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12">
  <p:sldMasterIdLst>
    <p:sldMasterId id="2147483648" r:id="rId1"/>
  </p:sldMasterIdLst>
  <p:notesMasterIdLst>
    <p:notesMasterId r:id="rId3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66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461F08-0528-4B89-8F6B-B524C32D149B}" type="datetimeFigureOut">
              <a:rPr lang="en-US" smtClean="0"/>
              <a:t>12/29/2015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D4C0A0-5657-4800-BA2A-6B1FE757CCC1}" type="slidenum">
              <a:rPr lang="en-US" smtClean="0"/>
              <a:t>‹#›</a:t>
            </a:fld>
            <a:endParaRPr lang="en-US"/>
          </a:p>
        </p:txBody>
      </p:sp>
    </p:spTree>
    <p:extLst>
      <p:ext uri="{BB962C8B-B14F-4D97-AF65-F5344CB8AC3E}">
        <p14:creationId xmlns:p14="http://schemas.microsoft.com/office/powerpoint/2010/main" val="42310060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D4C0A0-5657-4800-BA2A-6B1FE757CCC1}" type="slidenum">
              <a:rPr lang="en-US" smtClean="0"/>
              <a:t>1</a:t>
            </a:fld>
            <a:endParaRPr lang="en-US"/>
          </a:p>
        </p:txBody>
      </p:sp>
    </p:spTree>
    <p:extLst>
      <p:ext uri="{BB962C8B-B14F-4D97-AF65-F5344CB8AC3E}">
        <p14:creationId xmlns:p14="http://schemas.microsoft.com/office/powerpoint/2010/main" val="20487330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F108F20-43F6-4117-8186-BBAE7BE50CAB}" type="datetime1">
              <a:rPr lang="en-US" smtClean="0"/>
              <a:t>12/29/2015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77A76A-A9D2-41F0-A463-B5414CB752C7}" type="slidenum">
              <a:rPr lang="en-US" smtClean="0"/>
              <a:t>‹#›</a:t>
            </a:fld>
            <a:endParaRPr lang="en-US"/>
          </a:p>
        </p:txBody>
      </p:sp>
    </p:spTree>
    <p:extLst>
      <p:ext uri="{BB962C8B-B14F-4D97-AF65-F5344CB8AC3E}">
        <p14:creationId xmlns:p14="http://schemas.microsoft.com/office/powerpoint/2010/main" val="356008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8C4D55F-BC60-4CF8-9BB1-A263A8D1DCA9}" type="datetime1">
              <a:rPr lang="en-US" smtClean="0"/>
              <a:t>12/29/2015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77A76A-A9D2-41F0-A463-B5414CB752C7}" type="slidenum">
              <a:rPr lang="en-US" smtClean="0"/>
              <a:t>‹#›</a:t>
            </a:fld>
            <a:endParaRPr lang="en-US"/>
          </a:p>
        </p:txBody>
      </p:sp>
    </p:spTree>
    <p:extLst>
      <p:ext uri="{BB962C8B-B14F-4D97-AF65-F5344CB8AC3E}">
        <p14:creationId xmlns:p14="http://schemas.microsoft.com/office/powerpoint/2010/main" val="29834550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B783441-1725-430A-A6BB-BAEF3CFB781F}" type="datetime1">
              <a:rPr lang="en-US" smtClean="0"/>
              <a:t>12/29/2015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77A76A-A9D2-41F0-A463-B5414CB752C7}" type="slidenum">
              <a:rPr lang="en-US" smtClean="0"/>
              <a:t>‹#›</a:t>
            </a:fld>
            <a:endParaRPr lang="en-US"/>
          </a:p>
        </p:txBody>
      </p:sp>
    </p:spTree>
    <p:extLst>
      <p:ext uri="{BB962C8B-B14F-4D97-AF65-F5344CB8AC3E}">
        <p14:creationId xmlns:p14="http://schemas.microsoft.com/office/powerpoint/2010/main" val="22315753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b="1">
                <a:latin typeface="Times New Roman" panose="02020603050405020304" pitchFamily="18" charset="0"/>
                <a:cs typeface="Times New Roman" panose="02020603050405020304" pitchFamily="18" charset="0"/>
              </a:defRPr>
            </a:lvl1pPr>
          </a:lstStyle>
          <a:p>
            <a:r>
              <a:rPr lang="en-US" smtClean="0"/>
              <a:t>Click to edit Master title style</a:t>
            </a:r>
            <a:endParaRPr lang="en-US"/>
          </a:p>
        </p:txBody>
      </p:sp>
      <p:sp>
        <p:nvSpPr>
          <p:cNvPr id="3" name="Content Placeholder 2"/>
          <p:cNvSpPr>
            <a:spLocks noGrp="1"/>
          </p:cNvSpPr>
          <p:nvPr>
            <p:ph idx="1"/>
          </p:nvPr>
        </p:nvSpPr>
        <p:spPr/>
        <p:txBody>
          <a:bodyPr>
            <a:normAutofit/>
          </a:bodyPr>
          <a:lstStyle>
            <a:lvl1pPr>
              <a:defRPr sz="2400">
                <a:latin typeface="Times New Roman" panose="02020603050405020304" pitchFamily="18" charset="0"/>
                <a:cs typeface="Times New Roman" panose="02020603050405020304" pitchFamily="18" charset="0"/>
              </a:defRPr>
            </a:lvl1pPr>
            <a:lvl2pPr>
              <a:defRPr sz="2400">
                <a:latin typeface="Times New Roman" panose="02020603050405020304" pitchFamily="18" charset="0"/>
                <a:cs typeface="Times New Roman" panose="02020603050405020304" pitchFamily="18" charset="0"/>
              </a:defRPr>
            </a:lvl2pPr>
            <a:lvl3pPr>
              <a:defRPr sz="2400">
                <a:latin typeface="Times New Roman" panose="02020603050405020304" pitchFamily="18" charset="0"/>
                <a:cs typeface="Times New Roman" panose="02020603050405020304" pitchFamily="18" charset="0"/>
              </a:defRPr>
            </a:lvl3pPr>
            <a:lvl4pPr>
              <a:defRPr sz="2400">
                <a:latin typeface="Times New Roman" panose="02020603050405020304" pitchFamily="18" charset="0"/>
                <a:cs typeface="Times New Roman" panose="02020603050405020304" pitchFamily="18" charset="0"/>
              </a:defRPr>
            </a:lvl4pPr>
            <a:lvl5pPr>
              <a:defRPr sz="2400">
                <a:latin typeface="Times New Roman" panose="02020603050405020304" pitchFamily="18" charset="0"/>
                <a:cs typeface="Times New Roman" panose="02020603050405020304" pitchFamily="18"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F42BD2-B4DC-49C7-B921-BEF4AAF1E756}" type="datetime1">
              <a:rPr lang="en-US" smtClean="0"/>
              <a:t>12/29/2015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77A76A-A9D2-41F0-A463-B5414CB752C7}" type="slidenum">
              <a:rPr lang="en-US" smtClean="0"/>
              <a:t>‹#›</a:t>
            </a:fld>
            <a:endParaRPr lang="en-US"/>
          </a:p>
        </p:txBody>
      </p:sp>
    </p:spTree>
    <p:extLst>
      <p:ext uri="{BB962C8B-B14F-4D97-AF65-F5344CB8AC3E}">
        <p14:creationId xmlns:p14="http://schemas.microsoft.com/office/powerpoint/2010/main" val="22117569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239A06C-0B5A-4CB4-A816-BD2CBE4EDE07}" type="datetime1">
              <a:rPr lang="en-US" smtClean="0"/>
              <a:t>12/29/2015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77A76A-A9D2-41F0-A463-B5414CB752C7}" type="slidenum">
              <a:rPr lang="en-US" smtClean="0"/>
              <a:t>‹#›</a:t>
            </a:fld>
            <a:endParaRPr lang="en-US"/>
          </a:p>
        </p:txBody>
      </p:sp>
    </p:spTree>
    <p:extLst>
      <p:ext uri="{BB962C8B-B14F-4D97-AF65-F5344CB8AC3E}">
        <p14:creationId xmlns:p14="http://schemas.microsoft.com/office/powerpoint/2010/main" val="246453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13D6A75-D700-4386-9493-014D72F6E51B}" type="datetime1">
              <a:rPr lang="en-US" smtClean="0"/>
              <a:t>12/29/2015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77A76A-A9D2-41F0-A463-B5414CB752C7}" type="slidenum">
              <a:rPr lang="en-US" smtClean="0"/>
              <a:t>‹#›</a:t>
            </a:fld>
            <a:endParaRPr lang="en-US"/>
          </a:p>
        </p:txBody>
      </p:sp>
    </p:spTree>
    <p:extLst>
      <p:ext uri="{BB962C8B-B14F-4D97-AF65-F5344CB8AC3E}">
        <p14:creationId xmlns:p14="http://schemas.microsoft.com/office/powerpoint/2010/main" val="20455557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AD66C25-D25E-47DC-89CF-0911BB2E2774}" type="datetime1">
              <a:rPr lang="en-US" smtClean="0"/>
              <a:t>12/29/2015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877A76A-A9D2-41F0-A463-B5414CB752C7}" type="slidenum">
              <a:rPr lang="en-US" smtClean="0"/>
              <a:t>‹#›</a:t>
            </a:fld>
            <a:endParaRPr lang="en-US"/>
          </a:p>
        </p:txBody>
      </p:sp>
    </p:spTree>
    <p:extLst>
      <p:ext uri="{BB962C8B-B14F-4D97-AF65-F5344CB8AC3E}">
        <p14:creationId xmlns:p14="http://schemas.microsoft.com/office/powerpoint/2010/main" val="36796068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76142E2-01D0-4845-8BDA-2837AA62A4DB}" type="datetime1">
              <a:rPr lang="en-US" smtClean="0"/>
              <a:t>12/29/2015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877A76A-A9D2-41F0-A463-B5414CB752C7}" type="slidenum">
              <a:rPr lang="en-US" smtClean="0"/>
              <a:t>‹#›</a:t>
            </a:fld>
            <a:endParaRPr lang="en-US"/>
          </a:p>
        </p:txBody>
      </p:sp>
    </p:spTree>
    <p:extLst>
      <p:ext uri="{BB962C8B-B14F-4D97-AF65-F5344CB8AC3E}">
        <p14:creationId xmlns:p14="http://schemas.microsoft.com/office/powerpoint/2010/main" val="23529816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094346-04D2-412F-A2DD-300492F55148}" type="datetime1">
              <a:rPr lang="en-US" smtClean="0"/>
              <a:t>12/29/2015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877A76A-A9D2-41F0-A463-B5414CB752C7}" type="slidenum">
              <a:rPr lang="en-US" smtClean="0"/>
              <a:t>‹#›</a:t>
            </a:fld>
            <a:endParaRPr lang="en-US"/>
          </a:p>
        </p:txBody>
      </p:sp>
    </p:spTree>
    <p:extLst>
      <p:ext uri="{BB962C8B-B14F-4D97-AF65-F5344CB8AC3E}">
        <p14:creationId xmlns:p14="http://schemas.microsoft.com/office/powerpoint/2010/main" val="29646655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9F3DDD0-3482-4153-9577-05BBB4593FA4}" type="datetime1">
              <a:rPr lang="en-US" smtClean="0"/>
              <a:t>12/29/2015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77A76A-A9D2-41F0-A463-B5414CB752C7}" type="slidenum">
              <a:rPr lang="en-US" smtClean="0"/>
              <a:t>‹#›</a:t>
            </a:fld>
            <a:endParaRPr lang="en-US"/>
          </a:p>
        </p:txBody>
      </p:sp>
    </p:spTree>
    <p:extLst>
      <p:ext uri="{BB962C8B-B14F-4D97-AF65-F5344CB8AC3E}">
        <p14:creationId xmlns:p14="http://schemas.microsoft.com/office/powerpoint/2010/main" val="37997809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FEF3B37-6377-4888-8A18-51199A4E6051}" type="datetime1">
              <a:rPr lang="en-US" smtClean="0"/>
              <a:t>12/29/2015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77A76A-A9D2-41F0-A463-B5414CB752C7}" type="slidenum">
              <a:rPr lang="en-US" smtClean="0"/>
              <a:t>‹#›</a:t>
            </a:fld>
            <a:endParaRPr lang="en-US"/>
          </a:p>
        </p:txBody>
      </p:sp>
    </p:spTree>
    <p:extLst>
      <p:ext uri="{BB962C8B-B14F-4D97-AF65-F5344CB8AC3E}">
        <p14:creationId xmlns:p14="http://schemas.microsoft.com/office/powerpoint/2010/main" val="36778606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AE2B56-C9BC-483A-AAEA-2EC2476C2BFE}" type="datetime1">
              <a:rPr lang="en-US" smtClean="0"/>
              <a:t>12/29/2015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77A76A-A9D2-41F0-A463-B5414CB752C7}" type="slidenum">
              <a:rPr lang="en-US" smtClean="0"/>
              <a:t>‹#›</a:t>
            </a:fld>
            <a:endParaRPr lang="en-US"/>
          </a:p>
        </p:txBody>
      </p:sp>
    </p:spTree>
    <p:extLst>
      <p:ext uri="{BB962C8B-B14F-4D97-AF65-F5344CB8AC3E}">
        <p14:creationId xmlns:p14="http://schemas.microsoft.com/office/powerpoint/2010/main" val="42824709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package" Target="../embeddings/Microsoft_Visio_Drawing2.vsdx"/><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emf"/></Relationships>
</file>

<file path=ppt/slides/_rels/slide11.xml.rels><?xml version="1.0" encoding="UTF-8" standalone="yes"?>
<Relationships xmlns="http://schemas.openxmlformats.org/package/2006/relationships"><Relationship Id="rId3" Type="http://schemas.openxmlformats.org/officeDocument/2006/relationships/package" Target="../embeddings/Microsoft_Visio_Drawing3.vsdx"/><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3.emf"/></Relationships>
</file>

<file path=ppt/slides/_rels/slide12.xml.rels><?xml version="1.0" encoding="UTF-8" standalone="yes"?>
<Relationships xmlns="http://schemas.openxmlformats.org/package/2006/relationships"><Relationship Id="rId3" Type="http://schemas.openxmlformats.org/officeDocument/2006/relationships/package" Target="../embeddings/Microsoft_Visio_Drawing4.vsdx"/><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4.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package" Target="../embeddings/Microsoft_Visio_Drawing1.vsd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805409"/>
            <a:ext cx="9144000" cy="2387600"/>
          </a:xfrm>
        </p:spPr>
        <p:txBody>
          <a:bodyPr>
            <a:noAutofit/>
          </a:bodyPr>
          <a:lstStyle/>
          <a:p>
            <a:r>
              <a:rPr lang="en-US" sz="3500" b="1"/>
              <a:t>BÀI TẬP LỚN</a:t>
            </a:r>
            <a:br>
              <a:rPr lang="en-US" sz="3500" b="1"/>
            </a:br>
            <a:r>
              <a:rPr lang="en-US" sz="3500" b="1"/>
              <a:t>CƠ SỞ DỮ LIỆU NÂNG CAO</a:t>
            </a:r>
            <a:br>
              <a:rPr lang="en-US" sz="3500" b="1"/>
            </a:br>
            <a:r>
              <a:rPr lang="vi-VN" sz="3500" b="1"/>
              <a:t>ĐỀ TÀI: </a:t>
            </a:r>
            <a:r>
              <a:rPr lang="en-US" sz="3500" b="1"/>
              <a:t>THIẾT KẾ VÀ XÂY DỰNG CƠ SỞ DỮ LIỆU HƯỚNG ĐỐI TƯỢNG CHO BÀI TOÁN QUẢN LÝ DỊCH VỤ TẠI SÂN BAY</a:t>
            </a:r>
            <a:br>
              <a:rPr lang="en-US" sz="3500" b="1"/>
            </a:br>
            <a:endParaRPr lang="en-US" sz="3500"/>
          </a:p>
        </p:txBody>
      </p:sp>
      <p:sp>
        <p:nvSpPr>
          <p:cNvPr id="3" name="Subtitle 2"/>
          <p:cNvSpPr>
            <a:spLocks noGrp="1"/>
          </p:cNvSpPr>
          <p:nvPr>
            <p:ph type="subTitle" idx="1"/>
          </p:nvPr>
        </p:nvSpPr>
        <p:spPr>
          <a:xfrm>
            <a:off x="1524000" y="4714741"/>
            <a:ext cx="9144000" cy="1655762"/>
          </a:xfrm>
        </p:spPr>
        <p:txBody>
          <a:bodyPr/>
          <a:lstStyle/>
          <a:p>
            <a:pPr algn="just"/>
            <a:r>
              <a:rPr lang="en-US" smtClean="0"/>
              <a:t>Giảng viên hướng dẫn: 		Nguyễn Thị Hữu Phương</a:t>
            </a:r>
          </a:p>
          <a:p>
            <a:pPr algn="just"/>
            <a:r>
              <a:rPr lang="en-US" smtClean="0"/>
              <a:t>Sinh viên thực hiện: 			Phạm Xuân Nam Chính</a:t>
            </a:r>
            <a:endParaRPr lang="en-US"/>
          </a:p>
        </p:txBody>
      </p:sp>
      <p:sp>
        <p:nvSpPr>
          <p:cNvPr id="4" name="TextBox 3"/>
          <p:cNvSpPr txBox="1"/>
          <p:nvPr/>
        </p:nvSpPr>
        <p:spPr>
          <a:xfrm>
            <a:off x="1289685" y="194310"/>
            <a:ext cx="9612630" cy="646331"/>
          </a:xfrm>
          <a:prstGeom prst="rect">
            <a:avLst/>
          </a:prstGeom>
          <a:noFill/>
        </p:spPr>
        <p:txBody>
          <a:bodyPr wrap="square" rtlCol="0">
            <a:spAutoFit/>
          </a:bodyPr>
          <a:lstStyle/>
          <a:p>
            <a:pPr algn="ctr"/>
            <a:r>
              <a:rPr lang="en-US" cap="all" smtClean="0">
                <a:latin typeface="Times New Roman" panose="02020603050405020304" pitchFamily="18" charset="0"/>
                <a:cs typeface="Times New Roman" panose="02020603050405020304" pitchFamily="18" charset="0"/>
              </a:rPr>
              <a:t>Đại học Mỏ - Địa chất</a:t>
            </a:r>
          </a:p>
          <a:p>
            <a:pPr algn="ctr"/>
            <a:r>
              <a:rPr lang="en-US" cap="all" smtClean="0">
                <a:latin typeface="Times New Roman" panose="02020603050405020304" pitchFamily="18" charset="0"/>
                <a:cs typeface="Times New Roman" panose="02020603050405020304" pitchFamily="18" charset="0"/>
              </a:rPr>
              <a:t>Khoa công nghỆ thông tin</a:t>
            </a:r>
          </a:p>
        </p:txBody>
      </p:sp>
    </p:spTree>
    <p:extLst>
      <p:ext uri="{BB962C8B-B14F-4D97-AF65-F5344CB8AC3E}">
        <p14:creationId xmlns:p14="http://schemas.microsoft.com/office/powerpoint/2010/main" val="29964343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THIẾT KẾ SƠ ĐỒ LỚP ĐỐI TƯỢNG</a:t>
            </a:r>
            <a:endParaRPr lang="en-US"/>
          </a:p>
        </p:txBody>
      </p:sp>
      <p:sp>
        <p:nvSpPr>
          <p:cNvPr id="4" name="Rectangle 2"/>
          <p:cNvSpPr>
            <a:spLocks noChangeArrowheads="1"/>
          </p:cNvSpPr>
          <p:nvPr/>
        </p:nvSpPr>
        <p:spPr bwMode="auto">
          <a:xfrm>
            <a:off x="936434" y="192795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4171321060"/>
              </p:ext>
            </p:extLst>
          </p:nvPr>
        </p:nvGraphicFramePr>
        <p:xfrm>
          <a:off x="1667219" y="1927951"/>
          <a:ext cx="8857561" cy="4599118"/>
        </p:xfrm>
        <a:graphic>
          <a:graphicData uri="http://schemas.openxmlformats.org/presentationml/2006/ole">
            <mc:AlternateContent xmlns:mc="http://schemas.openxmlformats.org/markup-compatibility/2006">
              <mc:Choice xmlns:v="urn:schemas-microsoft-com:vml" Requires="v">
                <p:oleObj spid="_x0000_s5126" name="Visio" r:id="rId3" imgW="8248845" imgH="4295602" progId="Visio.Drawing.15">
                  <p:embed/>
                </p:oleObj>
              </mc:Choice>
              <mc:Fallback>
                <p:oleObj name="Visio" r:id="rId3" imgW="8248845" imgH="4295602"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67219" y="1927951"/>
                        <a:ext cx="8857561" cy="4599118"/>
                      </a:xfrm>
                      <a:prstGeom prst="rect">
                        <a:avLst/>
                      </a:prstGeom>
                      <a:noFill/>
                    </p:spPr>
                  </p:pic>
                </p:oleObj>
              </mc:Fallback>
            </mc:AlternateContent>
          </a:graphicData>
        </a:graphic>
      </p:graphicFrame>
      <p:sp>
        <p:nvSpPr>
          <p:cNvPr id="6" name="Slide Number Placeholder 5"/>
          <p:cNvSpPr>
            <a:spLocks noGrp="1"/>
          </p:cNvSpPr>
          <p:nvPr>
            <p:ph type="sldNum" sz="quarter" idx="12"/>
          </p:nvPr>
        </p:nvSpPr>
        <p:spPr/>
        <p:txBody>
          <a:bodyPr/>
          <a:lstStyle/>
          <a:p>
            <a:fld id="{3877A76A-A9D2-41F0-A463-B5414CB752C7}" type="slidenum">
              <a:rPr lang="en-US" smtClean="0"/>
              <a:t>10</a:t>
            </a:fld>
            <a:endParaRPr lang="en-US"/>
          </a:p>
        </p:txBody>
      </p:sp>
    </p:spTree>
    <p:extLst>
      <p:ext uri="{BB962C8B-B14F-4D97-AF65-F5344CB8AC3E}">
        <p14:creationId xmlns:p14="http://schemas.microsoft.com/office/powerpoint/2010/main" val="257342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THIẾT KẾ SƠ ĐỒ LỚP ĐỐI TƯỢNG</a:t>
            </a:r>
            <a:endParaRPr lang="en-US"/>
          </a:p>
        </p:txBody>
      </p:sp>
      <p:sp>
        <p:nvSpPr>
          <p:cNvPr id="3" name="Content Placeholder 2"/>
          <p:cNvSpPr>
            <a:spLocks noGrp="1"/>
          </p:cNvSpPr>
          <p:nvPr>
            <p:ph idx="1"/>
          </p:nvPr>
        </p:nvSpPr>
        <p:spPr>
          <a:xfrm>
            <a:off x="838200" y="5288095"/>
            <a:ext cx="10515600" cy="888867"/>
          </a:xfrm>
        </p:spPr>
        <p:txBody>
          <a:bodyPr/>
          <a:lstStyle/>
          <a:p>
            <a:r>
              <a:rPr lang="en-US"/>
              <a:t>Cuối mỗi tháng các trưởng phòng phải lập báo cáo về tình hình dịch vụ mình quản lý.</a:t>
            </a:r>
          </a:p>
          <a:p>
            <a:endParaRPr lang="en-US"/>
          </a:p>
        </p:txBody>
      </p:sp>
      <p:sp>
        <p:nvSpPr>
          <p:cNvPr id="7" name="Rectangle 5"/>
          <p:cNvSpPr>
            <a:spLocks noChangeArrowheads="1"/>
          </p:cNvSpPr>
          <p:nvPr/>
        </p:nvSpPr>
        <p:spPr bwMode="auto">
          <a:xfrm>
            <a:off x="2974554" y="2522862"/>
            <a:ext cx="1699833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8" name="Object 7"/>
          <p:cNvGraphicFramePr>
            <a:graphicFrameLocks noChangeAspect="1"/>
          </p:cNvGraphicFramePr>
          <p:nvPr>
            <p:extLst>
              <p:ext uri="{D42A27DB-BD31-4B8C-83A1-F6EECF244321}">
                <p14:modId xmlns:p14="http://schemas.microsoft.com/office/powerpoint/2010/main" val="1408209167"/>
              </p:ext>
            </p:extLst>
          </p:nvPr>
        </p:nvGraphicFramePr>
        <p:xfrm>
          <a:off x="3719621" y="2631998"/>
          <a:ext cx="3860785" cy="1778204"/>
        </p:xfrm>
        <a:graphic>
          <a:graphicData uri="http://schemas.openxmlformats.org/presentationml/2006/ole">
            <mc:AlternateContent xmlns:mc="http://schemas.openxmlformats.org/markup-compatibility/2006">
              <mc:Choice xmlns:v="urn:schemas-microsoft-com:vml" Requires="v">
                <p:oleObj spid="_x0000_s6153" name="Visio" r:id="rId3" imgW="2305245" imgH="1057275" progId="Visio.Drawing.15">
                  <p:embed/>
                </p:oleObj>
              </mc:Choice>
              <mc:Fallback>
                <p:oleObj name="Visio" r:id="rId3" imgW="2305245" imgH="1057275" progId="Visio.Drawing.15">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19621" y="2631998"/>
                        <a:ext cx="3860785" cy="1778204"/>
                      </a:xfrm>
                      <a:prstGeom prst="rect">
                        <a:avLst/>
                      </a:prstGeom>
                      <a:noFill/>
                    </p:spPr>
                  </p:pic>
                </p:oleObj>
              </mc:Fallback>
            </mc:AlternateContent>
          </a:graphicData>
        </a:graphic>
      </p:graphicFrame>
      <p:sp>
        <p:nvSpPr>
          <p:cNvPr id="9" name="Slide Number Placeholder 8"/>
          <p:cNvSpPr>
            <a:spLocks noGrp="1"/>
          </p:cNvSpPr>
          <p:nvPr>
            <p:ph type="sldNum" sz="quarter" idx="12"/>
          </p:nvPr>
        </p:nvSpPr>
        <p:spPr/>
        <p:txBody>
          <a:bodyPr/>
          <a:lstStyle/>
          <a:p>
            <a:fld id="{3877A76A-A9D2-41F0-A463-B5414CB752C7}" type="slidenum">
              <a:rPr lang="en-US" smtClean="0"/>
              <a:t>11</a:t>
            </a:fld>
            <a:endParaRPr lang="en-US"/>
          </a:p>
        </p:txBody>
      </p:sp>
    </p:spTree>
    <p:extLst>
      <p:ext uri="{BB962C8B-B14F-4D97-AF65-F5344CB8AC3E}">
        <p14:creationId xmlns:p14="http://schemas.microsoft.com/office/powerpoint/2010/main" val="6478866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THIẾT KẾ SƠ ĐỒ LỚP ĐỐI TƯỢNG</a:t>
            </a:r>
            <a:endParaRPr lang="en-US"/>
          </a:p>
        </p:txBody>
      </p:sp>
      <p:sp>
        <p:nvSpPr>
          <p:cNvPr id="4" name="Rectangle 2"/>
          <p:cNvSpPr>
            <a:spLocks noChangeArrowheads="1"/>
          </p:cNvSpPr>
          <p:nvPr/>
        </p:nvSpPr>
        <p:spPr bwMode="auto">
          <a:xfrm>
            <a:off x="969483" y="1399142"/>
            <a:ext cx="2075627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581080236"/>
              </p:ext>
            </p:extLst>
          </p:nvPr>
        </p:nvGraphicFramePr>
        <p:xfrm>
          <a:off x="969484" y="1399142"/>
          <a:ext cx="10102468" cy="5001658"/>
        </p:xfrm>
        <a:graphic>
          <a:graphicData uri="http://schemas.openxmlformats.org/presentationml/2006/ole">
            <mc:AlternateContent xmlns:mc="http://schemas.openxmlformats.org/markup-compatibility/2006">
              <mc:Choice xmlns:v="urn:schemas-microsoft-com:vml" Requires="v">
                <p:oleObj spid="_x0000_s7174" name="Visio" r:id="rId3" imgW="8277453" imgH="6429375" progId="Visio.Drawing.15">
                  <p:embed/>
                </p:oleObj>
              </mc:Choice>
              <mc:Fallback>
                <p:oleObj name="Visio" r:id="rId3" imgW="8277453" imgH="6429375"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9484" y="1399142"/>
                        <a:ext cx="10102468" cy="5001658"/>
                      </a:xfrm>
                      <a:prstGeom prst="rect">
                        <a:avLst/>
                      </a:prstGeom>
                      <a:noFill/>
                    </p:spPr>
                  </p:pic>
                </p:oleObj>
              </mc:Fallback>
            </mc:AlternateContent>
          </a:graphicData>
        </a:graphic>
      </p:graphicFrame>
      <p:sp>
        <p:nvSpPr>
          <p:cNvPr id="6" name="Slide Number Placeholder 5"/>
          <p:cNvSpPr>
            <a:spLocks noGrp="1"/>
          </p:cNvSpPr>
          <p:nvPr>
            <p:ph type="sldNum" sz="quarter" idx="12"/>
          </p:nvPr>
        </p:nvSpPr>
        <p:spPr/>
        <p:txBody>
          <a:bodyPr/>
          <a:lstStyle/>
          <a:p>
            <a:fld id="{3877A76A-A9D2-41F0-A463-B5414CB752C7}" type="slidenum">
              <a:rPr lang="en-US" smtClean="0"/>
              <a:t>12</a:t>
            </a:fld>
            <a:endParaRPr lang="en-US"/>
          </a:p>
        </p:txBody>
      </p:sp>
    </p:spTree>
    <p:extLst>
      <p:ext uri="{BB962C8B-B14F-4D97-AF65-F5344CB8AC3E}">
        <p14:creationId xmlns:p14="http://schemas.microsoft.com/office/powerpoint/2010/main" val="15091498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b="1" cap="all"/>
              <a:t>THIẾT KẾ DỮ LIỆU </a:t>
            </a:r>
            <a:r>
              <a:rPr lang="en-US" b="1" cap="all"/>
              <a:t>VẬT </a:t>
            </a:r>
            <a:r>
              <a:rPr lang="en-US" b="1" cap="all" smtClean="0"/>
              <a:t>LÝ</a:t>
            </a:r>
            <a:endParaRPr lang="en-US"/>
          </a:p>
        </p:txBody>
      </p:sp>
      <p:sp>
        <p:nvSpPr>
          <p:cNvPr id="3" name="Content Placeholder 2"/>
          <p:cNvSpPr>
            <a:spLocks noGrp="1"/>
          </p:cNvSpPr>
          <p:nvPr>
            <p:ph idx="1"/>
          </p:nvPr>
        </p:nvSpPr>
        <p:spPr/>
        <p:txBody>
          <a:bodyPr/>
          <a:lstStyle/>
          <a:p>
            <a:r>
              <a:rPr lang="en-US"/>
              <a:t>Object</a:t>
            </a:r>
            <a:r>
              <a:rPr lang="en-US"/>
              <a:t>: </a:t>
            </a:r>
            <a:r>
              <a:rPr lang="en-US" smtClean="0"/>
              <a:t>DICH_VU_TYP				</a:t>
            </a:r>
            <a:r>
              <a:rPr lang="en-US"/>
              <a:t>Object: PHONG_BAN_TYP</a:t>
            </a:r>
            <a:endParaRPr lang="en-US" smtClean="0"/>
          </a:p>
          <a:p>
            <a:endParaRPr lang="en-US"/>
          </a:p>
          <a:p>
            <a:endParaRPr lang="en-US" smtClean="0"/>
          </a:p>
          <a:p>
            <a:r>
              <a:rPr lang="en-US"/>
              <a:t>Object</a:t>
            </a:r>
            <a:r>
              <a:rPr lang="en-US"/>
              <a:t>: </a:t>
            </a:r>
            <a:r>
              <a:rPr lang="en-US" smtClean="0"/>
              <a:t>LOAI_DV_TYP				</a:t>
            </a:r>
            <a:r>
              <a:rPr lang="en-US"/>
              <a:t>Object: NHAN_VIEN_TYP</a:t>
            </a:r>
          </a:p>
          <a:p>
            <a:endParaRPr lang="en-US" smtClean="0"/>
          </a:p>
          <a:p>
            <a:endParaRPr lang="en-US"/>
          </a:p>
          <a:p>
            <a:endParaRPr lang="en-US" smtClean="0"/>
          </a:p>
          <a:p>
            <a:endParaRPr lang="en-US" smtClean="0"/>
          </a:p>
          <a:p>
            <a:endParaRPr lang="en-US"/>
          </a:p>
        </p:txBody>
      </p:sp>
      <p:graphicFrame>
        <p:nvGraphicFramePr>
          <p:cNvPr id="10" name="Table 9"/>
          <p:cNvGraphicFramePr>
            <a:graphicFrameLocks noGrp="1"/>
          </p:cNvGraphicFramePr>
          <p:nvPr>
            <p:extLst>
              <p:ext uri="{D42A27DB-BD31-4B8C-83A1-F6EECF244321}">
                <p14:modId xmlns:p14="http://schemas.microsoft.com/office/powerpoint/2010/main" val="34300991"/>
              </p:ext>
            </p:extLst>
          </p:nvPr>
        </p:nvGraphicFramePr>
        <p:xfrm>
          <a:off x="1079025" y="2353957"/>
          <a:ext cx="4437380" cy="744476"/>
        </p:xfrm>
        <a:graphic>
          <a:graphicData uri="http://schemas.openxmlformats.org/drawingml/2006/table">
            <a:tbl>
              <a:tblPr firstRow="1" firstCol="1" bandRow="1">
                <a:tableStyleId>{5C22544A-7EE6-4342-B048-85BDC9FD1C3A}</a:tableStyleId>
              </a:tblPr>
              <a:tblGrid>
                <a:gridCol w="1528445"/>
                <a:gridCol w="1499870"/>
                <a:gridCol w="1409065"/>
              </a:tblGrid>
              <a:tr h="0">
                <a:tc>
                  <a:txBody>
                    <a:bodyPr/>
                    <a:lstStyle/>
                    <a:p>
                      <a:pPr marL="0" marR="0" algn="just">
                        <a:lnSpc>
                          <a:spcPct val="107000"/>
                        </a:lnSpc>
                        <a:spcBef>
                          <a:spcPts val="0"/>
                        </a:spcBef>
                        <a:spcAft>
                          <a:spcPts val="0"/>
                        </a:spcAft>
                      </a:pPr>
                      <a:r>
                        <a:rPr lang="en-US" sz="1200">
                          <a:effectLst/>
                        </a:rPr>
                        <a:t>Thuộc tính</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a:effectLst/>
                        </a:rPr>
                        <a:t>Kiểu dữ liệu</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a:effectLst/>
                        </a:rPr>
                        <a:t>Ràng buộc</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0">
                <a:tc>
                  <a:txBody>
                    <a:bodyPr/>
                    <a:lstStyle/>
                    <a:p>
                      <a:pPr marL="0" marR="0" algn="just">
                        <a:lnSpc>
                          <a:spcPct val="107000"/>
                        </a:lnSpc>
                        <a:spcBef>
                          <a:spcPts val="0"/>
                        </a:spcBef>
                        <a:spcAft>
                          <a:spcPts val="0"/>
                        </a:spcAft>
                      </a:pPr>
                      <a:r>
                        <a:rPr lang="en-US" sz="1200">
                          <a:effectLst/>
                        </a:rPr>
                        <a:t>Ma_DV</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a:effectLst/>
                        </a:rPr>
                        <a:t>VARCHAR2</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a:effectLst/>
                        </a:rPr>
                        <a:t>Khóa chính</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0">
                <a:tc>
                  <a:txBody>
                    <a:bodyPr/>
                    <a:lstStyle/>
                    <a:p>
                      <a:pPr marL="0" marR="0" algn="just">
                        <a:lnSpc>
                          <a:spcPct val="107000"/>
                        </a:lnSpc>
                        <a:spcBef>
                          <a:spcPts val="0"/>
                        </a:spcBef>
                        <a:spcAft>
                          <a:spcPts val="0"/>
                        </a:spcAft>
                      </a:pPr>
                      <a:r>
                        <a:rPr lang="en-US" sz="1200">
                          <a:effectLst/>
                        </a:rPr>
                        <a:t>Ten_DV</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a:effectLst/>
                        </a:rPr>
                        <a:t>VARCHAR2</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0">
                <a:tc>
                  <a:txBody>
                    <a:bodyPr/>
                    <a:lstStyle/>
                    <a:p>
                      <a:pPr marL="0" marR="0" algn="just">
                        <a:lnSpc>
                          <a:spcPct val="107000"/>
                        </a:lnSpc>
                        <a:spcBef>
                          <a:spcPts val="0"/>
                        </a:spcBef>
                        <a:spcAft>
                          <a:spcPts val="0"/>
                        </a:spcAft>
                      </a:pPr>
                      <a:r>
                        <a:rPr lang="en-US" sz="1200">
                          <a:effectLst/>
                        </a:rPr>
                        <a:t>Loai_DV</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a:effectLst/>
                        </a:rPr>
                        <a:t>Loai_DV_TYP</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a:effectLst/>
                        </a:rPr>
                        <a:t>Khóa ngoại</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1061081618"/>
              </p:ext>
            </p:extLst>
          </p:nvPr>
        </p:nvGraphicFramePr>
        <p:xfrm>
          <a:off x="1112077" y="4006488"/>
          <a:ext cx="4437380" cy="744476"/>
        </p:xfrm>
        <a:graphic>
          <a:graphicData uri="http://schemas.openxmlformats.org/drawingml/2006/table">
            <a:tbl>
              <a:tblPr firstRow="1" firstCol="1" bandRow="1">
                <a:tableStyleId>{5C22544A-7EE6-4342-B048-85BDC9FD1C3A}</a:tableStyleId>
              </a:tblPr>
              <a:tblGrid>
                <a:gridCol w="1528445"/>
                <a:gridCol w="1499870"/>
                <a:gridCol w="1409065"/>
              </a:tblGrid>
              <a:tr h="0">
                <a:tc>
                  <a:txBody>
                    <a:bodyPr/>
                    <a:lstStyle/>
                    <a:p>
                      <a:pPr marL="0" marR="0" algn="just">
                        <a:lnSpc>
                          <a:spcPct val="107000"/>
                        </a:lnSpc>
                        <a:spcBef>
                          <a:spcPts val="0"/>
                        </a:spcBef>
                        <a:spcAft>
                          <a:spcPts val="0"/>
                        </a:spcAft>
                      </a:pPr>
                      <a:r>
                        <a:rPr lang="en-US" sz="1200">
                          <a:effectLst/>
                        </a:rPr>
                        <a:t>Thuộc tính</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a:effectLst/>
                        </a:rPr>
                        <a:t>Kiểu dữ liệu</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a:effectLst/>
                        </a:rPr>
                        <a:t>Ràng buộc</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0">
                <a:tc>
                  <a:txBody>
                    <a:bodyPr/>
                    <a:lstStyle/>
                    <a:p>
                      <a:pPr marL="0" marR="0" algn="just">
                        <a:lnSpc>
                          <a:spcPct val="107000"/>
                        </a:lnSpc>
                        <a:spcBef>
                          <a:spcPts val="0"/>
                        </a:spcBef>
                        <a:spcAft>
                          <a:spcPts val="0"/>
                        </a:spcAft>
                      </a:pPr>
                      <a:r>
                        <a:rPr lang="en-US" sz="1200">
                          <a:effectLst/>
                        </a:rPr>
                        <a:t>Ma_loai_DV</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a:effectLst/>
                        </a:rPr>
                        <a:t>VARCHAR2</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a:effectLst/>
                        </a:rPr>
                        <a:t>Khóa chính</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0">
                <a:tc>
                  <a:txBody>
                    <a:bodyPr/>
                    <a:lstStyle/>
                    <a:p>
                      <a:pPr marL="0" marR="0" algn="just">
                        <a:lnSpc>
                          <a:spcPct val="107000"/>
                        </a:lnSpc>
                        <a:spcBef>
                          <a:spcPts val="0"/>
                        </a:spcBef>
                        <a:spcAft>
                          <a:spcPts val="0"/>
                        </a:spcAft>
                      </a:pPr>
                      <a:r>
                        <a:rPr lang="en-US" sz="1200">
                          <a:effectLst/>
                        </a:rPr>
                        <a:t>Ten_loai_DV</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a:effectLst/>
                        </a:rPr>
                        <a:t>VARCHAR2</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0">
                <a:tc>
                  <a:txBody>
                    <a:bodyPr/>
                    <a:lstStyle/>
                    <a:p>
                      <a:pPr marL="0" marR="0" algn="just">
                        <a:lnSpc>
                          <a:spcPct val="107000"/>
                        </a:lnSpc>
                        <a:spcBef>
                          <a:spcPts val="0"/>
                        </a:spcBef>
                        <a:spcAft>
                          <a:spcPts val="0"/>
                        </a:spcAft>
                      </a:pPr>
                      <a:r>
                        <a:rPr lang="en-US" sz="1200">
                          <a:effectLst/>
                        </a:rPr>
                        <a:t>Phong_ban</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a:effectLst/>
                        </a:rPr>
                        <a:t>PHONG_BAN_TYP</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a:effectLst/>
                        </a:rPr>
                        <a:t>Khóa ngoại</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1261385118"/>
              </p:ext>
            </p:extLst>
          </p:nvPr>
        </p:nvGraphicFramePr>
        <p:xfrm>
          <a:off x="6818813" y="2320907"/>
          <a:ext cx="4437380" cy="744476"/>
        </p:xfrm>
        <a:graphic>
          <a:graphicData uri="http://schemas.openxmlformats.org/drawingml/2006/table">
            <a:tbl>
              <a:tblPr firstRow="1" firstCol="1" bandRow="1">
                <a:tableStyleId>{5C22544A-7EE6-4342-B048-85BDC9FD1C3A}</a:tableStyleId>
              </a:tblPr>
              <a:tblGrid>
                <a:gridCol w="1528445"/>
                <a:gridCol w="1499870"/>
                <a:gridCol w="1409065"/>
              </a:tblGrid>
              <a:tr h="0">
                <a:tc>
                  <a:txBody>
                    <a:bodyPr/>
                    <a:lstStyle/>
                    <a:p>
                      <a:pPr marL="0" marR="0" algn="just">
                        <a:lnSpc>
                          <a:spcPct val="107000"/>
                        </a:lnSpc>
                        <a:spcBef>
                          <a:spcPts val="0"/>
                        </a:spcBef>
                        <a:spcAft>
                          <a:spcPts val="0"/>
                        </a:spcAft>
                      </a:pPr>
                      <a:r>
                        <a:rPr lang="en-US" sz="1200">
                          <a:effectLst/>
                        </a:rPr>
                        <a:t>Thuộc tính</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a:effectLst/>
                        </a:rPr>
                        <a:t>Kiểu dữ liệu</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a:effectLst/>
                        </a:rPr>
                        <a:t>Ràng buộc</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0">
                <a:tc>
                  <a:txBody>
                    <a:bodyPr/>
                    <a:lstStyle/>
                    <a:p>
                      <a:pPr marL="0" marR="0" algn="just">
                        <a:lnSpc>
                          <a:spcPct val="107000"/>
                        </a:lnSpc>
                        <a:spcBef>
                          <a:spcPts val="0"/>
                        </a:spcBef>
                        <a:spcAft>
                          <a:spcPts val="0"/>
                        </a:spcAft>
                      </a:pPr>
                      <a:r>
                        <a:rPr lang="en-US" sz="1200">
                          <a:effectLst/>
                        </a:rPr>
                        <a:t>Ma_phong_ban</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a:effectLst/>
                        </a:rPr>
                        <a:t>VARCHAR2</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a:effectLst/>
                        </a:rPr>
                        <a:t>Khóa chính</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0">
                <a:tc>
                  <a:txBody>
                    <a:bodyPr/>
                    <a:lstStyle/>
                    <a:p>
                      <a:pPr marL="0" marR="0" algn="just">
                        <a:lnSpc>
                          <a:spcPct val="107000"/>
                        </a:lnSpc>
                        <a:spcBef>
                          <a:spcPts val="0"/>
                        </a:spcBef>
                        <a:spcAft>
                          <a:spcPts val="0"/>
                        </a:spcAft>
                      </a:pPr>
                      <a:r>
                        <a:rPr lang="en-US" sz="1200">
                          <a:effectLst/>
                        </a:rPr>
                        <a:t>Ten_phong_ban</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a:effectLst/>
                        </a:rPr>
                        <a:t>VARCHAR2</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0">
                <a:tc>
                  <a:txBody>
                    <a:bodyPr/>
                    <a:lstStyle/>
                    <a:p>
                      <a:pPr marL="0" marR="0" algn="just">
                        <a:lnSpc>
                          <a:spcPct val="107000"/>
                        </a:lnSpc>
                        <a:spcBef>
                          <a:spcPts val="0"/>
                        </a:spcBef>
                        <a:spcAft>
                          <a:spcPts val="0"/>
                        </a:spcAft>
                      </a:pPr>
                      <a:r>
                        <a:rPr lang="en-US" sz="1200">
                          <a:effectLst/>
                        </a:rPr>
                        <a:t>Ma_truong_phong</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a:effectLst/>
                        </a:rPr>
                        <a:t>VARCHAR2</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2625545207"/>
              </p:ext>
            </p:extLst>
          </p:nvPr>
        </p:nvGraphicFramePr>
        <p:xfrm>
          <a:off x="6784218" y="3752035"/>
          <a:ext cx="4437380" cy="1699772"/>
        </p:xfrm>
        <a:graphic>
          <a:graphicData uri="http://schemas.openxmlformats.org/drawingml/2006/table">
            <a:tbl>
              <a:tblPr firstRow="1" firstCol="1" bandRow="1">
                <a:tableStyleId>{5C22544A-7EE6-4342-B048-85BDC9FD1C3A}</a:tableStyleId>
              </a:tblPr>
              <a:tblGrid>
                <a:gridCol w="1528445"/>
                <a:gridCol w="1499870"/>
                <a:gridCol w="1409065"/>
              </a:tblGrid>
              <a:tr h="0">
                <a:tc>
                  <a:txBody>
                    <a:bodyPr/>
                    <a:lstStyle/>
                    <a:p>
                      <a:pPr marL="0" marR="0" algn="just">
                        <a:lnSpc>
                          <a:spcPct val="107000"/>
                        </a:lnSpc>
                        <a:spcBef>
                          <a:spcPts val="0"/>
                        </a:spcBef>
                        <a:spcAft>
                          <a:spcPts val="0"/>
                        </a:spcAft>
                      </a:pPr>
                      <a:r>
                        <a:rPr lang="en-US" sz="1200">
                          <a:effectLst/>
                        </a:rPr>
                        <a:t>Thuộc tính</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a:effectLst/>
                        </a:rPr>
                        <a:t>Kiểu dữ liệu</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a:effectLst/>
                        </a:rPr>
                        <a:t>Ràng buộc</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0">
                <a:tc>
                  <a:txBody>
                    <a:bodyPr/>
                    <a:lstStyle/>
                    <a:p>
                      <a:pPr marL="0" marR="0" algn="just">
                        <a:lnSpc>
                          <a:spcPct val="107000"/>
                        </a:lnSpc>
                        <a:spcBef>
                          <a:spcPts val="0"/>
                        </a:spcBef>
                        <a:spcAft>
                          <a:spcPts val="0"/>
                        </a:spcAft>
                      </a:pPr>
                      <a:r>
                        <a:rPr lang="en-US" sz="1200">
                          <a:effectLst/>
                        </a:rPr>
                        <a:t>Ma_nhan_vien</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a:effectLst/>
                        </a:rPr>
                        <a:t>VARCHAR2</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a:effectLst/>
                        </a:rPr>
                        <a:t>Khóa chính</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0">
                <a:tc>
                  <a:txBody>
                    <a:bodyPr/>
                    <a:lstStyle/>
                    <a:p>
                      <a:pPr marL="0" marR="0" algn="just">
                        <a:lnSpc>
                          <a:spcPct val="107000"/>
                        </a:lnSpc>
                        <a:spcBef>
                          <a:spcPts val="0"/>
                        </a:spcBef>
                        <a:spcAft>
                          <a:spcPts val="0"/>
                        </a:spcAft>
                      </a:pPr>
                      <a:r>
                        <a:rPr lang="en-US" sz="1200">
                          <a:effectLst/>
                        </a:rPr>
                        <a:t>Ten_nhan_vien</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a:effectLst/>
                        </a:rPr>
                        <a:t>VARCHAR2</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0">
                <a:tc>
                  <a:txBody>
                    <a:bodyPr/>
                    <a:lstStyle/>
                    <a:p>
                      <a:pPr marL="0" marR="0" algn="just">
                        <a:lnSpc>
                          <a:spcPct val="107000"/>
                        </a:lnSpc>
                        <a:spcBef>
                          <a:spcPts val="0"/>
                        </a:spcBef>
                        <a:spcAft>
                          <a:spcPts val="0"/>
                        </a:spcAft>
                      </a:pPr>
                      <a:r>
                        <a:rPr lang="en-US" sz="1200">
                          <a:effectLst/>
                        </a:rPr>
                        <a:t>Ngay_sinh</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a:effectLst/>
                        </a:rPr>
                        <a:t>DATE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0">
                <a:tc>
                  <a:txBody>
                    <a:bodyPr/>
                    <a:lstStyle/>
                    <a:p>
                      <a:pPr marL="0" marR="0" algn="just">
                        <a:lnSpc>
                          <a:spcPct val="107000"/>
                        </a:lnSpc>
                        <a:spcBef>
                          <a:spcPts val="0"/>
                        </a:spcBef>
                        <a:spcAft>
                          <a:spcPts val="0"/>
                        </a:spcAft>
                      </a:pPr>
                      <a:r>
                        <a:rPr lang="en-US" sz="1200">
                          <a:effectLst/>
                        </a:rPr>
                        <a:t>Gioi_tinh</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a:effectLst/>
                        </a:rPr>
                        <a:t>VARCHAR2</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0">
                <a:tc>
                  <a:txBody>
                    <a:bodyPr/>
                    <a:lstStyle/>
                    <a:p>
                      <a:pPr marL="0" marR="0" algn="just">
                        <a:lnSpc>
                          <a:spcPct val="107000"/>
                        </a:lnSpc>
                        <a:spcBef>
                          <a:spcPts val="0"/>
                        </a:spcBef>
                        <a:spcAft>
                          <a:spcPts val="0"/>
                        </a:spcAft>
                      </a:pPr>
                      <a:r>
                        <a:rPr lang="en-US" sz="1200">
                          <a:effectLst/>
                        </a:rPr>
                        <a:t>SDT</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a:effectLst/>
                        </a:rPr>
                        <a:t>VARCHAR2</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0">
                <a:tc>
                  <a:txBody>
                    <a:bodyPr/>
                    <a:lstStyle/>
                    <a:p>
                      <a:pPr marL="0" marR="0" algn="just">
                        <a:lnSpc>
                          <a:spcPct val="107000"/>
                        </a:lnSpc>
                        <a:spcBef>
                          <a:spcPts val="0"/>
                        </a:spcBef>
                        <a:spcAft>
                          <a:spcPts val="0"/>
                        </a:spcAft>
                      </a:pPr>
                      <a:r>
                        <a:rPr lang="en-US" sz="1200">
                          <a:effectLst/>
                        </a:rPr>
                        <a:t>Dia_chi</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a:effectLst/>
                        </a:rPr>
                        <a:t>VARCHAR2</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0">
                <a:tc>
                  <a:txBody>
                    <a:bodyPr/>
                    <a:lstStyle/>
                    <a:p>
                      <a:pPr marL="0" marR="0" algn="just">
                        <a:lnSpc>
                          <a:spcPct val="107000"/>
                        </a:lnSpc>
                        <a:spcBef>
                          <a:spcPts val="0"/>
                        </a:spcBef>
                        <a:spcAft>
                          <a:spcPts val="0"/>
                        </a:spcAft>
                      </a:pPr>
                      <a:r>
                        <a:rPr lang="en-US" sz="1200">
                          <a:effectLst/>
                        </a:rPr>
                        <a:t>Ngay_bat_dau_lam</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a:effectLst/>
                        </a:rPr>
                        <a:t>DATE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210820">
                <a:tc>
                  <a:txBody>
                    <a:bodyPr/>
                    <a:lstStyle/>
                    <a:p>
                      <a:pPr marL="0" marR="0" algn="just">
                        <a:lnSpc>
                          <a:spcPct val="107000"/>
                        </a:lnSpc>
                        <a:spcBef>
                          <a:spcPts val="0"/>
                        </a:spcBef>
                        <a:spcAft>
                          <a:spcPts val="0"/>
                        </a:spcAft>
                      </a:pPr>
                      <a:r>
                        <a:rPr lang="en-US" sz="1200">
                          <a:effectLst/>
                        </a:rPr>
                        <a:t>Phong_ban</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a:effectLst/>
                        </a:rPr>
                        <a:t>PHONG_BAN_TYP</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a:effectLst/>
                        </a:rPr>
                        <a:t>Khóa ngoại</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bl>
          </a:graphicData>
        </a:graphic>
      </p:graphicFrame>
      <p:sp>
        <p:nvSpPr>
          <p:cNvPr id="14" name="Slide Number Placeholder 13"/>
          <p:cNvSpPr>
            <a:spLocks noGrp="1"/>
          </p:cNvSpPr>
          <p:nvPr>
            <p:ph type="sldNum" sz="quarter" idx="12"/>
          </p:nvPr>
        </p:nvSpPr>
        <p:spPr/>
        <p:txBody>
          <a:bodyPr/>
          <a:lstStyle/>
          <a:p>
            <a:fld id="{3877A76A-A9D2-41F0-A463-B5414CB752C7}" type="slidenum">
              <a:rPr lang="en-US" smtClean="0"/>
              <a:t>13</a:t>
            </a:fld>
            <a:endParaRPr lang="en-US"/>
          </a:p>
        </p:txBody>
      </p:sp>
    </p:spTree>
    <p:extLst>
      <p:ext uri="{BB962C8B-B14F-4D97-AF65-F5344CB8AC3E}">
        <p14:creationId xmlns:p14="http://schemas.microsoft.com/office/powerpoint/2010/main" val="2069086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all" smtClean="0"/>
              <a:t>THIẾT KẾ DỮ LIỆU VẬT LÝ</a:t>
            </a:r>
            <a:endParaRPr lang="en-US"/>
          </a:p>
        </p:txBody>
      </p:sp>
      <p:sp>
        <p:nvSpPr>
          <p:cNvPr id="3" name="Content Placeholder 2"/>
          <p:cNvSpPr>
            <a:spLocks noGrp="1"/>
          </p:cNvSpPr>
          <p:nvPr>
            <p:ph idx="1"/>
          </p:nvPr>
        </p:nvSpPr>
        <p:spPr/>
        <p:txBody>
          <a:bodyPr/>
          <a:lstStyle/>
          <a:p>
            <a:r>
              <a:rPr lang="en-US"/>
              <a:t>Object</a:t>
            </a:r>
            <a:r>
              <a:rPr lang="en-US"/>
              <a:t>: </a:t>
            </a:r>
            <a:r>
              <a:rPr lang="en-US" smtClean="0"/>
              <a:t>GIAO_DICH_TYP		</a:t>
            </a:r>
            <a:r>
              <a:rPr lang="en-US"/>
              <a:t>Object: KHACH_HANG_TYP</a:t>
            </a:r>
            <a:endParaRPr lang="en-US" smtClean="0"/>
          </a:p>
          <a:p>
            <a:endParaRPr lang="en-US"/>
          </a:p>
          <a:p>
            <a:endParaRPr lang="en-US" smtClean="0"/>
          </a:p>
          <a:p>
            <a:endParaRPr lang="en-US" smtClean="0"/>
          </a:p>
          <a:p>
            <a:pPr lvl="7"/>
            <a:r>
              <a:rPr lang="en-US" sz="2400" smtClean="0">
                <a:latin typeface="Times New Roman" panose="02020603050405020304" pitchFamily="18" charset="0"/>
                <a:cs typeface="Times New Roman" panose="02020603050405020304" pitchFamily="18" charset="0"/>
              </a:rPr>
              <a:t>Object</a:t>
            </a:r>
            <a:r>
              <a:rPr lang="en-US" sz="2400">
                <a:latin typeface="Times New Roman" panose="02020603050405020304" pitchFamily="18" charset="0"/>
                <a:cs typeface="Times New Roman" panose="02020603050405020304" pitchFamily="18" charset="0"/>
              </a:rPr>
              <a:t>: </a:t>
            </a:r>
            <a:r>
              <a:rPr lang="en-US" sz="2400" smtClean="0">
                <a:latin typeface="Times New Roman" panose="02020603050405020304" pitchFamily="18" charset="0"/>
                <a:cs typeface="Times New Roman" panose="02020603050405020304" pitchFamily="18" charset="0"/>
              </a:rPr>
              <a:t>HOA_DON_TYP</a:t>
            </a:r>
          </a:p>
          <a:p>
            <a:pPr lvl="8"/>
            <a:endParaRPr lang="en-US"/>
          </a:p>
          <a:p>
            <a:pPr lvl="8"/>
            <a:endParaRPr lang="en-US" smtClean="0"/>
          </a:p>
          <a:p>
            <a:endParaRPr lang="en-US"/>
          </a:p>
        </p:txBody>
      </p:sp>
      <p:graphicFrame>
        <p:nvGraphicFramePr>
          <p:cNvPr id="4" name="Table 3"/>
          <p:cNvGraphicFramePr>
            <a:graphicFrameLocks noGrp="1"/>
          </p:cNvGraphicFramePr>
          <p:nvPr>
            <p:extLst>
              <p:ext uri="{D42A27DB-BD31-4B8C-83A1-F6EECF244321}">
                <p14:modId xmlns:p14="http://schemas.microsoft.com/office/powerpoint/2010/main" val="3088750497"/>
              </p:ext>
            </p:extLst>
          </p:nvPr>
        </p:nvGraphicFramePr>
        <p:xfrm>
          <a:off x="916661" y="2279435"/>
          <a:ext cx="4497705" cy="1116714"/>
        </p:xfrm>
        <a:graphic>
          <a:graphicData uri="http://schemas.openxmlformats.org/drawingml/2006/table">
            <a:tbl>
              <a:tblPr firstRow="1" firstCol="1" bandRow="1">
                <a:tableStyleId>{5C22544A-7EE6-4342-B048-85BDC9FD1C3A}</a:tableStyleId>
              </a:tblPr>
              <a:tblGrid>
                <a:gridCol w="1528445"/>
                <a:gridCol w="1560195"/>
                <a:gridCol w="1409065"/>
              </a:tblGrid>
              <a:tr h="0">
                <a:tc>
                  <a:txBody>
                    <a:bodyPr/>
                    <a:lstStyle/>
                    <a:p>
                      <a:pPr marL="0" marR="0" algn="just">
                        <a:lnSpc>
                          <a:spcPct val="107000"/>
                        </a:lnSpc>
                        <a:spcBef>
                          <a:spcPts val="0"/>
                        </a:spcBef>
                        <a:spcAft>
                          <a:spcPts val="0"/>
                        </a:spcAft>
                      </a:pPr>
                      <a:r>
                        <a:rPr lang="en-US" sz="1200">
                          <a:effectLst/>
                        </a:rPr>
                        <a:t>Thuộc tính</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a:effectLst/>
                        </a:rPr>
                        <a:t>Kiểu dữ liệu</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a:effectLst/>
                        </a:rPr>
                        <a:t>Ràng buộc</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0">
                <a:tc>
                  <a:txBody>
                    <a:bodyPr/>
                    <a:lstStyle/>
                    <a:p>
                      <a:pPr marL="0" marR="0" algn="just">
                        <a:lnSpc>
                          <a:spcPct val="107000"/>
                        </a:lnSpc>
                        <a:spcBef>
                          <a:spcPts val="0"/>
                        </a:spcBef>
                        <a:spcAft>
                          <a:spcPts val="0"/>
                        </a:spcAft>
                      </a:pPr>
                      <a:r>
                        <a:rPr lang="en-US" sz="1200">
                          <a:effectLst/>
                        </a:rPr>
                        <a:t>Ma_giao_dich</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a:effectLst/>
                        </a:rPr>
                        <a:t>VARCHAR2</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a:effectLst/>
                        </a:rPr>
                        <a:t>Khóa chính</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0">
                <a:tc>
                  <a:txBody>
                    <a:bodyPr/>
                    <a:lstStyle/>
                    <a:p>
                      <a:pPr marL="0" marR="0" algn="just">
                        <a:lnSpc>
                          <a:spcPct val="107000"/>
                        </a:lnSpc>
                        <a:spcBef>
                          <a:spcPts val="0"/>
                        </a:spcBef>
                        <a:spcAft>
                          <a:spcPts val="0"/>
                        </a:spcAft>
                      </a:pPr>
                      <a:r>
                        <a:rPr lang="en-US" sz="1200">
                          <a:effectLst/>
                        </a:rPr>
                        <a:t>Ngay_giao_dich</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a:effectLst/>
                        </a:rPr>
                        <a:t>DATE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0">
                <a:tc>
                  <a:txBody>
                    <a:bodyPr/>
                    <a:lstStyle/>
                    <a:p>
                      <a:pPr marL="0" marR="0" algn="just">
                        <a:lnSpc>
                          <a:spcPct val="107000"/>
                        </a:lnSpc>
                        <a:spcBef>
                          <a:spcPts val="0"/>
                        </a:spcBef>
                        <a:spcAft>
                          <a:spcPts val="0"/>
                        </a:spcAft>
                      </a:pPr>
                      <a:r>
                        <a:rPr lang="en-US" sz="1200">
                          <a:effectLst/>
                        </a:rPr>
                        <a:t>Dich_vu</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a:effectLst/>
                        </a:rPr>
                        <a:t>DICH_VU_TYP</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a:effectLst/>
                        </a:rPr>
                        <a:t>Khóa ngoại</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0">
                <a:tc>
                  <a:txBody>
                    <a:bodyPr/>
                    <a:lstStyle/>
                    <a:p>
                      <a:pPr marL="0" marR="0" algn="just">
                        <a:lnSpc>
                          <a:spcPct val="107000"/>
                        </a:lnSpc>
                        <a:spcBef>
                          <a:spcPts val="0"/>
                        </a:spcBef>
                        <a:spcAft>
                          <a:spcPts val="0"/>
                        </a:spcAft>
                      </a:pPr>
                      <a:r>
                        <a:rPr lang="en-US" sz="1200">
                          <a:effectLst/>
                        </a:rPr>
                        <a:t>Nhan_vien</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a:effectLst/>
                        </a:rPr>
                        <a:t>NHAN_VIEN_TYP</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a:effectLst/>
                        </a:rPr>
                        <a:t>Khóa ngoại</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0">
                <a:tc>
                  <a:txBody>
                    <a:bodyPr/>
                    <a:lstStyle/>
                    <a:p>
                      <a:pPr marL="0" marR="0" algn="just">
                        <a:lnSpc>
                          <a:spcPct val="107000"/>
                        </a:lnSpc>
                        <a:spcBef>
                          <a:spcPts val="0"/>
                        </a:spcBef>
                        <a:spcAft>
                          <a:spcPts val="0"/>
                        </a:spcAft>
                      </a:pPr>
                      <a:r>
                        <a:rPr lang="en-US" sz="1200">
                          <a:effectLst/>
                        </a:rPr>
                        <a:t>Khach_hang</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a:effectLst/>
                        </a:rPr>
                        <a:t>KHACH_HANG_TYP</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a:effectLst/>
                        </a:rPr>
                        <a:t>Khóa ngoại</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778228439"/>
              </p:ext>
            </p:extLst>
          </p:nvPr>
        </p:nvGraphicFramePr>
        <p:xfrm>
          <a:off x="3850831" y="4161537"/>
          <a:ext cx="4446270" cy="1861190"/>
        </p:xfrm>
        <a:graphic>
          <a:graphicData uri="http://schemas.openxmlformats.org/drawingml/2006/table">
            <a:tbl>
              <a:tblPr firstRow="1" firstCol="1" bandRow="1">
                <a:tableStyleId>{5C22544A-7EE6-4342-B048-85BDC9FD1C3A}</a:tableStyleId>
              </a:tblPr>
              <a:tblGrid>
                <a:gridCol w="1528445"/>
                <a:gridCol w="1508760"/>
                <a:gridCol w="1409065"/>
              </a:tblGrid>
              <a:tr h="0">
                <a:tc>
                  <a:txBody>
                    <a:bodyPr/>
                    <a:lstStyle/>
                    <a:p>
                      <a:pPr marL="0" marR="0" algn="just">
                        <a:lnSpc>
                          <a:spcPct val="107000"/>
                        </a:lnSpc>
                        <a:spcBef>
                          <a:spcPts val="0"/>
                        </a:spcBef>
                        <a:spcAft>
                          <a:spcPts val="0"/>
                        </a:spcAft>
                      </a:pPr>
                      <a:r>
                        <a:rPr lang="en-US" sz="1200">
                          <a:effectLst/>
                        </a:rPr>
                        <a:t>Thuộc tính</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a:effectLst/>
                        </a:rPr>
                        <a:t>Kiểu dữ liệu</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a:effectLst/>
                        </a:rPr>
                        <a:t>Ràng buộc</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0">
                <a:tc>
                  <a:txBody>
                    <a:bodyPr/>
                    <a:lstStyle/>
                    <a:p>
                      <a:pPr marL="0" marR="0" algn="just">
                        <a:lnSpc>
                          <a:spcPct val="107000"/>
                        </a:lnSpc>
                        <a:spcBef>
                          <a:spcPts val="0"/>
                        </a:spcBef>
                        <a:spcAft>
                          <a:spcPts val="0"/>
                        </a:spcAft>
                      </a:pPr>
                      <a:r>
                        <a:rPr lang="en-US" sz="1200">
                          <a:effectLst/>
                        </a:rPr>
                        <a:t>Ma_hoa_don</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a:effectLst/>
                        </a:rPr>
                        <a:t>VARCHAR2</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a:effectLst/>
                        </a:rPr>
                        <a:t>Khóa chính</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0">
                <a:tc>
                  <a:txBody>
                    <a:bodyPr/>
                    <a:lstStyle/>
                    <a:p>
                      <a:pPr marL="0" marR="0" algn="just">
                        <a:lnSpc>
                          <a:spcPct val="107000"/>
                        </a:lnSpc>
                        <a:spcBef>
                          <a:spcPts val="0"/>
                        </a:spcBef>
                        <a:spcAft>
                          <a:spcPts val="0"/>
                        </a:spcAft>
                      </a:pPr>
                      <a:r>
                        <a:rPr lang="en-US" sz="1200">
                          <a:effectLst/>
                        </a:rPr>
                        <a:t>Loai_hoa_don</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a:effectLst/>
                        </a:rPr>
                        <a:t>VARCHAR2</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0">
                <a:tc>
                  <a:txBody>
                    <a:bodyPr/>
                    <a:lstStyle/>
                    <a:p>
                      <a:pPr marL="0" marR="0" algn="just">
                        <a:lnSpc>
                          <a:spcPct val="107000"/>
                        </a:lnSpc>
                        <a:spcBef>
                          <a:spcPts val="0"/>
                        </a:spcBef>
                        <a:spcAft>
                          <a:spcPts val="0"/>
                        </a:spcAft>
                      </a:pPr>
                      <a:r>
                        <a:rPr lang="en-US" sz="1200">
                          <a:effectLst/>
                        </a:rPr>
                        <a:t>So_tien</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a:effectLst/>
                        </a:rPr>
                        <a:t>NUMBER</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0">
                <a:tc>
                  <a:txBody>
                    <a:bodyPr/>
                    <a:lstStyle/>
                    <a:p>
                      <a:pPr marL="0" marR="0" algn="just">
                        <a:lnSpc>
                          <a:spcPct val="107000"/>
                        </a:lnSpc>
                        <a:spcBef>
                          <a:spcPts val="0"/>
                        </a:spcBef>
                        <a:spcAft>
                          <a:spcPts val="0"/>
                        </a:spcAft>
                      </a:pPr>
                      <a:r>
                        <a:rPr lang="en-US" sz="1200">
                          <a:effectLst/>
                        </a:rPr>
                        <a:t>Trang_thai</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a:effectLst/>
                        </a:rPr>
                        <a:t>VARCHAR2</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0">
                <a:tc>
                  <a:txBody>
                    <a:bodyPr/>
                    <a:lstStyle/>
                    <a:p>
                      <a:pPr marL="0" marR="0" algn="just">
                        <a:lnSpc>
                          <a:spcPct val="107000"/>
                        </a:lnSpc>
                        <a:spcBef>
                          <a:spcPts val="0"/>
                        </a:spcBef>
                        <a:spcAft>
                          <a:spcPts val="0"/>
                        </a:spcAft>
                      </a:pPr>
                      <a:r>
                        <a:rPr lang="en-US" sz="1200">
                          <a:effectLst/>
                        </a:rPr>
                        <a:t>Ngay_thue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a:effectLst/>
                        </a:rPr>
                        <a:t>DATE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0">
                <a:tc>
                  <a:txBody>
                    <a:bodyPr/>
                    <a:lstStyle/>
                    <a:p>
                      <a:pPr marL="0" marR="0" algn="just">
                        <a:lnSpc>
                          <a:spcPct val="107000"/>
                        </a:lnSpc>
                        <a:spcBef>
                          <a:spcPts val="0"/>
                        </a:spcBef>
                        <a:spcAft>
                          <a:spcPts val="0"/>
                        </a:spcAft>
                      </a:pPr>
                      <a:r>
                        <a:rPr lang="en-US" sz="1200">
                          <a:effectLst/>
                        </a:rPr>
                        <a:t>Ngay_tra</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a:effectLst/>
                        </a:rPr>
                        <a:t>DATE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0">
                <a:tc>
                  <a:txBody>
                    <a:bodyPr/>
                    <a:lstStyle/>
                    <a:p>
                      <a:pPr marL="0" marR="0" algn="just">
                        <a:lnSpc>
                          <a:spcPct val="107000"/>
                        </a:lnSpc>
                        <a:spcBef>
                          <a:spcPts val="0"/>
                        </a:spcBef>
                        <a:spcAft>
                          <a:spcPts val="0"/>
                        </a:spcAft>
                      </a:pPr>
                      <a:r>
                        <a:rPr lang="en-US" sz="1200">
                          <a:effectLst/>
                        </a:rPr>
                        <a:t>Tien_dat_coc</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a:effectLst/>
                        </a:rPr>
                        <a:t>NUMBER</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0">
                <a:tc>
                  <a:txBody>
                    <a:bodyPr/>
                    <a:lstStyle/>
                    <a:p>
                      <a:pPr marL="0" marR="0" algn="just">
                        <a:lnSpc>
                          <a:spcPct val="107000"/>
                        </a:lnSpc>
                        <a:spcBef>
                          <a:spcPts val="0"/>
                        </a:spcBef>
                        <a:spcAft>
                          <a:spcPts val="0"/>
                        </a:spcAft>
                      </a:pPr>
                      <a:r>
                        <a:rPr lang="en-US" sz="1200">
                          <a:effectLst/>
                        </a:rPr>
                        <a:t>Tien_con_lai</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a:effectLst/>
                        </a:rPr>
                        <a:t>NUMBER</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0">
                <a:tc>
                  <a:txBody>
                    <a:bodyPr/>
                    <a:lstStyle/>
                    <a:p>
                      <a:pPr marL="0" marR="0" algn="just">
                        <a:lnSpc>
                          <a:spcPct val="107000"/>
                        </a:lnSpc>
                        <a:spcBef>
                          <a:spcPts val="0"/>
                        </a:spcBef>
                        <a:spcAft>
                          <a:spcPts val="0"/>
                        </a:spcAft>
                      </a:pPr>
                      <a:r>
                        <a:rPr lang="en-US" sz="1200">
                          <a:effectLst/>
                        </a:rPr>
                        <a:t>Giao_dich</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a:effectLst/>
                        </a:rPr>
                        <a:t>GIAO_DICH_TYP</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a:effectLst/>
                        </a:rPr>
                        <a:t>Khóa ngoại</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879219788"/>
              </p:ext>
            </p:extLst>
          </p:nvPr>
        </p:nvGraphicFramePr>
        <p:xfrm>
          <a:off x="6433223" y="2269717"/>
          <a:ext cx="4437380" cy="1302833"/>
        </p:xfrm>
        <a:graphic>
          <a:graphicData uri="http://schemas.openxmlformats.org/drawingml/2006/table">
            <a:tbl>
              <a:tblPr firstRow="1" firstCol="1" bandRow="1">
                <a:tableStyleId>{5C22544A-7EE6-4342-B048-85BDC9FD1C3A}</a:tableStyleId>
              </a:tblPr>
              <a:tblGrid>
                <a:gridCol w="1528445"/>
                <a:gridCol w="1499870"/>
                <a:gridCol w="1409065"/>
              </a:tblGrid>
              <a:tr h="0">
                <a:tc>
                  <a:txBody>
                    <a:bodyPr/>
                    <a:lstStyle/>
                    <a:p>
                      <a:pPr marL="0" marR="0" algn="just">
                        <a:lnSpc>
                          <a:spcPct val="107000"/>
                        </a:lnSpc>
                        <a:spcBef>
                          <a:spcPts val="0"/>
                        </a:spcBef>
                        <a:spcAft>
                          <a:spcPts val="0"/>
                        </a:spcAft>
                      </a:pPr>
                      <a:r>
                        <a:rPr lang="en-US" sz="1200">
                          <a:effectLst/>
                        </a:rPr>
                        <a:t>Thuộc tính</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a:effectLst/>
                        </a:rPr>
                        <a:t>Kiểu dữ liệu</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a:effectLst/>
                        </a:rPr>
                        <a:t>Ràng buộc</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0">
                <a:tc>
                  <a:txBody>
                    <a:bodyPr/>
                    <a:lstStyle/>
                    <a:p>
                      <a:pPr marL="0" marR="0" algn="just">
                        <a:lnSpc>
                          <a:spcPct val="107000"/>
                        </a:lnSpc>
                        <a:spcBef>
                          <a:spcPts val="0"/>
                        </a:spcBef>
                        <a:spcAft>
                          <a:spcPts val="0"/>
                        </a:spcAft>
                      </a:pPr>
                      <a:r>
                        <a:rPr lang="en-US" sz="1200">
                          <a:effectLst/>
                        </a:rPr>
                        <a:t>Ma_khach_hang</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a:effectLst/>
                        </a:rPr>
                        <a:t>VARCHAR2</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a:effectLst/>
                        </a:rPr>
                        <a:t>Khóa chính</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0">
                <a:tc>
                  <a:txBody>
                    <a:bodyPr/>
                    <a:lstStyle/>
                    <a:p>
                      <a:pPr marL="0" marR="0" algn="just">
                        <a:lnSpc>
                          <a:spcPct val="107000"/>
                        </a:lnSpc>
                        <a:spcBef>
                          <a:spcPts val="0"/>
                        </a:spcBef>
                        <a:spcAft>
                          <a:spcPts val="0"/>
                        </a:spcAft>
                      </a:pPr>
                      <a:r>
                        <a:rPr lang="en-US" sz="1200">
                          <a:effectLst/>
                        </a:rPr>
                        <a:t>Ten_khach_hang</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a:effectLst/>
                        </a:rPr>
                        <a:t>VARCHAR2</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0">
                <a:tc>
                  <a:txBody>
                    <a:bodyPr/>
                    <a:lstStyle/>
                    <a:p>
                      <a:pPr marL="0" marR="0" algn="just">
                        <a:lnSpc>
                          <a:spcPct val="107000"/>
                        </a:lnSpc>
                        <a:spcBef>
                          <a:spcPts val="0"/>
                        </a:spcBef>
                        <a:spcAft>
                          <a:spcPts val="0"/>
                        </a:spcAft>
                      </a:pPr>
                      <a:r>
                        <a:rPr lang="en-US" sz="1200">
                          <a:effectLst/>
                        </a:rPr>
                        <a:t>Ngay_sinh</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a:effectLst/>
                        </a:rPr>
                        <a:t>DATE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0">
                <a:tc>
                  <a:txBody>
                    <a:bodyPr/>
                    <a:lstStyle/>
                    <a:p>
                      <a:pPr marL="0" marR="0" algn="just">
                        <a:lnSpc>
                          <a:spcPct val="107000"/>
                        </a:lnSpc>
                        <a:spcBef>
                          <a:spcPts val="0"/>
                        </a:spcBef>
                        <a:spcAft>
                          <a:spcPts val="0"/>
                        </a:spcAft>
                      </a:pPr>
                      <a:r>
                        <a:rPr lang="en-US" sz="1200">
                          <a:effectLst/>
                        </a:rPr>
                        <a:t>Gioi_tinh</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a:effectLst/>
                        </a:rPr>
                        <a:t>VARCHAR2</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0">
                <a:tc>
                  <a:txBody>
                    <a:bodyPr/>
                    <a:lstStyle/>
                    <a:p>
                      <a:pPr marL="0" marR="0" algn="just">
                        <a:lnSpc>
                          <a:spcPct val="107000"/>
                        </a:lnSpc>
                        <a:spcBef>
                          <a:spcPts val="0"/>
                        </a:spcBef>
                        <a:spcAft>
                          <a:spcPts val="0"/>
                        </a:spcAft>
                      </a:pPr>
                      <a:r>
                        <a:rPr lang="en-US" sz="1200">
                          <a:effectLst/>
                        </a:rPr>
                        <a:t>Dia_chi</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a:effectLst/>
                        </a:rPr>
                        <a:t>VARCHAR2</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0">
                <a:tc>
                  <a:txBody>
                    <a:bodyPr/>
                    <a:lstStyle/>
                    <a:p>
                      <a:pPr marL="0" marR="0" algn="just">
                        <a:lnSpc>
                          <a:spcPct val="107000"/>
                        </a:lnSpc>
                        <a:spcBef>
                          <a:spcPts val="0"/>
                        </a:spcBef>
                        <a:spcAft>
                          <a:spcPts val="0"/>
                        </a:spcAft>
                      </a:pPr>
                      <a:r>
                        <a:rPr lang="en-US" sz="1200">
                          <a:effectLst/>
                        </a:rPr>
                        <a:t>SDT</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a:effectLst/>
                        </a:rPr>
                        <a:t>VARCHAR2</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bl>
          </a:graphicData>
        </a:graphic>
      </p:graphicFrame>
      <p:sp>
        <p:nvSpPr>
          <p:cNvPr id="7" name="Slide Number Placeholder 6"/>
          <p:cNvSpPr>
            <a:spLocks noGrp="1"/>
          </p:cNvSpPr>
          <p:nvPr>
            <p:ph type="sldNum" sz="quarter" idx="12"/>
          </p:nvPr>
        </p:nvSpPr>
        <p:spPr/>
        <p:txBody>
          <a:bodyPr/>
          <a:lstStyle/>
          <a:p>
            <a:fld id="{3877A76A-A9D2-41F0-A463-B5414CB752C7}" type="slidenum">
              <a:rPr lang="en-US" smtClean="0"/>
              <a:t>14</a:t>
            </a:fld>
            <a:endParaRPr lang="en-US"/>
          </a:p>
        </p:txBody>
      </p:sp>
    </p:spTree>
    <p:extLst>
      <p:ext uri="{BB962C8B-B14F-4D97-AF65-F5344CB8AC3E}">
        <p14:creationId xmlns:p14="http://schemas.microsoft.com/office/powerpoint/2010/main" val="93287292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all" smtClean="0"/>
              <a:t>THIẾT KẾ DỮ LIỆU VẬT LÝ</a:t>
            </a:r>
            <a:endParaRPr lang="en-US"/>
          </a:p>
        </p:txBody>
      </p:sp>
      <p:sp>
        <p:nvSpPr>
          <p:cNvPr id="3" name="Content Placeholder 2"/>
          <p:cNvSpPr>
            <a:spLocks noGrp="1"/>
          </p:cNvSpPr>
          <p:nvPr>
            <p:ph idx="1"/>
          </p:nvPr>
        </p:nvSpPr>
        <p:spPr/>
        <p:txBody>
          <a:bodyPr/>
          <a:lstStyle/>
          <a:p>
            <a:r>
              <a:rPr lang="en-US"/>
              <a:t> Object: SAN_BAY_TYP</a:t>
            </a:r>
          </a:p>
        </p:txBody>
      </p:sp>
      <p:graphicFrame>
        <p:nvGraphicFramePr>
          <p:cNvPr id="4" name="Table 3"/>
          <p:cNvGraphicFramePr>
            <a:graphicFrameLocks noGrp="1"/>
          </p:cNvGraphicFramePr>
          <p:nvPr>
            <p:extLst>
              <p:ext uri="{D42A27DB-BD31-4B8C-83A1-F6EECF244321}">
                <p14:modId xmlns:p14="http://schemas.microsoft.com/office/powerpoint/2010/main" val="1379630026"/>
              </p:ext>
            </p:extLst>
          </p:nvPr>
        </p:nvGraphicFramePr>
        <p:xfrm>
          <a:off x="838200" y="2476440"/>
          <a:ext cx="4437380" cy="930595"/>
        </p:xfrm>
        <a:graphic>
          <a:graphicData uri="http://schemas.openxmlformats.org/drawingml/2006/table">
            <a:tbl>
              <a:tblPr firstRow="1" firstCol="1" bandRow="1">
                <a:tableStyleId>{5C22544A-7EE6-4342-B048-85BDC9FD1C3A}</a:tableStyleId>
              </a:tblPr>
              <a:tblGrid>
                <a:gridCol w="1528445"/>
                <a:gridCol w="1499870"/>
                <a:gridCol w="1409065"/>
              </a:tblGrid>
              <a:tr h="0">
                <a:tc>
                  <a:txBody>
                    <a:bodyPr/>
                    <a:lstStyle/>
                    <a:p>
                      <a:pPr marL="0" marR="0" algn="just">
                        <a:lnSpc>
                          <a:spcPct val="107000"/>
                        </a:lnSpc>
                        <a:spcBef>
                          <a:spcPts val="0"/>
                        </a:spcBef>
                        <a:spcAft>
                          <a:spcPts val="0"/>
                        </a:spcAft>
                      </a:pPr>
                      <a:r>
                        <a:rPr lang="en-US" sz="1200">
                          <a:effectLst/>
                        </a:rPr>
                        <a:t>Thuộc tính</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a:effectLst/>
                        </a:rPr>
                        <a:t>Kiểu dữ liệu</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a:effectLst/>
                        </a:rPr>
                        <a:t>Ràng buộc</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0">
                <a:tc>
                  <a:txBody>
                    <a:bodyPr/>
                    <a:lstStyle/>
                    <a:p>
                      <a:pPr marL="0" marR="0" algn="just">
                        <a:lnSpc>
                          <a:spcPct val="107000"/>
                        </a:lnSpc>
                        <a:spcBef>
                          <a:spcPts val="0"/>
                        </a:spcBef>
                        <a:spcAft>
                          <a:spcPts val="0"/>
                        </a:spcAft>
                      </a:pPr>
                      <a:r>
                        <a:rPr lang="en-US" sz="1200">
                          <a:effectLst/>
                        </a:rPr>
                        <a:t>Ma_san_bay</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a:effectLst/>
                        </a:rPr>
                        <a:t>VARCHAR2</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a:effectLst/>
                        </a:rPr>
                        <a:t>Khóa chính</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0">
                <a:tc>
                  <a:txBody>
                    <a:bodyPr/>
                    <a:lstStyle/>
                    <a:p>
                      <a:pPr marL="0" marR="0" algn="just">
                        <a:lnSpc>
                          <a:spcPct val="107000"/>
                        </a:lnSpc>
                        <a:spcBef>
                          <a:spcPts val="0"/>
                        </a:spcBef>
                        <a:spcAft>
                          <a:spcPts val="0"/>
                        </a:spcAft>
                      </a:pPr>
                      <a:r>
                        <a:rPr lang="en-US" sz="1200">
                          <a:effectLst/>
                        </a:rPr>
                        <a:t>Ten_san_bay</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a:effectLst/>
                        </a:rPr>
                        <a:t>VARCHAR2</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0">
                <a:tc>
                  <a:txBody>
                    <a:bodyPr/>
                    <a:lstStyle/>
                    <a:p>
                      <a:pPr marL="0" marR="0" algn="just">
                        <a:lnSpc>
                          <a:spcPct val="107000"/>
                        </a:lnSpc>
                        <a:spcBef>
                          <a:spcPts val="0"/>
                        </a:spcBef>
                        <a:spcAft>
                          <a:spcPts val="0"/>
                        </a:spcAft>
                      </a:pPr>
                      <a:r>
                        <a:rPr lang="en-US" sz="1200">
                          <a:effectLst/>
                        </a:rPr>
                        <a:t>Dia_chi</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a:effectLst/>
                        </a:rPr>
                        <a:t>VARCHAR2</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0">
                <a:tc>
                  <a:txBody>
                    <a:bodyPr/>
                    <a:lstStyle/>
                    <a:p>
                      <a:pPr marL="0" marR="0" algn="just">
                        <a:lnSpc>
                          <a:spcPct val="107000"/>
                        </a:lnSpc>
                        <a:spcBef>
                          <a:spcPts val="0"/>
                        </a:spcBef>
                        <a:spcAft>
                          <a:spcPts val="0"/>
                        </a:spcAft>
                      </a:pPr>
                      <a:r>
                        <a:rPr lang="en-US" sz="1200">
                          <a:effectLst/>
                        </a:rPr>
                        <a:t>SDT</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a:effectLst/>
                        </a:rPr>
                        <a:t>VARCHAR2</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bl>
          </a:graphicData>
        </a:graphic>
      </p:graphicFrame>
      <p:sp>
        <p:nvSpPr>
          <p:cNvPr id="5" name="Slide Number Placeholder 4"/>
          <p:cNvSpPr>
            <a:spLocks noGrp="1"/>
          </p:cNvSpPr>
          <p:nvPr>
            <p:ph type="sldNum" sz="quarter" idx="12"/>
          </p:nvPr>
        </p:nvSpPr>
        <p:spPr/>
        <p:txBody>
          <a:bodyPr/>
          <a:lstStyle/>
          <a:p>
            <a:fld id="{3877A76A-A9D2-41F0-A463-B5414CB752C7}" type="slidenum">
              <a:rPr lang="en-US" smtClean="0"/>
              <a:t>15</a:t>
            </a:fld>
            <a:endParaRPr lang="en-US"/>
          </a:p>
        </p:txBody>
      </p:sp>
    </p:spTree>
    <p:extLst>
      <p:ext uri="{BB962C8B-B14F-4D97-AF65-F5344CB8AC3E}">
        <p14:creationId xmlns:p14="http://schemas.microsoft.com/office/powerpoint/2010/main" val="66913574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b="1" cap="all"/>
              <a:t>XÂY DỰNG CƠ SỞ </a:t>
            </a:r>
            <a:r>
              <a:rPr lang="en-US" b="1" cap="all"/>
              <a:t>DỮ </a:t>
            </a:r>
            <a:r>
              <a:rPr lang="en-US" b="1" cap="all" smtClean="0"/>
              <a:t>LIỆU</a:t>
            </a:r>
            <a:endParaRPr lang="en-US"/>
          </a:p>
        </p:txBody>
      </p:sp>
      <p:sp>
        <p:nvSpPr>
          <p:cNvPr id="3" name="Content Placeholder 2"/>
          <p:cNvSpPr>
            <a:spLocks noGrp="1"/>
          </p:cNvSpPr>
          <p:nvPr>
            <p:ph idx="1"/>
          </p:nvPr>
        </p:nvSpPr>
        <p:spPr/>
        <p:txBody>
          <a:bodyPr/>
          <a:lstStyle/>
          <a:p>
            <a:r>
              <a:rPr lang="en-US"/>
              <a:t>Cơ sở dữ liệu được xây dựng trên Oracle SQL Developer.</a:t>
            </a:r>
          </a:p>
          <a:p>
            <a:r>
              <a:rPr lang="en-US"/>
              <a:t>Ta tạo đối tượng trước. Sau đó tạo bảng cho từng đối tượng và liên kết chúng lại với nhau.</a:t>
            </a:r>
          </a:p>
          <a:p>
            <a:r>
              <a:rPr lang="en-US"/>
              <a:t>Sau đây là phần code để tạo nên các đối tượng (Object) và các bảng (Table):</a:t>
            </a:r>
          </a:p>
          <a:p>
            <a:endParaRPr lang="en-US"/>
          </a:p>
        </p:txBody>
      </p:sp>
      <p:sp>
        <p:nvSpPr>
          <p:cNvPr id="4" name="Slide Number Placeholder 3"/>
          <p:cNvSpPr>
            <a:spLocks noGrp="1"/>
          </p:cNvSpPr>
          <p:nvPr>
            <p:ph type="sldNum" sz="quarter" idx="12"/>
          </p:nvPr>
        </p:nvSpPr>
        <p:spPr/>
        <p:txBody>
          <a:bodyPr/>
          <a:lstStyle/>
          <a:p>
            <a:fld id="{3877A76A-A9D2-41F0-A463-B5414CB752C7}" type="slidenum">
              <a:rPr lang="en-US" smtClean="0"/>
              <a:t>16</a:t>
            </a:fld>
            <a:endParaRPr lang="en-US"/>
          </a:p>
        </p:txBody>
      </p:sp>
    </p:spTree>
    <p:extLst>
      <p:ext uri="{BB962C8B-B14F-4D97-AF65-F5344CB8AC3E}">
        <p14:creationId xmlns:p14="http://schemas.microsoft.com/office/powerpoint/2010/main" val="79257797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b="1" cap="all" smtClean="0"/>
              <a:t>XÂY DỰNG CƠ SỞ DỮ LIỆU</a:t>
            </a:r>
            <a:endParaRPr lang="en-US"/>
          </a:p>
        </p:txBody>
      </p:sp>
      <p:sp>
        <p:nvSpPr>
          <p:cNvPr id="3" name="Content Placeholder 2"/>
          <p:cNvSpPr>
            <a:spLocks noGrp="1"/>
          </p:cNvSpPr>
          <p:nvPr>
            <p:ph idx="1"/>
          </p:nvPr>
        </p:nvSpPr>
        <p:spPr/>
        <p:txBody>
          <a:bodyPr>
            <a:normAutofit/>
          </a:bodyPr>
          <a:lstStyle/>
          <a:p>
            <a:pPr marL="0" indent="0">
              <a:buNone/>
            </a:pPr>
            <a:r>
              <a:rPr lang="en-US" sz="2400">
                <a:latin typeface="Courier New" panose="02070309020205020404" pitchFamily="49" charset="0"/>
                <a:cs typeface="Courier New" panose="02070309020205020404" pitchFamily="49" charset="0"/>
              </a:rPr>
              <a:t>CREATE TYPE SAN_BAY_objtyp AS OBJECT (</a:t>
            </a:r>
          </a:p>
          <a:p>
            <a:pPr marL="0" indent="0">
              <a:buNone/>
            </a:pPr>
            <a:r>
              <a:rPr lang="en-US" sz="2400">
                <a:latin typeface="Courier New" panose="02070309020205020404" pitchFamily="49" charset="0"/>
                <a:cs typeface="Courier New" panose="02070309020205020404" pitchFamily="49" charset="0"/>
              </a:rPr>
              <a:t>Ma_san_bay 			VARCHAR2(20),</a:t>
            </a:r>
          </a:p>
          <a:p>
            <a:pPr marL="0" indent="0">
              <a:buNone/>
            </a:pPr>
            <a:r>
              <a:rPr lang="en-US" sz="2400">
                <a:latin typeface="Courier New" panose="02070309020205020404" pitchFamily="49" charset="0"/>
                <a:cs typeface="Courier New" panose="02070309020205020404" pitchFamily="49" charset="0"/>
              </a:rPr>
              <a:t>Ten_san_bay			VARCHAR2(200),</a:t>
            </a:r>
          </a:p>
          <a:p>
            <a:pPr marL="0" indent="0">
              <a:buNone/>
            </a:pPr>
            <a:r>
              <a:rPr lang="en-US" sz="2400">
                <a:latin typeface="Courier New" panose="02070309020205020404" pitchFamily="49" charset="0"/>
                <a:cs typeface="Courier New" panose="02070309020205020404" pitchFamily="49" charset="0"/>
              </a:rPr>
              <a:t>Dia_chi				VARCHAR2(200),</a:t>
            </a:r>
          </a:p>
          <a:p>
            <a:pPr marL="0" indent="0">
              <a:buNone/>
            </a:pPr>
            <a:r>
              <a:rPr lang="en-US" sz="2400">
                <a:latin typeface="Courier New" panose="02070309020205020404" pitchFamily="49" charset="0"/>
                <a:cs typeface="Courier New" panose="02070309020205020404" pitchFamily="49" charset="0"/>
              </a:rPr>
              <a:t>SDT					VARCHAR2(20)</a:t>
            </a:r>
          </a:p>
          <a:p>
            <a:pPr marL="0" indent="0">
              <a:buNone/>
            </a:pPr>
            <a:r>
              <a:rPr lang="en-US" sz="2400">
                <a:latin typeface="Courier New" panose="02070309020205020404" pitchFamily="49" charset="0"/>
                <a:cs typeface="Courier New" panose="02070309020205020404" pitchFamily="49" charset="0"/>
              </a:rPr>
              <a:t>);</a:t>
            </a:r>
          </a:p>
          <a:p>
            <a:pPr marL="0" indent="0">
              <a:buNone/>
            </a:pPr>
            <a:r>
              <a:rPr lang="en-US" sz="2400">
                <a:latin typeface="Courier New" panose="02070309020205020404" pitchFamily="49" charset="0"/>
                <a:cs typeface="Courier New" panose="02070309020205020404" pitchFamily="49" charset="0"/>
              </a:rPr>
              <a:t> </a:t>
            </a:r>
          </a:p>
          <a:p>
            <a:pPr marL="0" indent="0">
              <a:buNone/>
            </a:pPr>
            <a:r>
              <a:rPr lang="en-US" sz="2400">
                <a:latin typeface="Courier New" panose="02070309020205020404" pitchFamily="49" charset="0"/>
                <a:cs typeface="Courier New" panose="02070309020205020404" pitchFamily="49" charset="0"/>
              </a:rPr>
              <a:t>CREATE TABLE SAN_BAY_objtab OF SAN_BAY_objtyp (Ma_san_bay PRIMARY KEY) </a:t>
            </a:r>
          </a:p>
          <a:p>
            <a:pPr marL="0" indent="0">
              <a:buNone/>
            </a:pPr>
            <a:r>
              <a:rPr lang="en-US" sz="2400">
                <a:latin typeface="Courier New" panose="02070309020205020404" pitchFamily="49" charset="0"/>
                <a:cs typeface="Courier New" panose="02070309020205020404" pitchFamily="49" charset="0"/>
              </a:rPr>
              <a:t>OBJECT IDENTIFIER IS PRIMARY KEY;</a:t>
            </a:r>
          </a:p>
          <a:p>
            <a:pPr marL="0" indent="0">
              <a:buNone/>
            </a:pPr>
            <a:endParaRPr lang="en-US" sz="240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fld id="{3877A76A-A9D2-41F0-A463-B5414CB752C7}" type="slidenum">
              <a:rPr lang="en-US" smtClean="0"/>
              <a:t>17</a:t>
            </a:fld>
            <a:endParaRPr lang="en-US"/>
          </a:p>
        </p:txBody>
      </p:sp>
    </p:spTree>
    <p:extLst>
      <p:ext uri="{BB962C8B-B14F-4D97-AF65-F5344CB8AC3E}">
        <p14:creationId xmlns:p14="http://schemas.microsoft.com/office/powerpoint/2010/main" val="405232780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all" smtClean="0"/>
              <a:t>XÂY DỰNG CƠ SỞ DỮ LIỆU</a:t>
            </a:r>
            <a:endParaRPr lang="en-US"/>
          </a:p>
        </p:txBody>
      </p:sp>
      <p:sp>
        <p:nvSpPr>
          <p:cNvPr id="3" name="Content Placeholder 2"/>
          <p:cNvSpPr>
            <a:spLocks noGrp="1"/>
          </p:cNvSpPr>
          <p:nvPr>
            <p:ph idx="1"/>
          </p:nvPr>
        </p:nvSpPr>
        <p:spPr/>
        <p:txBody>
          <a:bodyPr>
            <a:normAutofit/>
          </a:bodyPr>
          <a:lstStyle/>
          <a:p>
            <a:pPr marL="0" indent="0">
              <a:buNone/>
            </a:pPr>
            <a:r>
              <a:rPr lang="en-US" sz="2400" b="1">
                <a:latin typeface="Courier New" panose="02070309020205020404" pitchFamily="49" charset="0"/>
                <a:cs typeface="Courier New" panose="02070309020205020404" pitchFamily="49" charset="0"/>
              </a:rPr>
              <a:t>CREATE TYPE PHONG_BAN_objtyp AS OBJECT (</a:t>
            </a:r>
          </a:p>
          <a:p>
            <a:pPr marL="0" indent="0">
              <a:buNone/>
            </a:pPr>
            <a:r>
              <a:rPr lang="en-US" sz="2400" b="1">
                <a:latin typeface="Courier New" panose="02070309020205020404" pitchFamily="49" charset="0"/>
                <a:cs typeface="Courier New" panose="02070309020205020404" pitchFamily="49" charset="0"/>
              </a:rPr>
              <a:t>Ma_phong_ban 			VARCHAR2(20),</a:t>
            </a:r>
          </a:p>
          <a:p>
            <a:pPr marL="0" indent="0">
              <a:buNone/>
            </a:pPr>
            <a:r>
              <a:rPr lang="en-US" sz="2400" b="1">
                <a:latin typeface="Courier New" panose="02070309020205020404" pitchFamily="49" charset="0"/>
                <a:cs typeface="Courier New" panose="02070309020205020404" pitchFamily="49" charset="0"/>
              </a:rPr>
              <a:t>Ten_phong_ban			VARCHAR2(200),</a:t>
            </a:r>
          </a:p>
          <a:p>
            <a:pPr marL="0" indent="0">
              <a:buNone/>
            </a:pPr>
            <a:r>
              <a:rPr lang="en-US" sz="2400" b="1">
                <a:latin typeface="Courier New" panose="02070309020205020404" pitchFamily="49" charset="0"/>
                <a:cs typeface="Courier New" panose="02070309020205020404" pitchFamily="49" charset="0"/>
              </a:rPr>
              <a:t>Ma_truong_phong	</a:t>
            </a:r>
            <a:r>
              <a:rPr lang="en-US" sz="2400" b="1">
                <a:latin typeface="Courier New" panose="02070309020205020404" pitchFamily="49" charset="0"/>
                <a:cs typeface="Courier New" panose="02070309020205020404" pitchFamily="49" charset="0"/>
              </a:rPr>
              <a:t>	</a:t>
            </a:r>
            <a:r>
              <a:rPr lang="en-US" sz="2400" b="1" smtClean="0">
                <a:latin typeface="Courier New" panose="02070309020205020404" pitchFamily="49" charset="0"/>
                <a:cs typeface="Courier New" panose="02070309020205020404" pitchFamily="49" charset="0"/>
              </a:rPr>
              <a:t>	VARCHAR2(20</a:t>
            </a:r>
            <a:r>
              <a:rPr lang="en-US" sz="2400" b="1">
                <a:latin typeface="Courier New" panose="02070309020205020404" pitchFamily="49" charset="0"/>
                <a:cs typeface="Courier New" panose="02070309020205020404" pitchFamily="49" charset="0"/>
              </a:rPr>
              <a:t>)</a:t>
            </a:r>
          </a:p>
          <a:p>
            <a:pPr marL="0" indent="0">
              <a:buNone/>
            </a:pPr>
            <a:r>
              <a:rPr lang="en-US" sz="2400" b="1">
                <a:latin typeface="Courier New" panose="02070309020205020404" pitchFamily="49" charset="0"/>
                <a:cs typeface="Courier New" panose="02070309020205020404" pitchFamily="49" charset="0"/>
              </a:rPr>
              <a:t>);</a:t>
            </a:r>
          </a:p>
          <a:p>
            <a:pPr marL="0" indent="0">
              <a:buNone/>
            </a:pPr>
            <a:r>
              <a:rPr lang="en-US" sz="2400" b="1">
                <a:latin typeface="Courier New" panose="02070309020205020404" pitchFamily="49" charset="0"/>
                <a:cs typeface="Courier New" panose="02070309020205020404" pitchFamily="49" charset="0"/>
              </a:rPr>
              <a:t> </a:t>
            </a:r>
          </a:p>
          <a:p>
            <a:pPr marL="0" indent="0">
              <a:buNone/>
            </a:pPr>
            <a:r>
              <a:rPr lang="en-US" sz="2400" b="1">
                <a:latin typeface="Courier New" panose="02070309020205020404" pitchFamily="49" charset="0"/>
                <a:cs typeface="Courier New" panose="02070309020205020404" pitchFamily="49" charset="0"/>
              </a:rPr>
              <a:t>CREATE TABLE PHONG_BAN_objtab OF PHONG_BAN_objtyp (Ma_phong_ban PRIMARY KEY) </a:t>
            </a:r>
          </a:p>
          <a:p>
            <a:pPr marL="0" indent="0">
              <a:buNone/>
            </a:pPr>
            <a:r>
              <a:rPr lang="en-US" sz="2400" b="1">
                <a:latin typeface="Courier New" panose="02070309020205020404" pitchFamily="49" charset="0"/>
                <a:cs typeface="Courier New" panose="02070309020205020404" pitchFamily="49" charset="0"/>
              </a:rPr>
              <a:t>OBJECT IDENTIFIER IS PRIMARY KEY;</a:t>
            </a:r>
          </a:p>
          <a:p>
            <a:pPr marL="0" indent="0">
              <a:buNone/>
            </a:pPr>
            <a:endParaRPr lang="en-US" sz="240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fld id="{3877A76A-A9D2-41F0-A463-B5414CB752C7}" type="slidenum">
              <a:rPr lang="en-US" smtClean="0"/>
              <a:t>18</a:t>
            </a:fld>
            <a:endParaRPr lang="en-US"/>
          </a:p>
        </p:txBody>
      </p:sp>
    </p:spTree>
    <p:extLst>
      <p:ext uri="{BB962C8B-B14F-4D97-AF65-F5344CB8AC3E}">
        <p14:creationId xmlns:p14="http://schemas.microsoft.com/office/powerpoint/2010/main" val="128973787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all" smtClean="0"/>
              <a:t>XÂY DỰNG CƠ SỞ DỮ LIỆU</a:t>
            </a:r>
            <a:endParaRPr lang="en-US"/>
          </a:p>
        </p:txBody>
      </p:sp>
      <p:sp>
        <p:nvSpPr>
          <p:cNvPr id="3" name="Content Placeholder 2"/>
          <p:cNvSpPr>
            <a:spLocks noGrp="1"/>
          </p:cNvSpPr>
          <p:nvPr>
            <p:ph idx="1"/>
          </p:nvPr>
        </p:nvSpPr>
        <p:spPr/>
        <p:txBody>
          <a:bodyPr>
            <a:noAutofit/>
          </a:bodyPr>
          <a:lstStyle/>
          <a:p>
            <a:pPr marL="0" indent="0">
              <a:buNone/>
            </a:pPr>
            <a:r>
              <a:rPr lang="en-US" sz="2400">
                <a:latin typeface="Courier New" panose="02070309020205020404" pitchFamily="49" charset="0"/>
                <a:cs typeface="Courier New" panose="02070309020205020404" pitchFamily="49" charset="0"/>
              </a:rPr>
              <a:t>CREATE TYPE KHACH_HANG_objtyp </a:t>
            </a:r>
            <a:r>
              <a:rPr lang="en-US" sz="2400">
                <a:latin typeface="Courier New" panose="02070309020205020404" pitchFamily="49" charset="0"/>
                <a:cs typeface="Courier New" panose="02070309020205020404" pitchFamily="49" charset="0"/>
              </a:rPr>
              <a:t>AS </a:t>
            </a:r>
            <a:r>
              <a:rPr lang="en-US" sz="2400" smtClean="0">
                <a:latin typeface="Courier New" panose="02070309020205020404" pitchFamily="49" charset="0"/>
                <a:cs typeface="Courier New" panose="02070309020205020404" pitchFamily="49" charset="0"/>
              </a:rPr>
              <a:t>OBJECT (</a:t>
            </a:r>
          </a:p>
          <a:p>
            <a:pPr marL="0" indent="0">
              <a:buNone/>
            </a:pPr>
            <a:r>
              <a:rPr lang="en-US" sz="2400" smtClean="0">
                <a:latin typeface="Courier New" panose="02070309020205020404" pitchFamily="49" charset="0"/>
                <a:cs typeface="Courier New" panose="02070309020205020404" pitchFamily="49" charset="0"/>
              </a:rPr>
              <a:t>Ma_khach_hang</a:t>
            </a:r>
            <a:r>
              <a:rPr lang="en-US" sz="2400">
                <a:latin typeface="Courier New" panose="02070309020205020404" pitchFamily="49" charset="0"/>
                <a:cs typeface="Courier New" panose="02070309020205020404" pitchFamily="49" charset="0"/>
              </a:rPr>
              <a:t>			VARCHAR2(20),</a:t>
            </a:r>
          </a:p>
          <a:p>
            <a:pPr marL="0" indent="0">
              <a:buNone/>
            </a:pPr>
            <a:r>
              <a:rPr lang="en-US" sz="2400">
                <a:latin typeface="Courier New" panose="02070309020205020404" pitchFamily="49" charset="0"/>
                <a:cs typeface="Courier New" panose="02070309020205020404" pitchFamily="49" charset="0"/>
              </a:rPr>
              <a:t>Ten_khach_hang			VARCHAR2(100),</a:t>
            </a:r>
          </a:p>
          <a:p>
            <a:pPr marL="0" indent="0">
              <a:buNone/>
            </a:pPr>
            <a:r>
              <a:rPr lang="en-US" sz="2400">
                <a:latin typeface="Courier New" panose="02070309020205020404" pitchFamily="49" charset="0"/>
                <a:cs typeface="Courier New" panose="02070309020205020404" pitchFamily="49" charset="0"/>
              </a:rPr>
              <a:t>Ngay_sinh				DATE,</a:t>
            </a:r>
          </a:p>
          <a:p>
            <a:pPr marL="0" indent="0">
              <a:buNone/>
            </a:pPr>
            <a:r>
              <a:rPr lang="en-US" sz="2400">
                <a:latin typeface="Courier New" panose="02070309020205020404" pitchFamily="49" charset="0"/>
                <a:cs typeface="Courier New" panose="02070309020205020404" pitchFamily="49" charset="0"/>
              </a:rPr>
              <a:t>Gioi_tinh				VARCHAR2(5),</a:t>
            </a:r>
          </a:p>
          <a:p>
            <a:pPr marL="0" indent="0">
              <a:buNone/>
            </a:pPr>
            <a:r>
              <a:rPr lang="en-US" sz="2400">
                <a:latin typeface="Courier New" panose="02070309020205020404" pitchFamily="49" charset="0"/>
                <a:cs typeface="Courier New" panose="02070309020205020404" pitchFamily="49" charset="0"/>
              </a:rPr>
              <a:t>Dia_chi				VARCHAR2(200),</a:t>
            </a:r>
          </a:p>
          <a:p>
            <a:pPr marL="0" indent="0">
              <a:buNone/>
            </a:pPr>
            <a:r>
              <a:rPr lang="en-US" sz="2400">
                <a:latin typeface="Courier New" panose="02070309020205020404" pitchFamily="49" charset="0"/>
                <a:cs typeface="Courier New" panose="02070309020205020404" pitchFamily="49" charset="0"/>
              </a:rPr>
              <a:t>SDT					VARCHAR2(20)</a:t>
            </a:r>
          </a:p>
          <a:p>
            <a:pPr marL="0" indent="0">
              <a:buNone/>
            </a:pPr>
            <a:r>
              <a:rPr lang="en-US" sz="2400">
                <a:latin typeface="Courier New" panose="02070309020205020404" pitchFamily="49" charset="0"/>
                <a:cs typeface="Courier New" panose="02070309020205020404" pitchFamily="49" charset="0"/>
              </a:rPr>
              <a:t>);</a:t>
            </a:r>
          </a:p>
          <a:p>
            <a:pPr marL="0" indent="0">
              <a:buNone/>
            </a:pPr>
            <a:r>
              <a:rPr lang="en-US" sz="2400">
                <a:latin typeface="Courier New" panose="02070309020205020404" pitchFamily="49" charset="0"/>
                <a:cs typeface="Courier New" panose="02070309020205020404" pitchFamily="49" charset="0"/>
              </a:rPr>
              <a:t> </a:t>
            </a:r>
          </a:p>
          <a:p>
            <a:pPr marL="0" indent="0">
              <a:buNone/>
            </a:pPr>
            <a:endParaRPr lang="en-US" sz="2400"/>
          </a:p>
        </p:txBody>
      </p:sp>
      <p:sp>
        <p:nvSpPr>
          <p:cNvPr id="7" name="Slide Number Placeholder 6"/>
          <p:cNvSpPr>
            <a:spLocks noGrp="1"/>
          </p:cNvSpPr>
          <p:nvPr>
            <p:ph type="sldNum" sz="quarter" idx="12"/>
          </p:nvPr>
        </p:nvSpPr>
        <p:spPr/>
        <p:txBody>
          <a:bodyPr/>
          <a:lstStyle/>
          <a:p>
            <a:fld id="{3877A76A-A9D2-41F0-A463-B5414CB752C7}" type="slidenum">
              <a:rPr lang="en-US" smtClean="0"/>
              <a:t>19</a:t>
            </a:fld>
            <a:endParaRPr lang="en-US"/>
          </a:p>
        </p:txBody>
      </p:sp>
    </p:spTree>
    <p:extLst>
      <p:ext uri="{BB962C8B-B14F-4D97-AF65-F5344CB8AC3E}">
        <p14:creationId xmlns:p14="http://schemas.microsoft.com/office/powerpoint/2010/main" val="34648059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MỤC LỤC</a:t>
            </a:r>
            <a:endParaRPr lang="en-US"/>
          </a:p>
        </p:txBody>
      </p:sp>
      <p:sp>
        <p:nvSpPr>
          <p:cNvPr id="3" name="Content Placeholder 2"/>
          <p:cNvSpPr>
            <a:spLocks noGrp="1"/>
          </p:cNvSpPr>
          <p:nvPr>
            <p:ph idx="1"/>
          </p:nvPr>
        </p:nvSpPr>
        <p:spPr/>
        <p:txBody>
          <a:bodyPr/>
          <a:lstStyle/>
          <a:p>
            <a:r>
              <a:rPr lang="en-US" smtClean="0"/>
              <a:t>PHẦN 1: KHẢO SÁT</a:t>
            </a:r>
          </a:p>
          <a:p>
            <a:r>
              <a:rPr lang="en-US" smtClean="0"/>
              <a:t>PHẦN 2: THIẾT KẾ SƠ ĐỒ LỚP</a:t>
            </a:r>
          </a:p>
          <a:p>
            <a:r>
              <a:rPr lang="en-US" smtClean="0"/>
              <a:t>PHẦN 3: THIẾT KẾ DỮ LIỆU VẬT LÝ</a:t>
            </a:r>
          </a:p>
          <a:p>
            <a:r>
              <a:rPr lang="en-US" smtClean="0"/>
              <a:t>PHẦN 4: XÂY DỰNG CƠ SỞ DỮ LIỆU </a:t>
            </a:r>
            <a:endParaRPr lang="en-US"/>
          </a:p>
        </p:txBody>
      </p:sp>
      <p:sp>
        <p:nvSpPr>
          <p:cNvPr id="31" name="Slide Number Placeholder 30"/>
          <p:cNvSpPr>
            <a:spLocks noGrp="1"/>
          </p:cNvSpPr>
          <p:nvPr>
            <p:ph type="sldNum" sz="quarter" idx="12"/>
          </p:nvPr>
        </p:nvSpPr>
        <p:spPr/>
        <p:txBody>
          <a:bodyPr/>
          <a:lstStyle/>
          <a:p>
            <a:fld id="{3877A76A-A9D2-41F0-A463-B5414CB752C7}" type="slidenum">
              <a:rPr lang="en-US" smtClean="0"/>
              <a:t>2</a:t>
            </a:fld>
            <a:endParaRPr lang="en-US"/>
          </a:p>
        </p:txBody>
      </p:sp>
    </p:spTree>
    <p:extLst>
      <p:ext uri="{BB962C8B-B14F-4D97-AF65-F5344CB8AC3E}">
        <p14:creationId xmlns:p14="http://schemas.microsoft.com/office/powerpoint/2010/main" val="388885761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all" smtClean="0"/>
              <a:t>XÂY DỰNG CƠ SỞ DỮ LIỆU</a:t>
            </a:r>
            <a:endParaRPr lang="en-US"/>
          </a:p>
        </p:txBody>
      </p:sp>
      <p:sp>
        <p:nvSpPr>
          <p:cNvPr id="3" name="Content Placeholder 2"/>
          <p:cNvSpPr>
            <a:spLocks noGrp="1"/>
          </p:cNvSpPr>
          <p:nvPr>
            <p:ph idx="1"/>
          </p:nvPr>
        </p:nvSpPr>
        <p:spPr/>
        <p:txBody>
          <a:bodyPr/>
          <a:lstStyle/>
          <a:p>
            <a:pPr marL="0" indent="0">
              <a:buNone/>
            </a:pPr>
            <a:r>
              <a:rPr lang="en-US" smtClean="0">
                <a:latin typeface="Courier New" panose="02070309020205020404" pitchFamily="49" charset="0"/>
                <a:cs typeface="Courier New" panose="02070309020205020404" pitchFamily="49" charset="0"/>
              </a:rPr>
              <a:t>CREATE TABLE KHACH_HANG_objtab OF KHACH_HANG_objtyp </a:t>
            </a:r>
          </a:p>
          <a:p>
            <a:pPr marL="0" indent="0">
              <a:buNone/>
            </a:pPr>
            <a:r>
              <a:rPr lang="en-US" smtClean="0">
                <a:latin typeface="Courier New" panose="02070309020205020404" pitchFamily="49" charset="0"/>
                <a:cs typeface="Courier New" panose="02070309020205020404" pitchFamily="49" charset="0"/>
              </a:rPr>
              <a:t>(Ma_khach_hang PRIMARY KEY) </a:t>
            </a:r>
          </a:p>
          <a:p>
            <a:pPr marL="0" indent="0">
              <a:buNone/>
            </a:pPr>
            <a:r>
              <a:rPr lang="en-US" smtClean="0">
                <a:latin typeface="Courier New" panose="02070309020205020404" pitchFamily="49" charset="0"/>
                <a:cs typeface="Courier New" panose="02070309020205020404" pitchFamily="49" charset="0"/>
              </a:rPr>
              <a:t>OBJECT IDENTIFIER IS PRIMARY KEY;</a:t>
            </a:r>
          </a:p>
          <a:p>
            <a:endParaRPr lang="en-US">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fld id="{3877A76A-A9D2-41F0-A463-B5414CB752C7}" type="slidenum">
              <a:rPr lang="en-US" smtClean="0"/>
              <a:t>20</a:t>
            </a:fld>
            <a:endParaRPr lang="en-US"/>
          </a:p>
        </p:txBody>
      </p:sp>
    </p:spTree>
    <p:extLst>
      <p:ext uri="{BB962C8B-B14F-4D97-AF65-F5344CB8AC3E}">
        <p14:creationId xmlns:p14="http://schemas.microsoft.com/office/powerpoint/2010/main" val="329833956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all" smtClean="0"/>
              <a:t>XÂY DỰNG CƠ SỞ DỮ LIỆU</a:t>
            </a:r>
            <a:endParaRPr lang="en-US"/>
          </a:p>
        </p:txBody>
      </p:sp>
      <p:sp>
        <p:nvSpPr>
          <p:cNvPr id="3" name="Content Placeholder 2"/>
          <p:cNvSpPr>
            <a:spLocks noGrp="1"/>
          </p:cNvSpPr>
          <p:nvPr>
            <p:ph idx="1"/>
          </p:nvPr>
        </p:nvSpPr>
        <p:spPr/>
        <p:txBody>
          <a:bodyPr>
            <a:noAutofit/>
          </a:bodyPr>
          <a:lstStyle/>
          <a:p>
            <a:pPr marL="0" indent="0">
              <a:buNone/>
            </a:pPr>
            <a:r>
              <a:rPr lang="en-US" sz="2400" b="1">
                <a:latin typeface="Courier New" panose="02070309020205020404" pitchFamily="49" charset="0"/>
                <a:cs typeface="Courier New" panose="02070309020205020404" pitchFamily="49" charset="0"/>
              </a:rPr>
              <a:t>CREATE TYPE NHAN_VIEN_objtyp AS OBJECT (</a:t>
            </a:r>
            <a:endParaRPr lang="en-US" sz="2400">
              <a:latin typeface="Courier New" panose="02070309020205020404" pitchFamily="49" charset="0"/>
              <a:cs typeface="Courier New" panose="02070309020205020404" pitchFamily="49" charset="0"/>
            </a:endParaRPr>
          </a:p>
          <a:p>
            <a:pPr marL="0" indent="0">
              <a:buNone/>
            </a:pPr>
            <a:r>
              <a:rPr lang="en-US" sz="2400" b="1">
                <a:latin typeface="Courier New" panose="02070309020205020404" pitchFamily="49" charset="0"/>
                <a:cs typeface="Courier New" panose="02070309020205020404" pitchFamily="49" charset="0"/>
              </a:rPr>
              <a:t>Ma_nhan_vien          </a:t>
            </a:r>
            <a:r>
              <a:rPr lang="en-US" sz="2400" b="1" smtClean="0">
                <a:latin typeface="Courier New" panose="02070309020205020404" pitchFamily="49" charset="0"/>
                <a:cs typeface="Courier New" panose="02070309020205020404" pitchFamily="49" charset="0"/>
              </a:rPr>
              <a:t>	</a:t>
            </a:r>
            <a:r>
              <a:rPr lang="en-US" sz="2400" b="1">
                <a:latin typeface="Courier New" panose="02070309020205020404" pitchFamily="49" charset="0"/>
                <a:cs typeface="Courier New" panose="02070309020205020404" pitchFamily="49" charset="0"/>
              </a:rPr>
              <a:t>	VARCHAR2(20),</a:t>
            </a:r>
            <a:endParaRPr lang="en-US" sz="2400">
              <a:latin typeface="Courier New" panose="02070309020205020404" pitchFamily="49" charset="0"/>
              <a:cs typeface="Courier New" panose="02070309020205020404" pitchFamily="49" charset="0"/>
            </a:endParaRPr>
          </a:p>
          <a:p>
            <a:pPr marL="0" indent="0">
              <a:buNone/>
            </a:pPr>
            <a:r>
              <a:rPr lang="en-US" sz="2400" b="1">
                <a:latin typeface="Courier New" panose="02070309020205020404" pitchFamily="49" charset="0"/>
                <a:cs typeface="Courier New" panose="02070309020205020404" pitchFamily="49" charset="0"/>
              </a:rPr>
              <a:t>Ten_nhan_vien	        </a:t>
            </a:r>
            <a:r>
              <a:rPr lang="en-US" sz="2400" b="1">
                <a:latin typeface="Courier New" panose="02070309020205020404" pitchFamily="49" charset="0"/>
                <a:cs typeface="Courier New" panose="02070309020205020404" pitchFamily="49" charset="0"/>
              </a:rPr>
              <a:t>	</a:t>
            </a:r>
            <a:r>
              <a:rPr lang="en-US" sz="2400" b="1" smtClean="0">
                <a:latin typeface="Courier New" panose="02070309020205020404" pitchFamily="49" charset="0"/>
                <a:cs typeface="Courier New" panose="02070309020205020404" pitchFamily="49" charset="0"/>
              </a:rPr>
              <a:t>	VARCHAR2(200</a:t>
            </a:r>
            <a:r>
              <a:rPr lang="en-US" sz="2400" b="1">
                <a:latin typeface="Courier New" panose="02070309020205020404" pitchFamily="49" charset="0"/>
                <a:cs typeface="Courier New" panose="02070309020205020404" pitchFamily="49" charset="0"/>
              </a:rPr>
              <a:t>),</a:t>
            </a:r>
            <a:endParaRPr lang="en-US" sz="2400">
              <a:latin typeface="Courier New" panose="02070309020205020404" pitchFamily="49" charset="0"/>
              <a:cs typeface="Courier New" panose="02070309020205020404" pitchFamily="49" charset="0"/>
            </a:endParaRPr>
          </a:p>
          <a:p>
            <a:pPr marL="0" indent="0">
              <a:buNone/>
            </a:pPr>
            <a:r>
              <a:rPr lang="en-US" sz="2400" b="1">
                <a:latin typeface="Courier New" panose="02070309020205020404" pitchFamily="49" charset="0"/>
                <a:cs typeface="Courier New" panose="02070309020205020404" pitchFamily="49" charset="0"/>
              </a:rPr>
              <a:t>Ngay_sinh      	</a:t>
            </a:r>
            <a:r>
              <a:rPr lang="en-US" sz="2400" b="1">
                <a:latin typeface="Courier New" panose="02070309020205020404" pitchFamily="49" charset="0"/>
                <a:cs typeface="Courier New" panose="02070309020205020404" pitchFamily="49" charset="0"/>
              </a:rPr>
              <a:t>	</a:t>
            </a:r>
            <a:r>
              <a:rPr lang="en-US" sz="2400" b="1" smtClean="0">
                <a:latin typeface="Courier New" panose="02070309020205020404" pitchFamily="49" charset="0"/>
                <a:cs typeface="Courier New" panose="02070309020205020404" pitchFamily="49" charset="0"/>
              </a:rPr>
              <a:t>		DATE</a:t>
            </a:r>
            <a:r>
              <a:rPr lang="en-US" sz="2400" b="1">
                <a:latin typeface="Courier New" panose="02070309020205020404" pitchFamily="49" charset="0"/>
                <a:cs typeface="Courier New" panose="02070309020205020404" pitchFamily="49" charset="0"/>
              </a:rPr>
              <a:t>,</a:t>
            </a:r>
            <a:endParaRPr lang="en-US" sz="2400">
              <a:latin typeface="Courier New" panose="02070309020205020404" pitchFamily="49" charset="0"/>
              <a:cs typeface="Courier New" panose="02070309020205020404" pitchFamily="49" charset="0"/>
            </a:endParaRPr>
          </a:p>
          <a:p>
            <a:pPr marL="0" indent="0">
              <a:buNone/>
            </a:pPr>
            <a:r>
              <a:rPr lang="en-US" sz="2400" b="1">
                <a:latin typeface="Courier New" panose="02070309020205020404" pitchFamily="49" charset="0"/>
                <a:cs typeface="Courier New" panose="02070309020205020404" pitchFamily="49" charset="0"/>
              </a:rPr>
              <a:t>Gioi_tinh		</a:t>
            </a:r>
            <a:r>
              <a:rPr lang="en-US" sz="2400" b="1">
                <a:latin typeface="Courier New" panose="02070309020205020404" pitchFamily="49" charset="0"/>
                <a:cs typeface="Courier New" panose="02070309020205020404" pitchFamily="49" charset="0"/>
              </a:rPr>
              <a:t>	</a:t>
            </a:r>
            <a:r>
              <a:rPr lang="en-US" sz="2400" b="1" smtClean="0">
                <a:latin typeface="Courier New" panose="02070309020205020404" pitchFamily="49" charset="0"/>
                <a:cs typeface="Courier New" panose="02070309020205020404" pitchFamily="49" charset="0"/>
              </a:rPr>
              <a:t>		VARCHAR2(3</a:t>
            </a:r>
            <a:r>
              <a:rPr lang="en-US" sz="2400" b="1">
                <a:latin typeface="Courier New" panose="02070309020205020404" pitchFamily="49" charset="0"/>
                <a:cs typeface="Courier New" panose="02070309020205020404" pitchFamily="49" charset="0"/>
              </a:rPr>
              <a:t>),</a:t>
            </a:r>
            <a:endParaRPr lang="en-US" sz="2400">
              <a:latin typeface="Courier New" panose="02070309020205020404" pitchFamily="49" charset="0"/>
              <a:cs typeface="Courier New" panose="02070309020205020404" pitchFamily="49" charset="0"/>
            </a:endParaRPr>
          </a:p>
          <a:p>
            <a:pPr marL="0" indent="0">
              <a:buNone/>
            </a:pPr>
            <a:r>
              <a:rPr lang="en-US" sz="2400" b="1">
                <a:latin typeface="Courier New" panose="02070309020205020404" pitchFamily="49" charset="0"/>
                <a:cs typeface="Courier New" panose="02070309020205020404" pitchFamily="49" charset="0"/>
              </a:rPr>
              <a:t>SDT			</a:t>
            </a:r>
            <a:r>
              <a:rPr lang="en-US" sz="2400" b="1">
                <a:latin typeface="Courier New" panose="02070309020205020404" pitchFamily="49" charset="0"/>
                <a:cs typeface="Courier New" panose="02070309020205020404" pitchFamily="49" charset="0"/>
              </a:rPr>
              <a:t>	</a:t>
            </a:r>
            <a:r>
              <a:rPr lang="en-US" sz="2400" b="1" smtClean="0">
                <a:latin typeface="Courier New" panose="02070309020205020404" pitchFamily="49" charset="0"/>
                <a:cs typeface="Courier New" panose="02070309020205020404" pitchFamily="49" charset="0"/>
              </a:rPr>
              <a:t>		VARCHAR2(20</a:t>
            </a:r>
            <a:r>
              <a:rPr lang="en-US" sz="2400" b="1">
                <a:latin typeface="Courier New" panose="02070309020205020404" pitchFamily="49" charset="0"/>
                <a:cs typeface="Courier New" panose="02070309020205020404" pitchFamily="49" charset="0"/>
              </a:rPr>
              <a:t>),</a:t>
            </a:r>
            <a:endParaRPr lang="en-US" sz="2400">
              <a:latin typeface="Courier New" panose="02070309020205020404" pitchFamily="49" charset="0"/>
              <a:cs typeface="Courier New" panose="02070309020205020404" pitchFamily="49" charset="0"/>
            </a:endParaRPr>
          </a:p>
          <a:p>
            <a:pPr marL="0" indent="0">
              <a:buNone/>
            </a:pPr>
            <a:r>
              <a:rPr lang="en-US" sz="2400" b="1">
                <a:latin typeface="Courier New" panose="02070309020205020404" pitchFamily="49" charset="0"/>
                <a:cs typeface="Courier New" panose="02070309020205020404" pitchFamily="49" charset="0"/>
              </a:rPr>
              <a:t>Dia_chi		</a:t>
            </a:r>
            <a:r>
              <a:rPr lang="en-US" sz="2400" b="1">
                <a:latin typeface="Courier New" panose="02070309020205020404" pitchFamily="49" charset="0"/>
                <a:cs typeface="Courier New" panose="02070309020205020404" pitchFamily="49" charset="0"/>
              </a:rPr>
              <a:t>	</a:t>
            </a:r>
            <a:r>
              <a:rPr lang="en-US" sz="2400" b="1" smtClean="0">
                <a:latin typeface="Courier New" panose="02070309020205020404" pitchFamily="49" charset="0"/>
                <a:cs typeface="Courier New" panose="02070309020205020404" pitchFamily="49" charset="0"/>
              </a:rPr>
              <a:t>		VARCHAR2(100</a:t>
            </a:r>
            <a:r>
              <a:rPr lang="en-US" sz="2400" b="1">
                <a:latin typeface="Courier New" panose="02070309020205020404" pitchFamily="49" charset="0"/>
                <a:cs typeface="Courier New" panose="02070309020205020404" pitchFamily="49" charset="0"/>
              </a:rPr>
              <a:t>),</a:t>
            </a:r>
            <a:endParaRPr lang="en-US" sz="2400">
              <a:latin typeface="Courier New" panose="02070309020205020404" pitchFamily="49" charset="0"/>
              <a:cs typeface="Courier New" panose="02070309020205020404" pitchFamily="49" charset="0"/>
            </a:endParaRPr>
          </a:p>
          <a:p>
            <a:pPr marL="0" indent="0">
              <a:buNone/>
            </a:pPr>
            <a:r>
              <a:rPr lang="en-US" sz="2400" b="1">
                <a:latin typeface="Courier New" panose="02070309020205020404" pitchFamily="49" charset="0"/>
                <a:cs typeface="Courier New" panose="02070309020205020404" pitchFamily="49" charset="0"/>
              </a:rPr>
              <a:t>Ngay_bat_dau_lam	</a:t>
            </a:r>
            <a:r>
              <a:rPr lang="en-US" sz="2400" b="1">
                <a:latin typeface="Courier New" panose="02070309020205020404" pitchFamily="49" charset="0"/>
                <a:cs typeface="Courier New" panose="02070309020205020404" pitchFamily="49" charset="0"/>
              </a:rPr>
              <a:t>	</a:t>
            </a:r>
            <a:r>
              <a:rPr lang="en-US" sz="2400" b="1" smtClean="0">
                <a:latin typeface="Courier New" panose="02070309020205020404" pitchFamily="49" charset="0"/>
                <a:cs typeface="Courier New" panose="02070309020205020404" pitchFamily="49" charset="0"/>
              </a:rPr>
              <a:t>	DATE</a:t>
            </a:r>
            <a:r>
              <a:rPr lang="en-US" sz="2400" b="1">
                <a:latin typeface="Courier New" panose="02070309020205020404" pitchFamily="49" charset="0"/>
                <a:cs typeface="Courier New" panose="02070309020205020404" pitchFamily="49" charset="0"/>
              </a:rPr>
              <a:t>,</a:t>
            </a:r>
            <a:endParaRPr lang="en-US" sz="2400">
              <a:latin typeface="Courier New" panose="02070309020205020404" pitchFamily="49" charset="0"/>
              <a:cs typeface="Courier New" panose="02070309020205020404" pitchFamily="49" charset="0"/>
            </a:endParaRPr>
          </a:p>
          <a:p>
            <a:pPr marL="0" indent="0">
              <a:buNone/>
            </a:pPr>
            <a:r>
              <a:rPr lang="en-US" sz="2400" b="1">
                <a:latin typeface="Courier New" panose="02070309020205020404" pitchFamily="49" charset="0"/>
                <a:cs typeface="Courier New" panose="02070309020205020404" pitchFamily="49" charset="0"/>
              </a:rPr>
              <a:t>Phong_ban		</a:t>
            </a:r>
            <a:r>
              <a:rPr lang="en-US" sz="2400" b="1">
                <a:latin typeface="Courier New" panose="02070309020205020404" pitchFamily="49" charset="0"/>
                <a:cs typeface="Courier New" panose="02070309020205020404" pitchFamily="49" charset="0"/>
              </a:rPr>
              <a:t>	</a:t>
            </a:r>
            <a:r>
              <a:rPr lang="en-US" sz="2400" b="1" smtClean="0">
                <a:latin typeface="Courier New" panose="02070309020205020404" pitchFamily="49" charset="0"/>
                <a:cs typeface="Courier New" panose="02070309020205020404" pitchFamily="49" charset="0"/>
              </a:rPr>
              <a:t>		REF </a:t>
            </a:r>
            <a:r>
              <a:rPr lang="en-US" sz="2400" b="1">
                <a:latin typeface="Courier New" panose="02070309020205020404" pitchFamily="49" charset="0"/>
                <a:cs typeface="Courier New" panose="02070309020205020404" pitchFamily="49" charset="0"/>
              </a:rPr>
              <a:t>PHONG_BAN_objtyp</a:t>
            </a:r>
            <a:endParaRPr lang="en-US" sz="2400">
              <a:latin typeface="Courier New" panose="02070309020205020404" pitchFamily="49" charset="0"/>
              <a:cs typeface="Courier New" panose="02070309020205020404" pitchFamily="49" charset="0"/>
            </a:endParaRPr>
          </a:p>
          <a:p>
            <a:pPr marL="0" indent="0">
              <a:buNone/>
            </a:pPr>
            <a:r>
              <a:rPr lang="en-US" sz="2400" b="1">
                <a:latin typeface="Courier New" panose="02070309020205020404" pitchFamily="49" charset="0"/>
                <a:cs typeface="Courier New" panose="02070309020205020404" pitchFamily="49" charset="0"/>
              </a:rPr>
              <a:t>);</a:t>
            </a:r>
            <a:endParaRPr lang="en-US" sz="2400">
              <a:latin typeface="Courier New" panose="02070309020205020404" pitchFamily="49" charset="0"/>
              <a:cs typeface="Courier New" panose="02070309020205020404" pitchFamily="49" charset="0"/>
            </a:endParaRPr>
          </a:p>
          <a:p>
            <a:pPr marL="0" indent="0">
              <a:buNone/>
            </a:pPr>
            <a:endParaRPr lang="en-US" sz="240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fld id="{3877A76A-A9D2-41F0-A463-B5414CB752C7}" type="slidenum">
              <a:rPr lang="en-US" smtClean="0"/>
              <a:t>21</a:t>
            </a:fld>
            <a:endParaRPr lang="en-US"/>
          </a:p>
        </p:txBody>
      </p:sp>
    </p:spTree>
    <p:extLst>
      <p:ext uri="{BB962C8B-B14F-4D97-AF65-F5344CB8AC3E}">
        <p14:creationId xmlns:p14="http://schemas.microsoft.com/office/powerpoint/2010/main" val="141068273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all" smtClean="0"/>
              <a:t>XÂY DỰNG CƠ SỞ DỮ LIỆU</a:t>
            </a:r>
            <a:endParaRPr lang="en-US"/>
          </a:p>
        </p:txBody>
      </p:sp>
      <p:sp>
        <p:nvSpPr>
          <p:cNvPr id="3" name="Content Placeholder 2"/>
          <p:cNvSpPr>
            <a:spLocks noGrp="1"/>
          </p:cNvSpPr>
          <p:nvPr>
            <p:ph idx="1"/>
          </p:nvPr>
        </p:nvSpPr>
        <p:spPr/>
        <p:txBody>
          <a:bodyPr/>
          <a:lstStyle/>
          <a:p>
            <a:r>
              <a:rPr lang="en-US" b="1">
                <a:latin typeface="Courier New" panose="02070309020205020404" pitchFamily="49" charset="0"/>
                <a:cs typeface="Courier New" panose="02070309020205020404" pitchFamily="49" charset="0"/>
              </a:rPr>
              <a:t>CREATE TABLE NHAN_VIEN_objtab OF NHAN_VIEN_objtyp ( </a:t>
            </a:r>
            <a:endParaRPr lang="en-US">
              <a:latin typeface="Courier New" panose="02070309020205020404" pitchFamily="49" charset="0"/>
              <a:cs typeface="Courier New" panose="02070309020205020404" pitchFamily="49" charset="0"/>
            </a:endParaRPr>
          </a:p>
          <a:p>
            <a:r>
              <a:rPr lang="en-US" b="1">
                <a:latin typeface="Courier New" panose="02070309020205020404" pitchFamily="49" charset="0"/>
                <a:cs typeface="Courier New" panose="02070309020205020404" pitchFamily="49" charset="0"/>
              </a:rPr>
              <a:t>PRIMARY KEY (Ma_nhan_vien),                                      </a:t>
            </a:r>
            <a:endParaRPr lang="en-US">
              <a:latin typeface="Courier New" panose="02070309020205020404" pitchFamily="49" charset="0"/>
              <a:cs typeface="Courier New" panose="02070309020205020404" pitchFamily="49" charset="0"/>
            </a:endParaRPr>
          </a:p>
          <a:p>
            <a:r>
              <a:rPr lang="en-US" b="1">
                <a:latin typeface="Courier New" panose="02070309020205020404" pitchFamily="49" charset="0"/>
                <a:cs typeface="Courier New" panose="02070309020205020404" pitchFamily="49" charset="0"/>
              </a:rPr>
              <a:t>FOREIGN KEY (Phong_ban) REFERENCES PHONG_BAN_objtab)        </a:t>
            </a:r>
            <a:endParaRPr lang="en-US">
              <a:latin typeface="Courier New" panose="02070309020205020404" pitchFamily="49" charset="0"/>
              <a:cs typeface="Courier New" panose="02070309020205020404" pitchFamily="49" charset="0"/>
            </a:endParaRPr>
          </a:p>
          <a:p>
            <a:r>
              <a:rPr lang="en-US" b="1">
                <a:latin typeface="Courier New" panose="02070309020205020404" pitchFamily="49" charset="0"/>
                <a:cs typeface="Courier New" panose="02070309020205020404" pitchFamily="49" charset="0"/>
              </a:rPr>
              <a:t>OBJECT IDENTIFIER IS PRIMARY KEY </a:t>
            </a:r>
            <a:endParaRPr lang="en-US">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fld id="{3877A76A-A9D2-41F0-A463-B5414CB752C7}" type="slidenum">
              <a:rPr lang="en-US" smtClean="0"/>
              <a:t>22</a:t>
            </a:fld>
            <a:endParaRPr lang="en-US"/>
          </a:p>
        </p:txBody>
      </p:sp>
    </p:spTree>
    <p:extLst>
      <p:ext uri="{BB962C8B-B14F-4D97-AF65-F5344CB8AC3E}">
        <p14:creationId xmlns:p14="http://schemas.microsoft.com/office/powerpoint/2010/main" val="299890721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all" smtClean="0"/>
              <a:t>XÂY DỰNG CƠ SỞ DỮ LIỆU</a:t>
            </a:r>
            <a:endParaRPr lang="en-US"/>
          </a:p>
        </p:txBody>
      </p:sp>
      <p:sp>
        <p:nvSpPr>
          <p:cNvPr id="3" name="Content Placeholder 2"/>
          <p:cNvSpPr>
            <a:spLocks noGrp="1"/>
          </p:cNvSpPr>
          <p:nvPr>
            <p:ph idx="1"/>
          </p:nvPr>
        </p:nvSpPr>
        <p:spPr/>
        <p:txBody>
          <a:bodyPr/>
          <a:lstStyle/>
          <a:p>
            <a:pPr marL="0" indent="0">
              <a:buNone/>
            </a:pPr>
            <a:r>
              <a:rPr lang="en-US" smtClean="0">
                <a:latin typeface="Courier New" panose="02070309020205020404" pitchFamily="49" charset="0"/>
                <a:cs typeface="Courier New" panose="02070309020205020404" pitchFamily="49" charset="0"/>
              </a:rPr>
              <a:t>CREATE </a:t>
            </a:r>
            <a:r>
              <a:rPr lang="en-US">
                <a:latin typeface="Courier New" panose="02070309020205020404" pitchFamily="49" charset="0"/>
                <a:cs typeface="Courier New" panose="02070309020205020404" pitchFamily="49" charset="0"/>
              </a:rPr>
              <a:t>TYPE LOAI_DICH_VU_objtyp AS OBJECT (</a:t>
            </a:r>
          </a:p>
          <a:p>
            <a:pPr marL="0" indent="0">
              <a:buNone/>
            </a:pPr>
            <a:r>
              <a:rPr lang="en-US">
                <a:latin typeface="Courier New" panose="02070309020205020404" pitchFamily="49" charset="0"/>
                <a:cs typeface="Courier New" panose="02070309020205020404" pitchFamily="49" charset="0"/>
              </a:rPr>
              <a:t>Ma_loai_DV 			VARCHAR2(20),</a:t>
            </a:r>
          </a:p>
          <a:p>
            <a:pPr marL="0" indent="0">
              <a:buNone/>
            </a:pPr>
            <a:r>
              <a:rPr lang="en-US">
                <a:latin typeface="Courier New" panose="02070309020205020404" pitchFamily="49" charset="0"/>
                <a:cs typeface="Courier New" panose="02070309020205020404" pitchFamily="49" charset="0"/>
              </a:rPr>
              <a:t>Ten_loai_DV			VARCHAR2(200),</a:t>
            </a:r>
          </a:p>
          <a:p>
            <a:pPr marL="0" indent="0">
              <a:buNone/>
            </a:pPr>
            <a:r>
              <a:rPr lang="en-US">
                <a:latin typeface="Courier New" panose="02070309020205020404" pitchFamily="49" charset="0"/>
                <a:cs typeface="Courier New" panose="02070309020205020404" pitchFamily="49" charset="0"/>
              </a:rPr>
              <a:t>Phong_ban				REF PHONG_BAN_objtyp</a:t>
            </a:r>
          </a:p>
          <a:p>
            <a:pPr marL="0" indent="0">
              <a:buNone/>
            </a:pPr>
            <a:r>
              <a:rPr lang="en-US">
                <a:latin typeface="Courier New" panose="02070309020205020404" pitchFamily="49" charset="0"/>
                <a:cs typeface="Courier New" panose="02070309020205020404" pitchFamily="49" charset="0"/>
              </a:rPr>
              <a:t>);</a:t>
            </a:r>
          </a:p>
          <a:p>
            <a:pPr marL="0" indent="0">
              <a:buNone/>
            </a:pPr>
            <a:r>
              <a:rPr lang="en-US">
                <a:latin typeface="Courier New" panose="02070309020205020404" pitchFamily="49" charset="0"/>
                <a:cs typeface="Courier New" panose="02070309020205020404" pitchFamily="49" charset="0"/>
              </a:rPr>
              <a:t> </a:t>
            </a:r>
          </a:p>
          <a:p>
            <a:pPr marL="0" indent="0">
              <a:buNone/>
            </a:pPr>
            <a:r>
              <a:rPr lang="en-US">
                <a:latin typeface="Courier New" panose="02070309020205020404" pitchFamily="49" charset="0"/>
                <a:cs typeface="Courier New" panose="02070309020205020404" pitchFamily="49" charset="0"/>
              </a:rPr>
              <a:t>CREATE TABLE LOAI_DICH_VU_objtab OF LOAI_DICH_VU_objtyp ( </a:t>
            </a:r>
          </a:p>
          <a:p>
            <a:pPr marL="0" indent="0">
              <a:buNone/>
            </a:pPr>
            <a:r>
              <a:rPr lang="en-US">
                <a:latin typeface="Courier New" panose="02070309020205020404" pitchFamily="49" charset="0"/>
                <a:cs typeface="Courier New" panose="02070309020205020404" pitchFamily="49" charset="0"/>
              </a:rPr>
              <a:t>PRIMARY KEY (Ma_loai_DV),                                      </a:t>
            </a:r>
          </a:p>
          <a:p>
            <a:pPr marL="0" indent="0">
              <a:buNone/>
            </a:pPr>
            <a:r>
              <a:rPr lang="en-US">
                <a:latin typeface="Courier New" panose="02070309020205020404" pitchFamily="49" charset="0"/>
                <a:cs typeface="Courier New" panose="02070309020205020404" pitchFamily="49" charset="0"/>
              </a:rPr>
              <a:t>FOREIGN KEY (Phong_ban) REFERENCES PHONG_BAN_objtab)        </a:t>
            </a:r>
          </a:p>
          <a:p>
            <a:pPr marL="0" indent="0">
              <a:buNone/>
            </a:pPr>
            <a:r>
              <a:rPr lang="en-US">
                <a:latin typeface="Courier New" panose="02070309020205020404" pitchFamily="49" charset="0"/>
                <a:cs typeface="Courier New" panose="02070309020205020404" pitchFamily="49" charset="0"/>
              </a:rPr>
              <a:t>OBJECT IDENTIFIER IS PRIMARY KEY</a:t>
            </a:r>
          </a:p>
          <a:p>
            <a:pPr marL="0" indent="0">
              <a:buNone/>
            </a:pPr>
            <a:endParaRPr lang="en-US">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fld id="{3877A76A-A9D2-41F0-A463-B5414CB752C7}" type="slidenum">
              <a:rPr lang="en-US" smtClean="0"/>
              <a:t>23</a:t>
            </a:fld>
            <a:endParaRPr lang="en-US"/>
          </a:p>
        </p:txBody>
      </p:sp>
    </p:spTree>
    <p:extLst>
      <p:ext uri="{BB962C8B-B14F-4D97-AF65-F5344CB8AC3E}">
        <p14:creationId xmlns:p14="http://schemas.microsoft.com/office/powerpoint/2010/main" val="10572787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all" smtClean="0"/>
              <a:t>XÂY DỰNG CƠ SỞ DỮ LIỆU</a:t>
            </a:r>
            <a:endParaRPr lang="en-US"/>
          </a:p>
        </p:txBody>
      </p:sp>
      <p:sp>
        <p:nvSpPr>
          <p:cNvPr id="3" name="Content Placeholder 2"/>
          <p:cNvSpPr>
            <a:spLocks noGrp="1"/>
          </p:cNvSpPr>
          <p:nvPr>
            <p:ph idx="1"/>
          </p:nvPr>
        </p:nvSpPr>
        <p:spPr/>
        <p:txBody>
          <a:bodyPr/>
          <a:lstStyle/>
          <a:p>
            <a:pPr marL="0" indent="0">
              <a:buNone/>
            </a:pPr>
            <a:r>
              <a:rPr lang="en-US" b="1">
                <a:latin typeface="Courier New" panose="02070309020205020404" pitchFamily="49" charset="0"/>
                <a:cs typeface="Courier New" panose="02070309020205020404" pitchFamily="49" charset="0"/>
              </a:rPr>
              <a:t>CREATE TYPE DICH_VU_objtyp AS OBJECT (</a:t>
            </a:r>
            <a:endParaRPr lang="en-US">
              <a:latin typeface="Courier New" panose="02070309020205020404" pitchFamily="49" charset="0"/>
              <a:cs typeface="Courier New" panose="02070309020205020404" pitchFamily="49" charset="0"/>
            </a:endParaRPr>
          </a:p>
          <a:p>
            <a:pPr marL="0" indent="0">
              <a:buNone/>
            </a:pPr>
            <a:r>
              <a:rPr lang="en-US" b="1">
                <a:latin typeface="Courier New" panose="02070309020205020404" pitchFamily="49" charset="0"/>
                <a:cs typeface="Courier New" panose="02070309020205020404" pitchFamily="49" charset="0"/>
              </a:rPr>
              <a:t>Ma_DV				</a:t>
            </a:r>
            <a:r>
              <a:rPr lang="en-US" b="1">
                <a:latin typeface="Courier New" panose="02070309020205020404" pitchFamily="49" charset="0"/>
                <a:cs typeface="Courier New" panose="02070309020205020404" pitchFamily="49" charset="0"/>
              </a:rPr>
              <a:t>	</a:t>
            </a:r>
            <a:r>
              <a:rPr lang="en-US" b="1" smtClean="0">
                <a:latin typeface="Courier New" panose="02070309020205020404" pitchFamily="49" charset="0"/>
                <a:cs typeface="Courier New" panose="02070309020205020404" pitchFamily="49" charset="0"/>
              </a:rPr>
              <a:t>	VARCHAR2(20</a:t>
            </a:r>
            <a:r>
              <a:rPr lang="en-US" b="1">
                <a:latin typeface="Courier New" panose="02070309020205020404" pitchFamily="49" charset="0"/>
                <a:cs typeface="Courier New" panose="02070309020205020404" pitchFamily="49" charset="0"/>
              </a:rPr>
              <a:t>),</a:t>
            </a:r>
            <a:endParaRPr lang="en-US">
              <a:latin typeface="Courier New" panose="02070309020205020404" pitchFamily="49" charset="0"/>
              <a:cs typeface="Courier New" panose="02070309020205020404" pitchFamily="49" charset="0"/>
            </a:endParaRPr>
          </a:p>
          <a:p>
            <a:pPr marL="0" indent="0">
              <a:buNone/>
            </a:pPr>
            <a:r>
              <a:rPr lang="en-US" b="1">
                <a:latin typeface="Courier New" panose="02070309020205020404" pitchFamily="49" charset="0"/>
                <a:cs typeface="Courier New" panose="02070309020205020404" pitchFamily="49" charset="0"/>
              </a:rPr>
              <a:t>Ten_DV					VARCHAR2(200),</a:t>
            </a:r>
            <a:endParaRPr lang="en-US">
              <a:latin typeface="Courier New" panose="02070309020205020404" pitchFamily="49" charset="0"/>
              <a:cs typeface="Courier New" panose="02070309020205020404" pitchFamily="49" charset="0"/>
            </a:endParaRPr>
          </a:p>
          <a:p>
            <a:pPr marL="0" indent="0">
              <a:buNone/>
            </a:pPr>
            <a:r>
              <a:rPr lang="en-US" b="1">
                <a:latin typeface="Courier New" panose="02070309020205020404" pitchFamily="49" charset="0"/>
                <a:cs typeface="Courier New" panose="02070309020205020404" pitchFamily="49" charset="0"/>
              </a:rPr>
              <a:t>Loai_DV					REF LOAI_DICH_VU_objtyp</a:t>
            </a:r>
            <a:endParaRPr lang="en-US">
              <a:latin typeface="Courier New" panose="02070309020205020404" pitchFamily="49" charset="0"/>
              <a:cs typeface="Courier New" panose="02070309020205020404" pitchFamily="49" charset="0"/>
            </a:endParaRPr>
          </a:p>
          <a:p>
            <a:pPr marL="0" indent="0">
              <a:buNone/>
            </a:pPr>
            <a:r>
              <a:rPr lang="en-US" b="1">
                <a:latin typeface="Courier New" panose="02070309020205020404" pitchFamily="49" charset="0"/>
                <a:cs typeface="Courier New" panose="02070309020205020404" pitchFamily="49" charset="0"/>
              </a:rPr>
              <a:t>);</a:t>
            </a:r>
            <a:endParaRPr lang="en-US">
              <a:latin typeface="Courier New" panose="02070309020205020404" pitchFamily="49" charset="0"/>
              <a:cs typeface="Courier New" panose="02070309020205020404" pitchFamily="49" charset="0"/>
            </a:endParaRPr>
          </a:p>
          <a:p>
            <a:pPr marL="0" indent="0">
              <a:buNone/>
            </a:pPr>
            <a:r>
              <a:rPr lang="en-US" b="1">
                <a:latin typeface="Courier New" panose="02070309020205020404" pitchFamily="49" charset="0"/>
                <a:cs typeface="Courier New" panose="02070309020205020404" pitchFamily="49" charset="0"/>
              </a:rPr>
              <a:t> </a:t>
            </a:r>
            <a:endParaRPr lang="en-US">
              <a:latin typeface="Courier New" panose="02070309020205020404" pitchFamily="49" charset="0"/>
              <a:cs typeface="Courier New" panose="02070309020205020404" pitchFamily="49" charset="0"/>
            </a:endParaRPr>
          </a:p>
          <a:p>
            <a:pPr marL="0" indent="0">
              <a:buNone/>
            </a:pPr>
            <a:r>
              <a:rPr lang="en-US" b="1">
                <a:latin typeface="Courier New" panose="02070309020205020404" pitchFamily="49" charset="0"/>
                <a:cs typeface="Courier New" panose="02070309020205020404" pitchFamily="49" charset="0"/>
              </a:rPr>
              <a:t>CREATE TABLE DICH_VU_objtab OF DICH_VU_objtyp ( </a:t>
            </a:r>
            <a:endParaRPr lang="en-US">
              <a:latin typeface="Courier New" panose="02070309020205020404" pitchFamily="49" charset="0"/>
              <a:cs typeface="Courier New" panose="02070309020205020404" pitchFamily="49" charset="0"/>
            </a:endParaRPr>
          </a:p>
          <a:p>
            <a:pPr marL="0" indent="0">
              <a:buNone/>
            </a:pPr>
            <a:r>
              <a:rPr lang="en-US" b="1">
                <a:latin typeface="Courier New" panose="02070309020205020404" pitchFamily="49" charset="0"/>
                <a:cs typeface="Courier New" panose="02070309020205020404" pitchFamily="49" charset="0"/>
              </a:rPr>
              <a:t>PRIMARY KEY (Ma_DV),                                      </a:t>
            </a:r>
            <a:endParaRPr lang="en-US">
              <a:latin typeface="Courier New" panose="02070309020205020404" pitchFamily="49" charset="0"/>
              <a:cs typeface="Courier New" panose="02070309020205020404" pitchFamily="49" charset="0"/>
            </a:endParaRPr>
          </a:p>
          <a:p>
            <a:pPr marL="0" indent="0">
              <a:buNone/>
            </a:pPr>
            <a:r>
              <a:rPr lang="en-US" b="1">
                <a:latin typeface="Courier New" panose="02070309020205020404" pitchFamily="49" charset="0"/>
                <a:cs typeface="Courier New" panose="02070309020205020404" pitchFamily="49" charset="0"/>
              </a:rPr>
              <a:t>FOREIGN KEY (Loai_DV) REFERENCES LOAI_DICH_VU_objtab)        </a:t>
            </a:r>
            <a:endParaRPr lang="en-US">
              <a:latin typeface="Courier New" panose="02070309020205020404" pitchFamily="49" charset="0"/>
              <a:cs typeface="Courier New" panose="02070309020205020404" pitchFamily="49" charset="0"/>
            </a:endParaRPr>
          </a:p>
          <a:p>
            <a:pPr marL="0" indent="0">
              <a:buNone/>
            </a:pPr>
            <a:r>
              <a:rPr lang="en-US" b="1">
                <a:latin typeface="Courier New" panose="02070309020205020404" pitchFamily="49" charset="0"/>
                <a:cs typeface="Courier New" panose="02070309020205020404" pitchFamily="49" charset="0"/>
              </a:rPr>
              <a:t>OBJECT IDENTIFIER IS PRIMARY KEY</a:t>
            </a:r>
            <a:endParaRPr lang="en-US">
              <a:latin typeface="Courier New" panose="02070309020205020404" pitchFamily="49" charset="0"/>
              <a:cs typeface="Courier New" panose="02070309020205020404" pitchFamily="49" charset="0"/>
            </a:endParaRPr>
          </a:p>
          <a:p>
            <a:pPr marL="0" indent="0">
              <a:buNone/>
            </a:pPr>
            <a:endParaRPr lang="en-US">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fld id="{3877A76A-A9D2-41F0-A463-B5414CB752C7}" type="slidenum">
              <a:rPr lang="en-US" smtClean="0"/>
              <a:t>24</a:t>
            </a:fld>
            <a:endParaRPr lang="en-US"/>
          </a:p>
        </p:txBody>
      </p:sp>
    </p:spTree>
    <p:extLst>
      <p:ext uri="{BB962C8B-B14F-4D97-AF65-F5344CB8AC3E}">
        <p14:creationId xmlns:p14="http://schemas.microsoft.com/office/powerpoint/2010/main" val="4943800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all" smtClean="0"/>
              <a:t>XÂY DỰNG CƠ SỞ DỮ LIỆU</a:t>
            </a:r>
            <a:endParaRPr lang="en-US"/>
          </a:p>
        </p:txBody>
      </p:sp>
      <p:sp>
        <p:nvSpPr>
          <p:cNvPr id="3" name="Content Placeholder 2"/>
          <p:cNvSpPr>
            <a:spLocks noGrp="1"/>
          </p:cNvSpPr>
          <p:nvPr>
            <p:ph idx="1"/>
          </p:nvPr>
        </p:nvSpPr>
        <p:spPr/>
        <p:txBody>
          <a:bodyPr/>
          <a:lstStyle/>
          <a:p>
            <a:pPr marL="0" indent="0">
              <a:buNone/>
            </a:pPr>
            <a:r>
              <a:rPr lang="en-US" smtClean="0">
                <a:latin typeface="Courier New" panose="02070309020205020404" pitchFamily="49" charset="0"/>
                <a:cs typeface="Courier New" panose="02070309020205020404" pitchFamily="49" charset="0"/>
              </a:rPr>
              <a:t>CREATE TYPE HOA_DON_objtyp AS OBJECT (</a:t>
            </a:r>
          </a:p>
          <a:p>
            <a:pPr marL="0" indent="0">
              <a:buNone/>
            </a:pPr>
            <a:r>
              <a:rPr lang="en-US" smtClean="0">
                <a:latin typeface="Courier New" panose="02070309020205020404" pitchFamily="49" charset="0"/>
                <a:cs typeface="Courier New" panose="02070309020205020404" pitchFamily="49" charset="0"/>
              </a:rPr>
              <a:t>Ma_hoa_don				VARCHAR2(20),</a:t>
            </a:r>
          </a:p>
          <a:p>
            <a:pPr marL="0" indent="0">
              <a:buNone/>
            </a:pPr>
            <a:r>
              <a:rPr lang="en-US" smtClean="0">
                <a:latin typeface="Courier New" panose="02070309020205020404" pitchFamily="49" charset="0"/>
                <a:cs typeface="Courier New" panose="02070309020205020404" pitchFamily="49" charset="0"/>
              </a:rPr>
              <a:t>Loai_hoa_don			VARCHAR2(10),</a:t>
            </a:r>
          </a:p>
          <a:p>
            <a:pPr marL="0" indent="0">
              <a:buNone/>
            </a:pPr>
            <a:r>
              <a:rPr lang="en-US" smtClean="0">
                <a:latin typeface="Courier New" panose="02070309020205020404" pitchFamily="49" charset="0"/>
                <a:cs typeface="Courier New" panose="02070309020205020404" pitchFamily="49" charset="0"/>
              </a:rPr>
              <a:t>So_tien				NUMBER,</a:t>
            </a:r>
          </a:p>
          <a:p>
            <a:pPr marL="0" indent="0">
              <a:buNone/>
            </a:pPr>
            <a:r>
              <a:rPr lang="en-US" smtClean="0">
                <a:latin typeface="Courier New" panose="02070309020205020404" pitchFamily="49" charset="0"/>
                <a:cs typeface="Courier New" panose="02070309020205020404" pitchFamily="49" charset="0"/>
              </a:rPr>
              <a:t>Trang_thai				VARCHAR2(10),</a:t>
            </a:r>
          </a:p>
          <a:p>
            <a:pPr marL="0" indent="0">
              <a:buNone/>
            </a:pPr>
            <a:r>
              <a:rPr lang="en-US" smtClean="0">
                <a:latin typeface="Courier New" panose="02070309020205020404" pitchFamily="49" charset="0"/>
                <a:cs typeface="Courier New" panose="02070309020205020404" pitchFamily="49" charset="0"/>
              </a:rPr>
              <a:t>Ngay_thue				DATE,</a:t>
            </a:r>
          </a:p>
          <a:p>
            <a:pPr marL="0" indent="0">
              <a:buNone/>
            </a:pPr>
            <a:r>
              <a:rPr lang="en-US" smtClean="0">
                <a:latin typeface="Courier New" panose="02070309020205020404" pitchFamily="49" charset="0"/>
                <a:cs typeface="Courier New" panose="02070309020205020404" pitchFamily="49" charset="0"/>
              </a:rPr>
              <a:t>Ngay_tra				DATE,</a:t>
            </a:r>
          </a:p>
          <a:p>
            <a:pPr marL="0" indent="0">
              <a:buNone/>
            </a:pPr>
            <a:r>
              <a:rPr lang="en-US" smtClean="0">
                <a:latin typeface="Courier New" panose="02070309020205020404" pitchFamily="49" charset="0"/>
                <a:cs typeface="Courier New" panose="02070309020205020404" pitchFamily="49" charset="0"/>
              </a:rPr>
              <a:t>Tien_dat_coc			NUMBER,</a:t>
            </a:r>
          </a:p>
          <a:p>
            <a:pPr marL="0" indent="0">
              <a:buNone/>
            </a:pPr>
            <a:r>
              <a:rPr lang="en-US" smtClean="0">
                <a:latin typeface="Courier New" panose="02070309020205020404" pitchFamily="49" charset="0"/>
                <a:cs typeface="Courier New" panose="02070309020205020404" pitchFamily="49" charset="0"/>
              </a:rPr>
              <a:t>Tien_con_lai			NUMBER</a:t>
            </a:r>
          </a:p>
          <a:p>
            <a:pPr marL="0" indent="0">
              <a:buNone/>
            </a:pPr>
            <a:r>
              <a:rPr lang="en-US" smtClean="0">
                <a:latin typeface="Courier New" panose="02070309020205020404" pitchFamily="49" charset="0"/>
                <a:cs typeface="Courier New" panose="02070309020205020404" pitchFamily="49" charset="0"/>
              </a:rPr>
              <a:t>Giao_dich				REF GIAO_DICH_objtyp</a:t>
            </a:r>
          </a:p>
          <a:p>
            <a:pPr marL="0" indent="0">
              <a:buNone/>
            </a:pPr>
            <a:r>
              <a:rPr lang="en-US" smtClean="0">
                <a:latin typeface="Courier New" panose="02070309020205020404" pitchFamily="49" charset="0"/>
                <a:cs typeface="Courier New" panose="02070309020205020404" pitchFamily="49" charset="0"/>
              </a:rPr>
              <a:t>);</a:t>
            </a:r>
          </a:p>
          <a:p>
            <a:pPr marL="0" indent="0">
              <a:buNone/>
            </a:pPr>
            <a:r>
              <a:rPr lang="en-US" smtClean="0">
                <a:latin typeface="Courier New" panose="02070309020205020404" pitchFamily="49" charset="0"/>
                <a:cs typeface="Courier New" panose="02070309020205020404" pitchFamily="49" charset="0"/>
              </a:rPr>
              <a:t> </a:t>
            </a:r>
          </a:p>
          <a:p>
            <a:pPr marL="0" indent="0">
              <a:buNone/>
            </a:pPr>
            <a:endParaRPr lang="en-US">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fld id="{3877A76A-A9D2-41F0-A463-B5414CB752C7}" type="slidenum">
              <a:rPr lang="en-US" smtClean="0"/>
              <a:t>25</a:t>
            </a:fld>
            <a:endParaRPr lang="en-US"/>
          </a:p>
        </p:txBody>
      </p:sp>
    </p:spTree>
    <p:extLst>
      <p:ext uri="{BB962C8B-B14F-4D97-AF65-F5344CB8AC3E}">
        <p14:creationId xmlns:p14="http://schemas.microsoft.com/office/powerpoint/2010/main" val="98274154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all" smtClean="0"/>
              <a:t>XÂY DỰNG CƠ SỞ DỮ LIỆU</a:t>
            </a:r>
            <a:endParaRPr lang="en-US"/>
          </a:p>
        </p:txBody>
      </p:sp>
      <p:sp>
        <p:nvSpPr>
          <p:cNvPr id="3" name="Content Placeholder 2"/>
          <p:cNvSpPr>
            <a:spLocks noGrp="1"/>
          </p:cNvSpPr>
          <p:nvPr>
            <p:ph idx="1"/>
          </p:nvPr>
        </p:nvSpPr>
        <p:spPr/>
        <p:txBody>
          <a:bodyPr/>
          <a:lstStyle/>
          <a:p>
            <a:pPr marL="0" indent="0">
              <a:buNone/>
            </a:pPr>
            <a:r>
              <a:rPr lang="en-US" smtClean="0">
                <a:latin typeface="Courier New" panose="02070309020205020404" pitchFamily="49" charset="0"/>
                <a:cs typeface="Courier New" panose="02070309020205020404" pitchFamily="49" charset="0"/>
              </a:rPr>
              <a:t>CREATE TABLE HOA_DON_objtab OF HOA_DON_objtyp ( </a:t>
            </a:r>
          </a:p>
          <a:p>
            <a:pPr marL="0" indent="0">
              <a:buNone/>
            </a:pPr>
            <a:r>
              <a:rPr lang="en-US" smtClean="0">
                <a:latin typeface="Courier New" panose="02070309020205020404" pitchFamily="49" charset="0"/>
                <a:cs typeface="Courier New" panose="02070309020205020404" pitchFamily="49" charset="0"/>
              </a:rPr>
              <a:t>PRIMARY KEY (Ma_hoa_don),                                      </a:t>
            </a:r>
          </a:p>
          <a:p>
            <a:pPr marL="0" indent="0">
              <a:buNone/>
            </a:pPr>
            <a:r>
              <a:rPr lang="en-US" smtClean="0">
                <a:latin typeface="Courier New" panose="02070309020205020404" pitchFamily="49" charset="0"/>
                <a:cs typeface="Courier New" panose="02070309020205020404" pitchFamily="49" charset="0"/>
              </a:rPr>
              <a:t>FOREIGN KEY (Giao_dich) REFERENCES GIAO_DICH_objtab)        </a:t>
            </a:r>
          </a:p>
          <a:p>
            <a:pPr marL="0" indent="0">
              <a:buNone/>
            </a:pPr>
            <a:r>
              <a:rPr lang="en-US" smtClean="0">
                <a:latin typeface="Courier New" panose="02070309020205020404" pitchFamily="49" charset="0"/>
                <a:cs typeface="Courier New" panose="02070309020205020404" pitchFamily="49" charset="0"/>
              </a:rPr>
              <a:t>OBJECT IDENTIFIER IS PRIMARY KEY</a:t>
            </a:r>
          </a:p>
          <a:p>
            <a:pPr marL="0" indent="0">
              <a:buNone/>
            </a:pPr>
            <a:endParaRPr lang="en-US">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fld id="{3877A76A-A9D2-41F0-A463-B5414CB752C7}" type="slidenum">
              <a:rPr lang="en-US" smtClean="0"/>
              <a:t>26</a:t>
            </a:fld>
            <a:endParaRPr lang="en-US"/>
          </a:p>
        </p:txBody>
      </p:sp>
    </p:spTree>
    <p:extLst>
      <p:ext uri="{BB962C8B-B14F-4D97-AF65-F5344CB8AC3E}">
        <p14:creationId xmlns:p14="http://schemas.microsoft.com/office/powerpoint/2010/main" val="29341952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all" smtClean="0"/>
              <a:t>XÂY DỰNG CƠ SỞ DỮ LIỆU</a:t>
            </a:r>
            <a:endParaRPr lang="en-US"/>
          </a:p>
        </p:txBody>
      </p:sp>
      <p:sp>
        <p:nvSpPr>
          <p:cNvPr id="3" name="Content Placeholder 2"/>
          <p:cNvSpPr>
            <a:spLocks noGrp="1"/>
          </p:cNvSpPr>
          <p:nvPr>
            <p:ph idx="1"/>
          </p:nvPr>
        </p:nvSpPr>
        <p:spPr/>
        <p:txBody>
          <a:bodyPr/>
          <a:lstStyle/>
          <a:p>
            <a:pPr marL="0" indent="0">
              <a:buNone/>
            </a:pPr>
            <a:r>
              <a:rPr lang="en-US" b="1">
                <a:latin typeface="Courier New" panose="02070309020205020404" pitchFamily="49" charset="0"/>
                <a:cs typeface="Courier New" panose="02070309020205020404" pitchFamily="49" charset="0"/>
              </a:rPr>
              <a:t>CREATE TYPE GIAO_DICH_objtyp AS OBJECT (</a:t>
            </a:r>
            <a:endParaRPr lang="en-US">
              <a:latin typeface="Courier New" panose="02070309020205020404" pitchFamily="49" charset="0"/>
              <a:cs typeface="Courier New" panose="02070309020205020404" pitchFamily="49" charset="0"/>
            </a:endParaRPr>
          </a:p>
          <a:p>
            <a:pPr marL="0" indent="0">
              <a:buNone/>
            </a:pPr>
            <a:r>
              <a:rPr lang="en-US" b="1">
                <a:latin typeface="Courier New" panose="02070309020205020404" pitchFamily="49" charset="0"/>
                <a:cs typeface="Courier New" panose="02070309020205020404" pitchFamily="49" charset="0"/>
              </a:rPr>
              <a:t>Ma_giao_dich 			VARCHAR2(20),</a:t>
            </a:r>
            <a:endParaRPr lang="en-US">
              <a:latin typeface="Courier New" panose="02070309020205020404" pitchFamily="49" charset="0"/>
              <a:cs typeface="Courier New" panose="02070309020205020404" pitchFamily="49" charset="0"/>
            </a:endParaRPr>
          </a:p>
          <a:p>
            <a:pPr marL="0" indent="0">
              <a:buNone/>
            </a:pPr>
            <a:r>
              <a:rPr lang="en-US" b="1">
                <a:latin typeface="Courier New" panose="02070309020205020404" pitchFamily="49" charset="0"/>
                <a:cs typeface="Courier New" panose="02070309020205020404" pitchFamily="49" charset="0"/>
              </a:rPr>
              <a:t>Ngay_giao_dich			DATE,</a:t>
            </a:r>
            <a:endParaRPr lang="en-US">
              <a:latin typeface="Courier New" panose="02070309020205020404" pitchFamily="49" charset="0"/>
              <a:cs typeface="Courier New" panose="02070309020205020404" pitchFamily="49" charset="0"/>
            </a:endParaRPr>
          </a:p>
          <a:p>
            <a:pPr marL="0" indent="0">
              <a:buNone/>
            </a:pPr>
            <a:r>
              <a:rPr lang="en-US" b="1">
                <a:latin typeface="Courier New" panose="02070309020205020404" pitchFamily="49" charset="0"/>
                <a:cs typeface="Courier New" panose="02070309020205020404" pitchFamily="49" charset="0"/>
              </a:rPr>
              <a:t>Dich_vu</a:t>
            </a:r>
            <a:r>
              <a:rPr lang="en-US" b="1">
                <a:latin typeface="Courier New" panose="02070309020205020404" pitchFamily="49" charset="0"/>
                <a:cs typeface="Courier New" panose="02070309020205020404" pitchFamily="49" charset="0"/>
              </a:rPr>
              <a:t>	</a:t>
            </a:r>
            <a:r>
              <a:rPr lang="en-US" b="1">
                <a:latin typeface="Courier New" panose="02070309020205020404" pitchFamily="49" charset="0"/>
                <a:cs typeface="Courier New" panose="02070309020205020404" pitchFamily="49" charset="0"/>
              </a:rPr>
              <a:t>			REF DICH_VU_objtyp,</a:t>
            </a:r>
            <a:endParaRPr lang="en-US">
              <a:latin typeface="Courier New" panose="02070309020205020404" pitchFamily="49" charset="0"/>
              <a:cs typeface="Courier New" panose="02070309020205020404" pitchFamily="49" charset="0"/>
            </a:endParaRPr>
          </a:p>
          <a:p>
            <a:pPr marL="0" indent="0">
              <a:buNone/>
            </a:pPr>
            <a:r>
              <a:rPr lang="en-US" b="1">
                <a:latin typeface="Courier New" panose="02070309020205020404" pitchFamily="49" charset="0"/>
                <a:cs typeface="Courier New" panose="02070309020205020404" pitchFamily="49" charset="0"/>
              </a:rPr>
              <a:t>Nhan_vien				REF NHAN_VIEN_objtyp,</a:t>
            </a:r>
            <a:endParaRPr lang="en-US">
              <a:latin typeface="Courier New" panose="02070309020205020404" pitchFamily="49" charset="0"/>
              <a:cs typeface="Courier New" panose="02070309020205020404" pitchFamily="49" charset="0"/>
            </a:endParaRPr>
          </a:p>
          <a:p>
            <a:pPr marL="0" indent="0">
              <a:buNone/>
            </a:pPr>
            <a:r>
              <a:rPr lang="en-US" b="1">
                <a:latin typeface="Courier New" panose="02070309020205020404" pitchFamily="49" charset="0"/>
                <a:cs typeface="Courier New" panose="02070309020205020404" pitchFamily="49" charset="0"/>
              </a:rPr>
              <a:t>Khach_hang		</a:t>
            </a:r>
            <a:r>
              <a:rPr lang="en-US" b="1">
                <a:latin typeface="Courier New" panose="02070309020205020404" pitchFamily="49" charset="0"/>
                <a:cs typeface="Courier New" panose="02070309020205020404" pitchFamily="49" charset="0"/>
              </a:rPr>
              <a:t>	</a:t>
            </a:r>
            <a:r>
              <a:rPr lang="en-US" b="1" smtClean="0">
                <a:latin typeface="Courier New" panose="02070309020205020404" pitchFamily="49" charset="0"/>
                <a:cs typeface="Courier New" panose="02070309020205020404" pitchFamily="49" charset="0"/>
              </a:rPr>
              <a:t>	REF</a:t>
            </a:r>
            <a:r>
              <a:rPr lang="en-US" b="1">
                <a:latin typeface="Courier New" panose="02070309020205020404" pitchFamily="49" charset="0"/>
                <a:cs typeface="Courier New" panose="02070309020205020404" pitchFamily="49" charset="0"/>
              </a:rPr>
              <a:t>	KHACH_HANG_objtyp</a:t>
            </a:r>
            <a:endParaRPr lang="en-US">
              <a:latin typeface="Courier New" panose="02070309020205020404" pitchFamily="49" charset="0"/>
              <a:cs typeface="Courier New" panose="02070309020205020404" pitchFamily="49" charset="0"/>
            </a:endParaRPr>
          </a:p>
          <a:p>
            <a:pPr marL="0" indent="0">
              <a:buNone/>
            </a:pPr>
            <a:r>
              <a:rPr lang="en-US" b="1">
                <a:latin typeface="Courier New" panose="02070309020205020404" pitchFamily="49" charset="0"/>
                <a:cs typeface="Courier New" panose="02070309020205020404" pitchFamily="49" charset="0"/>
              </a:rPr>
              <a:t>);</a:t>
            </a:r>
            <a:endParaRPr lang="en-US">
              <a:latin typeface="Courier New" panose="02070309020205020404" pitchFamily="49" charset="0"/>
              <a:cs typeface="Courier New" panose="02070309020205020404" pitchFamily="49" charset="0"/>
            </a:endParaRPr>
          </a:p>
          <a:p>
            <a:pPr marL="0" indent="0">
              <a:buNone/>
            </a:pPr>
            <a:endParaRPr lang="en-US">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fld id="{3877A76A-A9D2-41F0-A463-B5414CB752C7}" type="slidenum">
              <a:rPr lang="en-US" smtClean="0"/>
              <a:t>27</a:t>
            </a:fld>
            <a:endParaRPr lang="en-US"/>
          </a:p>
        </p:txBody>
      </p:sp>
    </p:spTree>
    <p:extLst>
      <p:ext uri="{BB962C8B-B14F-4D97-AF65-F5344CB8AC3E}">
        <p14:creationId xmlns:p14="http://schemas.microsoft.com/office/powerpoint/2010/main" val="291216174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all" smtClean="0"/>
              <a:t>XÂY DỰNG CƠ SỞ DỮ LIỆU</a:t>
            </a:r>
            <a:endParaRPr lang="en-US"/>
          </a:p>
        </p:txBody>
      </p:sp>
      <p:sp>
        <p:nvSpPr>
          <p:cNvPr id="3" name="Content Placeholder 2"/>
          <p:cNvSpPr>
            <a:spLocks noGrp="1"/>
          </p:cNvSpPr>
          <p:nvPr>
            <p:ph idx="1"/>
          </p:nvPr>
        </p:nvSpPr>
        <p:spPr/>
        <p:txBody>
          <a:bodyPr/>
          <a:lstStyle/>
          <a:p>
            <a:pPr marL="0" indent="0">
              <a:buNone/>
            </a:pPr>
            <a:r>
              <a:rPr lang="en-US" b="1">
                <a:latin typeface="Courier New" panose="02070309020205020404" pitchFamily="49" charset="0"/>
                <a:cs typeface="Courier New" panose="02070309020205020404" pitchFamily="49" charset="0"/>
              </a:rPr>
              <a:t> </a:t>
            </a:r>
            <a:endParaRPr lang="en-US">
              <a:latin typeface="Courier New" panose="02070309020205020404" pitchFamily="49" charset="0"/>
              <a:cs typeface="Courier New" panose="02070309020205020404" pitchFamily="49" charset="0"/>
            </a:endParaRPr>
          </a:p>
          <a:p>
            <a:pPr marL="0" indent="0">
              <a:buNone/>
            </a:pPr>
            <a:r>
              <a:rPr lang="en-US" b="1">
                <a:latin typeface="Courier New" panose="02070309020205020404" pitchFamily="49" charset="0"/>
                <a:cs typeface="Courier New" panose="02070309020205020404" pitchFamily="49" charset="0"/>
              </a:rPr>
              <a:t>CREATE TABLE GIAO_DICH_objtab OF GIAO_DICH_objtyp ( </a:t>
            </a:r>
            <a:endParaRPr lang="en-US">
              <a:latin typeface="Courier New" panose="02070309020205020404" pitchFamily="49" charset="0"/>
              <a:cs typeface="Courier New" panose="02070309020205020404" pitchFamily="49" charset="0"/>
            </a:endParaRPr>
          </a:p>
          <a:p>
            <a:pPr marL="0" indent="0">
              <a:buNone/>
            </a:pPr>
            <a:r>
              <a:rPr lang="en-US" b="1">
                <a:latin typeface="Courier New" panose="02070309020205020404" pitchFamily="49" charset="0"/>
                <a:cs typeface="Courier New" panose="02070309020205020404" pitchFamily="49" charset="0"/>
              </a:rPr>
              <a:t>PRIMARY KEY (Ma_giao_dich),                                      </a:t>
            </a:r>
            <a:endParaRPr lang="en-US">
              <a:latin typeface="Courier New" panose="02070309020205020404" pitchFamily="49" charset="0"/>
              <a:cs typeface="Courier New" panose="02070309020205020404" pitchFamily="49" charset="0"/>
            </a:endParaRPr>
          </a:p>
          <a:p>
            <a:pPr marL="0" indent="0">
              <a:buNone/>
            </a:pPr>
            <a:r>
              <a:rPr lang="en-US" b="1">
                <a:latin typeface="Courier New" panose="02070309020205020404" pitchFamily="49" charset="0"/>
                <a:cs typeface="Courier New" panose="02070309020205020404" pitchFamily="49" charset="0"/>
              </a:rPr>
              <a:t>FOREIGN KEY (Dich_vu) REFERENCES DICH_VU_objtab,</a:t>
            </a:r>
            <a:endParaRPr lang="en-US">
              <a:latin typeface="Courier New" panose="02070309020205020404" pitchFamily="49" charset="0"/>
              <a:cs typeface="Courier New" panose="02070309020205020404" pitchFamily="49" charset="0"/>
            </a:endParaRPr>
          </a:p>
          <a:p>
            <a:pPr marL="0" indent="0">
              <a:buNone/>
            </a:pPr>
            <a:r>
              <a:rPr lang="en-US" b="1">
                <a:latin typeface="Courier New" panose="02070309020205020404" pitchFamily="49" charset="0"/>
                <a:cs typeface="Courier New" panose="02070309020205020404" pitchFamily="49" charset="0"/>
              </a:rPr>
              <a:t>FOREIGN KEY (Nhan_vien) REFERENCES NHAN_VIEN_objtab,</a:t>
            </a:r>
            <a:endParaRPr lang="en-US">
              <a:latin typeface="Courier New" panose="02070309020205020404" pitchFamily="49" charset="0"/>
              <a:cs typeface="Courier New" panose="02070309020205020404" pitchFamily="49" charset="0"/>
            </a:endParaRPr>
          </a:p>
          <a:p>
            <a:pPr marL="0" indent="0">
              <a:buNone/>
            </a:pPr>
            <a:r>
              <a:rPr lang="en-US" b="1">
                <a:latin typeface="Courier New" panose="02070309020205020404" pitchFamily="49" charset="0"/>
                <a:cs typeface="Courier New" panose="02070309020205020404" pitchFamily="49" charset="0"/>
              </a:rPr>
              <a:t>FOREIGN KEY (Khach_hang) REFERENCES KHACH_HANG_objtab)     </a:t>
            </a:r>
            <a:endParaRPr lang="en-US">
              <a:latin typeface="Courier New" panose="02070309020205020404" pitchFamily="49" charset="0"/>
              <a:cs typeface="Courier New" panose="02070309020205020404" pitchFamily="49" charset="0"/>
            </a:endParaRPr>
          </a:p>
          <a:p>
            <a:pPr marL="0" indent="0">
              <a:buNone/>
            </a:pPr>
            <a:r>
              <a:rPr lang="en-US" b="1">
                <a:latin typeface="Courier New" panose="02070309020205020404" pitchFamily="49" charset="0"/>
                <a:cs typeface="Courier New" panose="02070309020205020404" pitchFamily="49" charset="0"/>
              </a:rPr>
              <a:t>OBJECT IDENTIFIER IS PRIMARY KEY</a:t>
            </a:r>
            <a:endParaRPr lang="en-US">
              <a:latin typeface="Courier New" panose="02070309020205020404" pitchFamily="49" charset="0"/>
              <a:cs typeface="Courier New" panose="02070309020205020404" pitchFamily="49" charset="0"/>
            </a:endParaRPr>
          </a:p>
          <a:p>
            <a:pPr marL="0" indent="0">
              <a:buNone/>
            </a:pPr>
            <a:endParaRPr lang="en-US">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fld id="{3877A76A-A9D2-41F0-A463-B5414CB752C7}" type="slidenum">
              <a:rPr lang="en-US" smtClean="0"/>
              <a:t>28</a:t>
            </a:fld>
            <a:endParaRPr lang="en-US"/>
          </a:p>
        </p:txBody>
      </p:sp>
    </p:spTree>
    <p:extLst>
      <p:ext uri="{BB962C8B-B14F-4D97-AF65-F5344CB8AC3E}">
        <p14:creationId xmlns:p14="http://schemas.microsoft.com/office/powerpoint/2010/main" val="315788304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HẾT</a:t>
            </a:r>
            <a:endParaRPr lang="en-US"/>
          </a:p>
        </p:txBody>
      </p:sp>
      <p:sp>
        <p:nvSpPr>
          <p:cNvPr id="3" name="Content Placeholder 2"/>
          <p:cNvSpPr>
            <a:spLocks noGrp="1"/>
          </p:cNvSpPr>
          <p:nvPr>
            <p:ph idx="1"/>
          </p:nvPr>
        </p:nvSpPr>
        <p:spPr/>
        <p:txBody>
          <a:bodyPr/>
          <a:lstStyle/>
          <a:p>
            <a:pPr marL="0" indent="0" algn="ctr">
              <a:buNone/>
            </a:pPr>
            <a:r>
              <a:rPr lang="en-US" smtClean="0"/>
              <a:t>Cám ơn cô và mọi người đã lắng nghe!</a:t>
            </a:r>
            <a:endParaRPr lang="en-US"/>
          </a:p>
        </p:txBody>
      </p:sp>
      <p:sp>
        <p:nvSpPr>
          <p:cNvPr id="4" name="Slide Number Placeholder 3"/>
          <p:cNvSpPr>
            <a:spLocks noGrp="1"/>
          </p:cNvSpPr>
          <p:nvPr>
            <p:ph type="sldNum" sz="quarter" idx="12"/>
          </p:nvPr>
        </p:nvSpPr>
        <p:spPr/>
        <p:txBody>
          <a:bodyPr/>
          <a:lstStyle/>
          <a:p>
            <a:fld id="{3877A76A-A9D2-41F0-A463-B5414CB752C7}" type="slidenum">
              <a:rPr lang="en-US" smtClean="0"/>
              <a:t>29</a:t>
            </a:fld>
            <a:endParaRPr lang="en-US"/>
          </a:p>
        </p:txBody>
      </p:sp>
    </p:spTree>
    <p:extLst>
      <p:ext uri="{BB962C8B-B14F-4D97-AF65-F5344CB8AC3E}">
        <p14:creationId xmlns:p14="http://schemas.microsoft.com/office/powerpoint/2010/main" val="35171937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KHẢO SÁT</a:t>
            </a:r>
            <a:endParaRPr lang="en-US"/>
          </a:p>
        </p:txBody>
      </p:sp>
      <p:sp>
        <p:nvSpPr>
          <p:cNvPr id="3" name="Content Placeholder 2"/>
          <p:cNvSpPr>
            <a:spLocks noGrp="1"/>
          </p:cNvSpPr>
          <p:nvPr>
            <p:ph idx="1"/>
          </p:nvPr>
        </p:nvSpPr>
        <p:spPr/>
        <p:txBody>
          <a:bodyPr/>
          <a:lstStyle/>
          <a:p>
            <a:pPr marL="0" indent="0">
              <a:buNone/>
            </a:pPr>
            <a:r>
              <a:rPr lang="en-US"/>
              <a:t>Qua khảo sát, sân bay có những loại dịch vụ chính sau:</a:t>
            </a:r>
          </a:p>
          <a:p>
            <a:pPr lvl="1"/>
            <a:r>
              <a:rPr lang="en-US"/>
              <a:t>Dịch vụ hàng không trong nhà ga</a:t>
            </a:r>
            <a:r>
              <a:rPr lang="en-US" b="1"/>
              <a:t>.</a:t>
            </a:r>
            <a:endParaRPr lang="en-US"/>
          </a:p>
          <a:p>
            <a:pPr lvl="1"/>
            <a:r>
              <a:rPr lang="en-US"/>
              <a:t>Dịch vụ bảo đảm hoạt động bay.</a:t>
            </a:r>
          </a:p>
          <a:p>
            <a:pPr lvl="1"/>
            <a:r>
              <a:rPr lang="en-US"/>
              <a:t>Dịch vụ bảo đảm an ninh.</a:t>
            </a:r>
          </a:p>
          <a:p>
            <a:pPr lvl="1"/>
            <a:r>
              <a:rPr lang="en-US"/>
              <a:t>Dịch vụ phục vụ </a:t>
            </a:r>
            <a:r>
              <a:rPr lang="en-US"/>
              <a:t>mặt </a:t>
            </a:r>
            <a:r>
              <a:rPr lang="en-US" smtClean="0"/>
              <a:t>đất.</a:t>
            </a:r>
            <a:endParaRPr lang="en-US"/>
          </a:p>
          <a:p>
            <a:pPr lvl="1"/>
            <a:r>
              <a:rPr lang="en-US"/>
              <a:t>Dịch vụ khai thác khu bay tại sân bay.</a:t>
            </a:r>
          </a:p>
          <a:p>
            <a:pPr lvl="1"/>
            <a:r>
              <a:rPr lang="en-US"/>
              <a:t>Dịch vụ vận chuyển hành khách bằng xe ô tô trong sân đỗ máy bay.</a:t>
            </a:r>
          </a:p>
          <a:p>
            <a:pPr marL="0" indent="0">
              <a:buNone/>
            </a:pPr>
            <a:r>
              <a:rPr lang="en-US"/>
              <a:t>Có thể chia các dịch vụ trên thành ba loại là dịch vụ hàng không, dịch vụ phi hàng không và các dịch vụ của bên thứ ba.</a:t>
            </a:r>
          </a:p>
          <a:p>
            <a:endParaRPr lang="en-US"/>
          </a:p>
        </p:txBody>
      </p:sp>
      <p:sp>
        <p:nvSpPr>
          <p:cNvPr id="4" name="Slide Number Placeholder 3"/>
          <p:cNvSpPr>
            <a:spLocks noGrp="1"/>
          </p:cNvSpPr>
          <p:nvPr>
            <p:ph type="sldNum" sz="quarter" idx="12"/>
          </p:nvPr>
        </p:nvSpPr>
        <p:spPr/>
        <p:txBody>
          <a:bodyPr/>
          <a:lstStyle/>
          <a:p>
            <a:fld id="{3877A76A-A9D2-41F0-A463-B5414CB752C7}" type="slidenum">
              <a:rPr lang="en-US" smtClean="0"/>
              <a:t>3</a:t>
            </a:fld>
            <a:endParaRPr lang="en-US"/>
          </a:p>
        </p:txBody>
      </p:sp>
    </p:spTree>
    <p:extLst>
      <p:ext uri="{BB962C8B-B14F-4D97-AF65-F5344CB8AC3E}">
        <p14:creationId xmlns:p14="http://schemas.microsoft.com/office/powerpoint/2010/main" val="18224137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KHẢO SÁT</a:t>
            </a:r>
            <a:endParaRPr lang="en-US"/>
          </a:p>
        </p:txBody>
      </p:sp>
      <p:sp>
        <p:nvSpPr>
          <p:cNvPr id="3" name="Content Placeholder 2"/>
          <p:cNvSpPr>
            <a:spLocks noGrp="1"/>
          </p:cNvSpPr>
          <p:nvPr>
            <p:ph idx="1"/>
          </p:nvPr>
        </p:nvSpPr>
        <p:spPr/>
        <p:txBody>
          <a:bodyPr/>
          <a:lstStyle/>
          <a:p>
            <a:pPr marL="0" lvl="1" indent="0">
              <a:spcBef>
                <a:spcPts val="1000"/>
              </a:spcBef>
              <a:buNone/>
            </a:pPr>
            <a:r>
              <a:rPr lang="en-US" b="1" cap="all"/>
              <a:t>Bài toán quản lý dịch vụ sân bay:</a:t>
            </a:r>
            <a:endParaRPr lang="en-US" b="1"/>
          </a:p>
          <a:p>
            <a:r>
              <a:rPr lang="en-US"/>
              <a:t>Các dịch vụ tại sân bay được chia thành các loại dịch vụ khác nhau. Một phòng ban quản lý một số loại dịch vụ nhất định, và mỗi phòng ban có một trưởng phòng và các nhân viên.</a:t>
            </a:r>
          </a:p>
          <a:p>
            <a:r>
              <a:rPr lang="en-US"/>
              <a:t>Các giao dịch trong dịch vụ hàng không phải lưu lại ngày giờ, tên dịch vụ, khách hàng sử dụng, nhân viên phụ trách.Với các dịch vụ phi hàng không, các dịch vụ bảo hành lắp đặt sửa chữa phải có hóa đơn thu chi. Trong hóa đơn phải có ngày tháng, tên dịch vụ, nhân viên phụ trách, số tiền</a:t>
            </a:r>
            <a:r>
              <a:rPr lang="en-US"/>
              <a:t>,... </a:t>
            </a:r>
            <a:endParaRPr lang="en-US"/>
          </a:p>
        </p:txBody>
      </p:sp>
      <p:sp>
        <p:nvSpPr>
          <p:cNvPr id="4" name="Slide Number Placeholder 3"/>
          <p:cNvSpPr>
            <a:spLocks noGrp="1"/>
          </p:cNvSpPr>
          <p:nvPr>
            <p:ph type="sldNum" sz="quarter" idx="12"/>
          </p:nvPr>
        </p:nvSpPr>
        <p:spPr/>
        <p:txBody>
          <a:bodyPr/>
          <a:lstStyle/>
          <a:p>
            <a:fld id="{3877A76A-A9D2-41F0-A463-B5414CB752C7}" type="slidenum">
              <a:rPr lang="en-US" smtClean="0"/>
              <a:t>4</a:t>
            </a:fld>
            <a:endParaRPr lang="en-US"/>
          </a:p>
        </p:txBody>
      </p:sp>
    </p:spTree>
    <p:extLst>
      <p:ext uri="{BB962C8B-B14F-4D97-AF65-F5344CB8AC3E}">
        <p14:creationId xmlns:p14="http://schemas.microsoft.com/office/powerpoint/2010/main" val="6068774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KHẢO SÁT</a:t>
            </a:r>
            <a:endParaRPr lang="en-US"/>
          </a:p>
        </p:txBody>
      </p:sp>
      <p:sp>
        <p:nvSpPr>
          <p:cNvPr id="3" name="Content Placeholder 2"/>
          <p:cNvSpPr>
            <a:spLocks noGrp="1"/>
          </p:cNvSpPr>
          <p:nvPr>
            <p:ph idx="1"/>
          </p:nvPr>
        </p:nvSpPr>
        <p:spPr/>
        <p:txBody>
          <a:bodyPr/>
          <a:lstStyle/>
          <a:p>
            <a:r>
              <a:rPr lang="en-US" smtClean="0"/>
              <a:t>Với các loại dịch vụ của nhà cung cấp dịch vụ bên thứ ba như ăn uống, đồ lưu niệm,... thì phải có thông tin đối tác, ngày thuê mặt bằng, ngày trả, tiền đặt cọc, tiền phải trả, ngày trả hết.</a:t>
            </a:r>
          </a:p>
          <a:p>
            <a:r>
              <a:rPr lang="en-US" smtClean="0"/>
              <a:t>Cuối mỗi tháng các trưởng phòng phải lập báo cáo về tình hình dịch vụ mình quản lý.</a:t>
            </a:r>
          </a:p>
          <a:p>
            <a:endParaRPr lang="en-US"/>
          </a:p>
        </p:txBody>
      </p:sp>
      <p:sp>
        <p:nvSpPr>
          <p:cNvPr id="4" name="Slide Number Placeholder 3"/>
          <p:cNvSpPr>
            <a:spLocks noGrp="1"/>
          </p:cNvSpPr>
          <p:nvPr>
            <p:ph type="sldNum" sz="quarter" idx="12"/>
          </p:nvPr>
        </p:nvSpPr>
        <p:spPr/>
        <p:txBody>
          <a:bodyPr/>
          <a:lstStyle/>
          <a:p>
            <a:fld id="{3877A76A-A9D2-41F0-A463-B5414CB752C7}" type="slidenum">
              <a:rPr lang="en-US" smtClean="0"/>
              <a:t>5</a:t>
            </a:fld>
            <a:endParaRPr lang="en-US"/>
          </a:p>
        </p:txBody>
      </p:sp>
    </p:spTree>
    <p:extLst>
      <p:ext uri="{BB962C8B-B14F-4D97-AF65-F5344CB8AC3E}">
        <p14:creationId xmlns:p14="http://schemas.microsoft.com/office/powerpoint/2010/main" val="18738517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THIẾT KẾ SƠ ĐỒ LỚP ĐỐI TƯỢNG</a:t>
            </a:r>
            <a:endParaRPr lang="en-US"/>
          </a:p>
        </p:txBody>
      </p:sp>
      <p:sp>
        <p:nvSpPr>
          <p:cNvPr id="3" name="Content Placeholder 2"/>
          <p:cNvSpPr>
            <a:spLocks noGrp="1"/>
          </p:cNvSpPr>
          <p:nvPr>
            <p:ph idx="1"/>
          </p:nvPr>
        </p:nvSpPr>
        <p:spPr/>
        <p:txBody>
          <a:bodyPr/>
          <a:lstStyle/>
          <a:p>
            <a:pPr marL="0" indent="0">
              <a:buNone/>
            </a:pPr>
            <a:r>
              <a:rPr lang="en-US" b="1" cap="all"/>
              <a:t>Các lớp đối tượng</a:t>
            </a:r>
            <a:r>
              <a:rPr lang="en-US" b="1" cap="all"/>
              <a:t>: </a:t>
            </a:r>
            <a:endParaRPr lang="en-US" b="1" cap="all" smtClean="0"/>
          </a:p>
          <a:p>
            <a:pPr marL="0" indent="0">
              <a:buNone/>
            </a:pPr>
            <a:endParaRPr lang="en-US" smtClean="0"/>
          </a:p>
          <a:p>
            <a:pPr marL="0" indent="0">
              <a:buNone/>
            </a:pPr>
            <a:r>
              <a:rPr lang="en-US" smtClean="0"/>
              <a:t>DICH_VU</a:t>
            </a:r>
            <a:r>
              <a:rPr lang="en-US" smtClean="0"/>
              <a:t> 			</a:t>
            </a:r>
            <a:r>
              <a:rPr lang="en-US" smtClean="0"/>
              <a:t>LOAI_DICH_VU</a:t>
            </a:r>
          </a:p>
          <a:p>
            <a:pPr marL="0" indent="0">
              <a:buNone/>
            </a:pPr>
            <a:r>
              <a:rPr lang="en-US" smtClean="0"/>
              <a:t>PHONG_BAN		</a:t>
            </a:r>
            <a:r>
              <a:rPr lang="en-US" smtClean="0"/>
              <a:t>NHAN_VIEN</a:t>
            </a:r>
          </a:p>
          <a:p>
            <a:pPr marL="0" indent="0">
              <a:buNone/>
            </a:pPr>
            <a:r>
              <a:rPr lang="en-US" smtClean="0"/>
              <a:t>SAN_BAY			KHACH_HANG</a:t>
            </a:r>
          </a:p>
          <a:p>
            <a:pPr marL="0" indent="0">
              <a:buNone/>
            </a:pPr>
            <a:r>
              <a:rPr lang="en-US" smtClean="0"/>
              <a:t>HOA_DON			</a:t>
            </a:r>
            <a:r>
              <a:rPr lang="en-US" smtClean="0"/>
              <a:t>GIAO_DICH</a:t>
            </a:r>
          </a:p>
          <a:p>
            <a:pPr marL="0" indent="0">
              <a:buNone/>
            </a:pPr>
            <a:endParaRPr lang="en-US"/>
          </a:p>
          <a:p>
            <a:endParaRPr lang="en-US"/>
          </a:p>
        </p:txBody>
      </p:sp>
      <p:sp>
        <p:nvSpPr>
          <p:cNvPr id="4" name="Slide Number Placeholder 3"/>
          <p:cNvSpPr>
            <a:spLocks noGrp="1"/>
          </p:cNvSpPr>
          <p:nvPr>
            <p:ph type="sldNum" sz="quarter" idx="12"/>
          </p:nvPr>
        </p:nvSpPr>
        <p:spPr/>
        <p:txBody>
          <a:bodyPr/>
          <a:lstStyle/>
          <a:p>
            <a:fld id="{3877A76A-A9D2-41F0-A463-B5414CB752C7}" type="slidenum">
              <a:rPr lang="en-US" smtClean="0"/>
              <a:t>6</a:t>
            </a:fld>
            <a:endParaRPr lang="en-US"/>
          </a:p>
        </p:txBody>
      </p:sp>
    </p:spTree>
    <p:extLst>
      <p:ext uri="{BB962C8B-B14F-4D97-AF65-F5344CB8AC3E}">
        <p14:creationId xmlns:p14="http://schemas.microsoft.com/office/powerpoint/2010/main" val="15184522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THIẾT KẾ SƠ ĐỒ LỚP ĐỐI TƯỢNG</a:t>
            </a:r>
            <a:endParaRPr lang="en-US"/>
          </a:p>
        </p:txBody>
      </p:sp>
      <p:sp>
        <p:nvSpPr>
          <p:cNvPr id="3" name="Content Placeholder 2"/>
          <p:cNvSpPr>
            <a:spLocks noGrp="1"/>
          </p:cNvSpPr>
          <p:nvPr>
            <p:ph idx="1"/>
          </p:nvPr>
        </p:nvSpPr>
        <p:spPr/>
        <p:txBody>
          <a:bodyPr/>
          <a:lstStyle/>
          <a:p>
            <a:pPr marL="0" indent="0">
              <a:buNone/>
            </a:pPr>
            <a:r>
              <a:rPr lang="en-US" b="1" cap="all"/>
              <a:t>Phân tích bài toán:</a:t>
            </a:r>
            <a:endParaRPr lang="en-US"/>
          </a:p>
          <a:p>
            <a:pPr marL="0" indent="0">
              <a:buNone/>
            </a:pPr>
            <a:endParaRPr lang="en-US"/>
          </a:p>
          <a:p>
            <a:r>
              <a:rPr lang="en-US"/>
              <a:t>Các dịch vụ tại sân bay được chia thành các loại dịch vụ khác nhau. Mỗi loại dịch vụ được quản lý bởi một phòng ban, mỗi phòng ban có một trưởng phòng và các nhân viên.</a:t>
            </a:r>
          </a:p>
          <a:p>
            <a:endParaRPr lang="en-US"/>
          </a:p>
        </p:txBody>
      </p:sp>
      <p:sp>
        <p:nvSpPr>
          <p:cNvPr id="4" name="Slide Number Placeholder 3"/>
          <p:cNvSpPr>
            <a:spLocks noGrp="1"/>
          </p:cNvSpPr>
          <p:nvPr>
            <p:ph type="sldNum" sz="quarter" idx="12"/>
          </p:nvPr>
        </p:nvSpPr>
        <p:spPr/>
        <p:txBody>
          <a:bodyPr/>
          <a:lstStyle/>
          <a:p>
            <a:fld id="{3877A76A-A9D2-41F0-A463-B5414CB752C7}" type="slidenum">
              <a:rPr lang="en-US" smtClean="0"/>
              <a:t>7</a:t>
            </a:fld>
            <a:endParaRPr lang="en-US"/>
          </a:p>
        </p:txBody>
      </p:sp>
    </p:spTree>
    <p:extLst>
      <p:ext uri="{BB962C8B-B14F-4D97-AF65-F5344CB8AC3E}">
        <p14:creationId xmlns:p14="http://schemas.microsoft.com/office/powerpoint/2010/main" val="5868866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THIẾT KẾ SƠ ĐỒ LỚP ĐỐI TƯỢNG</a:t>
            </a:r>
            <a:endParaRPr lang="en-US"/>
          </a:p>
        </p:txBody>
      </p:sp>
      <p:sp>
        <p:nvSpPr>
          <p:cNvPr id="4" name="Rectangle 2"/>
          <p:cNvSpPr>
            <a:spLocks noChangeArrowheads="1"/>
          </p:cNvSpPr>
          <p:nvPr/>
        </p:nvSpPr>
        <p:spPr bwMode="auto">
          <a:xfrm>
            <a:off x="1531344" y="178473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3055636637"/>
              </p:ext>
            </p:extLst>
          </p:nvPr>
        </p:nvGraphicFramePr>
        <p:xfrm>
          <a:off x="1683744" y="2093204"/>
          <a:ext cx="8272736" cy="3910989"/>
        </p:xfrm>
        <a:graphic>
          <a:graphicData uri="http://schemas.openxmlformats.org/presentationml/2006/ole">
            <mc:AlternateContent xmlns:mc="http://schemas.openxmlformats.org/markup-compatibility/2006">
              <mc:Choice xmlns:v="urn:schemas-microsoft-com:vml" Requires="v">
                <p:oleObj spid="_x0000_s4102" name="Visio" r:id="rId3" imgW="6305615" imgH="2971800" progId="Visio.Drawing.15">
                  <p:embed/>
                </p:oleObj>
              </mc:Choice>
              <mc:Fallback>
                <p:oleObj name="Visio" r:id="rId3" imgW="6305615" imgH="2971800"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83744" y="2093204"/>
                        <a:ext cx="8272736" cy="3910989"/>
                      </a:xfrm>
                      <a:prstGeom prst="rect">
                        <a:avLst/>
                      </a:prstGeom>
                      <a:noFill/>
                    </p:spPr>
                  </p:pic>
                </p:oleObj>
              </mc:Fallback>
            </mc:AlternateContent>
          </a:graphicData>
        </a:graphic>
      </p:graphicFrame>
      <p:sp>
        <p:nvSpPr>
          <p:cNvPr id="6" name="Slide Number Placeholder 5"/>
          <p:cNvSpPr>
            <a:spLocks noGrp="1"/>
          </p:cNvSpPr>
          <p:nvPr>
            <p:ph type="sldNum" sz="quarter" idx="12"/>
          </p:nvPr>
        </p:nvSpPr>
        <p:spPr/>
        <p:txBody>
          <a:bodyPr/>
          <a:lstStyle/>
          <a:p>
            <a:fld id="{3877A76A-A9D2-41F0-A463-B5414CB752C7}" type="slidenum">
              <a:rPr lang="en-US" smtClean="0"/>
              <a:t>8</a:t>
            </a:fld>
            <a:endParaRPr lang="en-US"/>
          </a:p>
        </p:txBody>
      </p:sp>
    </p:spTree>
    <p:extLst>
      <p:ext uri="{BB962C8B-B14F-4D97-AF65-F5344CB8AC3E}">
        <p14:creationId xmlns:p14="http://schemas.microsoft.com/office/powerpoint/2010/main" val="25039318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THIẾT KẾ SƠ ĐỒ LỚP ĐỐI TƯỢNG</a:t>
            </a:r>
            <a:endParaRPr lang="en-US"/>
          </a:p>
        </p:txBody>
      </p:sp>
      <p:sp>
        <p:nvSpPr>
          <p:cNvPr id="3" name="Content Placeholder 2"/>
          <p:cNvSpPr>
            <a:spLocks noGrp="1"/>
          </p:cNvSpPr>
          <p:nvPr>
            <p:ph idx="1"/>
          </p:nvPr>
        </p:nvSpPr>
        <p:spPr/>
        <p:txBody>
          <a:bodyPr/>
          <a:lstStyle/>
          <a:p>
            <a:r>
              <a:rPr lang="en-US"/>
              <a:t>Các giao dịch trong dịch vụ hàng không phải lưu lại ngày giờ, tên dịch vụ, thông tin khách hàng sử dụng, nhân viên phụ </a:t>
            </a:r>
            <a:r>
              <a:rPr lang="en-US"/>
              <a:t>trách</a:t>
            </a:r>
            <a:r>
              <a:rPr lang="en-US" smtClean="0"/>
              <a:t>.</a:t>
            </a:r>
          </a:p>
          <a:p>
            <a:r>
              <a:rPr lang="en-US" smtClean="0"/>
              <a:t>Với </a:t>
            </a:r>
            <a:r>
              <a:rPr lang="en-US"/>
              <a:t>các dịch vụ phi hàng không, các dịch vụ bảo hành lắp đặt sửa chữa phải có hóa đơn thu/chi</a:t>
            </a:r>
            <a:r>
              <a:rPr lang="en-US"/>
              <a:t>. </a:t>
            </a:r>
            <a:endParaRPr lang="en-US" smtClean="0"/>
          </a:p>
          <a:p>
            <a:r>
              <a:rPr lang="en-US" smtClean="0"/>
              <a:t>Với </a:t>
            </a:r>
            <a:r>
              <a:rPr lang="en-US"/>
              <a:t>các loại dịch vụ của nhà cung cấp dịch vụ bên thứ ba như ăn uống, đồ lưu niệm,... thì phải thêm thông tin ngày thuê mặt bằng, ngày trả, tiền đặt cọc, tiền phải trả.</a:t>
            </a:r>
          </a:p>
          <a:p>
            <a:endParaRPr lang="en-US"/>
          </a:p>
        </p:txBody>
      </p:sp>
      <p:sp>
        <p:nvSpPr>
          <p:cNvPr id="4" name="Slide Number Placeholder 3"/>
          <p:cNvSpPr>
            <a:spLocks noGrp="1"/>
          </p:cNvSpPr>
          <p:nvPr>
            <p:ph type="sldNum" sz="quarter" idx="12"/>
          </p:nvPr>
        </p:nvSpPr>
        <p:spPr/>
        <p:txBody>
          <a:bodyPr/>
          <a:lstStyle/>
          <a:p>
            <a:fld id="{3877A76A-A9D2-41F0-A463-B5414CB752C7}" type="slidenum">
              <a:rPr lang="en-US" smtClean="0"/>
              <a:t>9</a:t>
            </a:fld>
            <a:endParaRPr lang="en-US"/>
          </a:p>
        </p:txBody>
      </p:sp>
    </p:spTree>
    <p:extLst>
      <p:ext uri="{BB962C8B-B14F-4D97-AF65-F5344CB8AC3E}">
        <p14:creationId xmlns:p14="http://schemas.microsoft.com/office/powerpoint/2010/main" val="352514462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TotalTime>
  <Words>1051</Words>
  <Application>Microsoft Office PowerPoint</Application>
  <PresentationFormat>Widescreen</PresentationFormat>
  <Paragraphs>350</Paragraphs>
  <Slides>29</Slides>
  <Notes>1</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29</vt:i4>
      </vt:variant>
    </vt:vector>
  </HeadingPairs>
  <TitlesOfParts>
    <vt:vector size="36" baseType="lpstr">
      <vt:lpstr>Arial</vt:lpstr>
      <vt:lpstr>Calibri</vt:lpstr>
      <vt:lpstr>Calibri Light</vt:lpstr>
      <vt:lpstr>Courier New</vt:lpstr>
      <vt:lpstr>Times New Roman</vt:lpstr>
      <vt:lpstr>Office Theme</vt:lpstr>
      <vt:lpstr>Microsoft Visio Drawing</vt:lpstr>
      <vt:lpstr>BÀI TẬP LỚN CƠ SỞ DỮ LIỆU NÂNG CAO ĐỀ TÀI: THIẾT KẾ VÀ XÂY DỰNG CƠ SỞ DỮ LIỆU HƯỚNG ĐỐI TƯỢNG CHO BÀI TOÁN QUẢN LÝ DỊCH VỤ TẠI SÂN BAY </vt:lpstr>
      <vt:lpstr>MỤC LỤC</vt:lpstr>
      <vt:lpstr>KHẢO SÁT</vt:lpstr>
      <vt:lpstr>KHẢO SÁT</vt:lpstr>
      <vt:lpstr>KHẢO SÁT</vt:lpstr>
      <vt:lpstr>THIẾT KẾ SƠ ĐỒ LỚP ĐỐI TƯỢNG</vt:lpstr>
      <vt:lpstr>THIẾT KẾ SƠ ĐỒ LỚP ĐỐI TƯỢNG</vt:lpstr>
      <vt:lpstr>THIẾT KẾ SƠ ĐỒ LỚP ĐỐI TƯỢNG</vt:lpstr>
      <vt:lpstr>THIẾT KẾ SƠ ĐỒ LỚP ĐỐI TƯỢNG</vt:lpstr>
      <vt:lpstr>THIẾT KẾ SƠ ĐỒ LỚP ĐỐI TƯỢNG</vt:lpstr>
      <vt:lpstr>THIẾT KẾ SƠ ĐỒ LỚP ĐỐI TƯỢNG</vt:lpstr>
      <vt:lpstr>THIẾT KẾ SƠ ĐỒ LỚP ĐỐI TƯỢNG</vt:lpstr>
      <vt:lpstr>THIẾT KẾ DỮ LIỆU VẬT LÝ</vt:lpstr>
      <vt:lpstr>THIẾT KẾ DỮ LIỆU VẬT LÝ</vt:lpstr>
      <vt:lpstr>THIẾT KẾ DỮ LIỆU VẬT LÝ</vt:lpstr>
      <vt:lpstr>XÂY DỰNG CƠ SỞ DỮ LIỆU</vt:lpstr>
      <vt:lpstr>XÂY DỰNG CƠ SỞ DỮ LIỆU</vt:lpstr>
      <vt:lpstr>XÂY DỰNG CƠ SỞ DỮ LIỆU</vt:lpstr>
      <vt:lpstr>XÂY DỰNG CƠ SỞ DỮ LIỆU</vt:lpstr>
      <vt:lpstr>XÂY DỰNG CƠ SỞ DỮ LIỆU</vt:lpstr>
      <vt:lpstr>XÂY DỰNG CƠ SỞ DỮ LIỆU</vt:lpstr>
      <vt:lpstr>XÂY DỰNG CƠ SỞ DỮ LIỆU</vt:lpstr>
      <vt:lpstr>XÂY DỰNG CƠ SỞ DỮ LIỆU</vt:lpstr>
      <vt:lpstr>XÂY DỰNG CƠ SỞ DỮ LIỆU</vt:lpstr>
      <vt:lpstr>XÂY DỰNG CƠ SỞ DỮ LIỆU</vt:lpstr>
      <vt:lpstr>XÂY DỰNG CƠ SỞ DỮ LIỆU</vt:lpstr>
      <vt:lpstr>XÂY DỰNG CƠ SỞ DỮ LIỆU</vt:lpstr>
      <vt:lpstr>XÂY DỰNG CƠ SỞ DỮ LIỆU</vt:lpstr>
      <vt:lpstr>HẾT</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BÀI TẬP LỚN CƠ SỞ DỮ LIỆU NÂNG CAO ĐỀ TÀI: THIẾT KẾ VÀ XÂY DỰNG CƠ SỞ DỮ LIỆU HƯỚNG ĐỐI TƯỢNG CHO BÀI TOÁN QUẢN LÝ DỊCH VỤ TẠI SÂN BAY </dc:title>
  <dc:creator>Chính Nam</dc:creator>
  <cp:lastModifiedBy>Chính Nam</cp:lastModifiedBy>
  <cp:revision>6</cp:revision>
  <dcterms:created xsi:type="dcterms:W3CDTF">2015-12-29T03:30:55Z</dcterms:created>
  <dcterms:modified xsi:type="dcterms:W3CDTF">2015-12-29T04:18:53Z</dcterms:modified>
</cp:coreProperties>
</file>