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65" r:id="rId3"/>
    <p:sldId id="257" r:id="rId4"/>
    <p:sldId id="258" r:id="rId5"/>
    <p:sldId id="259" r:id="rId6"/>
    <p:sldId id="260" r:id="rId7"/>
    <p:sldId id="261" r:id="rId8"/>
    <p:sldId id="263" r:id="rId9"/>
    <p:sldId id="262"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ũ Khương Duy" id="{096263C9-D3FB-4ACC-80C6-B9D839C083AC}">
          <p14:sldIdLst>
            <p14:sldId id="256"/>
            <p14:sldId id="265"/>
            <p14:sldId id="257"/>
            <p14:sldId id="258"/>
          </p14:sldIdLst>
        </p14:section>
        <p14:section name="Phạm Huy Hoàn" id="{0BEF8D6F-3A0B-488B-858D-E14507B0C88E}">
          <p14:sldIdLst>
            <p14:sldId id="259"/>
          </p14:sldIdLst>
        </p14:section>
        <p14:section name="Vũ Khương Duy" id="{81054D76-179F-4AE6-8A2F-12FB56ED6830}">
          <p14:sldIdLst>
            <p14:sldId id="260"/>
          </p14:sldIdLst>
        </p14:section>
        <p14:section name="Phạm Huy Hoàn" id="{FBD73159-8C83-40D4-8854-80294A396A15}">
          <p14:sldIdLst>
            <p14:sldId id="261"/>
            <p14:sldId id="263"/>
            <p14:sldId id="262"/>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autoAdjust="0"/>
    <p:restoredTop sz="92336" autoAdjust="0"/>
  </p:normalViewPr>
  <p:slideViewPr>
    <p:cSldViewPr>
      <p:cViewPr>
        <p:scale>
          <a:sx n="60" d="100"/>
          <a:sy n="60" d="100"/>
        </p:scale>
        <p:origin x="924" y="234"/>
      </p:cViewPr>
      <p:guideLst>
        <p:guide orient="horz" pos="2160"/>
        <p:guide pos="2880"/>
      </p:guideLst>
    </p:cSldViewPr>
  </p:slideViewPr>
  <p:outlineViewPr>
    <p:cViewPr>
      <p:scale>
        <a:sx n="33" d="100"/>
        <a:sy n="33" d="100"/>
      </p:scale>
      <p:origin x="0" y="2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6C5C0-49DE-4E51-9E82-06B220438E2B}" type="datetimeFigureOut">
              <a:rPr lang="en-US" smtClean="0"/>
              <a:t>12/29/2015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FE681-E0EC-4963-AA57-AC6629FC9A50}" type="slidenum">
              <a:rPr lang="en-US" smtClean="0"/>
              <a:t>‹#›</a:t>
            </a:fld>
            <a:endParaRPr lang="en-US"/>
          </a:p>
        </p:txBody>
      </p:sp>
    </p:spTree>
    <p:extLst>
      <p:ext uri="{BB962C8B-B14F-4D97-AF65-F5344CB8AC3E}">
        <p14:creationId xmlns:p14="http://schemas.microsoft.com/office/powerpoint/2010/main" val="39902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just" defTabSz="914400" rtl="0" eaLnBrk="1" fontAlgn="auto" latinLnBrk="0" hangingPunct="1">
              <a:lnSpc>
                <a:spcPct val="100000"/>
              </a:lnSpc>
              <a:spcBef>
                <a:spcPts val="0"/>
              </a:spcBef>
              <a:spcAft>
                <a:spcPts val="0"/>
              </a:spcAft>
              <a:buClrTx/>
              <a:buSzTx/>
              <a:buFont typeface="+mj-lt"/>
              <a:buAutoNum type="arabicPeriod"/>
              <a:tabLst/>
              <a:defRPr/>
            </a:pPr>
            <a:r>
              <a:rPr lang="en-US" sz="1200" kern="1200" smtClean="0">
                <a:solidFill>
                  <a:schemeClr val="tx1"/>
                </a:solidFill>
                <a:effectLst/>
                <a:latin typeface="+mn-lt"/>
                <a:ea typeface="+mn-ea"/>
                <a:cs typeface="+mn-cs"/>
              </a:rPr>
              <a:t>Sơ đồ định vị định nghĩa đoạn nào định vị tại các vị trí nào. Tất cả các đoạn được liên kết với cùng một quan hệ tổng thể R( Unilever) và được định vị tại cùng một trạm j cấu thành ảnh vật lý quan hệ tổng thể R tại trạm j. Do đó ta có thể ánh xạ một – một giữa một ảnh vật lý và một cặp (quan hệ tổng thể, trạm). Các ảnh vật lý có thể chỉ ra bằng tên của một quan hệ tổng thể và một chỉ mục trạm( Các trạm ở đây là Châu Á, Châu Âu, Châu Phi, Châu Mĩ, Trung Đông). Ký hiệu R</a:t>
            </a:r>
            <a:r>
              <a:rPr lang="en-US" sz="1200" kern="1200" baseline="-25000" smtClean="0">
                <a:solidFill>
                  <a:schemeClr val="tx1"/>
                </a:solidFill>
                <a:effectLst/>
                <a:latin typeface="+mn-lt"/>
                <a:ea typeface="+mn-ea"/>
                <a:cs typeface="+mn-cs"/>
              </a:rPr>
              <a:t>i</a:t>
            </a:r>
            <a:r>
              <a:rPr lang="en-US" sz="1200" kern="1200" smtClean="0">
                <a:solidFill>
                  <a:schemeClr val="tx1"/>
                </a:solidFill>
                <a:effectLst/>
                <a:latin typeface="+mn-lt"/>
                <a:ea typeface="+mn-ea"/>
                <a:cs typeface="+mn-cs"/>
              </a:rPr>
              <a:t> để chỉ đoạn thứ i của quan hệ tổng thể R, Rj để chỉ ảnh vật lý của quan hệ tổng thể R tại trạm j, vì vậy ký hiệu R</a:t>
            </a:r>
            <a:r>
              <a:rPr lang="en-US" sz="1200" kern="1200" baseline="-25000" smtClean="0">
                <a:solidFill>
                  <a:schemeClr val="tx1"/>
                </a:solidFill>
                <a:effectLst/>
                <a:latin typeface="+mn-lt"/>
                <a:ea typeface="+mn-ea"/>
                <a:cs typeface="+mn-cs"/>
              </a:rPr>
              <a:t>i</a:t>
            </a:r>
            <a:r>
              <a:rPr lang="en-US" sz="1200" kern="1200" baseline="30000" smtClean="0">
                <a:solidFill>
                  <a:schemeClr val="tx1"/>
                </a:solidFill>
                <a:effectLst/>
                <a:latin typeface="+mn-lt"/>
                <a:ea typeface="+mn-ea"/>
                <a:cs typeface="+mn-cs"/>
              </a:rPr>
              <a:t>j</a:t>
            </a:r>
            <a:r>
              <a:rPr lang="en-US" sz="1200" kern="1200" smtClean="0">
                <a:solidFill>
                  <a:schemeClr val="tx1"/>
                </a:solidFill>
                <a:effectLst/>
                <a:latin typeface="+mn-lt"/>
                <a:ea typeface="+mn-ea"/>
                <a:cs typeface="+mn-cs"/>
              </a:rPr>
              <a:t> để chỉ bản sao của đoạn i thuộc quan hệ R tại trạm j.</a:t>
            </a:r>
          </a:p>
          <a:p>
            <a:pPr marL="228600" marR="0" indent="-228600" algn="just" defTabSz="914400" rtl="0" eaLnBrk="1" fontAlgn="auto" latinLnBrk="0" hangingPunct="1">
              <a:lnSpc>
                <a:spcPct val="100000"/>
              </a:lnSpc>
              <a:spcBef>
                <a:spcPts val="0"/>
              </a:spcBef>
              <a:spcAft>
                <a:spcPts val="0"/>
              </a:spcAft>
              <a:buClrTx/>
              <a:buSzTx/>
              <a:buFont typeface="+mj-lt"/>
              <a:buAutoNum type="arabicPeriod"/>
              <a:tabLst/>
              <a:defRPr/>
            </a:pPr>
            <a:r>
              <a:rPr lang="en-US" sz="1200" kern="1200" smtClean="0">
                <a:solidFill>
                  <a:schemeClr val="tx1"/>
                </a:solidFill>
                <a:effectLst/>
                <a:latin typeface="+mn-lt"/>
                <a:ea typeface="+mn-ea"/>
                <a:cs typeface="+mn-cs"/>
              </a:rPr>
              <a:t>Thực hiện ánh xạ các ảnh vật lý lên các đối tượng được thực hiện bởi DBMS địa phương. Tất cả các đoạn tương ứng với một quan hệ toàn cục R và cùng được đặt tại trạm j tạo thảnh ảnh vật lý của quan hệ toàn cục R tại trạm j. Như vậy, có một ánh xạ 1 -1 giữa một ảnh vật lý và một cặp (quan hệ toàn cục, trạm). Ta sử dụng ký hiệu Rj để chỉ ảnh vật lý của quan hệ toàn cục R tại trạm j.</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ECFFE681-E0EC-4963-AA57-AC6629FC9A50}" type="slidenum">
              <a:rPr lang="en-US" smtClean="0"/>
              <a:t>8</a:t>
            </a:fld>
            <a:endParaRPr lang="en-US"/>
          </a:p>
        </p:txBody>
      </p:sp>
    </p:spTree>
    <p:extLst>
      <p:ext uri="{BB962C8B-B14F-4D97-AF65-F5344CB8AC3E}">
        <p14:creationId xmlns:p14="http://schemas.microsoft.com/office/powerpoint/2010/main" val="338953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83597C-459D-46FF-A800-52BD277ED734}" type="datetime1">
              <a:rPr lang="vi-VN" smtClean="0"/>
              <a:t>29/12/2015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108172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B1B93FB-5472-4557-BA35-60F44B6208B5}" type="datetime1">
              <a:rPr lang="vi-VN" smtClean="0"/>
              <a:t>29/12/2015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125441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608A76A-304B-4648-982A-21C7A42E8DEE}" type="datetime1">
              <a:rPr lang="vi-VN" smtClean="0"/>
              <a:t>29/12/2015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414113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255F595-D007-4455-8D79-FB3F2594EB67}" type="datetime1">
              <a:rPr lang="vi-VN" smtClean="0"/>
              <a:t>29/12/2015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959539-2385-47A2-849D-2545326274EA}" type="slidenum">
              <a:rPr lang="vi-VN" smtClean="0"/>
              <a:t>‹#›</a:t>
            </a:fld>
            <a:endParaRPr lang="vi-V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879253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A346A7-0F4C-48B1-A191-C598815CDC54}" type="datetime1">
              <a:rPr lang="vi-VN" smtClean="0"/>
              <a:t>29/12/2015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1520943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8E1EF2-C91B-4C2A-8B0B-D22B59215521}" type="datetime1">
              <a:rPr lang="vi-VN" smtClean="0"/>
              <a:t>29/12/2015</a:t>
            </a:fld>
            <a:endParaRPr lang="vi-VN"/>
          </a:p>
        </p:txBody>
      </p:sp>
      <p:sp>
        <p:nvSpPr>
          <p:cNvPr id="4"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98298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47F818-A9C6-46E1-AD4D-4AAAD8F60A79}" type="datetime1">
              <a:rPr lang="vi-VN" smtClean="0"/>
              <a:t>29/12/2015</a:t>
            </a:fld>
            <a:endParaRPr lang="vi-VN"/>
          </a:p>
        </p:txBody>
      </p:sp>
      <p:sp>
        <p:nvSpPr>
          <p:cNvPr id="4"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3565586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50C51E-1241-4444-B415-8A6CE55CE770}" type="datetime1">
              <a:rPr lang="vi-VN" smtClean="0"/>
              <a:t>29/12/2015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4039856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4EF2D2-FF61-4453-898C-9398CB726103}" type="datetime1">
              <a:rPr lang="vi-VN" smtClean="0"/>
              <a:t>29/12/2015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122786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34DC991-9AD2-47F7-8AAC-BED4EB956D37}" type="datetime1">
              <a:rPr lang="vi-VN" smtClean="0"/>
              <a:t>29/12/2015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135165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2D7422-1968-4EFC-8746-5B0C78375B4B}" type="datetime1">
              <a:rPr lang="vi-VN" smtClean="0"/>
              <a:t>29/12/2015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284609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C44978-0A4F-4E1A-B56E-F753E31B076C}" type="datetime1">
              <a:rPr lang="vi-VN" smtClean="0"/>
              <a:t>29/12/2015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253082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126C35-879E-401F-8E19-ABEFF0AA1675}" type="datetime1">
              <a:rPr lang="vi-VN" smtClean="0"/>
              <a:t>29/12/2015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283609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75797A0-037E-4C46-87CD-12AE1560FBC5}" type="datetime1">
              <a:rPr lang="vi-VN" smtClean="0"/>
              <a:t>29/12/2015</a:t>
            </a:fld>
            <a:endParaRPr lang="vi-VN"/>
          </a:p>
        </p:txBody>
      </p:sp>
      <p:sp>
        <p:nvSpPr>
          <p:cNvPr id="5" name="Footer Placeholder 3"/>
          <p:cNvSpPr>
            <a:spLocks noGrp="1"/>
          </p:cNvSpPr>
          <p:nvPr>
            <p:ph type="ftr" sz="quarter" idx="11"/>
          </p:nvPr>
        </p:nvSpPr>
        <p:spPr/>
        <p:txBody>
          <a:bodyPr/>
          <a:lstStyle/>
          <a:p>
            <a:endParaRPr lang="vi-VN"/>
          </a:p>
        </p:txBody>
      </p:sp>
      <p:sp>
        <p:nvSpPr>
          <p:cNvPr id="6" name="Slide Number Placeholder 4"/>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300024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F8D072-A583-4BAB-B286-3A5A37AB6B74}" type="datetime1">
              <a:rPr lang="vi-VN" smtClean="0"/>
              <a:t>29/12/2015</a:t>
            </a:fld>
            <a:endParaRPr lang="vi-VN"/>
          </a:p>
        </p:txBody>
      </p:sp>
      <p:sp>
        <p:nvSpPr>
          <p:cNvPr id="5" name="Footer Placeholder 2"/>
          <p:cNvSpPr>
            <a:spLocks noGrp="1"/>
          </p:cNvSpPr>
          <p:nvPr>
            <p:ph type="ftr" sz="quarter" idx="11"/>
          </p:nvPr>
        </p:nvSpPr>
        <p:spPr/>
        <p:txBody>
          <a:bodyPr/>
          <a:lstStyle/>
          <a:p>
            <a:endParaRPr lang="vi-VN"/>
          </a:p>
        </p:txBody>
      </p:sp>
      <p:sp>
        <p:nvSpPr>
          <p:cNvPr id="6" name="Slide Number Placeholder 3"/>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341617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4BCBA02-FB10-434E-8411-D42C501171AD}" type="datetime1">
              <a:rPr lang="vi-VN" smtClean="0"/>
              <a:t>29/12/2015</a:t>
            </a:fld>
            <a:endParaRPr lang="vi-VN"/>
          </a:p>
        </p:txBody>
      </p:sp>
      <p:sp>
        <p:nvSpPr>
          <p:cNvPr id="5" name="Footer Placeholder 5"/>
          <p:cNvSpPr>
            <a:spLocks noGrp="1"/>
          </p:cNvSpPr>
          <p:nvPr>
            <p:ph type="ftr" sz="quarter" idx="11"/>
          </p:nvPr>
        </p:nvSpPr>
        <p:spPr/>
        <p:txBody>
          <a:bodyPr/>
          <a:lstStyle/>
          <a:p>
            <a:endParaRPr lang="vi-VN"/>
          </a:p>
        </p:txBody>
      </p:sp>
      <p:sp>
        <p:nvSpPr>
          <p:cNvPr id="6" name="Slide Number Placeholder 6"/>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352441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0AE1AD-EFF4-4204-8E1F-A71C7CF98533}" type="datetime1">
              <a:rPr lang="vi-VN" smtClean="0"/>
              <a:t>29/12/2015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0959539-2385-47A2-849D-2545326274EA}" type="slidenum">
              <a:rPr lang="vi-VN" smtClean="0"/>
              <a:t>‹#›</a:t>
            </a:fld>
            <a:endParaRPr lang="vi-VN"/>
          </a:p>
        </p:txBody>
      </p:sp>
    </p:spTree>
    <p:extLst>
      <p:ext uri="{BB962C8B-B14F-4D97-AF65-F5344CB8AC3E}">
        <p14:creationId xmlns:p14="http://schemas.microsoft.com/office/powerpoint/2010/main" val="160614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A02B6E-D45A-4D7B-BBF5-6F132AD86800}" type="datetime1">
              <a:rPr lang="vi-VN" smtClean="0"/>
              <a:t>29/12/2015</a:t>
            </a:fld>
            <a:endParaRPr lang="vi-V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vi-V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F0959539-2385-47A2-849D-2545326274EA}" type="slidenum">
              <a:rPr lang="vi-VN" smtClean="0"/>
              <a:t>‹#›</a:t>
            </a:fld>
            <a:endParaRPr lang="vi-VN"/>
          </a:p>
        </p:txBody>
      </p:sp>
    </p:spTree>
    <p:extLst>
      <p:ext uri="{BB962C8B-B14F-4D97-AF65-F5344CB8AC3E}">
        <p14:creationId xmlns:p14="http://schemas.microsoft.com/office/powerpoint/2010/main" val="28565044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71400"/>
            <a:ext cx="7704856" cy="1254001"/>
          </a:xfrm>
        </p:spPr>
        <p:txBody>
          <a:bodyPr>
            <a:noAutofit/>
          </a:bodyPr>
          <a:lstStyle/>
          <a:p>
            <a:r>
              <a:rPr lang="vi-VN" sz="4400" smtClean="0"/>
              <a:t>CƠ </a:t>
            </a:r>
            <a:r>
              <a:rPr lang="vi-VN" sz="4400" dirty="0" smtClean="0"/>
              <a:t>SỞ DỮ LIỆU NÂNG CAO</a:t>
            </a:r>
            <a:endParaRPr lang="vi-VN" sz="4400" dirty="0"/>
          </a:p>
        </p:txBody>
      </p:sp>
      <p:sp>
        <p:nvSpPr>
          <p:cNvPr id="3" name="Subtitle 2"/>
          <p:cNvSpPr>
            <a:spLocks noGrp="1"/>
          </p:cNvSpPr>
          <p:nvPr>
            <p:ph type="subTitle" idx="1"/>
          </p:nvPr>
        </p:nvSpPr>
        <p:spPr>
          <a:xfrm>
            <a:off x="611560" y="2085078"/>
            <a:ext cx="7992888" cy="1428547"/>
          </a:xfrm>
        </p:spPr>
        <p:txBody>
          <a:bodyPr>
            <a:noAutofit/>
          </a:bodyPr>
          <a:lstStyle/>
          <a:p>
            <a:pPr algn="ctr"/>
            <a:r>
              <a:rPr lang="vi-VN" sz="3200" dirty="0" smtClean="0">
                <a:latin typeface="+mj-lt"/>
              </a:rPr>
              <a:t>ĐỀ TÀI: XÂY DỰNG CƠ SỞ DỮ LIỆU PHÂN TÁN CHO TẬP ĐOÀN UNILEVER</a:t>
            </a:r>
            <a:endParaRPr lang="vi-VN" sz="3200"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3125046317"/>
              </p:ext>
            </p:extLst>
          </p:nvPr>
        </p:nvGraphicFramePr>
        <p:xfrm>
          <a:off x="1164610" y="4293096"/>
          <a:ext cx="7230634" cy="1280160"/>
        </p:xfrm>
        <a:graphic>
          <a:graphicData uri="http://schemas.openxmlformats.org/drawingml/2006/table">
            <a:tbl>
              <a:tblPr firstRow="1" bandRow="1">
                <a:tableStyleId>{5C22544A-7EE6-4342-B048-85BDC9FD1C3A}</a:tableStyleId>
              </a:tblPr>
              <a:tblGrid>
                <a:gridCol w="3615317">
                  <a:extLst>
                    <a:ext uri="{9D8B030D-6E8A-4147-A177-3AD203B41FA5}">
                      <a16:colId xmlns:a16="http://schemas.microsoft.com/office/drawing/2014/main" val="2619296446"/>
                    </a:ext>
                  </a:extLst>
                </a:gridCol>
                <a:gridCol w="3615317">
                  <a:extLst>
                    <a:ext uri="{9D8B030D-6E8A-4147-A177-3AD203B41FA5}">
                      <a16:colId xmlns:a16="http://schemas.microsoft.com/office/drawing/2014/main" val="4018914355"/>
                    </a:ext>
                  </a:extLst>
                </a:gridCol>
              </a:tblGrid>
              <a:tr h="370840">
                <a:tc>
                  <a:txBody>
                    <a:bodyPr/>
                    <a:lstStyle/>
                    <a:p>
                      <a:r>
                        <a:rPr lang="en-US" sz="2400" smtClean="0">
                          <a:latin typeface="Times New Roman" panose="02020603050405020304" pitchFamily="18" charset="0"/>
                          <a:cs typeface="Times New Roman" panose="02020603050405020304" pitchFamily="18" charset="0"/>
                        </a:rPr>
                        <a:t>Giảng</a:t>
                      </a:r>
                      <a:r>
                        <a:rPr lang="en-US" sz="2400" baseline="0" smtClean="0">
                          <a:latin typeface="Times New Roman" panose="02020603050405020304" pitchFamily="18" charset="0"/>
                          <a:cs typeface="Times New Roman" panose="02020603050405020304" pitchFamily="18" charset="0"/>
                        </a:rPr>
                        <a:t> viên hướng dẫn</a:t>
                      </a:r>
                      <a:endParaRPr lang="en-US" sz="240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400" smtClean="0">
                          <a:latin typeface="Times New Roman" panose="02020603050405020304" pitchFamily="18" charset="0"/>
                          <a:cs typeface="Times New Roman" panose="02020603050405020304" pitchFamily="18" charset="0"/>
                        </a:rPr>
                        <a:t>Sinh viên</a:t>
                      </a:r>
                      <a:r>
                        <a:rPr lang="en-US" sz="2400" baseline="0" smtClean="0">
                          <a:latin typeface="Times New Roman" panose="02020603050405020304" pitchFamily="18" charset="0"/>
                          <a:cs typeface="Times New Roman" panose="02020603050405020304" pitchFamily="18" charset="0"/>
                        </a:rPr>
                        <a:t> thực hiện</a:t>
                      </a:r>
                      <a:endParaRPr lang="en-US" sz="240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8009250"/>
                  </a:ext>
                </a:extLst>
              </a:tr>
              <a:tr h="370840">
                <a:tc>
                  <a:txBody>
                    <a:bodyPr/>
                    <a:lstStyle/>
                    <a:p>
                      <a:r>
                        <a:rPr lang="en-US" sz="2400" smtClean="0">
                          <a:latin typeface="Times New Roman" panose="02020603050405020304" pitchFamily="18" charset="0"/>
                          <a:cs typeface="Times New Roman" panose="02020603050405020304" pitchFamily="18" charset="0"/>
                        </a:rPr>
                        <a:t>Nguyễn</a:t>
                      </a:r>
                      <a:r>
                        <a:rPr lang="en-US" sz="2400" baseline="0" smtClean="0">
                          <a:latin typeface="Times New Roman" panose="02020603050405020304" pitchFamily="18" charset="0"/>
                          <a:cs typeface="Times New Roman" panose="02020603050405020304" pitchFamily="18" charset="0"/>
                        </a:rPr>
                        <a:t> Thị Hữu Phương</a:t>
                      </a:r>
                      <a:endParaRPr lang="en-US" sz="2400">
                        <a:latin typeface="Times New Roman" panose="02020603050405020304" pitchFamily="18" charset="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smtClean="0">
                          <a:latin typeface="Times New Roman" panose="02020603050405020304" pitchFamily="18" charset="0"/>
                          <a:cs typeface="Times New Roman" panose="02020603050405020304" pitchFamily="18" charset="0"/>
                        </a:rPr>
                        <a:t>Phạm</a:t>
                      </a:r>
                      <a:r>
                        <a:rPr lang="en-US" sz="2400" baseline="0" smtClean="0">
                          <a:latin typeface="Times New Roman" panose="02020603050405020304" pitchFamily="18" charset="0"/>
                          <a:cs typeface="Times New Roman" panose="02020603050405020304" pitchFamily="18" charset="0"/>
                        </a:rPr>
                        <a:t> Huy Hoàn</a:t>
                      </a:r>
                    </a:p>
                    <a:p>
                      <a:r>
                        <a:rPr lang="en-US" sz="2400" baseline="0" smtClean="0">
                          <a:latin typeface="Times New Roman" panose="02020603050405020304" pitchFamily="18" charset="0"/>
                          <a:cs typeface="Times New Roman" panose="02020603050405020304" pitchFamily="18" charset="0"/>
                        </a:rPr>
                        <a:t>Vũ Khương Duy</a:t>
                      </a:r>
                      <a:endParaRPr lang="en-US" sz="2400">
                        <a:latin typeface="Times New Roman" panose="02020603050405020304" pitchFamily="18" charset="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25765219"/>
                  </a:ext>
                </a:extLst>
              </a:tr>
            </a:tbl>
          </a:graphicData>
        </a:graphic>
      </p:graphicFrame>
      <p:sp>
        <p:nvSpPr>
          <p:cNvPr id="8" name="Slide Number Placeholder 7"/>
          <p:cNvSpPr>
            <a:spLocks noGrp="1"/>
          </p:cNvSpPr>
          <p:nvPr>
            <p:ph type="sldNum" sz="quarter" idx="12"/>
          </p:nvPr>
        </p:nvSpPr>
        <p:spPr/>
        <p:txBody>
          <a:bodyPr/>
          <a:lstStyle/>
          <a:p>
            <a:fld id="{F0959539-2385-47A2-849D-2545326274EA}" type="slidenum">
              <a:rPr lang="vi-VN" smtClean="0"/>
              <a:t>1</a:t>
            </a:fld>
            <a:endParaRPr lang="vi-VN"/>
          </a:p>
        </p:txBody>
      </p:sp>
    </p:spTree>
    <p:extLst>
      <p:ext uri="{BB962C8B-B14F-4D97-AF65-F5344CB8AC3E}">
        <p14:creationId xmlns:p14="http://schemas.microsoft.com/office/powerpoint/2010/main" val="1293728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0959539-2385-47A2-849D-2545326274EA}" type="slidenum">
              <a:rPr lang="vi-VN" smtClean="0"/>
              <a:t>10</a:t>
            </a:fld>
            <a:endParaRPr lang="vi-VN"/>
          </a:p>
        </p:txBody>
      </p:sp>
      <p:sp>
        <p:nvSpPr>
          <p:cNvPr id="5" name="TextBox 4"/>
          <p:cNvSpPr txBox="1"/>
          <p:nvPr/>
        </p:nvSpPr>
        <p:spPr>
          <a:xfrm>
            <a:off x="619400" y="2924944"/>
            <a:ext cx="7783684" cy="4885857"/>
          </a:xfrm>
          <a:prstGeom prst="rect">
            <a:avLst/>
          </a:prstGeom>
          <a:noFill/>
        </p:spPr>
        <p:txBody>
          <a:bodyPr wrap="square" rtlCol="0">
            <a:prstTxWarp prst="textButton">
              <a:avLst/>
            </a:prstTxWarp>
            <a:spAutoFit/>
          </a:bodyPr>
          <a:lstStyle/>
          <a:p>
            <a:pPr algn="ctr"/>
            <a:r>
              <a:rPr lang="en-US" sz="4000" b="1" smtClean="0">
                <a:ln w="22225">
                  <a:solidFill>
                    <a:schemeClr val="accent2"/>
                  </a:solidFill>
                  <a:prstDash val="solid"/>
                </a:ln>
                <a:solidFill>
                  <a:schemeClr val="accent2">
                    <a:lumMod val="40000"/>
                    <a:lumOff val="60000"/>
                  </a:schemeClr>
                </a:solidFill>
              </a:rPr>
              <a:t>THANK FOR LISTENING</a:t>
            </a:r>
            <a:endParaRPr lang="en-US" sz="4000"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95128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188640"/>
            <a:ext cx="7055380" cy="874783"/>
          </a:xfrm>
        </p:spPr>
        <p:txBody>
          <a:bodyPr/>
          <a:lstStyle/>
          <a:p>
            <a:pPr algn="ctr"/>
            <a:r>
              <a:rPr lang="en-US" smtClean="0">
                <a:latin typeface="Times New Roman" panose="02020603050405020304" pitchFamily="18" charset="0"/>
                <a:cs typeface="Times New Roman" panose="02020603050405020304" pitchFamily="18" charset="0"/>
              </a:rPr>
              <a:t>MỤC LỤC</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5576" y="2132856"/>
            <a:ext cx="7639668" cy="4104456"/>
          </a:xfrm>
        </p:spPr>
        <p:txBody>
          <a:bodyPr>
            <a:normAutofit/>
          </a:bodyPr>
          <a:lstStyle/>
          <a:p>
            <a:pPr marL="514350" indent="-514350" algn="just">
              <a:spcBef>
                <a:spcPts val="1200"/>
              </a:spcBef>
              <a:spcAft>
                <a:spcPts val="600"/>
              </a:spcAft>
              <a:buFont typeface="+mj-lt"/>
              <a:buAutoNum type="arabicPeriod"/>
            </a:pPr>
            <a:r>
              <a:rPr lang="en-US" sz="3000" smtClean="0">
                <a:latin typeface="Times New Roman" panose="02020603050405020304" pitchFamily="18" charset="0"/>
                <a:cs typeface="Times New Roman" panose="02020603050405020304" pitchFamily="18" charset="0"/>
              </a:rPr>
              <a:t>GIỚI THIỆU VỀ TẬP ĐOÀN UNILEVER</a:t>
            </a:r>
          </a:p>
          <a:p>
            <a:pPr marL="514350" indent="-514350" algn="just">
              <a:spcBef>
                <a:spcPts val="1200"/>
              </a:spcBef>
              <a:spcAft>
                <a:spcPts val="600"/>
              </a:spcAft>
              <a:buFont typeface="+mj-lt"/>
              <a:buAutoNum type="arabicPeriod"/>
            </a:pPr>
            <a:r>
              <a:rPr lang="en-US" sz="3000" smtClean="0">
                <a:latin typeface="Times New Roman" panose="02020603050405020304" pitchFamily="18" charset="0"/>
                <a:cs typeface="Times New Roman" panose="02020603050405020304" pitchFamily="18" charset="0"/>
              </a:rPr>
              <a:t>XÂY DỰNG CƠ SỞ DỮ LIỆU PHÂN TÁN</a:t>
            </a:r>
          </a:p>
          <a:p>
            <a:pPr lvl="1" algn="just">
              <a:spcBef>
                <a:spcPts val="1200"/>
              </a:spcBef>
              <a:spcAft>
                <a:spcPts val="600"/>
              </a:spcAft>
              <a:buFont typeface="Wingdings" panose="05000000000000000000" pitchFamily="2" charset="2"/>
              <a:buChar char="v"/>
            </a:pPr>
            <a:r>
              <a:rPr lang="en-US" sz="3000" smtClean="0">
                <a:latin typeface="Times New Roman" panose="02020603050405020304" pitchFamily="18" charset="0"/>
                <a:cs typeface="Times New Roman" panose="02020603050405020304" pitchFamily="18" charset="0"/>
              </a:rPr>
              <a:t>MÔ HÌNH THỰC THỂ LIÊN KẾT</a:t>
            </a:r>
          </a:p>
          <a:p>
            <a:pPr lvl="1" algn="just">
              <a:spcBef>
                <a:spcPts val="1200"/>
              </a:spcBef>
              <a:spcAft>
                <a:spcPts val="600"/>
              </a:spcAft>
              <a:buFont typeface="Wingdings" panose="05000000000000000000" pitchFamily="2" charset="2"/>
              <a:buChar char="v"/>
            </a:pPr>
            <a:r>
              <a:rPr lang="en-US" sz="3000" smtClean="0">
                <a:latin typeface="Times New Roman" panose="02020603050405020304" pitchFamily="18" charset="0"/>
                <a:cs typeface="Times New Roman" panose="02020603050405020304" pitchFamily="18" charset="0"/>
              </a:rPr>
              <a:t>MÔ HÌNH CƠ SỞ DỮ LIỆU QUAN HỆ</a:t>
            </a:r>
          </a:p>
          <a:p>
            <a:pPr lvl="1" algn="just">
              <a:spcBef>
                <a:spcPts val="1200"/>
              </a:spcBef>
              <a:spcAft>
                <a:spcPts val="600"/>
              </a:spcAft>
              <a:buFont typeface="Wingdings" panose="05000000000000000000" pitchFamily="2" charset="2"/>
              <a:buChar char="v"/>
            </a:pPr>
            <a:r>
              <a:rPr lang="en-US" sz="3000" smtClean="0">
                <a:latin typeface="Times New Roman" panose="02020603050405020304" pitchFamily="18" charset="0"/>
                <a:cs typeface="Times New Roman" panose="02020603050405020304" pitchFamily="18" charset="0"/>
              </a:rPr>
              <a:t>PHÂN TÁN CƠ SỞ DỮ LIỆU</a:t>
            </a:r>
          </a:p>
          <a:p>
            <a:endParaRPr lang="en-US"/>
          </a:p>
        </p:txBody>
      </p:sp>
      <p:sp>
        <p:nvSpPr>
          <p:cNvPr id="4" name="Slide Number Placeholder 3"/>
          <p:cNvSpPr>
            <a:spLocks noGrp="1"/>
          </p:cNvSpPr>
          <p:nvPr>
            <p:ph type="sldNum" sz="quarter" idx="12"/>
          </p:nvPr>
        </p:nvSpPr>
        <p:spPr/>
        <p:txBody>
          <a:bodyPr/>
          <a:lstStyle/>
          <a:p>
            <a:fld id="{F0959539-2385-47A2-849D-2545326274EA}" type="slidenum">
              <a:rPr lang="vi-VN" smtClean="0"/>
              <a:t>2</a:t>
            </a:fld>
            <a:endParaRPr lang="vi-VN"/>
          </a:p>
        </p:txBody>
      </p:sp>
    </p:spTree>
    <p:extLst>
      <p:ext uri="{BB962C8B-B14F-4D97-AF65-F5344CB8AC3E}">
        <p14:creationId xmlns:p14="http://schemas.microsoft.com/office/powerpoint/2010/main" val="70928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16042"/>
          </a:xfrm>
        </p:spPr>
        <p:txBody>
          <a:bodyPr>
            <a:normAutofit/>
          </a:bodyPr>
          <a:lstStyle/>
          <a:p>
            <a:pPr algn="ctr"/>
            <a:r>
              <a:rPr lang="en-US" dirty="0" smtClean="0">
                <a:latin typeface="Times New Roman" panose="02020603050405020304" pitchFamily="18" charset="0"/>
                <a:cs typeface="Times New Roman" panose="02020603050405020304" pitchFamily="18" charset="0"/>
              </a:rPr>
              <a:t>GIỚI </a:t>
            </a:r>
            <a:r>
              <a:rPr lang="en-US" smtClean="0">
                <a:latin typeface="Times New Roman" panose="02020603050405020304" pitchFamily="18" charset="0"/>
                <a:cs typeface="Times New Roman" panose="02020603050405020304" pitchFamily="18" charset="0"/>
              </a:rPr>
              <a:t>THIỆU </a:t>
            </a:r>
            <a:r>
              <a:rPr lang="en-US" smtClean="0">
                <a:latin typeface="Times New Roman" panose="02020603050405020304" pitchFamily="18" charset="0"/>
                <a:cs typeface="Times New Roman" panose="02020603050405020304" pitchFamily="18" charset="0"/>
              </a:rPr>
              <a:t>CHUNG</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568" y="1268760"/>
            <a:ext cx="7567544" cy="5112568"/>
          </a:xfrm>
        </p:spPr>
        <p:txBody>
          <a:bodyPr>
            <a:noAutofit/>
          </a:bodyPr>
          <a:lstStyle/>
          <a:p>
            <a:pPr algn="just">
              <a:buFont typeface="Wingdings" panose="05000000000000000000" pitchFamily="2" charset="2"/>
              <a:buChar char="v"/>
            </a:pPr>
            <a:r>
              <a:rPr lang="vi-VN" sz="3200" dirty="0" smtClean="0">
                <a:latin typeface="Times New Roman" panose="02020603050405020304" pitchFamily="18" charset="0"/>
                <a:cs typeface="Times New Roman" panose="02020603050405020304" pitchFamily="18" charset="0"/>
              </a:rPr>
              <a:t>Unilever là tập đoàn đa quốc gia, có mặt trên hầu hết các quốc gia và châu lục trên thế giới trong đó có Việt Nam</a:t>
            </a:r>
          </a:p>
          <a:p>
            <a:pPr algn="just">
              <a:buFont typeface="Wingdings" panose="05000000000000000000" pitchFamily="2" charset="2"/>
              <a:buChar char="v"/>
            </a:pPr>
            <a:r>
              <a:rPr lang="vi-VN" sz="3200" dirty="0" smtClean="0">
                <a:latin typeface="Times New Roman" panose="02020603050405020304" pitchFamily="18" charset="0"/>
                <a:cs typeface="Times New Roman" panose="02020603050405020304" pitchFamily="18" charset="0"/>
              </a:rPr>
              <a:t>Tập đoàn Unilever sản xuất và kinh doanh 4 loại mặt hàng chính:</a:t>
            </a:r>
          </a:p>
          <a:p>
            <a:pPr lvl="1" algn="just">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Sản phẩm chăm sóc cá nhân(Persional Care)</a:t>
            </a:r>
          </a:p>
          <a:p>
            <a:pPr lvl="1" algn="just">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Thực phẩm(Food)</a:t>
            </a:r>
          </a:p>
          <a:p>
            <a:pPr lvl="1" algn="just">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Nước giải khát(Refreshment)</a:t>
            </a:r>
          </a:p>
          <a:p>
            <a:pPr lvl="1" algn="just">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Sản phẩm chăm sóc gia đình(Home care)</a:t>
            </a:r>
            <a:endParaRPr lang="vi-V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0959539-2385-47A2-849D-2545326274EA}" type="slidenum">
              <a:rPr lang="vi-VN" smtClean="0"/>
              <a:t>3</a:t>
            </a:fld>
            <a:endParaRPr lang="vi-VN"/>
          </a:p>
        </p:txBody>
      </p:sp>
    </p:spTree>
    <p:extLst>
      <p:ext uri="{BB962C8B-B14F-4D97-AF65-F5344CB8AC3E}">
        <p14:creationId xmlns:p14="http://schemas.microsoft.com/office/powerpoint/2010/main" val="149290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183634" cy="744034"/>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BỘ MÁY QUẢN LÝ CỦA UNILEVER</a:t>
            </a:r>
            <a:endParaRPr lang="vi-VN" sz="32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75656" y="104301"/>
            <a:ext cx="5904656" cy="6664034"/>
          </a:xfrm>
        </p:spPr>
      </p:pic>
      <p:sp>
        <p:nvSpPr>
          <p:cNvPr id="5" name="Slide Number Placeholder 4"/>
          <p:cNvSpPr>
            <a:spLocks noGrp="1"/>
          </p:cNvSpPr>
          <p:nvPr>
            <p:ph type="sldNum" sz="quarter" idx="12"/>
          </p:nvPr>
        </p:nvSpPr>
        <p:spPr/>
        <p:txBody>
          <a:bodyPr/>
          <a:lstStyle/>
          <a:p>
            <a:fld id="{F0959539-2385-47A2-849D-2545326274EA}" type="slidenum">
              <a:rPr lang="vi-VN" smtClean="0"/>
              <a:t>4</a:t>
            </a:fld>
            <a:endParaRPr lang="vi-VN"/>
          </a:p>
        </p:txBody>
      </p:sp>
    </p:spTree>
    <p:extLst>
      <p:ext uri="{BB962C8B-B14F-4D97-AF65-F5344CB8AC3E}">
        <p14:creationId xmlns:p14="http://schemas.microsoft.com/office/powerpoint/2010/main" val="196108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09" y="226748"/>
            <a:ext cx="7432586" cy="816042"/>
          </a:xfrm>
        </p:spPr>
        <p:txBody>
          <a:bodyPr>
            <a:normAutofit/>
          </a:bodyPr>
          <a:lstStyle/>
          <a:p>
            <a:r>
              <a:rPr lang="en-US" smtClean="0">
                <a:latin typeface="Times New Roman" panose="02020603050405020304" pitchFamily="18" charset="0"/>
                <a:cs typeface="Times New Roman" panose="02020603050405020304" pitchFamily="18" charset="0"/>
              </a:rPr>
              <a:t>THIẾT KẾ </a:t>
            </a:r>
            <a:r>
              <a:rPr lang="en-US" smtClean="0">
                <a:latin typeface="Times New Roman" panose="02020603050405020304" pitchFamily="18" charset="0"/>
                <a:cs typeface="Times New Roman" panose="02020603050405020304" pitchFamily="18" charset="0"/>
              </a:rPr>
              <a:t>MÔ </a:t>
            </a:r>
            <a:r>
              <a:rPr lang="en-US" smtClean="0">
                <a:latin typeface="Times New Roman" panose="02020603050405020304" pitchFamily="18" charset="0"/>
                <a:cs typeface="Times New Roman" panose="02020603050405020304" pitchFamily="18" charset="0"/>
              </a:rPr>
              <a:t>HÌNH </a:t>
            </a:r>
            <a:r>
              <a:rPr lang="en-US" smtClean="0">
                <a:latin typeface="Times New Roman" panose="02020603050405020304" pitchFamily="18" charset="0"/>
                <a:cs typeface="Times New Roman" panose="02020603050405020304" pitchFamily="18" charset="0"/>
              </a:rPr>
              <a:t>ER</a:t>
            </a:r>
            <a:endParaRPr lang="vi-V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289" y="0"/>
            <a:ext cx="6318606" cy="6858000"/>
          </a:xfrm>
        </p:spPr>
      </p:pic>
      <p:sp>
        <p:nvSpPr>
          <p:cNvPr id="5" name="Slide Number Placeholder 4"/>
          <p:cNvSpPr>
            <a:spLocks noGrp="1"/>
          </p:cNvSpPr>
          <p:nvPr>
            <p:ph type="sldNum" sz="quarter" idx="12"/>
          </p:nvPr>
        </p:nvSpPr>
        <p:spPr/>
        <p:txBody>
          <a:bodyPr/>
          <a:lstStyle/>
          <a:p>
            <a:fld id="{F0959539-2385-47A2-849D-2545326274EA}" type="slidenum">
              <a:rPr lang="vi-VN" smtClean="0"/>
              <a:t>5</a:t>
            </a:fld>
            <a:endParaRPr lang="vi-VN"/>
          </a:p>
        </p:txBody>
      </p:sp>
    </p:spTree>
    <p:extLst>
      <p:ext uri="{BB962C8B-B14F-4D97-AF65-F5344CB8AC3E}">
        <p14:creationId xmlns:p14="http://schemas.microsoft.com/office/powerpoint/2010/main" val="219758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58832"/>
            <a:ext cx="7000538" cy="816042"/>
          </a:xfrm>
        </p:spPr>
        <p:txBody>
          <a:bodyPr/>
          <a:lstStyle/>
          <a:p>
            <a:pPr algn="ctr"/>
            <a:r>
              <a:rPr lang="en-US" smtClean="0">
                <a:latin typeface="Times New Roman" panose="02020603050405020304" pitchFamily="18" charset="0"/>
                <a:cs typeface="Times New Roman" panose="02020603050405020304" pitchFamily="18" charset="0"/>
              </a:rPr>
              <a:t>CHUYỂN ER SANG RD</a:t>
            </a:r>
            <a:endParaRPr lang="vi-V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63688" y="8765"/>
            <a:ext cx="5688632" cy="6858000"/>
          </a:xfrm>
        </p:spPr>
      </p:pic>
      <p:sp>
        <p:nvSpPr>
          <p:cNvPr id="4" name="Slide Number Placeholder 3"/>
          <p:cNvSpPr>
            <a:spLocks noGrp="1"/>
          </p:cNvSpPr>
          <p:nvPr>
            <p:ph type="sldNum" sz="quarter" idx="12"/>
          </p:nvPr>
        </p:nvSpPr>
        <p:spPr/>
        <p:txBody>
          <a:bodyPr/>
          <a:lstStyle/>
          <a:p>
            <a:fld id="{F0959539-2385-47A2-849D-2545326274EA}" type="slidenum">
              <a:rPr lang="vi-VN" smtClean="0"/>
              <a:t>6</a:t>
            </a:fld>
            <a:endParaRPr lang="vi-VN"/>
          </a:p>
        </p:txBody>
      </p:sp>
    </p:spTree>
    <p:extLst>
      <p:ext uri="{BB962C8B-B14F-4D97-AF65-F5344CB8AC3E}">
        <p14:creationId xmlns:p14="http://schemas.microsoft.com/office/powerpoint/2010/main" val="51192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42790"/>
            <a:ext cx="7766431" cy="816042"/>
          </a:xfrm>
        </p:spPr>
        <p:txBody>
          <a:bodyPr>
            <a:normAutofit/>
          </a:bodyPr>
          <a:lstStyle/>
          <a:p>
            <a:pPr algn="ctr"/>
            <a:r>
              <a:rPr lang="vi-VN" dirty="0" smtClean="0"/>
              <a:t>THIẾT KẾ CƠ SỞ </a:t>
            </a:r>
            <a:r>
              <a:rPr lang="vi-VN" smtClean="0"/>
              <a:t>DỮ </a:t>
            </a:r>
            <a:r>
              <a:rPr lang="vi-VN" smtClean="0"/>
              <a:t>LIỆU</a:t>
            </a:r>
            <a:endParaRPr lang="vi-VN" dirty="0"/>
          </a:p>
        </p:txBody>
      </p:sp>
      <p:sp>
        <p:nvSpPr>
          <p:cNvPr id="6" name="Slide Number Placeholder 5"/>
          <p:cNvSpPr>
            <a:spLocks noGrp="1"/>
          </p:cNvSpPr>
          <p:nvPr>
            <p:ph type="sldNum" sz="quarter" idx="12"/>
          </p:nvPr>
        </p:nvSpPr>
        <p:spPr/>
        <p:txBody>
          <a:bodyPr/>
          <a:lstStyle/>
          <a:p>
            <a:fld id="{F0959539-2385-47A2-849D-2545326274EA}" type="slidenum">
              <a:rPr lang="vi-VN" smtClean="0"/>
              <a:t>7</a:t>
            </a:fld>
            <a:endParaRPr lang="vi-VN"/>
          </a:p>
        </p:txBody>
      </p:sp>
      <p:sp>
        <p:nvSpPr>
          <p:cNvPr id="8" name="Content Placeholder 7"/>
          <p:cNvSpPr>
            <a:spLocks noGrp="1"/>
          </p:cNvSpPr>
          <p:nvPr>
            <p:ph idx="1"/>
          </p:nvPr>
        </p:nvSpPr>
        <p:spPr/>
        <p:txBody>
          <a:bodyPr>
            <a:normAutofit/>
          </a:bodyPr>
          <a:lstStyle/>
          <a:p>
            <a:pPr>
              <a:buFont typeface="Wingdings" panose="05000000000000000000" pitchFamily="2" charset="2"/>
              <a:buChar char="v"/>
            </a:pPr>
            <a:r>
              <a:rPr lang="en-US" sz="3000" smtClean="0">
                <a:latin typeface="Times New Roman" panose="02020603050405020304" pitchFamily="18" charset="0"/>
                <a:cs typeface="Times New Roman" panose="02020603050405020304" pitchFamily="18" charset="0"/>
              </a:rPr>
              <a:t>Sơ đồ tổng thể</a:t>
            </a:r>
          </a:p>
          <a:p>
            <a:pPr>
              <a:buFont typeface="Wingdings" panose="05000000000000000000" pitchFamily="2" charset="2"/>
              <a:buChar char="v"/>
            </a:pPr>
            <a:r>
              <a:rPr lang="en-US" sz="3000" smtClean="0">
                <a:latin typeface="Times New Roman" panose="02020603050405020304" pitchFamily="18" charset="0"/>
                <a:cs typeface="Times New Roman" panose="02020603050405020304" pitchFamily="18" charset="0"/>
              </a:rPr>
              <a:t>Biểu đồ diagram</a:t>
            </a:r>
          </a:p>
          <a:p>
            <a:pPr>
              <a:buFont typeface="Wingdings" panose="05000000000000000000" pitchFamily="2" charset="2"/>
              <a:buChar char="v"/>
            </a:pPr>
            <a:endParaRPr lang="en-US" sz="30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0"/>
            <a:ext cx="4104456" cy="711625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405" y="0"/>
            <a:ext cx="5971190" cy="6858000"/>
          </a:xfrm>
          <a:prstGeom prst="rect">
            <a:avLst/>
          </a:prstGeom>
        </p:spPr>
      </p:pic>
    </p:spTree>
    <p:extLst>
      <p:ext uri="{BB962C8B-B14F-4D97-AF65-F5344CB8AC3E}">
        <p14:creationId xmlns:p14="http://schemas.microsoft.com/office/powerpoint/2010/main" val="245275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additive="base">
                                        <p:cTn id="20"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1" end="1"/>
                                            </p:txEl>
                                          </p:spTgt>
                                        </p:tgtEl>
                                        <p:attrNameLst>
                                          <p:attrName>ppt_y</p:attrName>
                                        </p:attrNameLst>
                                      </p:cBhvr>
                                      <p:tavLst>
                                        <p:tav tm="0">
                                          <p:val>
                                            <p:strVal val="#ppt_y"/>
                                          </p:val>
                                        </p:tav>
                                        <p:tav tm="100000">
                                          <p:val>
                                            <p:strVal val="#ppt_y"/>
                                          </p:val>
                                        </p:tav>
                                      </p:tavLst>
                                    </p:anim>
                                  </p:childTnLst>
                                </p:cTn>
                              </p:par>
                              <p:par>
                                <p:cTn id="22" presetID="1" presetClass="exit" presetSubtype="0" fill="hold"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116632"/>
            <a:ext cx="7055380" cy="946791"/>
          </a:xfrm>
        </p:spPr>
        <p:txBody>
          <a:bodyPr/>
          <a:lstStyle/>
          <a:p>
            <a:r>
              <a:rPr lang="en-US" smtClean="0">
                <a:latin typeface="Times New Roman" panose="02020603050405020304" pitchFamily="18" charset="0"/>
                <a:cs typeface="Times New Roman" panose="02020603050405020304" pitchFamily="18" charset="0"/>
              </a:rPr>
              <a:t>PHÂN TÁN CƠ SỞ DỮ LIỆU</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916832"/>
            <a:ext cx="7783684" cy="4941168"/>
          </a:xfrm>
        </p:spPr>
        <p:txBody>
          <a:bodyPr>
            <a:normAutofit/>
          </a:bodyPr>
          <a:lstStyle/>
          <a:p>
            <a:pPr>
              <a:buFont typeface="Wingdings" panose="05000000000000000000" pitchFamily="2" charset="2"/>
              <a:buChar char="v"/>
            </a:pPr>
            <a:r>
              <a:rPr lang="en-US" sz="2800" smtClean="0">
                <a:latin typeface="Times New Roman" panose="02020603050405020304" pitchFamily="18" charset="0"/>
                <a:cs typeface="Times New Roman" panose="02020603050405020304" pitchFamily="18" charset="0"/>
              </a:rPr>
              <a:t>Sơ đồ phân đoạn</a:t>
            </a:r>
          </a:p>
          <a:p>
            <a:pPr>
              <a:buFont typeface="Wingdings" panose="05000000000000000000" pitchFamily="2" charset="2"/>
              <a:buChar char="v"/>
            </a:pPr>
            <a:r>
              <a:rPr lang="en-US" sz="2800" smtClean="0">
                <a:latin typeface="Times New Roman" panose="02020603050405020304" pitchFamily="18" charset="0"/>
                <a:cs typeface="Times New Roman" panose="02020603050405020304" pitchFamily="18" charset="0"/>
              </a:rPr>
              <a:t>Sơ đồ định vị</a:t>
            </a:r>
          </a:p>
          <a:p>
            <a:pPr>
              <a:buFont typeface="Wingdings" panose="05000000000000000000" pitchFamily="2" charset="2"/>
              <a:buChar char="v"/>
            </a:pPr>
            <a:r>
              <a:rPr lang="en-US" sz="2800" smtClean="0">
                <a:latin typeface="Times New Roman" panose="02020603050405020304" pitchFamily="18" charset="0"/>
                <a:cs typeface="Times New Roman" panose="02020603050405020304" pitchFamily="18" charset="0"/>
              </a:rPr>
              <a:t>Sơ đồ ánh xạ địa phương</a:t>
            </a:r>
            <a:endParaRPr lang="vi-VN" sz="2800" dirty="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0959539-2385-47A2-849D-2545326274EA}" type="slidenum">
              <a:rPr lang="vi-VN" smtClean="0"/>
              <a:t>8</a:t>
            </a:fld>
            <a:endParaRPr lang="vi-V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564904"/>
            <a:ext cx="7724775" cy="164782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5293" y="1196752"/>
            <a:ext cx="6715125" cy="542925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5057" y="1196752"/>
            <a:ext cx="5953125" cy="5676900"/>
          </a:xfrm>
          <a:prstGeom prst="rect">
            <a:avLst/>
          </a:prstGeom>
        </p:spPr>
      </p:pic>
    </p:spTree>
    <p:extLst>
      <p:ext uri="{BB962C8B-B14F-4D97-AF65-F5344CB8AC3E}">
        <p14:creationId xmlns:p14="http://schemas.microsoft.com/office/powerpoint/2010/main" val="86218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2" presetClass="entr" presetSubtype="2"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2" presetClass="entr" presetSubtype="2"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295736"/>
            <a:ext cx="7055380" cy="767687"/>
          </a:xfrm>
        </p:spPr>
        <p:txBody>
          <a:bodyPr>
            <a:normAutofit/>
          </a:bodyPr>
          <a:lstStyle/>
          <a:p>
            <a:r>
              <a:rPr lang="en-US">
                <a:latin typeface="Times New Roman" panose="02020603050405020304" pitchFamily="18" charset="0"/>
                <a:cs typeface="Times New Roman" panose="02020603050405020304" pitchFamily="18" charset="0"/>
              </a:rPr>
              <a:t>PHÂN TÁN CƠ SỞ DỮ LIỆU</a:t>
            </a:r>
            <a:endParaRPr lang="vi-VN" dirty="0"/>
          </a:p>
        </p:txBody>
      </p:sp>
      <p:sp>
        <p:nvSpPr>
          <p:cNvPr id="3" name="Content Placeholder 2"/>
          <p:cNvSpPr>
            <a:spLocks noGrp="1"/>
          </p:cNvSpPr>
          <p:nvPr>
            <p:ph idx="1"/>
          </p:nvPr>
        </p:nvSpPr>
        <p:spPr>
          <a:xfrm>
            <a:off x="827700" y="2052925"/>
            <a:ext cx="7567544" cy="4195481"/>
          </a:xfrm>
        </p:spPr>
        <p:txBody>
          <a:bodyPr>
            <a:normAutofit/>
          </a:bodyPr>
          <a:lstStyle/>
          <a:p>
            <a:pPr>
              <a:buFont typeface="Wingdings" panose="05000000000000000000" pitchFamily="2" charset="2"/>
              <a:buChar char="v"/>
            </a:pPr>
            <a:r>
              <a:rPr lang="en-US" sz="3000" smtClean="0">
                <a:latin typeface="Times New Roman" panose="02020603050405020304" pitchFamily="18" charset="0"/>
                <a:cs typeface="Times New Roman" panose="02020603050405020304" pitchFamily="18" charset="0"/>
              </a:rPr>
              <a:t>Câu lệnh truy vấn SQL thực hiện phân tán cho chi nhánh Châu Phi</a:t>
            </a:r>
            <a:endParaRPr lang="vi-VN" sz="3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0959539-2385-47A2-849D-2545326274EA}" type="slidenum">
              <a:rPr lang="vi-VN" smtClean="0"/>
              <a:t>9</a:t>
            </a:fld>
            <a:endParaRPr lang="vi-V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647" y="2066771"/>
            <a:ext cx="4819650" cy="37433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1647" y="489590"/>
            <a:ext cx="4819650" cy="63684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1648" y="115359"/>
            <a:ext cx="4819649" cy="674264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9080" y="2829855"/>
            <a:ext cx="5564784" cy="2120530"/>
          </a:xfrm>
          <a:prstGeom prst="rect">
            <a:avLst/>
          </a:prstGeom>
        </p:spPr>
      </p:pic>
    </p:spTree>
    <p:extLst>
      <p:ext uri="{BB962C8B-B14F-4D97-AF65-F5344CB8AC3E}">
        <p14:creationId xmlns:p14="http://schemas.microsoft.com/office/powerpoint/2010/main" val="382706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53"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8"/>
                                        </p:tgtEl>
                                        <p:attrNameLst>
                                          <p:attrName>style.visibility</p:attrName>
                                        </p:attrNameLst>
                                      </p:cBhvr>
                                      <p:to>
                                        <p:strVal val="hidden"/>
                                      </p:to>
                                    </p:set>
                                  </p:childTnLst>
                                </p:cTn>
                              </p:par>
                              <p:par>
                                <p:cTn id="38" presetID="53" presetClass="entr" presetSubtype="16"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174</TotalTime>
  <Words>502</Words>
  <Application>Microsoft Office PowerPoint</Application>
  <PresentationFormat>On-screen Show (4:3)</PresentationFormat>
  <Paragraphs>46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Wingdings</vt:lpstr>
      <vt:lpstr>Wingdings 3</vt:lpstr>
      <vt:lpstr>Ion</vt:lpstr>
      <vt:lpstr>CƠ SỞ DỮ LIỆU NÂNG CAO</vt:lpstr>
      <vt:lpstr>MỤC LỤC</vt:lpstr>
      <vt:lpstr>GIỚI THIỆU CHUNG</vt:lpstr>
      <vt:lpstr>BỘ MÁY QUẢN LÝ CỦA UNILEVER</vt:lpstr>
      <vt:lpstr>THIẾT KẾ MÔ HÌNH ER</vt:lpstr>
      <vt:lpstr>CHUYỂN ER SANG RD</vt:lpstr>
      <vt:lpstr>THIẾT KẾ CƠ SỞ DỮ LIỆU</vt:lpstr>
      <vt:lpstr>PHÂN TÁN CƠ SỞ DỮ LIỆU</vt:lpstr>
      <vt:lpstr>PHÂN TÁN CƠ SỞ DỮ LIỆU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kisssss</dc:creator>
  <cp:lastModifiedBy>Phạm Huy Hoàn</cp:lastModifiedBy>
  <cp:revision>24</cp:revision>
  <dcterms:created xsi:type="dcterms:W3CDTF">2015-12-29T11:37:18Z</dcterms:created>
  <dcterms:modified xsi:type="dcterms:W3CDTF">2015-12-29T14:35:29Z</dcterms:modified>
</cp:coreProperties>
</file>