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3" r:id="rId9"/>
    <p:sldId id="266" r:id="rId10"/>
    <p:sldId id="262" r:id="rId11"/>
    <p:sldId id="265" r:id="rId12"/>
    <p:sldId id="264"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12/29/2015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2963" y="953038"/>
            <a:ext cx="7370859" cy="965234"/>
          </a:xfrm>
        </p:spPr>
        <p:txBody>
          <a:bodyPr/>
          <a:lstStyle/>
          <a:p>
            <a:r>
              <a:rPr lang="en-US" sz="4000" smtClean="0">
                <a:latin typeface="Times New Roman" panose="02020603050405020304" pitchFamily="18" charset="0"/>
                <a:cs typeface="Times New Roman" panose="02020603050405020304" pitchFamily="18" charset="0"/>
              </a:rPr>
              <a:t>Môn Cơ Sở Dữ Liệu Nâng Cao</a:t>
            </a:r>
            <a:endParaRPr lang="en-US" sz="40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15564" y="2575092"/>
            <a:ext cx="8825658" cy="2602215"/>
          </a:xfrm>
          <a:ln>
            <a:solidFill>
              <a:schemeClr val="bg2">
                <a:lumMod val="40000"/>
                <a:lumOff val="60000"/>
              </a:schemeClr>
            </a:solidFill>
          </a:ln>
        </p:spPr>
        <p:txBody>
          <a:bodyPr>
            <a:normAutofit/>
          </a:bodyPr>
          <a:lstStyle/>
          <a:p>
            <a:pPr algn="ctr"/>
            <a:r>
              <a:rPr lang="en-US" smtClean="0">
                <a:latin typeface="Times New Roman" panose="02020603050405020304" pitchFamily="18" charset="0"/>
                <a:cs typeface="Times New Roman" panose="02020603050405020304" pitchFamily="18" charset="0"/>
              </a:rPr>
              <a:t>Đề Tài: </a:t>
            </a:r>
            <a:r>
              <a:rPr lang="vi-VN">
                <a:latin typeface="Times New Roman" panose="02020603050405020304" pitchFamily="18" charset="0"/>
                <a:cs typeface="Times New Roman" panose="02020603050405020304" pitchFamily="18" charset="0"/>
              </a:rPr>
              <a:t>thiết kế và xây dựng cơ sở dữ liệu hướng đối tượng cho bài toán quản lý của chuỗi siêu </a:t>
            </a:r>
            <a:r>
              <a:rPr lang="vi-VN">
                <a:latin typeface="Times New Roman" panose="02020603050405020304" pitchFamily="18" charset="0"/>
                <a:cs typeface="Times New Roman" panose="02020603050405020304" pitchFamily="18" charset="0"/>
              </a:rPr>
              <a:t>thị </a:t>
            </a:r>
            <a:r>
              <a:rPr lang="vi-VN" smtClean="0">
                <a:latin typeface="Times New Roman" panose="02020603050405020304" pitchFamily="18" charset="0"/>
                <a:cs typeface="Times New Roman" panose="02020603050405020304" pitchFamily="18" charset="0"/>
              </a:rPr>
              <a:t>metro</a:t>
            </a:r>
            <a:endParaRPr lang="en-US" smtClean="0">
              <a:latin typeface="Times New Roman" panose="02020603050405020304" pitchFamily="18" charset="0"/>
              <a:cs typeface="Times New Roman" panose="02020603050405020304" pitchFamily="18" charset="0"/>
            </a:endParaRPr>
          </a:p>
          <a:p>
            <a:pPr algn="r"/>
            <a:r>
              <a:rPr lang="en-US" cap="none" smtClean="0">
                <a:solidFill>
                  <a:schemeClr val="tx1"/>
                </a:solidFill>
                <a:latin typeface="Times New Roman" panose="02020603050405020304" pitchFamily="18" charset="0"/>
                <a:cs typeface="Times New Roman" panose="02020603050405020304" pitchFamily="18" charset="0"/>
              </a:rPr>
              <a:t>Giảng Viên Hướng Dẫn: Cô Nguyễn Thị Hữu Phương</a:t>
            </a:r>
          </a:p>
          <a:p>
            <a:pPr algn="r"/>
            <a:r>
              <a:rPr lang="en-US" cap="none" smtClean="0">
                <a:solidFill>
                  <a:schemeClr val="tx1"/>
                </a:solidFill>
                <a:latin typeface="Times New Roman" panose="02020603050405020304" pitchFamily="18" charset="0"/>
                <a:cs typeface="Times New Roman" panose="02020603050405020304" pitchFamily="18" charset="0"/>
              </a:rPr>
              <a:t>Nhóm Sinh Viên: 07</a:t>
            </a:r>
          </a:p>
          <a:p>
            <a:pPr algn="r"/>
            <a:r>
              <a:rPr lang="en-US" cap="none" smtClean="0">
                <a:solidFill>
                  <a:schemeClr val="tx1"/>
                </a:solidFill>
                <a:latin typeface="Times New Roman" panose="02020603050405020304" pitchFamily="18" charset="0"/>
                <a:cs typeface="Times New Roman" panose="02020603050405020304" pitchFamily="18" charset="0"/>
              </a:rPr>
              <a:t>Phạm Văn Tuấn 1121 050 330</a:t>
            </a:r>
          </a:p>
          <a:p>
            <a:pPr algn="r"/>
            <a:r>
              <a:rPr lang="en-US" cap="none" smtClean="0">
                <a:solidFill>
                  <a:schemeClr val="tx1"/>
                </a:solidFill>
                <a:latin typeface="Times New Roman" panose="02020603050405020304" pitchFamily="18" charset="0"/>
                <a:cs typeface="Times New Roman" panose="02020603050405020304" pitchFamily="18" charset="0"/>
              </a:rPr>
              <a:t>Phạm Văn Tuân 1121 050 121 </a:t>
            </a:r>
          </a:p>
          <a:p>
            <a:pPr algn="r"/>
            <a:endParaRPr lang="en-US" smtClean="0">
              <a:latin typeface="Times New Roman" panose="02020603050405020304" pitchFamily="18" charset="0"/>
              <a:cs typeface="Times New Roman" panose="02020603050405020304" pitchFamily="18" charset="0"/>
            </a:endParaRPr>
          </a:p>
          <a:p>
            <a:pPr algn="r"/>
            <a:endParaRPr lang="en-US" smtClean="0">
              <a:latin typeface="Times New Roman" panose="02020603050405020304" pitchFamily="18" charset="0"/>
              <a:cs typeface="Times New Roman" panose="02020603050405020304" pitchFamily="18" charset="0"/>
            </a:endParaRPr>
          </a:p>
          <a:p>
            <a:pPr algn="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316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74963" y="632187"/>
            <a:ext cx="8407020" cy="5874314"/>
          </a:xfrm>
          <a:prstGeom prst="rect">
            <a:avLst/>
          </a:prstGeom>
        </p:spPr>
      </p:pic>
      <p:sp>
        <p:nvSpPr>
          <p:cNvPr id="5" name="TextBox 4"/>
          <p:cNvSpPr txBox="1"/>
          <p:nvPr/>
        </p:nvSpPr>
        <p:spPr>
          <a:xfrm>
            <a:off x="232012" y="47412"/>
            <a:ext cx="5480988" cy="461665"/>
          </a:xfrm>
          <a:prstGeom prst="rect">
            <a:avLst/>
          </a:prstGeom>
          <a:noFill/>
        </p:spPr>
        <p:txBody>
          <a:bodyPr wrap="none" rtlCol="0">
            <a:spAutoFit/>
          </a:bodyPr>
          <a:lstStyle/>
          <a:p>
            <a:r>
              <a:rPr lang="en-US" sz="2400" smtClean="0">
                <a:solidFill>
                  <a:schemeClr val="bg1">
                    <a:lumMod val="95000"/>
                    <a:lumOff val="5000"/>
                  </a:schemeClr>
                </a:solidFill>
                <a:latin typeface="Times New Roman" panose="02020603050405020304" pitchFamily="18" charset="0"/>
                <a:cs typeface="Times New Roman" panose="02020603050405020304" pitchFamily="18" charset="0"/>
              </a:rPr>
              <a:t>Chuyển </a:t>
            </a:r>
            <a:r>
              <a:rPr lang="en-US" sz="2400">
                <a:solidFill>
                  <a:schemeClr val="bg1">
                    <a:lumMod val="95000"/>
                    <a:lumOff val="5000"/>
                  </a:schemeClr>
                </a:solidFill>
                <a:latin typeface="Times New Roman" panose="02020603050405020304" pitchFamily="18" charset="0"/>
                <a:cs typeface="Times New Roman" panose="02020603050405020304" pitchFamily="18" charset="0"/>
              </a:rPr>
              <a:t>mô hình ER sang mô hình quan hệ</a:t>
            </a:r>
          </a:p>
        </p:txBody>
      </p:sp>
    </p:spTree>
    <p:extLst>
      <p:ext uri="{BB962C8B-B14F-4D97-AF65-F5344CB8AC3E}">
        <p14:creationId xmlns:p14="http://schemas.microsoft.com/office/powerpoint/2010/main" val="142870346"/>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87" y="193410"/>
            <a:ext cx="7228647" cy="399197"/>
          </a:xfrm>
        </p:spPr>
        <p:txBody>
          <a:bodyPr/>
          <a:lstStyle/>
          <a:p>
            <a:r>
              <a:rPr lang="en-US" sz="2400" smtClean="0">
                <a:latin typeface="Times New Roman" panose="02020603050405020304" pitchFamily="18" charset="0"/>
                <a:cs typeface="Times New Roman" panose="02020603050405020304" pitchFamily="18" charset="0"/>
              </a:rPr>
              <a:t>Chuẩn </a:t>
            </a:r>
            <a:r>
              <a:rPr lang="en-US" sz="2400">
                <a:latin typeface="Times New Roman" panose="02020603050405020304" pitchFamily="18" charset="0"/>
                <a:cs typeface="Times New Roman" panose="02020603050405020304" pitchFamily="18" charset="0"/>
              </a:rPr>
              <a:t>hóa mô hình ER sang mô hình quan hệ</a:t>
            </a:r>
          </a:p>
        </p:txBody>
      </p:sp>
      <p:sp>
        <p:nvSpPr>
          <p:cNvPr id="3" name="Content Placeholder 2"/>
          <p:cNvSpPr>
            <a:spLocks noGrp="1"/>
          </p:cNvSpPr>
          <p:nvPr>
            <p:ph idx="1"/>
          </p:nvPr>
        </p:nvSpPr>
        <p:spPr>
          <a:xfrm>
            <a:off x="2937463" y="756380"/>
            <a:ext cx="7093641" cy="5958319"/>
          </a:xfrm>
        </p:spPr>
        <p:txBody>
          <a:bodyPr>
            <a:noAutofit/>
          </a:bodyPr>
          <a:lstStyle/>
          <a:p>
            <a:pPr lvl="0"/>
            <a:r>
              <a:rPr lang="en-US" sz="1600">
                <a:latin typeface="Times New Roman" panose="02020603050405020304" pitchFamily="18" charset="0"/>
                <a:cs typeface="Times New Roman" panose="02020603050405020304" pitchFamily="18" charset="0"/>
              </a:rPr>
              <a:t>Khách hàng(</a:t>
            </a:r>
            <a:r>
              <a:rPr lang="en-US" sz="1600" u="sng">
                <a:latin typeface="Times New Roman" panose="02020603050405020304" pitchFamily="18" charset="0"/>
                <a:cs typeface="Times New Roman" panose="02020603050405020304" pitchFamily="18" charset="0"/>
              </a:rPr>
              <a:t>MaKH</a:t>
            </a:r>
            <a:r>
              <a:rPr lang="en-US" sz="1600">
                <a:latin typeface="Times New Roman" panose="02020603050405020304" pitchFamily="18" charset="0"/>
                <a:cs typeface="Times New Roman" panose="02020603050405020304" pitchFamily="18" charset="0"/>
              </a:rPr>
              <a:t>, TenKH, NgaySinh, GioiTinh, DiaChi, LienHe, </a:t>
            </a:r>
            <a:r>
              <a:rPr lang="en-US" sz="1600" i="1">
                <a:latin typeface="Times New Roman" panose="02020603050405020304" pitchFamily="18" charset="0"/>
                <a:cs typeface="Times New Roman" panose="02020603050405020304" pitchFamily="18" charset="0"/>
              </a:rPr>
              <a:t>MaHD</a:t>
            </a:r>
            <a:r>
              <a:rPr lang="en-US" sz="1600">
                <a:latin typeface="Times New Roman" panose="02020603050405020304" pitchFamily="18" charset="0"/>
                <a:cs typeface="Times New Roman" panose="02020603050405020304" pitchFamily="18" charset="0"/>
              </a:rPr>
              <a:t>)</a:t>
            </a:r>
          </a:p>
          <a:p>
            <a:pPr lvl="0"/>
            <a:r>
              <a:rPr lang="en-US" sz="1600">
                <a:latin typeface="Times New Roman" panose="02020603050405020304" pitchFamily="18" charset="0"/>
                <a:cs typeface="Times New Roman" panose="02020603050405020304" pitchFamily="18" charset="0"/>
              </a:rPr>
              <a:t>Chi nhánh(</a:t>
            </a:r>
            <a:r>
              <a:rPr lang="en-US" sz="1600" u="sng">
                <a:latin typeface="Times New Roman" panose="02020603050405020304" pitchFamily="18" charset="0"/>
                <a:cs typeface="Times New Roman" panose="02020603050405020304" pitchFamily="18" charset="0"/>
              </a:rPr>
              <a:t>MaCN</a:t>
            </a:r>
            <a:r>
              <a:rPr lang="en-US" sz="1600">
                <a:latin typeface="Times New Roman" panose="02020603050405020304" pitchFamily="18" charset="0"/>
                <a:cs typeface="Times New Roman" panose="02020603050405020304" pitchFamily="18" charset="0"/>
              </a:rPr>
              <a:t>, TenCN, TenGD, DiaChi, LienHe)</a:t>
            </a:r>
          </a:p>
          <a:p>
            <a:pPr lvl="0"/>
            <a:r>
              <a:rPr lang="en-US" sz="1600">
                <a:latin typeface="Times New Roman" panose="02020603050405020304" pitchFamily="18" charset="0"/>
                <a:cs typeface="Times New Roman" panose="02020603050405020304" pitchFamily="18" charset="0"/>
              </a:rPr>
              <a:t>PhongBan(</a:t>
            </a:r>
            <a:r>
              <a:rPr lang="en-US" sz="1600" u="sng">
                <a:latin typeface="Times New Roman" panose="02020603050405020304" pitchFamily="18" charset="0"/>
                <a:cs typeface="Times New Roman" panose="02020603050405020304" pitchFamily="18" charset="0"/>
              </a:rPr>
              <a:t>MaPB</a:t>
            </a:r>
            <a:r>
              <a:rPr lang="en-US" sz="1600">
                <a:latin typeface="Times New Roman" panose="02020603050405020304" pitchFamily="18" charset="0"/>
                <a:cs typeface="Times New Roman" panose="02020603050405020304" pitchFamily="18" charset="0"/>
              </a:rPr>
              <a:t>, TenPB, TenTruongPhong, </a:t>
            </a:r>
            <a:r>
              <a:rPr lang="en-US" sz="1600" i="1">
                <a:latin typeface="Times New Roman" panose="02020603050405020304" pitchFamily="18" charset="0"/>
                <a:cs typeface="Times New Roman" panose="02020603050405020304" pitchFamily="18" charset="0"/>
              </a:rPr>
              <a:t>MaCN</a:t>
            </a:r>
            <a:r>
              <a:rPr lang="en-US" sz="1600">
                <a:latin typeface="Times New Roman" panose="02020603050405020304" pitchFamily="18" charset="0"/>
                <a:cs typeface="Times New Roman" panose="02020603050405020304" pitchFamily="18" charset="0"/>
              </a:rPr>
              <a:t>)</a:t>
            </a:r>
          </a:p>
          <a:p>
            <a:pPr lvl="0"/>
            <a:r>
              <a:rPr lang="en-US" sz="1600">
                <a:latin typeface="Times New Roman" panose="02020603050405020304" pitchFamily="18" charset="0"/>
                <a:cs typeface="Times New Roman" panose="02020603050405020304" pitchFamily="18" charset="0"/>
              </a:rPr>
              <a:t>NhanVien(</a:t>
            </a:r>
            <a:r>
              <a:rPr lang="en-US" sz="1600" u="sng">
                <a:latin typeface="Times New Roman" panose="02020603050405020304" pitchFamily="18" charset="0"/>
                <a:cs typeface="Times New Roman" panose="02020603050405020304" pitchFamily="18" charset="0"/>
              </a:rPr>
              <a:t>MaNV</a:t>
            </a:r>
            <a:r>
              <a:rPr lang="en-US" sz="1600">
                <a:latin typeface="Times New Roman" panose="02020603050405020304" pitchFamily="18" charset="0"/>
                <a:cs typeface="Times New Roman" panose="02020603050405020304" pitchFamily="18" charset="0"/>
              </a:rPr>
              <a:t>, TenNV, NgaySinh, GioiTinh, DiaChi, LienHe, </a:t>
            </a:r>
            <a:r>
              <a:rPr lang="en-US" sz="1600" i="1">
                <a:latin typeface="Times New Roman" panose="02020603050405020304" pitchFamily="18" charset="0"/>
                <a:cs typeface="Times New Roman" panose="02020603050405020304" pitchFamily="18" charset="0"/>
              </a:rPr>
              <a:t>MaPB</a:t>
            </a:r>
            <a:r>
              <a:rPr lang="en-US" sz="1600">
                <a:latin typeface="Times New Roman" panose="02020603050405020304" pitchFamily="18" charset="0"/>
                <a:cs typeface="Times New Roman" panose="02020603050405020304" pitchFamily="18" charset="0"/>
              </a:rPr>
              <a:t>)</a:t>
            </a:r>
          </a:p>
          <a:p>
            <a:pPr lvl="0"/>
            <a:r>
              <a:rPr lang="en-US" sz="1600">
                <a:latin typeface="Times New Roman" panose="02020603050405020304" pitchFamily="18" charset="0"/>
                <a:cs typeface="Times New Roman" panose="02020603050405020304" pitchFamily="18" charset="0"/>
              </a:rPr>
              <a:t>HoaDon(</a:t>
            </a:r>
            <a:r>
              <a:rPr lang="en-US" sz="1600" u="sng">
                <a:latin typeface="Times New Roman" panose="02020603050405020304" pitchFamily="18" charset="0"/>
                <a:cs typeface="Times New Roman" panose="02020603050405020304" pitchFamily="18" charset="0"/>
              </a:rPr>
              <a:t>MaHD</a:t>
            </a:r>
            <a:r>
              <a:rPr lang="en-US" sz="1600">
                <a:latin typeface="Times New Roman" panose="02020603050405020304" pitchFamily="18" charset="0"/>
                <a:cs typeface="Times New Roman" panose="02020603050405020304" pitchFamily="18" charset="0"/>
              </a:rPr>
              <a:t>, MaHH, SoLuong, MaKH, TTien)</a:t>
            </a:r>
          </a:p>
          <a:p>
            <a:pPr lvl="0"/>
            <a:r>
              <a:rPr lang="en-US" sz="1600">
                <a:latin typeface="Times New Roman" panose="02020603050405020304" pitchFamily="18" charset="0"/>
                <a:cs typeface="Times New Roman" panose="02020603050405020304" pitchFamily="18" charset="0"/>
              </a:rPr>
              <a:t>BangCong(</a:t>
            </a:r>
            <a:r>
              <a:rPr lang="en-US" sz="1600" u="sng">
                <a:latin typeface="Times New Roman" panose="02020603050405020304" pitchFamily="18" charset="0"/>
                <a:cs typeface="Times New Roman" panose="02020603050405020304" pitchFamily="18" charset="0"/>
              </a:rPr>
              <a:t>MaBC</a:t>
            </a:r>
            <a:r>
              <a:rPr lang="en-US" sz="1600">
                <a:latin typeface="Times New Roman" panose="02020603050405020304" pitchFamily="18" charset="0"/>
                <a:cs typeface="Times New Roman" panose="02020603050405020304" pitchFamily="18" charset="0"/>
              </a:rPr>
              <a:t>, MaNV, NgayCong, Nghi )</a:t>
            </a:r>
          </a:p>
          <a:p>
            <a:pPr lvl="0"/>
            <a:r>
              <a:rPr lang="en-US" sz="1600">
                <a:latin typeface="Times New Roman" panose="02020603050405020304" pitchFamily="18" charset="0"/>
                <a:cs typeface="Times New Roman" panose="02020603050405020304" pitchFamily="18" charset="0"/>
              </a:rPr>
              <a:t>BangLuong(</a:t>
            </a:r>
            <a:r>
              <a:rPr lang="en-US" sz="1600" u="sng">
                <a:latin typeface="Times New Roman" panose="02020603050405020304" pitchFamily="18" charset="0"/>
                <a:cs typeface="Times New Roman" panose="02020603050405020304" pitchFamily="18" charset="0"/>
              </a:rPr>
              <a:t>MaNV</a:t>
            </a:r>
            <a:r>
              <a:rPr lang="en-US" sz="1600">
                <a:latin typeface="Times New Roman" panose="02020603050405020304" pitchFamily="18" charset="0"/>
                <a:cs typeface="Times New Roman" panose="02020603050405020304" pitchFamily="18" charset="0"/>
              </a:rPr>
              <a:t>, MaBC,  NgayCong, Phat, TongLuong)</a:t>
            </a:r>
          </a:p>
          <a:p>
            <a:pPr lvl="0"/>
            <a:r>
              <a:rPr lang="en-US" sz="1600">
                <a:latin typeface="Times New Roman" panose="02020603050405020304" pitchFamily="18" charset="0"/>
                <a:cs typeface="Times New Roman" panose="02020603050405020304" pitchFamily="18" charset="0"/>
              </a:rPr>
              <a:t>Kho(</a:t>
            </a:r>
            <a:r>
              <a:rPr lang="en-US" sz="1600" u="sng">
                <a:latin typeface="Times New Roman" panose="02020603050405020304" pitchFamily="18" charset="0"/>
                <a:cs typeface="Times New Roman" panose="02020603050405020304" pitchFamily="18" charset="0"/>
              </a:rPr>
              <a:t>MaKho</a:t>
            </a:r>
            <a:r>
              <a:rPr lang="en-US" sz="1600">
                <a:latin typeface="Times New Roman" panose="02020603050405020304" pitchFamily="18" charset="0"/>
                <a:cs typeface="Times New Roman" panose="02020603050405020304" pitchFamily="18" charset="0"/>
              </a:rPr>
              <a:t>, MaHH, TenHH, SoLuong)</a:t>
            </a:r>
          </a:p>
          <a:p>
            <a:pPr lvl="0"/>
            <a:r>
              <a:rPr lang="en-US" sz="1600">
                <a:latin typeface="Times New Roman" panose="02020603050405020304" pitchFamily="18" charset="0"/>
                <a:cs typeface="Times New Roman" panose="02020603050405020304" pitchFamily="18" charset="0"/>
              </a:rPr>
              <a:t>ChucVu(</a:t>
            </a:r>
            <a:r>
              <a:rPr lang="en-US" sz="1600" u="sng">
                <a:latin typeface="Times New Roman" panose="02020603050405020304" pitchFamily="18" charset="0"/>
                <a:cs typeface="Times New Roman" panose="02020603050405020304" pitchFamily="18" charset="0"/>
              </a:rPr>
              <a:t>MaCV</a:t>
            </a:r>
            <a:r>
              <a:rPr lang="en-US" sz="1600">
                <a:latin typeface="Times New Roman" panose="02020603050405020304" pitchFamily="18" charset="0"/>
                <a:cs typeface="Times New Roman" panose="02020603050405020304" pitchFamily="18" charset="0"/>
              </a:rPr>
              <a:t>, TenCV, </a:t>
            </a:r>
            <a:r>
              <a:rPr lang="en-US" sz="1600" i="1">
                <a:latin typeface="Times New Roman" panose="02020603050405020304" pitchFamily="18" charset="0"/>
                <a:cs typeface="Times New Roman" panose="02020603050405020304" pitchFamily="18" charset="0"/>
              </a:rPr>
              <a:t>MaNV</a:t>
            </a:r>
            <a:r>
              <a:rPr lang="en-US" sz="1600">
                <a:latin typeface="Times New Roman" panose="02020603050405020304" pitchFamily="18" charset="0"/>
                <a:cs typeface="Times New Roman" panose="02020603050405020304" pitchFamily="18" charset="0"/>
              </a:rPr>
              <a:t>)</a:t>
            </a:r>
          </a:p>
          <a:p>
            <a:pPr lvl="0"/>
            <a:r>
              <a:rPr lang="en-US" sz="1600">
                <a:latin typeface="Times New Roman" panose="02020603050405020304" pitchFamily="18" charset="0"/>
                <a:cs typeface="Times New Roman" panose="02020603050405020304" pitchFamily="18" charset="0"/>
              </a:rPr>
              <a:t>HangHoa(</a:t>
            </a:r>
            <a:r>
              <a:rPr lang="en-US" sz="1600" u="sng">
                <a:latin typeface="Times New Roman" panose="02020603050405020304" pitchFamily="18" charset="0"/>
                <a:cs typeface="Times New Roman" panose="02020603050405020304" pitchFamily="18" charset="0"/>
              </a:rPr>
              <a:t>MaHH</a:t>
            </a:r>
            <a:r>
              <a:rPr lang="en-US" sz="1600">
                <a:latin typeface="Times New Roman" panose="02020603050405020304" pitchFamily="18" charset="0"/>
                <a:cs typeface="Times New Roman" panose="02020603050405020304" pitchFamily="18" charset="0"/>
              </a:rPr>
              <a:t>, TenHH, </a:t>
            </a:r>
            <a:r>
              <a:rPr lang="en-US" sz="1600" i="1">
                <a:latin typeface="Times New Roman" panose="02020603050405020304" pitchFamily="18" charset="0"/>
                <a:cs typeface="Times New Roman" panose="02020603050405020304" pitchFamily="18" charset="0"/>
              </a:rPr>
              <a:t>MaNCC</a:t>
            </a:r>
            <a:r>
              <a:rPr lang="en-US" sz="1600">
                <a:latin typeface="Times New Roman" panose="02020603050405020304" pitchFamily="18" charset="0"/>
                <a:cs typeface="Times New Roman" panose="02020603050405020304" pitchFamily="18" charset="0"/>
              </a:rPr>
              <a:t>)</a:t>
            </a:r>
          </a:p>
          <a:p>
            <a:pPr lvl="0"/>
            <a:r>
              <a:rPr lang="en-US" sz="1600">
                <a:latin typeface="Times New Roman" panose="02020603050405020304" pitchFamily="18" charset="0"/>
                <a:cs typeface="Times New Roman" panose="02020603050405020304" pitchFamily="18" charset="0"/>
              </a:rPr>
              <a:t>NhaCungCap(</a:t>
            </a:r>
            <a:r>
              <a:rPr lang="en-US" sz="1600" u="sng">
                <a:latin typeface="Times New Roman" panose="02020603050405020304" pitchFamily="18" charset="0"/>
                <a:cs typeface="Times New Roman" panose="02020603050405020304" pitchFamily="18" charset="0"/>
              </a:rPr>
              <a:t>MaNCC</a:t>
            </a:r>
            <a:r>
              <a:rPr lang="en-US" sz="1600">
                <a:latin typeface="Times New Roman" panose="02020603050405020304" pitchFamily="18" charset="0"/>
                <a:cs typeface="Times New Roman" panose="02020603050405020304" pitchFamily="18" charset="0"/>
              </a:rPr>
              <a:t>, TenNCC, MaHH, TenHH)</a:t>
            </a:r>
          </a:p>
          <a:p>
            <a:pPr lvl="0"/>
            <a:r>
              <a:rPr lang="en-US" sz="1600">
                <a:latin typeface="Times New Roman" panose="02020603050405020304" pitchFamily="18" charset="0"/>
                <a:cs typeface="Times New Roman" panose="02020603050405020304" pitchFamily="18" charset="0"/>
              </a:rPr>
              <a:t>PhieuNhap(</a:t>
            </a:r>
            <a:r>
              <a:rPr lang="en-US" sz="1600" u="sng">
                <a:latin typeface="Times New Roman" panose="02020603050405020304" pitchFamily="18" charset="0"/>
                <a:cs typeface="Times New Roman" panose="02020603050405020304" pitchFamily="18" charset="0"/>
              </a:rPr>
              <a:t>MaPN</a:t>
            </a:r>
            <a:r>
              <a:rPr lang="en-US" sz="1600">
                <a:latin typeface="Times New Roman" panose="02020603050405020304" pitchFamily="18" charset="0"/>
                <a:cs typeface="Times New Roman" panose="02020603050405020304" pitchFamily="18" charset="0"/>
              </a:rPr>
              <a:t>, MaHH, MaNCC, SoLuong, Ttien, </a:t>
            </a:r>
            <a:r>
              <a:rPr lang="en-US" sz="1600" i="1">
                <a:latin typeface="Times New Roman" panose="02020603050405020304" pitchFamily="18" charset="0"/>
                <a:cs typeface="Times New Roman" panose="02020603050405020304" pitchFamily="18" charset="0"/>
              </a:rPr>
              <a:t>MaNV</a:t>
            </a:r>
            <a:r>
              <a:rPr lang="en-US" sz="1600">
                <a:latin typeface="Times New Roman" panose="02020603050405020304" pitchFamily="18" charset="0"/>
                <a:cs typeface="Times New Roman" panose="02020603050405020304" pitchFamily="18" charset="0"/>
              </a:rPr>
              <a:t>)</a:t>
            </a:r>
          </a:p>
          <a:p>
            <a:pPr lvl="0"/>
            <a:r>
              <a:rPr lang="en-US" sz="1600">
                <a:latin typeface="Times New Roman" panose="02020603050405020304" pitchFamily="18" charset="0"/>
                <a:cs typeface="Times New Roman" panose="02020603050405020304" pitchFamily="18" charset="0"/>
              </a:rPr>
              <a:t>PhieuXuat(</a:t>
            </a:r>
            <a:r>
              <a:rPr lang="en-US" sz="1600" u="sng">
                <a:latin typeface="Times New Roman" panose="02020603050405020304" pitchFamily="18" charset="0"/>
                <a:cs typeface="Times New Roman" panose="02020603050405020304" pitchFamily="18" charset="0"/>
              </a:rPr>
              <a:t>MaPX</a:t>
            </a:r>
            <a:r>
              <a:rPr lang="en-US" sz="1600">
                <a:latin typeface="Times New Roman" panose="02020603050405020304" pitchFamily="18" charset="0"/>
                <a:cs typeface="Times New Roman" panose="02020603050405020304" pitchFamily="18" charset="0"/>
              </a:rPr>
              <a:t>, MaHH, MaNCC, Soluong, Ttien, </a:t>
            </a:r>
            <a:r>
              <a:rPr lang="en-US" sz="1600" i="1">
                <a:latin typeface="Times New Roman" panose="02020603050405020304" pitchFamily="18" charset="0"/>
                <a:cs typeface="Times New Roman" panose="02020603050405020304" pitchFamily="18" charset="0"/>
              </a:rPr>
              <a:t>MaNV</a:t>
            </a:r>
            <a:r>
              <a:rPr lang="en-US" sz="1600">
                <a:latin typeface="Times New Roman" panose="02020603050405020304" pitchFamily="18" charset="0"/>
                <a:cs typeface="Times New Roman" panose="02020603050405020304" pitchFamily="18" charset="0"/>
              </a:rPr>
              <a:t>)</a:t>
            </a:r>
          </a:p>
          <a:p>
            <a:pPr lvl="0"/>
            <a:r>
              <a:rPr lang="en-US" sz="1600">
                <a:latin typeface="Times New Roman" panose="02020603050405020304" pitchFamily="18" charset="0"/>
                <a:cs typeface="Times New Roman" panose="02020603050405020304" pitchFamily="18" charset="0"/>
              </a:rPr>
              <a:t>IdNhanVien(</a:t>
            </a:r>
            <a:r>
              <a:rPr lang="en-US" sz="1600" u="sng">
                <a:latin typeface="Times New Roman" panose="02020603050405020304" pitchFamily="18" charset="0"/>
                <a:cs typeface="Times New Roman" panose="02020603050405020304" pitchFamily="18" charset="0"/>
              </a:rPr>
              <a:t>MaNV</a:t>
            </a:r>
            <a:r>
              <a:rPr lang="en-US" sz="1600">
                <a:latin typeface="Times New Roman" panose="02020603050405020304" pitchFamily="18" charset="0"/>
                <a:cs typeface="Times New Roman" panose="02020603050405020304" pitchFamily="18" charset="0"/>
              </a:rPr>
              <a:t>, Pass)</a:t>
            </a:r>
          </a:p>
          <a:p>
            <a:pPr lvl="0"/>
            <a:r>
              <a:rPr lang="en-US" sz="1600">
                <a:latin typeface="Times New Roman" panose="02020603050405020304" pitchFamily="18" charset="0"/>
                <a:cs typeface="Times New Roman" panose="02020603050405020304" pitchFamily="18" charset="0"/>
              </a:rPr>
              <a:t>BaoCao(</a:t>
            </a:r>
            <a:r>
              <a:rPr lang="en-US" sz="1600" u="sng">
                <a:latin typeface="Times New Roman" panose="02020603050405020304" pitchFamily="18" charset="0"/>
                <a:cs typeface="Times New Roman" panose="02020603050405020304" pitchFamily="18" charset="0"/>
              </a:rPr>
              <a:t>MaBC</a:t>
            </a:r>
            <a:r>
              <a:rPr lang="en-US" sz="1600">
                <a:latin typeface="Times New Roman" panose="02020603050405020304" pitchFamily="18" charset="0"/>
                <a:cs typeface="Times New Roman" panose="02020603050405020304" pitchFamily="18" charset="0"/>
              </a:rPr>
              <a:t>, TenBC, NgayLap, NoiDung, </a:t>
            </a:r>
            <a:r>
              <a:rPr lang="en-US" sz="1600" i="1">
                <a:latin typeface="Times New Roman" panose="02020603050405020304" pitchFamily="18" charset="0"/>
                <a:cs typeface="Times New Roman" panose="02020603050405020304" pitchFamily="18" charset="0"/>
              </a:rPr>
              <a:t>MaNV</a:t>
            </a:r>
            <a:r>
              <a:rPr lang="en-US" sz="1600">
                <a:latin typeface="Times New Roman" panose="02020603050405020304" pitchFamily="18" charset="0"/>
                <a:cs typeface="Times New Roman" panose="02020603050405020304" pitchFamily="18" charset="0"/>
              </a:rPr>
              <a:t>)</a:t>
            </a:r>
          </a:p>
          <a:p>
            <a:pPr lvl="0"/>
            <a:r>
              <a:rPr lang="en-US" sz="1600">
                <a:latin typeface="Times New Roman" panose="02020603050405020304" pitchFamily="18" charset="0"/>
                <a:cs typeface="Times New Roman" panose="02020603050405020304" pitchFamily="18" charset="0"/>
              </a:rPr>
              <a:t>TheThanhVien(</a:t>
            </a:r>
            <a:r>
              <a:rPr lang="en-US" sz="1600" u="sng">
                <a:latin typeface="Times New Roman" panose="02020603050405020304" pitchFamily="18" charset="0"/>
                <a:cs typeface="Times New Roman" panose="02020603050405020304" pitchFamily="18" charset="0"/>
              </a:rPr>
              <a:t>MaThe</a:t>
            </a:r>
            <a:r>
              <a:rPr lang="en-US" sz="1600">
                <a:latin typeface="Times New Roman" panose="02020603050405020304" pitchFamily="18" charset="0"/>
                <a:cs typeface="Times New Roman" panose="02020603050405020304" pitchFamily="18" charset="0"/>
              </a:rPr>
              <a:t>,MaKH,TenKH,DiemTich, </a:t>
            </a:r>
            <a:r>
              <a:rPr lang="en-US" sz="1600" i="1">
                <a:latin typeface="Times New Roman" panose="02020603050405020304" pitchFamily="18" charset="0"/>
                <a:cs typeface="Times New Roman" panose="02020603050405020304" pitchFamily="18" charset="0"/>
              </a:rPr>
              <a:t>MaNVKhoiTao</a:t>
            </a:r>
            <a:r>
              <a:rPr lang="en-US" sz="1600">
                <a:latin typeface="Times New Roman" panose="02020603050405020304" pitchFamily="18" charset="0"/>
                <a:cs typeface="Times New Roman" panose="02020603050405020304" pitchFamily="18" charset="0"/>
              </a:rPr>
              <a:t>)</a:t>
            </a: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837949"/>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311554" y="117659"/>
            <a:ext cx="7084325" cy="6624903"/>
          </a:xfrm>
          <a:prstGeom prst="rect">
            <a:avLst/>
          </a:prstGeom>
        </p:spPr>
      </p:pic>
      <p:sp>
        <p:nvSpPr>
          <p:cNvPr id="5" name="TextBox 4"/>
          <p:cNvSpPr txBox="1"/>
          <p:nvPr/>
        </p:nvSpPr>
        <p:spPr>
          <a:xfrm>
            <a:off x="818866" y="641444"/>
            <a:ext cx="2836033" cy="584775"/>
          </a:xfrm>
          <a:prstGeom prst="rect">
            <a:avLst/>
          </a:prstGeom>
          <a:noFill/>
        </p:spPr>
        <p:txBody>
          <a:bodyPr wrap="none" rtlCol="0">
            <a:spAutoFit/>
          </a:bodyPr>
          <a:lstStyle/>
          <a:p>
            <a:r>
              <a:rPr lang="en-US" sz="3200" smtClean="0">
                <a:latin typeface="Times New Roman" panose="02020603050405020304" pitchFamily="18" charset="0"/>
                <a:cs typeface="Times New Roman" panose="02020603050405020304" pitchFamily="18" charset="0"/>
              </a:rPr>
              <a:t>Mô hình dữ liệu</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9067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821207"/>
            <a:ext cx="3038785" cy="611807"/>
          </a:xfrm>
        </p:spPr>
        <p:txBody>
          <a:bodyPr/>
          <a:lstStyle/>
          <a:p>
            <a:r>
              <a:rPr lang="en-US" sz="3600" smtClean="0">
                <a:latin typeface="Times New Roman" panose="02020603050405020304" pitchFamily="18" charset="0"/>
                <a:cs typeface="Times New Roman" panose="02020603050405020304" pitchFamily="18" charset="0"/>
              </a:rPr>
              <a:t>Tổng kết</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052918"/>
            <a:ext cx="9746658" cy="4195481"/>
          </a:xfrm>
        </p:spPr>
        <p:txBody>
          <a:bodyPr/>
          <a:lstStyle/>
          <a:p>
            <a:pPr marL="0" indent="0">
              <a:buNone/>
            </a:pPr>
            <a:r>
              <a:rPr lang="vi-VN"/>
              <a:t>Với bài toán thiết kế và xây dựng cơ sở dữ liệu hướng đối tượng cho bài toán quản lý của chuỗi siêu thị metro nhóm chúng em còn nhiều sai sót mong cô thông cảm.sau khi hoàn thành bài toán chúng em thấy để thiết kế được một cơ sở dữ liệu chuẩn cần nhiều thời gian và cần có sự phân tích đúng đắn tin thần làm việc nhóm đặc biệt là khả năng của người quản trị, nếu khả năng của người quản trị tốt sẽ nhanh chóng hoàn thành được bài toán. </a:t>
            </a:r>
            <a:endParaRPr lang="en-US"/>
          </a:p>
        </p:txBody>
      </p:sp>
    </p:spTree>
    <p:extLst>
      <p:ext uri="{BB962C8B-B14F-4D97-AF65-F5344CB8AC3E}">
        <p14:creationId xmlns:p14="http://schemas.microsoft.com/office/powerpoint/2010/main" val="2119194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108" y="1089116"/>
            <a:ext cx="9404723" cy="1400530"/>
          </a:xfrm>
        </p:spPr>
        <p:txBody>
          <a:bodyPr/>
          <a:lstStyle/>
          <a:p>
            <a:r>
              <a:rPr lang="en-US" sz="3600" smtClean="0">
                <a:latin typeface="Times New Roman" panose="02020603050405020304" pitchFamily="18" charset="0"/>
                <a:cs typeface="Times New Roman" panose="02020603050405020304" pitchFamily="18" charset="0"/>
              </a:rPr>
              <a:t>The end</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31610" y="2366816"/>
            <a:ext cx="8946541" cy="4195481"/>
          </a:xfrm>
        </p:spPr>
        <p:txBody>
          <a:bodyPr>
            <a:normAutofit/>
          </a:bodyPr>
          <a:lstStyle/>
          <a:p>
            <a:pPr marL="0" indent="0">
              <a:buNone/>
            </a:pPr>
            <a:r>
              <a:rPr lang="en-US" sz="3600" smtClean="0">
                <a:latin typeface="Times New Roman" panose="02020603050405020304" pitchFamily="18" charset="0"/>
                <a:cs typeface="Times New Roman" panose="02020603050405020304" pitchFamily="18" charset="0"/>
              </a:rPr>
              <a:t>Cám ơn cô và các bạn đã lắng nghe</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84593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495382" cy="666398"/>
          </a:xfrm>
        </p:spPr>
        <p:txBody>
          <a:bodyPr/>
          <a:lstStyle/>
          <a:p>
            <a:r>
              <a:rPr lang="en-US" sz="3200" smtClean="0">
                <a:latin typeface="Times New Roman" panose="02020603050405020304" pitchFamily="18" charset="0"/>
                <a:cs typeface="Times New Roman" panose="02020603050405020304" pitchFamily="18" charset="0"/>
              </a:rPr>
              <a:t>Phân công công việc</a:t>
            </a:r>
            <a:endParaRPr lang="en-US" sz="320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88542675"/>
              </p:ext>
            </p:extLst>
          </p:nvPr>
        </p:nvGraphicFramePr>
        <p:xfrm>
          <a:off x="1103313" y="2052638"/>
          <a:ext cx="8947150" cy="2621280"/>
        </p:xfrm>
        <a:graphic>
          <a:graphicData uri="http://schemas.openxmlformats.org/drawingml/2006/table">
            <a:tbl>
              <a:tblPr firstRow="1" bandRow="1">
                <a:tableStyleId>{5C22544A-7EE6-4342-B048-85BDC9FD1C3A}</a:tableStyleId>
              </a:tblPr>
              <a:tblGrid>
                <a:gridCol w="4473575"/>
                <a:gridCol w="4473575"/>
              </a:tblGrid>
              <a:tr h="370840">
                <a:tc>
                  <a:txBody>
                    <a:bodyPr/>
                    <a:lstStyle/>
                    <a:p>
                      <a:pPr algn="ctr"/>
                      <a:r>
                        <a:rPr lang="en-US" sz="2000" smtClean="0">
                          <a:latin typeface="Times New Roman" panose="02020603050405020304" pitchFamily="18" charset="0"/>
                          <a:cs typeface="Times New Roman" panose="02020603050405020304" pitchFamily="18" charset="0"/>
                        </a:rPr>
                        <a:t>Phạm</a:t>
                      </a:r>
                      <a:r>
                        <a:rPr lang="en-US" sz="2000" baseline="0" smtClean="0">
                          <a:latin typeface="Times New Roman" panose="02020603050405020304" pitchFamily="18" charset="0"/>
                          <a:cs typeface="Times New Roman" panose="02020603050405020304" pitchFamily="18" charset="0"/>
                        </a:rPr>
                        <a:t> Văn Tuấn</a:t>
                      </a:r>
                      <a:endParaRPr lang="en-US" sz="2000">
                        <a:latin typeface="Times New Roman" panose="02020603050405020304" pitchFamily="18" charset="0"/>
                        <a:cs typeface="Times New Roman" panose="02020603050405020304" pitchFamily="18" charset="0"/>
                      </a:endParaRPr>
                    </a:p>
                  </a:txBody>
                  <a:tcPr/>
                </a:tc>
                <a:tc>
                  <a:txBody>
                    <a:bodyPr/>
                    <a:lstStyle/>
                    <a:p>
                      <a:pPr algn="ctr"/>
                      <a:r>
                        <a:rPr lang="en-US" sz="2000" b="1" kern="1200" smtClean="0">
                          <a:solidFill>
                            <a:schemeClr val="lt1"/>
                          </a:solidFill>
                          <a:latin typeface="Times New Roman" panose="02020603050405020304" pitchFamily="18" charset="0"/>
                          <a:ea typeface="+mn-ea"/>
                          <a:cs typeface="Times New Roman" panose="02020603050405020304" pitchFamily="18" charset="0"/>
                        </a:rPr>
                        <a:t>Phạm Văn Tuân</a:t>
                      </a:r>
                      <a:endParaRPr lang="en-US" sz="2000" b="1" kern="1200">
                        <a:solidFill>
                          <a:schemeClr val="lt1"/>
                        </a:solidFill>
                        <a:latin typeface="Times New Roman" panose="02020603050405020304" pitchFamily="18" charset="0"/>
                        <a:ea typeface="+mn-ea"/>
                        <a:cs typeface="Times New Roman" panose="02020603050405020304" pitchFamily="18" charset="0"/>
                      </a:endParaRPr>
                    </a:p>
                  </a:txBody>
                  <a:tcPr/>
                </a:tc>
              </a:tr>
              <a:tr h="370840">
                <a:tc>
                  <a:txBody>
                    <a:bodyPr/>
                    <a:lstStyle/>
                    <a:p>
                      <a:pPr marL="285750" indent="-285750">
                        <a:buFontTx/>
                        <a:buChar char="-"/>
                      </a:pPr>
                      <a:r>
                        <a:rPr lang="en-US" sz="2000" smtClean="0">
                          <a:latin typeface="Times New Roman" panose="02020603050405020304" pitchFamily="18" charset="0"/>
                          <a:cs typeface="Times New Roman" panose="02020603050405020304" pitchFamily="18" charset="0"/>
                        </a:rPr>
                        <a:t>Khảo</a:t>
                      </a:r>
                      <a:r>
                        <a:rPr lang="en-US" sz="2000" baseline="0" smtClean="0">
                          <a:latin typeface="Times New Roman" panose="02020603050405020304" pitchFamily="18" charset="0"/>
                          <a:cs typeface="Times New Roman" panose="02020603050405020304" pitchFamily="18" charset="0"/>
                        </a:rPr>
                        <a:t> sát siêu thị cách hoạt động </a:t>
                      </a:r>
                    </a:p>
                    <a:p>
                      <a:pPr marL="285750" indent="-285750">
                        <a:buFontTx/>
                        <a:buChar char="-"/>
                      </a:pPr>
                      <a:r>
                        <a:rPr lang="en-US" sz="2000" baseline="0" smtClean="0">
                          <a:latin typeface="Times New Roman" panose="02020603050405020304" pitchFamily="18" charset="0"/>
                          <a:cs typeface="Times New Roman" panose="02020603050405020304" pitchFamily="18" charset="0"/>
                        </a:rPr>
                        <a:t>Mô tả phát triển bài toán</a:t>
                      </a:r>
                    </a:p>
                    <a:p>
                      <a:pPr marL="285750" indent="-285750">
                        <a:buFontTx/>
                        <a:buChar char="-"/>
                      </a:pPr>
                      <a:r>
                        <a:rPr lang="en-US" sz="2000" baseline="0" smtClean="0">
                          <a:latin typeface="Times New Roman" panose="02020603050405020304" pitchFamily="18" charset="0"/>
                          <a:cs typeface="Times New Roman" panose="02020603050405020304" pitchFamily="18" charset="0"/>
                        </a:rPr>
                        <a:t>Mô hình hóa</a:t>
                      </a:r>
                    </a:p>
                    <a:p>
                      <a:pPr marL="285750" indent="-285750">
                        <a:buFontTx/>
                        <a:buChar char="-"/>
                      </a:pPr>
                      <a:r>
                        <a:rPr lang="en-US" sz="2000" baseline="0" smtClean="0">
                          <a:latin typeface="Times New Roman" panose="02020603050405020304" pitchFamily="18" charset="0"/>
                          <a:cs typeface="Times New Roman" panose="02020603050405020304" pitchFamily="18" charset="0"/>
                        </a:rPr>
                        <a:t>Chuẩn hóa mô hình</a:t>
                      </a:r>
                    </a:p>
                    <a:p>
                      <a:pPr marL="285750" indent="-285750">
                        <a:buFontTx/>
                        <a:buChar char="-"/>
                      </a:pPr>
                      <a:r>
                        <a:rPr lang="en-US" sz="2000" baseline="0" smtClean="0">
                          <a:latin typeface="Times New Roman" panose="02020603050405020304" pitchFamily="18" charset="0"/>
                          <a:cs typeface="Times New Roman" panose="02020603050405020304" pitchFamily="18" charset="0"/>
                        </a:rPr>
                        <a:t>Tạo mô hình dữ liệu</a:t>
                      </a:r>
                    </a:p>
                    <a:p>
                      <a:pPr marL="285750" indent="-285750">
                        <a:buFontTx/>
                        <a:buChar char="-"/>
                      </a:pPr>
                      <a:endParaRPr lang="en-US" sz="2000" baseline="0" smtClean="0">
                        <a:latin typeface="Times New Roman" panose="02020603050405020304" pitchFamily="18" charset="0"/>
                        <a:cs typeface="Times New Roman" panose="02020603050405020304" pitchFamily="18" charset="0"/>
                      </a:endParaRPr>
                    </a:p>
                    <a:p>
                      <a:pPr marL="285750" indent="-285750">
                        <a:buFontTx/>
                        <a:buChar char="-"/>
                      </a:pPr>
                      <a:endParaRPr lang="en-US" sz="200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smtClean="0">
                          <a:latin typeface="Times New Roman" panose="02020603050405020304" pitchFamily="18" charset="0"/>
                          <a:cs typeface="Times New Roman" panose="02020603050405020304" pitchFamily="18" charset="0"/>
                        </a:rPr>
                        <a:t>-   Phân</a:t>
                      </a:r>
                      <a:r>
                        <a:rPr lang="en-US" sz="2000" baseline="0" smtClean="0">
                          <a:latin typeface="Times New Roman" panose="02020603050405020304" pitchFamily="18" charset="0"/>
                          <a:cs typeface="Times New Roman" panose="02020603050405020304" pitchFamily="18" charset="0"/>
                        </a:rPr>
                        <a:t> tích </a:t>
                      </a:r>
                      <a:r>
                        <a:rPr lang="en-US" sz="2000" baseline="0" smtClean="0">
                          <a:latin typeface="Times New Roman" panose="02020603050405020304" pitchFamily="18" charset="0"/>
                          <a:cs typeface="Times New Roman" panose="02020603050405020304" pitchFamily="18" charset="0"/>
                        </a:rPr>
                        <a:t>Xác định các thực thể , kiểu liên kết</a:t>
                      </a:r>
                    </a:p>
                    <a:p>
                      <a:pPr marL="342900" indent="-342900">
                        <a:buFontTx/>
                        <a:buChar char="-"/>
                      </a:pPr>
                      <a:r>
                        <a:rPr lang="en-US" sz="2000" smtClean="0">
                          <a:latin typeface="Times New Roman" panose="02020603050405020304" pitchFamily="18" charset="0"/>
                          <a:cs typeface="Times New Roman" panose="02020603050405020304" pitchFamily="18" charset="0"/>
                        </a:rPr>
                        <a:t>Tạo</a:t>
                      </a:r>
                      <a:r>
                        <a:rPr lang="en-US" sz="2000" baseline="0" smtClean="0">
                          <a:latin typeface="Times New Roman" panose="02020603050405020304" pitchFamily="18" charset="0"/>
                          <a:cs typeface="Times New Roman" panose="02020603050405020304" pitchFamily="18" charset="0"/>
                        </a:rPr>
                        <a:t> các biểu đồ của ER</a:t>
                      </a:r>
                    </a:p>
                    <a:p>
                      <a:pPr marL="342900" indent="-342900">
                        <a:buFontTx/>
                        <a:buChar char="-"/>
                      </a:pPr>
                      <a:r>
                        <a:rPr lang="en-US" sz="2000" baseline="0" smtClean="0">
                          <a:latin typeface="Times New Roman" panose="02020603050405020304" pitchFamily="18" charset="0"/>
                          <a:cs typeface="Times New Roman" panose="02020603050405020304" pitchFamily="18" charset="0"/>
                        </a:rPr>
                        <a:t>Tạo word</a:t>
                      </a:r>
                    </a:p>
                    <a:p>
                      <a:pPr marL="342900" indent="-342900">
                        <a:buFontTx/>
                        <a:buChar char="-"/>
                      </a:pPr>
                      <a:r>
                        <a:rPr lang="en-US" sz="2000" smtClean="0">
                          <a:latin typeface="Times New Roman" panose="02020603050405020304" pitchFamily="18" charset="0"/>
                          <a:cs typeface="Times New Roman" panose="02020603050405020304" pitchFamily="18" charset="0"/>
                        </a:rPr>
                        <a:t>Tạo</a:t>
                      </a:r>
                      <a:r>
                        <a:rPr lang="en-US" sz="2000" baseline="0" smtClean="0">
                          <a:latin typeface="Times New Roman" panose="02020603050405020304" pitchFamily="18" charset="0"/>
                          <a:cs typeface="Times New Roman" panose="02020603050405020304" pitchFamily="18" charset="0"/>
                        </a:rPr>
                        <a:t> slide</a:t>
                      </a:r>
                      <a:endParaRPr lang="en-US" sz="200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28832483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4763016" cy="745017"/>
          </a:xfrm>
        </p:spPr>
        <p:txBody>
          <a:bodyPr/>
          <a:lstStyle/>
          <a:p>
            <a:r>
              <a:rPr lang="en-US" sz="3200" smtClean="0">
                <a:latin typeface="Times New Roman" panose="02020603050405020304" pitchFamily="18" charset="0"/>
                <a:cs typeface="Times New Roman" panose="02020603050405020304" pitchFamily="18" charset="0"/>
              </a:rPr>
              <a:t>Phân tích bài toán</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646112" y="1653508"/>
            <a:ext cx="11071763" cy="4047647"/>
          </a:xfrm>
          <a:prstGeom prst="rect">
            <a:avLst/>
          </a:prstGeom>
        </p:spPr>
        <p:txBody>
          <a:bodyPr wrap="square">
            <a:spAutoFit/>
          </a:bodyPr>
          <a:lstStyle/>
          <a:p>
            <a:pPr indent="228600"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Cho bài toán quản lý các chuỗi siêu thị metro, Tổng giám đốc phải kiểm soát được hoạt động của các siêu thị chi nhánh, tại mỗi chi nhánh có 1 giám đốc chi nhánh chịu trách nhiệm về chi nhánh mình quản lý báo cáo mỗi tháng lên Tổng giám đốc, Bộ phận nhân sự quản lý được các nhân viên, ca làm việc nhân viên thông qua trưởng phòng chia làm các phòng. </a:t>
            </a:r>
          </a:p>
          <a:p>
            <a:pPr marL="342900" marR="0" lvl="0" indent="-342900" algn="just">
              <a:lnSpc>
                <a:spcPct val="107000"/>
              </a:lnSpc>
              <a:spcBef>
                <a:spcPts val="0"/>
              </a:spcBef>
              <a:spcAft>
                <a:spcPts val="0"/>
              </a:spcAft>
              <a:buFont typeface="+mj-lt"/>
              <a:buAutoNum type="arabicPeriod"/>
            </a:pPr>
            <a:r>
              <a:rPr lang="en-US">
                <a:latin typeface="Times New Roman" panose="02020603050405020304" pitchFamily="18" charset="0"/>
                <a:ea typeface="Calibri" panose="020F0502020204030204" pitchFamily="34" charset="0"/>
                <a:cs typeface="Times New Roman" panose="02020603050405020304" pitchFamily="18" charset="0"/>
              </a:rPr>
              <a:t>Phòng bán hàng: quản lý nhân viên tiếp thị hàng trong siêu thị</a:t>
            </a:r>
          </a:p>
          <a:p>
            <a:pPr marL="342900" marR="0" lvl="0" indent="-342900" algn="just">
              <a:lnSpc>
                <a:spcPct val="107000"/>
              </a:lnSpc>
              <a:spcBef>
                <a:spcPts val="0"/>
              </a:spcBef>
              <a:spcAft>
                <a:spcPts val="0"/>
              </a:spcAft>
              <a:buFont typeface="+mj-lt"/>
              <a:buAutoNum type="arabicPeriod"/>
            </a:pPr>
            <a:r>
              <a:rPr lang="en-US">
                <a:latin typeface="Times New Roman" panose="02020603050405020304" pitchFamily="18" charset="0"/>
                <a:ea typeface="Calibri" panose="020F0502020204030204" pitchFamily="34" charset="0"/>
                <a:cs typeface="Times New Roman" panose="02020603050405020304" pitchFamily="18" charset="0"/>
              </a:rPr>
              <a:t>Phòng thu ngân: quản lý các thu ngân của siêu thị</a:t>
            </a:r>
          </a:p>
          <a:p>
            <a:pPr marL="342900" marR="0" lvl="0" indent="-342900" algn="just">
              <a:lnSpc>
                <a:spcPct val="107000"/>
              </a:lnSpc>
              <a:spcBef>
                <a:spcPts val="0"/>
              </a:spcBef>
              <a:spcAft>
                <a:spcPts val="0"/>
              </a:spcAft>
              <a:buFont typeface="+mj-lt"/>
              <a:buAutoNum type="arabicPeriod"/>
            </a:pPr>
            <a:r>
              <a:rPr lang="en-US">
                <a:latin typeface="Times New Roman" panose="02020603050405020304" pitchFamily="18" charset="0"/>
                <a:ea typeface="Calibri" panose="020F0502020204030204" pitchFamily="34" charset="0"/>
                <a:cs typeface="Times New Roman" panose="02020603050405020304" pitchFamily="18" charset="0"/>
              </a:rPr>
              <a:t>Phòng kế toán: quản lý nhân viên kế toán, năng xuất của siêu thị</a:t>
            </a:r>
          </a:p>
          <a:p>
            <a:pPr marL="342900" marR="0" lvl="0" indent="-342900" algn="just">
              <a:lnSpc>
                <a:spcPct val="107000"/>
              </a:lnSpc>
              <a:spcBef>
                <a:spcPts val="0"/>
              </a:spcBef>
              <a:spcAft>
                <a:spcPts val="0"/>
              </a:spcAft>
              <a:buFont typeface="+mj-lt"/>
              <a:buAutoNum type="arabicPeriod"/>
            </a:pPr>
            <a:r>
              <a:rPr lang="en-US">
                <a:latin typeface="Times New Roman" panose="02020603050405020304" pitchFamily="18" charset="0"/>
                <a:ea typeface="Calibri" panose="020F0502020204030204" pitchFamily="34" charset="0"/>
                <a:cs typeface="Times New Roman" panose="02020603050405020304" pitchFamily="18" charset="0"/>
              </a:rPr>
              <a:t>Phòng marketing: quản lý các nhân viên marketing</a:t>
            </a:r>
          </a:p>
          <a:p>
            <a:pPr marL="342900" marR="0" lvl="0" indent="-342900" algn="just">
              <a:lnSpc>
                <a:spcPct val="107000"/>
              </a:lnSpc>
              <a:spcBef>
                <a:spcPts val="0"/>
              </a:spcBef>
              <a:spcAft>
                <a:spcPts val="0"/>
              </a:spcAft>
              <a:buFont typeface="+mj-lt"/>
              <a:buAutoNum type="arabicPeriod"/>
            </a:pPr>
            <a:r>
              <a:rPr lang="en-US">
                <a:latin typeface="Times New Roman" panose="02020603050405020304" pitchFamily="18" charset="0"/>
                <a:ea typeface="Calibri" panose="020F0502020204030204" pitchFamily="34" charset="0"/>
                <a:cs typeface="Times New Roman" panose="02020603050405020304" pitchFamily="18" charset="0"/>
              </a:rPr>
              <a:t>Phòng vận chuyển: quản lý nhân viên vân chuyển</a:t>
            </a:r>
          </a:p>
          <a:p>
            <a:pPr marL="342900" marR="0" lvl="0" indent="-342900" algn="just">
              <a:lnSpc>
                <a:spcPct val="107000"/>
              </a:lnSpc>
              <a:spcBef>
                <a:spcPts val="0"/>
              </a:spcBef>
              <a:spcAft>
                <a:spcPts val="0"/>
              </a:spcAft>
              <a:buFont typeface="+mj-lt"/>
              <a:buAutoNum type="arabicPeriod"/>
            </a:pPr>
            <a:r>
              <a:rPr lang="en-US">
                <a:latin typeface="Times New Roman" panose="02020603050405020304" pitchFamily="18" charset="0"/>
                <a:ea typeface="Calibri" panose="020F0502020204030204" pitchFamily="34" charset="0"/>
                <a:cs typeface="Times New Roman" panose="02020603050405020304" pitchFamily="18" charset="0"/>
              </a:rPr>
              <a:t>Phòng kiểm soát kho hàng: quản lý nhân viên kho, nhập hàng, đối tác nhập hàng</a:t>
            </a:r>
          </a:p>
          <a:p>
            <a:pPr marL="342900" marR="0" lvl="0" indent="-342900" algn="just">
              <a:lnSpc>
                <a:spcPct val="107000"/>
              </a:lnSpc>
              <a:spcBef>
                <a:spcPts val="0"/>
              </a:spcBef>
              <a:spcAft>
                <a:spcPts val="0"/>
              </a:spcAft>
              <a:buFont typeface="+mj-lt"/>
              <a:buAutoNum type="arabicPeriod"/>
            </a:pPr>
            <a:r>
              <a:rPr lang="en-US">
                <a:latin typeface="Times New Roman" panose="02020603050405020304" pitchFamily="18" charset="0"/>
                <a:ea typeface="Calibri" panose="020F0502020204030204" pitchFamily="34" charset="0"/>
                <a:cs typeface="Times New Roman" panose="02020603050405020304" pitchFamily="18" charset="0"/>
              </a:rPr>
              <a:t>Phòng kĩ thuật: quản lý nhân viên kĩ thuật</a:t>
            </a:r>
          </a:p>
          <a:p>
            <a:pPr marL="342900" marR="0" lvl="0" indent="-342900" algn="just">
              <a:lnSpc>
                <a:spcPct val="107000"/>
              </a:lnSpc>
              <a:spcBef>
                <a:spcPts val="0"/>
              </a:spcBef>
              <a:spcAft>
                <a:spcPts val="0"/>
              </a:spcAft>
              <a:buFont typeface="+mj-lt"/>
              <a:buAutoNum type="arabicPeriod"/>
            </a:pPr>
            <a:r>
              <a:rPr lang="en-US">
                <a:latin typeface="Times New Roman" panose="02020603050405020304" pitchFamily="18" charset="0"/>
                <a:ea typeface="Calibri" panose="020F0502020204030204" pitchFamily="34" charset="0"/>
                <a:cs typeface="Times New Roman" panose="02020603050405020304" pitchFamily="18" charset="0"/>
              </a:rPr>
              <a:t>Phòng vê sinh: quản lý nhân viên vệ sinh siêu thị </a:t>
            </a:r>
          </a:p>
          <a:p>
            <a:pPr marL="342900" marR="0" lvl="0" indent="-342900" algn="just">
              <a:lnSpc>
                <a:spcPct val="107000"/>
              </a:lnSpc>
              <a:spcBef>
                <a:spcPts val="0"/>
              </a:spcBef>
              <a:spcAft>
                <a:spcPts val="800"/>
              </a:spcAft>
              <a:buFont typeface="+mj-lt"/>
              <a:buAutoNum type="arabicPeriod"/>
            </a:pPr>
            <a:r>
              <a:rPr lang="en-US">
                <a:latin typeface="Times New Roman" panose="02020603050405020304" pitchFamily="18" charset="0"/>
                <a:ea typeface="Calibri" panose="020F0502020204030204" pitchFamily="34" charset="0"/>
                <a:cs typeface="Times New Roman" panose="02020603050405020304" pitchFamily="18" charset="0"/>
              </a:rPr>
              <a:t>Phòng chăm sóc khách hàng: quản lý thẻ khách hàng</a:t>
            </a:r>
            <a:r>
              <a:rPr lang="en-US">
                <a:latin typeface="Times New Roman" panose="02020603050405020304" pitchFamily="18" charset="0"/>
                <a:ea typeface="Calibri" panose="020F0502020204030204" pitchFamily="34" charset="0"/>
                <a:cs typeface="Times New Roman" panose="02020603050405020304" pitchFamily="18" charset="0"/>
              </a:rPr>
              <a:t>. </a:t>
            </a:r>
            <a:endParaRPr lang="en-US">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458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8568" y="1120421"/>
            <a:ext cx="10250905" cy="4814203"/>
          </a:xfrm>
          <a:prstGeom prst="rect">
            <a:avLst/>
          </a:prstGeom>
        </p:spPr>
        <p:txBody>
          <a:bodyPr wrap="square">
            <a:spAutoFit/>
          </a:bodyPr>
          <a:lstStyle/>
          <a:p>
            <a:pPr indent="228600"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Trưởng phòng chịu trách nhiệm về hoạt động của phòng ban quản lý bảng công của nhân viên trong phòng, nhân viên chia ca luân phiên đều nhau ca sáng ca chiều nếu nghỉ không phép thì trừ 1% lương. Mỗi siêu thị metro phải quản lý được các sản phẩm nhập vào, bán ra, thu nhập theo ngày theo tháng tại mỗi siêu thị, vào mỗi ca trực nhân viên thu ngân sẽ được phát trước tiền lẻ để trả lại khách hàng và mỗi thu ngân được cấp 1 id để đăng hập thanh toán cho khách hàng, khách hàng mua hàng thì sẽ nhận hoá đơn sau khi thanh toán và bắt buộc phải có thẻ thành viên mới được thanh toán, nếu hàng hóa lơn cồng kềnh, nhiều thì có thể chuyển cho bộ phận vận chuyển</a:t>
            </a:r>
            <a:r>
              <a:rPr lang="en-US">
                <a:latin typeface="Times New Roman" panose="02020603050405020304" pitchFamily="18" charset="0"/>
                <a:ea typeface="Calibri" panose="020F0502020204030204" pitchFamily="34" charset="0"/>
                <a:cs typeface="Times New Roman" panose="02020603050405020304" pitchFamily="18" charset="0"/>
              </a:rPr>
              <a:t>, </a:t>
            </a:r>
            <a:r>
              <a:rPr lang="en-US" smtClean="0">
                <a:latin typeface="Times New Roman" panose="02020603050405020304" pitchFamily="18" charset="0"/>
                <a:ea typeface="Calibri" panose="020F0502020204030204" pitchFamily="34" charset="0"/>
                <a:cs typeface="Times New Roman" panose="02020603050405020304" pitchFamily="18" charset="0"/>
              </a:rPr>
              <a:t>chuyển </a:t>
            </a:r>
            <a:r>
              <a:rPr lang="en-US">
                <a:latin typeface="Times New Roman" panose="02020603050405020304" pitchFamily="18" charset="0"/>
                <a:ea typeface="Calibri" panose="020F0502020204030204" pitchFamily="34" charset="0"/>
                <a:cs typeface="Times New Roman" panose="02020603050405020304" pitchFamily="18" charset="0"/>
              </a:rPr>
              <a:t>hàng cho khách hàng, sau ca trực nộp lại tiền cho Bộ phận kế toán để tổ kế toán thống kê năng xuất và các mặt hàng đã bán ra, tính lương cho nhân viên toàn bộ siêu thị vào cuối tháng, bộ phận kiểm soát kho hàng kiểm soát toàn bộ Nhà cung cấp của siêu thị, mặt hàng nào cần nhập và tại siêu thị nào còn nhiều hàng thì phân phối về siêu thị đang hết hàng hoặc nhập hàng từ các đối tác của siêu thị mỗi lần nhập hàng cần có phiếu nhập và ngược lại thì phải có phiếu xuất khi xuất hàng. Bộ phận chăm sóc khách hàng cần quản lý được số lượng thẻ thành viên khách hàng, số lần mua hàng trong tháng của mỗi khách hàng, việc đăng kí mới cần cung cấp được đầy đủ yêu cầu của siêu thị phải có giấy phép kinh doanh thẻ thành viên khi mua hàng khách hàng được tích điểm có thể giảm cước mua hàng ở lần sau. Bộ phận marketing cần mở rộng thị trường thêm khách hàng tiềm năng, cộng thêm các chiến dịch quảng cáo để tăng khách hàng đến mua sắm. Hàng tháng các bộ phận phải báo cáo cho giám đốc chi nhánh về kết quả làm việc trong tháng.</a:t>
            </a:r>
            <a:endParaRPr lang="en-US">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10501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63" y="228128"/>
            <a:ext cx="2266437" cy="1400530"/>
          </a:xfrm>
        </p:spPr>
        <p:txBody>
          <a:bodyPr/>
          <a:lstStyle/>
          <a:p>
            <a:r>
              <a:rPr lang="en-US" sz="3200" smtClean="0">
                <a:latin typeface="Times New Roman" panose="02020603050405020304" pitchFamily="18" charset="0"/>
                <a:cs typeface="Times New Roman" panose="02020603050405020304" pitchFamily="18" charset="0"/>
              </a:rPr>
              <a:t>Thực thể và Thuộc tính</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99200" y="623593"/>
            <a:ext cx="2798441" cy="5954628"/>
          </a:xfrm>
        </p:spPr>
        <p:txBody>
          <a:bodyPr>
            <a:noAutofit/>
          </a:bodyPr>
          <a:lstStyle/>
          <a:p>
            <a:pPr lvl="0"/>
            <a:r>
              <a:rPr lang="en-US" sz="1600">
                <a:latin typeface="Times New Roman" panose="02020603050405020304" pitchFamily="18" charset="0"/>
                <a:cs typeface="Times New Roman" panose="02020603050405020304" pitchFamily="18" charset="0"/>
              </a:rPr>
              <a:t>Khách hàng</a:t>
            </a:r>
          </a:p>
          <a:p>
            <a:pPr lvl="0"/>
            <a:r>
              <a:rPr lang="en-US" sz="1600">
                <a:latin typeface="Times New Roman" panose="02020603050405020304" pitchFamily="18" charset="0"/>
                <a:cs typeface="Times New Roman" panose="02020603050405020304" pitchFamily="18" charset="0"/>
              </a:rPr>
              <a:t>Chi nhánh</a:t>
            </a:r>
          </a:p>
          <a:p>
            <a:pPr lvl="0"/>
            <a:r>
              <a:rPr lang="en-US" sz="1600">
                <a:latin typeface="Times New Roman" panose="02020603050405020304" pitchFamily="18" charset="0"/>
                <a:cs typeface="Times New Roman" panose="02020603050405020304" pitchFamily="18" charset="0"/>
              </a:rPr>
              <a:t>Phòng ban</a:t>
            </a:r>
          </a:p>
          <a:p>
            <a:pPr lvl="0"/>
            <a:r>
              <a:rPr lang="en-US" sz="1600">
                <a:latin typeface="Times New Roman" panose="02020603050405020304" pitchFamily="18" charset="0"/>
                <a:cs typeface="Times New Roman" panose="02020603050405020304" pitchFamily="18" charset="0"/>
              </a:rPr>
              <a:t>Nhân viên </a:t>
            </a:r>
          </a:p>
          <a:p>
            <a:pPr lvl="0"/>
            <a:r>
              <a:rPr lang="en-US" sz="1600">
                <a:latin typeface="Times New Roman" panose="02020603050405020304" pitchFamily="18" charset="0"/>
                <a:cs typeface="Times New Roman" panose="02020603050405020304" pitchFamily="18" charset="0"/>
              </a:rPr>
              <a:t>Hóa đơn </a:t>
            </a:r>
          </a:p>
          <a:p>
            <a:pPr lvl="0"/>
            <a:r>
              <a:rPr lang="en-US" sz="1600">
                <a:latin typeface="Times New Roman" panose="02020603050405020304" pitchFamily="18" charset="0"/>
                <a:cs typeface="Times New Roman" panose="02020603050405020304" pitchFamily="18" charset="0"/>
              </a:rPr>
              <a:t>Bảng Lương </a:t>
            </a:r>
          </a:p>
          <a:p>
            <a:pPr lvl="0"/>
            <a:r>
              <a:rPr lang="en-US" sz="1600">
                <a:latin typeface="Times New Roman" panose="02020603050405020304" pitchFamily="18" charset="0"/>
                <a:cs typeface="Times New Roman" panose="02020603050405020304" pitchFamily="18" charset="0"/>
              </a:rPr>
              <a:t>Bảng công</a:t>
            </a:r>
          </a:p>
          <a:p>
            <a:pPr lvl="0"/>
            <a:r>
              <a:rPr lang="en-US" sz="1600">
                <a:latin typeface="Times New Roman" panose="02020603050405020304" pitchFamily="18" charset="0"/>
                <a:cs typeface="Times New Roman" panose="02020603050405020304" pitchFamily="18" charset="0"/>
              </a:rPr>
              <a:t>Kho </a:t>
            </a:r>
          </a:p>
          <a:p>
            <a:pPr lvl="0"/>
            <a:r>
              <a:rPr lang="en-US" sz="1600">
                <a:latin typeface="Times New Roman" panose="02020603050405020304" pitchFamily="18" charset="0"/>
                <a:cs typeface="Times New Roman" panose="02020603050405020304" pitchFamily="18" charset="0"/>
              </a:rPr>
              <a:t>Chức vụ </a:t>
            </a:r>
          </a:p>
          <a:p>
            <a:pPr lvl="0"/>
            <a:r>
              <a:rPr lang="en-US" sz="1600">
                <a:latin typeface="Times New Roman" panose="02020603050405020304" pitchFamily="18" charset="0"/>
                <a:cs typeface="Times New Roman" panose="02020603050405020304" pitchFamily="18" charset="0"/>
              </a:rPr>
              <a:t>Hàng hóa</a:t>
            </a:r>
          </a:p>
          <a:p>
            <a:pPr lvl="0"/>
            <a:r>
              <a:rPr lang="en-US" sz="1600">
                <a:latin typeface="Times New Roman" panose="02020603050405020304" pitchFamily="18" charset="0"/>
                <a:cs typeface="Times New Roman" panose="02020603050405020304" pitchFamily="18" charset="0"/>
              </a:rPr>
              <a:t>Nhà cung cấp</a:t>
            </a:r>
          </a:p>
          <a:p>
            <a:pPr lvl="0"/>
            <a:r>
              <a:rPr lang="en-US" sz="1600">
                <a:latin typeface="Times New Roman" panose="02020603050405020304" pitchFamily="18" charset="0"/>
                <a:cs typeface="Times New Roman" panose="02020603050405020304" pitchFamily="18" charset="0"/>
              </a:rPr>
              <a:t>Phiếu nhập</a:t>
            </a:r>
          </a:p>
          <a:p>
            <a:pPr lvl="0"/>
            <a:r>
              <a:rPr lang="en-US" sz="1600">
                <a:latin typeface="Times New Roman" panose="02020603050405020304" pitchFamily="18" charset="0"/>
                <a:cs typeface="Times New Roman" panose="02020603050405020304" pitchFamily="18" charset="0"/>
              </a:rPr>
              <a:t>Phiếu </a:t>
            </a:r>
            <a:r>
              <a:rPr lang="en-US" sz="1600" smtClean="0">
                <a:latin typeface="Times New Roman" panose="02020603050405020304" pitchFamily="18" charset="0"/>
                <a:cs typeface="Times New Roman" panose="02020603050405020304" pitchFamily="18" charset="0"/>
              </a:rPr>
              <a:t>xuất</a:t>
            </a:r>
          </a:p>
          <a:p>
            <a:pPr lvl="0"/>
            <a:r>
              <a:rPr lang="en-US" sz="1600" smtClean="0">
                <a:latin typeface="Times New Roman" panose="02020603050405020304" pitchFamily="18" charset="0"/>
                <a:cs typeface="Times New Roman" panose="02020603050405020304" pitchFamily="18" charset="0"/>
              </a:rPr>
              <a:t>Thẻ </a:t>
            </a:r>
            <a:r>
              <a:rPr lang="en-US" sz="1600">
                <a:latin typeface="Times New Roman" panose="02020603050405020304" pitchFamily="18" charset="0"/>
                <a:cs typeface="Times New Roman" panose="02020603050405020304" pitchFamily="18" charset="0"/>
              </a:rPr>
              <a:t>thành </a:t>
            </a:r>
            <a:r>
              <a:rPr lang="en-US" sz="1600" smtClean="0">
                <a:latin typeface="Times New Roman" panose="02020603050405020304" pitchFamily="18" charset="0"/>
                <a:cs typeface="Times New Roman" panose="02020603050405020304" pitchFamily="18" charset="0"/>
              </a:rPr>
              <a:t>viên</a:t>
            </a:r>
          </a:p>
          <a:p>
            <a:r>
              <a:rPr lang="en-US" sz="1600">
                <a:latin typeface="Times New Roman" panose="02020603050405020304" pitchFamily="18" charset="0"/>
                <a:cs typeface="Times New Roman" panose="02020603050405020304" pitchFamily="18" charset="0"/>
              </a:rPr>
              <a:t>IdNhanVien</a:t>
            </a:r>
          </a:p>
          <a:p>
            <a:pPr lvl="0"/>
            <a:r>
              <a:rPr lang="en-US" sz="1600" smtClean="0">
                <a:latin typeface="Times New Roman" panose="02020603050405020304" pitchFamily="18" charset="0"/>
                <a:cs typeface="Times New Roman" panose="02020603050405020304" pitchFamily="18" charset="0"/>
              </a:rPr>
              <a:t>BaoCao</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4305735" y="623593"/>
            <a:ext cx="7503734" cy="59546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sz="1600">
                <a:latin typeface="Times New Roman" panose="02020603050405020304" pitchFamily="18" charset="0"/>
                <a:cs typeface="Times New Roman" panose="02020603050405020304" pitchFamily="18" charset="0"/>
              </a:rPr>
              <a:t>Khách hàng(</a:t>
            </a:r>
            <a:r>
              <a:rPr lang="en-US" sz="1600" u="sng">
                <a:latin typeface="Times New Roman" panose="02020603050405020304" pitchFamily="18" charset="0"/>
                <a:cs typeface="Times New Roman" panose="02020603050405020304" pitchFamily="18" charset="0"/>
              </a:rPr>
              <a:t>MaKH</a:t>
            </a:r>
            <a:r>
              <a:rPr lang="en-US" sz="1600">
                <a:latin typeface="Times New Roman" panose="02020603050405020304" pitchFamily="18" charset="0"/>
                <a:cs typeface="Times New Roman" panose="02020603050405020304" pitchFamily="18" charset="0"/>
              </a:rPr>
              <a:t>, TenKH, NgaySinh, GioiTinh, DiaChi, LienHe)</a:t>
            </a:r>
          </a:p>
          <a:p>
            <a:r>
              <a:rPr lang="en-US" sz="1600">
                <a:latin typeface="Times New Roman" panose="02020603050405020304" pitchFamily="18" charset="0"/>
                <a:cs typeface="Times New Roman" panose="02020603050405020304" pitchFamily="18" charset="0"/>
              </a:rPr>
              <a:t>Chi nhánh(</a:t>
            </a:r>
            <a:r>
              <a:rPr lang="en-US" sz="1600" u="sng">
                <a:latin typeface="Times New Roman" panose="02020603050405020304" pitchFamily="18" charset="0"/>
                <a:cs typeface="Times New Roman" panose="02020603050405020304" pitchFamily="18" charset="0"/>
              </a:rPr>
              <a:t>MaCN</a:t>
            </a:r>
            <a:r>
              <a:rPr lang="en-US" sz="1600">
                <a:latin typeface="Times New Roman" panose="02020603050405020304" pitchFamily="18" charset="0"/>
                <a:cs typeface="Times New Roman" panose="02020603050405020304" pitchFamily="18" charset="0"/>
              </a:rPr>
              <a:t>, TenCN, TenGD, DiaChi, LienHe)</a:t>
            </a:r>
          </a:p>
          <a:p>
            <a:r>
              <a:rPr lang="en-US" sz="1600">
                <a:latin typeface="Times New Roman" panose="02020603050405020304" pitchFamily="18" charset="0"/>
                <a:cs typeface="Times New Roman" panose="02020603050405020304" pitchFamily="18" charset="0"/>
              </a:rPr>
              <a:t>PhongBan(</a:t>
            </a:r>
            <a:r>
              <a:rPr lang="en-US" sz="1600" u="sng">
                <a:latin typeface="Times New Roman" panose="02020603050405020304" pitchFamily="18" charset="0"/>
                <a:cs typeface="Times New Roman" panose="02020603050405020304" pitchFamily="18" charset="0"/>
              </a:rPr>
              <a:t>MaPB</a:t>
            </a:r>
            <a:r>
              <a:rPr lang="en-US" sz="1600">
                <a:latin typeface="Times New Roman" panose="02020603050405020304" pitchFamily="18" charset="0"/>
                <a:cs typeface="Times New Roman" panose="02020603050405020304" pitchFamily="18" charset="0"/>
              </a:rPr>
              <a:t>, TenPB, TenTruongPhong)</a:t>
            </a:r>
          </a:p>
          <a:p>
            <a:r>
              <a:rPr lang="en-US" sz="1600">
                <a:latin typeface="Times New Roman" panose="02020603050405020304" pitchFamily="18" charset="0"/>
                <a:cs typeface="Times New Roman" panose="02020603050405020304" pitchFamily="18" charset="0"/>
              </a:rPr>
              <a:t>NhanVien(</a:t>
            </a:r>
            <a:r>
              <a:rPr lang="en-US" sz="1600" u="sng">
                <a:latin typeface="Times New Roman" panose="02020603050405020304" pitchFamily="18" charset="0"/>
                <a:cs typeface="Times New Roman" panose="02020603050405020304" pitchFamily="18" charset="0"/>
              </a:rPr>
              <a:t>MaNV</a:t>
            </a:r>
            <a:r>
              <a:rPr lang="en-US" sz="1600">
                <a:latin typeface="Times New Roman" panose="02020603050405020304" pitchFamily="18" charset="0"/>
                <a:cs typeface="Times New Roman" panose="02020603050405020304" pitchFamily="18" charset="0"/>
              </a:rPr>
              <a:t>, TenNV, NgaySinh, GioiTinh, DiaChi, LienHe)</a:t>
            </a:r>
          </a:p>
          <a:p>
            <a:r>
              <a:rPr lang="en-US" sz="1600">
                <a:latin typeface="Times New Roman" panose="02020603050405020304" pitchFamily="18" charset="0"/>
                <a:cs typeface="Times New Roman" panose="02020603050405020304" pitchFamily="18" charset="0"/>
              </a:rPr>
              <a:t>HoaDon(</a:t>
            </a:r>
            <a:r>
              <a:rPr lang="en-US" sz="1600" u="sng">
                <a:latin typeface="Times New Roman" panose="02020603050405020304" pitchFamily="18" charset="0"/>
                <a:cs typeface="Times New Roman" panose="02020603050405020304" pitchFamily="18" charset="0"/>
              </a:rPr>
              <a:t>MaHD</a:t>
            </a:r>
            <a:r>
              <a:rPr lang="en-US" sz="1600">
                <a:latin typeface="Times New Roman" panose="02020603050405020304" pitchFamily="18" charset="0"/>
                <a:cs typeface="Times New Roman" panose="02020603050405020304" pitchFamily="18" charset="0"/>
              </a:rPr>
              <a:t>, MaHH, SoLuong, MaKH, TTien) </a:t>
            </a:r>
          </a:p>
          <a:p>
            <a:r>
              <a:rPr lang="en-US" sz="1600">
                <a:latin typeface="Times New Roman" panose="02020603050405020304" pitchFamily="18" charset="0"/>
                <a:cs typeface="Times New Roman" panose="02020603050405020304" pitchFamily="18" charset="0"/>
              </a:rPr>
              <a:t>BangCong(</a:t>
            </a:r>
            <a:r>
              <a:rPr lang="en-US" sz="1600" u="sng">
                <a:latin typeface="Times New Roman" panose="02020603050405020304" pitchFamily="18" charset="0"/>
                <a:cs typeface="Times New Roman" panose="02020603050405020304" pitchFamily="18" charset="0"/>
              </a:rPr>
              <a:t>MaBC</a:t>
            </a:r>
            <a:r>
              <a:rPr lang="en-US" sz="1600">
                <a:latin typeface="Times New Roman" panose="02020603050405020304" pitchFamily="18" charset="0"/>
                <a:cs typeface="Times New Roman" panose="02020603050405020304" pitchFamily="18" charset="0"/>
              </a:rPr>
              <a:t>, MaNV, NgayCong, Nghi)</a:t>
            </a:r>
          </a:p>
          <a:p>
            <a:r>
              <a:rPr lang="en-US" sz="1600">
                <a:latin typeface="Times New Roman" panose="02020603050405020304" pitchFamily="18" charset="0"/>
                <a:cs typeface="Times New Roman" panose="02020603050405020304" pitchFamily="18" charset="0"/>
              </a:rPr>
              <a:t>BangLuong(</a:t>
            </a:r>
            <a:r>
              <a:rPr lang="en-US" sz="1600" u="sng">
                <a:latin typeface="Times New Roman" panose="02020603050405020304" pitchFamily="18" charset="0"/>
                <a:cs typeface="Times New Roman" panose="02020603050405020304" pitchFamily="18" charset="0"/>
              </a:rPr>
              <a:t>MaNV</a:t>
            </a:r>
            <a:r>
              <a:rPr lang="en-US" sz="1600">
                <a:latin typeface="Times New Roman" panose="02020603050405020304" pitchFamily="18" charset="0"/>
                <a:cs typeface="Times New Roman" panose="02020603050405020304" pitchFamily="18" charset="0"/>
              </a:rPr>
              <a:t>, MaBC,  NgayCong, Phat, TongLuong)</a:t>
            </a:r>
          </a:p>
          <a:p>
            <a:r>
              <a:rPr lang="en-US" sz="1600">
                <a:latin typeface="Times New Roman" panose="02020603050405020304" pitchFamily="18" charset="0"/>
                <a:cs typeface="Times New Roman" panose="02020603050405020304" pitchFamily="18" charset="0"/>
              </a:rPr>
              <a:t>Kho(</a:t>
            </a:r>
            <a:r>
              <a:rPr lang="en-US" sz="1600" u="sng">
                <a:latin typeface="Times New Roman" panose="02020603050405020304" pitchFamily="18" charset="0"/>
                <a:cs typeface="Times New Roman" panose="02020603050405020304" pitchFamily="18" charset="0"/>
              </a:rPr>
              <a:t>MaKho</a:t>
            </a:r>
            <a:r>
              <a:rPr lang="en-US" sz="1600">
                <a:latin typeface="Times New Roman" panose="02020603050405020304" pitchFamily="18" charset="0"/>
                <a:cs typeface="Times New Roman" panose="02020603050405020304" pitchFamily="18" charset="0"/>
              </a:rPr>
              <a:t>, MaHH, TenHH, SoLuong)</a:t>
            </a:r>
          </a:p>
          <a:p>
            <a:r>
              <a:rPr lang="en-US" sz="1600">
                <a:latin typeface="Times New Roman" panose="02020603050405020304" pitchFamily="18" charset="0"/>
                <a:cs typeface="Times New Roman" panose="02020603050405020304" pitchFamily="18" charset="0"/>
              </a:rPr>
              <a:t>ChucVu(</a:t>
            </a:r>
            <a:r>
              <a:rPr lang="en-US" sz="1600" u="sng">
                <a:latin typeface="Times New Roman" panose="02020603050405020304" pitchFamily="18" charset="0"/>
                <a:cs typeface="Times New Roman" panose="02020603050405020304" pitchFamily="18" charset="0"/>
              </a:rPr>
              <a:t>MaCV</a:t>
            </a:r>
            <a:r>
              <a:rPr lang="en-US" sz="1600">
                <a:latin typeface="Times New Roman" panose="02020603050405020304" pitchFamily="18" charset="0"/>
                <a:cs typeface="Times New Roman" panose="02020603050405020304" pitchFamily="18" charset="0"/>
              </a:rPr>
              <a:t>, TenCV)</a:t>
            </a:r>
          </a:p>
          <a:p>
            <a:r>
              <a:rPr lang="en-US" sz="1600">
                <a:latin typeface="Times New Roman" panose="02020603050405020304" pitchFamily="18" charset="0"/>
                <a:cs typeface="Times New Roman" panose="02020603050405020304" pitchFamily="18" charset="0"/>
              </a:rPr>
              <a:t>HangHoa(</a:t>
            </a:r>
            <a:r>
              <a:rPr lang="en-US" sz="1600" u="sng">
                <a:latin typeface="Times New Roman" panose="02020603050405020304" pitchFamily="18" charset="0"/>
                <a:cs typeface="Times New Roman" panose="02020603050405020304" pitchFamily="18" charset="0"/>
              </a:rPr>
              <a:t>MaHH</a:t>
            </a:r>
            <a:r>
              <a:rPr lang="en-US" sz="1600">
                <a:latin typeface="Times New Roman" panose="02020603050405020304" pitchFamily="18" charset="0"/>
                <a:cs typeface="Times New Roman" panose="02020603050405020304" pitchFamily="18" charset="0"/>
              </a:rPr>
              <a:t>, TenHH)</a:t>
            </a:r>
          </a:p>
          <a:p>
            <a:r>
              <a:rPr lang="en-US" sz="1600">
                <a:latin typeface="Times New Roman" panose="02020603050405020304" pitchFamily="18" charset="0"/>
                <a:cs typeface="Times New Roman" panose="02020603050405020304" pitchFamily="18" charset="0"/>
              </a:rPr>
              <a:t>NhaCungCap(</a:t>
            </a:r>
            <a:r>
              <a:rPr lang="en-US" sz="1600" u="sng">
                <a:latin typeface="Times New Roman" panose="02020603050405020304" pitchFamily="18" charset="0"/>
                <a:cs typeface="Times New Roman" panose="02020603050405020304" pitchFamily="18" charset="0"/>
              </a:rPr>
              <a:t>MaNCC</a:t>
            </a:r>
            <a:r>
              <a:rPr lang="en-US" sz="1600">
                <a:latin typeface="Times New Roman" panose="02020603050405020304" pitchFamily="18" charset="0"/>
                <a:cs typeface="Times New Roman" panose="02020603050405020304" pitchFamily="18" charset="0"/>
              </a:rPr>
              <a:t>, TenNCC, MaHH, TenHH)</a:t>
            </a:r>
          </a:p>
          <a:p>
            <a:r>
              <a:rPr lang="en-US" sz="1600">
                <a:latin typeface="Times New Roman" panose="02020603050405020304" pitchFamily="18" charset="0"/>
                <a:cs typeface="Times New Roman" panose="02020603050405020304" pitchFamily="18" charset="0"/>
              </a:rPr>
              <a:t>PhieuNhap(</a:t>
            </a:r>
            <a:r>
              <a:rPr lang="en-US" sz="1600" u="sng">
                <a:latin typeface="Times New Roman" panose="02020603050405020304" pitchFamily="18" charset="0"/>
                <a:cs typeface="Times New Roman" panose="02020603050405020304" pitchFamily="18" charset="0"/>
              </a:rPr>
              <a:t>MaPN</a:t>
            </a:r>
            <a:r>
              <a:rPr lang="en-US" sz="1600">
                <a:latin typeface="Times New Roman" panose="02020603050405020304" pitchFamily="18" charset="0"/>
                <a:cs typeface="Times New Roman" panose="02020603050405020304" pitchFamily="18" charset="0"/>
              </a:rPr>
              <a:t>, MaHH, MaNCC, SoLuong, TTien)</a:t>
            </a:r>
          </a:p>
          <a:p>
            <a:r>
              <a:rPr lang="en-US" sz="1600">
                <a:latin typeface="Times New Roman" panose="02020603050405020304" pitchFamily="18" charset="0"/>
                <a:cs typeface="Times New Roman" panose="02020603050405020304" pitchFamily="18" charset="0"/>
              </a:rPr>
              <a:t>PhieuXuat(</a:t>
            </a:r>
            <a:r>
              <a:rPr lang="en-US" sz="1600" u="sng">
                <a:latin typeface="Times New Roman" panose="02020603050405020304" pitchFamily="18" charset="0"/>
                <a:cs typeface="Times New Roman" panose="02020603050405020304" pitchFamily="18" charset="0"/>
              </a:rPr>
              <a:t>MaPX</a:t>
            </a:r>
            <a:r>
              <a:rPr lang="en-US" sz="1600">
                <a:latin typeface="Times New Roman" panose="02020603050405020304" pitchFamily="18" charset="0"/>
                <a:cs typeface="Times New Roman" panose="02020603050405020304" pitchFamily="18" charset="0"/>
              </a:rPr>
              <a:t>, MaHH, MaNCC, Soluong, TTien)</a:t>
            </a:r>
          </a:p>
          <a:p>
            <a:r>
              <a:rPr lang="en-US" sz="1600">
                <a:latin typeface="Times New Roman" panose="02020603050405020304" pitchFamily="18" charset="0"/>
                <a:cs typeface="Times New Roman" panose="02020603050405020304" pitchFamily="18" charset="0"/>
              </a:rPr>
              <a:t>TheThanhVien(</a:t>
            </a:r>
            <a:r>
              <a:rPr lang="en-US" sz="1600" u="sng">
                <a:latin typeface="Times New Roman" panose="02020603050405020304" pitchFamily="18" charset="0"/>
                <a:cs typeface="Times New Roman" panose="02020603050405020304" pitchFamily="18" charset="0"/>
              </a:rPr>
              <a:t>MaThe</a:t>
            </a:r>
            <a:r>
              <a:rPr lang="en-US" sz="1600">
                <a:latin typeface="Times New Roman" panose="02020603050405020304" pitchFamily="18" charset="0"/>
                <a:cs typeface="Times New Roman" panose="02020603050405020304" pitchFamily="18" charset="0"/>
              </a:rPr>
              <a:t>,MaKH,TenKH,DiemTich)</a:t>
            </a:r>
          </a:p>
          <a:p>
            <a:r>
              <a:rPr lang="en-US" sz="1600">
                <a:latin typeface="Times New Roman" panose="02020603050405020304" pitchFamily="18" charset="0"/>
                <a:cs typeface="Times New Roman" panose="02020603050405020304" pitchFamily="18" charset="0"/>
              </a:rPr>
              <a:t>IdNhanVien(</a:t>
            </a:r>
            <a:r>
              <a:rPr lang="en-US" sz="1600" u="sng">
                <a:latin typeface="Times New Roman" panose="02020603050405020304" pitchFamily="18" charset="0"/>
                <a:cs typeface="Times New Roman" panose="02020603050405020304" pitchFamily="18" charset="0"/>
              </a:rPr>
              <a:t>MaNV</a:t>
            </a:r>
            <a:r>
              <a:rPr lang="en-US" sz="1600">
                <a:latin typeface="Times New Roman" panose="02020603050405020304" pitchFamily="18" charset="0"/>
                <a:cs typeface="Times New Roman" panose="02020603050405020304" pitchFamily="18" charset="0"/>
              </a:rPr>
              <a:t>, Pass)</a:t>
            </a:r>
          </a:p>
          <a:p>
            <a:r>
              <a:rPr lang="en-US" sz="1600">
                <a:latin typeface="Times New Roman" panose="02020603050405020304" pitchFamily="18" charset="0"/>
                <a:cs typeface="Times New Roman" panose="02020603050405020304" pitchFamily="18" charset="0"/>
              </a:rPr>
              <a:t>BaoCao(</a:t>
            </a:r>
            <a:r>
              <a:rPr lang="en-US" sz="1600" u="sng">
                <a:latin typeface="Times New Roman" panose="02020603050405020304" pitchFamily="18" charset="0"/>
                <a:cs typeface="Times New Roman" panose="02020603050405020304" pitchFamily="18" charset="0"/>
              </a:rPr>
              <a:t>MaBC</a:t>
            </a:r>
            <a:r>
              <a:rPr lang="en-US" sz="1600">
                <a:latin typeface="Times New Roman" panose="02020603050405020304" pitchFamily="18" charset="0"/>
                <a:cs typeface="Times New Roman" panose="02020603050405020304" pitchFamily="18" charset="0"/>
              </a:rPr>
              <a:t>, TenBC, NgayLap, NoiDung)</a:t>
            </a:r>
          </a:p>
        </p:txBody>
      </p:sp>
    </p:spTree>
    <p:extLst>
      <p:ext uri="{BB962C8B-B14F-4D97-AF65-F5344CB8AC3E}">
        <p14:creationId xmlns:p14="http://schemas.microsoft.com/office/powerpoint/2010/main" val="21756885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2"/>
          <a:stretch>
            <a:fillRect/>
          </a:stretch>
        </p:blipFill>
        <p:spPr>
          <a:xfrm>
            <a:off x="412775" y="504967"/>
            <a:ext cx="5553476" cy="4718479"/>
          </a:xfrm>
          <a:prstGeom prst="rect">
            <a:avLst/>
          </a:prstGeom>
        </p:spPr>
      </p:pic>
      <p:pic>
        <p:nvPicPr>
          <p:cNvPr id="8" name="Picture 7"/>
          <p:cNvPicPr>
            <a:picLocks noChangeAspect="1"/>
          </p:cNvPicPr>
          <p:nvPr/>
        </p:nvPicPr>
        <p:blipFill>
          <a:blip r:embed="rId3"/>
          <a:stretch>
            <a:fillRect/>
          </a:stretch>
        </p:blipFill>
        <p:spPr>
          <a:xfrm>
            <a:off x="6205181" y="1385006"/>
            <a:ext cx="5613779" cy="4823827"/>
          </a:xfrm>
          <a:prstGeom prst="rect">
            <a:avLst/>
          </a:prstGeom>
        </p:spPr>
      </p:pic>
      <p:sp>
        <p:nvSpPr>
          <p:cNvPr id="9" name="TextBox 8"/>
          <p:cNvSpPr txBox="1"/>
          <p:nvPr/>
        </p:nvSpPr>
        <p:spPr>
          <a:xfrm>
            <a:off x="7069540" y="446282"/>
            <a:ext cx="3127779" cy="492443"/>
          </a:xfrm>
          <a:prstGeom prst="rect">
            <a:avLst/>
          </a:prstGeom>
          <a:noFill/>
        </p:spPr>
        <p:txBody>
          <a:bodyPr wrap="none" rtlCol="0">
            <a:spAutoFit/>
          </a:bodyPr>
          <a:lstStyle/>
          <a:p>
            <a:r>
              <a:rPr lang="en-US" sz="2600" smtClean="0">
                <a:latin typeface="Times New Roman" panose="02020603050405020304" pitchFamily="18" charset="0"/>
                <a:cs typeface="Times New Roman" panose="02020603050405020304" pitchFamily="18" charset="0"/>
              </a:rPr>
              <a:t>Xác định kiểu liên kết</a:t>
            </a: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533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36261" y="1055206"/>
            <a:ext cx="5847023" cy="4583813"/>
          </a:xfrm>
          <a:prstGeom prst="rect">
            <a:avLst/>
          </a:prstGeom>
        </p:spPr>
      </p:pic>
    </p:spTree>
    <p:extLst>
      <p:ext uri="{BB962C8B-B14F-4D97-AF65-F5344CB8AC3E}">
        <p14:creationId xmlns:p14="http://schemas.microsoft.com/office/powerpoint/2010/main" val="213408500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4819"/>
            <a:ext cx="4553686" cy="557216"/>
          </a:xfrm>
        </p:spPr>
        <p:txBody>
          <a:bodyPr/>
          <a:lstStyle/>
          <a:p>
            <a:r>
              <a:rPr lang="en-US" sz="3200" smtClean="0">
                <a:latin typeface="Times New Roman" panose="02020603050405020304" pitchFamily="18" charset="0"/>
                <a:cs typeface="Times New Roman" panose="02020603050405020304" pitchFamily="18" charset="0"/>
              </a:rPr>
              <a:t>Biều đồ usecase</a:t>
            </a:r>
            <a:endParaRPr lang="en-US" sz="320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569493" y="343090"/>
            <a:ext cx="10622507" cy="6767394"/>
          </a:xfrm>
          <a:prstGeom prst="rect">
            <a:avLst/>
          </a:prstGeom>
          <a:noFill/>
          <a:ln>
            <a:noFill/>
          </a:ln>
        </p:spPr>
      </p:pic>
    </p:spTree>
    <p:extLst>
      <p:ext uri="{BB962C8B-B14F-4D97-AF65-F5344CB8AC3E}">
        <p14:creationId xmlns:p14="http://schemas.microsoft.com/office/powerpoint/2010/main" val="34075619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2397340" cy="639103"/>
          </a:xfrm>
        </p:spPr>
        <p:txBody>
          <a:bodyPr/>
          <a:lstStyle/>
          <a:p>
            <a:r>
              <a:rPr lang="en-US" sz="3200" smtClean="0">
                <a:latin typeface="Times New Roman" panose="02020603050405020304" pitchFamily="18" charset="0"/>
                <a:cs typeface="Times New Roman" panose="02020603050405020304" pitchFamily="18" charset="0"/>
              </a:rPr>
              <a:t>Biểu đồ lớp</a:t>
            </a:r>
            <a:endParaRPr lang="en-US" sz="320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42063" y="232011"/>
            <a:ext cx="8462750" cy="7110484"/>
          </a:xfrm>
          <a:prstGeom prst="rect">
            <a:avLst/>
          </a:prstGeom>
          <a:noFill/>
          <a:ln>
            <a:noFill/>
          </a:ln>
        </p:spPr>
      </p:pic>
    </p:spTree>
    <p:extLst>
      <p:ext uri="{BB962C8B-B14F-4D97-AF65-F5344CB8AC3E}">
        <p14:creationId xmlns:p14="http://schemas.microsoft.com/office/powerpoint/2010/main" val="11820585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119</TotalTime>
  <Words>1156</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Ion</vt:lpstr>
      <vt:lpstr>Môn Cơ Sở Dữ Liệu Nâng Cao</vt:lpstr>
      <vt:lpstr>Phân công công việc</vt:lpstr>
      <vt:lpstr>Phân tích bài toán</vt:lpstr>
      <vt:lpstr>PowerPoint Presentation</vt:lpstr>
      <vt:lpstr>Thực thể và Thuộc tính</vt:lpstr>
      <vt:lpstr>PowerPoint Presentation</vt:lpstr>
      <vt:lpstr>PowerPoint Presentation</vt:lpstr>
      <vt:lpstr>Biều đồ usecase</vt:lpstr>
      <vt:lpstr>Biểu đồ lớp</vt:lpstr>
      <vt:lpstr>PowerPoint Presentation</vt:lpstr>
      <vt:lpstr>Chuẩn hóa mô hình ER sang mô hình quan hệ</vt:lpstr>
      <vt:lpstr>PowerPoint Presentation</vt:lpstr>
      <vt:lpstr>Tổng kết</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Tuan</dc:creator>
  <cp:lastModifiedBy>Pham Tuan</cp:lastModifiedBy>
  <cp:revision>19</cp:revision>
  <dcterms:created xsi:type="dcterms:W3CDTF">2015-12-29T13:44:10Z</dcterms:created>
  <dcterms:modified xsi:type="dcterms:W3CDTF">2015-12-29T15:43:22Z</dcterms:modified>
</cp:coreProperties>
</file>