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50"/>
  </p:notesMasterIdLst>
  <p:sldIdLst>
    <p:sldId id="256" r:id="rId2"/>
    <p:sldId id="330" r:id="rId3"/>
    <p:sldId id="379" r:id="rId4"/>
    <p:sldId id="332" r:id="rId5"/>
    <p:sldId id="364" r:id="rId6"/>
    <p:sldId id="365" r:id="rId7"/>
    <p:sldId id="366" r:id="rId8"/>
    <p:sldId id="336" r:id="rId9"/>
    <p:sldId id="333" r:id="rId10"/>
    <p:sldId id="367" r:id="rId11"/>
    <p:sldId id="334" r:id="rId12"/>
    <p:sldId id="335" r:id="rId13"/>
    <p:sldId id="368" r:id="rId14"/>
    <p:sldId id="337" r:id="rId15"/>
    <p:sldId id="369" r:id="rId16"/>
    <p:sldId id="338" r:id="rId17"/>
    <p:sldId id="339" r:id="rId18"/>
    <p:sldId id="340" r:id="rId19"/>
    <p:sldId id="341" r:id="rId20"/>
    <p:sldId id="370" r:id="rId21"/>
    <p:sldId id="342" r:id="rId22"/>
    <p:sldId id="343" r:id="rId23"/>
    <p:sldId id="345" r:id="rId24"/>
    <p:sldId id="346" r:id="rId25"/>
    <p:sldId id="378" r:id="rId26"/>
    <p:sldId id="347" r:id="rId27"/>
    <p:sldId id="348" r:id="rId28"/>
    <p:sldId id="349" r:id="rId29"/>
    <p:sldId id="350" r:id="rId30"/>
    <p:sldId id="351" r:id="rId31"/>
    <p:sldId id="371" r:id="rId32"/>
    <p:sldId id="372" r:id="rId33"/>
    <p:sldId id="352" r:id="rId34"/>
    <p:sldId id="353" r:id="rId35"/>
    <p:sldId id="373" r:id="rId36"/>
    <p:sldId id="354" r:id="rId37"/>
    <p:sldId id="355" r:id="rId38"/>
    <p:sldId id="356" r:id="rId39"/>
    <p:sldId id="374" r:id="rId40"/>
    <p:sldId id="375" r:id="rId41"/>
    <p:sldId id="359" r:id="rId42"/>
    <p:sldId id="360" r:id="rId43"/>
    <p:sldId id="361" r:id="rId44"/>
    <p:sldId id="376" r:id="rId45"/>
    <p:sldId id="362" r:id="rId46"/>
    <p:sldId id="363" r:id="rId47"/>
    <p:sldId id="377" r:id="rId48"/>
    <p:sldId id="27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95382" autoAdjust="0"/>
  </p:normalViewPr>
  <p:slideViewPr>
    <p:cSldViewPr>
      <p:cViewPr>
        <p:scale>
          <a:sx n="66" d="100"/>
          <a:sy n="66" d="100"/>
        </p:scale>
        <p:origin x="-1596" y="-192"/>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52EC06-CB39-4DFE-96F5-E93F06DB3CEF}" type="datetimeFigureOut">
              <a:rPr lang="en-US" smtClean="0"/>
              <a:pPr/>
              <a:t>9/12/2013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DA37C9-A883-45B2-BA17-25CB8551A7B4}" type="slidenum">
              <a:rPr lang="en-US" smtClean="0"/>
              <a:pPr/>
              <a:t>‹#›</a:t>
            </a:fld>
            <a:endParaRPr lang="en-US" dirty="0"/>
          </a:p>
        </p:txBody>
      </p:sp>
    </p:spTree>
    <p:extLst>
      <p:ext uri="{BB962C8B-B14F-4D97-AF65-F5344CB8AC3E}">
        <p14:creationId xmlns:p14="http://schemas.microsoft.com/office/powerpoint/2010/main" val="382028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r>
              <a:rPr lang="en-US" baseline="0" smtClean="0">
                <a:sym typeface="Wingdings" pitchFamily="2" charset="2"/>
              </a:rPr>
              <a:t>Common characteris của 2 phần này đâu?</a:t>
            </a: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smtClean="0">
                <a:latin typeface="Times New Roman" pitchFamily="18" charset="0"/>
                <a:cs typeface="Times New Roman" pitchFamily="18" charset="0"/>
              </a:rPr>
              <a:t>We would initially identify three valid equivalence partitions and one invalid partition </a:t>
            </a:r>
          </a:p>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DA37C9-A883-45B2-BA17-25CB8551A7B4}" type="slidenum">
              <a:rPr lang="en-US" smtClean="0"/>
              <a:pPr/>
              <a:t>19</a:t>
            </a:fld>
            <a:endParaRPr lang="en-US" dirty="0"/>
          </a:p>
        </p:txBody>
      </p:sp>
    </p:spTree>
    <p:extLst>
      <p:ext uri="{BB962C8B-B14F-4D97-AF65-F5344CB8AC3E}">
        <p14:creationId xmlns:p14="http://schemas.microsoft.com/office/powerpoint/2010/main" val="61063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21</a:t>
            </a:fld>
            <a:endParaRPr lang="en-US" dirty="0"/>
          </a:p>
        </p:txBody>
      </p:sp>
    </p:spTree>
    <p:extLst>
      <p:ext uri="{BB962C8B-B14F-4D97-AF65-F5344CB8AC3E}">
        <p14:creationId xmlns:p14="http://schemas.microsoft.com/office/powerpoint/2010/main" val="83032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2</a:t>
            </a:fld>
            <a:endParaRPr lang="en-US" dirty="0"/>
          </a:p>
        </p:txBody>
      </p:sp>
    </p:spTree>
    <p:extLst>
      <p:ext uri="{BB962C8B-B14F-4D97-AF65-F5344CB8AC3E}">
        <p14:creationId xmlns:p14="http://schemas.microsoft.com/office/powerpoint/2010/main" val="2839074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23</a:t>
            </a:fld>
            <a:endParaRPr lang="en-US" dirty="0"/>
          </a:p>
        </p:txBody>
      </p:sp>
    </p:spTree>
    <p:extLst>
      <p:ext uri="{BB962C8B-B14F-4D97-AF65-F5344CB8AC3E}">
        <p14:creationId xmlns:p14="http://schemas.microsoft.com/office/powerpoint/2010/main" val="284195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32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33</a:t>
            </a:fld>
            <a:endParaRPr lang="en-US" dirty="0"/>
          </a:p>
        </p:txBody>
      </p:sp>
    </p:spTree>
    <p:extLst>
      <p:ext uri="{BB962C8B-B14F-4D97-AF65-F5344CB8AC3E}">
        <p14:creationId xmlns:p14="http://schemas.microsoft.com/office/powerpoint/2010/main" val="3095563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34</a:t>
            </a:fld>
            <a:endParaRPr lang="en-US" dirty="0"/>
          </a:p>
        </p:txBody>
      </p:sp>
    </p:spTree>
    <p:extLst>
      <p:ext uri="{BB962C8B-B14F-4D97-AF65-F5344CB8AC3E}">
        <p14:creationId xmlns:p14="http://schemas.microsoft.com/office/powerpoint/2010/main" val="2977250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35</a:t>
            </a:fld>
            <a:endParaRPr lang="en-US" dirty="0"/>
          </a:p>
        </p:txBody>
      </p:sp>
    </p:spTree>
    <p:extLst>
      <p:ext uri="{BB962C8B-B14F-4D97-AF65-F5344CB8AC3E}">
        <p14:creationId xmlns:p14="http://schemas.microsoft.com/office/powerpoint/2010/main" val="2977250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On</a:t>
            </a:r>
            <a:r>
              <a:rPr lang="en-US" baseline="0" smtClean="0"/>
              <a:t>ly one: P=60, Q=50</a:t>
            </a:r>
            <a:endParaRPr lang="en-US"/>
          </a:p>
        </p:txBody>
      </p:sp>
      <p:sp>
        <p:nvSpPr>
          <p:cNvPr id="4" name="Slide Number Placeholder 3"/>
          <p:cNvSpPr>
            <a:spLocks noGrp="1"/>
          </p:cNvSpPr>
          <p:nvPr>
            <p:ph type="sldNum" sz="quarter" idx="10"/>
          </p:nvPr>
        </p:nvSpPr>
        <p:spPr/>
        <p:txBody>
          <a:bodyPr/>
          <a:lstStyle/>
          <a:p>
            <a:fld id="{98DA37C9-A883-45B2-BA17-25CB8551A7B4}" type="slidenum">
              <a:rPr lang="en-US" smtClean="0"/>
              <a:pPr/>
              <a:t>37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TEST_001:</a:t>
            </a:r>
            <a:r>
              <a:rPr lang="en-US" baseline="0" smtClean="0"/>
              <a:t> 5/6=83%</a:t>
            </a:r>
          </a:p>
          <a:p>
            <a:r>
              <a:rPr lang="en-US" baseline="0" smtClean="0"/>
              <a:t>TEST_002: 100%</a:t>
            </a:r>
            <a:endParaRPr lang="en-US"/>
          </a:p>
        </p:txBody>
      </p:sp>
      <p:sp>
        <p:nvSpPr>
          <p:cNvPr id="4" name="Slide Number Placeholder 3"/>
          <p:cNvSpPr>
            <a:spLocks noGrp="1"/>
          </p:cNvSpPr>
          <p:nvPr>
            <p:ph type="sldNum" sz="quarter" idx="10"/>
          </p:nvPr>
        </p:nvSpPr>
        <p:spPr/>
        <p:txBody>
          <a:bodyPr/>
          <a:lstStyle/>
          <a:p>
            <a:fld id="{98DA37C9-A883-45B2-BA17-25CB8551A7B4}" type="slidenum">
              <a:rPr lang="en-US" smtClean="0"/>
              <a:pPr/>
              <a:t>38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TEST_001:</a:t>
            </a:r>
            <a:r>
              <a:rPr lang="en-US" baseline="0" smtClean="0"/>
              <a:t> 5/6=83%</a:t>
            </a:r>
          </a:p>
          <a:p>
            <a:r>
              <a:rPr lang="en-US" baseline="0" smtClean="0"/>
              <a:t>TEST_002: 100%</a:t>
            </a:r>
            <a:endParaRPr lang="en-US"/>
          </a:p>
        </p:txBody>
      </p:sp>
      <p:sp>
        <p:nvSpPr>
          <p:cNvPr id="4" name="Slide Number Placeholder 3"/>
          <p:cNvSpPr>
            <a:spLocks noGrp="1"/>
          </p:cNvSpPr>
          <p:nvPr>
            <p:ph type="sldNum" sz="quarter" idx="10"/>
          </p:nvPr>
        </p:nvSpPr>
        <p:spPr/>
        <p:txBody>
          <a:bodyPr/>
          <a:lstStyle/>
          <a:p>
            <a:fld id="{98DA37C9-A883-45B2-BA17-25CB8551A7B4}" type="slidenum">
              <a:rPr lang="en-US" smtClean="0"/>
              <a:pPr/>
              <a:t>39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TEST_001:</a:t>
            </a:r>
            <a:r>
              <a:rPr lang="en-US" baseline="0" smtClean="0"/>
              <a:t> 5/6=83%</a:t>
            </a:r>
          </a:p>
          <a:p>
            <a:r>
              <a:rPr lang="en-US" baseline="0" smtClean="0"/>
              <a:t>TEST_002: 100%</a:t>
            </a:r>
            <a:endParaRPr lang="en-US"/>
          </a:p>
        </p:txBody>
      </p:sp>
      <p:sp>
        <p:nvSpPr>
          <p:cNvPr id="4" name="Slide Number Placeholder 3"/>
          <p:cNvSpPr>
            <a:spLocks noGrp="1"/>
          </p:cNvSpPr>
          <p:nvPr>
            <p:ph type="sldNum" sz="quarter" idx="10"/>
          </p:nvPr>
        </p:nvSpPr>
        <p:spPr/>
        <p:txBody>
          <a:bodyPr/>
          <a:lstStyle/>
          <a:p>
            <a:fld id="{98DA37C9-A883-45B2-BA17-25CB8551A7B4}" type="slidenum">
              <a:rPr lang="en-US" smtClean="0"/>
              <a:pPr/>
              <a:t>40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Thời</a:t>
            </a:r>
            <a:r>
              <a:rPr lang="en-US" baseline="0" dirty="0" smtClean="0"/>
              <a:t> </a:t>
            </a:r>
            <a:r>
              <a:rPr lang="en-US" baseline="0" dirty="0" err="1" smtClean="0"/>
              <a:t>lượng</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a:t>
            </a:r>
          </a:p>
          <a:p>
            <a:r>
              <a:rPr lang="en-US" baseline="0" dirty="0" err="1" smtClean="0"/>
              <a:t>Mục</a:t>
            </a:r>
            <a:r>
              <a:rPr lang="en-US" baseline="0" dirty="0" smtClean="0"/>
              <a:t> 1, 2: 90’  (2 </a:t>
            </a:r>
            <a:r>
              <a:rPr lang="en-US" baseline="0" dirty="0" err="1" smtClean="0"/>
              <a:t>tiết</a:t>
            </a:r>
            <a:r>
              <a:rPr lang="en-US" baseline="0" dirty="0" smtClean="0"/>
              <a:t>)</a:t>
            </a:r>
          </a:p>
          <a:p>
            <a:r>
              <a:rPr lang="en-US" baseline="0" dirty="0" err="1" smtClean="0"/>
              <a:t>Mục</a:t>
            </a:r>
            <a:r>
              <a:rPr lang="en-US" baseline="0" dirty="0" smtClean="0"/>
              <a:t> 3: </a:t>
            </a:r>
            <a:r>
              <a:rPr lang="en-US" baseline="0" dirty="0" err="1" smtClean="0"/>
              <a:t>Mỗi</a:t>
            </a:r>
            <a:r>
              <a:rPr lang="en-US" baseline="0" dirty="0" smtClean="0"/>
              <a:t> category (</a:t>
            </a:r>
            <a:r>
              <a:rPr lang="en-US" baseline="0" dirty="0" err="1" smtClean="0"/>
              <a:t>blackbox</a:t>
            </a:r>
            <a:r>
              <a:rPr lang="en-US" baseline="0" dirty="0" smtClean="0"/>
              <a:t>/</a:t>
            </a:r>
            <a:r>
              <a:rPr lang="en-US" baseline="0" dirty="0" err="1" smtClean="0"/>
              <a:t>whitebox</a:t>
            </a:r>
            <a:r>
              <a:rPr lang="en-US" baseline="0" dirty="0" smtClean="0"/>
              <a:t>/experience-based) </a:t>
            </a:r>
            <a:r>
              <a:rPr lang="en-US" baseline="0" dirty="0" err="1" smtClean="0"/>
              <a:t>là</a:t>
            </a:r>
            <a:r>
              <a:rPr lang="en-US" baseline="0" dirty="0" smtClean="0"/>
              <a:t> 90’ (2 </a:t>
            </a:r>
            <a:r>
              <a:rPr lang="en-US" baseline="0" dirty="0" err="1" smtClean="0"/>
              <a:t>tiết</a:t>
            </a:r>
            <a:r>
              <a:rPr lang="en-US" baseline="0" dirty="0" smtClean="0"/>
              <a:t>*3=6 </a:t>
            </a:r>
            <a:r>
              <a:rPr lang="en-US" baseline="0" dirty="0" err="1" smtClean="0"/>
              <a:t>tiết</a:t>
            </a:r>
            <a:r>
              <a:rPr lang="en-US" baseline="0" dirty="0" smtClean="0"/>
              <a:t>). </a:t>
            </a:r>
            <a:r>
              <a:rPr lang="en-US" baseline="0" dirty="0" err="1" smtClean="0"/>
              <a:t>Phần</a:t>
            </a:r>
            <a:r>
              <a:rPr lang="en-US" baseline="0" dirty="0" smtClean="0"/>
              <a:t> </a:t>
            </a:r>
            <a:r>
              <a:rPr lang="en-US" baseline="0" dirty="0" err="1" smtClean="0"/>
              <a:t>blackbox</a:t>
            </a:r>
            <a:r>
              <a:rPr lang="en-US" baseline="0" dirty="0" smtClean="0"/>
              <a:t> </a:t>
            </a:r>
            <a:r>
              <a:rPr lang="en-US" baseline="0" dirty="0" err="1" smtClean="0"/>
              <a:t>và</a:t>
            </a:r>
            <a:r>
              <a:rPr lang="en-US" baseline="0" dirty="0" smtClean="0"/>
              <a:t> </a:t>
            </a:r>
            <a:r>
              <a:rPr lang="en-US" baseline="0" dirty="0" err="1" smtClean="0"/>
              <a:t>whitebox</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dành</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dùng</a:t>
            </a:r>
            <a:r>
              <a:rPr lang="en-US" baseline="0" dirty="0" smtClean="0"/>
              <a:t> </a:t>
            </a:r>
            <a:r>
              <a:rPr lang="en-US" baseline="0" dirty="0" err="1" smtClean="0"/>
              <a:t>tới</a:t>
            </a:r>
            <a:r>
              <a:rPr lang="en-US" baseline="0" dirty="0" smtClean="0"/>
              <a:t> 5 </a:t>
            </a:r>
            <a:r>
              <a:rPr lang="en-US" baseline="0" dirty="0" err="1" smtClean="0"/>
              <a:t>tiết</a:t>
            </a:r>
            <a:r>
              <a:rPr lang="en-US" baseline="0" dirty="0" smtClean="0"/>
              <a:t>. Hai </a:t>
            </a:r>
            <a:r>
              <a:rPr lang="en-US" baseline="0" dirty="0" err="1" smtClean="0"/>
              <a:t>mục</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(experience-base technique </a:t>
            </a:r>
            <a:r>
              <a:rPr lang="en-US" baseline="0" dirty="0" err="1" smtClean="0"/>
              <a:t>và</a:t>
            </a:r>
            <a:r>
              <a:rPr lang="en-US" baseline="0" dirty="0" smtClean="0"/>
              <a:t> choosing technique)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nói</a:t>
            </a:r>
            <a:r>
              <a:rPr lang="en-US" baseline="0" dirty="0" smtClean="0"/>
              <a:t> </a:t>
            </a:r>
            <a:r>
              <a:rPr lang="en-US" baseline="0" dirty="0" err="1" smtClean="0"/>
              <a:t>trong</a:t>
            </a:r>
            <a:r>
              <a:rPr lang="en-US" baseline="0" dirty="0" smtClean="0"/>
              <a:t> 1 </a:t>
            </a:r>
            <a:r>
              <a:rPr lang="en-US" baseline="0" dirty="0" err="1" smtClean="0"/>
              <a:t>tiết</a:t>
            </a:r>
            <a:r>
              <a:rPr lang="en-US" baseline="0" dirty="0" smtClean="0"/>
              <a:t> </a:t>
            </a:r>
            <a:r>
              <a:rPr lang="en-US" baseline="0" dirty="0" err="1" smtClean="0"/>
              <a:t>là</a:t>
            </a:r>
            <a:r>
              <a:rPr lang="en-US" baseline="0" dirty="0" smtClean="0"/>
              <a:t> </a:t>
            </a:r>
            <a:r>
              <a:rPr lang="en-US" baseline="0" dirty="0" err="1" smtClean="0"/>
              <a:t>đủ</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8DA37C9-A883-45B2-BA17-25CB8551A7B4}" type="slidenum">
              <a:rPr lang="en-US" smtClean="0"/>
              <a:pPr/>
              <a:t>3</a:t>
            </a:fld>
            <a:endParaRPr lang="en-US" dirty="0"/>
          </a:p>
        </p:txBody>
      </p:sp>
    </p:spTree>
    <p:extLst>
      <p:ext uri="{BB962C8B-B14F-4D97-AF65-F5344CB8AC3E}">
        <p14:creationId xmlns:p14="http://schemas.microsoft.com/office/powerpoint/2010/main" val="283907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Document:</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 conditions are documented in a Test Design Specification.</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 cases are documented in a Test Case Specification. </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 procedures are documented (as you may expect) in a Test Procedure Specification (also known as a test script or a manual test script). </a:t>
            </a:r>
          </a:p>
          <a:p>
            <a:pPr lvl="1" eaLnBrk="0" fontAlgn="base" hangingPunct="0">
              <a:spcBef>
                <a:spcPct val="20000"/>
              </a:spcBef>
              <a:spcAft>
                <a:spcPct val="0"/>
              </a:spcAft>
              <a:buClrTx/>
              <a:buSzTx/>
              <a:buFont typeface="Arial" pitchFamily="34" charset="0"/>
              <a:buChar char="•"/>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prstClr val="black"/>
                </a:solidFill>
                <a:latin typeface="Arial" pitchFamily="34" charset="0"/>
                <a:cs typeface="Arial" pitchFamily="34" charset="0"/>
              </a:rPr>
              <a:t>A test condition is simply something that we could test. </a:t>
            </a:r>
          </a:p>
          <a:p>
            <a:pPr marL="628650" lvl="1" indent="-171450">
              <a:buFont typeface="Arial" pitchFamily="34" charset="0"/>
              <a:buChar char="•"/>
            </a:pPr>
            <a:r>
              <a:rPr lang="en-US" baseline="0" dirty="0" smtClean="0">
                <a:sym typeface="Wingdings" pitchFamily="2" charset="2"/>
              </a:rPr>
              <a:t>Test basis: includes all documents such as SRS, system requirement, a technical specification, the code itself (for structural testing), or a business process and an experienced user's knowledge of the system.</a:t>
            </a:r>
          </a:p>
          <a:p>
            <a:pPr marL="628650" lvl="1" indent="-171450">
              <a:buFont typeface="Arial" pitchFamily="34" charset="0"/>
              <a:buChar char="•"/>
            </a:pPr>
            <a:r>
              <a:rPr lang="en-US" baseline="0" dirty="0" smtClean="0">
                <a:sym typeface="Wingdings" pitchFamily="2" charset="2"/>
              </a:rPr>
              <a:t>Test conditions should be able to be linked back to their sources in the test basis - this is called traceability.</a:t>
            </a:r>
          </a:p>
        </p:txBody>
      </p:sp>
      <p:sp>
        <p:nvSpPr>
          <p:cNvPr id="4" name="Slide Number Placeholder 3"/>
          <p:cNvSpPr>
            <a:spLocks noGrp="1"/>
          </p:cNvSpPr>
          <p:nvPr>
            <p:ph type="sldNum" sz="quarter" idx="10"/>
          </p:nvPr>
        </p:nvSpPr>
        <p:spPr/>
        <p:txBody>
          <a:bodyPr/>
          <a:lstStyle/>
          <a:p>
            <a:fld id="{98DA37C9-A883-45B2-BA17-25CB8551A7B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lvl="1" indent="-171450">
              <a:buFont typeface="Arial" pitchFamily="34" charset="0"/>
              <a:buChar char="•"/>
            </a:pPr>
            <a:r>
              <a:rPr lang="en-US" baseline="0" dirty="0" smtClean="0">
                <a:sym typeface="Wingdings" pitchFamily="2" charset="2"/>
              </a:rPr>
              <a:t>In order to know what the system should do, we need to have a source of information about the correct behavior of the system - this is called an 'oracle' or a test oracle.</a:t>
            </a:r>
          </a:p>
          <a:p>
            <a:pPr marL="628650" lvl="1" indent="-171450">
              <a:buFont typeface="Arial" pitchFamily="34" charset="0"/>
              <a:buChar char="•"/>
            </a:pPr>
            <a:r>
              <a:rPr lang="en-US" baseline="0" dirty="0" smtClean="0">
                <a:sym typeface="Wingdings" pitchFamily="2" charset="2"/>
              </a:rPr>
              <a:t>Expected results include information displayed on a screen in response to an input, but they also include changes to data and/or states, and any other consequences of the test (e.g. a letter to be printed overnight).</a:t>
            </a:r>
          </a:p>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8DA37C9-A883-45B2-BA17-25CB8551A7B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8DC50B8-2399-4863-B13E-53F75F7AB086}"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C50B8-2399-4863-B13E-53F75F7AB08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C50B8-2399-4863-B13E-53F75F7AB08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C50B8-2399-4863-B13E-53F75F7AB086}"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8DC50B8-2399-4863-B13E-53F75F7AB08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C50B8-2399-4863-B13E-53F75F7AB086}"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DC50B8-2399-4863-B13E-53F75F7AB086}"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C50B8-2399-4863-B13E-53F75F7AB08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DC50B8-2399-4863-B13E-53F75F7AB08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C50B8-2399-4863-B13E-53F75F7AB086}"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4E3EA4-5402-4379-B303-6A5FC2C6A263}" type="datetimeFigureOut">
              <a:rPr lang="en-US" smtClean="0"/>
              <a:pPr/>
              <a:t>9/12/2013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8DC50B8-2399-4863-B13E-53F75F7AB086}"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E4E3EA4-5402-4379-B303-6A5FC2C6A263}" type="datetimeFigureOut">
              <a:rPr lang="en-US" smtClean="0"/>
              <a:pPr/>
              <a:t>9/12/2013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8DC50B8-2399-4863-B13E-53F75F7AB08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200" b="1" kern="1200">
          <a:solidFill>
            <a:schemeClr val="tx2"/>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pic>
        <p:nvPicPr>
          <p:cNvPr id="7" name="Picture 6" descr="TesterVN_logo_nobackgroup.png"/>
          <p:cNvPicPr>
            <a:picLocks noChangeAspect="1"/>
          </p:cNvPicPr>
          <p:nvPr/>
        </p:nvPicPr>
        <p:blipFill>
          <a:blip r:embed="rId4" cstate="print"/>
          <a:stretch>
            <a:fillRect/>
          </a:stretch>
        </p:blipFill>
        <p:spPr>
          <a:xfrm>
            <a:off x="2971800" y="152400"/>
            <a:ext cx="3200400" cy="1262601"/>
          </a:xfrm>
          <a:prstGeom prst="rect">
            <a:avLst/>
          </a:prstGeom>
        </p:spPr>
      </p:pic>
      <p:sp>
        <p:nvSpPr>
          <p:cNvPr id="10" name="Title 9"/>
          <p:cNvSpPr>
            <a:spLocks noGrp="1"/>
          </p:cNvSpPr>
          <p:nvPr>
            <p:ph type="ctrTitle"/>
          </p:nvPr>
        </p:nvSpPr>
        <p:spPr>
          <a:xfrm>
            <a:off x="457200" y="2667000"/>
            <a:ext cx="8229600" cy="1371600"/>
          </a:xfrm>
        </p:spPr>
        <p:txBody>
          <a:bodyPr>
            <a:normAutofit fontScale="90000"/>
          </a:bodyPr>
          <a:lstStyle/>
          <a:p>
            <a:r>
              <a:rPr lang="en-US" sz="4000" b="1" smtClean="0">
                <a:solidFill>
                  <a:schemeClr val="bg1"/>
                </a:solidFill>
                <a:latin typeface="Trebuchet MS" pitchFamily="34" charset="0"/>
              </a:rPr>
              <a:t>DYNAMIC </a:t>
            </a:r>
            <a:r>
              <a:rPr lang="en-US" sz="4000" b="1" dirty="0" smtClean="0">
                <a:solidFill>
                  <a:schemeClr val="bg1"/>
                </a:solidFill>
                <a:latin typeface="Trebuchet MS" pitchFamily="34" charset="0"/>
              </a:rPr>
              <a:t>TECHNIQUES</a:t>
            </a:r>
            <a:r>
              <a:rPr lang="en-US" sz="4000" b="1" dirty="0" smtClean="0">
                <a:solidFill>
                  <a:schemeClr val="tx1"/>
                </a:solidFill>
                <a:latin typeface="Trebuchet MS" pitchFamily="34" charset="0"/>
              </a:rPr>
              <a:t/>
            </a:r>
            <a:br>
              <a:rPr lang="en-US" sz="4000" b="1" dirty="0" smtClean="0">
                <a:solidFill>
                  <a:schemeClr val="tx1"/>
                </a:solidFill>
                <a:latin typeface="Trebuchet MS" pitchFamily="34" charset="0"/>
              </a:rPr>
            </a:br>
            <a:r>
              <a:rPr lang="en-US" sz="4000" dirty="0">
                <a:solidFill>
                  <a:schemeClr val="tx1"/>
                </a:solidFill>
                <a:latin typeface="Trebuchet MS" pitchFamily="34" charset="0"/>
              </a:rPr>
              <a:t/>
            </a:r>
            <a:br>
              <a:rPr lang="en-US" sz="4000" dirty="0">
                <a:solidFill>
                  <a:schemeClr val="tx1"/>
                </a:solidFill>
                <a:latin typeface="Trebuchet MS" pitchFamily="34" charset="0"/>
              </a:rPr>
            </a:br>
            <a:r>
              <a:rPr lang="en-US" sz="4000" dirty="0" smtClean="0">
                <a:solidFill>
                  <a:schemeClr val="tx1"/>
                </a:solidFill>
                <a:latin typeface="Trebuchet MS" pitchFamily="34" charset="0"/>
              </a:rPr>
              <a:t/>
            </a:r>
            <a:br>
              <a:rPr lang="en-US" sz="4000" dirty="0" smtClean="0">
                <a:solidFill>
                  <a:schemeClr val="tx1"/>
                </a:solidFill>
                <a:latin typeface="Trebuchet MS" pitchFamily="34" charset="0"/>
              </a:rPr>
            </a:br>
            <a:r>
              <a:rPr lang="en-US" sz="4000" dirty="0">
                <a:solidFill>
                  <a:schemeClr val="tx1"/>
                </a:solidFill>
                <a:latin typeface="Trebuchet MS" pitchFamily="34" charset="0"/>
              </a:rPr>
              <a:t/>
            </a:r>
            <a:br>
              <a:rPr lang="en-US" sz="4000" dirty="0">
                <a:solidFill>
                  <a:schemeClr val="tx1"/>
                </a:solidFill>
                <a:latin typeface="Trebuchet MS" pitchFamily="34" charset="0"/>
              </a:rPr>
            </a:br>
            <a:endParaRPr lang="en-US" sz="4000" dirty="0">
              <a:solidFill>
                <a:schemeClr val="tx1"/>
              </a:solidFill>
              <a:latin typeface="Trebuchet MS" pitchFamily="34"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838200"/>
          </a:xfrm>
        </p:spPr>
        <p:txBody>
          <a:bodyPr>
            <a:normAutofit/>
          </a:bodyPr>
          <a:lstStyle/>
          <a:p>
            <a:r>
              <a:rPr lang="en-US" sz="3200" b="1" dirty="0">
                <a:solidFill>
                  <a:schemeClr val="accent1">
                    <a:lumMod val="75000"/>
                  </a:schemeClr>
                </a:solidFill>
                <a:latin typeface="Calibri" pitchFamily="34" charset="0"/>
                <a:cs typeface="Calibri" pitchFamily="34" charset="0"/>
              </a:rPr>
              <a:t>2</a:t>
            </a:r>
            <a:r>
              <a:rPr lang="en-US" sz="3200" b="1" dirty="0" smtClean="0">
                <a:solidFill>
                  <a:schemeClr val="accent1">
                    <a:lumMod val="75000"/>
                  </a:schemeClr>
                </a:solidFill>
                <a:latin typeface="Calibri" pitchFamily="34" charset="0"/>
                <a:cs typeface="Calibri" pitchFamily="34" charset="0"/>
              </a:rPr>
              <a:t>. THE CATEGORIES OF TEST DESIGN TECHNIQUES</a:t>
            </a:r>
            <a:endParaRPr lang="en-US" sz="3200" b="1" dirty="0">
              <a:solidFill>
                <a:schemeClr val="accent1">
                  <a:lumMod val="75000"/>
                </a:schemeClr>
              </a:solidFill>
              <a:latin typeface="Calibri" pitchFamily="34" charset="0"/>
              <a:cs typeface="Calibri" pitchFamily="34" charset="0"/>
            </a:endParaRPr>
          </a:p>
        </p:txBody>
      </p:sp>
      <p:sp>
        <p:nvSpPr>
          <p:cNvPr id="3" name="Content Placeholder 2"/>
          <p:cNvSpPr>
            <a:spLocks noGrp="1"/>
          </p:cNvSpPr>
          <p:nvPr>
            <p:ph sz="quarter" idx="1"/>
          </p:nvPr>
        </p:nvSpPr>
        <p:spPr>
          <a:xfrm>
            <a:off x="381000" y="1676400"/>
            <a:ext cx="8229600" cy="4343400"/>
          </a:xfrm>
        </p:spPr>
        <p:txBody>
          <a:bodyPr>
            <a:normAutofit/>
          </a:bodyPr>
          <a:lstStyle/>
          <a:p>
            <a:pPr marL="342900" lvl="0" indent="-3429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Black-box test design techniques </a:t>
            </a:r>
          </a:p>
          <a:p>
            <a:pPr marL="617220" lvl="1" indent="-3429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Typical techniques: </a:t>
            </a:r>
          </a:p>
          <a:p>
            <a:pPr marL="1280160" lvl="3"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Equivalence partitioning.</a:t>
            </a:r>
          </a:p>
          <a:p>
            <a:pPr marL="1280160" lvl="3"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Boundary value analysis.</a:t>
            </a:r>
          </a:p>
          <a:p>
            <a:pPr marL="1280160" lvl="3"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Decision tables.</a:t>
            </a:r>
          </a:p>
          <a:p>
            <a:pPr marL="1280160" lvl="3"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State transition testing.</a:t>
            </a:r>
          </a:p>
          <a:p>
            <a:pPr marL="1280160" lvl="3"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Use Case Testing</a:t>
            </a:r>
            <a:endParaRPr lang="en-US" sz="2400" dirty="0" smtClean="0">
              <a:solidFill>
                <a:prstClr val="black"/>
              </a:solidFill>
              <a:latin typeface="Times New Roman"/>
            </a:endParaRPr>
          </a:p>
          <a:p>
            <a:pPr marL="891540" lvl="2" indent="-342900" eaLnBrk="0" fontAlgn="base" hangingPunct="0">
              <a:spcBef>
                <a:spcPct val="20000"/>
              </a:spcBef>
              <a:spcAft>
                <a:spcPct val="0"/>
              </a:spcAft>
              <a:buClrTx/>
              <a:buSzTx/>
              <a:buFontTx/>
              <a:buChar char="-"/>
            </a:pPr>
            <a:endParaRPr lang="en-US" sz="2400" dirty="0" smtClean="0">
              <a:solidFill>
                <a:prstClr val="black"/>
              </a:solidFill>
              <a:latin typeface="Times New Roman"/>
            </a:endParaRPr>
          </a:p>
          <a:p>
            <a:pPr marL="891540" lvl="2" indent="-342900" eaLnBrk="0" fontAlgn="base" hangingPunct="0">
              <a:spcBef>
                <a:spcPct val="20000"/>
              </a:spcBef>
              <a:spcAft>
                <a:spcPct val="0"/>
              </a:spcAft>
              <a:buClrTx/>
              <a:buSzTx/>
              <a:buNone/>
            </a:pPr>
            <a:endParaRPr lang="en-US" sz="2400" dirty="0" smtClean="0">
              <a:solidFill>
                <a:prstClr val="black"/>
              </a:solidFill>
              <a:latin typeface="Times New Roman"/>
            </a:endParaRP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962701445"/>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76400"/>
            <a:ext cx="8229600" cy="4343400"/>
          </a:xfrm>
        </p:spPr>
        <p:txBody>
          <a:bodyPr>
            <a:normAutofit/>
          </a:bodyPr>
          <a:lstStyle/>
          <a:p>
            <a:pPr marL="457200" indent="-4572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White-box testing techniques </a:t>
            </a:r>
          </a:p>
          <a:p>
            <a:pPr marL="731520" lvl="1" indent="-4572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To run on an application with the knowledge of the internal working of the code base </a:t>
            </a:r>
          </a:p>
          <a:p>
            <a:pPr marL="731520" lvl="1" indent="-4572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Typical techniques: </a:t>
            </a:r>
          </a:p>
          <a:p>
            <a:pPr marL="1005840" lvl="2"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 Statement Testing and Coverage</a:t>
            </a:r>
          </a:p>
          <a:p>
            <a:pPr marL="1005840" lvl="2"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 Decision Testing and Coverage</a:t>
            </a:r>
          </a:p>
          <a:p>
            <a:pPr marL="1005840" lvl="2" indent="-457200" eaLnBrk="0" fontAlgn="base" hangingPunct="0">
              <a:spcBef>
                <a:spcPct val="20000"/>
              </a:spcBef>
              <a:spcAft>
                <a:spcPct val="0"/>
              </a:spcAft>
              <a:buClrTx/>
              <a:buSzTx/>
              <a:buFont typeface="Arial" pitchFamily="34" charset="0"/>
              <a:buChar char="•"/>
            </a:pPr>
            <a:r>
              <a:rPr lang="en-US" sz="2200" dirty="0" smtClean="0">
                <a:solidFill>
                  <a:prstClr val="black"/>
                </a:solidFill>
                <a:latin typeface="Arial" pitchFamily="34" charset="0"/>
                <a:cs typeface="Arial" pitchFamily="34" charset="0"/>
              </a:rPr>
              <a:t> Other Structure-based Techniques</a:t>
            </a:r>
            <a:endParaRPr lang="en-US" sz="2400" dirty="0" smtClean="0">
              <a:solidFill>
                <a:prstClr val="black"/>
              </a:solidFill>
              <a:latin typeface="Times New Roman"/>
            </a:endParaRPr>
          </a:p>
          <a:p>
            <a:pPr marL="891540" lvl="2" indent="-342900" eaLnBrk="0" fontAlgn="base" hangingPunct="0">
              <a:spcBef>
                <a:spcPct val="20000"/>
              </a:spcBef>
              <a:spcAft>
                <a:spcPct val="0"/>
              </a:spcAft>
              <a:buClrTx/>
              <a:buSzTx/>
              <a:buNone/>
            </a:pPr>
            <a:endParaRPr lang="en-US" sz="2400" dirty="0" smtClean="0">
              <a:solidFill>
                <a:prstClr val="black"/>
              </a:solidFill>
              <a:latin typeface="Times New Roman"/>
            </a:endParaRP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sp>
        <p:nvSpPr>
          <p:cNvPr id="7" name="Title 1"/>
          <p:cNvSpPr>
            <a:spLocks noGrp="1"/>
          </p:cNvSpPr>
          <p:nvPr>
            <p:ph type="title"/>
          </p:nvPr>
        </p:nvSpPr>
        <p:spPr>
          <a:xfrm>
            <a:off x="304800" y="838200"/>
            <a:ext cx="8839200" cy="685800"/>
          </a:xfrm>
        </p:spPr>
        <p:txBody>
          <a:bodyPr>
            <a:noAutofit/>
          </a:bodyPr>
          <a:lstStyle/>
          <a:p>
            <a:r>
              <a:rPr lang="en-US" b="1" dirty="0" smtClean="0">
                <a:solidFill>
                  <a:schemeClr val="accent1">
                    <a:lumMod val="75000"/>
                  </a:schemeClr>
                </a:solidFill>
                <a:latin typeface="Calibri" pitchFamily="34" charset="0"/>
                <a:cs typeface="Calibri" pitchFamily="34" charset="0"/>
              </a:rPr>
              <a:t>2. THE CATEGORIES OF TEST DESIGN TECHNIQUES</a:t>
            </a:r>
            <a:endParaRPr lang="en-US" b="1" dirty="0">
              <a:solidFill>
                <a:schemeClr val="accent1">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707958043"/>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76400"/>
            <a:ext cx="8229600" cy="4343400"/>
          </a:xfrm>
        </p:spPr>
        <p:txBody>
          <a:bodyPr>
            <a:normAutofit/>
          </a:bodyPr>
          <a:lstStyle/>
          <a:p>
            <a:pPr marL="457200" indent="-457200" eaLnBrk="0" fontAlgn="base" hangingPunct="0">
              <a:spcBef>
                <a:spcPct val="20000"/>
              </a:spcBef>
              <a:spcAft>
                <a:spcPct val="0"/>
              </a:spcAft>
              <a:buClrTx/>
              <a:buSzTx/>
              <a:buFont typeface="Arial" pitchFamily="34" charset="0"/>
              <a:buChar char="•"/>
            </a:pPr>
            <a:r>
              <a:rPr lang="en-US" sz="2400" dirty="0" smtClean="0">
                <a:solidFill>
                  <a:prstClr val="black"/>
                </a:solidFill>
                <a:latin typeface="Arial" pitchFamily="34" charset="0"/>
                <a:cs typeface="Arial" pitchFamily="34" charset="0"/>
              </a:rPr>
              <a:t>Experience-based test design techniques:</a:t>
            </a:r>
          </a:p>
          <a:p>
            <a:pPr marL="457200" indent="-457200" eaLnBrk="0" fontAlgn="base" hangingPunct="0">
              <a:spcBef>
                <a:spcPct val="20000"/>
              </a:spcBef>
              <a:spcAft>
                <a:spcPct val="0"/>
              </a:spcAft>
              <a:buClrTx/>
              <a:buSzTx/>
              <a:buNone/>
            </a:pPr>
            <a:r>
              <a:rPr lang="en-US" sz="2400" dirty="0" smtClean="0">
                <a:solidFill>
                  <a:prstClr val="black"/>
                </a:solidFill>
                <a:latin typeface="Arial" pitchFamily="34" charset="0"/>
                <a:cs typeface="Arial" pitchFamily="34" charset="0"/>
              </a:rPr>
              <a:t>	- The knowledge and experience of people are used to derive the test cases </a:t>
            </a:r>
          </a:p>
          <a:p>
            <a:pPr marL="457200" indent="-457200" eaLnBrk="0" fontAlgn="base" hangingPunct="0">
              <a:spcBef>
                <a:spcPct val="20000"/>
              </a:spcBef>
              <a:spcAft>
                <a:spcPct val="0"/>
              </a:spcAft>
              <a:buClrTx/>
              <a:buSzTx/>
              <a:buNone/>
            </a:pPr>
            <a:r>
              <a:rPr lang="en-US" sz="2400" dirty="0" smtClean="0">
                <a:solidFill>
                  <a:prstClr val="black"/>
                </a:solidFill>
                <a:latin typeface="Arial" pitchFamily="34" charset="0"/>
                <a:cs typeface="Arial" pitchFamily="34" charset="0"/>
              </a:rPr>
              <a:t>	- The knowledge of testers, developers, users and other stakeholders about the software, its usage and its environment is one source of information </a:t>
            </a:r>
          </a:p>
          <a:p>
            <a:pPr marL="457200" indent="-457200" eaLnBrk="0" fontAlgn="base" hangingPunct="0">
              <a:spcBef>
                <a:spcPct val="20000"/>
              </a:spcBef>
              <a:spcAft>
                <a:spcPct val="0"/>
              </a:spcAft>
              <a:buClrTx/>
              <a:buSzTx/>
              <a:buNone/>
            </a:pPr>
            <a:r>
              <a:rPr lang="en-US" sz="2400" dirty="0" smtClean="0">
                <a:solidFill>
                  <a:prstClr val="black"/>
                </a:solidFill>
                <a:latin typeface="Arial" pitchFamily="34" charset="0"/>
                <a:cs typeface="Arial" pitchFamily="34" charset="0"/>
              </a:rPr>
              <a:t>	- Knowledge about likely defects and their distribution is another source of information </a:t>
            </a:r>
            <a:endParaRPr lang="en-US" dirty="0" smtClean="0">
              <a:solidFill>
                <a:prstClr val="black"/>
              </a:solidFill>
              <a:latin typeface="Arial" pitchFamily="34" charset="0"/>
              <a:cs typeface="Arial" pitchFamily="34" charset="0"/>
            </a:endParaRPr>
          </a:p>
          <a:p>
            <a:pPr marL="1280160" lvl="3" indent="-457200" eaLnBrk="0" fontAlgn="base" hangingPunct="0">
              <a:spcBef>
                <a:spcPct val="20000"/>
              </a:spcBef>
              <a:spcAft>
                <a:spcPct val="0"/>
              </a:spcAft>
              <a:buClrTx/>
              <a:buSzTx/>
              <a:buNone/>
            </a:pPr>
            <a:endParaRPr lang="en-US" sz="2400" dirty="0" smtClean="0">
              <a:solidFill>
                <a:prstClr val="black"/>
              </a:solidFill>
              <a:latin typeface="Times New Roman"/>
            </a:endParaRPr>
          </a:p>
          <a:p>
            <a:pPr marL="891540" lvl="2" indent="-342900" eaLnBrk="0" fontAlgn="base" hangingPunct="0">
              <a:spcBef>
                <a:spcPct val="20000"/>
              </a:spcBef>
              <a:spcAft>
                <a:spcPct val="0"/>
              </a:spcAft>
              <a:buClrTx/>
              <a:buSzTx/>
              <a:buFontTx/>
              <a:buChar char="-"/>
            </a:pPr>
            <a:endParaRPr lang="en-US" sz="2400" dirty="0" smtClean="0">
              <a:solidFill>
                <a:prstClr val="black"/>
              </a:solidFill>
              <a:latin typeface="Times New Roman"/>
            </a:endParaRPr>
          </a:p>
          <a:p>
            <a:pPr marL="891540" lvl="2" indent="-342900" eaLnBrk="0" fontAlgn="base" hangingPunct="0">
              <a:spcBef>
                <a:spcPct val="20000"/>
              </a:spcBef>
              <a:spcAft>
                <a:spcPct val="0"/>
              </a:spcAft>
              <a:buClrTx/>
              <a:buSzTx/>
              <a:buNone/>
            </a:pPr>
            <a:endParaRPr lang="en-US" sz="2400" dirty="0" smtClean="0">
              <a:solidFill>
                <a:prstClr val="black"/>
              </a:solidFill>
              <a:latin typeface="Times New Roman"/>
            </a:endParaRP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sp>
        <p:nvSpPr>
          <p:cNvPr id="5" name="Title 1"/>
          <p:cNvSpPr>
            <a:spLocks noGrp="1"/>
          </p:cNvSpPr>
          <p:nvPr>
            <p:ph type="title"/>
          </p:nvPr>
        </p:nvSpPr>
        <p:spPr>
          <a:xfrm>
            <a:off x="304800" y="762000"/>
            <a:ext cx="8610600" cy="808038"/>
          </a:xfrm>
        </p:spPr>
        <p:txBody>
          <a:bodyPr>
            <a:normAutofit/>
          </a:bodyPr>
          <a:lstStyle/>
          <a:p>
            <a:r>
              <a:rPr lang="en-US" sz="3200" b="1" dirty="0" smtClean="0">
                <a:solidFill>
                  <a:schemeClr val="accent1">
                    <a:lumMod val="75000"/>
                  </a:schemeClr>
                </a:solidFill>
                <a:latin typeface="Calibri" pitchFamily="34" charset="0"/>
                <a:cs typeface="Calibri" pitchFamily="34" charset="0"/>
              </a:rPr>
              <a:t>2. THE CATEGORIES OF TEST DESIGN TECHNIQUES</a:t>
            </a:r>
            <a:endParaRPr lang="en-US" sz="3200" b="1" dirty="0">
              <a:solidFill>
                <a:schemeClr val="accent1">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2821239446"/>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685800"/>
            <a:ext cx="8610600" cy="914400"/>
          </a:xfrm>
        </p:spPr>
        <p:txBody>
          <a:bodyPr>
            <a:normAutofit/>
          </a:bodyPr>
          <a:lstStyle/>
          <a:p>
            <a:pPr lvl="0" algn="ctr"/>
            <a:r>
              <a:rPr lang="en-US" b="1" dirty="0" smtClean="0">
                <a:solidFill>
                  <a:schemeClr val="accent1">
                    <a:lumMod val="75000"/>
                  </a:schemeClr>
                </a:solidFill>
                <a:latin typeface="Calibri" pitchFamily="34" charset="0"/>
                <a:cs typeface="Calibri" pitchFamily="34" charset="0"/>
              </a:rPr>
              <a:t>3. BLACK-BOX TECHNIQUES</a:t>
            </a:r>
            <a:endParaRPr lang="en-US" b="1" dirty="0">
              <a:solidFill>
                <a:schemeClr val="accent1">
                  <a:lumMod val="75000"/>
                </a:schemeClr>
              </a:solidFill>
              <a:latin typeface="Calibri" pitchFamily="34" charset="0"/>
              <a:cs typeface="Calibri" pitchFamily="34" charset="0"/>
            </a:endParaRPr>
          </a:p>
        </p:txBody>
      </p:sp>
      <p:sp>
        <p:nvSpPr>
          <p:cNvPr id="3" name="Content Placeholder 2"/>
          <p:cNvSpPr>
            <a:spLocks noGrp="1"/>
          </p:cNvSpPr>
          <p:nvPr>
            <p:ph sz="quarter" idx="1"/>
          </p:nvPr>
        </p:nvSpPr>
        <p:spPr>
          <a:xfrm>
            <a:off x="609600" y="1981200"/>
            <a:ext cx="8001000" cy="4038600"/>
          </a:xfrm>
        </p:spPr>
        <p:txBody>
          <a:bodyPr>
            <a:normAutofit/>
          </a:bodyPr>
          <a:lstStyle/>
          <a:p>
            <a:pPr marL="731520" lvl="1" indent="-457200" eaLnBrk="0" fontAlgn="base" hangingPunct="0">
              <a:spcBef>
                <a:spcPct val="20000"/>
              </a:spcBef>
              <a:spcAft>
                <a:spcPct val="0"/>
              </a:spcAft>
              <a:buClrTx/>
              <a:buSzTx/>
              <a:buFont typeface="Arial" pitchFamily="34" charset="0"/>
              <a:buChar char="•"/>
            </a:pPr>
            <a:r>
              <a:rPr lang="en-US" dirty="0">
                <a:solidFill>
                  <a:prstClr val="black"/>
                </a:solidFill>
                <a:latin typeface="Arial" pitchFamily="34" charset="0"/>
                <a:cs typeface="Arial" pitchFamily="34" charset="0"/>
              </a:rPr>
              <a:t>Equivalence partitioning.</a:t>
            </a:r>
          </a:p>
          <a:p>
            <a:pPr marL="731520" lvl="1" indent="-457200" eaLnBrk="0" fontAlgn="base" hangingPunct="0">
              <a:spcBef>
                <a:spcPct val="20000"/>
              </a:spcBef>
              <a:spcAft>
                <a:spcPct val="0"/>
              </a:spcAft>
              <a:buClrTx/>
              <a:buSzTx/>
              <a:buFont typeface="Arial" pitchFamily="34" charset="0"/>
              <a:buChar char="•"/>
            </a:pPr>
            <a:r>
              <a:rPr lang="en-US" dirty="0">
                <a:solidFill>
                  <a:prstClr val="black"/>
                </a:solidFill>
                <a:latin typeface="Arial" pitchFamily="34" charset="0"/>
                <a:cs typeface="Arial" pitchFamily="34" charset="0"/>
              </a:rPr>
              <a:t>Boundary value analysis.</a:t>
            </a:r>
          </a:p>
          <a:p>
            <a:pPr marL="731520" lvl="1" indent="-457200" eaLnBrk="0" fontAlgn="base" hangingPunct="0">
              <a:spcBef>
                <a:spcPct val="20000"/>
              </a:spcBef>
              <a:spcAft>
                <a:spcPct val="0"/>
              </a:spcAft>
              <a:buClrTx/>
              <a:buSzTx/>
              <a:buFont typeface="Arial" pitchFamily="34" charset="0"/>
              <a:buChar char="•"/>
            </a:pPr>
            <a:r>
              <a:rPr lang="en-US" dirty="0">
                <a:solidFill>
                  <a:prstClr val="black"/>
                </a:solidFill>
                <a:latin typeface="Arial" pitchFamily="34" charset="0"/>
                <a:cs typeface="Arial" pitchFamily="34" charset="0"/>
              </a:rPr>
              <a:t>Decision tables.</a:t>
            </a:r>
          </a:p>
          <a:p>
            <a:pPr marL="731520" lvl="1" indent="-457200" eaLnBrk="0" fontAlgn="base" hangingPunct="0">
              <a:spcBef>
                <a:spcPct val="20000"/>
              </a:spcBef>
              <a:spcAft>
                <a:spcPct val="0"/>
              </a:spcAft>
              <a:buClrTx/>
              <a:buSzTx/>
              <a:buFont typeface="Arial" pitchFamily="34" charset="0"/>
              <a:buChar char="•"/>
            </a:pPr>
            <a:r>
              <a:rPr lang="en-US" dirty="0">
                <a:solidFill>
                  <a:prstClr val="black"/>
                </a:solidFill>
                <a:latin typeface="Arial" pitchFamily="34" charset="0"/>
                <a:cs typeface="Arial" pitchFamily="34" charset="0"/>
              </a:rPr>
              <a:t>State transition testing.</a:t>
            </a:r>
          </a:p>
          <a:p>
            <a:pPr marL="731520" lvl="1" indent="-457200" eaLnBrk="0" fontAlgn="base" hangingPunct="0">
              <a:spcBef>
                <a:spcPct val="20000"/>
              </a:spcBef>
              <a:spcAft>
                <a:spcPct val="0"/>
              </a:spcAft>
              <a:buClrTx/>
              <a:buSzTx/>
              <a:buFont typeface="Arial" pitchFamily="34" charset="0"/>
              <a:buChar char="•"/>
            </a:pPr>
            <a:r>
              <a:rPr lang="en-US" dirty="0">
                <a:solidFill>
                  <a:prstClr val="black"/>
                </a:solidFill>
                <a:latin typeface="Arial" pitchFamily="34" charset="0"/>
                <a:cs typeface="Arial" pitchFamily="34" charset="0"/>
              </a:rPr>
              <a:t>Use Case </a:t>
            </a:r>
            <a:r>
              <a:rPr lang="en-US" dirty="0" smtClean="0">
                <a:solidFill>
                  <a:prstClr val="black"/>
                </a:solidFill>
                <a:latin typeface="Arial" pitchFamily="34" charset="0"/>
                <a:cs typeface="Arial" pitchFamily="34" charset="0"/>
              </a:rPr>
              <a:t>Testing</a:t>
            </a:r>
            <a:endParaRPr lang="en-US" dirty="0">
              <a:solidFill>
                <a:prstClr val="black"/>
              </a:solidFill>
              <a:latin typeface="Times New Roman"/>
            </a:endParaRPr>
          </a:p>
        </p:txBody>
      </p:sp>
      <p:pic>
        <p:nvPicPr>
          <p:cNvPr id="1028" name="Picture 4"/>
          <p:cNvPicPr>
            <a:picLocks noChangeAspect="1" noChangeArrowheads="1"/>
          </p:cNvPicPr>
          <p:nvPr/>
        </p:nvPicPr>
        <p:blipFill>
          <a:blip r:embed="rId3" cstate="print"/>
          <a:srcRect/>
          <a:stretch>
            <a:fillRect/>
          </a:stretch>
        </p:blipFill>
        <p:spPr bwMode="auto">
          <a:xfrm>
            <a:off x="37338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130350162"/>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58825"/>
            <a:ext cx="8686800" cy="612775"/>
          </a:xfrm>
        </p:spPr>
        <p:txBody>
          <a:bodyPr>
            <a:noAutofit/>
          </a:bodyPr>
          <a:lstStyle/>
          <a:p>
            <a:pPr algn="ctr"/>
            <a:r>
              <a:rPr lang="en-US" sz="2800" b="1" dirty="0" smtClean="0">
                <a:solidFill>
                  <a:schemeClr val="accent1">
                    <a:lumMod val="75000"/>
                  </a:schemeClr>
                </a:solidFill>
                <a:latin typeface="Calibri" pitchFamily="34" charset="0"/>
                <a:cs typeface="Calibri" pitchFamily="34" charset="0"/>
              </a:rPr>
              <a:t>3.1. EQUIVALENCE PARTITIONING.</a:t>
            </a:r>
          </a:p>
        </p:txBody>
      </p:sp>
      <p:sp>
        <p:nvSpPr>
          <p:cNvPr id="3" name="Content Placeholder 2"/>
          <p:cNvSpPr>
            <a:spLocks noGrp="1"/>
          </p:cNvSpPr>
          <p:nvPr>
            <p:ph sz="quarter" idx="1"/>
          </p:nvPr>
        </p:nvSpPr>
        <p:spPr>
          <a:xfrm>
            <a:off x="600075" y="1600200"/>
            <a:ext cx="7924800" cy="4114800"/>
          </a:xfrm>
        </p:spPr>
        <p:txBody>
          <a:bodyPr>
            <a:normAutofit/>
          </a:bodyPr>
          <a:lstStyle/>
          <a:p>
            <a:r>
              <a:rPr lang="en-US" dirty="0" smtClean="0"/>
              <a:t>What:</a:t>
            </a:r>
          </a:p>
          <a:p>
            <a:pPr lvl="1"/>
            <a:r>
              <a:rPr lang="en-US" dirty="0" smtClean="0"/>
              <a:t>A technique that divides the input data of a software unit into partitions of data from which test cases can be derived.</a:t>
            </a:r>
            <a:endParaRPr lang="en-US" sz="2200" dirty="0"/>
          </a:p>
          <a:p>
            <a:r>
              <a:rPr lang="en-US" dirty="0" smtClean="0"/>
              <a:t>How:</a:t>
            </a:r>
          </a:p>
          <a:p>
            <a:pPr lvl="1"/>
            <a:r>
              <a:rPr lang="en-US" dirty="0" smtClean="0"/>
              <a:t>Select each a input value in each partition</a:t>
            </a:r>
          </a:p>
          <a:p>
            <a:r>
              <a:rPr lang="en-US" dirty="0" smtClean="0"/>
              <a:t>Where:</a:t>
            </a:r>
          </a:p>
          <a:p>
            <a:pPr lvl="1"/>
            <a:r>
              <a:rPr lang="en-US" dirty="0"/>
              <a:t> Can be applied at all test levels. </a:t>
            </a:r>
            <a:endParaRPr lang="en-US" dirty="0" smtClean="0"/>
          </a:p>
          <a:p>
            <a:pPr lvl="1"/>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980139474"/>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58825"/>
            <a:ext cx="8686800" cy="612775"/>
          </a:xfrm>
        </p:spPr>
        <p:txBody>
          <a:bodyPr>
            <a:noAutofit/>
          </a:bodyPr>
          <a:lstStyle/>
          <a:p>
            <a:pPr algn="ctr"/>
            <a:r>
              <a:rPr lang="en-US" sz="2800" b="1" dirty="0" smtClean="0">
                <a:solidFill>
                  <a:schemeClr val="accent1">
                    <a:lumMod val="75000"/>
                  </a:schemeClr>
                </a:solidFill>
                <a:latin typeface="Calibri" pitchFamily="34" charset="0"/>
                <a:cs typeface="Calibri" pitchFamily="34" charset="0"/>
              </a:rPr>
              <a:t>3.1. EQUIVALENCE PARTITIONING.</a:t>
            </a:r>
          </a:p>
        </p:txBody>
      </p:sp>
      <p:sp>
        <p:nvSpPr>
          <p:cNvPr id="3" name="Content Placeholder 2"/>
          <p:cNvSpPr>
            <a:spLocks noGrp="1"/>
          </p:cNvSpPr>
          <p:nvPr>
            <p:ph sz="quarter" idx="1"/>
          </p:nvPr>
        </p:nvSpPr>
        <p:spPr>
          <a:xfrm>
            <a:off x="600075" y="1600200"/>
            <a:ext cx="7924800" cy="4114800"/>
          </a:xfrm>
        </p:spPr>
        <p:txBody>
          <a:bodyPr>
            <a:normAutofit/>
          </a:bodyPr>
          <a:lstStyle/>
          <a:p>
            <a:r>
              <a:rPr lang="en-US" dirty="0" smtClean="0">
                <a:latin typeface="Arial" pitchFamily="34" charset="0"/>
                <a:cs typeface="Arial" pitchFamily="34" charset="0"/>
              </a:rPr>
              <a:t>Example</a:t>
            </a:r>
            <a:r>
              <a:rPr lang="en-US" sz="2400" dirty="0" smtClean="0">
                <a:latin typeface="Arial" pitchFamily="34" charset="0"/>
                <a:cs typeface="Arial" pitchFamily="34" charset="0"/>
              </a:rPr>
              <a:t>:</a:t>
            </a:r>
          </a:p>
          <a:p>
            <a:pPr lvl="1"/>
            <a:r>
              <a:rPr lang="en-US" dirty="0" smtClean="0">
                <a:latin typeface="Arial" pitchFamily="34" charset="0"/>
                <a:cs typeface="Arial" pitchFamily="34" charset="0"/>
              </a:rPr>
              <a:t>A savings account in a bank earns a different rate of interest depending on the balance in the account</a:t>
            </a:r>
          </a:p>
          <a:p>
            <a:pPr lvl="1"/>
            <a:r>
              <a:rPr lang="en-US" dirty="0" smtClean="0">
                <a:latin typeface="Arial" pitchFamily="34" charset="0"/>
                <a:cs typeface="Arial" pitchFamily="34" charset="0"/>
              </a:rPr>
              <a:t>If a balance in the range $0 up to $100 has a 3% interest rat</a:t>
            </a:r>
          </a:p>
          <a:p>
            <a:pPr lvl="1"/>
            <a:r>
              <a:rPr lang="en-US" dirty="0" smtClean="0">
                <a:latin typeface="Arial" pitchFamily="34" charset="0"/>
                <a:cs typeface="Arial" pitchFamily="34" charset="0"/>
              </a:rPr>
              <a:t>A balance over $100 and up to $1000 has a 5% interest rate</a:t>
            </a:r>
          </a:p>
          <a:p>
            <a:pPr lvl="1"/>
            <a:r>
              <a:rPr lang="en-US" dirty="0" smtClean="0">
                <a:latin typeface="Arial" pitchFamily="34" charset="0"/>
                <a:cs typeface="Arial" pitchFamily="34" charset="0"/>
              </a:rPr>
              <a:t>Balances of $1000 and over have a 7% interest rate</a:t>
            </a:r>
          </a:p>
          <a:p>
            <a:pPr marL="0" indent="0">
              <a:buNone/>
            </a:pPr>
            <a:endParaRPr lang="en-US" sz="2800" dirty="0" smtClean="0">
              <a:latin typeface="Arial" pitchFamily="34" charset="0"/>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pic>
        <p:nvPicPr>
          <p:cNvPr id="5" name="Picture 1"/>
          <p:cNvPicPr>
            <a:picLocks noChangeAspect="1" noChangeArrowheads="1"/>
          </p:cNvPicPr>
          <p:nvPr/>
        </p:nvPicPr>
        <p:blipFill>
          <a:blip r:embed="rId4" cstate="print"/>
          <a:srcRect/>
          <a:stretch>
            <a:fillRect/>
          </a:stretch>
        </p:blipFill>
        <p:spPr bwMode="auto">
          <a:xfrm>
            <a:off x="457200" y="5029200"/>
            <a:ext cx="8288338" cy="838200"/>
          </a:xfrm>
          <a:prstGeom prst="rect">
            <a:avLst/>
          </a:prstGeom>
          <a:noFill/>
          <a:ln w="9525">
            <a:noFill/>
            <a:miter lim="800000"/>
            <a:headEnd/>
            <a:tailEnd/>
          </a:ln>
        </p:spPr>
      </p:pic>
    </p:spTree>
    <p:extLst>
      <p:ext uri="{BB962C8B-B14F-4D97-AF65-F5344CB8AC3E}">
        <p14:creationId xmlns:p14="http://schemas.microsoft.com/office/powerpoint/2010/main" val="1353972299"/>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609600"/>
          </a:xfrm>
        </p:spPr>
        <p:txBody>
          <a:bodyPr>
            <a:noAutofit/>
          </a:bodyPr>
          <a:lstStyle/>
          <a:p>
            <a:pPr algn="ctr"/>
            <a:r>
              <a:rPr lang="en-US" sz="2800" b="1" dirty="0" smtClean="0">
                <a:solidFill>
                  <a:schemeClr val="accent1">
                    <a:lumMod val="75000"/>
                  </a:schemeClr>
                </a:solidFill>
                <a:latin typeface="Calibri" pitchFamily="34" charset="0"/>
                <a:cs typeface="Calibri" pitchFamily="34" charset="0"/>
              </a:rPr>
              <a:t>3.2. BOUNDARY VALUE ANALYSIS</a:t>
            </a:r>
          </a:p>
        </p:txBody>
      </p:sp>
      <p:sp>
        <p:nvSpPr>
          <p:cNvPr id="3" name="Content Placeholder 2"/>
          <p:cNvSpPr>
            <a:spLocks noGrp="1"/>
          </p:cNvSpPr>
          <p:nvPr>
            <p:ph sz="quarter" idx="1"/>
          </p:nvPr>
        </p:nvSpPr>
        <p:spPr>
          <a:xfrm>
            <a:off x="762000" y="1524000"/>
            <a:ext cx="7924800" cy="4114800"/>
          </a:xfrm>
        </p:spPr>
        <p:txBody>
          <a:bodyPr>
            <a:normAutofit/>
          </a:bodyPr>
          <a:lstStyle/>
          <a:p>
            <a:pPr>
              <a:buFont typeface="Arial" pitchFamily="34" charset="0"/>
              <a:buChar char="•"/>
            </a:pPr>
            <a:r>
              <a:rPr lang="en-US" dirty="0" smtClean="0">
                <a:latin typeface="Arial" pitchFamily="34" charset="0"/>
                <a:cs typeface="Arial" pitchFamily="34" charset="0"/>
              </a:rPr>
              <a:t> The tests are designed to include representatives of boundary values. Values on the minimum and maximum edges of an equivalence partition are tested.</a:t>
            </a:r>
          </a:p>
          <a:p>
            <a:pPr>
              <a:buFont typeface="Arial" pitchFamily="34" charset="0"/>
              <a:buChar char="•"/>
            </a:pPr>
            <a:r>
              <a:rPr lang="en-US" dirty="0" smtClean="0">
                <a:latin typeface="Arial" pitchFamily="34" charset="0"/>
                <a:cs typeface="Arial" pitchFamily="34" charset="0"/>
              </a:rPr>
              <a:t> Frequently exercised in test cases</a:t>
            </a:r>
          </a:p>
          <a:p>
            <a:pPr>
              <a:buFont typeface="Arial" pitchFamily="34" charset="0"/>
              <a:buChar char="•"/>
            </a:pPr>
            <a:r>
              <a:rPr lang="en-US" dirty="0" smtClean="0">
                <a:latin typeface="Arial" pitchFamily="34" charset="0"/>
                <a:cs typeface="Arial" pitchFamily="34" charset="0"/>
              </a:rPr>
              <a:t> Can be applied at all test levels. </a:t>
            </a:r>
          </a:p>
          <a:p>
            <a:pPr>
              <a:buFont typeface="Arial" pitchFamily="34" charset="0"/>
              <a:buChar char="•"/>
            </a:pPr>
            <a:r>
              <a:rPr lang="en-US" dirty="0" smtClean="0">
                <a:latin typeface="Arial" pitchFamily="34" charset="0"/>
                <a:cs typeface="Arial" pitchFamily="34" charset="0"/>
              </a:rPr>
              <a:t> Relatively easy to apply and its defect finding capability is high</a:t>
            </a: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130609274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609600"/>
          </a:xfrm>
        </p:spPr>
        <p:txBody>
          <a:bodyPr>
            <a:noAutofit/>
          </a:bodyPr>
          <a:lstStyle/>
          <a:p>
            <a:pPr algn="ctr"/>
            <a:r>
              <a:rPr lang="en-US" sz="2800" b="1" dirty="0" smtClean="0">
                <a:solidFill>
                  <a:schemeClr val="accent1">
                    <a:lumMod val="75000"/>
                  </a:schemeClr>
                </a:solidFill>
                <a:latin typeface="Calibri" pitchFamily="34" charset="0"/>
                <a:cs typeface="Calibri" pitchFamily="34" charset="0"/>
              </a:rPr>
              <a:t>3.2. BOUNDARY VALUE ANALYSIS</a:t>
            </a:r>
          </a:p>
        </p:txBody>
      </p:sp>
      <p:sp>
        <p:nvSpPr>
          <p:cNvPr id="3" name="Content Placeholder 2"/>
          <p:cNvSpPr>
            <a:spLocks noGrp="1"/>
          </p:cNvSpPr>
          <p:nvPr>
            <p:ph sz="quarter" idx="1"/>
          </p:nvPr>
        </p:nvSpPr>
        <p:spPr>
          <a:xfrm>
            <a:off x="685800" y="1676400"/>
            <a:ext cx="7924800" cy="4343400"/>
          </a:xfrm>
        </p:spPr>
        <p:txBody>
          <a:bodyPr>
            <a:normAutofit/>
          </a:bodyPr>
          <a:lstStyle/>
          <a:p>
            <a:pPr marL="0" indent="0">
              <a:buFont typeface="Arial" pitchFamily="34" charset="0"/>
              <a:buChar char="•"/>
            </a:pPr>
            <a:r>
              <a:rPr lang="en-US" sz="2400" dirty="0" smtClean="0">
                <a:latin typeface="Arial" pitchFamily="34" charset="0"/>
                <a:cs typeface="Arial" pitchFamily="34" charset="0"/>
              </a:rPr>
              <a:t>  Example: </a:t>
            </a:r>
          </a:p>
          <a:p>
            <a:pPr marL="0" indent="0">
              <a:buNone/>
            </a:pPr>
            <a:r>
              <a:rPr lang="en-US" sz="2400" dirty="0" smtClean="0">
                <a:latin typeface="Arial" pitchFamily="34" charset="0"/>
                <a:cs typeface="Arial" pitchFamily="34" charset="0"/>
              </a:rPr>
              <a:t>- To apply boundary value analysis, we will take the minimum and maximum (boundary) values from the valid partition (1 and 99 in this case) together with the number of copies to be made, from 1 to 99.</a:t>
            </a:r>
          </a:p>
          <a:p>
            <a:pPr marL="0" indent="0">
              <a:buNone/>
            </a:pPr>
            <a:r>
              <a:rPr lang="en-US" sz="2400" dirty="0" smtClean="0">
                <a:latin typeface="Arial" pitchFamily="34" charset="0"/>
                <a:cs typeface="Arial" pitchFamily="34" charset="0"/>
              </a:rPr>
              <a:t>- The first or last value respectively in each of the invalid partitions adjacent to the valid partition (0 and 100 in this case). </a:t>
            </a:r>
          </a:p>
          <a:p>
            <a:pPr marL="0" indent="0">
              <a:buFont typeface="Arial" pitchFamily="34" charset="0"/>
              <a:buChar char="•"/>
            </a:pPr>
            <a:r>
              <a:rPr lang="en-US" sz="2400" dirty="0" smtClean="0">
                <a:latin typeface="Arial" pitchFamily="34" charset="0"/>
                <a:cs typeface="Arial" pitchFamily="34" charset="0"/>
              </a:rPr>
              <a:t> </a:t>
            </a:r>
            <a:endParaRPr lang="en-US" sz="2800" dirty="0" smtClean="0">
              <a:latin typeface="Arial" pitchFamily="34" charset="0"/>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7620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609600" y="5257800"/>
            <a:ext cx="7848600" cy="934286"/>
          </a:xfrm>
          <a:prstGeom prst="rect">
            <a:avLst/>
          </a:prstGeom>
          <a:noFill/>
          <a:ln w="9525">
            <a:noFill/>
            <a:miter lim="800000"/>
            <a:headEnd/>
            <a:tailEnd/>
          </a:ln>
        </p:spPr>
      </p:pic>
    </p:spTree>
    <p:extLst>
      <p:ext uri="{BB962C8B-B14F-4D97-AF65-F5344CB8AC3E}">
        <p14:creationId xmlns:p14="http://schemas.microsoft.com/office/powerpoint/2010/main" val="516927679"/>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600200"/>
            <a:ext cx="7772400" cy="4572000"/>
          </a:xfrm>
        </p:spPr>
        <p:txBody>
          <a:bodyPr>
            <a:normAutofit/>
          </a:bodyPr>
          <a:lstStyle/>
          <a:p>
            <a:r>
              <a:rPr lang="en-US" dirty="0" smtClean="0">
                <a:latin typeface="Arial" pitchFamily="34" charset="0"/>
                <a:cs typeface="Arial" pitchFamily="34" charset="0"/>
              </a:rPr>
              <a:t>A decision table is a good way to deal with combinations of  input data. </a:t>
            </a:r>
          </a:p>
          <a:p>
            <a:pPr lvl="1"/>
            <a:r>
              <a:rPr lang="en-US" dirty="0" smtClean="0">
                <a:latin typeface="Arial" pitchFamily="34" charset="0"/>
                <a:cs typeface="Arial" pitchFamily="34" charset="0"/>
              </a:rPr>
              <a:t>Also known as 'cause-effect table'.</a:t>
            </a:r>
          </a:p>
          <a:p>
            <a:pPr marL="320040" lvl="1" indent="0">
              <a:buNone/>
            </a:pPr>
            <a:endParaRPr lang="en-US" dirty="0" smtClean="0">
              <a:latin typeface="Arial" pitchFamily="34" charset="0"/>
              <a:cs typeface="Arial" pitchFamily="34" charset="0"/>
            </a:endParaRPr>
          </a:p>
          <a:p>
            <a:pPr lvl="0">
              <a:buClr>
                <a:srgbClr val="D34817"/>
              </a:buClr>
            </a:pPr>
            <a:r>
              <a:rPr lang="en-US" dirty="0" smtClean="0">
                <a:solidFill>
                  <a:prstClr val="black"/>
                </a:solidFill>
                <a:latin typeface="Arial" pitchFamily="34" charset="0"/>
                <a:cs typeface="Arial" pitchFamily="34" charset="0"/>
              </a:rPr>
              <a:t>Using decision table to design test:</a:t>
            </a:r>
          </a:p>
          <a:p>
            <a:pPr lvl="1">
              <a:buClr>
                <a:srgbClr val="D34817"/>
              </a:buClr>
            </a:pPr>
            <a:r>
              <a:rPr lang="en-US" dirty="0" smtClean="0">
                <a:solidFill>
                  <a:prstClr val="black"/>
                </a:solidFill>
                <a:latin typeface="Arial" pitchFamily="34" charset="0"/>
                <a:cs typeface="Arial" pitchFamily="34" charset="0"/>
              </a:rPr>
              <a:t>Step 1: Identify input condition</a:t>
            </a:r>
          </a:p>
          <a:p>
            <a:pPr lvl="1">
              <a:buClr>
                <a:srgbClr val="D34817"/>
              </a:buClr>
            </a:pPr>
            <a:r>
              <a:rPr lang="en-US" dirty="0" smtClean="0">
                <a:solidFill>
                  <a:prstClr val="black"/>
                </a:solidFill>
                <a:latin typeface="Arial" pitchFamily="34" charset="0"/>
                <a:cs typeface="Arial" pitchFamily="34" charset="0"/>
              </a:rPr>
              <a:t>Step 2: Identify all of the combinations of "True" and "False" of each input condition.</a:t>
            </a:r>
          </a:p>
          <a:p>
            <a:pPr lvl="1"/>
            <a:r>
              <a:rPr lang="en-US" dirty="0" smtClean="0">
                <a:latin typeface="Arial" pitchFamily="34" charset="0"/>
                <a:cs typeface="Arial" pitchFamily="34" charset="0"/>
              </a:rPr>
              <a:t>Step 3: Identify the correct out come for each combination</a:t>
            </a:r>
          </a:p>
        </p:txBody>
      </p:sp>
      <p:sp>
        <p:nvSpPr>
          <p:cNvPr id="4" name="Title 1"/>
          <p:cNvSpPr>
            <a:spLocks noGrp="1"/>
          </p:cNvSpPr>
          <p:nvPr>
            <p:ph type="title"/>
          </p:nvPr>
        </p:nvSpPr>
        <p:spPr>
          <a:xfrm>
            <a:off x="914400" y="468086"/>
            <a:ext cx="7772400" cy="1143000"/>
          </a:xfrm>
        </p:spPr>
        <p:txBody>
          <a:bodyPr>
            <a:noAutofit/>
          </a:bodyPr>
          <a:lstStyle/>
          <a:p>
            <a:pPr algn="ctr"/>
            <a:r>
              <a:rPr lang="en-US" sz="3200" b="1" dirty="0" smtClean="0">
                <a:solidFill>
                  <a:schemeClr val="accent1">
                    <a:lumMod val="75000"/>
                  </a:schemeClr>
                </a:solidFill>
                <a:latin typeface="Calibri" pitchFamily="34" charset="0"/>
                <a:cs typeface="Calibri" pitchFamily="34" charset="0"/>
              </a:rPr>
              <a:t>3.3. DECISION TABLE</a:t>
            </a:r>
          </a:p>
        </p:txBody>
      </p:sp>
      <p:pic>
        <p:nvPicPr>
          <p:cNvPr id="5" name="Picture 4"/>
          <p:cNvPicPr>
            <a:picLocks noChangeAspect="1" noChangeArrowheads="1"/>
          </p:cNvPicPr>
          <p:nvPr/>
        </p:nvPicPr>
        <p:blipFill>
          <a:blip r:embed="rId2" cstate="print"/>
          <a:srcRect/>
          <a:stretch>
            <a:fillRect/>
          </a:stretch>
        </p:blipFill>
        <p:spPr bwMode="auto">
          <a:xfrm>
            <a:off x="3657600" y="152400"/>
            <a:ext cx="1809750" cy="762000"/>
          </a:xfrm>
          <a:prstGeom prst="rect">
            <a:avLst/>
          </a:prstGeom>
          <a:noFill/>
          <a:ln w="9525">
            <a:noFill/>
            <a:miter lim="800000"/>
            <a:headEnd/>
            <a:tailEnd/>
          </a:ln>
        </p:spPr>
      </p:pic>
    </p:spTree>
    <p:extLst>
      <p:ext uri="{BB962C8B-B14F-4D97-AF65-F5344CB8AC3E}">
        <p14:creationId xmlns:p14="http://schemas.microsoft.com/office/powerpoint/2010/main" val="3129662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8001000" cy="731838"/>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3" name="Content Placeholder 2"/>
          <p:cNvSpPr>
            <a:spLocks noGrp="1"/>
          </p:cNvSpPr>
          <p:nvPr>
            <p:ph sz="quarter" idx="1"/>
          </p:nvPr>
        </p:nvSpPr>
        <p:spPr>
          <a:xfrm>
            <a:off x="228600" y="1524000"/>
            <a:ext cx="8458200" cy="4572000"/>
          </a:xfrm>
        </p:spPr>
        <p:txBody>
          <a:bodyPr/>
          <a:lstStyle/>
          <a:p>
            <a:r>
              <a:rPr lang="en-US" dirty="0" smtClean="0">
                <a:latin typeface="Arial" pitchFamily="34" charset="0"/>
                <a:cs typeface="Arial" pitchFamily="34" charset="0"/>
              </a:rPr>
              <a:t>Example:  </a:t>
            </a:r>
          </a:p>
          <a:p>
            <a:pPr lvl="1"/>
            <a:r>
              <a:rPr lang="en-US" smtClean="0">
                <a:latin typeface="Arial" pitchFamily="34" charset="0"/>
                <a:cs typeface="Arial" pitchFamily="34" charset="0"/>
              </a:rPr>
              <a:t>Trên màn hình đăng nhập, có 2 thông tin cần đưa vào là Tên đăng nhập và mật khẩu, chỉ thực hiện đăng nhập thành công nếu nhập đúng cả Tên đăng nhập và mật khẩu, các trường hợp còn lại sẽ hiển thị thông báo “Nhập không chính xác, yêu cầu nhập lại” </a:t>
            </a:r>
            <a:endParaRPr lang="en-US" dirty="0" smtClean="0">
              <a:latin typeface="Arial" pitchFamily="34" charset="0"/>
              <a:cs typeface="Arial"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3733800" y="152400"/>
            <a:ext cx="1809750" cy="762000"/>
          </a:xfrm>
          <a:prstGeom prst="rect">
            <a:avLst/>
          </a:prstGeom>
          <a:noFill/>
          <a:ln w="9525">
            <a:noFill/>
            <a:miter lim="800000"/>
            <a:headEnd/>
            <a:tailEnd/>
          </a:ln>
        </p:spPr>
      </p:pic>
      <p:pic>
        <p:nvPicPr>
          <p:cNvPr id="1026" name="Picture 2" descr="C:\Users\LINKKU~1\AppData\Local\Temp\SNAGHTML972a5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011808"/>
            <a:ext cx="5473700" cy="261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495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D34817">
                    <a:lumMod val="75000"/>
                  </a:srgbClr>
                </a:solidFill>
                <a:latin typeface="Calibri" pitchFamily="34" charset="0"/>
                <a:cs typeface="Calibri" pitchFamily="34" charset="0"/>
              </a:rPr>
              <a:t>STATIC TESTING</a:t>
            </a:r>
            <a:endParaRPr lang="en-US" dirty="0"/>
          </a:p>
        </p:txBody>
      </p:sp>
      <p:sp>
        <p:nvSpPr>
          <p:cNvPr id="3" name="Content Placeholder 2"/>
          <p:cNvSpPr>
            <a:spLocks noGrp="1"/>
          </p:cNvSpPr>
          <p:nvPr>
            <p:ph sz="quarter" idx="1"/>
          </p:nvPr>
        </p:nvSpPr>
        <p:spPr>
          <a:xfrm>
            <a:off x="914400" y="1447800"/>
            <a:ext cx="3657600" cy="4572000"/>
          </a:xfrm>
        </p:spPr>
        <p:txBody>
          <a:bodyPr>
            <a:normAutofit/>
          </a:bodyPr>
          <a:lstStyle/>
          <a:p>
            <a:r>
              <a:rPr lang="en-US" sz="2800" smtClean="0">
                <a:latin typeface="Times New Roman" pitchFamily="18" charset="0"/>
                <a:cs typeface="Times New Roman" pitchFamily="18" charset="0"/>
              </a:rPr>
              <a:t>Phases of formal review</a:t>
            </a:r>
          </a:p>
          <a:p>
            <a:pPr marL="788670" lvl="1" indent="-514350">
              <a:buFont typeface="+mj-lt"/>
              <a:buAutoNum type="arabicPeriod"/>
            </a:pPr>
            <a:r>
              <a:rPr lang="en-US" smtClean="0">
                <a:latin typeface="Times New Roman" pitchFamily="18" charset="0"/>
                <a:cs typeface="Times New Roman" pitchFamily="18" charset="0"/>
              </a:rPr>
              <a:t>Planning</a:t>
            </a:r>
          </a:p>
          <a:p>
            <a:pPr marL="788670" lvl="1" indent="-514350">
              <a:buFont typeface="+mj-lt"/>
              <a:buAutoNum type="arabicPeriod"/>
            </a:pPr>
            <a:r>
              <a:rPr lang="en-US" smtClean="0">
                <a:latin typeface="Times New Roman" pitchFamily="18" charset="0"/>
                <a:cs typeface="Times New Roman" pitchFamily="18" charset="0"/>
              </a:rPr>
              <a:t>Kick off</a:t>
            </a:r>
          </a:p>
          <a:p>
            <a:pPr marL="788670" lvl="1" indent="-514350">
              <a:buFont typeface="+mj-lt"/>
              <a:buAutoNum type="arabicPeriod"/>
            </a:pPr>
            <a:r>
              <a:rPr lang="en-US" smtClean="0">
                <a:latin typeface="Times New Roman" pitchFamily="18" charset="0"/>
                <a:cs typeface="Times New Roman" pitchFamily="18" charset="0"/>
              </a:rPr>
              <a:t>Preparation</a:t>
            </a:r>
          </a:p>
          <a:p>
            <a:pPr marL="788670" lvl="1" indent="-514350">
              <a:buFont typeface="+mj-lt"/>
              <a:buAutoNum type="arabicPeriod"/>
            </a:pPr>
            <a:r>
              <a:rPr lang="en-US" smtClean="0">
                <a:latin typeface="Times New Roman" pitchFamily="18" charset="0"/>
                <a:cs typeface="Times New Roman" pitchFamily="18" charset="0"/>
              </a:rPr>
              <a:t>Review meeting</a:t>
            </a:r>
          </a:p>
          <a:p>
            <a:pPr marL="788670" lvl="1" indent="-514350">
              <a:buFont typeface="+mj-lt"/>
              <a:buAutoNum type="arabicPeriod"/>
            </a:pPr>
            <a:r>
              <a:rPr lang="en-US" smtClean="0">
                <a:latin typeface="Times New Roman" pitchFamily="18" charset="0"/>
                <a:cs typeface="Times New Roman" pitchFamily="18" charset="0"/>
              </a:rPr>
              <a:t>Rework</a:t>
            </a:r>
          </a:p>
          <a:p>
            <a:pPr marL="788670" lvl="1" indent="-514350">
              <a:buFont typeface="+mj-lt"/>
              <a:buAutoNum type="arabicPeriod"/>
            </a:pPr>
            <a:r>
              <a:rPr lang="en-US" smtClean="0">
                <a:latin typeface="Times New Roman" pitchFamily="18" charset="0"/>
                <a:cs typeface="Times New Roman" pitchFamily="18" charset="0"/>
              </a:rPr>
              <a:t>Follow up</a:t>
            </a:r>
          </a:p>
        </p:txBody>
      </p:sp>
      <p:sp>
        <p:nvSpPr>
          <p:cNvPr id="4" name="Content Placeholder 2"/>
          <p:cNvSpPr txBox="1">
            <a:spLocks/>
          </p:cNvSpPr>
          <p:nvPr/>
        </p:nvSpPr>
        <p:spPr>
          <a:xfrm>
            <a:off x="4724400" y="1524000"/>
            <a:ext cx="36576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2800" smtClean="0">
                <a:latin typeface="Times New Roman" pitchFamily="18" charset="0"/>
                <a:cs typeface="Times New Roman" pitchFamily="18" charset="0"/>
              </a:rPr>
              <a:t>Roles</a:t>
            </a:r>
          </a:p>
          <a:p>
            <a:pPr marL="788670" lvl="1" indent="-514350">
              <a:buFont typeface="+mj-lt"/>
              <a:buAutoNum type="arabicPeriod"/>
            </a:pPr>
            <a:r>
              <a:rPr lang="en-US" smtClean="0">
                <a:latin typeface="Times New Roman" pitchFamily="18" charset="0"/>
                <a:cs typeface="Times New Roman" pitchFamily="18" charset="0"/>
              </a:rPr>
              <a:t>The moderator</a:t>
            </a:r>
          </a:p>
          <a:p>
            <a:pPr marL="788670" lvl="1" indent="-514350">
              <a:buFont typeface="+mj-lt"/>
              <a:buAutoNum type="arabicPeriod"/>
            </a:pPr>
            <a:r>
              <a:rPr lang="en-US" smtClean="0">
                <a:latin typeface="Times New Roman" pitchFamily="18" charset="0"/>
                <a:cs typeface="Times New Roman" pitchFamily="18" charset="0"/>
              </a:rPr>
              <a:t>The author</a:t>
            </a:r>
          </a:p>
          <a:p>
            <a:pPr marL="788670" lvl="1" indent="-514350">
              <a:buFont typeface="+mj-lt"/>
              <a:buAutoNum type="arabicPeriod"/>
            </a:pPr>
            <a:r>
              <a:rPr lang="en-US" smtClean="0">
                <a:latin typeface="Times New Roman" pitchFamily="18" charset="0"/>
                <a:cs typeface="Times New Roman" pitchFamily="18" charset="0"/>
              </a:rPr>
              <a:t>The scribe/ recoder</a:t>
            </a:r>
          </a:p>
          <a:p>
            <a:pPr marL="788670" lvl="1" indent="-514350">
              <a:buFont typeface="+mj-lt"/>
              <a:buAutoNum type="arabicPeriod"/>
            </a:pPr>
            <a:r>
              <a:rPr lang="en-US" smtClean="0">
                <a:latin typeface="Times New Roman" pitchFamily="18" charset="0"/>
                <a:cs typeface="Times New Roman" pitchFamily="18" charset="0"/>
              </a:rPr>
              <a:t>The reviewer</a:t>
            </a:r>
          </a:p>
          <a:p>
            <a:pPr marL="788670" lvl="1" indent="-514350">
              <a:buFont typeface="+mj-lt"/>
              <a:buAutoNum type="arabicPeriod"/>
            </a:pPr>
            <a:r>
              <a:rPr lang="en-US" smtClean="0">
                <a:latin typeface="Times New Roman" pitchFamily="18" charset="0"/>
                <a:cs typeface="Times New Roman" pitchFamily="18" charset="0"/>
              </a:rPr>
              <a:t>The manager</a:t>
            </a:r>
          </a:p>
          <a:p>
            <a:r>
              <a:rPr lang="en-US" sz="2800" smtClean="0">
                <a:latin typeface="Times New Roman" pitchFamily="18" charset="0"/>
                <a:cs typeface="Times New Roman" pitchFamily="18" charset="0"/>
              </a:rPr>
              <a:t>Types of review</a:t>
            </a:r>
            <a:endParaRPr lang="en-US" sz="2800">
              <a:latin typeface="Times New Roman" pitchFamily="18" charset="0"/>
              <a:cs typeface="Times New Roman" pitchFamily="18" charset="0"/>
            </a:endParaRPr>
          </a:p>
          <a:p>
            <a:pPr marL="788670" lvl="1" indent="-514350">
              <a:buFont typeface="+mj-lt"/>
              <a:buAutoNum type="arabicPeriod"/>
            </a:pPr>
            <a:r>
              <a:rPr lang="en-US" smtClean="0">
                <a:latin typeface="Times New Roman" pitchFamily="18" charset="0"/>
                <a:cs typeface="Times New Roman" pitchFamily="18" charset="0"/>
              </a:rPr>
              <a:t>Walkthrough</a:t>
            </a:r>
          </a:p>
          <a:p>
            <a:pPr marL="788670" lvl="1" indent="-514350">
              <a:buFont typeface="+mj-lt"/>
              <a:buAutoNum type="arabicPeriod"/>
            </a:pPr>
            <a:r>
              <a:rPr lang="en-US" smtClean="0">
                <a:latin typeface="Times New Roman" pitchFamily="18" charset="0"/>
                <a:cs typeface="Times New Roman" pitchFamily="18" charset="0"/>
              </a:rPr>
              <a:t>Technical review</a:t>
            </a:r>
          </a:p>
          <a:p>
            <a:pPr marL="788670" lvl="1" indent="-514350">
              <a:buFont typeface="+mj-lt"/>
              <a:buAutoNum type="arabicPeriod"/>
            </a:pPr>
            <a:r>
              <a:rPr lang="en-US" smtClean="0">
                <a:latin typeface="Times New Roman" pitchFamily="18" charset="0"/>
                <a:cs typeface="Times New Roman" pitchFamily="18" charset="0"/>
              </a:rPr>
              <a:t>Inspection</a:t>
            </a:r>
          </a:p>
          <a:p>
            <a:pPr marL="788670" lvl="1" indent="-514350">
              <a:buFont typeface="+mj-lt"/>
              <a:buAutoNum type="arabicPeriod"/>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54754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8001000" cy="731838"/>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3" name="Content Placeholder 2"/>
          <p:cNvSpPr>
            <a:spLocks noGrp="1"/>
          </p:cNvSpPr>
          <p:nvPr>
            <p:ph sz="quarter" idx="1"/>
          </p:nvPr>
        </p:nvSpPr>
        <p:spPr>
          <a:xfrm>
            <a:off x="914400" y="1676400"/>
            <a:ext cx="7772400" cy="4572000"/>
          </a:xfrm>
        </p:spPr>
        <p:txBody>
          <a:bodyPr/>
          <a:lstStyle/>
          <a:p>
            <a:r>
              <a:rPr lang="en-US" dirty="0" smtClean="0">
                <a:latin typeface="Arial" pitchFamily="34" charset="0"/>
                <a:cs typeface="Arial" pitchFamily="34" charset="0"/>
              </a:rPr>
              <a:t>Example:  </a:t>
            </a:r>
          </a:p>
          <a:p>
            <a:pPr lvl="1"/>
            <a:r>
              <a:rPr lang="en-US" dirty="0" smtClean="0">
                <a:latin typeface="Arial" pitchFamily="34" charset="0"/>
                <a:cs typeface="Arial" pitchFamily="34" charset="0"/>
              </a:rPr>
              <a:t>Step 1</a:t>
            </a:r>
            <a:r>
              <a:rPr lang="en-US" smtClean="0">
                <a:latin typeface="Arial" pitchFamily="34" charset="0"/>
                <a:cs typeface="Arial" pitchFamily="34" charset="0"/>
              </a:rPr>
              <a:t>: </a:t>
            </a:r>
            <a:r>
              <a:rPr lang="en-US" smtClean="0"/>
              <a:t>Xác định các điều kiện đầu vào</a:t>
            </a:r>
          </a:p>
          <a:p>
            <a:pPr lvl="1"/>
            <a:r>
              <a:rPr lang="en-US" smtClean="0"/>
              <a:t>Số cột giá trị tính = 2 mũ N (N: số đầu vào)</a:t>
            </a:r>
            <a:endParaRPr lang="en-US" dirty="0" smtClean="0">
              <a:latin typeface="Arial" pitchFamily="34" charset="0"/>
              <a:cs typeface="Arial" pitchFamily="34" charset="0"/>
            </a:endParaRPr>
          </a:p>
        </p:txBody>
      </p:sp>
      <p:pic>
        <p:nvPicPr>
          <p:cNvPr id="7" name="Picture 6"/>
          <p:cNvPicPr>
            <a:picLocks noChangeAspect="1" noChangeArrowheads="1"/>
          </p:cNvPicPr>
          <p:nvPr/>
        </p:nvPicPr>
        <p:blipFill>
          <a:blip r:embed="rId2" cstate="print"/>
          <a:srcRect/>
          <a:stretch>
            <a:fillRect/>
          </a:stretch>
        </p:blipFill>
        <p:spPr bwMode="auto">
          <a:xfrm>
            <a:off x="3733800" y="152400"/>
            <a:ext cx="1809750" cy="7620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266616079"/>
              </p:ext>
            </p:extLst>
          </p:nvPr>
        </p:nvGraphicFramePr>
        <p:xfrm>
          <a:off x="838200" y="3200401"/>
          <a:ext cx="7654926" cy="1371600"/>
        </p:xfrm>
        <a:graphic>
          <a:graphicData uri="http://schemas.openxmlformats.org/drawingml/2006/table">
            <a:tbl>
              <a:tblPr>
                <a:tableStyleId>{5C22544A-7EE6-4342-B048-85BDC9FD1C3A}</a:tableStyleId>
              </a:tblPr>
              <a:tblGrid>
                <a:gridCol w="2591202"/>
                <a:gridCol w="1265931"/>
                <a:gridCol w="1265931"/>
                <a:gridCol w="1265931"/>
                <a:gridCol w="1265931"/>
              </a:tblGrid>
              <a:tr h="455670">
                <a:tc>
                  <a:txBody>
                    <a:bodyPr/>
                    <a:lstStyle/>
                    <a:p>
                      <a:pPr algn="ctr" fontAlgn="b"/>
                      <a:r>
                        <a:rPr lang="en-US" sz="1600" b="1" i="1" u="none" strike="noStrike">
                          <a:effectLst/>
                          <a:latin typeface="Times New Roman" pitchFamily="18" charset="0"/>
                          <a:cs typeface="Times New Roman" pitchFamily="18" charset="0"/>
                        </a:rPr>
                        <a:t>Đầu vào</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1</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2</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3</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4</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r>
              <a:tr h="437031">
                <a:tc>
                  <a:txBody>
                    <a:bodyPr/>
                    <a:lstStyle/>
                    <a:p>
                      <a:pPr algn="l" fontAlgn="b"/>
                      <a:r>
                        <a:rPr lang="vi-VN" sz="1600" b="1" i="1" u="none" strike="noStrike">
                          <a:effectLst/>
                          <a:latin typeface="Times New Roman" pitchFamily="18" charset="0"/>
                          <a:cs typeface="Times New Roman" pitchFamily="18" charset="0"/>
                        </a:rPr>
                        <a:t>Tên đăng nhập</a:t>
                      </a:r>
                      <a:endParaRPr lang="vi-VN"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r h="478899">
                <a:tc>
                  <a:txBody>
                    <a:bodyPr/>
                    <a:lstStyle/>
                    <a:p>
                      <a:pPr algn="l" fontAlgn="b"/>
                      <a:r>
                        <a:rPr lang="en-US" sz="1600" b="1" i="1" u="none" strike="noStrike">
                          <a:effectLst/>
                          <a:latin typeface="Times New Roman" pitchFamily="18" charset="0"/>
                          <a:cs typeface="Times New Roman" pitchFamily="18" charset="0"/>
                        </a:rPr>
                        <a:t>Mật khẩu</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a:effectLst/>
                          <a:latin typeface="Times New Roman" pitchFamily="18" charset="0"/>
                          <a:cs typeface="Times New Roman" pitchFamily="18" charset="0"/>
                        </a:rPr>
                        <a:t> </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bl>
          </a:graphicData>
        </a:graphic>
      </p:graphicFrame>
    </p:spTree>
    <p:extLst>
      <p:ext uri="{BB962C8B-B14F-4D97-AF65-F5344CB8AC3E}">
        <p14:creationId xmlns:p14="http://schemas.microsoft.com/office/powerpoint/2010/main" val="728749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960438"/>
          </a:xfrm>
        </p:spPr>
        <p:txBody>
          <a:bodyPr>
            <a:no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b="1" dirty="0"/>
          </a:p>
        </p:txBody>
      </p:sp>
      <p:sp>
        <p:nvSpPr>
          <p:cNvPr id="9" name="Content Placeholder 8"/>
          <p:cNvSpPr>
            <a:spLocks noGrp="1"/>
          </p:cNvSpPr>
          <p:nvPr>
            <p:ph sz="quarter" idx="1"/>
          </p:nvPr>
        </p:nvSpPr>
        <p:spPr>
          <a:xfrm>
            <a:off x="914400" y="1676400"/>
            <a:ext cx="7772400" cy="4343400"/>
          </a:xfrm>
        </p:spPr>
        <p:txBody>
          <a:bodyPr/>
          <a:lstStyle/>
          <a:p>
            <a:r>
              <a:rPr lang="en-US" dirty="0"/>
              <a:t>Example:  </a:t>
            </a:r>
          </a:p>
          <a:p>
            <a:pPr lvl="1"/>
            <a:r>
              <a:rPr lang="en-US" dirty="0" smtClean="0">
                <a:latin typeface="Arial" pitchFamily="34" charset="0"/>
                <a:cs typeface="Arial" pitchFamily="34" charset="0"/>
              </a:rPr>
              <a:t>Step 2</a:t>
            </a:r>
            <a:r>
              <a:rPr lang="en-US" smtClean="0">
                <a:latin typeface="Arial" pitchFamily="34" charset="0"/>
                <a:cs typeface="Arial" pitchFamily="34" charset="0"/>
              </a:rPr>
              <a:t>: Nhập các giá trị có thể xảy ra</a:t>
            </a:r>
          </a:p>
          <a:p>
            <a:pPr lvl="1"/>
            <a:r>
              <a:rPr lang="en-US" smtClean="0"/>
              <a:t>Mỗi giá trị đầu vào sẽ có 1 nửa là T, 1 nửa F</a:t>
            </a:r>
            <a:endParaRPr lang="en-US" dirty="0">
              <a:latin typeface="Arial" pitchFamily="34" charset="0"/>
              <a:cs typeface="Arial" pitchFamily="34" charset="0"/>
            </a:endParaRPr>
          </a:p>
        </p:txBody>
      </p:sp>
      <p:pic>
        <p:nvPicPr>
          <p:cNvPr id="10" name="Picture 9"/>
          <p:cNvPicPr>
            <a:picLocks noChangeAspect="1" noChangeArrowheads="1"/>
          </p:cNvPicPr>
          <p:nvPr/>
        </p:nvPicPr>
        <p:blipFill>
          <a:blip r:embed="rId3" cstate="print"/>
          <a:srcRect/>
          <a:stretch>
            <a:fillRect/>
          </a:stretch>
        </p:blipFill>
        <p:spPr bwMode="auto">
          <a:xfrm>
            <a:off x="3733800" y="228600"/>
            <a:ext cx="1809750" cy="762000"/>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1994016472"/>
              </p:ext>
            </p:extLst>
          </p:nvPr>
        </p:nvGraphicFramePr>
        <p:xfrm>
          <a:off x="1057275" y="3200399"/>
          <a:ext cx="7162800" cy="1371601"/>
        </p:xfrm>
        <a:graphic>
          <a:graphicData uri="http://schemas.openxmlformats.org/drawingml/2006/table">
            <a:tbl>
              <a:tblPr>
                <a:tableStyleId>{5C22544A-7EE6-4342-B048-85BDC9FD1C3A}</a:tableStyleId>
              </a:tblPr>
              <a:tblGrid>
                <a:gridCol w="2424616"/>
                <a:gridCol w="1184546"/>
                <a:gridCol w="1184546"/>
                <a:gridCol w="1184546"/>
                <a:gridCol w="1184546"/>
              </a:tblGrid>
              <a:tr h="457201">
                <a:tc>
                  <a:txBody>
                    <a:bodyPr/>
                    <a:lstStyle/>
                    <a:p>
                      <a:pPr algn="ctr" fontAlgn="b"/>
                      <a:r>
                        <a:rPr lang="en-US" sz="1600" b="1" i="1" u="none" strike="noStrike">
                          <a:effectLst/>
                          <a:latin typeface="Times New Roman" pitchFamily="18" charset="0"/>
                          <a:cs typeface="Times New Roman" pitchFamily="18" charset="0"/>
                        </a:rPr>
                        <a:t>Đầu vào</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1</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2</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3</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4</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r>
              <a:tr h="457200">
                <a:tc>
                  <a:txBody>
                    <a:bodyPr/>
                    <a:lstStyle/>
                    <a:p>
                      <a:pPr algn="l" fontAlgn="b"/>
                      <a:r>
                        <a:rPr lang="vi-VN" sz="1600" b="1" i="1" u="none" strike="noStrike">
                          <a:effectLst/>
                          <a:latin typeface="Times New Roman" pitchFamily="18" charset="0"/>
                          <a:cs typeface="Times New Roman" pitchFamily="18" charset="0"/>
                        </a:rPr>
                        <a:t>Tên đăng nhập</a:t>
                      </a:r>
                      <a:endParaRPr lang="vi-VN"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u="none" strike="noStrike">
                          <a:effectLst/>
                          <a:latin typeface="Times New Roman" pitchFamily="18" charset="0"/>
                          <a:cs typeface="Times New Roman" pitchFamily="18" charset="0"/>
                        </a:rPr>
                        <a:t> </a:t>
                      </a:r>
                      <a:r>
                        <a:rPr lang="en-US" sz="1600" u="none" strike="noStrike" smtClean="0">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r h="457200">
                <a:tc>
                  <a:txBody>
                    <a:bodyPr/>
                    <a:lstStyle/>
                    <a:p>
                      <a:pPr algn="l" fontAlgn="b"/>
                      <a:r>
                        <a:rPr lang="en-US" sz="1600" b="1" i="1" u="none" strike="noStrike">
                          <a:effectLst/>
                          <a:latin typeface="Times New Roman" pitchFamily="18" charset="0"/>
                          <a:cs typeface="Times New Roman" pitchFamily="18" charset="0"/>
                        </a:rPr>
                        <a:t>Mật khẩu</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u="none" strike="noStrike">
                          <a:effectLst/>
                          <a:latin typeface="Times New Roman" pitchFamily="18" charset="0"/>
                          <a:cs typeface="Times New Roman" pitchFamily="18" charset="0"/>
                        </a:rPr>
                        <a:t> </a:t>
                      </a:r>
                      <a:r>
                        <a:rPr lang="en-US" sz="1600" u="none" strike="noStrike" smtClean="0">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b="0" i="0" u="none" strike="noStrike" smtClean="0">
                          <a:solidFill>
                            <a:schemeClr val="dk1"/>
                          </a:solidFill>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bl>
          </a:graphicData>
        </a:graphic>
      </p:graphicFrame>
    </p:spTree>
    <p:extLst>
      <p:ext uri="{BB962C8B-B14F-4D97-AF65-F5344CB8AC3E}">
        <p14:creationId xmlns:p14="http://schemas.microsoft.com/office/powerpoint/2010/main" val="795666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433" y="580571"/>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5" name="Content Placeholder 4"/>
          <p:cNvSpPr>
            <a:spLocks noGrp="1"/>
          </p:cNvSpPr>
          <p:nvPr>
            <p:ph sz="quarter" idx="1"/>
          </p:nvPr>
        </p:nvSpPr>
        <p:spPr>
          <a:xfrm>
            <a:off x="942433" y="1828800"/>
            <a:ext cx="7772400" cy="4419600"/>
          </a:xfrm>
        </p:spPr>
        <p:txBody>
          <a:bodyPr/>
          <a:lstStyle/>
          <a:p>
            <a:r>
              <a:rPr lang="en-US" dirty="0"/>
              <a:t>Example:  </a:t>
            </a:r>
          </a:p>
          <a:p>
            <a:pPr lvl="1"/>
            <a:r>
              <a:rPr lang="en-US" dirty="0" smtClean="0"/>
              <a:t>Step 3</a:t>
            </a:r>
            <a:r>
              <a:rPr lang="en-US" smtClean="0"/>
              <a:t>: Xác định các giá trị đầu ra căn cứ đầu bài.</a:t>
            </a:r>
            <a:endParaRPr lang="en-US" dirty="0" smtClean="0"/>
          </a:p>
          <a:p>
            <a:endParaRPr lang="en-US" dirty="0" smtClean="0"/>
          </a:p>
          <a:p>
            <a:endParaRPr lang="en-US" dirty="0"/>
          </a:p>
        </p:txBody>
      </p:sp>
      <p:pic>
        <p:nvPicPr>
          <p:cNvPr id="9" name="Picture 8"/>
          <p:cNvPicPr>
            <a:picLocks noChangeAspect="1" noChangeArrowheads="1"/>
          </p:cNvPicPr>
          <p:nvPr/>
        </p:nvPicPr>
        <p:blipFill>
          <a:blip r:embed="rId2" cstate="print"/>
          <a:srcRect/>
          <a:stretch>
            <a:fillRect/>
          </a:stretch>
        </p:blipFill>
        <p:spPr bwMode="auto">
          <a:xfrm>
            <a:off x="3733800" y="228600"/>
            <a:ext cx="1809750" cy="762000"/>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819829819"/>
              </p:ext>
            </p:extLst>
          </p:nvPr>
        </p:nvGraphicFramePr>
        <p:xfrm>
          <a:off x="457200" y="2779396"/>
          <a:ext cx="8305799" cy="2402204"/>
        </p:xfrm>
        <a:graphic>
          <a:graphicData uri="http://schemas.openxmlformats.org/drawingml/2006/table">
            <a:tbl>
              <a:tblPr>
                <a:tableStyleId>{5C22544A-7EE6-4342-B048-85BDC9FD1C3A}</a:tableStyleId>
              </a:tblPr>
              <a:tblGrid>
                <a:gridCol w="2811523"/>
                <a:gridCol w="1373569"/>
                <a:gridCol w="1373569"/>
                <a:gridCol w="1373569"/>
                <a:gridCol w="1373569"/>
              </a:tblGrid>
              <a:tr h="457199">
                <a:tc>
                  <a:txBody>
                    <a:bodyPr/>
                    <a:lstStyle/>
                    <a:p>
                      <a:pPr algn="ctr" fontAlgn="b"/>
                      <a:r>
                        <a:rPr lang="en-US" sz="1600" b="1" i="1" u="none" strike="noStrike">
                          <a:effectLst/>
                          <a:latin typeface="Times New Roman" pitchFamily="18" charset="0"/>
                          <a:cs typeface="Times New Roman" pitchFamily="18" charset="0"/>
                        </a:rPr>
                        <a:t>Đầu vào</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1</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2</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3</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c>
                  <a:txBody>
                    <a:bodyPr/>
                    <a:lstStyle/>
                    <a:p>
                      <a:pPr algn="ctr" fontAlgn="b"/>
                      <a:r>
                        <a:rPr lang="en-US" sz="1600" b="1" u="none" strike="noStrike">
                          <a:effectLst/>
                          <a:latin typeface="Times New Roman" pitchFamily="18" charset="0"/>
                          <a:cs typeface="Times New Roman" pitchFamily="18" charset="0"/>
                        </a:rPr>
                        <a:t>Giá trị </a:t>
                      </a:r>
                      <a:r>
                        <a:rPr lang="en-US" sz="1600" b="1" u="none" strike="noStrike" smtClean="0">
                          <a:effectLst/>
                          <a:latin typeface="Times New Roman" pitchFamily="18" charset="0"/>
                          <a:cs typeface="Times New Roman" pitchFamily="18" charset="0"/>
                        </a:rPr>
                        <a:t> 4</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chemeClr val="accent2">
                        <a:lumMod val="60000"/>
                        <a:lumOff val="40000"/>
                      </a:schemeClr>
                    </a:solidFill>
                  </a:tcPr>
                </a:tc>
              </a:tr>
              <a:tr h="457200">
                <a:tc>
                  <a:txBody>
                    <a:bodyPr/>
                    <a:lstStyle/>
                    <a:p>
                      <a:pPr algn="l" fontAlgn="b"/>
                      <a:r>
                        <a:rPr lang="vi-VN" sz="1600" b="1" i="1" u="none" strike="noStrike">
                          <a:effectLst/>
                          <a:latin typeface="Times New Roman" pitchFamily="18" charset="0"/>
                          <a:cs typeface="Times New Roman" pitchFamily="18" charset="0"/>
                        </a:rPr>
                        <a:t>Tên đăng nhập</a:t>
                      </a:r>
                      <a:endParaRPr lang="vi-VN"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u="none" strike="noStrike">
                          <a:effectLst/>
                          <a:latin typeface="Times New Roman" pitchFamily="18" charset="0"/>
                          <a:cs typeface="Times New Roman" pitchFamily="18" charset="0"/>
                        </a:rPr>
                        <a:t> </a:t>
                      </a:r>
                      <a:r>
                        <a:rPr lang="en-US" sz="1600" u="none" strike="noStrike" smtClean="0">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r h="533400">
                <a:tc>
                  <a:txBody>
                    <a:bodyPr/>
                    <a:lstStyle/>
                    <a:p>
                      <a:pPr algn="l" fontAlgn="b"/>
                      <a:r>
                        <a:rPr lang="en-US" sz="1600" b="1" i="1" u="none" strike="noStrike">
                          <a:effectLst/>
                          <a:latin typeface="Times New Roman" pitchFamily="18" charset="0"/>
                          <a:cs typeface="Times New Roman" pitchFamily="18" charset="0"/>
                        </a:rPr>
                        <a:t>Mật khẩu</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u="none" strike="noStrike">
                          <a:effectLst/>
                          <a:latin typeface="Times New Roman" pitchFamily="18" charset="0"/>
                          <a:cs typeface="Times New Roman" pitchFamily="18" charset="0"/>
                        </a:rPr>
                        <a:t> </a:t>
                      </a:r>
                      <a:r>
                        <a:rPr lang="en-US" sz="1600" u="none" strike="noStrike" smtClean="0">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b="0" i="0" u="none" strike="noStrike" smtClean="0">
                          <a:solidFill>
                            <a:schemeClr val="dk1"/>
                          </a:solidFill>
                          <a:effectLst/>
                          <a:latin typeface="Times New Roman" pitchFamily="18" charset="0"/>
                          <a:cs typeface="Times New Roman" pitchFamily="18" charset="0"/>
                        </a:rPr>
                        <a:t>T</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u="none" strike="noStrike" smtClean="0">
                          <a:effectLst/>
                          <a:latin typeface="Times New Roman" pitchFamily="18" charset="0"/>
                          <a:cs typeface="Times New Roman" pitchFamily="18" charset="0"/>
                        </a:rPr>
                        <a:t>F</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r h="457200">
                <a:tc>
                  <a:txBody>
                    <a:bodyPr/>
                    <a:lstStyle/>
                    <a:p>
                      <a:pPr algn="ctr" fontAlgn="b"/>
                      <a:r>
                        <a:rPr lang="en-US" sz="1600" b="1" i="1" u="none" strike="noStrike" smtClean="0">
                          <a:solidFill>
                            <a:srgbClr val="000000"/>
                          </a:solidFill>
                          <a:effectLst/>
                          <a:latin typeface="Times New Roman" pitchFamily="18" charset="0"/>
                          <a:cs typeface="Times New Roman" pitchFamily="18" charset="0"/>
                        </a:rPr>
                        <a:t>Đầu</a:t>
                      </a:r>
                      <a:r>
                        <a:rPr lang="en-US" sz="1600" b="1" i="1" u="none" strike="noStrike" baseline="0" smtClean="0">
                          <a:solidFill>
                            <a:srgbClr val="000000"/>
                          </a:solidFill>
                          <a:effectLst/>
                          <a:latin typeface="Times New Roman" pitchFamily="18" charset="0"/>
                          <a:cs typeface="Times New Roman" pitchFamily="18" charset="0"/>
                        </a:rPr>
                        <a:t> ra</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r h="457200">
                <a:tc>
                  <a:txBody>
                    <a:bodyPr/>
                    <a:lstStyle/>
                    <a:p>
                      <a:pPr algn="l" fontAlgn="b"/>
                      <a:r>
                        <a:rPr lang="en-US" sz="1600" b="1" i="1" u="none" strike="noStrike" smtClean="0">
                          <a:solidFill>
                            <a:srgbClr val="000000"/>
                          </a:solidFill>
                          <a:effectLst/>
                          <a:latin typeface="Times New Roman" pitchFamily="18" charset="0"/>
                          <a:cs typeface="Times New Roman" pitchFamily="18" charset="0"/>
                        </a:rPr>
                        <a:t>Thông</a:t>
                      </a:r>
                      <a:r>
                        <a:rPr lang="en-US" sz="1600" b="1" i="1" u="none" strike="noStrike" baseline="0" smtClean="0">
                          <a:solidFill>
                            <a:srgbClr val="000000"/>
                          </a:solidFill>
                          <a:effectLst/>
                          <a:latin typeface="Times New Roman" pitchFamily="18" charset="0"/>
                          <a:cs typeface="Times New Roman" pitchFamily="18" charset="0"/>
                        </a:rPr>
                        <a:t> báo </a:t>
                      </a:r>
                      <a:endParaRPr lang="en-US" sz="1600" b="1" i="1" u="none" strike="noStrike">
                        <a:solidFill>
                          <a:srgbClr val="000000"/>
                        </a:solidFill>
                        <a:effectLst/>
                        <a:latin typeface="Times New Roman" pitchFamily="18" charset="0"/>
                        <a:cs typeface="Times New Roman" pitchFamily="18" charset="0"/>
                      </a:endParaRPr>
                    </a:p>
                  </a:txBody>
                  <a:tcPr marL="9525" marR="9525" marT="9525" marB="0" anchor="b">
                    <a:solidFill>
                      <a:srgbClr val="92D050"/>
                    </a:solidFill>
                  </a:tcPr>
                </a:tc>
                <a:tc>
                  <a:txBody>
                    <a:bodyPr/>
                    <a:lstStyle/>
                    <a:p>
                      <a:pPr algn="ctr" fontAlgn="b"/>
                      <a:r>
                        <a:rPr lang="en-US" sz="1600" b="0" i="0" u="none" strike="noStrike" smtClean="0">
                          <a:solidFill>
                            <a:srgbClr val="000000"/>
                          </a:solidFill>
                          <a:effectLst/>
                          <a:latin typeface="Times New Roman" pitchFamily="18" charset="0"/>
                          <a:cs typeface="Times New Roman" pitchFamily="18" charset="0"/>
                        </a:rPr>
                        <a:t>Thành</a:t>
                      </a:r>
                      <a:r>
                        <a:rPr lang="en-US" sz="1600" b="0" i="0" u="none" strike="noStrike" baseline="0" smtClean="0">
                          <a:solidFill>
                            <a:srgbClr val="000000"/>
                          </a:solidFill>
                          <a:effectLst/>
                          <a:latin typeface="Times New Roman" pitchFamily="18" charset="0"/>
                          <a:cs typeface="Times New Roman" pitchFamily="18" charset="0"/>
                        </a:rPr>
                        <a:t> công</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b="0" i="0" u="none" strike="noStrike" smtClean="0">
                          <a:solidFill>
                            <a:srgbClr val="000000"/>
                          </a:solidFill>
                          <a:effectLst/>
                          <a:latin typeface="Times New Roman" pitchFamily="18" charset="0"/>
                          <a:cs typeface="Times New Roman" pitchFamily="18" charset="0"/>
                        </a:rPr>
                        <a:t>Chưa</a:t>
                      </a:r>
                      <a:r>
                        <a:rPr lang="en-US" sz="1600" b="0" i="0" u="none" strike="noStrike" baseline="0" smtClean="0">
                          <a:solidFill>
                            <a:srgbClr val="000000"/>
                          </a:solidFill>
                          <a:effectLst/>
                          <a:latin typeface="Times New Roman" pitchFamily="18" charset="0"/>
                          <a:cs typeface="Times New Roman" pitchFamily="18" charset="0"/>
                        </a:rPr>
                        <a:t> nhập pass</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b="0" i="0" u="none" strike="noStrike" smtClean="0">
                          <a:solidFill>
                            <a:srgbClr val="000000"/>
                          </a:solidFill>
                          <a:effectLst/>
                          <a:latin typeface="Times New Roman" pitchFamily="18" charset="0"/>
                          <a:cs typeface="Times New Roman" pitchFamily="18" charset="0"/>
                        </a:rPr>
                        <a:t>Chưa nhập</a:t>
                      </a:r>
                      <a:r>
                        <a:rPr lang="en-US" sz="1600" b="0" i="0" u="none" strike="noStrike" baseline="0" smtClean="0">
                          <a:solidFill>
                            <a:srgbClr val="000000"/>
                          </a:solidFill>
                          <a:effectLst/>
                          <a:latin typeface="Times New Roman" pitchFamily="18" charset="0"/>
                          <a:cs typeface="Times New Roman" pitchFamily="18" charset="0"/>
                        </a:rPr>
                        <a:t> tên</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1600" b="0" i="0" u="none" strike="noStrike" smtClean="0">
                          <a:solidFill>
                            <a:srgbClr val="000000"/>
                          </a:solidFill>
                          <a:effectLst/>
                          <a:latin typeface="Times New Roman" pitchFamily="18" charset="0"/>
                          <a:cs typeface="Times New Roman" pitchFamily="18" charset="0"/>
                        </a:rPr>
                        <a:t>Chưa nhập</a:t>
                      </a:r>
                      <a:r>
                        <a:rPr lang="en-US" sz="1600" b="0" i="0" u="none" strike="noStrike" baseline="0" smtClean="0">
                          <a:solidFill>
                            <a:srgbClr val="000000"/>
                          </a:solidFill>
                          <a:effectLst/>
                          <a:latin typeface="Times New Roman" pitchFamily="18" charset="0"/>
                          <a:cs typeface="Times New Roman" pitchFamily="18" charset="0"/>
                        </a:rPr>
                        <a:t> pass hoặc tên</a:t>
                      </a:r>
                      <a:endParaRPr lang="en-US" sz="1600" b="0" i="0" u="none" strike="noStrike">
                        <a:solidFill>
                          <a:srgbClr val="000000"/>
                        </a:solidFill>
                        <a:effectLst/>
                        <a:latin typeface="Times New Roman" pitchFamily="18" charset="0"/>
                        <a:cs typeface="Times New Roman" pitchFamily="18" charset="0"/>
                      </a:endParaRPr>
                    </a:p>
                  </a:txBody>
                  <a:tcPr marL="9525" marR="9525" marT="9525" marB="0" anchor="b"/>
                </a:tc>
              </a:tr>
            </a:tbl>
          </a:graphicData>
        </a:graphic>
      </p:graphicFrame>
    </p:spTree>
    <p:extLst>
      <p:ext uri="{BB962C8B-B14F-4D97-AF65-F5344CB8AC3E}">
        <p14:creationId xmlns:p14="http://schemas.microsoft.com/office/powerpoint/2010/main" val="3970439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3" name="Content Placeholder 2"/>
          <p:cNvSpPr>
            <a:spLocks noGrp="1"/>
          </p:cNvSpPr>
          <p:nvPr>
            <p:ph sz="quarter" idx="1"/>
          </p:nvPr>
        </p:nvSpPr>
        <p:spPr>
          <a:xfrm>
            <a:off x="914400" y="1676400"/>
            <a:ext cx="7772400" cy="4495800"/>
          </a:xfrm>
        </p:spPr>
        <p:txBody>
          <a:bodyPr>
            <a:normAutofit/>
          </a:bodyPr>
          <a:lstStyle/>
          <a:p>
            <a:r>
              <a:rPr lang="en-US" b="1" u="sng" dirty="0" smtClean="0">
                <a:latin typeface="Arial" pitchFamily="34" charset="0"/>
                <a:cs typeface="Arial" pitchFamily="34" charset="0"/>
              </a:rPr>
              <a:t>Exercise</a:t>
            </a:r>
            <a:r>
              <a:rPr lang="en-US" dirty="0" smtClean="0">
                <a:latin typeface="Arial" pitchFamily="34" charset="0"/>
                <a:cs typeface="Arial" pitchFamily="34" charset="0"/>
              </a:rPr>
              <a:t>:  </a:t>
            </a:r>
          </a:p>
          <a:p>
            <a:pPr lvl="1"/>
            <a:r>
              <a:rPr lang="en-US" dirty="0" smtClean="0">
                <a:latin typeface="Arial" pitchFamily="34" charset="0"/>
                <a:cs typeface="Arial" pitchFamily="34" charset="0"/>
              </a:rPr>
              <a:t>We have the following requirement for credit card management system: </a:t>
            </a:r>
          </a:p>
          <a:p>
            <a:pPr lvl="2"/>
            <a:r>
              <a:rPr lang="en-US" dirty="0" smtClean="0">
                <a:latin typeface="Arial" pitchFamily="34" charset="0"/>
                <a:cs typeface="Arial" pitchFamily="34" charset="0"/>
              </a:rPr>
              <a:t>If you are a new customer opening a credit card account, you will get a 15% discount on all your purchases today. </a:t>
            </a:r>
          </a:p>
          <a:p>
            <a:pPr lvl="2"/>
            <a:r>
              <a:rPr lang="en-US" dirty="0" smtClean="0">
                <a:latin typeface="Arial" pitchFamily="34" charset="0"/>
                <a:cs typeface="Arial" pitchFamily="34" charset="0"/>
              </a:rPr>
              <a:t>If you are an existing customer and you hold a loyalty card, you get a 10%discount.</a:t>
            </a:r>
          </a:p>
          <a:p>
            <a:pPr lvl="2"/>
            <a:r>
              <a:rPr lang="en-US" dirty="0" smtClean="0">
                <a:latin typeface="Arial" pitchFamily="34" charset="0"/>
                <a:cs typeface="Arial" pitchFamily="34" charset="0"/>
              </a:rPr>
              <a:t>If you have a coupon, you can get 20% off today (but it can't be used with the 'new customer' discount). </a:t>
            </a:r>
          </a:p>
          <a:p>
            <a:pPr lvl="2"/>
            <a:r>
              <a:rPr lang="en-US" dirty="0" smtClean="0">
                <a:latin typeface="Arial" pitchFamily="34" charset="0"/>
                <a:cs typeface="Arial" pitchFamily="34" charset="0"/>
              </a:rPr>
              <a:t>Discount amounts are added, if applicable</a:t>
            </a:r>
            <a:endParaRPr lang="en-US" dirty="0" smtClean="0"/>
          </a:p>
          <a:p>
            <a:pPr marL="594360" lvl="2" indent="0">
              <a:buNone/>
            </a:pPr>
            <a:r>
              <a:rPr lang="en-US" b="1" u="sng" dirty="0" smtClean="0"/>
              <a:t>Requirement</a:t>
            </a:r>
            <a:r>
              <a:rPr lang="en-US" dirty="0"/>
              <a:t>: </a:t>
            </a:r>
            <a:r>
              <a:rPr lang="en-US" b="1" i="1" dirty="0"/>
              <a:t>Design test for this application using decision table (10 minutes). </a:t>
            </a:r>
          </a:p>
          <a:p>
            <a:pPr lvl="2"/>
            <a:endParaRPr lang="en-US" dirty="0" smtClean="0">
              <a:latin typeface="Arial" pitchFamily="34" charset="0"/>
              <a:cs typeface="Arial" pitchFamily="34" charset="0"/>
            </a:endParaRPr>
          </a:p>
        </p:txBody>
      </p:sp>
      <p:pic>
        <p:nvPicPr>
          <p:cNvPr id="4" name="Picture 3"/>
          <p:cNvPicPr>
            <a:picLocks noChangeAspect="1" noChangeArrowheads="1"/>
          </p:cNvPicPr>
          <p:nvPr/>
        </p:nvPicPr>
        <p:blipFill>
          <a:blip r:embed="rId3" cstate="print"/>
          <a:srcRect/>
          <a:stretch>
            <a:fillRect/>
          </a:stretch>
        </p:blipFill>
        <p:spPr bwMode="auto">
          <a:xfrm>
            <a:off x="38100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1906442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3" name="Content Placeholder 2"/>
          <p:cNvSpPr>
            <a:spLocks noGrp="1"/>
          </p:cNvSpPr>
          <p:nvPr>
            <p:ph sz="quarter" idx="1"/>
          </p:nvPr>
        </p:nvSpPr>
        <p:spPr>
          <a:xfrm>
            <a:off x="914400" y="1524000"/>
            <a:ext cx="7772400" cy="4876800"/>
          </a:xfrm>
        </p:spPr>
        <p:txBody>
          <a:bodyPr>
            <a:normAutofit/>
          </a:bodyPr>
          <a:lstStyle/>
          <a:p>
            <a:r>
              <a:rPr lang="en-US" smtClean="0"/>
              <a:t>Decision table</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0" indent="0">
              <a:buNone/>
            </a:pPr>
            <a:endParaRPr lang="en-US" smtClean="0"/>
          </a:p>
          <a:p>
            <a:pPr marL="0" indent="0">
              <a:buNone/>
            </a:pPr>
            <a:r>
              <a:rPr lang="en-US" smtClean="0"/>
              <a:t>Can use Yes/ No = True/ False</a:t>
            </a:r>
            <a:endParaRPr lang="en-US"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23995871"/>
              </p:ext>
            </p:extLst>
          </p:nvPr>
        </p:nvGraphicFramePr>
        <p:xfrm>
          <a:off x="609600" y="2362200"/>
          <a:ext cx="8305803" cy="2494280"/>
        </p:xfrm>
        <a:graphic>
          <a:graphicData uri="http://schemas.openxmlformats.org/drawingml/2006/table">
            <a:tbl>
              <a:tblPr firstRow="1" bandRow="1">
                <a:tableStyleId>{5C22544A-7EE6-4342-B048-85BDC9FD1C3A}</a:tableStyleId>
              </a:tblPr>
              <a:tblGrid>
                <a:gridCol w="2514600"/>
                <a:gridCol w="685800"/>
                <a:gridCol w="762000"/>
                <a:gridCol w="685800"/>
                <a:gridCol w="762000"/>
                <a:gridCol w="762000"/>
                <a:gridCol w="685800"/>
                <a:gridCol w="685800"/>
                <a:gridCol w="762003"/>
              </a:tblGrid>
              <a:tr h="370840">
                <a:tc>
                  <a:txBody>
                    <a:bodyPr/>
                    <a:lstStyle/>
                    <a:p>
                      <a:pPr algn="ctr"/>
                      <a:r>
                        <a:rPr lang="en-US" smtClean="0"/>
                        <a:t>Conditions</a:t>
                      </a:r>
                      <a:endParaRPr lang="en-US" dirty="0"/>
                    </a:p>
                  </a:txBody>
                  <a:tcPr/>
                </a:tc>
                <a:tc>
                  <a:txBody>
                    <a:bodyPr/>
                    <a:lstStyle/>
                    <a:p>
                      <a:pPr algn="ctr"/>
                      <a:r>
                        <a:rPr lang="en-US" smtClean="0"/>
                        <a:t>Rule 1</a:t>
                      </a:r>
                      <a:endParaRPr lang="en-US"/>
                    </a:p>
                  </a:txBody>
                  <a:tcPr/>
                </a:tc>
                <a:tc>
                  <a:txBody>
                    <a:bodyPr/>
                    <a:lstStyle/>
                    <a:p>
                      <a:pPr algn="ctr"/>
                      <a:r>
                        <a:rPr lang="en-US" smtClean="0"/>
                        <a:t>Rule 2</a:t>
                      </a:r>
                      <a:endParaRPr lang="en-US"/>
                    </a:p>
                  </a:txBody>
                  <a:tcPr/>
                </a:tc>
                <a:tc>
                  <a:txBody>
                    <a:bodyPr/>
                    <a:lstStyle/>
                    <a:p>
                      <a:pPr algn="ctr"/>
                      <a:r>
                        <a:rPr lang="en-US" smtClean="0"/>
                        <a:t>Rule 3</a:t>
                      </a:r>
                      <a:endParaRPr lang="en-US" dirty="0"/>
                    </a:p>
                  </a:txBody>
                  <a:tcPr/>
                </a:tc>
                <a:tc>
                  <a:txBody>
                    <a:bodyPr/>
                    <a:lstStyle/>
                    <a:p>
                      <a:pPr algn="ctr"/>
                      <a:r>
                        <a:rPr lang="en-US" smtClean="0"/>
                        <a:t>Rule 4</a:t>
                      </a:r>
                      <a:endParaRPr lang="en-US"/>
                    </a:p>
                  </a:txBody>
                  <a:tcPr/>
                </a:tc>
                <a:tc>
                  <a:txBody>
                    <a:bodyPr/>
                    <a:lstStyle/>
                    <a:p>
                      <a:pPr algn="ctr"/>
                      <a:r>
                        <a:rPr lang="en-US" smtClean="0"/>
                        <a:t>Rule 5</a:t>
                      </a:r>
                      <a:endParaRPr lang="en-US" dirty="0"/>
                    </a:p>
                  </a:txBody>
                  <a:tcPr/>
                </a:tc>
                <a:tc>
                  <a:txBody>
                    <a:bodyPr/>
                    <a:lstStyle/>
                    <a:p>
                      <a:pPr algn="ctr"/>
                      <a:r>
                        <a:rPr lang="en-US" smtClean="0"/>
                        <a:t>Rule</a:t>
                      </a:r>
                      <a:r>
                        <a:rPr lang="en-US" baseline="0" smtClean="0"/>
                        <a:t> 6</a:t>
                      </a:r>
                      <a:endParaRPr lang="en-US"/>
                    </a:p>
                  </a:txBody>
                  <a:tcPr/>
                </a:tc>
                <a:tc>
                  <a:txBody>
                    <a:bodyPr/>
                    <a:lstStyle/>
                    <a:p>
                      <a:pPr algn="ctr"/>
                      <a:r>
                        <a:rPr lang="en-US" smtClean="0"/>
                        <a:t>Rule</a:t>
                      </a:r>
                      <a:r>
                        <a:rPr lang="en-US" baseline="0" smtClean="0"/>
                        <a:t> 7</a:t>
                      </a:r>
                      <a:endParaRPr lang="en-US"/>
                    </a:p>
                  </a:txBody>
                  <a:tcPr/>
                </a:tc>
                <a:tc>
                  <a:txBody>
                    <a:bodyPr/>
                    <a:lstStyle/>
                    <a:p>
                      <a:pPr algn="ctr"/>
                      <a:r>
                        <a:rPr lang="en-US" smtClean="0"/>
                        <a:t>Rule 8</a:t>
                      </a:r>
                      <a:endParaRPr lang="en-US"/>
                    </a:p>
                  </a:txBody>
                  <a:tcPr/>
                </a:tc>
              </a:tr>
              <a:tr h="370840">
                <a:tc>
                  <a:txBody>
                    <a:bodyPr/>
                    <a:lstStyle/>
                    <a:p>
                      <a:r>
                        <a:rPr lang="en-US" smtClean="0"/>
                        <a:t>New customer</a:t>
                      </a:r>
                      <a:r>
                        <a:rPr lang="en-US" baseline="0" smtClean="0"/>
                        <a:t> (15%)</a:t>
                      </a:r>
                      <a:endParaRPr lang="en-US"/>
                    </a:p>
                  </a:txBody>
                  <a:tcPr/>
                </a:tc>
                <a:tc>
                  <a:txBody>
                    <a:bodyPr/>
                    <a:lstStyle/>
                    <a:p>
                      <a:pPr algn="ctr"/>
                      <a:r>
                        <a:rPr lang="en-US" smtClean="0"/>
                        <a:t>T</a:t>
                      </a:r>
                      <a:endParaRPr lang="en-US"/>
                    </a:p>
                  </a:txBody>
                  <a:tcPr/>
                </a:tc>
                <a:tc>
                  <a:txBody>
                    <a:bodyPr/>
                    <a:lstStyle/>
                    <a:p>
                      <a:pPr algn="ctr"/>
                      <a:r>
                        <a:rPr lang="en-US" smtClean="0"/>
                        <a:t>T</a:t>
                      </a:r>
                      <a:endParaRPr lang="en-US"/>
                    </a:p>
                  </a:txBody>
                  <a:tcPr/>
                </a:tc>
                <a:tc>
                  <a:txBody>
                    <a:bodyPr/>
                    <a:lstStyle/>
                    <a:p>
                      <a:pPr algn="ctr"/>
                      <a:r>
                        <a:rPr lang="en-US" smtClean="0"/>
                        <a:t>T</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c>
                  <a:txBody>
                    <a:bodyPr/>
                    <a:lstStyle/>
                    <a:p>
                      <a:pPr algn="ctr"/>
                      <a:r>
                        <a:rPr lang="en-US" smtClean="0"/>
                        <a:t>F</a:t>
                      </a:r>
                      <a:endParaRPr lang="en-US"/>
                    </a:p>
                  </a:txBody>
                  <a:tcPr/>
                </a:tc>
                <a:tc>
                  <a:txBody>
                    <a:bodyPr/>
                    <a:lstStyle/>
                    <a:p>
                      <a:pPr algn="ctr"/>
                      <a:r>
                        <a:rPr lang="en-US" smtClean="0"/>
                        <a:t>F</a:t>
                      </a:r>
                      <a:endParaRPr lang="en-US"/>
                    </a:p>
                  </a:txBody>
                  <a:tcPr/>
                </a:tc>
                <a:tc>
                  <a:txBody>
                    <a:bodyPr/>
                    <a:lstStyle/>
                    <a:p>
                      <a:pPr algn="ctr"/>
                      <a:r>
                        <a:rPr lang="en-US" smtClean="0"/>
                        <a:t>F</a:t>
                      </a:r>
                      <a:endParaRPr lang="en-US"/>
                    </a:p>
                  </a:txBody>
                  <a:tcPr/>
                </a:tc>
              </a:tr>
              <a:tr h="370840">
                <a:tc>
                  <a:txBody>
                    <a:bodyPr/>
                    <a:lstStyle/>
                    <a:p>
                      <a:r>
                        <a:rPr lang="en-US" smtClean="0"/>
                        <a:t>Loyalty</a:t>
                      </a:r>
                      <a:r>
                        <a:rPr lang="en-US" baseline="0" smtClean="0"/>
                        <a:t> card (10%)</a:t>
                      </a:r>
                      <a:endParaRPr lang="en-US"/>
                    </a:p>
                  </a:txBody>
                  <a:tcPr/>
                </a:tc>
                <a:tc>
                  <a:txBody>
                    <a:bodyPr/>
                    <a:lstStyle/>
                    <a:p>
                      <a:pPr algn="ctr"/>
                      <a:r>
                        <a:rPr lang="en-US" smtClean="0"/>
                        <a:t>T</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c>
                  <a:txBody>
                    <a:bodyPr/>
                    <a:lstStyle/>
                    <a:p>
                      <a:pPr algn="ctr"/>
                      <a:r>
                        <a:rPr lang="en-US" smtClean="0"/>
                        <a:t>F</a:t>
                      </a:r>
                      <a:endParaRPr lang="en-US"/>
                    </a:p>
                  </a:txBody>
                  <a:tcPr/>
                </a:tc>
                <a:tc>
                  <a:txBody>
                    <a:bodyPr/>
                    <a:lstStyle/>
                    <a:p>
                      <a:pPr algn="ctr"/>
                      <a:r>
                        <a:rPr lang="en-US" smtClean="0"/>
                        <a:t>T</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c>
                  <a:txBody>
                    <a:bodyPr/>
                    <a:lstStyle/>
                    <a:p>
                      <a:pPr algn="ctr"/>
                      <a:r>
                        <a:rPr lang="en-US" smtClean="0"/>
                        <a:t>F</a:t>
                      </a:r>
                      <a:endParaRPr lang="en-US"/>
                    </a:p>
                  </a:txBody>
                  <a:tcPr/>
                </a:tc>
              </a:tr>
              <a:tr h="370840">
                <a:tc>
                  <a:txBody>
                    <a:bodyPr/>
                    <a:lstStyle/>
                    <a:p>
                      <a:r>
                        <a:rPr lang="en-US" smtClean="0"/>
                        <a:t>Coupon </a:t>
                      </a:r>
                      <a:r>
                        <a:rPr lang="en-US" baseline="0" smtClean="0"/>
                        <a:t>(20%)</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c>
                  <a:txBody>
                    <a:bodyPr/>
                    <a:lstStyle/>
                    <a:p>
                      <a:pPr algn="ctr"/>
                      <a:r>
                        <a:rPr lang="en-US" smtClean="0"/>
                        <a:t>T</a:t>
                      </a:r>
                      <a:endParaRPr lang="en-US"/>
                    </a:p>
                  </a:txBody>
                  <a:tcPr/>
                </a:tc>
                <a:tc>
                  <a:txBody>
                    <a:bodyPr/>
                    <a:lstStyle/>
                    <a:p>
                      <a:pPr algn="ctr"/>
                      <a:r>
                        <a:rPr lang="en-US" smtClean="0"/>
                        <a:t>F</a:t>
                      </a:r>
                      <a:endParaRPr lang="en-US"/>
                    </a:p>
                  </a:txBody>
                  <a:tcPr/>
                </a:tc>
              </a:tr>
              <a:tr h="370840">
                <a:tc>
                  <a:txBody>
                    <a:bodyPr/>
                    <a:lstStyle/>
                    <a:p>
                      <a:pPr marL="0" algn="l" rtl="0" eaLnBrk="1" latinLnBrk="0" hangingPunct="1"/>
                      <a:r>
                        <a:rPr kumimoji="0" lang="en-US" b="1" kern="1200" smtClean="0">
                          <a:solidFill>
                            <a:schemeClr val="bg2">
                              <a:lumMod val="10000"/>
                            </a:schemeClr>
                          </a:solidFill>
                          <a:latin typeface="+mn-lt"/>
                          <a:ea typeface="+mn-ea"/>
                          <a:cs typeface="+mn-cs"/>
                        </a:rPr>
                        <a:t>Actions</a:t>
                      </a:r>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dirty="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r>
              <a:tr h="370840">
                <a:tc>
                  <a:txBody>
                    <a:bodyPr/>
                    <a:lstStyle/>
                    <a:p>
                      <a:r>
                        <a:rPr lang="en-US" smtClean="0"/>
                        <a:t>Discount</a:t>
                      </a:r>
                      <a:r>
                        <a:rPr lang="en-US" baseline="0" smtClean="0"/>
                        <a:t> (%)</a:t>
                      </a:r>
                      <a:endParaRPr lang="en-US"/>
                    </a:p>
                  </a:txBody>
                  <a:tcPr/>
                </a:tc>
                <a:tc>
                  <a:txBody>
                    <a:bodyPr/>
                    <a:lstStyle/>
                    <a:p>
                      <a:pPr algn="ctr"/>
                      <a:r>
                        <a:rPr lang="en-US" smtClean="0"/>
                        <a:t>X</a:t>
                      </a:r>
                      <a:endParaRPr lang="en-US"/>
                    </a:p>
                  </a:txBody>
                  <a:tcPr/>
                </a:tc>
                <a:tc>
                  <a:txBody>
                    <a:bodyPr/>
                    <a:lstStyle/>
                    <a:p>
                      <a:pPr algn="ctr"/>
                      <a:r>
                        <a:rPr lang="en-US" smtClean="0"/>
                        <a:t>X</a:t>
                      </a:r>
                      <a:endParaRPr lang="en-US"/>
                    </a:p>
                  </a:txBody>
                  <a:tcPr/>
                </a:tc>
                <a:tc>
                  <a:txBody>
                    <a:bodyPr/>
                    <a:lstStyle/>
                    <a:p>
                      <a:pPr algn="ctr"/>
                      <a:r>
                        <a:rPr lang="en-US" smtClean="0"/>
                        <a:t>20</a:t>
                      </a:r>
                      <a:endParaRPr lang="en-US"/>
                    </a:p>
                  </a:txBody>
                  <a:tcPr/>
                </a:tc>
                <a:tc>
                  <a:txBody>
                    <a:bodyPr/>
                    <a:lstStyle/>
                    <a:p>
                      <a:pPr algn="ctr"/>
                      <a:r>
                        <a:rPr lang="en-US" smtClean="0"/>
                        <a:t>15</a:t>
                      </a:r>
                      <a:endParaRPr lang="en-US"/>
                    </a:p>
                  </a:txBody>
                  <a:tcPr/>
                </a:tc>
                <a:tc>
                  <a:txBody>
                    <a:bodyPr/>
                    <a:lstStyle/>
                    <a:p>
                      <a:pPr algn="ctr"/>
                      <a:r>
                        <a:rPr lang="en-US" smtClean="0"/>
                        <a:t>30</a:t>
                      </a:r>
                      <a:endParaRPr lang="en-US"/>
                    </a:p>
                  </a:txBody>
                  <a:tcPr/>
                </a:tc>
                <a:tc>
                  <a:txBody>
                    <a:bodyPr/>
                    <a:lstStyle/>
                    <a:p>
                      <a:pPr algn="ctr"/>
                      <a:r>
                        <a:rPr lang="en-US" smtClean="0"/>
                        <a:t>10</a:t>
                      </a:r>
                      <a:endParaRPr lang="en-US"/>
                    </a:p>
                  </a:txBody>
                  <a:tcPr/>
                </a:tc>
                <a:tc>
                  <a:txBody>
                    <a:bodyPr/>
                    <a:lstStyle/>
                    <a:p>
                      <a:pPr algn="ctr"/>
                      <a:r>
                        <a:rPr lang="en-US" smtClean="0"/>
                        <a:t>20</a:t>
                      </a:r>
                      <a:endParaRPr lang="en-US"/>
                    </a:p>
                  </a:txBody>
                  <a:tcPr/>
                </a:tc>
                <a:tc>
                  <a:txBody>
                    <a:bodyPr/>
                    <a:lstStyle/>
                    <a:p>
                      <a:pPr algn="ctr"/>
                      <a:r>
                        <a:rPr lang="en-US" smtClean="0"/>
                        <a:t>0</a:t>
                      </a:r>
                      <a:endParaRPr lang="en-US"/>
                    </a:p>
                  </a:txBody>
                  <a:tcPr/>
                </a:tc>
              </a:tr>
            </a:tbl>
          </a:graphicData>
        </a:graphic>
      </p:graphicFrame>
      <p:pic>
        <p:nvPicPr>
          <p:cNvPr id="5" name="Picture 4"/>
          <p:cNvPicPr>
            <a:picLocks noChangeAspect="1" noChangeArrowheads="1"/>
          </p:cNvPicPr>
          <p:nvPr/>
        </p:nvPicPr>
        <p:blipFill>
          <a:blip r:embed="rId2" cstate="print"/>
          <a:srcRect/>
          <a:stretch>
            <a:fillRect/>
          </a:stretch>
        </p:blipFill>
        <p:spPr bwMode="auto">
          <a:xfrm>
            <a:off x="3810000" y="152400"/>
            <a:ext cx="1809750" cy="762000"/>
          </a:xfrm>
          <a:prstGeom prst="rect">
            <a:avLst/>
          </a:prstGeom>
          <a:noFill/>
          <a:ln w="9525">
            <a:noFill/>
            <a:miter lim="800000"/>
            <a:headEnd/>
            <a:tailEnd/>
          </a:ln>
        </p:spPr>
      </p:pic>
    </p:spTree>
    <p:extLst>
      <p:ext uri="{BB962C8B-B14F-4D97-AF65-F5344CB8AC3E}">
        <p14:creationId xmlns:p14="http://schemas.microsoft.com/office/powerpoint/2010/main" val="2503525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3" name="Content Placeholder 2"/>
          <p:cNvSpPr>
            <a:spLocks noGrp="1"/>
          </p:cNvSpPr>
          <p:nvPr>
            <p:ph sz="quarter" idx="1"/>
          </p:nvPr>
        </p:nvSpPr>
        <p:spPr>
          <a:xfrm>
            <a:off x="914400" y="1524000"/>
            <a:ext cx="7772400" cy="5105400"/>
          </a:xfrm>
        </p:spPr>
        <p:txBody>
          <a:bodyPr>
            <a:normAutofit fontScale="92500" lnSpcReduction="10000"/>
          </a:bodyPr>
          <a:lstStyle/>
          <a:p>
            <a:r>
              <a:rPr lang="en-US" sz="2200" smtClean="0">
                <a:latin typeface="Arial" pitchFamily="34" charset="0"/>
                <a:cs typeface="Arial" pitchFamily="34" charset="0"/>
              </a:rPr>
              <a:t>Decision </a:t>
            </a:r>
            <a:r>
              <a:rPr lang="en-US" sz="2200" dirty="0" smtClean="0">
                <a:latin typeface="Arial" pitchFamily="34" charset="0"/>
                <a:cs typeface="Arial" pitchFamily="34" charset="0"/>
              </a:rPr>
              <a:t>table can be described as a cause-effect table:</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lvl="1"/>
            <a:endParaRPr lang="en-US" sz="2200" smtClean="0">
              <a:latin typeface="Arial" pitchFamily="34" charset="0"/>
              <a:cs typeface="Arial" pitchFamily="34" charset="0"/>
            </a:endParaRPr>
          </a:p>
          <a:p>
            <a:pPr lvl="1"/>
            <a:endParaRPr lang="en-US" sz="2200" smtClean="0"/>
          </a:p>
          <a:p>
            <a:pPr lvl="1"/>
            <a:endParaRPr lang="en-US" sz="2200" smtClean="0"/>
          </a:p>
          <a:p>
            <a:pPr lvl="1"/>
            <a:r>
              <a:rPr lang="en-US" sz="2200" smtClean="0"/>
              <a:t>Cause </a:t>
            </a:r>
            <a:r>
              <a:rPr lang="en-US" sz="2200" dirty="0" smtClean="0"/>
              <a:t>=condition</a:t>
            </a:r>
          </a:p>
          <a:p>
            <a:pPr lvl="1"/>
            <a:r>
              <a:rPr lang="en-US" sz="2200" dirty="0" smtClean="0"/>
              <a:t>Effect= action = </a:t>
            </a:r>
            <a:r>
              <a:rPr lang="en-US" sz="2200" smtClean="0"/>
              <a:t>expected results</a:t>
            </a:r>
          </a:p>
          <a:p>
            <a:pPr lvl="1"/>
            <a:r>
              <a:rPr lang="en-NZ" sz="2200"/>
              <a:t>If all causes are simply Y/N values:</a:t>
            </a:r>
            <a:br>
              <a:rPr lang="en-NZ" sz="2200"/>
            </a:br>
            <a:r>
              <a:rPr lang="en-NZ" sz="2200"/>
              <a:t>Number of effect = 2</a:t>
            </a:r>
            <a:r>
              <a:rPr lang="en-NZ" sz="2200" baseline="30000"/>
              <a:t>number of </a:t>
            </a:r>
            <a:r>
              <a:rPr lang="en-NZ" sz="2200" baseline="30000" smtClean="0"/>
              <a:t>causes</a:t>
            </a:r>
            <a:endParaRPr lang="en-US" sz="2200" dirty="0" smtClean="0">
              <a:latin typeface="Arial" pitchFamily="34" charset="0"/>
              <a:cs typeface="Arial" pitchFamily="34" charset="0"/>
            </a:endParaRPr>
          </a:p>
          <a:p>
            <a:endParaRPr lang="en-US"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54976348"/>
              </p:ext>
            </p:extLst>
          </p:nvPr>
        </p:nvGraphicFramePr>
        <p:xfrm>
          <a:off x="561974" y="2133600"/>
          <a:ext cx="8305801" cy="2865120"/>
        </p:xfrm>
        <a:graphic>
          <a:graphicData uri="http://schemas.openxmlformats.org/drawingml/2006/table">
            <a:tbl>
              <a:tblPr firstRow="1" bandRow="1">
                <a:tableStyleId>{5C22544A-7EE6-4342-B048-85BDC9FD1C3A}</a:tableStyleId>
              </a:tblPr>
              <a:tblGrid>
                <a:gridCol w="990599"/>
                <a:gridCol w="1085852"/>
                <a:gridCol w="1038225"/>
                <a:gridCol w="1038225"/>
                <a:gridCol w="1038225"/>
                <a:gridCol w="1038225"/>
                <a:gridCol w="1038225"/>
                <a:gridCol w="1038225"/>
              </a:tblGrid>
              <a:tr h="370840">
                <a:tc>
                  <a:txBody>
                    <a:bodyPr/>
                    <a:lstStyle/>
                    <a:p>
                      <a:r>
                        <a:rPr lang="en-US" dirty="0" smtClean="0"/>
                        <a:t>Cause</a:t>
                      </a:r>
                      <a:endParaRPr lang="en-US" dirty="0"/>
                    </a:p>
                  </a:txBody>
                  <a:tcPr/>
                </a:tc>
                <a:tc>
                  <a:txBody>
                    <a:bodyPr/>
                    <a:lstStyle/>
                    <a:p>
                      <a:r>
                        <a:rPr lang="en-US" smtClean="0"/>
                        <a:t>Value</a:t>
                      </a:r>
                      <a:endParaRPr lang="en-US"/>
                    </a:p>
                  </a:txBody>
                  <a:tcPr/>
                </a:tc>
                <a:tc>
                  <a:txBody>
                    <a:bodyPr/>
                    <a:lstStyle/>
                    <a:p>
                      <a:r>
                        <a:rPr lang="en-US" smtClean="0"/>
                        <a:t>Comb1</a:t>
                      </a:r>
                      <a:endParaRPr lang="en-US"/>
                    </a:p>
                  </a:txBody>
                  <a:tcPr/>
                </a:tc>
                <a:tc>
                  <a:txBody>
                    <a:bodyPr/>
                    <a:lstStyle/>
                    <a:p>
                      <a:r>
                        <a:rPr lang="en-US" dirty="0" smtClean="0"/>
                        <a:t>Comb2</a:t>
                      </a:r>
                      <a:endParaRPr lang="en-US" dirty="0"/>
                    </a:p>
                  </a:txBody>
                  <a:tcPr/>
                </a:tc>
                <a:tc>
                  <a:txBody>
                    <a:bodyPr/>
                    <a:lstStyle/>
                    <a:p>
                      <a:r>
                        <a:rPr lang="en-US" smtClean="0"/>
                        <a:t>Comb3</a:t>
                      </a:r>
                      <a:endParaRPr lang="en-US"/>
                    </a:p>
                  </a:txBody>
                  <a:tcPr/>
                </a:tc>
                <a:tc>
                  <a:txBody>
                    <a:bodyPr/>
                    <a:lstStyle/>
                    <a:p>
                      <a:r>
                        <a:rPr lang="en-US" dirty="0" smtClean="0"/>
                        <a:t>Comb4</a:t>
                      </a:r>
                      <a:endParaRPr lang="en-US" dirty="0"/>
                    </a:p>
                  </a:txBody>
                  <a:tcPr/>
                </a:tc>
                <a:tc>
                  <a:txBody>
                    <a:bodyPr/>
                    <a:lstStyle/>
                    <a:p>
                      <a:r>
                        <a:rPr lang="en-US" smtClean="0"/>
                        <a:t>Comb5</a:t>
                      </a:r>
                      <a:endParaRPr lang="en-US"/>
                    </a:p>
                  </a:txBody>
                  <a:tcPr/>
                </a:tc>
                <a:tc>
                  <a:txBody>
                    <a:bodyPr/>
                    <a:lstStyle/>
                    <a:p>
                      <a:r>
                        <a:rPr lang="en-US" smtClean="0"/>
                        <a:t>Comb6</a:t>
                      </a:r>
                      <a:endParaRPr lang="en-US"/>
                    </a:p>
                  </a:txBody>
                  <a:tcPr/>
                </a:tc>
              </a:tr>
              <a:tr h="370840">
                <a:tc>
                  <a:txBody>
                    <a:bodyPr/>
                    <a:lstStyle/>
                    <a:p>
                      <a:r>
                        <a:rPr lang="en-US" smtClean="0"/>
                        <a:t>Caus</a:t>
                      </a:r>
                      <a:r>
                        <a:rPr lang="en-US" baseline="0" smtClean="0"/>
                        <a:t>e 1</a:t>
                      </a:r>
                      <a:endParaRPr lang="en-US"/>
                    </a:p>
                  </a:txBody>
                  <a:tcPr/>
                </a:tc>
                <a:tc>
                  <a:txBody>
                    <a:bodyPr/>
                    <a:lstStyle/>
                    <a:p>
                      <a:r>
                        <a:rPr lang="en-US" smtClean="0"/>
                        <a:t>V11,</a:t>
                      </a:r>
                      <a:r>
                        <a:rPr lang="en-US" baseline="0" smtClean="0"/>
                        <a:t> V12</a:t>
                      </a:r>
                      <a:endParaRPr lang="en-US"/>
                    </a:p>
                  </a:txBody>
                  <a:tcPr/>
                </a:tc>
                <a:tc>
                  <a:txBody>
                    <a:bodyPr/>
                    <a:lstStyle/>
                    <a:p>
                      <a:r>
                        <a:rPr lang="en-US" smtClean="0"/>
                        <a:t>V11</a:t>
                      </a:r>
                      <a:endParaRPr lang="en-US"/>
                    </a:p>
                  </a:txBody>
                  <a:tcPr/>
                </a:tc>
                <a:tc>
                  <a:txBody>
                    <a:bodyPr/>
                    <a:lstStyle/>
                    <a:p>
                      <a:r>
                        <a:rPr lang="en-US" smtClean="0"/>
                        <a:t>V11</a:t>
                      </a:r>
                      <a:endParaRPr lang="en-US"/>
                    </a:p>
                  </a:txBody>
                  <a:tcPr/>
                </a:tc>
                <a:tc>
                  <a:txBody>
                    <a:bodyPr/>
                    <a:lstStyle/>
                    <a:p>
                      <a:r>
                        <a:rPr lang="en-US" smtClean="0"/>
                        <a:t>V11</a:t>
                      </a:r>
                      <a:endParaRPr lang="en-US"/>
                    </a:p>
                  </a:txBody>
                  <a:tcPr/>
                </a:tc>
                <a:tc>
                  <a:txBody>
                    <a:bodyPr/>
                    <a:lstStyle/>
                    <a:p>
                      <a:r>
                        <a:rPr lang="en-US" smtClean="0"/>
                        <a:t>V12</a:t>
                      </a:r>
                      <a:endParaRPr lang="en-US"/>
                    </a:p>
                  </a:txBody>
                  <a:tcPr/>
                </a:tc>
                <a:tc>
                  <a:txBody>
                    <a:bodyPr/>
                    <a:lstStyle/>
                    <a:p>
                      <a:r>
                        <a:rPr lang="en-US" smtClean="0"/>
                        <a:t>V12</a:t>
                      </a:r>
                      <a:endParaRPr lang="en-US"/>
                    </a:p>
                  </a:txBody>
                  <a:tcPr/>
                </a:tc>
                <a:tc>
                  <a:txBody>
                    <a:bodyPr/>
                    <a:lstStyle/>
                    <a:p>
                      <a:r>
                        <a:rPr lang="en-US" smtClean="0"/>
                        <a:t>V12</a:t>
                      </a:r>
                      <a:endParaRPr lang="en-US"/>
                    </a:p>
                  </a:txBody>
                  <a:tcPr/>
                </a:tc>
              </a:tr>
              <a:tr h="370840">
                <a:tc>
                  <a:txBody>
                    <a:bodyPr/>
                    <a:lstStyle/>
                    <a:p>
                      <a:r>
                        <a:rPr lang="en-US" smtClean="0"/>
                        <a:t>Cause</a:t>
                      </a:r>
                      <a:r>
                        <a:rPr lang="en-US" baseline="0" smtClean="0"/>
                        <a:t> 2</a:t>
                      </a:r>
                      <a:endParaRPr lang="en-US"/>
                    </a:p>
                  </a:txBody>
                  <a:tcPr/>
                </a:tc>
                <a:tc>
                  <a:txBody>
                    <a:bodyPr/>
                    <a:lstStyle/>
                    <a:p>
                      <a:r>
                        <a:rPr lang="en-US" smtClean="0"/>
                        <a:t>V21</a:t>
                      </a:r>
                      <a:endParaRPr lang="en-US"/>
                    </a:p>
                  </a:txBody>
                  <a:tcPr/>
                </a:tc>
                <a:tc>
                  <a:txBody>
                    <a:bodyPr/>
                    <a:lstStyle/>
                    <a:p>
                      <a:r>
                        <a:rPr lang="en-US" smtClean="0"/>
                        <a:t>V21</a:t>
                      </a:r>
                      <a:endParaRPr lang="en-US"/>
                    </a:p>
                  </a:txBody>
                  <a:tcPr/>
                </a:tc>
                <a:tc>
                  <a:txBody>
                    <a:bodyPr/>
                    <a:lstStyle/>
                    <a:p>
                      <a:r>
                        <a:rPr lang="en-US" smtClean="0"/>
                        <a:t>V21</a:t>
                      </a:r>
                      <a:endParaRPr lang="en-US"/>
                    </a:p>
                  </a:txBody>
                  <a:tcPr/>
                </a:tc>
                <a:tc>
                  <a:txBody>
                    <a:bodyPr/>
                    <a:lstStyle/>
                    <a:p>
                      <a:r>
                        <a:rPr lang="en-US" smtClean="0"/>
                        <a:t>V21</a:t>
                      </a:r>
                      <a:endParaRPr lang="en-US"/>
                    </a:p>
                  </a:txBody>
                  <a:tcPr/>
                </a:tc>
                <a:tc>
                  <a:txBody>
                    <a:bodyPr/>
                    <a:lstStyle/>
                    <a:p>
                      <a:r>
                        <a:rPr lang="en-US" smtClean="0"/>
                        <a:t>V21</a:t>
                      </a:r>
                      <a:endParaRPr lang="en-US"/>
                    </a:p>
                  </a:txBody>
                  <a:tcPr/>
                </a:tc>
                <a:tc>
                  <a:txBody>
                    <a:bodyPr/>
                    <a:lstStyle/>
                    <a:p>
                      <a:r>
                        <a:rPr lang="en-US" smtClean="0"/>
                        <a:t>V21</a:t>
                      </a:r>
                      <a:endParaRPr lang="en-US"/>
                    </a:p>
                  </a:txBody>
                  <a:tcPr/>
                </a:tc>
                <a:tc>
                  <a:txBody>
                    <a:bodyPr/>
                    <a:lstStyle/>
                    <a:p>
                      <a:r>
                        <a:rPr lang="en-US" smtClean="0"/>
                        <a:t>V21</a:t>
                      </a:r>
                      <a:endParaRPr lang="en-US"/>
                    </a:p>
                  </a:txBody>
                  <a:tcPr/>
                </a:tc>
              </a:tr>
              <a:tr h="370840">
                <a:tc>
                  <a:txBody>
                    <a:bodyPr/>
                    <a:lstStyle/>
                    <a:p>
                      <a:r>
                        <a:rPr lang="en-US" smtClean="0"/>
                        <a:t>Cause</a:t>
                      </a:r>
                      <a:r>
                        <a:rPr lang="en-US" baseline="0" smtClean="0"/>
                        <a:t> 3</a:t>
                      </a:r>
                      <a:endParaRPr lang="en-US"/>
                    </a:p>
                  </a:txBody>
                  <a:tcPr/>
                </a:tc>
                <a:tc>
                  <a:txBody>
                    <a:bodyPr/>
                    <a:lstStyle/>
                    <a:p>
                      <a:r>
                        <a:rPr lang="en-US" smtClean="0"/>
                        <a:t>V31, V32, V33</a:t>
                      </a:r>
                      <a:endParaRPr lang="en-US"/>
                    </a:p>
                  </a:txBody>
                  <a:tcPr/>
                </a:tc>
                <a:tc>
                  <a:txBody>
                    <a:bodyPr/>
                    <a:lstStyle/>
                    <a:p>
                      <a:r>
                        <a:rPr lang="en-US" smtClean="0"/>
                        <a:t>V31</a:t>
                      </a:r>
                      <a:endParaRPr lang="en-US"/>
                    </a:p>
                  </a:txBody>
                  <a:tcPr/>
                </a:tc>
                <a:tc>
                  <a:txBody>
                    <a:bodyPr/>
                    <a:lstStyle/>
                    <a:p>
                      <a:r>
                        <a:rPr lang="en-US" smtClean="0"/>
                        <a:t>V32</a:t>
                      </a:r>
                      <a:endParaRPr lang="en-US"/>
                    </a:p>
                  </a:txBody>
                  <a:tcPr/>
                </a:tc>
                <a:tc>
                  <a:txBody>
                    <a:bodyPr/>
                    <a:lstStyle/>
                    <a:p>
                      <a:r>
                        <a:rPr lang="en-US" smtClean="0"/>
                        <a:t>V33</a:t>
                      </a:r>
                      <a:endParaRPr lang="en-US"/>
                    </a:p>
                  </a:txBody>
                  <a:tcPr/>
                </a:tc>
                <a:tc>
                  <a:txBody>
                    <a:bodyPr/>
                    <a:lstStyle/>
                    <a:p>
                      <a:r>
                        <a:rPr lang="en-US" smtClean="0"/>
                        <a:t>V31</a:t>
                      </a:r>
                      <a:endParaRPr lang="en-US"/>
                    </a:p>
                  </a:txBody>
                  <a:tcPr/>
                </a:tc>
                <a:tc>
                  <a:txBody>
                    <a:bodyPr/>
                    <a:lstStyle/>
                    <a:p>
                      <a:r>
                        <a:rPr lang="en-US" smtClean="0"/>
                        <a:t>V32</a:t>
                      </a:r>
                      <a:endParaRPr lang="en-US"/>
                    </a:p>
                  </a:txBody>
                  <a:tcPr/>
                </a:tc>
                <a:tc>
                  <a:txBody>
                    <a:bodyPr/>
                    <a:lstStyle/>
                    <a:p>
                      <a:r>
                        <a:rPr lang="en-US" smtClean="0"/>
                        <a:t>V33</a:t>
                      </a:r>
                      <a:endParaRPr lang="en-US"/>
                    </a:p>
                  </a:txBody>
                  <a:tcPr/>
                </a:tc>
              </a:tr>
              <a:tr h="370840">
                <a:tc>
                  <a:txBody>
                    <a:bodyPr/>
                    <a:lstStyle/>
                    <a:p>
                      <a:pPr marL="0" algn="l" rtl="0" eaLnBrk="1" latinLnBrk="0" hangingPunct="1"/>
                      <a:r>
                        <a:rPr kumimoji="0" lang="en-US" b="1" kern="1200" smtClean="0">
                          <a:solidFill>
                            <a:schemeClr val="bg2">
                              <a:lumMod val="10000"/>
                            </a:schemeClr>
                          </a:solidFill>
                          <a:latin typeface="+mn-lt"/>
                          <a:ea typeface="+mn-ea"/>
                          <a:cs typeface="+mn-cs"/>
                        </a:rPr>
                        <a:t>Effect</a:t>
                      </a:r>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dirty="0">
                        <a:solidFill>
                          <a:schemeClr val="bg2">
                            <a:lumMod val="10000"/>
                          </a:schemeClr>
                        </a:solidFill>
                        <a:latin typeface="+mn-lt"/>
                        <a:ea typeface="+mn-ea"/>
                        <a:cs typeface="+mn-cs"/>
                      </a:endParaRPr>
                    </a:p>
                  </a:txBody>
                  <a:tcPr/>
                </a:tc>
                <a:tc>
                  <a:txBody>
                    <a:bodyPr/>
                    <a:lstStyle/>
                    <a:p>
                      <a:pPr marL="0" algn="l" rtl="0" eaLnBrk="1" latinLnBrk="0" hangingPunct="1"/>
                      <a:endParaRPr kumimoji="0" lang="en-US" b="1" kern="1200">
                        <a:solidFill>
                          <a:schemeClr val="bg2">
                            <a:lumMod val="10000"/>
                          </a:schemeClr>
                        </a:solidFill>
                        <a:latin typeface="+mn-lt"/>
                        <a:ea typeface="+mn-ea"/>
                        <a:cs typeface="+mn-cs"/>
                      </a:endParaRPr>
                    </a:p>
                  </a:txBody>
                  <a:tcPr/>
                </a:tc>
              </a:tr>
              <a:tr h="370840">
                <a:tc>
                  <a:txBody>
                    <a:bodyPr/>
                    <a:lstStyle/>
                    <a:p>
                      <a:r>
                        <a:rPr lang="en-US" smtClean="0"/>
                        <a:t>Effect</a:t>
                      </a:r>
                      <a:r>
                        <a:rPr lang="en-US" baseline="0" smtClean="0"/>
                        <a:t> 1</a:t>
                      </a:r>
                      <a:endParaRPr lang="en-US"/>
                    </a:p>
                  </a:txBody>
                  <a:tcPr/>
                </a:tc>
                <a:tc>
                  <a:txBody>
                    <a:bodyPr/>
                    <a:lstStyle/>
                    <a:p>
                      <a:r>
                        <a:rPr lang="en-US" smtClean="0"/>
                        <a:t>x</a:t>
                      </a:r>
                      <a:endParaRPr lang="en-US"/>
                    </a:p>
                  </a:txBody>
                  <a:tcPr/>
                </a:tc>
                <a:tc>
                  <a:txBody>
                    <a:bodyPr/>
                    <a:lstStyle/>
                    <a:p>
                      <a:endParaRPr lang="en-US"/>
                    </a:p>
                  </a:txBody>
                  <a:tcPr/>
                </a:tc>
                <a:tc>
                  <a:txBody>
                    <a:bodyPr/>
                    <a:lstStyle/>
                    <a:p>
                      <a:r>
                        <a:rPr lang="en-US" smtClean="0"/>
                        <a:t>x</a:t>
                      </a:r>
                      <a:endParaRPr lang="en-US"/>
                    </a:p>
                  </a:txBody>
                  <a:tcPr/>
                </a:tc>
                <a:tc>
                  <a:txBody>
                    <a:bodyPr/>
                    <a:lstStyle/>
                    <a:p>
                      <a:r>
                        <a:rPr lang="en-US" smtClean="0"/>
                        <a:t>x</a:t>
                      </a:r>
                      <a:endParaRPr lang="en-US"/>
                    </a:p>
                  </a:txBody>
                  <a:tcPr/>
                </a:tc>
                <a:tc>
                  <a:txBody>
                    <a:bodyPr/>
                    <a:lstStyle/>
                    <a:p>
                      <a:endParaRPr lang="en-US"/>
                    </a:p>
                  </a:txBody>
                  <a:tcPr/>
                </a:tc>
                <a:tc>
                  <a:txBody>
                    <a:bodyPr/>
                    <a:lstStyle/>
                    <a:p>
                      <a:r>
                        <a:rPr lang="en-US" smtClean="0"/>
                        <a:t>x</a:t>
                      </a:r>
                      <a:endParaRPr lang="en-US"/>
                    </a:p>
                  </a:txBody>
                  <a:tcPr/>
                </a:tc>
                <a:tc>
                  <a:txBody>
                    <a:bodyPr/>
                    <a:lstStyle/>
                    <a:p>
                      <a:endParaRPr lang="en-US"/>
                    </a:p>
                  </a:txBody>
                  <a:tcPr/>
                </a:tc>
              </a:tr>
              <a:tr h="370840">
                <a:tc>
                  <a:txBody>
                    <a:bodyPr/>
                    <a:lstStyle/>
                    <a:p>
                      <a:r>
                        <a:rPr lang="en-US" smtClean="0"/>
                        <a:t>Effect</a:t>
                      </a:r>
                      <a:r>
                        <a:rPr lang="en-US" baseline="0" smtClean="0"/>
                        <a:t> 2</a:t>
                      </a:r>
                      <a:endParaRPr lang="en-US"/>
                    </a:p>
                  </a:txBody>
                  <a:tcPr/>
                </a:tc>
                <a:tc>
                  <a:txBody>
                    <a:bodyPr/>
                    <a:lstStyle/>
                    <a:p>
                      <a:endParaRPr lang="en-US" dirty="0"/>
                    </a:p>
                  </a:txBody>
                  <a:tcPr/>
                </a:tc>
                <a:tc>
                  <a:txBody>
                    <a:bodyPr/>
                    <a:lstStyle/>
                    <a:p>
                      <a:r>
                        <a:rPr lang="en-US" smtClean="0"/>
                        <a:t>x</a:t>
                      </a:r>
                      <a:endParaRPr lang="en-US"/>
                    </a:p>
                  </a:txBody>
                  <a:tcPr/>
                </a:tc>
                <a:tc>
                  <a:txBody>
                    <a:bodyPr/>
                    <a:lstStyle/>
                    <a:p>
                      <a:endParaRPr lang="en-US"/>
                    </a:p>
                  </a:txBody>
                  <a:tcPr/>
                </a:tc>
                <a:tc>
                  <a:txBody>
                    <a:bodyPr/>
                    <a:lstStyle/>
                    <a:p>
                      <a:endParaRPr lang="en-US"/>
                    </a:p>
                  </a:txBody>
                  <a:tcPr/>
                </a:tc>
                <a:tc>
                  <a:txBody>
                    <a:bodyPr/>
                    <a:lstStyle/>
                    <a:p>
                      <a:r>
                        <a:rPr lang="en-US" smtClean="0"/>
                        <a:t>x</a:t>
                      </a:r>
                      <a:endParaRPr lang="en-US"/>
                    </a:p>
                  </a:txBody>
                  <a:tcPr/>
                </a:tc>
                <a:tc>
                  <a:txBody>
                    <a:bodyPr/>
                    <a:lstStyle/>
                    <a:p>
                      <a:endParaRPr lang="en-US"/>
                    </a:p>
                  </a:txBody>
                  <a:tcPr/>
                </a:tc>
                <a:tc>
                  <a:txBody>
                    <a:bodyPr/>
                    <a:lstStyle/>
                    <a:p>
                      <a:r>
                        <a:rPr lang="en-US" dirty="0" smtClean="0"/>
                        <a:t>x</a:t>
                      </a:r>
                      <a:endParaRPr lang="en-US" dirty="0"/>
                    </a:p>
                  </a:txBody>
                  <a:tcPr/>
                </a:tc>
              </a:tr>
            </a:tbl>
          </a:graphicData>
        </a:graphic>
      </p:graphicFrame>
      <p:pic>
        <p:nvPicPr>
          <p:cNvPr id="5" name="Picture 4"/>
          <p:cNvPicPr>
            <a:picLocks noChangeAspect="1" noChangeArrowheads="1"/>
          </p:cNvPicPr>
          <p:nvPr/>
        </p:nvPicPr>
        <p:blipFill>
          <a:blip r:embed="rId2" cstate="print"/>
          <a:srcRect/>
          <a:stretch>
            <a:fillRect/>
          </a:stretch>
        </p:blipFill>
        <p:spPr bwMode="auto">
          <a:xfrm>
            <a:off x="3810000" y="152400"/>
            <a:ext cx="1809750" cy="762000"/>
          </a:xfrm>
          <a:prstGeom prst="rect">
            <a:avLst/>
          </a:prstGeom>
          <a:noFill/>
          <a:ln w="9525">
            <a:noFill/>
            <a:miter lim="800000"/>
            <a:headEnd/>
            <a:tailEnd/>
          </a:ln>
        </p:spPr>
      </p:pic>
    </p:spTree>
    <p:extLst>
      <p:ext uri="{BB962C8B-B14F-4D97-AF65-F5344CB8AC3E}">
        <p14:creationId xmlns:p14="http://schemas.microsoft.com/office/powerpoint/2010/main" val="643721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3.3. DECISION TABLE</a:t>
            </a:r>
            <a:endParaRPr lang="en-US" dirty="0"/>
          </a:p>
        </p:txBody>
      </p:sp>
      <p:sp>
        <p:nvSpPr>
          <p:cNvPr id="3" name="Content Placeholder 2"/>
          <p:cNvSpPr>
            <a:spLocks noGrp="1"/>
          </p:cNvSpPr>
          <p:nvPr>
            <p:ph sz="quarter" idx="1"/>
          </p:nvPr>
        </p:nvSpPr>
        <p:spPr/>
        <p:txBody>
          <a:bodyPr/>
          <a:lstStyle/>
          <a:p>
            <a:pPr marL="495300" indent="-495300" eaLnBrk="0" hangingPunct="0">
              <a:spcBef>
                <a:spcPct val="20000"/>
              </a:spcBef>
              <a:buFont typeface="Arial" charset="0"/>
              <a:buChar char="•"/>
              <a:defRPr/>
            </a:pPr>
            <a:r>
              <a:rPr lang="en-NZ" b="1" u="sng" dirty="0" smtClean="0">
                <a:latin typeface="Arial" pitchFamily="34" charset="0"/>
                <a:cs typeface="Arial" pitchFamily="34" charset="0"/>
              </a:rPr>
              <a:t>Note:</a:t>
            </a:r>
          </a:p>
          <a:p>
            <a:pPr marL="769620" lvl="1" indent="-495300" eaLnBrk="0" hangingPunct="0">
              <a:spcBef>
                <a:spcPct val="20000"/>
              </a:spcBef>
              <a:buFont typeface="Arial" charset="0"/>
              <a:buChar char="•"/>
              <a:defRPr/>
            </a:pPr>
            <a:r>
              <a:rPr lang="en-NZ" dirty="0" smtClean="0">
                <a:latin typeface="Arial" pitchFamily="34" charset="0"/>
                <a:cs typeface="Arial" pitchFamily="34" charset="0"/>
              </a:rPr>
              <a:t>If all causes are simply Y/N values:</a:t>
            </a:r>
            <a:br>
              <a:rPr lang="en-NZ" dirty="0" smtClean="0">
                <a:latin typeface="Arial" pitchFamily="34" charset="0"/>
                <a:cs typeface="Arial" pitchFamily="34" charset="0"/>
              </a:rPr>
            </a:br>
            <a:r>
              <a:rPr lang="en-NZ" dirty="0" smtClean="0">
                <a:latin typeface="Arial" pitchFamily="34" charset="0"/>
                <a:cs typeface="Arial" pitchFamily="34" charset="0"/>
              </a:rPr>
              <a:t>Number of effect = 2</a:t>
            </a:r>
            <a:r>
              <a:rPr lang="en-NZ" baseline="30000" dirty="0" smtClean="0">
                <a:latin typeface="Arial" pitchFamily="34" charset="0"/>
                <a:cs typeface="Arial" pitchFamily="34" charset="0"/>
              </a:rPr>
              <a:t>number of causes</a:t>
            </a:r>
          </a:p>
          <a:p>
            <a:pPr marL="274320" lvl="1" indent="0" eaLnBrk="0" hangingPunct="0">
              <a:spcBef>
                <a:spcPct val="20000"/>
              </a:spcBef>
              <a:buNone/>
              <a:defRPr/>
            </a:pPr>
            <a:endParaRPr lang="en-NZ" dirty="0" smtClean="0">
              <a:latin typeface="Arial" pitchFamily="34" charset="0"/>
              <a:cs typeface="Arial" pitchFamily="34" charset="0"/>
            </a:endParaRPr>
          </a:p>
          <a:p>
            <a:pPr marL="769620" lvl="1" indent="-495300" eaLnBrk="0" hangingPunct="0">
              <a:spcBef>
                <a:spcPct val="20000"/>
              </a:spcBef>
              <a:buFont typeface="Arial" charset="0"/>
              <a:buChar char="•"/>
              <a:defRPr/>
            </a:pPr>
            <a:r>
              <a:rPr lang="en-NZ" dirty="0" smtClean="0">
                <a:latin typeface="Arial" pitchFamily="34" charset="0"/>
                <a:cs typeface="Arial" pitchFamily="34" charset="0"/>
              </a:rPr>
              <a:t>For example:</a:t>
            </a:r>
          </a:p>
          <a:p>
            <a:pPr marL="1043940" lvl="2" indent="-495300" eaLnBrk="0" hangingPunct="0">
              <a:spcBef>
                <a:spcPct val="20000"/>
              </a:spcBef>
              <a:buFont typeface="Arial" charset="0"/>
              <a:buChar char="•"/>
              <a:defRPr/>
            </a:pPr>
            <a:r>
              <a:rPr lang="en-NZ" dirty="0" smtClean="0">
                <a:latin typeface="Arial" pitchFamily="34" charset="0"/>
                <a:cs typeface="Arial" pitchFamily="34" charset="0"/>
              </a:rPr>
              <a:t>If 1 cause with 3 values and 3 with 2:</a:t>
            </a:r>
            <a:br>
              <a:rPr lang="en-NZ" dirty="0" smtClean="0">
                <a:latin typeface="Arial" pitchFamily="34" charset="0"/>
                <a:cs typeface="Arial" pitchFamily="34" charset="0"/>
              </a:rPr>
            </a:br>
            <a:r>
              <a:rPr lang="en-NZ" dirty="0" smtClean="0">
                <a:latin typeface="Arial" pitchFamily="34" charset="0"/>
                <a:cs typeface="Arial" pitchFamily="34" charset="0"/>
              </a:rPr>
              <a:t>No. of effect=3</a:t>
            </a:r>
            <a:r>
              <a:rPr lang="en-NZ" baseline="30000" dirty="0" smtClean="0">
                <a:latin typeface="Arial" pitchFamily="34" charset="0"/>
                <a:cs typeface="Arial" pitchFamily="34" charset="0"/>
              </a:rPr>
              <a:t>1</a:t>
            </a:r>
            <a:r>
              <a:rPr lang="en-NZ" dirty="0" smtClean="0">
                <a:latin typeface="Arial" pitchFamily="34" charset="0"/>
                <a:cs typeface="Arial" pitchFamily="34" charset="0"/>
              </a:rPr>
              <a:t> * 2</a:t>
            </a:r>
            <a:r>
              <a:rPr lang="en-NZ" baseline="30000" dirty="0" smtClean="0">
                <a:latin typeface="Arial" pitchFamily="34" charset="0"/>
                <a:cs typeface="Arial" pitchFamily="34" charset="0"/>
              </a:rPr>
              <a:t>3</a:t>
            </a:r>
            <a:r>
              <a:rPr lang="en-NZ" dirty="0" smtClean="0">
                <a:latin typeface="Arial" pitchFamily="34" charset="0"/>
                <a:cs typeface="Arial" pitchFamily="34" charset="0"/>
              </a:rPr>
              <a:t> = 24</a:t>
            </a:r>
          </a:p>
          <a:p>
            <a:pPr marL="1043940" lvl="2" indent="-495300" eaLnBrk="0" hangingPunct="0">
              <a:spcBef>
                <a:spcPct val="20000"/>
              </a:spcBef>
              <a:buFont typeface="Arial" charset="0"/>
              <a:buChar char="•"/>
              <a:defRPr/>
            </a:pPr>
            <a:r>
              <a:rPr lang="en-NZ" dirty="0" smtClean="0">
                <a:latin typeface="Arial" pitchFamily="34" charset="0"/>
                <a:cs typeface="Arial" pitchFamily="34" charset="0"/>
              </a:rPr>
              <a:t>Or, use the Values column and multiply each value down the column, e.g. 3*2*2*2=24</a:t>
            </a:r>
            <a:endParaRPr lang="en-AU" dirty="0" smtClean="0">
              <a:latin typeface="Arial" pitchFamily="34" charset="0"/>
              <a:cs typeface="Arial"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3810000" y="152400"/>
            <a:ext cx="1809750" cy="762000"/>
          </a:xfrm>
          <a:prstGeom prst="rect">
            <a:avLst/>
          </a:prstGeom>
          <a:noFill/>
          <a:ln w="9525">
            <a:noFill/>
            <a:miter lim="800000"/>
            <a:headEnd/>
            <a:tailEnd/>
          </a:ln>
        </p:spPr>
      </p:pic>
    </p:spTree>
    <p:extLst>
      <p:ext uri="{BB962C8B-B14F-4D97-AF65-F5344CB8AC3E}">
        <p14:creationId xmlns:p14="http://schemas.microsoft.com/office/powerpoint/2010/main" val="4006588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275" y="342900"/>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3.4. STATE TRANSITION TESTING</a:t>
            </a:r>
            <a:endParaRPr lang="en-US" dirty="0"/>
          </a:p>
        </p:txBody>
      </p:sp>
      <p:sp>
        <p:nvSpPr>
          <p:cNvPr id="3" name="Content Placeholder 2"/>
          <p:cNvSpPr>
            <a:spLocks noGrp="1"/>
          </p:cNvSpPr>
          <p:nvPr>
            <p:ph sz="quarter" idx="1"/>
          </p:nvPr>
        </p:nvSpPr>
        <p:spPr/>
        <p:txBody>
          <a:bodyPr/>
          <a:lstStyle/>
          <a:p>
            <a:r>
              <a:rPr lang="en-US" dirty="0" smtClean="0">
                <a:latin typeface="Arial" pitchFamily="34" charset="0"/>
                <a:cs typeface="Arial" pitchFamily="34" charset="0"/>
              </a:rPr>
              <a:t>State transition testing is used where some aspect of the system can be described as a 'finite state machine'</a:t>
            </a:r>
          </a:p>
          <a:p>
            <a:r>
              <a:rPr lang="en-US" dirty="0" smtClean="0">
                <a:latin typeface="Arial" pitchFamily="34" charset="0"/>
                <a:cs typeface="Arial" pitchFamily="34" charset="0"/>
              </a:rPr>
              <a:t>Example: State diagram for PIN entry (ATM).</a:t>
            </a:r>
          </a:p>
          <a:p>
            <a:pPr>
              <a:buNone/>
            </a:pPr>
            <a:endParaRPr lang="en-US" dirty="0">
              <a:latin typeface="Arial" pitchFamily="34" charset="0"/>
              <a:cs typeface="Arial" pitchFamily="34" charset="0"/>
            </a:endParaRPr>
          </a:p>
        </p:txBody>
      </p:sp>
      <p:pic>
        <p:nvPicPr>
          <p:cNvPr id="6147" name="Picture 3"/>
          <p:cNvPicPr>
            <a:picLocks noChangeAspect="1" noChangeArrowheads="1"/>
          </p:cNvPicPr>
          <p:nvPr/>
        </p:nvPicPr>
        <p:blipFill>
          <a:blip r:embed="rId2" cstate="print"/>
          <a:srcRect/>
          <a:stretch>
            <a:fillRect/>
          </a:stretch>
        </p:blipFill>
        <p:spPr bwMode="auto">
          <a:xfrm>
            <a:off x="1397000" y="3200400"/>
            <a:ext cx="6838950" cy="3514725"/>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3810000" y="152400"/>
            <a:ext cx="1809750" cy="762000"/>
          </a:xfrm>
          <a:prstGeom prst="rect">
            <a:avLst/>
          </a:prstGeom>
          <a:noFill/>
          <a:ln w="9525">
            <a:noFill/>
            <a:miter lim="800000"/>
            <a:headEnd/>
            <a:tailEnd/>
          </a:ln>
        </p:spPr>
      </p:pic>
    </p:spTree>
    <p:extLst>
      <p:ext uri="{BB962C8B-B14F-4D97-AF65-F5344CB8AC3E}">
        <p14:creationId xmlns:p14="http://schemas.microsoft.com/office/powerpoint/2010/main" val="2380607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477253"/>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3.4. STATE TRANSITION TESTING</a:t>
            </a:r>
            <a:endParaRPr lang="en-US" dirty="0"/>
          </a:p>
        </p:txBody>
      </p:sp>
      <p:sp>
        <p:nvSpPr>
          <p:cNvPr id="3" name="Content Placeholder 2"/>
          <p:cNvSpPr>
            <a:spLocks noGrp="1"/>
          </p:cNvSpPr>
          <p:nvPr>
            <p:ph sz="quarter" idx="1"/>
          </p:nvPr>
        </p:nvSpPr>
        <p:spPr>
          <a:xfrm>
            <a:off x="828675" y="1600200"/>
            <a:ext cx="7772400" cy="4572000"/>
          </a:xfrm>
        </p:spPr>
        <p:txBody>
          <a:bodyPr>
            <a:normAutofit fontScale="92500" lnSpcReduction="10000"/>
          </a:bodyPr>
          <a:lstStyle/>
          <a:p>
            <a:pPr>
              <a:buNone/>
            </a:pPr>
            <a:r>
              <a:rPr lang="en-US" b="1" dirty="0" smtClean="0">
                <a:latin typeface="Arial" pitchFamily="34" charset="0"/>
                <a:cs typeface="Arial" pitchFamily="34" charset="0"/>
              </a:rPr>
              <a:t>State transition testing</a:t>
            </a:r>
          </a:p>
          <a:p>
            <a:r>
              <a:rPr lang="en-US" sz="2600" dirty="0" smtClean="0">
                <a:latin typeface="Arial" pitchFamily="34" charset="0"/>
                <a:cs typeface="Arial" pitchFamily="34" charset="0"/>
              </a:rPr>
              <a:t>A system </a:t>
            </a:r>
            <a:r>
              <a:rPr lang="en-US" dirty="0" smtClean="0"/>
              <a:t>has </a:t>
            </a:r>
            <a:r>
              <a:rPr lang="en-US" sz="2600" dirty="0" smtClean="0">
                <a:latin typeface="Arial" pitchFamily="34" charset="0"/>
                <a:cs typeface="Arial" pitchFamily="34" charset="0"/>
              </a:rPr>
              <a:t>a different response depending on current conditions or previous history (its state).</a:t>
            </a:r>
          </a:p>
          <a:p>
            <a:r>
              <a:rPr lang="en-US" dirty="0" smtClean="0">
                <a:latin typeface="Arial" pitchFamily="34" charset="0"/>
                <a:cs typeface="Arial" pitchFamily="34" charset="0"/>
              </a:rPr>
              <a:t>It allows the tester to view the software in terms of :</a:t>
            </a:r>
          </a:p>
          <a:p>
            <a:pPr lvl="1"/>
            <a:r>
              <a:rPr lang="en-US" dirty="0" smtClean="0">
                <a:latin typeface="Arial" pitchFamily="34" charset="0"/>
                <a:cs typeface="Arial" pitchFamily="34" charset="0"/>
              </a:rPr>
              <a:t>its states</a:t>
            </a:r>
          </a:p>
          <a:p>
            <a:pPr lvl="1"/>
            <a:r>
              <a:rPr lang="en-US" dirty="0" smtClean="0">
                <a:latin typeface="Arial" pitchFamily="34" charset="0"/>
                <a:cs typeface="Arial" pitchFamily="34" charset="0"/>
              </a:rPr>
              <a:t>transitions between states</a:t>
            </a:r>
          </a:p>
          <a:p>
            <a:pPr lvl="1"/>
            <a:r>
              <a:rPr lang="en-US" dirty="0" smtClean="0">
                <a:latin typeface="Arial" pitchFamily="34" charset="0"/>
                <a:cs typeface="Arial" pitchFamily="34" charset="0"/>
              </a:rPr>
              <a:t>the inputs or events that trigger state changes (transitions) </a:t>
            </a:r>
          </a:p>
          <a:p>
            <a:pPr lvl="1"/>
            <a:r>
              <a:rPr lang="en-US" dirty="0" smtClean="0">
                <a:latin typeface="Arial" pitchFamily="34" charset="0"/>
                <a:cs typeface="Arial" pitchFamily="34" charset="0"/>
              </a:rPr>
              <a:t>the actions which may result from those transitions.</a:t>
            </a:r>
          </a:p>
          <a:p>
            <a:pPr marL="274320" lvl="1" indent="-274320">
              <a:spcBef>
                <a:spcPts val="580"/>
              </a:spcBef>
              <a:buClr>
                <a:schemeClr val="accent1"/>
              </a:buClr>
            </a:pPr>
            <a:r>
              <a:rPr lang="en-US" sz="2600" dirty="0" smtClean="0">
                <a:latin typeface="Arial" pitchFamily="34" charset="0"/>
                <a:cs typeface="Arial" pitchFamily="34" charset="0"/>
              </a:rPr>
              <a:t>A state table shows the relationship between the states and inputs, and can highlight possible transitions that are invalid.</a:t>
            </a:r>
            <a:endParaRPr lang="en-US" dirty="0">
              <a:latin typeface="Arial" pitchFamily="34" charset="0"/>
              <a:cs typeface="Arial"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3810000" y="152400"/>
            <a:ext cx="1809750" cy="762000"/>
          </a:xfrm>
          <a:prstGeom prst="rect">
            <a:avLst/>
          </a:prstGeom>
          <a:noFill/>
          <a:ln w="9525">
            <a:noFill/>
            <a:miter lim="800000"/>
            <a:headEnd/>
            <a:tailEnd/>
          </a:ln>
        </p:spPr>
      </p:pic>
    </p:spTree>
    <p:extLst>
      <p:ext uri="{BB962C8B-B14F-4D97-AF65-F5344CB8AC3E}">
        <p14:creationId xmlns:p14="http://schemas.microsoft.com/office/powerpoint/2010/main" val="3192659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8001000" cy="838200"/>
          </a:xfrm>
        </p:spPr>
        <p:txBody>
          <a:bodyPr>
            <a:normAutofit/>
          </a:bodyPr>
          <a:lstStyle/>
          <a:p>
            <a:pPr algn="ctr"/>
            <a:r>
              <a:rPr lang="en-US" b="1" dirty="0">
                <a:solidFill>
                  <a:schemeClr val="accent1">
                    <a:lumMod val="75000"/>
                  </a:schemeClr>
                </a:solidFill>
                <a:latin typeface="Calibri" pitchFamily="34" charset="0"/>
                <a:cs typeface="Calibri" pitchFamily="34" charset="0"/>
              </a:rPr>
              <a:t>3.4. STATE TRANSITION </a:t>
            </a:r>
            <a:r>
              <a:rPr lang="en-US" b="1" dirty="0" smtClean="0">
                <a:solidFill>
                  <a:schemeClr val="accent1">
                    <a:lumMod val="75000"/>
                  </a:schemeClr>
                </a:solidFill>
                <a:latin typeface="Calibri" pitchFamily="34" charset="0"/>
                <a:cs typeface="Calibri" pitchFamily="34" charset="0"/>
              </a:rPr>
              <a:t>TESTING</a:t>
            </a:r>
            <a:endParaRPr lang="en-US" dirty="0"/>
          </a:p>
        </p:txBody>
      </p:sp>
      <p:sp>
        <p:nvSpPr>
          <p:cNvPr id="3" name="Content Placeholder 2"/>
          <p:cNvSpPr>
            <a:spLocks noGrp="1"/>
          </p:cNvSpPr>
          <p:nvPr>
            <p:ph sz="quarter" idx="1"/>
          </p:nvPr>
        </p:nvSpPr>
        <p:spPr>
          <a:xfrm>
            <a:off x="914400" y="1676400"/>
            <a:ext cx="7772400" cy="4343400"/>
          </a:xfrm>
        </p:spPr>
        <p:txBody>
          <a:bodyPr/>
          <a:lstStyle/>
          <a:p>
            <a:pPr>
              <a:buNone/>
            </a:pPr>
            <a:r>
              <a:rPr lang="en-US" b="1" dirty="0" smtClean="0">
                <a:latin typeface="Arial" pitchFamily="34" charset="0"/>
                <a:cs typeface="Arial" pitchFamily="34" charset="0"/>
              </a:rPr>
              <a:t>A state transition model has four basic parts</a:t>
            </a:r>
          </a:p>
          <a:p>
            <a:pPr lvl="1"/>
            <a:r>
              <a:rPr lang="en-US" dirty="0" smtClean="0">
                <a:latin typeface="Arial" pitchFamily="34" charset="0"/>
                <a:cs typeface="Arial" pitchFamily="34" charset="0"/>
              </a:rPr>
              <a:t>The states that the software may occupy (open/closed or funded/insufficient funds);</a:t>
            </a:r>
          </a:p>
          <a:p>
            <a:pPr lvl="1"/>
            <a:r>
              <a:rPr lang="en-US" dirty="0" smtClean="0">
                <a:latin typeface="Arial" pitchFamily="34" charset="0"/>
                <a:cs typeface="Arial" pitchFamily="34" charset="0"/>
              </a:rPr>
              <a:t>The transitions from one state to another (not all transitions are allowed);</a:t>
            </a:r>
          </a:p>
          <a:p>
            <a:pPr lvl="1"/>
            <a:r>
              <a:rPr lang="en-US" dirty="0" smtClean="0">
                <a:latin typeface="Arial" pitchFamily="34" charset="0"/>
                <a:cs typeface="Arial" pitchFamily="34" charset="0"/>
              </a:rPr>
              <a:t>The events that cause a transition (closing a file or withdrawing money);</a:t>
            </a:r>
          </a:p>
          <a:p>
            <a:pPr lvl="1"/>
            <a:r>
              <a:rPr lang="en-US" dirty="0" smtClean="0">
                <a:latin typeface="Arial" pitchFamily="34" charset="0"/>
                <a:cs typeface="Arial" pitchFamily="34" charset="0"/>
              </a:rPr>
              <a:t>The actions that result from a transition (an error message or being given your cash).</a:t>
            </a:r>
          </a:p>
        </p:txBody>
      </p:sp>
      <p:pic>
        <p:nvPicPr>
          <p:cNvPr id="4" name="Picture 3"/>
          <p:cNvPicPr>
            <a:picLocks noChangeAspect="1" noChangeArrowheads="1"/>
          </p:cNvPicPr>
          <p:nvPr/>
        </p:nvPicPr>
        <p:blipFill>
          <a:blip r:embed="rId2" cstate="print"/>
          <a:srcRect/>
          <a:stretch>
            <a:fillRect/>
          </a:stretch>
        </p:blipFill>
        <p:spPr bwMode="auto">
          <a:xfrm>
            <a:off x="3810000" y="0"/>
            <a:ext cx="1809750" cy="762000"/>
          </a:xfrm>
          <a:prstGeom prst="rect">
            <a:avLst/>
          </a:prstGeom>
          <a:noFill/>
          <a:ln w="9525">
            <a:noFill/>
            <a:miter lim="800000"/>
            <a:headEnd/>
            <a:tailEnd/>
          </a:ln>
        </p:spPr>
      </p:pic>
    </p:spTree>
    <p:extLst>
      <p:ext uri="{BB962C8B-B14F-4D97-AF65-F5344CB8AC3E}">
        <p14:creationId xmlns:p14="http://schemas.microsoft.com/office/powerpoint/2010/main" val="1015310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D34817">
                    <a:lumMod val="75000"/>
                  </a:srgbClr>
                </a:solidFill>
                <a:latin typeface="Calibri" pitchFamily="34" charset="0"/>
                <a:cs typeface="Calibri" pitchFamily="34" charset="0"/>
              </a:rPr>
              <a:t>AGENDA</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sz="2800" dirty="0" smtClean="0">
                <a:latin typeface="Times New Roman" pitchFamily="18" charset="0"/>
                <a:cs typeface="Times New Roman" pitchFamily="18" charset="0"/>
              </a:rPr>
              <a:t>TEST DEVELOPMENT PROCESS (K3)</a:t>
            </a:r>
          </a:p>
          <a:p>
            <a:pPr marL="514350" indent="-514350">
              <a:buFont typeface="+mj-lt"/>
              <a:buAutoNum type="arabicPeriod"/>
            </a:pPr>
            <a:r>
              <a:rPr lang="en-US" sz="2800" dirty="0" smtClean="0">
                <a:latin typeface="Times New Roman" pitchFamily="18" charset="0"/>
                <a:cs typeface="Times New Roman" pitchFamily="18" charset="0"/>
              </a:rPr>
              <a:t>THE CATEGORIES OF TEST DESIGN TECHNIQUES (K2)</a:t>
            </a:r>
          </a:p>
          <a:p>
            <a:pPr marL="514350" indent="-514350">
              <a:buFont typeface="+mj-lt"/>
              <a:buAutoNum type="arabicPeriod"/>
            </a:pPr>
            <a:r>
              <a:rPr lang="en-US" dirty="0" smtClean="0">
                <a:latin typeface="Times New Roman" pitchFamily="18" charset="0"/>
                <a:cs typeface="Times New Roman" pitchFamily="18" charset="0"/>
              </a:rPr>
              <a:t>BLACKBOX TECHNIQUES (K3)</a:t>
            </a:r>
          </a:p>
          <a:p>
            <a:pPr marL="514350" indent="-514350">
              <a:buFont typeface="+mj-lt"/>
              <a:buAutoNum type="arabicPeriod"/>
            </a:pPr>
            <a:r>
              <a:rPr lang="en-US" dirty="0" smtClean="0">
                <a:latin typeface="Times New Roman" pitchFamily="18" charset="0"/>
                <a:cs typeface="Times New Roman" pitchFamily="18" charset="0"/>
              </a:rPr>
              <a:t>WHITEBOX TECHNIQUES (K4)</a:t>
            </a:r>
          </a:p>
          <a:p>
            <a:pPr marL="514350" indent="-514350">
              <a:buFont typeface="+mj-lt"/>
              <a:buAutoNum type="arabicPeriod"/>
            </a:pPr>
            <a:r>
              <a:rPr lang="en-US" dirty="0" smtClean="0">
                <a:latin typeface="Times New Roman" pitchFamily="18" charset="0"/>
                <a:cs typeface="Times New Roman" pitchFamily="18" charset="0"/>
              </a:rPr>
              <a:t>EXPERIENCE-BASED TECHNIQUES (K2)</a:t>
            </a:r>
          </a:p>
          <a:p>
            <a:pPr marL="514350" indent="-514350">
              <a:buFont typeface="+mj-lt"/>
              <a:buAutoNum type="arabicPeriod"/>
            </a:pPr>
            <a:r>
              <a:rPr lang="en-US" dirty="0" smtClean="0">
                <a:latin typeface="Times New Roman" pitchFamily="18" charset="0"/>
                <a:cs typeface="Times New Roman" pitchFamily="18" charset="0"/>
              </a:rPr>
              <a:t>CHOOSING DESIGN TECHNIQUES (K2)</a:t>
            </a:r>
          </a:p>
        </p:txBody>
      </p:sp>
    </p:spTree>
    <p:extLst>
      <p:ext uri="{BB962C8B-B14F-4D97-AF65-F5344CB8AC3E}">
        <p14:creationId xmlns:p14="http://schemas.microsoft.com/office/powerpoint/2010/main" val="1478933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3.5. USE CASE TESTING</a:t>
            </a:r>
            <a:endParaRPr lang="en-US" dirty="0"/>
          </a:p>
        </p:txBody>
      </p:sp>
      <p:sp>
        <p:nvSpPr>
          <p:cNvPr id="3" name="Content Placeholder 2"/>
          <p:cNvSpPr>
            <a:spLocks noGrp="1"/>
          </p:cNvSpPr>
          <p:nvPr>
            <p:ph sz="quarter" idx="1"/>
          </p:nvPr>
        </p:nvSpPr>
        <p:spPr>
          <a:xfrm>
            <a:off x="914400" y="1676400"/>
            <a:ext cx="7772400" cy="4800600"/>
          </a:xfrm>
        </p:spPr>
        <p:txBody>
          <a:bodyPr>
            <a:normAutofit/>
          </a:bodyPr>
          <a:lstStyle/>
          <a:p>
            <a:r>
              <a:rPr lang="en-US" dirty="0" smtClean="0">
                <a:latin typeface="Arial" pitchFamily="34" charset="0"/>
                <a:cs typeface="Arial" pitchFamily="34" charset="0"/>
              </a:rPr>
              <a:t>A use case describes interactions between actors, including users and the system</a:t>
            </a:r>
          </a:p>
          <a:p>
            <a:r>
              <a:rPr lang="en-US" dirty="0" smtClean="0">
                <a:latin typeface="Arial" pitchFamily="34" charset="0"/>
                <a:cs typeface="Arial" pitchFamily="34" charset="0"/>
              </a:rPr>
              <a:t>Each use case:</a:t>
            </a:r>
          </a:p>
          <a:p>
            <a:pPr lvl="1"/>
            <a:r>
              <a:rPr lang="en-US" dirty="0" smtClean="0">
                <a:latin typeface="Arial" pitchFamily="34" charset="0"/>
                <a:cs typeface="Arial" pitchFamily="34" charset="0"/>
              </a:rPr>
              <a:t> has preconditions which need to be met for a use case to work successfully. </a:t>
            </a:r>
          </a:p>
          <a:p>
            <a:pPr lvl="1"/>
            <a:r>
              <a:rPr lang="en-US" dirty="0" smtClean="0">
                <a:latin typeface="Arial" pitchFamily="34" charset="0"/>
                <a:cs typeface="Arial" pitchFamily="34" charset="0"/>
              </a:rPr>
              <a:t>terminates with post conditions which are the observable results and final state of the system after the use case has been completed.</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2708585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3.5. USE CASE TESTING</a:t>
            </a:r>
            <a:endParaRPr lang="en-US" dirty="0"/>
          </a:p>
        </p:txBody>
      </p:sp>
      <p:sp>
        <p:nvSpPr>
          <p:cNvPr id="3" name="Content Placeholder 2"/>
          <p:cNvSpPr>
            <a:spLocks noGrp="1"/>
          </p:cNvSpPr>
          <p:nvPr>
            <p:ph sz="quarter" idx="1"/>
          </p:nvPr>
        </p:nvSpPr>
        <p:spPr>
          <a:xfrm>
            <a:off x="228600" y="1600200"/>
            <a:ext cx="8915400" cy="1600200"/>
          </a:xfrm>
        </p:spPr>
        <p:txBody>
          <a:bodyPr>
            <a:normAutofit/>
          </a:bodyPr>
          <a:lstStyle/>
          <a:p>
            <a:r>
              <a:rPr lang="en-US" sz="2200" dirty="0" smtClean="0">
                <a:latin typeface="Arial" pitchFamily="34" charset="0"/>
                <a:cs typeface="Arial" pitchFamily="34" charset="0"/>
              </a:rPr>
              <a:t>Use cases are very useful for designing acceptance tests with customer/user participation</a:t>
            </a:r>
          </a:p>
          <a:p>
            <a:r>
              <a:rPr lang="en-US" sz="2200" dirty="0" smtClean="0">
                <a:latin typeface="Arial" pitchFamily="34" charset="0"/>
                <a:cs typeface="Arial" pitchFamily="34" charset="0"/>
              </a:rPr>
              <a:t>Designing test cases from use cases may be combined with other specification-based test techniques.</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809750" cy="762000"/>
          </a:xfrm>
          <a:prstGeom prst="rect">
            <a:avLst/>
          </a:prstGeom>
          <a:noFill/>
          <a:ln w="9525">
            <a:noFill/>
            <a:miter lim="800000"/>
            <a:headEnd/>
            <a:tailEnd/>
          </a:ln>
        </p:spPr>
      </p:pic>
      <p:pic>
        <p:nvPicPr>
          <p:cNvPr id="3074" name="Picture 2" descr="C:\Users\Link kute\Desktop\usecaseLogi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3124200"/>
            <a:ext cx="5638800" cy="355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1050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chemeClr val="accent1">
                    <a:lumMod val="75000"/>
                  </a:schemeClr>
                </a:solidFill>
                <a:latin typeface="Calibri" pitchFamily="34" charset="0"/>
                <a:cs typeface="Calibri" pitchFamily="34" charset="0"/>
              </a:rPr>
              <a:t>4</a:t>
            </a:r>
            <a:r>
              <a:rPr lang="en-US" b="1" dirty="0" smtClean="0">
                <a:solidFill>
                  <a:schemeClr val="accent1">
                    <a:lumMod val="75000"/>
                  </a:schemeClr>
                </a:solidFill>
                <a:latin typeface="Calibri" pitchFamily="34" charset="0"/>
                <a:cs typeface="Calibri" pitchFamily="34" charset="0"/>
              </a:rPr>
              <a:t>. WHITE-BOX TECHNIQUES</a:t>
            </a:r>
            <a:endParaRPr lang="en-US" b="1" dirty="0">
              <a:solidFill>
                <a:schemeClr val="accent1">
                  <a:lumMod val="75000"/>
                </a:schemeClr>
              </a:solidFill>
              <a:latin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pPr marL="731520" lvl="1" indent="-457200" eaLnBrk="0" fontAlgn="base" hangingPunct="0">
              <a:spcBef>
                <a:spcPct val="20000"/>
              </a:spcBef>
              <a:spcAft>
                <a:spcPct val="0"/>
              </a:spcAft>
              <a:buClrTx/>
              <a:buSzTx/>
              <a:buFont typeface="Arial" pitchFamily="34" charset="0"/>
              <a:buChar char="•"/>
            </a:pPr>
            <a:r>
              <a:rPr lang="en-US" sz="2600" dirty="0" smtClean="0">
                <a:solidFill>
                  <a:prstClr val="black"/>
                </a:solidFill>
              </a:rPr>
              <a:t>Introduction</a:t>
            </a:r>
          </a:p>
          <a:p>
            <a:pPr marL="731520" lvl="1" indent="-457200" eaLnBrk="0" fontAlgn="base" hangingPunct="0">
              <a:spcBef>
                <a:spcPct val="20000"/>
              </a:spcBef>
              <a:spcAft>
                <a:spcPct val="0"/>
              </a:spcAft>
              <a:buClrTx/>
              <a:buSzTx/>
              <a:buFont typeface="Arial" pitchFamily="34" charset="0"/>
              <a:buChar char="•"/>
            </a:pPr>
            <a:r>
              <a:rPr lang="en-US" sz="2600" dirty="0" smtClean="0">
                <a:solidFill>
                  <a:prstClr val="black"/>
                </a:solidFill>
              </a:rPr>
              <a:t>Statement testing and coverage</a:t>
            </a:r>
          </a:p>
          <a:p>
            <a:pPr marL="731520" lvl="1" indent="-457200" eaLnBrk="0" fontAlgn="base" hangingPunct="0">
              <a:spcBef>
                <a:spcPct val="20000"/>
              </a:spcBef>
              <a:spcAft>
                <a:spcPct val="0"/>
              </a:spcAft>
              <a:buClrTx/>
              <a:buSzTx/>
              <a:buFont typeface="Arial" pitchFamily="34" charset="0"/>
              <a:buChar char="•"/>
            </a:pPr>
            <a:r>
              <a:rPr lang="en-US" sz="2600" dirty="0" smtClean="0">
                <a:solidFill>
                  <a:prstClr val="black"/>
                </a:solidFill>
              </a:rPr>
              <a:t>Decision testing and coverage</a:t>
            </a:r>
          </a:p>
          <a:p>
            <a:pPr marL="731520" lvl="1" indent="-457200" eaLnBrk="0" fontAlgn="base" hangingPunct="0">
              <a:spcBef>
                <a:spcPct val="20000"/>
              </a:spcBef>
              <a:spcAft>
                <a:spcPct val="0"/>
              </a:spcAft>
              <a:buClrTx/>
              <a:buSzTx/>
              <a:buFont typeface="Arial" pitchFamily="34" charset="0"/>
              <a:buChar char="•"/>
            </a:pPr>
            <a:r>
              <a:rPr lang="en-US" sz="2600" dirty="0" smtClean="0">
                <a:solidFill>
                  <a:prstClr val="black"/>
                </a:solidFill>
              </a:rPr>
              <a:t>Other structure-based techniques</a:t>
            </a:r>
            <a:endParaRPr lang="en-US" sz="2600" dirty="0">
              <a:solidFill>
                <a:prstClr val="black"/>
              </a:solidFill>
            </a:endParaRPr>
          </a:p>
        </p:txBody>
      </p:sp>
      <p:pic>
        <p:nvPicPr>
          <p:cNvPr id="1028" name="Picture 4"/>
          <p:cNvPicPr>
            <a:picLocks noChangeAspect="1" noChangeArrowheads="1"/>
          </p:cNvPicPr>
          <p:nvPr/>
        </p:nvPicPr>
        <p:blipFill>
          <a:blip r:embed="rId3" cstate="print"/>
          <a:srcRect/>
          <a:stretch>
            <a:fillRect/>
          </a:stretch>
        </p:blipFill>
        <p:spPr bwMode="auto">
          <a:xfrm>
            <a:off x="37338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2042992229"/>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4</a:t>
            </a:r>
            <a:r>
              <a:rPr lang="en-US" sz="3200" b="1" dirty="0" smtClean="0">
                <a:solidFill>
                  <a:schemeClr val="accent1">
                    <a:lumMod val="75000"/>
                  </a:schemeClr>
                </a:solidFill>
                <a:latin typeface="Calibri" pitchFamily="34" charset="0"/>
                <a:cs typeface="Calibri" pitchFamily="34" charset="0"/>
              </a:rPr>
              <a:t>.1. </a:t>
            </a:r>
            <a:r>
              <a:rPr lang="en-US" b="1" dirty="0" smtClean="0">
                <a:solidFill>
                  <a:schemeClr val="accent1">
                    <a:lumMod val="75000"/>
                  </a:schemeClr>
                </a:solidFill>
                <a:latin typeface="Calibri" pitchFamily="34" charset="0"/>
                <a:cs typeface="Calibri" pitchFamily="34" charset="0"/>
              </a:rPr>
              <a:t>INTRODUCTION</a:t>
            </a:r>
            <a:endParaRPr lang="en-US" sz="3200" dirty="0"/>
          </a:p>
        </p:txBody>
      </p:sp>
      <p:sp>
        <p:nvSpPr>
          <p:cNvPr id="3" name="Content Placeholder 2"/>
          <p:cNvSpPr>
            <a:spLocks noGrp="1"/>
          </p:cNvSpPr>
          <p:nvPr>
            <p:ph sz="quarter" idx="1"/>
          </p:nvPr>
        </p:nvSpPr>
        <p:spPr>
          <a:xfrm>
            <a:off x="914400" y="1828800"/>
            <a:ext cx="7772400" cy="4419600"/>
          </a:xfrm>
        </p:spPr>
        <p:txBody>
          <a:bodyPr>
            <a:normAutofit/>
          </a:bodyPr>
          <a:lstStyle/>
          <a:p>
            <a:r>
              <a:rPr lang="en-US" dirty="0" smtClean="0">
                <a:latin typeface="Arial" pitchFamily="34" charset="0"/>
                <a:cs typeface="Arial" pitchFamily="34" charset="0"/>
              </a:rPr>
              <a:t>White-box techniques serve two purposes: </a:t>
            </a:r>
          </a:p>
          <a:p>
            <a:pPr lvl="1"/>
            <a:r>
              <a:rPr lang="en-US" dirty="0" smtClean="0">
                <a:latin typeface="Arial" pitchFamily="34" charset="0"/>
                <a:cs typeface="Arial" pitchFamily="34" charset="0"/>
              </a:rPr>
              <a:t>Test coverage measurement </a:t>
            </a:r>
          </a:p>
          <a:p>
            <a:pPr lvl="1"/>
            <a:r>
              <a:rPr lang="en-US" dirty="0" smtClean="0">
                <a:latin typeface="Arial" pitchFamily="34" charset="0"/>
                <a:cs typeface="Arial" pitchFamily="34" charset="0"/>
              </a:rPr>
              <a:t>Structural test case design</a:t>
            </a:r>
          </a:p>
          <a:p>
            <a:pPr marL="320040" lvl="1" indent="0">
              <a:buNone/>
            </a:pPr>
            <a:endParaRPr lang="en-US" dirty="0" smtClean="0">
              <a:latin typeface="Arial" pitchFamily="34" charset="0"/>
              <a:cs typeface="Arial" pitchFamily="34" charset="0"/>
            </a:endParaRPr>
          </a:p>
          <a:p>
            <a:pPr lvl="0">
              <a:buClr>
                <a:srgbClr val="D34817"/>
              </a:buClr>
            </a:pPr>
            <a:r>
              <a:rPr lang="en-US" dirty="0" smtClean="0">
                <a:latin typeface="Arial" pitchFamily="34" charset="0"/>
                <a:cs typeface="Arial" pitchFamily="34" charset="0"/>
              </a:rPr>
              <a:t>Test coverage measures the amount of testing performed by a set of tests: </a:t>
            </a:r>
          </a:p>
          <a:p>
            <a:pPr lvl="0">
              <a:buClr>
                <a:srgbClr val="D34817"/>
              </a:buClr>
            </a:pPr>
            <a:endParaRPr lang="en-US" dirty="0" smtClean="0">
              <a:latin typeface="Arial" pitchFamily="34" charset="0"/>
              <a:cs typeface="Arial" pitchFamily="34" charset="0"/>
            </a:endParaRPr>
          </a:p>
          <a:p>
            <a:pPr lvl="0">
              <a:buClr>
                <a:srgbClr val="D34817"/>
              </a:buClr>
            </a:pPr>
            <a:endParaRPr lang="en-US" dirty="0" smtClean="0">
              <a:latin typeface="Arial" pitchFamily="34" charset="0"/>
              <a:cs typeface="Arial" pitchFamily="34" charset="0"/>
            </a:endParaRPr>
          </a:p>
          <a:p>
            <a:pPr lvl="1">
              <a:buClr>
                <a:srgbClr val="D34817"/>
              </a:buClr>
            </a:pPr>
            <a:endParaRPr lang="en-US" sz="2000" smtClean="0">
              <a:latin typeface="Arial" pitchFamily="34" charset="0"/>
              <a:cs typeface="Arial" pitchFamily="34" charset="0"/>
            </a:endParaRPr>
          </a:p>
          <a:p>
            <a:pPr lvl="1">
              <a:buClr>
                <a:srgbClr val="D34817"/>
              </a:buClr>
            </a:pPr>
            <a:r>
              <a:rPr lang="en-US" sz="2000" smtClean="0">
                <a:latin typeface="Arial" pitchFamily="34" charset="0"/>
                <a:cs typeface="Arial" pitchFamily="34" charset="0"/>
              </a:rPr>
              <a:t>100</a:t>
            </a:r>
            <a:r>
              <a:rPr lang="en-US" sz="2000" dirty="0" smtClean="0">
                <a:latin typeface="Arial" pitchFamily="34" charset="0"/>
                <a:cs typeface="Arial" pitchFamily="34" charset="0"/>
              </a:rPr>
              <a:t>% coverage does not mean 100% tested</a:t>
            </a:r>
          </a:p>
        </p:txBody>
      </p:sp>
      <p:pic>
        <p:nvPicPr>
          <p:cNvPr id="4" name="Picture 3"/>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1524000" y="4495800"/>
            <a:ext cx="6657975" cy="914400"/>
          </a:xfrm>
          <a:prstGeom prst="rect">
            <a:avLst/>
          </a:prstGeom>
          <a:noFill/>
          <a:ln w="9525">
            <a:noFill/>
            <a:miter lim="800000"/>
            <a:headEnd/>
            <a:tailEnd/>
          </a:ln>
        </p:spPr>
      </p:pic>
    </p:spTree>
    <p:extLst>
      <p:ext uri="{BB962C8B-B14F-4D97-AF65-F5344CB8AC3E}">
        <p14:creationId xmlns:p14="http://schemas.microsoft.com/office/powerpoint/2010/main" val="1949653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4.1. INTRODUCTION</a:t>
            </a:r>
            <a:endParaRPr lang="en-US" sz="3200" dirty="0"/>
          </a:p>
        </p:txBody>
      </p:sp>
      <p:sp>
        <p:nvSpPr>
          <p:cNvPr id="3" name="Content Placeholder 2"/>
          <p:cNvSpPr>
            <a:spLocks noGrp="1"/>
          </p:cNvSpPr>
          <p:nvPr>
            <p:ph sz="quarter" idx="1"/>
          </p:nvPr>
        </p:nvSpPr>
        <p:spPr>
          <a:xfrm>
            <a:off x="914400" y="1828800"/>
            <a:ext cx="7772400" cy="4648200"/>
          </a:xfrm>
        </p:spPr>
        <p:txBody>
          <a:bodyPr>
            <a:noAutofit/>
          </a:bodyPr>
          <a:lstStyle/>
          <a:p>
            <a:r>
              <a:rPr lang="en-US" dirty="0" smtClean="0">
                <a:latin typeface="Arial" pitchFamily="34" charset="0"/>
                <a:cs typeface="Arial" pitchFamily="34" charset="0"/>
              </a:rPr>
              <a:t>Drawbacks:</a:t>
            </a:r>
          </a:p>
          <a:p>
            <a:pPr lvl="1"/>
            <a:r>
              <a:rPr lang="en-US" dirty="0" smtClean="0">
                <a:latin typeface="Arial" pitchFamily="34" charset="0"/>
                <a:cs typeface="Arial" pitchFamily="34" charset="0"/>
              </a:rPr>
              <a:t>it measures coverage of what </a:t>
            </a:r>
            <a:r>
              <a:rPr lang="en-US" b="1" i="1" dirty="0" smtClean="0">
                <a:solidFill>
                  <a:schemeClr val="accent1">
                    <a:lumMod val="75000"/>
                  </a:schemeClr>
                </a:solidFill>
                <a:latin typeface="Arial" pitchFamily="34" charset="0"/>
                <a:cs typeface="Arial" pitchFamily="34" charset="0"/>
              </a:rPr>
              <a:t>has </a:t>
            </a:r>
            <a:r>
              <a:rPr lang="en-US" dirty="0" smtClean="0">
                <a:latin typeface="Arial" pitchFamily="34" charset="0"/>
                <a:cs typeface="Arial" pitchFamily="34" charset="0"/>
              </a:rPr>
              <a:t>been written, i.e. the code itself; it cannot say anything about the software that </a:t>
            </a:r>
            <a:r>
              <a:rPr lang="en-US" b="1" i="1" dirty="0" smtClean="0">
                <a:solidFill>
                  <a:schemeClr val="accent1">
                    <a:lumMod val="75000"/>
                  </a:schemeClr>
                </a:solidFill>
                <a:latin typeface="Arial" pitchFamily="34" charset="0"/>
                <a:cs typeface="Arial" pitchFamily="34" charset="0"/>
              </a:rPr>
              <a:t>has not </a:t>
            </a:r>
            <a:r>
              <a:rPr lang="en-US" dirty="0" smtClean="0">
                <a:latin typeface="Arial" pitchFamily="34" charset="0"/>
                <a:cs typeface="Arial" pitchFamily="34" charset="0"/>
              </a:rPr>
              <a:t>been written</a:t>
            </a:r>
          </a:p>
        </p:txBody>
      </p:sp>
      <p:pic>
        <p:nvPicPr>
          <p:cNvPr id="4" name="Picture 3"/>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178090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4.1. INTRODUCTION</a:t>
            </a:r>
            <a:endParaRPr lang="en-US" sz="3200" dirty="0"/>
          </a:p>
        </p:txBody>
      </p:sp>
      <p:sp>
        <p:nvSpPr>
          <p:cNvPr id="3" name="Content Placeholder 2"/>
          <p:cNvSpPr>
            <a:spLocks noGrp="1"/>
          </p:cNvSpPr>
          <p:nvPr>
            <p:ph sz="quarter" idx="1"/>
          </p:nvPr>
        </p:nvSpPr>
        <p:spPr>
          <a:xfrm>
            <a:off x="914400" y="1828800"/>
            <a:ext cx="7772400" cy="4648200"/>
          </a:xfrm>
        </p:spPr>
        <p:txBody>
          <a:bodyPr>
            <a:noAutofit/>
          </a:bodyPr>
          <a:lstStyle/>
          <a:p>
            <a:r>
              <a:rPr lang="en-US" dirty="0" smtClean="0">
                <a:latin typeface="Arial" pitchFamily="34" charset="0"/>
                <a:cs typeface="Arial" pitchFamily="34" charset="0"/>
              </a:rPr>
              <a:t>Types of coverage</a:t>
            </a:r>
          </a:p>
          <a:p>
            <a:pPr lvl="1">
              <a:buClr>
                <a:srgbClr val="D34817"/>
              </a:buClr>
            </a:pPr>
            <a:r>
              <a:rPr lang="en-US" sz="2200" dirty="0" smtClean="0">
                <a:latin typeface="Arial" pitchFamily="34" charset="0"/>
                <a:cs typeface="Arial" pitchFamily="34" charset="0"/>
              </a:rPr>
              <a:t>EP: percentage of equivalence partitions exercised </a:t>
            </a:r>
          </a:p>
          <a:p>
            <a:pPr lvl="1">
              <a:buClr>
                <a:srgbClr val="D34817"/>
              </a:buClr>
            </a:pPr>
            <a:r>
              <a:rPr lang="en-US" sz="2200" dirty="0" smtClean="0">
                <a:latin typeface="Arial" pitchFamily="34" charset="0"/>
                <a:cs typeface="Arial" pitchFamily="34" charset="0"/>
              </a:rPr>
              <a:t>BVA: percentage of boundaries exercised</a:t>
            </a:r>
          </a:p>
          <a:p>
            <a:pPr lvl="1">
              <a:buClr>
                <a:srgbClr val="D34817"/>
              </a:buClr>
            </a:pPr>
            <a:r>
              <a:rPr lang="en-US" sz="2200" dirty="0" smtClean="0">
                <a:latin typeface="Arial" pitchFamily="34" charset="0"/>
                <a:cs typeface="Arial" pitchFamily="34" charset="0"/>
              </a:rPr>
              <a:t>Decision tables: percentage of business rules or decision table columns tested</a:t>
            </a:r>
          </a:p>
          <a:p>
            <a:pPr lvl="1">
              <a:buClr>
                <a:srgbClr val="D34817"/>
              </a:buClr>
            </a:pPr>
            <a:r>
              <a:rPr lang="en-US" sz="2200" dirty="0" smtClean="0">
                <a:latin typeface="Arial" pitchFamily="34" charset="0"/>
                <a:cs typeface="Arial" pitchFamily="34" charset="0"/>
              </a:rPr>
              <a:t>State transition testing: there are a number of possible coverage measures: </a:t>
            </a:r>
          </a:p>
          <a:p>
            <a:pPr lvl="2">
              <a:buClr>
                <a:srgbClr val="D34817"/>
              </a:buClr>
            </a:pPr>
            <a:r>
              <a:rPr lang="en-US" sz="2200" dirty="0" smtClean="0">
                <a:latin typeface="Arial" pitchFamily="34" charset="0"/>
                <a:cs typeface="Arial" pitchFamily="34" charset="0"/>
              </a:rPr>
              <a:t>Percentage of states visited </a:t>
            </a:r>
          </a:p>
          <a:p>
            <a:pPr lvl="2">
              <a:buClr>
                <a:srgbClr val="D34817"/>
              </a:buClr>
            </a:pPr>
            <a:r>
              <a:rPr lang="en-US" sz="2200" dirty="0" smtClean="0">
                <a:latin typeface="Arial" pitchFamily="34" charset="0"/>
                <a:cs typeface="Arial" pitchFamily="34" charset="0"/>
              </a:rPr>
              <a:t>Percentage of (valid) transitions exercised</a:t>
            </a:r>
          </a:p>
        </p:txBody>
      </p:sp>
      <p:pic>
        <p:nvPicPr>
          <p:cNvPr id="4" name="Picture 3"/>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3070275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565484"/>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4.2</a:t>
            </a:r>
            <a:r>
              <a:rPr lang="en-US" sz="3200" b="1" dirty="0" smtClean="0">
                <a:solidFill>
                  <a:schemeClr val="accent1">
                    <a:lumMod val="75000"/>
                  </a:schemeClr>
                </a:solidFill>
                <a:latin typeface="Calibri" pitchFamily="34" charset="0"/>
                <a:cs typeface="Calibri" pitchFamily="34" charset="0"/>
              </a:rPr>
              <a:t>. STATEMENT TESTING AND COVERAGE</a:t>
            </a:r>
          </a:p>
        </p:txBody>
      </p:sp>
      <p:sp>
        <p:nvSpPr>
          <p:cNvPr id="3" name="Content Placeholder 2"/>
          <p:cNvSpPr>
            <a:spLocks noGrp="1"/>
          </p:cNvSpPr>
          <p:nvPr>
            <p:ph sz="quarter" idx="1"/>
          </p:nvPr>
        </p:nvSpPr>
        <p:spPr>
          <a:xfrm>
            <a:off x="914400" y="1752600"/>
            <a:ext cx="7772400" cy="4267200"/>
          </a:xfrm>
        </p:spPr>
        <p:txBody>
          <a:bodyPr/>
          <a:lstStyle/>
          <a:p>
            <a:r>
              <a:rPr lang="en-US" dirty="0" smtClean="0">
                <a:latin typeface="Arial" pitchFamily="34" charset="0"/>
                <a:cs typeface="Arial" pitchFamily="34" charset="0"/>
              </a:rPr>
              <a:t>Statement coverage is the assessment of the percentage of executable statements that have been exercised by a test case suite.</a:t>
            </a:r>
          </a:p>
          <a:p>
            <a:endParaRPr lang="en-US" dirty="0">
              <a:latin typeface="Arial" pitchFamily="34" charset="0"/>
              <a:cs typeface="Arial" pitchFamily="34" charset="0"/>
            </a:endParaRPr>
          </a:p>
        </p:txBody>
      </p:sp>
      <p:pic>
        <p:nvPicPr>
          <p:cNvPr id="8195" name="Picture 3"/>
          <p:cNvPicPr>
            <a:picLocks noChangeAspect="1" noChangeArrowheads="1"/>
          </p:cNvPicPr>
          <p:nvPr/>
        </p:nvPicPr>
        <p:blipFill>
          <a:blip r:embed="rId2" cstate="print"/>
          <a:srcRect/>
          <a:stretch>
            <a:fillRect/>
          </a:stretch>
        </p:blipFill>
        <p:spPr bwMode="auto">
          <a:xfrm>
            <a:off x="1600200" y="3124200"/>
            <a:ext cx="6760709" cy="108585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755095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6096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4.2. STATEMENT TESTING AND COVERAGE</a:t>
            </a:r>
            <a:endParaRPr lang="en-US" dirty="0"/>
          </a:p>
        </p:txBody>
      </p:sp>
      <p:sp>
        <p:nvSpPr>
          <p:cNvPr id="3" name="Content Placeholder 2"/>
          <p:cNvSpPr>
            <a:spLocks noGrp="1"/>
          </p:cNvSpPr>
          <p:nvPr>
            <p:ph sz="quarter" idx="1"/>
          </p:nvPr>
        </p:nvSpPr>
        <p:spPr>
          <a:xfrm>
            <a:off x="904875" y="1600200"/>
            <a:ext cx="7924800" cy="4572000"/>
          </a:xfrm>
        </p:spPr>
        <p:txBody>
          <a:bodyPr>
            <a:normAutofit/>
          </a:bodyPr>
          <a:lstStyle/>
          <a:p>
            <a:r>
              <a:rPr lang="en-US" b="1" dirty="0" smtClean="0">
                <a:latin typeface="Arial" pitchFamily="34" charset="0"/>
                <a:cs typeface="Arial" pitchFamily="34" charset="0"/>
              </a:rPr>
              <a:t>Example 1:</a:t>
            </a:r>
          </a:p>
          <a:p>
            <a:pPr lvl="2">
              <a:buFont typeface="Arial" charset="0"/>
              <a:buNone/>
            </a:pPr>
            <a:r>
              <a:rPr lang="en-US" sz="2800" dirty="0" smtClean="0">
                <a:latin typeface="Arial" pitchFamily="34" charset="0"/>
                <a:cs typeface="Arial" pitchFamily="34" charset="0"/>
              </a:rPr>
              <a:t>	</a:t>
            </a:r>
            <a:r>
              <a:rPr lang="en-US" sz="2400" dirty="0" smtClean="0">
                <a:latin typeface="Arial" pitchFamily="34" charset="0"/>
                <a:cs typeface="Arial" pitchFamily="34" charset="0"/>
              </a:rPr>
              <a:t>Read P  </a:t>
            </a:r>
          </a:p>
          <a:p>
            <a:pPr lvl="2">
              <a:buFont typeface="Arial" charset="0"/>
              <a:buNone/>
            </a:pPr>
            <a:r>
              <a:rPr lang="en-US" sz="2400" dirty="0" smtClean="0">
                <a:latin typeface="Arial" pitchFamily="34" charset="0"/>
                <a:cs typeface="Arial" pitchFamily="34" charset="0"/>
              </a:rPr>
              <a:t>	Read Q  </a:t>
            </a:r>
          </a:p>
          <a:p>
            <a:pPr lvl="3">
              <a:buFont typeface="Arial" charset="0"/>
              <a:buNone/>
            </a:pPr>
            <a:r>
              <a:rPr lang="en-US" sz="2400" dirty="0" smtClean="0">
                <a:latin typeface="Arial" pitchFamily="34" charset="0"/>
                <a:cs typeface="Arial" pitchFamily="34" charset="0"/>
              </a:rPr>
              <a:t>IF P+Q &gt; 100 THEN  </a:t>
            </a:r>
          </a:p>
          <a:p>
            <a:pPr lvl="2">
              <a:buFont typeface="Arial" charset="0"/>
              <a:buNone/>
            </a:pPr>
            <a:r>
              <a:rPr lang="en-US" sz="2400" dirty="0" smtClean="0">
                <a:latin typeface="Arial" pitchFamily="34" charset="0"/>
                <a:cs typeface="Arial" pitchFamily="34" charset="0"/>
              </a:rPr>
              <a:t>	Print “Large”  </a:t>
            </a:r>
          </a:p>
          <a:p>
            <a:pPr lvl="2">
              <a:buFont typeface="Arial" charset="0"/>
              <a:buNone/>
            </a:pPr>
            <a:r>
              <a:rPr lang="en-US" sz="2400" dirty="0" smtClean="0">
                <a:latin typeface="Arial" pitchFamily="34" charset="0"/>
                <a:cs typeface="Arial" pitchFamily="34" charset="0"/>
              </a:rPr>
              <a:t>	ENDIF  </a:t>
            </a:r>
          </a:p>
          <a:p>
            <a:pPr lvl="2">
              <a:buFont typeface="Arial" charset="0"/>
              <a:buNone/>
            </a:pPr>
            <a:r>
              <a:rPr lang="en-US" sz="2400" dirty="0" smtClean="0">
                <a:latin typeface="Arial" pitchFamily="34" charset="0"/>
                <a:cs typeface="Arial" pitchFamily="34" charset="0"/>
              </a:rPr>
              <a:t>	If P &gt; 50 THEN  </a:t>
            </a:r>
          </a:p>
          <a:p>
            <a:pPr lvl="2">
              <a:buFont typeface="Arial" charset="0"/>
              <a:buNone/>
            </a:pPr>
            <a:r>
              <a:rPr lang="en-US" sz="2400" dirty="0" smtClean="0">
                <a:latin typeface="Arial" pitchFamily="34" charset="0"/>
                <a:cs typeface="Arial" pitchFamily="34" charset="0"/>
              </a:rPr>
              <a:t>	Print “P Large”  </a:t>
            </a:r>
          </a:p>
          <a:p>
            <a:pPr marL="0" indent="0">
              <a:buFont typeface="Arial" charset="0"/>
              <a:buNone/>
            </a:pPr>
            <a:r>
              <a:rPr lang="en-US" sz="2400" dirty="0" smtClean="0">
                <a:latin typeface="Arial" pitchFamily="34" charset="0"/>
                <a:cs typeface="Arial" pitchFamily="34" charset="0"/>
              </a:rPr>
              <a:t>To have statement coverage for this code, how many tests are required ?</a:t>
            </a:r>
          </a:p>
        </p:txBody>
      </p:sp>
      <p:pic>
        <p:nvPicPr>
          <p:cNvPr id="4" name="Picture 3"/>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2190529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4.2. STATEMENT TESTING AND COVERAGE</a:t>
            </a:r>
            <a:endParaRPr lang="en-US" sz="3200"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b="1" dirty="0" smtClean="0">
                <a:latin typeface="Arial" pitchFamily="34" charset="0"/>
                <a:cs typeface="Arial" pitchFamily="34" charset="0"/>
              </a:rPr>
              <a:t>Example 2:</a:t>
            </a:r>
          </a:p>
          <a:p>
            <a:pPr lvl="2">
              <a:buNone/>
            </a:pPr>
            <a:r>
              <a:rPr lang="en-US" sz="2400" dirty="0" smtClean="0">
                <a:latin typeface="Arial" pitchFamily="34" charset="0"/>
                <a:cs typeface="Arial" pitchFamily="34" charset="0"/>
              </a:rPr>
              <a:t>1 READ A </a:t>
            </a:r>
          </a:p>
          <a:p>
            <a:pPr lvl="2">
              <a:buNone/>
            </a:pPr>
            <a:r>
              <a:rPr lang="en-US" sz="2400" dirty="0" smtClean="0">
                <a:latin typeface="Arial" pitchFamily="34" charset="0"/>
                <a:cs typeface="Arial" pitchFamily="34" charset="0"/>
              </a:rPr>
              <a:t>2 READ B </a:t>
            </a:r>
          </a:p>
          <a:p>
            <a:pPr lvl="2">
              <a:buNone/>
            </a:pPr>
            <a:r>
              <a:rPr lang="en-US" sz="2400" dirty="0" smtClean="0">
                <a:latin typeface="Arial" pitchFamily="34" charset="0"/>
                <a:cs typeface="Arial" pitchFamily="34" charset="0"/>
              </a:rPr>
              <a:t>3 C =A + 2 *B </a:t>
            </a:r>
          </a:p>
          <a:p>
            <a:pPr lvl="2">
              <a:buNone/>
            </a:pPr>
            <a:r>
              <a:rPr lang="en-US" sz="2400" dirty="0" smtClean="0">
                <a:latin typeface="Arial" pitchFamily="34" charset="0"/>
                <a:cs typeface="Arial" pitchFamily="34" charset="0"/>
              </a:rPr>
              <a:t>4 IF C&gt; 50 THEN </a:t>
            </a:r>
          </a:p>
          <a:p>
            <a:pPr lvl="2">
              <a:buNone/>
            </a:pPr>
            <a:r>
              <a:rPr lang="en-US" sz="2400" dirty="0" smtClean="0">
                <a:latin typeface="Arial" pitchFamily="34" charset="0"/>
                <a:cs typeface="Arial" pitchFamily="34" charset="0"/>
              </a:rPr>
              <a:t>5 PRINT large C</a:t>
            </a:r>
          </a:p>
          <a:p>
            <a:pPr lvl="2">
              <a:buNone/>
            </a:pPr>
            <a:r>
              <a:rPr lang="en-US" sz="2400" dirty="0" smtClean="0">
                <a:latin typeface="Arial" pitchFamily="34" charset="0"/>
                <a:cs typeface="Arial" pitchFamily="34" charset="0"/>
              </a:rPr>
              <a:t>6 ENDIF</a:t>
            </a:r>
          </a:p>
          <a:p>
            <a:pPr marL="0" lvl="2" indent="0">
              <a:buNone/>
            </a:pPr>
            <a:r>
              <a:rPr lang="en-US" sz="2400" dirty="0" smtClean="0">
                <a:latin typeface="Arial" pitchFamily="34" charset="0"/>
                <a:cs typeface="Arial" pitchFamily="34" charset="0"/>
              </a:rPr>
              <a:t>Calculate the statement coverage of the following test:</a:t>
            </a:r>
          </a:p>
          <a:p>
            <a:pPr marL="228600" lvl="2">
              <a:buNone/>
            </a:pPr>
            <a:r>
              <a:rPr lang="en-US" sz="2400" dirty="0" smtClean="0">
                <a:latin typeface="Arial" pitchFamily="34" charset="0"/>
                <a:cs typeface="Arial" pitchFamily="34" charset="0"/>
              </a:rPr>
              <a:t>TEST_001:	A=0; B=25</a:t>
            </a:r>
          </a:p>
          <a:p>
            <a:pPr marL="228600" lvl="2">
              <a:buNone/>
            </a:pPr>
            <a:r>
              <a:rPr lang="en-US" sz="2400" dirty="0" smtClean="0">
                <a:latin typeface="Arial" pitchFamily="34" charset="0"/>
                <a:cs typeface="Arial" pitchFamily="34" charset="0"/>
              </a:rPr>
              <a:t>TEST_002:	A=40; B=10 </a:t>
            </a:r>
          </a:p>
          <a:p>
            <a:pPr marL="228600" lvl="2">
              <a:buNone/>
            </a:pPr>
            <a:endParaRPr lang="en-US" dirty="0" smtClean="0">
              <a:latin typeface="Arial" pitchFamily="34" charset="0"/>
              <a:cs typeface="Arial"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317613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4.3. </a:t>
            </a:r>
            <a:r>
              <a:rPr lang="en-US" b="1" dirty="0">
                <a:solidFill>
                  <a:schemeClr val="accent1">
                    <a:lumMod val="75000"/>
                  </a:schemeClr>
                </a:solidFill>
                <a:latin typeface="Calibri" pitchFamily="34" charset="0"/>
                <a:cs typeface="Calibri" pitchFamily="34" charset="0"/>
              </a:rPr>
              <a:t>DECISION TESTING AND COVERAGE</a:t>
            </a:r>
            <a:endParaRPr lang="en-US" sz="3200"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sz="2400" dirty="0"/>
              <a:t>A decision is an IF statement, a loop control statement (e.g. DO-WHILE or REPEAT-UNTIL), or a CASE statement, where there are two or more possible </a:t>
            </a:r>
            <a:r>
              <a:rPr lang="en-US" sz="2400" b="1" i="1" dirty="0"/>
              <a:t>exits/outcomes</a:t>
            </a:r>
            <a:r>
              <a:rPr lang="en-US" sz="2400" dirty="0"/>
              <a:t> from the statement</a:t>
            </a:r>
          </a:p>
          <a:p>
            <a:r>
              <a:rPr lang="en-US" sz="2400" dirty="0"/>
              <a:t>Decision coverage: </a:t>
            </a:r>
          </a:p>
          <a:p>
            <a:endParaRPr lang="en-US" sz="2400" dirty="0"/>
          </a:p>
          <a:p>
            <a:endParaRPr lang="en-US" sz="2400" dirty="0"/>
          </a:p>
          <a:p>
            <a:endParaRPr lang="en-US" sz="2400" dirty="0"/>
          </a:p>
          <a:p>
            <a:r>
              <a:rPr lang="en-US" sz="2400" b="1" dirty="0"/>
              <a:t>Note:</a:t>
            </a:r>
            <a:r>
              <a:rPr lang="en-US" sz="2400" dirty="0"/>
              <a:t>100% decision coverage guarantees 100% statement coverage, but not vice versa!</a:t>
            </a:r>
          </a:p>
          <a:p>
            <a:pPr marL="228600" lvl="2">
              <a:buNone/>
            </a:pPr>
            <a:endParaRPr lang="en-US" dirty="0" smtClean="0">
              <a:latin typeface="Arial" pitchFamily="34" charset="0"/>
              <a:cs typeface="Arial"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1298401" y="3657600"/>
            <a:ext cx="7137748" cy="990600"/>
          </a:xfrm>
          <a:prstGeom prst="rect">
            <a:avLst/>
          </a:prstGeom>
          <a:noFill/>
          <a:ln w="9525">
            <a:noFill/>
            <a:miter lim="800000"/>
            <a:headEnd/>
            <a:tailEnd/>
          </a:ln>
        </p:spPr>
      </p:pic>
    </p:spTree>
    <p:extLst>
      <p:ext uri="{BB962C8B-B14F-4D97-AF65-F5344CB8AC3E}">
        <p14:creationId xmlns:p14="http://schemas.microsoft.com/office/powerpoint/2010/main" val="389191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758825"/>
            <a:ext cx="8610600" cy="914400"/>
          </a:xfrm>
        </p:spPr>
        <p:txBody>
          <a:bodyPr>
            <a:normAutofit/>
          </a:bodyPr>
          <a:lstStyle/>
          <a:p>
            <a:pPr lvl="0" algn="ctr"/>
            <a:r>
              <a:rPr lang="en-US" b="1" dirty="0" smtClean="0">
                <a:solidFill>
                  <a:schemeClr val="accent1">
                    <a:lumMod val="75000"/>
                  </a:schemeClr>
                </a:solidFill>
                <a:latin typeface="Calibri" pitchFamily="34" charset="0"/>
              </a:rPr>
              <a:t>1. TEST DEVELOPEMENT PROCESS (1/4)</a:t>
            </a:r>
            <a:endParaRPr lang="en-US" b="1" dirty="0">
              <a:solidFill>
                <a:schemeClr val="accent1">
                  <a:lumMod val="75000"/>
                </a:schemeClr>
              </a:solidFill>
              <a:latin typeface="Calibri" pitchFamily="34" charset="0"/>
            </a:endParaRPr>
          </a:p>
        </p:txBody>
      </p:sp>
      <p:sp>
        <p:nvSpPr>
          <p:cNvPr id="3" name="Content Placeholder 2"/>
          <p:cNvSpPr>
            <a:spLocks noGrp="1"/>
          </p:cNvSpPr>
          <p:nvPr>
            <p:ph sz="quarter" idx="1"/>
          </p:nvPr>
        </p:nvSpPr>
        <p:spPr>
          <a:xfrm>
            <a:off x="609600" y="1981200"/>
            <a:ext cx="8001000" cy="4038600"/>
          </a:xfrm>
        </p:spPr>
        <p:txBody>
          <a:bodyPr>
            <a:normAutofit/>
          </a:bodyPr>
          <a:lstStyle/>
          <a:p>
            <a:pPr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 analysis: identifying </a:t>
            </a:r>
            <a:r>
              <a:rPr lang="en-US" b="1" dirty="0" smtClean="0">
                <a:solidFill>
                  <a:prstClr val="black"/>
                </a:solidFill>
                <a:latin typeface="Arial" pitchFamily="34" charset="0"/>
                <a:cs typeface="Arial" pitchFamily="34" charset="0"/>
              </a:rPr>
              <a:t>test conditions</a:t>
            </a:r>
          </a:p>
          <a:p>
            <a:pPr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 design: specifying </a:t>
            </a:r>
            <a:r>
              <a:rPr lang="en-US" b="1" dirty="0" smtClean="0">
                <a:solidFill>
                  <a:prstClr val="black"/>
                </a:solidFill>
                <a:latin typeface="Arial" pitchFamily="34" charset="0"/>
                <a:cs typeface="Arial" pitchFamily="34" charset="0"/>
              </a:rPr>
              <a:t>test cases</a:t>
            </a:r>
          </a:p>
          <a:p>
            <a:pPr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 implementation: specifying </a:t>
            </a:r>
            <a:r>
              <a:rPr lang="en-US" b="1" dirty="0" smtClean="0">
                <a:solidFill>
                  <a:prstClr val="black"/>
                </a:solidFill>
                <a:latin typeface="Arial" pitchFamily="34" charset="0"/>
                <a:cs typeface="Arial" pitchFamily="34" charset="0"/>
              </a:rPr>
              <a:t>test procedures or scripts</a:t>
            </a:r>
          </a:p>
        </p:txBody>
      </p:sp>
      <p:pic>
        <p:nvPicPr>
          <p:cNvPr id="1028" name="Picture 4"/>
          <p:cNvPicPr>
            <a:picLocks noChangeAspect="1" noChangeArrowheads="1"/>
          </p:cNvPicPr>
          <p:nvPr/>
        </p:nvPicPr>
        <p:blipFill>
          <a:blip r:embed="rId3" cstate="print"/>
          <a:srcRect/>
          <a:stretch>
            <a:fillRect/>
          </a:stretch>
        </p:blipFill>
        <p:spPr bwMode="auto">
          <a:xfrm>
            <a:off x="37338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121526090"/>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pPr algn="ctr"/>
            <a:r>
              <a:rPr lang="en-US" b="1" dirty="0" smtClean="0">
                <a:solidFill>
                  <a:schemeClr val="accent1">
                    <a:lumMod val="75000"/>
                  </a:schemeClr>
                </a:solidFill>
                <a:latin typeface="Calibri" pitchFamily="34" charset="0"/>
                <a:cs typeface="Calibri" pitchFamily="34" charset="0"/>
              </a:rPr>
              <a:t>4.3. </a:t>
            </a:r>
            <a:r>
              <a:rPr lang="en-US" b="1" dirty="0">
                <a:solidFill>
                  <a:schemeClr val="accent1">
                    <a:lumMod val="75000"/>
                  </a:schemeClr>
                </a:solidFill>
                <a:latin typeface="Calibri" pitchFamily="34" charset="0"/>
                <a:cs typeface="Calibri" pitchFamily="34" charset="0"/>
              </a:rPr>
              <a:t>DECISION TESTING AND COVERAGE</a:t>
            </a:r>
            <a:endParaRPr lang="en-US" sz="3200"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sz="2400" dirty="0"/>
              <a:t>Example: </a:t>
            </a:r>
          </a:p>
          <a:p>
            <a:endParaRPr lang="en-US" sz="2400" dirty="0"/>
          </a:p>
          <a:p>
            <a:endParaRPr lang="en-US" sz="2400" dirty="0"/>
          </a:p>
          <a:p>
            <a:endParaRPr lang="en-US" sz="2400" dirty="0"/>
          </a:p>
          <a:p>
            <a:endParaRPr lang="en-US" sz="2400" dirty="0"/>
          </a:p>
          <a:p>
            <a:endParaRPr lang="en-US" sz="2400" dirty="0"/>
          </a:p>
          <a:p>
            <a:endParaRPr lang="en-US" sz="2400" dirty="0" smtClean="0"/>
          </a:p>
          <a:p>
            <a:r>
              <a:rPr lang="en-US" sz="2400" dirty="0" smtClean="0"/>
              <a:t>The </a:t>
            </a:r>
            <a:r>
              <a:rPr lang="en-US" sz="2400" dirty="0"/>
              <a:t>following test has statement coverage=100% :</a:t>
            </a:r>
          </a:p>
          <a:p>
            <a:pPr>
              <a:buNone/>
            </a:pPr>
            <a:r>
              <a:rPr lang="en-US" sz="2400" dirty="0"/>
              <a:t>	TEST_001: A=10; B=20</a:t>
            </a:r>
          </a:p>
          <a:p>
            <a:pPr>
              <a:buNone/>
            </a:pPr>
            <a:r>
              <a:rPr lang="en-US" sz="2000" b="1" dirty="0"/>
              <a:t>	BUT IT DOES NOT HAVE DECISION COVERAGE=100%</a:t>
            </a:r>
          </a:p>
          <a:p>
            <a:endParaRPr lang="en-US" sz="2400" dirty="0"/>
          </a:p>
        </p:txBody>
      </p:sp>
      <p:pic>
        <p:nvPicPr>
          <p:cNvPr id="6" name="Picture 5"/>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
        <p:nvSpPr>
          <p:cNvPr id="4" name="TextBox 3"/>
          <p:cNvSpPr txBox="1"/>
          <p:nvPr/>
        </p:nvSpPr>
        <p:spPr>
          <a:xfrm>
            <a:off x="1485900" y="2133600"/>
            <a:ext cx="4953000" cy="2308324"/>
          </a:xfrm>
          <a:prstGeom prst="rect">
            <a:avLst/>
          </a:prstGeom>
          <a:noFill/>
        </p:spPr>
        <p:txBody>
          <a:bodyPr wrap="square" rtlCol="0">
            <a:spAutoFit/>
          </a:bodyPr>
          <a:lstStyle/>
          <a:p>
            <a:r>
              <a:rPr lang="en-US" sz="2400" dirty="0" smtClean="0">
                <a:latin typeface="Arial" pitchFamily="34" charset="0"/>
                <a:cs typeface="Arial" pitchFamily="34" charset="0"/>
              </a:rPr>
              <a:t>1 READ A</a:t>
            </a:r>
          </a:p>
          <a:p>
            <a:r>
              <a:rPr lang="en-US" sz="2400" dirty="0" smtClean="0">
                <a:latin typeface="Arial" pitchFamily="34" charset="0"/>
                <a:cs typeface="Arial" pitchFamily="34" charset="0"/>
              </a:rPr>
              <a:t>2 READ B</a:t>
            </a:r>
          </a:p>
          <a:p>
            <a:r>
              <a:rPr lang="en-US" sz="2400" dirty="0" smtClean="0">
                <a:latin typeface="Arial" pitchFamily="34" charset="0"/>
                <a:cs typeface="Arial" pitchFamily="34" charset="0"/>
              </a:rPr>
              <a:t>3 C = A – 2*B</a:t>
            </a:r>
          </a:p>
          <a:p>
            <a:r>
              <a:rPr lang="en-US" sz="2400" dirty="0" smtClean="0">
                <a:latin typeface="Arial" pitchFamily="34" charset="0"/>
                <a:cs typeface="Arial" pitchFamily="34" charset="0"/>
              </a:rPr>
              <a:t>4 IF C &lt; 0 THEN</a:t>
            </a:r>
          </a:p>
          <a:p>
            <a:pPr marL="342900" indent="-342900">
              <a:buAutoNum type="arabicPlain" startAt="5"/>
            </a:pPr>
            <a:r>
              <a:rPr lang="en-US" sz="2400" dirty="0" smtClean="0">
                <a:latin typeface="Arial" pitchFamily="34" charset="0"/>
                <a:cs typeface="Arial" pitchFamily="34" charset="0"/>
              </a:rPr>
              <a:t>PRINT”C negative”</a:t>
            </a:r>
          </a:p>
          <a:p>
            <a:pPr marL="342900" indent="-342900">
              <a:buAutoNum type="arabicPlain" startAt="5"/>
            </a:pPr>
            <a:r>
              <a:rPr lang="en-US" sz="2400" dirty="0" smtClean="0">
                <a:latin typeface="Arial" pitchFamily="34" charset="0"/>
                <a:cs typeface="Arial" pitchFamily="34" charset="0"/>
              </a:rPr>
              <a:t>ENDIF</a:t>
            </a:r>
          </a:p>
        </p:txBody>
      </p:sp>
    </p:spTree>
    <p:extLst>
      <p:ext uri="{BB962C8B-B14F-4D97-AF65-F5344CB8AC3E}">
        <p14:creationId xmlns:p14="http://schemas.microsoft.com/office/powerpoint/2010/main" val="1022607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756" y="4191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4.3. DECISION TESTING AND COVERAGE</a:t>
            </a:r>
            <a:endParaRPr lang="en-US" sz="3200" dirty="0"/>
          </a:p>
        </p:txBody>
      </p:sp>
      <p:sp>
        <p:nvSpPr>
          <p:cNvPr id="5" name="Content Placeholder 4"/>
          <p:cNvSpPr>
            <a:spLocks noGrp="1"/>
          </p:cNvSpPr>
          <p:nvPr>
            <p:ph sz="quarter" idx="1"/>
          </p:nvPr>
        </p:nvSpPr>
        <p:spPr/>
        <p:txBody>
          <a:bodyPr/>
          <a:lstStyle/>
          <a:p>
            <a:r>
              <a:rPr lang="en-US" dirty="0" smtClean="0">
                <a:latin typeface="Arial" pitchFamily="34" charset="0"/>
                <a:cs typeface="Arial" pitchFamily="34" charset="0"/>
              </a:rPr>
              <a:t>TEST_001 does not cover the "FALSE" outcome:</a:t>
            </a:r>
            <a:endParaRPr lang="en-US" dirty="0">
              <a:latin typeface="Arial" pitchFamily="34" charset="0"/>
              <a:cs typeface="Arial" pitchFamily="34" charset="0"/>
            </a:endParaRPr>
          </a:p>
        </p:txBody>
      </p:sp>
      <p:pic>
        <p:nvPicPr>
          <p:cNvPr id="11267" name="Picture 3"/>
          <p:cNvPicPr>
            <a:picLocks noChangeAspect="1" noChangeArrowheads="1"/>
          </p:cNvPicPr>
          <p:nvPr/>
        </p:nvPicPr>
        <p:blipFill>
          <a:blip r:embed="rId2" cstate="print"/>
          <a:srcRect/>
          <a:stretch>
            <a:fillRect/>
          </a:stretch>
        </p:blipFill>
        <p:spPr bwMode="auto">
          <a:xfrm>
            <a:off x="2819400" y="2057400"/>
            <a:ext cx="3847113" cy="426720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4082455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609600"/>
            <a:ext cx="7772400" cy="1143000"/>
          </a:xfrm>
        </p:spPr>
        <p:txBody>
          <a:bodyPr>
            <a:normAutofit/>
          </a:bodyPr>
          <a:lstStyle/>
          <a:p>
            <a:pPr algn="ctr"/>
            <a:r>
              <a:rPr lang="en-US" b="1" dirty="0">
                <a:solidFill>
                  <a:schemeClr val="accent1">
                    <a:lumMod val="75000"/>
                  </a:schemeClr>
                </a:solidFill>
                <a:latin typeface="Calibri" pitchFamily="34" charset="0"/>
                <a:cs typeface="Calibri" pitchFamily="34" charset="0"/>
              </a:rPr>
              <a:t>4.3. DECISION TESTING AND COVERAGE</a:t>
            </a:r>
            <a:endParaRPr lang="en-US" sz="3200" dirty="0"/>
          </a:p>
        </p:txBody>
      </p:sp>
      <p:sp>
        <p:nvSpPr>
          <p:cNvPr id="3" name="Content Placeholder 2"/>
          <p:cNvSpPr>
            <a:spLocks noGrp="1"/>
          </p:cNvSpPr>
          <p:nvPr>
            <p:ph sz="quarter" idx="1"/>
          </p:nvPr>
        </p:nvSpPr>
        <p:spPr>
          <a:xfrm>
            <a:off x="981075" y="1600200"/>
            <a:ext cx="7772400" cy="4572000"/>
          </a:xfrm>
        </p:spPr>
        <p:txBody>
          <a:bodyPr/>
          <a:lstStyle/>
          <a:p>
            <a:r>
              <a:rPr lang="en-US" dirty="0" smtClean="0">
                <a:latin typeface="Arial" pitchFamily="34" charset="0"/>
                <a:cs typeface="Arial" pitchFamily="34" charset="0"/>
              </a:rPr>
              <a:t>To have decision coverage=100% on this code:</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We need 2 test cases:</a:t>
            </a:r>
          </a:p>
          <a:p>
            <a:pPr>
              <a:buNone/>
            </a:pPr>
            <a:r>
              <a:rPr lang="en-US" dirty="0" smtClean="0">
                <a:latin typeface="Arial" pitchFamily="34" charset="0"/>
                <a:cs typeface="Arial" pitchFamily="34" charset="0"/>
              </a:rPr>
              <a:t>TEST_001: A=10; B=20</a:t>
            </a:r>
          </a:p>
          <a:p>
            <a:pPr>
              <a:buNone/>
            </a:pPr>
            <a:r>
              <a:rPr lang="en-US" dirty="0" smtClean="0">
                <a:latin typeface="Arial" pitchFamily="34" charset="0"/>
                <a:cs typeface="Arial" pitchFamily="34" charset="0"/>
              </a:rPr>
              <a:t>TEST_002: A=10; B=5</a:t>
            </a:r>
            <a:endParaRPr lang="en-US" dirty="0">
              <a:latin typeface="Arial" pitchFamily="34" charset="0"/>
              <a:cs typeface="Arial" pitchFamily="34" charset="0"/>
            </a:endParaRPr>
          </a:p>
        </p:txBody>
      </p:sp>
      <p:pic>
        <p:nvPicPr>
          <p:cNvPr id="5" name="Picture 3"/>
          <p:cNvPicPr>
            <a:picLocks noChangeAspect="1" noChangeArrowheads="1"/>
          </p:cNvPicPr>
          <p:nvPr/>
        </p:nvPicPr>
        <p:blipFill>
          <a:blip r:embed="rId2" cstate="print"/>
          <a:srcRect/>
          <a:stretch>
            <a:fillRect/>
          </a:stretch>
        </p:blipFill>
        <p:spPr bwMode="auto">
          <a:xfrm>
            <a:off x="2537159" y="2209800"/>
            <a:ext cx="3234991" cy="205740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1513361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990600"/>
          </a:xfrm>
        </p:spPr>
        <p:txBody>
          <a:bodyPr/>
          <a:lstStyle/>
          <a:p>
            <a:pPr algn="ctr"/>
            <a:r>
              <a:rPr lang="en-US" b="1" dirty="0">
                <a:solidFill>
                  <a:schemeClr val="accent1">
                    <a:lumMod val="75000"/>
                  </a:schemeClr>
                </a:solidFill>
                <a:latin typeface="Calibri" pitchFamily="34" charset="0"/>
                <a:cs typeface="Calibri" pitchFamily="34" charset="0"/>
              </a:rPr>
              <a:t>5</a:t>
            </a:r>
            <a:r>
              <a:rPr lang="en-US" b="1" dirty="0" smtClean="0">
                <a:solidFill>
                  <a:schemeClr val="accent1">
                    <a:lumMod val="75000"/>
                  </a:schemeClr>
                </a:solidFill>
                <a:latin typeface="Calibri" pitchFamily="34" charset="0"/>
                <a:cs typeface="Calibri" pitchFamily="34" charset="0"/>
              </a:rPr>
              <a:t>. EXPERIENCE-BASED TECHNIQUES</a:t>
            </a:r>
            <a:endParaRPr lang="en-US" dirty="0"/>
          </a:p>
        </p:txBody>
      </p:sp>
      <p:sp>
        <p:nvSpPr>
          <p:cNvPr id="3" name="Content Placeholder 2"/>
          <p:cNvSpPr>
            <a:spLocks noGrp="1"/>
          </p:cNvSpPr>
          <p:nvPr>
            <p:ph sz="quarter" idx="1"/>
          </p:nvPr>
        </p:nvSpPr>
        <p:spPr>
          <a:xfrm>
            <a:off x="876300" y="1524000"/>
            <a:ext cx="7772400" cy="4572000"/>
          </a:xfrm>
        </p:spPr>
        <p:txBody>
          <a:bodyPr>
            <a:normAutofit/>
          </a:bodyPr>
          <a:lstStyle/>
          <a:p>
            <a:r>
              <a:rPr lang="en-US" dirty="0" smtClean="0">
                <a:latin typeface="Arial" pitchFamily="34" charset="0"/>
                <a:cs typeface="Arial" pitchFamily="34" charset="0"/>
              </a:rPr>
              <a:t>Error guessing: </a:t>
            </a:r>
          </a:p>
          <a:p>
            <a:pPr lvl="1"/>
            <a:r>
              <a:rPr lang="en-US" dirty="0" smtClean="0">
                <a:latin typeface="Arial" pitchFamily="34" charset="0"/>
                <a:cs typeface="Arial" pitchFamily="34" charset="0"/>
              </a:rPr>
              <a:t>No rule, totally depends on experience of tester</a:t>
            </a:r>
          </a:p>
          <a:p>
            <a:pPr lvl="1"/>
            <a:r>
              <a:rPr lang="en-US" dirty="0" smtClean="0">
                <a:latin typeface="Arial" pitchFamily="34" charset="0"/>
                <a:cs typeface="Arial" pitchFamily="34" charset="0"/>
              </a:rPr>
              <a:t>Think of situations in which the software may not be able to cope: divide by 0, blank input, empty files and the wrong kind of data</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600200" cy="673768"/>
          </a:xfrm>
          <a:prstGeom prst="rect">
            <a:avLst/>
          </a:prstGeom>
          <a:noFill/>
          <a:ln w="9525">
            <a:noFill/>
            <a:miter lim="800000"/>
            <a:headEnd/>
            <a:tailEnd/>
          </a:ln>
        </p:spPr>
      </p:pic>
    </p:spTree>
    <p:extLst>
      <p:ext uri="{BB962C8B-B14F-4D97-AF65-F5344CB8AC3E}">
        <p14:creationId xmlns:p14="http://schemas.microsoft.com/office/powerpoint/2010/main" val="3912655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990600"/>
          </a:xfrm>
        </p:spPr>
        <p:txBody>
          <a:bodyPr/>
          <a:lstStyle/>
          <a:p>
            <a:pPr algn="ctr"/>
            <a:r>
              <a:rPr lang="en-US" b="1" dirty="0">
                <a:solidFill>
                  <a:schemeClr val="accent1">
                    <a:lumMod val="75000"/>
                  </a:schemeClr>
                </a:solidFill>
                <a:latin typeface="Calibri" pitchFamily="34" charset="0"/>
                <a:cs typeface="Calibri" pitchFamily="34" charset="0"/>
              </a:rPr>
              <a:t>5</a:t>
            </a:r>
            <a:r>
              <a:rPr lang="en-US" b="1" dirty="0" smtClean="0">
                <a:solidFill>
                  <a:schemeClr val="accent1">
                    <a:lumMod val="75000"/>
                  </a:schemeClr>
                </a:solidFill>
                <a:latin typeface="Calibri" pitchFamily="34" charset="0"/>
                <a:cs typeface="Calibri" pitchFamily="34" charset="0"/>
              </a:rPr>
              <a:t>. EXPERIENCE-BASED TECHNIQUES</a:t>
            </a:r>
            <a:endParaRPr lang="en-US" dirty="0"/>
          </a:p>
        </p:txBody>
      </p:sp>
      <p:sp>
        <p:nvSpPr>
          <p:cNvPr id="3" name="Content Placeholder 2"/>
          <p:cNvSpPr>
            <a:spLocks noGrp="1"/>
          </p:cNvSpPr>
          <p:nvPr>
            <p:ph sz="quarter" idx="1"/>
          </p:nvPr>
        </p:nvSpPr>
        <p:spPr/>
        <p:txBody>
          <a:bodyPr>
            <a:normAutofit/>
          </a:bodyPr>
          <a:lstStyle/>
          <a:p>
            <a:pPr lvl="0">
              <a:buClr>
                <a:srgbClr val="D34817"/>
              </a:buClr>
            </a:pPr>
            <a:r>
              <a:rPr lang="en-US" dirty="0" smtClean="0">
                <a:latin typeface="Arial" pitchFamily="34" charset="0"/>
                <a:cs typeface="Arial" pitchFamily="34" charset="0"/>
              </a:rPr>
              <a:t>Exploratory testing</a:t>
            </a:r>
            <a:r>
              <a:rPr lang="en-US" dirty="0" smtClean="0">
                <a:solidFill>
                  <a:prstClr val="black"/>
                </a:solidFill>
                <a:latin typeface="Arial" pitchFamily="34" charset="0"/>
                <a:cs typeface="Arial" pitchFamily="34" charset="0"/>
              </a:rPr>
              <a:t>:</a:t>
            </a:r>
          </a:p>
          <a:p>
            <a:pPr lvl="1">
              <a:buClr>
                <a:srgbClr val="D34817"/>
              </a:buClr>
            </a:pPr>
            <a:r>
              <a:rPr lang="en-US" dirty="0" smtClean="0"/>
              <a:t>To be</a:t>
            </a:r>
            <a:r>
              <a:rPr lang="en-US" dirty="0" smtClean="0">
                <a:latin typeface="Arial" pitchFamily="34" charset="0"/>
                <a:cs typeface="Arial" pitchFamily="34" charset="0"/>
              </a:rPr>
              <a:t> concurrent test design, test execution, test logging and learning, based on a test charter containing test objectives, and carried out within time-boxes</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600200" cy="673768"/>
          </a:xfrm>
          <a:prstGeom prst="rect">
            <a:avLst/>
          </a:prstGeom>
          <a:noFill/>
          <a:ln w="9525">
            <a:noFill/>
            <a:miter lim="800000"/>
            <a:headEnd/>
            <a:tailEnd/>
          </a:ln>
        </p:spPr>
      </p:pic>
    </p:spTree>
    <p:extLst>
      <p:ext uri="{BB962C8B-B14F-4D97-AF65-F5344CB8AC3E}">
        <p14:creationId xmlns:p14="http://schemas.microsoft.com/office/powerpoint/2010/main" val="892175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1143000"/>
          </a:xfrm>
        </p:spPr>
        <p:txBody>
          <a:bodyPr/>
          <a:lstStyle/>
          <a:p>
            <a:pPr algn="ctr"/>
            <a:r>
              <a:rPr lang="en-US" b="1" dirty="0" smtClean="0">
                <a:solidFill>
                  <a:schemeClr val="accent1">
                    <a:lumMod val="75000"/>
                  </a:schemeClr>
                </a:solidFill>
                <a:latin typeface="Calibri" pitchFamily="34" charset="0"/>
              </a:rPr>
              <a:t>6. CHOOSING A TEST TECHNIQUE</a:t>
            </a:r>
            <a:endParaRPr lang="en-US" dirty="0">
              <a:latin typeface="Calibri" pitchFamily="34" charset="0"/>
            </a:endParaRPr>
          </a:p>
        </p:txBody>
      </p:sp>
      <p:sp>
        <p:nvSpPr>
          <p:cNvPr id="3" name="Content Placeholder 2"/>
          <p:cNvSpPr>
            <a:spLocks noGrp="1"/>
          </p:cNvSpPr>
          <p:nvPr>
            <p:ph sz="quarter" idx="1"/>
          </p:nvPr>
        </p:nvSpPr>
        <p:spPr>
          <a:xfrm>
            <a:off x="914400" y="1828800"/>
            <a:ext cx="7772400" cy="4419600"/>
          </a:xfrm>
        </p:spPr>
        <p:txBody>
          <a:bodyPr>
            <a:noAutofit/>
          </a:bodyPr>
          <a:lstStyle/>
          <a:p>
            <a:r>
              <a:rPr lang="en-US" dirty="0" smtClean="0">
                <a:latin typeface="Arial" pitchFamily="34" charset="0"/>
                <a:cs typeface="Arial" pitchFamily="34" charset="0"/>
              </a:rPr>
              <a:t>Depends on a few of internal factors: </a:t>
            </a:r>
          </a:p>
          <a:p>
            <a:pPr lvl="1"/>
            <a:r>
              <a:rPr lang="en-US" dirty="0" smtClean="0">
                <a:latin typeface="Arial" pitchFamily="34" charset="0"/>
                <a:cs typeface="Arial" pitchFamily="34" charset="0"/>
              </a:rPr>
              <a:t>Models used </a:t>
            </a:r>
          </a:p>
          <a:p>
            <a:pPr lvl="1"/>
            <a:r>
              <a:rPr lang="en-US" dirty="0" smtClean="0">
                <a:latin typeface="Arial" pitchFamily="34" charset="0"/>
                <a:cs typeface="Arial" pitchFamily="34" charset="0"/>
              </a:rPr>
              <a:t>Tester knowledge &amp; experience </a:t>
            </a:r>
          </a:p>
          <a:p>
            <a:pPr lvl="1"/>
            <a:r>
              <a:rPr lang="en-US" dirty="0" smtClean="0">
                <a:latin typeface="Arial" pitchFamily="34" charset="0"/>
                <a:cs typeface="Arial" pitchFamily="34" charset="0"/>
              </a:rPr>
              <a:t>Likely defects</a:t>
            </a:r>
          </a:p>
          <a:p>
            <a:pPr lvl="1"/>
            <a:r>
              <a:rPr lang="en-US" dirty="0" smtClean="0">
                <a:latin typeface="Arial" pitchFamily="34" charset="0"/>
                <a:cs typeface="Arial" pitchFamily="34" charset="0"/>
              </a:rPr>
              <a:t>Test objective</a:t>
            </a:r>
          </a:p>
          <a:p>
            <a:pPr lvl="1"/>
            <a:r>
              <a:rPr lang="en-US" dirty="0" smtClean="0">
                <a:latin typeface="Arial" pitchFamily="34" charset="0"/>
                <a:cs typeface="Arial" pitchFamily="34" charset="0"/>
              </a:rPr>
              <a:t>Documentation</a:t>
            </a:r>
          </a:p>
          <a:p>
            <a:pPr lvl="1"/>
            <a:r>
              <a:rPr lang="en-US" dirty="0" smtClean="0">
                <a:latin typeface="Arial" pitchFamily="34" charset="0"/>
                <a:cs typeface="Arial" pitchFamily="34" charset="0"/>
              </a:rPr>
              <a:t>Life cycle model </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725343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1143000"/>
          </a:xfrm>
        </p:spPr>
        <p:txBody>
          <a:bodyPr/>
          <a:lstStyle/>
          <a:p>
            <a:pPr algn="ctr"/>
            <a:r>
              <a:rPr lang="en-US" b="1" dirty="0" smtClean="0">
                <a:solidFill>
                  <a:schemeClr val="accent1">
                    <a:lumMod val="75000"/>
                  </a:schemeClr>
                </a:solidFill>
                <a:latin typeface="Calibri" pitchFamily="34" charset="0"/>
              </a:rPr>
              <a:t>6. CHOOSING A TEST TECHNIQUE</a:t>
            </a:r>
            <a:endParaRPr lang="en-US" dirty="0">
              <a:latin typeface="Calibri" pitchFamily="34" charset="0"/>
            </a:endParaRPr>
          </a:p>
        </p:txBody>
      </p:sp>
      <p:sp>
        <p:nvSpPr>
          <p:cNvPr id="3" name="Content Placeholder 2"/>
          <p:cNvSpPr>
            <a:spLocks noGrp="1"/>
          </p:cNvSpPr>
          <p:nvPr>
            <p:ph sz="quarter" idx="1"/>
          </p:nvPr>
        </p:nvSpPr>
        <p:spPr>
          <a:xfrm>
            <a:off x="914400" y="1828800"/>
            <a:ext cx="7772400" cy="4419600"/>
          </a:xfrm>
        </p:spPr>
        <p:txBody>
          <a:bodyPr>
            <a:noAutofit/>
          </a:bodyPr>
          <a:lstStyle/>
          <a:p>
            <a:r>
              <a:rPr lang="en-US" dirty="0" smtClean="0">
                <a:latin typeface="Arial" pitchFamily="34" charset="0"/>
                <a:cs typeface="Arial" pitchFamily="34" charset="0"/>
              </a:rPr>
              <a:t>And external factors: </a:t>
            </a:r>
          </a:p>
          <a:p>
            <a:pPr lvl="1"/>
            <a:r>
              <a:rPr lang="en-US" dirty="0" smtClean="0">
                <a:latin typeface="Arial" pitchFamily="34" charset="0"/>
                <a:cs typeface="Arial" pitchFamily="34" charset="0"/>
              </a:rPr>
              <a:t>Risk </a:t>
            </a:r>
          </a:p>
          <a:p>
            <a:pPr lvl="1"/>
            <a:r>
              <a:rPr lang="en-US" dirty="0" smtClean="0">
                <a:latin typeface="Arial" pitchFamily="34" charset="0"/>
                <a:cs typeface="Arial" pitchFamily="34" charset="0"/>
              </a:rPr>
              <a:t>Customer or contractual requirements </a:t>
            </a:r>
          </a:p>
          <a:p>
            <a:pPr lvl="1"/>
            <a:r>
              <a:rPr lang="en-US" dirty="0" smtClean="0">
                <a:latin typeface="Arial" pitchFamily="34" charset="0"/>
                <a:cs typeface="Arial" pitchFamily="34" charset="0"/>
              </a:rPr>
              <a:t>Type of system </a:t>
            </a:r>
          </a:p>
          <a:p>
            <a:pPr lvl="1"/>
            <a:r>
              <a:rPr lang="en-US" dirty="0" smtClean="0">
                <a:latin typeface="Arial" pitchFamily="34" charset="0"/>
                <a:cs typeface="Arial" pitchFamily="34" charset="0"/>
              </a:rPr>
              <a:t>Regulatory requirements</a:t>
            </a:r>
          </a:p>
          <a:p>
            <a:pPr lvl="1"/>
            <a:r>
              <a:rPr lang="en-US" dirty="0" smtClean="0">
                <a:latin typeface="Arial" pitchFamily="34" charset="0"/>
                <a:cs typeface="Arial" pitchFamily="34" charset="0"/>
              </a:rPr>
              <a:t>Time and budget</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2692012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1143000"/>
          </a:xfrm>
        </p:spPr>
        <p:txBody>
          <a:bodyPr/>
          <a:lstStyle/>
          <a:p>
            <a:pPr algn="ctr"/>
            <a:r>
              <a:rPr lang="en-US" b="1" dirty="0" smtClean="0">
                <a:solidFill>
                  <a:schemeClr val="accent1">
                    <a:lumMod val="75000"/>
                  </a:schemeClr>
                </a:solidFill>
              </a:rPr>
              <a:t>SUMMARY</a:t>
            </a:r>
            <a:endParaRPr lang="en-US" dirty="0"/>
          </a:p>
        </p:txBody>
      </p:sp>
      <p:sp>
        <p:nvSpPr>
          <p:cNvPr id="3" name="Content Placeholder 2"/>
          <p:cNvSpPr>
            <a:spLocks noGrp="1"/>
          </p:cNvSpPr>
          <p:nvPr>
            <p:ph sz="quarter" idx="1"/>
          </p:nvPr>
        </p:nvSpPr>
        <p:spPr>
          <a:xfrm>
            <a:off x="914400" y="1828800"/>
            <a:ext cx="7772400" cy="4419600"/>
          </a:xfrm>
        </p:spPr>
        <p:txBody>
          <a:bodyPr>
            <a:noAutofit/>
          </a:bodyPr>
          <a:lstStyle/>
          <a:p>
            <a:r>
              <a:rPr lang="en-US" dirty="0" smtClean="0">
                <a:latin typeface="Arial" pitchFamily="34" charset="0"/>
                <a:cs typeface="Arial" pitchFamily="34" charset="0"/>
              </a:rPr>
              <a:t>To have knowledge about: test development process, dynamic techniques</a:t>
            </a:r>
          </a:p>
          <a:p>
            <a:r>
              <a:rPr lang="en-US" dirty="0" smtClean="0"/>
              <a:t>Understand </a:t>
            </a:r>
            <a:r>
              <a:rPr lang="en-US" dirty="0"/>
              <a:t>k</a:t>
            </a:r>
            <a:r>
              <a:rPr lang="en-US" dirty="0" smtClean="0"/>
              <a:t>ind of dynamic techniques: black-box testing, white-box testing, experience-based testing</a:t>
            </a:r>
          </a:p>
          <a:p>
            <a:r>
              <a:rPr lang="en-US" dirty="0" smtClean="0">
                <a:latin typeface="Arial" pitchFamily="34" charset="0"/>
                <a:cs typeface="Arial" pitchFamily="34" charset="0"/>
              </a:rPr>
              <a:t>To know how to choose a test techniques match with project</a:t>
            </a:r>
          </a:p>
        </p:txBody>
      </p:sp>
      <p:pic>
        <p:nvPicPr>
          <p:cNvPr id="4" name="Picture 3"/>
          <p:cNvPicPr>
            <a:picLocks noChangeAspect="1" noChangeArrowheads="1"/>
          </p:cNvPicPr>
          <p:nvPr/>
        </p:nvPicPr>
        <p:blipFill>
          <a:blip r:embed="rId2" cstate="print"/>
          <a:srcRect/>
          <a:stretch>
            <a:fillRect/>
          </a:stretch>
        </p:blipFill>
        <p:spPr bwMode="auto">
          <a:xfrm>
            <a:off x="3962400" y="228600"/>
            <a:ext cx="1809750" cy="762000"/>
          </a:xfrm>
          <a:prstGeom prst="rect">
            <a:avLst/>
          </a:prstGeom>
          <a:noFill/>
          <a:ln w="9525">
            <a:noFill/>
            <a:miter lim="800000"/>
            <a:headEnd/>
            <a:tailEnd/>
          </a:ln>
        </p:spPr>
      </p:pic>
    </p:spTree>
    <p:extLst>
      <p:ext uri="{BB962C8B-B14F-4D97-AF65-F5344CB8AC3E}">
        <p14:creationId xmlns:p14="http://schemas.microsoft.com/office/powerpoint/2010/main" val="2492319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7772400" cy="1143000"/>
          </a:xfrm>
        </p:spPr>
        <p:txBody>
          <a:bodyPr>
            <a:normAutofit/>
          </a:bodyPr>
          <a:lstStyle/>
          <a:p>
            <a:pPr algn="ctr"/>
            <a:r>
              <a:rPr lang="en-US" b="1" dirty="0" smtClean="0">
                <a:solidFill>
                  <a:schemeClr val="tx1"/>
                </a:solidFill>
                <a:latin typeface="Calibri" pitchFamily="34" charset="0"/>
                <a:cs typeface="Calibri" pitchFamily="34" charset="0"/>
              </a:rPr>
              <a:t>Q&amp;A</a:t>
            </a:r>
            <a:endParaRPr lang="en-US" b="1" dirty="0">
              <a:solidFill>
                <a:schemeClr val="tx1"/>
              </a:solidFill>
              <a:latin typeface="Calibri" pitchFamily="34" charset="0"/>
              <a:cs typeface="Calibri"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2819400" y="152400"/>
            <a:ext cx="2728838" cy="914400"/>
          </a:xfrm>
          <a:prstGeom prst="rect">
            <a:avLst/>
          </a:prstGeom>
          <a:noFill/>
          <a:ln w="9525">
            <a:noFill/>
            <a:miter lim="800000"/>
            <a:headEnd/>
            <a:tailEnd/>
          </a:ln>
        </p:spPr>
      </p:pic>
      <p:sp>
        <p:nvSpPr>
          <p:cNvPr id="8" name="TextBox 7"/>
          <p:cNvSpPr txBox="1"/>
          <p:nvPr/>
        </p:nvSpPr>
        <p:spPr>
          <a:xfrm>
            <a:off x="3733800" y="1981200"/>
            <a:ext cx="1779588" cy="4508927"/>
          </a:xfrm>
          <a:prstGeom prst="rect">
            <a:avLst/>
          </a:prstGeom>
          <a:noFill/>
        </p:spPr>
        <p:txBody>
          <a:bodyPr wrap="square">
            <a:spAutoFit/>
          </a:bodyPr>
          <a:lstStyle/>
          <a:p>
            <a:pPr>
              <a:defRPr/>
            </a:pPr>
            <a:r>
              <a:rPr lang="en-US" sz="28700" dirty="0">
                <a:solidFill>
                  <a:schemeClr val="accent3">
                    <a:lumMod val="50000"/>
                  </a:schemeClr>
                </a:solidFill>
                <a:cs typeface="Arial"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981200"/>
            <a:ext cx="8001000" cy="4038600"/>
          </a:xfrm>
        </p:spPr>
        <p:txBody>
          <a:bodyPr>
            <a:normAutofit/>
          </a:bodyPr>
          <a:lstStyle/>
          <a:p>
            <a:pPr eaLnBrk="0" fontAlgn="base" hangingPunct="0">
              <a:spcBef>
                <a:spcPct val="20000"/>
              </a:spcBef>
              <a:spcAft>
                <a:spcPct val="0"/>
              </a:spcAft>
              <a:buClrTx/>
              <a:buSzTx/>
              <a:buFont typeface="Arial" pitchFamily="34" charset="0"/>
              <a:buChar char="•"/>
            </a:pPr>
            <a:r>
              <a:rPr lang="en-US" dirty="0">
                <a:solidFill>
                  <a:prstClr val="black"/>
                </a:solidFill>
                <a:latin typeface="Arial" pitchFamily="34" charset="0"/>
                <a:cs typeface="Arial" pitchFamily="34" charset="0"/>
              </a:rPr>
              <a:t>Test analysis: identifying </a:t>
            </a:r>
            <a:r>
              <a:rPr lang="en-US" b="1" dirty="0">
                <a:solidFill>
                  <a:prstClr val="black"/>
                </a:solidFill>
                <a:latin typeface="Arial" pitchFamily="34" charset="0"/>
                <a:cs typeface="Arial" pitchFamily="34" charset="0"/>
              </a:rPr>
              <a:t>test </a:t>
            </a:r>
            <a:r>
              <a:rPr lang="en-US" b="1" dirty="0" smtClean="0">
                <a:solidFill>
                  <a:prstClr val="black"/>
                </a:solidFill>
                <a:latin typeface="Arial" pitchFamily="34" charset="0"/>
                <a:cs typeface="Arial" pitchFamily="34" charset="0"/>
              </a:rPr>
              <a:t>conditions</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Is  </a:t>
            </a:r>
            <a:r>
              <a:rPr lang="en-US" dirty="0">
                <a:solidFill>
                  <a:prstClr val="black"/>
                </a:solidFill>
                <a:latin typeface="Arial" pitchFamily="34" charset="0"/>
                <a:cs typeface="Arial" pitchFamily="34" charset="0"/>
              </a:rPr>
              <a:t>the process of looking </a:t>
            </a:r>
            <a:r>
              <a:rPr lang="en-US" dirty="0" smtClean="0">
                <a:solidFill>
                  <a:prstClr val="black"/>
                </a:solidFill>
                <a:latin typeface="Arial" pitchFamily="34" charset="0"/>
                <a:cs typeface="Arial" pitchFamily="34" charset="0"/>
              </a:rPr>
              <a:t>at something </a:t>
            </a:r>
            <a:r>
              <a:rPr lang="en-US" dirty="0">
                <a:solidFill>
                  <a:prstClr val="black"/>
                </a:solidFill>
                <a:latin typeface="Arial" pitchFamily="34" charset="0"/>
                <a:cs typeface="Arial" pitchFamily="34" charset="0"/>
              </a:rPr>
              <a:t>that can be used to derive </a:t>
            </a:r>
            <a:r>
              <a:rPr lang="en-US" dirty="0" smtClean="0">
                <a:solidFill>
                  <a:prstClr val="black"/>
                </a:solidFill>
                <a:latin typeface="Arial" pitchFamily="34" charset="0"/>
                <a:cs typeface="Arial" pitchFamily="34" charset="0"/>
              </a:rPr>
              <a:t>test information.</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Look at information from test basis</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Should have a traceability</a:t>
            </a:r>
          </a:p>
          <a:p>
            <a:pPr lvl="1"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Can identify test data</a:t>
            </a:r>
          </a:p>
          <a:p>
            <a:pPr lvl="1" eaLnBrk="0" fontAlgn="base" hangingPunct="0">
              <a:spcBef>
                <a:spcPct val="20000"/>
              </a:spcBef>
              <a:spcAft>
                <a:spcPct val="0"/>
              </a:spcAft>
              <a:buClrTx/>
              <a:buSzTx/>
              <a:buFont typeface="Arial" pitchFamily="34" charset="0"/>
              <a:buChar char="•"/>
            </a:pPr>
            <a:endParaRPr lang="en-US" dirty="0" smtClean="0">
              <a:solidFill>
                <a:prstClr val="black"/>
              </a:solidFill>
              <a:latin typeface="Arial" pitchFamily="34" charset="0"/>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3733800" y="152400"/>
            <a:ext cx="1809750" cy="606425"/>
          </a:xfrm>
          <a:prstGeom prst="rect">
            <a:avLst/>
          </a:prstGeom>
          <a:noFill/>
          <a:ln w="9525">
            <a:noFill/>
            <a:miter lim="800000"/>
            <a:headEnd/>
            <a:tailEnd/>
          </a:ln>
        </p:spPr>
      </p:pic>
      <p:sp>
        <p:nvSpPr>
          <p:cNvPr id="5" name="Title 1"/>
          <p:cNvSpPr>
            <a:spLocks noGrp="1"/>
          </p:cNvSpPr>
          <p:nvPr>
            <p:ph type="title"/>
          </p:nvPr>
        </p:nvSpPr>
        <p:spPr>
          <a:xfrm>
            <a:off x="333375" y="914400"/>
            <a:ext cx="8610600" cy="914400"/>
          </a:xfrm>
        </p:spPr>
        <p:txBody>
          <a:bodyPr>
            <a:normAutofit/>
          </a:bodyPr>
          <a:lstStyle/>
          <a:p>
            <a:pPr lvl="0" algn="ctr"/>
            <a:r>
              <a:rPr lang="en-US" b="1" dirty="0">
                <a:solidFill>
                  <a:schemeClr val="accent1">
                    <a:lumMod val="75000"/>
                  </a:schemeClr>
                </a:solidFill>
                <a:latin typeface="Calibri" pitchFamily="34" charset="0"/>
              </a:rPr>
              <a:t>1</a:t>
            </a:r>
            <a:r>
              <a:rPr lang="en-US" b="1" dirty="0" smtClean="0">
                <a:solidFill>
                  <a:schemeClr val="accent1">
                    <a:lumMod val="75000"/>
                  </a:schemeClr>
                </a:solidFill>
                <a:latin typeface="Calibri" pitchFamily="34" charset="0"/>
              </a:rPr>
              <a:t>. TEST DEVELOPEMENT PROCESS (1/4)</a:t>
            </a:r>
            <a:endParaRPr lang="en-US" b="1" dirty="0">
              <a:solidFill>
                <a:schemeClr val="accent1">
                  <a:lumMod val="75000"/>
                </a:schemeClr>
              </a:solidFill>
              <a:latin typeface="Calibri" pitchFamily="34" charset="0"/>
            </a:endParaRPr>
          </a:p>
        </p:txBody>
      </p:sp>
    </p:spTree>
    <p:extLst>
      <p:ext uri="{BB962C8B-B14F-4D97-AF65-F5344CB8AC3E}">
        <p14:creationId xmlns:p14="http://schemas.microsoft.com/office/powerpoint/2010/main" val="2420348076"/>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914400"/>
            <a:ext cx="8610600" cy="914400"/>
          </a:xfrm>
        </p:spPr>
        <p:txBody>
          <a:bodyPr>
            <a:normAutofit/>
          </a:bodyPr>
          <a:lstStyle/>
          <a:p>
            <a:pPr lvl="0" algn="ctr"/>
            <a:r>
              <a:rPr lang="en-US" b="1" dirty="0">
                <a:solidFill>
                  <a:schemeClr val="accent1">
                    <a:lumMod val="75000"/>
                  </a:schemeClr>
                </a:solidFill>
                <a:latin typeface="Calibri" pitchFamily="34" charset="0"/>
              </a:rPr>
              <a:t>1</a:t>
            </a:r>
            <a:r>
              <a:rPr lang="en-US" b="1" dirty="0" smtClean="0">
                <a:solidFill>
                  <a:schemeClr val="accent1">
                    <a:lumMod val="75000"/>
                  </a:schemeClr>
                </a:solidFill>
                <a:latin typeface="Calibri" pitchFamily="34" charset="0"/>
              </a:rPr>
              <a:t>. TEST DEVELOPEMENT PROCESS </a:t>
            </a:r>
            <a:r>
              <a:rPr lang="en-US" b="1" dirty="0">
                <a:solidFill>
                  <a:schemeClr val="accent1">
                    <a:lumMod val="75000"/>
                  </a:schemeClr>
                </a:solidFill>
                <a:latin typeface="Calibri" pitchFamily="34" charset="0"/>
              </a:rPr>
              <a:t> </a:t>
            </a:r>
            <a:r>
              <a:rPr lang="en-US" b="1" dirty="0" smtClean="0">
                <a:solidFill>
                  <a:schemeClr val="accent1">
                    <a:lumMod val="75000"/>
                  </a:schemeClr>
                </a:solidFill>
                <a:latin typeface="Calibri" pitchFamily="34" charset="0"/>
              </a:rPr>
              <a:t>(3/4)</a:t>
            </a:r>
            <a:endParaRPr lang="en-US" b="1" dirty="0">
              <a:solidFill>
                <a:schemeClr val="accent1">
                  <a:lumMod val="75000"/>
                </a:schemeClr>
              </a:solidFill>
              <a:latin typeface="Calibri" pitchFamily="34" charset="0"/>
            </a:endParaRPr>
          </a:p>
        </p:txBody>
      </p:sp>
      <p:sp>
        <p:nvSpPr>
          <p:cNvPr id="3" name="Content Placeholder 2"/>
          <p:cNvSpPr>
            <a:spLocks noGrp="1"/>
          </p:cNvSpPr>
          <p:nvPr>
            <p:ph sz="quarter" idx="1"/>
          </p:nvPr>
        </p:nvSpPr>
        <p:spPr>
          <a:xfrm>
            <a:off x="609600" y="1981200"/>
            <a:ext cx="8001000" cy="4038600"/>
          </a:xfrm>
        </p:spPr>
        <p:txBody>
          <a:bodyPr>
            <a:normAutofit/>
          </a:bodyPr>
          <a:lstStyle/>
          <a:p>
            <a:pPr eaLnBrk="0" fontAlgn="base" hangingPunct="0">
              <a:spcBef>
                <a:spcPct val="20000"/>
              </a:spcBef>
              <a:spcAft>
                <a:spcPct val="0"/>
              </a:spcAft>
              <a:buClrTx/>
              <a:buSzTx/>
            </a:pPr>
            <a:r>
              <a:rPr lang="en-US" dirty="0">
                <a:solidFill>
                  <a:prstClr val="black"/>
                </a:solidFill>
                <a:latin typeface="Arial" pitchFamily="34" charset="0"/>
                <a:cs typeface="Arial" pitchFamily="34" charset="0"/>
              </a:rPr>
              <a:t>Test design: specifying </a:t>
            </a:r>
            <a:r>
              <a:rPr lang="en-US" b="1" dirty="0">
                <a:solidFill>
                  <a:prstClr val="black"/>
                </a:solidFill>
                <a:latin typeface="Arial" pitchFamily="34" charset="0"/>
                <a:cs typeface="Arial" pitchFamily="34" charset="0"/>
              </a:rPr>
              <a:t>test </a:t>
            </a:r>
            <a:r>
              <a:rPr lang="en-US" b="1" dirty="0" smtClean="0">
                <a:solidFill>
                  <a:prstClr val="black"/>
                </a:solidFill>
                <a:latin typeface="Arial" pitchFamily="34" charset="0"/>
                <a:cs typeface="Arial" pitchFamily="34" charset="0"/>
              </a:rPr>
              <a:t>cases</a:t>
            </a:r>
            <a:endParaRPr lang="en-US" dirty="0" smtClean="0">
              <a:solidFill>
                <a:prstClr val="black"/>
              </a:solidFill>
              <a:latin typeface="Arial" pitchFamily="34" charset="0"/>
              <a:cs typeface="Arial" pitchFamily="34" charset="0"/>
            </a:endParaRPr>
          </a:p>
          <a:p>
            <a:pPr lvl="1"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Create and specify test cases and test data</a:t>
            </a:r>
          </a:p>
          <a:p>
            <a:pPr lvl="1"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 A test case consists </a:t>
            </a:r>
          </a:p>
          <a:p>
            <a:pPr lvl="2"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A set of input values</a:t>
            </a:r>
          </a:p>
          <a:p>
            <a:pPr lvl="2"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Execution preconditions</a:t>
            </a:r>
          </a:p>
          <a:p>
            <a:pPr lvl="2"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Expected results</a:t>
            </a:r>
          </a:p>
          <a:p>
            <a:pPr lvl="2"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Execution post conditions </a:t>
            </a:r>
          </a:p>
          <a:p>
            <a:pPr marL="320040" lvl="1" indent="0" eaLnBrk="0" fontAlgn="base" hangingPunct="0">
              <a:spcBef>
                <a:spcPct val="20000"/>
              </a:spcBef>
              <a:spcAft>
                <a:spcPct val="0"/>
              </a:spcAft>
              <a:buClrTx/>
              <a:buSzTx/>
              <a:buNone/>
            </a:pPr>
            <a:r>
              <a:rPr lang="en-US" dirty="0" smtClean="0">
                <a:solidFill>
                  <a:prstClr val="black"/>
                </a:solidFill>
                <a:latin typeface="Arial" pitchFamily="34" charset="0"/>
                <a:cs typeface="Arial" pitchFamily="34" charset="0"/>
              </a:rPr>
              <a:t>And covered test objective(s)/ test conditions</a:t>
            </a:r>
            <a:endParaRPr lang="en-US" sz="2400" dirty="0" smtClean="0">
              <a:solidFill>
                <a:prstClr val="black"/>
              </a:solidFill>
              <a:latin typeface="Arial" pitchFamily="34" charset="0"/>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37338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2420348076"/>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914400"/>
            <a:ext cx="8610600" cy="914400"/>
          </a:xfrm>
        </p:spPr>
        <p:txBody>
          <a:bodyPr>
            <a:normAutofit/>
          </a:bodyPr>
          <a:lstStyle/>
          <a:p>
            <a:pPr lvl="0" algn="ctr"/>
            <a:r>
              <a:rPr lang="en-US" b="1" dirty="0">
                <a:solidFill>
                  <a:schemeClr val="accent1">
                    <a:lumMod val="75000"/>
                  </a:schemeClr>
                </a:solidFill>
                <a:latin typeface="Calibri" pitchFamily="34" charset="0"/>
              </a:rPr>
              <a:t>1</a:t>
            </a:r>
            <a:r>
              <a:rPr lang="en-US" b="1" dirty="0" smtClean="0">
                <a:solidFill>
                  <a:schemeClr val="accent1">
                    <a:lumMod val="75000"/>
                  </a:schemeClr>
                </a:solidFill>
                <a:latin typeface="Calibri" pitchFamily="34" charset="0"/>
              </a:rPr>
              <a:t>. TEST DEVELOPEMENT PROCESS (4/4</a:t>
            </a:r>
            <a:r>
              <a:rPr lang="en-US" b="1" dirty="0">
                <a:solidFill>
                  <a:schemeClr val="accent1">
                    <a:lumMod val="75000"/>
                  </a:schemeClr>
                </a:solidFill>
                <a:latin typeface="Calibri" pitchFamily="34" charset="0"/>
              </a:rPr>
              <a:t>)</a:t>
            </a:r>
          </a:p>
        </p:txBody>
      </p:sp>
      <p:sp>
        <p:nvSpPr>
          <p:cNvPr id="3" name="Content Placeholder 2"/>
          <p:cNvSpPr>
            <a:spLocks noGrp="1"/>
          </p:cNvSpPr>
          <p:nvPr>
            <p:ph sz="quarter" idx="1"/>
          </p:nvPr>
        </p:nvSpPr>
        <p:spPr>
          <a:xfrm>
            <a:off x="609600" y="1981200"/>
            <a:ext cx="8001000" cy="4038600"/>
          </a:xfrm>
        </p:spPr>
        <p:txBody>
          <a:bodyPr>
            <a:normAutofit/>
          </a:bodyPr>
          <a:lstStyle/>
          <a:p>
            <a:pPr eaLnBrk="0" fontAlgn="base" hangingPunct="0">
              <a:spcBef>
                <a:spcPct val="20000"/>
              </a:spcBef>
              <a:spcAft>
                <a:spcPct val="0"/>
              </a:spcAft>
              <a:buClrTx/>
              <a:buSzTx/>
            </a:pPr>
            <a:r>
              <a:rPr lang="en-US" dirty="0">
                <a:solidFill>
                  <a:prstClr val="black"/>
                </a:solidFill>
                <a:latin typeface="Arial" pitchFamily="34" charset="0"/>
                <a:cs typeface="Arial" pitchFamily="34" charset="0"/>
              </a:rPr>
              <a:t>Test implementation: specifying </a:t>
            </a:r>
            <a:r>
              <a:rPr lang="en-US" b="1" dirty="0">
                <a:solidFill>
                  <a:prstClr val="black"/>
                </a:solidFill>
                <a:latin typeface="Arial" pitchFamily="34" charset="0"/>
                <a:cs typeface="Arial" pitchFamily="34" charset="0"/>
              </a:rPr>
              <a:t>test procedures or </a:t>
            </a:r>
            <a:r>
              <a:rPr lang="en-US" b="1" dirty="0" smtClean="0">
                <a:solidFill>
                  <a:prstClr val="black"/>
                </a:solidFill>
                <a:latin typeface="Arial" pitchFamily="34" charset="0"/>
                <a:cs typeface="Arial" pitchFamily="34" charset="0"/>
              </a:rPr>
              <a:t>scripts</a:t>
            </a:r>
            <a:endParaRPr lang="en-US" dirty="0" smtClean="0">
              <a:solidFill>
                <a:prstClr val="black"/>
              </a:solidFill>
              <a:latin typeface="Arial" pitchFamily="34" charset="0"/>
              <a:cs typeface="Arial" pitchFamily="34" charset="0"/>
            </a:endParaRPr>
          </a:p>
          <a:p>
            <a:pPr lvl="1"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Develop, implement, priority, organize test case in Test Procedure Specification</a:t>
            </a:r>
          </a:p>
          <a:p>
            <a:pPr lvl="1" eaLnBrk="0" fontAlgn="base" hangingPunct="0">
              <a:spcBef>
                <a:spcPct val="20000"/>
              </a:spcBef>
              <a:spcAft>
                <a:spcPct val="0"/>
              </a:spcAft>
              <a:buClrTx/>
              <a:buSzTx/>
            </a:pPr>
            <a:r>
              <a:rPr lang="en-US" dirty="0" smtClean="0">
                <a:solidFill>
                  <a:prstClr val="black"/>
                </a:solidFill>
                <a:latin typeface="Arial" pitchFamily="34" charset="0"/>
                <a:cs typeface="Arial" pitchFamily="34" charset="0"/>
              </a:rPr>
              <a:t>Create a execution test schedule</a:t>
            </a:r>
          </a:p>
        </p:txBody>
      </p:sp>
      <p:pic>
        <p:nvPicPr>
          <p:cNvPr id="1028" name="Picture 4"/>
          <p:cNvPicPr>
            <a:picLocks noChangeAspect="1" noChangeArrowheads="1"/>
          </p:cNvPicPr>
          <p:nvPr/>
        </p:nvPicPr>
        <p:blipFill>
          <a:blip r:embed="rId3" cstate="print"/>
          <a:srcRect/>
          <a:stretch>
            <a:fillRect/>
          </a:stretch>
        </p:blipFill>
        <p:spPr bwMode="auto">
          <a:xfrm>
            <a:off x="37338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3476249727"/>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pic>
        <p:nvPicPr>
          <p:cNvPr id="1026" name="Picture 2"/>
          <p:cNvPicPr>
            <a:picLocks noGrp="1" noChangeAspect="1" noChangeArrowheads="1"/>
          </p:cNvPicPr>
          <p:nvPr>
            <p:ph sz="quarter" idx="1"/>
          </p:nvPr>
        </p:nvPicPr>
        <p:blipFill>
          <a:blip r:embed="rId4" cstate="print"/>
          <a:srcRect/>
          <a:stretch>
            <a:fillRect/>
          </a:stretch>
        </p:blipFill>
        <p:spPr bwMode="auto">
          <a:xfrm>
            <a:off x="1295400" y="1295400"/>
            <a:ext cx="6512735" cy="5181600"/>
          </a:xfrm>
          <a:prstGeom prst="rect">
            <a:avLst/>
          </a:prstGeom>
          <a:noFill/>
          <a:ln w="9525">
            <a:noFill/>
            <a:miter lim="800000"/>
            <a:headEnd/>
            <a:tailEnd/>
          </a:ln>
        </p:spPr>
      </p:pic>
      <p:sp>
        <p:nvSpPr>
          <p:cNvPr id="6" name="Oval 5"/>
          <p:cNvSpPr/>
          <p:nvPr/>
        </p:nvSpPr>
        <p:spPr>
          <a:xfrm>
            <a:off x="5105400" y="1371600"/>
            <a:ext cx="2057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341086" y="551996"/>
            <a:ext cx="8610600" cy="8382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solidFill>
                  <a:schemeClr val="accent1">
                    <a:lumMod val="75000"/>
                  </a:schemeClr>
                </a:solidFill>
                <a:latin typeface="Calibri" pitchFamily="34" charset="0"/>
                <a:cs typeface="Calibri" pitchFamily="34" charset="0"/>
              </a:rPr>
              <a:t>2</a:t>
            </a:r>
            <a:r>
              <a:rPr lang="en-US" sz="3200" b="1" dirty="0" smtClean="0">
                <a:solidFill>
                  <a:schemeClr val="accent1">
                    <a:lumMod val="75000"/>
                  </a:schemeClr>
                </a:solidFill>
                <a:latin typeface="Calibri" pitchFamily="34" charset="0"/>
                <a:cs typeface="Calibri" pitchFamily="34" charset="0"/>
              </a:rPr>
              <a:t>. THE CATEGORIES OF TEST DESIGN TECHNIQUES</a:t>
            </a:r>
            <a:endParaRPr lang="en-US" sz="3200" b="1" dirty="0">
              <a:solidFill>
                <a:schemeClr val="accent1">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983875091"/>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838200"/>
          </a:xfrm>
        </p:spPr>
        <p:txBody>
          <a:bodyPr>
            <a:normAutofit/>
          </a:bodyPr>
          <a:lstStyle/>
          <a:p>
            <a:r>
              <a:rPr lang="en-US" sz="3200" b="1" dirty="0">
                <a:solidFill>
                  <a:schemeClr val="accent1">
                    <a:lumMod val="75000"/>
                  </a:schemeClr>
                </a:solidFill>
                <a:latin typeface="Calibri" pitchFamily="34" charset="0"/>
                <a:cs typeface="Calibri" pitchFamily="34" charset="0"/>
              </a:rPr>
              <a:t>2</a:t>
            </a:r>
            <a:r>
              <a:rPr lang="en-US" sz="3200" b="1" dirty="0" smtClean="0">
                <a:solidFill>
                  <a:schemeClr val="accent1">
                    <a:lumMod val="75000"/>
                  </a:schemeClr>
                </a:solidFill>
                <a:latin typeface="Calibri" pitchFamily="34" charset="0"/>
                <a:cs typeface="Calibri" pitchFamily="34" charset="0"/>
              </a:rPr>
              <a:t>. THE CATEGORIES OF TEST DESIGN TECHNIQUES</a:t>
            </a:r>
            <a:endParaRPr lang="en-US" sz="3200" b="1" dirty="0">
              <a:solidFill>
                <a:schemeClr val="accent1">
                  <a:lumMod val="75000"/>
                </a:schemeClr>
              </a:solidFill>
              <a:latin typeface="Calibri" pitchFamily="34" charset="0"/>
              <a:cs typeface="Calibri" pitchFamily="34" charset="0"/>
            </a:endParaRPr>
          </a:p>
        </p:txBody>
      </p:sp>
      <p:sp>
        <p:nvSpPr>
          <p:cNvPr id="3" name="Content Placeholder 2"/>
          <p:cNvSpPr>
            <a:spLocks noGrp="1"/>
          </p:cNvSpPr>
          <p:nvPr>
            <p:ph sz="quarter" idx="1"/>
          </p:nvPr>
        </p:nvSpPr>
        <p:spPr>
          <a:xfrm>
            <a:off x="381000" y="1676400"/>
            <a:ext cx="8229600" cy="4343400"/>
          </a:xfrm>
        </p:spPr>
        <p:txBody>
          <a:bodyPr>
            <a:normAutofit/>
          </a:bodyPr>
          <a:lstStyle/>
          <a:p>
            <a:pPr marL="342900" lvl="0" indent="-3429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Black-box test design techniques </a:t>
            </a:r>
          </a:p>
          <a:p>
            <a:pPr marL="617220" lvl="1" indent="-3429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Testing without knowledge about how the system do, only concentrate to what the system do</a:t>
            </a:r>
          </a:p>
          <a:p>
            <a:pPr marL="617220" lvl="1" indent="-342900" eaLnBrk="0" fontAlgn="base" hangingPunct="0">
              <a:spcBef>
                <a:spcPct val="20000"/>
              </a:spcBef>
              <a:spcAft>
                <a:spcPct val="0"/>
              </a:spcAft>
              <a:buClrTx/>
              <a:buSzTx/>
              <a:buFont typeface="Arial" pitchFamily="34" charset="0"/>
              <a:buChar char="•"/>
            </a:pPr>
            <a:r>
              <a:rPr lang="en-US" dirty="0" smtClean="0">
                <a:solidFill>
                  <a:prstClr val="black"/>
                </a:solidFill>
                <a:latin typeface="Arial" pitchFamily="34" charset="0"/>
                <a:cs typeface="Arial" pitchFamily="34" charset="0"/>
              </a:rPr>
              <a:t>To include both functional and non-functional testing. </a:t>
            </a:r>
          </a:p>
        </p:txBody>
      </p:sp>
      <p:pic>
        <p:nvPicPr>
          <p:cNvPr id="1028" name="Picture 4"/>
          <p:cNvPicPr>
            <a:picLocks noChangeAspect="1" noChangeArrowheads="1"/>
          </p:cNvPicPr>
          <p:nvPr/>
        </p:nvPicPr>
        <p:blipFill>
          <a:blip r:embed="rId3" cstate="print"/>
          <a:srcRect/>
          <a:stretch>
            <a:fillRect/>
          </a:stretch>
        </p:blipFill>
        <p:spPr bwMode="auto">
          <a:xfrm>
            <a:off x="3657600" y="152400"/>
            <a:ext cx="1809750" cy="606425"/>
          </a:xfrm>
          <a:prstGeom prst="rect">
            <a:avLst/>
          </a:prstGeom>
          <a:noFill/>
          <a:ln w="9525">
            <a:noFill/>
            <a:miter lim="800000"/>
            <a:headEnd/>
            <a:tailEnd/>
          </a:ln>
        </p:spPr>
      </p:pic>
    </p:spTree>
    <p:extLst>
      <p:ext uri="{BB962C8B-B14F-4D97-AF65-F5344CB8AC3E}">
        <p14:creationId xmlns:p14="http://schemas.microsoft.com/office/powerpoint/2010/main" val="4076141532"/>
      </p:ext>
    </p:extLst>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8223</TotalTime>
  <Words>2401</Words>
  <Application>Microsoft Office PowerPoint</Application>
  <PresentationFormat>On-screen Show (4:3)</PresentationFormat>
  <Paragraphs>492</Paragraphs>
  <Slides>48</Slides>
  <Notes>28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Equity</vt:lpstr>
      <vt:lpstr>DYNAMIC TECHNIQUES    </vt:lpstr>
      <vt:lpstr>STATIC TESTING</vt:lpstr>
      <vt:lpstr>AGENDA</vt:lpstr>
      <vt:lpstr>1. TEST DEVELOPEMENT PROCESS (1/4)</vt:lpstr>
      <vt:lpstr>1. TEST DEVELOPEMENT PROCESS (1/4)</vt:lpstr>
      <vt:lpstr>1. TEST DEVELOPEMENT PROCESS  (3/4)</vt:lpstr>
      <vt:lpstr>1. TEST DEVELOPEMENT PROCESS (4/4)</vt:lpstr>
      <vt:lpstr>PowerPoint Presentation</vt:lpstr>
      <vt:lpstr>2. THE CATEGORIES OF TEST DESIGN TECHNIQUES</vt:lpstr>
      <vt:lpstr>2. THE CATEGORIES OF TEST DESIGN TECHNIQUES</vt:lpstr>
      <vt:lpstr>2. THE CATEGORIES OF TEST DESIGN TECHNIQUES</vt:lpstr>
      <vt:lpstr>2. THE CATEGORIES OF TEST DESIGN TECHNIQUES</vt:lpstr>
      <vt:lpstr>3. BLACK-BOX TECHNIQUES</vt:lpstr>
      <vt:lpstr>3.1. EQUIVALENCE PARTITIONING.</vt:lpstr>
      <vt:lpstr>3.1. EQUIVALENCE PARTITIONING.</vt:lpstr>
      <vt:lpstr>3.2. BOUNDARY VALUE ANALYSIS</vt:lpstr>
      <vt:lpstr>3.2. BOUNDARY VALUE ANALYSIS</vt:lpstr>
      <vt:lpstr>3.3. DECISION TABLE</vt:lpstr>
      <vt:lpstr>3.3. DECISION TABLE</vt:lpstr>
      <vt:lpstr>3.3. DECISION TABLE</vt:lpstr>
      <vt:lpstr>3.3. DECISION TABLE</vt:lpstr>
      <vt:lpstr>3.3. DECISION TABLE</vt:lpstr>
      <vt:lpstr>3.3. DECISION TABLE</vt:lpstr>
      <vt:lpstr>3.3. DECISION TABLE</vt:lpstr>
      <vt:lpstr>3.3. DECISION TABLE</vt:lpstr>
      <vt:lpstr>3.3. DECISION TABLE</vt:lpstr>
      <vt:lpstr>3.4. STATE TRANSITION TESTING</vt:lpstr>
      <vt:lpstr>3.4. STATE TRANSITION TESTING</vt:lpstr>
      <vt:lpstr>3.4. STATE TRANSITION TESTING</vt:lpstr>
      <vt:lpstr>3.5. USE CASE TESTING</vt:lpstr>
      <vt:lpstr>3.5. USE CASE TESTING</vt:lpstr>
      <vt:lpstr>4. WHITE-BOX TECHNIQUES</vt:lpstr>
      <vt:lpstr>4.1. INTRODUCTION</vt:lpstr>
      <vt:lpstr>4.1. INTRODUCTION</vt:lpstr>
      <vt:lpstr>4.1. INTRODUCTION</vt:lpstr>
      <vt:lpstr>4.2. STATEMENT TESTING AND COVERAGE</vt:lpstr>
      <vt:lpstr>4.2. STATEMENT TESTING AND COVERAGE</vt:lpstr>
      <vt:lpstr>4.2. STATEMENT TESTING AND COVERAGE</vt:lpstr>
      <vt:lpstr>4.3. DECISION TESTING AND COVERAGE</vt:lpstr>
      <vt:lpstr>4.3. DECISION TESTING AND COVERAGE</vt:lpstr>
      <vt:lpstr>4.3. DECISION TESTING AND COVERAGE</vt:lpstr>
      <vt:lpstr>4.3. DECISION TESTING AND COVERAGE</vt:lpstr>
      <vt:lpstr>5. EXPERIENCE-BASED TECHNIQUES</vt:lpstr>
      <vt:lpstr>5. EXPERIENCE-BASED TECHNIQUES</vt:lpstr>
      <vt:lpstr>6. CHOOSING A TEST TECHNIQUE</vt:lpstr>
      <vt:lpstr>6. CHOOSING A TEST TECHNIQUE</vt:lpstr>
      <vt:lpstr>SUMMARY</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TESTING</dc:title>
  <dc:creator>quynhhn</dc:creator>
  <cp:lastModifiedBy>Link kute</cp:lastModifiedBy>
  <cp:revision>781</cp:revision>
  <dcterms:created xsi:type="dcterms:W3CDTF">2011-11-21T11:17:37Z</dcterms:created>
  <dcterms:modified xsi:type="dcterms:W3CDTF">2013-09-12T08:11:46Z</dcterms:modified>
</cp:coreProperties>
</file>