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1" r:id="rId1"/>
  </p:sldMasterIdLst>
  <p:notesMasterIdLst>
    <p:notesMasterId r:id="rId15"/>
  </p:notesMasterIdLst>
  <p:handoutMasterIdLst>
    <p:handoutMasterId r:id="rId16"/>
  </p:handoutMasterIdLst>
  <p:sldIdLst>
    <p:sldId id="256" r:id="rId2"/>
    <p:sldId id="451" r:id="rId3"/>
    <p:sldId id="453" r:id="rId4"/>
    <p:sldId id="466" r:id="rId5"/>
    <p:sldId id="459" r:id="rId6"/>
    <p:sldId id="482" r:id="rId7"/>
    <p:sldId id="489" r:id="rId8"/>
    <p:sldId id="484" r:id="rId9"/>
    <p:sldId id="483" r:id="rId10"/>
    <p:sldId id="485" r:id="rId11"/>
    <p:sldId id="488" r:id="rId12"/>
    <p:sldId id="486" r:id="rId13"/>
    <p:sldId id="46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0D93"/>
    <a:srgbClr val="9A0000"/>
    <a:srgbClr val="58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71" autoAdjust="0"/>
  </p:normalViewPr>
  <p:slideViewPr>
    <p:cSldViewPr>
      <p:cViewPr>
        <p:scale>
          <a:sx n="75" d="100"/>
          <a:sy n="75" d="100"/>
        </p:scale>
        <p:origin x="-1164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9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73A0A73-4055-42D4-BF90-69D5BB24C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54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CCE48CD4-3044-4EB8-AB35-29671BE839E0}" type="datetimeFigureOut">
              <a:rPr lang="en-US"/>
              <a:pPr>
                <a:defRPr/>
              </a:pPr>
              <a:t>10/7/2013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1493FA17-2D6D-4D31-BAB3-479014084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9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37C9-A883-45B2-BA17-25CB8551A7B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37C9-A883-45B2-BA17-25CB8551A7B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37C9-A883-45B2-BA17-25CB8551A7B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37C9-A883-45B2-BA17-25CB8551A7B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37C9-A883-45B2-BA17-25CB8551A7B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37C9-A883-45B2-BA17-25CB8551A7B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37C9-A883-45B2-BA17-25CB8551A7B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37C9-A883-45B2-BA17-25CB8551A7B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37C9-A883-45B2-BA17-25CB8551A7B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37C9-A883-45B2-BA17-25CB8551A7B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37C9-A883-45B2-BA17-25CB8551A7B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5CFF2DC-1D54-480A-ADE0-15A124CEA0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9070D-EFE4-462D-9B67-767FCB66C2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9C569-2CD2-4C98-A1DD-2940C0715F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D0E25-9792-4A7E-8EAA-FD6D70AD78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9EC4EAF1-FB85-43E9-9C66-92644166B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87398-8AEB-4303-B753-31C135C857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BF954-E7EB-4100-A64D-1E17DEF803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32E1D-59D2-4B30-84CC-0A2923434F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D8AAE-57B6-44A2-82FE-F6BC4BEFDF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EC63F-424E-4D2E-BEA1-3121B660F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2FF84E2C-E6E0-45F7-8D54-373AB65269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E8DCF683-F969-4493-94A2-99B2F972D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erVN_logo_nobackgro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152400"/>
            <a:ext cx="3200400" cy="1262601"/>
          </a:xfrm>
          <a:prstGeom prst="rect">
            <a:avLst/>
          </a:prstGeom>
        </p:spPr>
      </p:pic>
      <p:sp>
        <p:nvSpPr>
          <p:cNvPr id="5" name="Title 9"/>
          <p:cNvSpPr txBox="1">
            <a:spLocks/>
          </p:cNvSpPr>
          <p:nvPr/>
        </p:nvSpPr>
        <p:spPr>
          <a:xfrm>
            <a:off x="457200" y="1524000"/>
            <a:ext cx="8229600" cy="1447800"/>
          </a:xfrm>
          <a:prstGeom prst="rect">
            <a:avLst/>
          </a:prstGeom>
        </p:spPr>
        <p:txBody>
          <a:bodyPr bIns="91440" anchor="ctr" anchorCtr="0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alibri" pitchFamily="34" charset="0"/>
              </a:rPr>
              <a:t>THỰC HÀNH TEST PLAN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7772400" cy="808038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5. XÂY DỰNG TEST PLAN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828800"/>
            <a:ext cx="7696200" cy="4724400"/>
          </a:xfrm>
        </p:spPr>
        <p:txBody>
          <a:bodyPr>
            <a:normAutofit/>
          </a:bodyPr>
          <a:lstStyle/>
          <a:p>
            <a:pPr marL="605790" indent="-514350" algn="just">
              <a:lnSpc>
                <a:spcPct val="15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22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Xây dựng testplan như mô tả ở bước 4</a:t>
            </a:r>
          </a:p>
          <a:p>
            <a:pPr marL="880110" lvl="1" indent="-514350" algn="just">
              <a:lnSpc>
                <a:spcPct val="15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20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Trường hợp 1</a:t>
            </a:r>
          </a:p>
          <a:p>
            <a:pPr marL="880110" lvl="1" indent="-514350" algn="just">
              <a:lnSpc>
                <a:spcPct val="15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20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Trường hợp 2</a:t>
            </a:r>
          </a:p>
          <a:p>
            <a:pPr marL="880110" lvl="1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1600">
              <a:solidFill>
                <a:schemeClr val="accent1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54430" lvl="2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1600" smtClean="0">
              <a:solidFill>
                <a:schemeClr val="accent1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54430" lvl="2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1600" smtClean="0">
              <a:solidFill>
                <a:schemeClr val="accent1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52400"/>
            <a:ext cx="180975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72438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7772400" cy="808038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5. XÂY DỰNG TEST PLAN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7696200" cy="4724400"/>
          </a:xfrm>
        </p:spPr>
        <p:txBody>
          <a:bodyPr>
            <a:normAutofit/>
          </a:bodyPr>
          <a:lstStyle/>
          <a:p>
            <a:pPr marL="605790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vi-VN" sz="22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Trườ</a:t>
            </a:r>
            <a:r>
              <a:rPr lang="en-US" sz="22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ng hợp 1</a:t>
            </a:r>
            <a:endParaRPr lang="en-US" sz="1800">
              <a:solidFill>
                <a:schemeClr val="accent1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54430" lvl="2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1600" smtClean="0">
              <a:solidFill>
                <a:schemeClr val="accent1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54430" lvl="2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1600" smtClean="0">
              <a:solidFill>
                <a:schemeClr val="accent1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52400"/>
            <a:ext cx="180975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318523"/>
              </p:ext>
            </p:extLst>
          </p:nvPr>
        </p:nvGraphicFramePr>
        <p:xfrm>
          <a:off x="228600" y="2133600"/>
          <a:ext cx="8763001" cy="4495806"/>
        </p:xfrm>
        <a:graphic>
          <a:graphicData uri="http://schemas.openxmlformats.org/drawingml/2006/table">
            <a:tbl>
              <a:tblPr/>
              <a:tblGrid>
                <a:gridCol w="3048000"/>
                <a:gridCol w="990600"/>
                <a:gridCol w="1066800"/>
                <a:gridCol w="990600"/>
                <a:gridCol w="1219200"/>
                <a:gridCol w="1447801"/>
              </a:tblGrid>
              <a:tr h="21408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63636"/>
                          </a:solidFill>
                          <a:effectLst/>
                          <a:latin typeface="Arial"/>
                        </a:rPr>
                        <a:t>Task Name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63636"/>
                          </a:solidFill>
                          <a:effectLst/>
                          <a:latin typeface="Arial"/>
                        </a:rPr>
                        <a:t>Duration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363636"/>
                          </a:solidFill>
                          <a:effectLst/>
                          <a:latin typeface="Arial"/>
                        </a:rPr>
                        <a:t>Work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363636"/>
                          </a:solidFill>
                          <a:effectLst/>
                          <a:latin typeface="Arial"/>
                        </a:rPr>
                        <a:t>Start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363636"/>
                          </a:solidFill>
                          <a:effectLst/>
                          <a:latin typeface="Arial"/>
                        </a:rPr>
                        <a:t>Finish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63636"/>
                          </a:solidFill>
                          <a:effectLst/>
                          <a:latin typeface="Arial"/>
                        </a:rPr>
                        <a:t>Resource Names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Kiểm thử &amp; sửa lỗi chương trình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 days?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20.88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 10/21/13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Kiểm thử lần 1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3.94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10.88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 10/14/13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tester1,tester2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Chức năng Quản lý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3.94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 10/14/13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Thêm mới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tester1[50%]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Cập nhật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Fri 10/11/13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Fri 10/11/13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tester1[50%]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Xóa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tester2[50%]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Tìm kiếm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Fri 10/11/13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Fri 10/11/13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tester2[50%]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Danh sách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 10/14/13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 10/14/13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tester2[50%]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Chức năng Đăng nhập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 10/14/13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 10/14/13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tester1[50%]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Sửa lỗi lần 1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Tue 10/15/13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Tue 10/15/13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dev1,dev2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Kiểm thử lần 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days?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10/17/13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tester1,tester2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Chức năng Quản lý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days?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10/17/13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Thêm mới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tester1[50%]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Cập nhật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10/17/13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tester1[50%]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Xóa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tester2[50%]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Tìm kiếm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10/17/13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tester2[50%]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Danh sách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10/17/13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10/17/13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tester2[50%]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Chức năng Đăng nhập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10/17/13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10/17/13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tester1[50%]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Sửa lỗi lần 2 - Sửa các lỗi còn tồn đọng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Fri 10/18/13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Fri 10/18/13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dev1,dev2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Kiểm tra sửa lỗi lần 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Fri 10/18/13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 10/21/13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tester1,tester2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72203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7772400" cy="808038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5. XÂY DỰNG TEST PLAN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7696200" cy="4724400"/>
          </a:xfrm>
        </p:spPr>
        <p:txBody>
          <a:bodyPr>
            <a:normAutofit/>
          </a:bodyPr>
          <a:lstStyle/>
          <a:p>
            <a:pPr marL="605790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vi-VN" sz="22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Trườ</a:t>
            </a:r>
            <a:r>
              <a:rPr lang="en-US" sz="22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ng hợp 2</a:t>
            </a:r>
            <a:endParaRPr lang="en-US" sz="1800">
              <a:solidFill>
                <a:schemeClr val="accent1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54430" lvl="2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1600" smtClean="0">
              <a:solidFill>
                <a:schemeClr val="accent1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54430" lvl="2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1600" smtClean="0">
              <a:solidFill>
                <a:schemeClr val="accent1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52400"/>
            <a:ext cx="180975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03736"/>
              </p:ext>
            </p:extLst>
          </p:nvPr>
        </p:nvGraphicFramePr>
        <p:xfrm>
          <a:off x="152400" y="2209800"/>
          <a:ext cx="8915400" cy="4495806"/>
        </p:xfrm>
        <a:graphic>
          <a:graphicData uri="http://schemas.openxmlformats.org/drawingml/2006/table">
            <a:tbl>
              <a:tblPr/>
              <a:tblGrid>
                <a:gridCol w="2895600"/>
                <a:gridCol w="990600"/>
                <a:gridCol w="914400"/>
                <a:gridCol w="990600"/>
                <a:gridCol w="1066800"/>
                <a:gridCol w="2057400"/>
              </a:tblGrid>
              <a:tr h="21408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63636"/>
                          </a:solidFill>
                          <a:effectLst/>
                          <a:latin typeface="Arial"/>
                        </a:rPr>
                        <a:t>Task Name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63636"/>
                          </a:solidFill>
                          <a:effectLst/>
                          <a:latin typeface="Arial"/>
                        </a:rPr>
                        <a:t>Duration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363636"/>
                          </a:solidFill>
                          <a:effectLst/>
                          <a:latin typeface="Arial"/>
                        </a:rPr>
                        <a:t>Work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363636"/>
                          </a:solidFill>
                          <a:effectLst/>
                          <a:latin typeface="Arial"/>
                        </a:rPr>
                        <a:t>Start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363636"/>
                          </a:solidFill>
                          <a:effectLst/>
                          <a:latin typeface="Arial"/>
                        </a:rPr>
                        <a:t>Finish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63636"/>
                          </a:solidFill>
                          <a:effectLst/>
                          <a:latin typeface="Arial"/>
                        </a:rPr>
                        <a:t>Resource Names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Kiểm thử &amp; sửa lỗi chương trình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8.75 days?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16.75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10/17/13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Kiểm thử lần 1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3.94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10.88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 10/14/13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tester1,tester2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Chức năng Quản lý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2.44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Fri 10/11/13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Thêm mới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tester1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Cập nhật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tester1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Xóa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Tìm kiếm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Danh sách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Fri 10/11/13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Fri 10/11/13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Chức năng Đăng nhập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Fri 10/11/13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Fri 10/11/13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tester1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Sửa lỗi lần 1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Tue 10/15/13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Tue 10/15/13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dev1,dev2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Kiểm thử lần 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0.94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3.38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tester1,tester2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Chức năng Quản lý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0.94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Thêm mới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tester1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Cập nhật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tester1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Xóa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Tìm kiếm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Danh sách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Chức năng Đăng nhập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tester1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Sửa lỗi lần 2 - Sửa các lỗi còn tồn đọng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10/17/13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dev1,dev2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08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Kiểm tra sửa lỗi lần 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10/17/13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10/17/13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tester1,tester2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934" marR="8934" marT="8934" marB="8934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57928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002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Q&amp;A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52400"/>
            <a:ext cx="27288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733800" y="1981200"/>
            <a:ext cx="1779588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700" dirty="0">
                <a:solidFill>
                  <a:schemeClr val="accent3">
                    <a:lumMod val="50000"/>
                  </a:schemeClr>
                </a:solidFill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459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7772400" cy="80803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AGENDA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305800" cy="4343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BÀI TOÁN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ĐỌC HIỂU YÊU CẦU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XÁC ĐỊNH YÊU CẦU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XÁC ĐỊNH CÁC THÔNG TIN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XÂY DỰNG PLAN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52400"/>
            <a:ext cx="180975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790862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153400" cy="808038"/>
          </a:xfrm>
        </p:spPr>
        <p:txBody>
          <a:bodyPr>
            <a:normAutofit/>
          </a:bodyPr>
          <a:lstStyle/>
          <a:p>
            <a:pPr marL="457200" indent="-457200"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. 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BÀI TOÁN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7848600" cy="4343400"/>
          </a:xfrm>
        </p:spPr>
        <p:txBody>
          <a:bodyPr>
            <a:norm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Hãy làm web application với chức năng quản lý Users</a:t>
            </a:r>
          </a:p>
          <a:p>
            <a:pPr lvl="1"/>
            <a:r>
              <a:rPr lang="en-US" sz="2200" smtClean="0">
                <a:latin typeface="Arial" pitchFamily="34" charset="0"/>
                <a:cs typeface="Arial" pitchFamily="34" charset="0"/>
              </a:rPr>
              <a:t>Mỗi </a:t>
            </a:r>
            <a:r>
              <a:rPr lang="en-US" sz="2200">
                <a:latin typeface="Arial" pitchFamily="34" charset="0"/>
                <a:cs typeface="Arial" pitchFamily="34" charset="0"/>
              </a:rPr>
              <a:t>user chỉ thuộc một nhóm duy nhất	</a:t>
            </a:r>
          </a:p>
          <a:p>
            <a:pPr lvl="1"/>
            <a:r>
              <a:rPr lang="en-US" sz="2200" smtClean="0">
                <a:latin typeface="Arial" pitchFamily="34" charset="0"/>
                <a:cs typeface="Arial" pitchFamily="34" charset="0"/>
              </a:rPr>
              <a:t>Danh </a:t>
            </a:r>
            <a:r>
              <a:rPr lang="en-US" sz="2200">
                <a:latin typeface="Arial" pitchFamily="34" charset="0"/>
                <a:cs typeface="Arial" pitchFamily="34" charset="0"/>
              </a:rPr>
              <a:t>sách các nhóm được khởi tạo ban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đầu</a:t>
            </a:r>
          </a:p>
          <a:p>
            <a:pPr lvl="1"/>
            <a:endParaRPr lang="en-US" sz="220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Lập testplan theo 2 trường hợp: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TH1: Thực hiện trong khoảng thời gian 3 ngày với 1 nhân sự.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TH2: Thực hiện với tổng nỗ lực 1.5 mandays với 1 nhân sự.</a:t>
            </a:r>
          </a:p>
          <a:p>
            <a:pPr lvl="1"/>
            <a:endParaRPr lang="en-US" sz="2200">
              <a:latin typeface="Arial" pitchFamily="34" charset="0"/>
              <a:cs typeface="Arial" pitchFamily="34" charset="0"/>
            </a:endParaRPr>
          </a:p>
          <a:p>
            <a:pPr marL="320040" lvl="1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52400"/>
            <a:ext cx="180975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77246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153400" cy="808038"/>
          </a:xfrm>
        </p:spPr>
        <p:txBody>
          <a:bodyPr>
            <a:normAutofit/>
          </a:bodyPr>
          <a:lstStyle/>
          <a:p>
            <a:pPr marL="457200" indent="-457200" algn="ctr"/>
            <a:r>
              <a:rPr lang="en-US" b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2. ĐỌC HIỂU YÊU CẦU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7848600" cy="4343400"/>
          </a:xfrm>
        </p:spPr>
        <p:txBody>
          <a:bodyPr>
            <a:normAutofit/>
          </a:bodyPr>
          <a:lstStyle/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Đọc yêu cầu bài toán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Hiểu yêu cầu bài toán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Xác định các từ khóa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52400"/>
            <a:ext cx="180975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150317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7772400" cy="808038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3. XÁC ĐỊNH YÊU CẦU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828800"/>
            <a:ext cx="7696200" cy="4724400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Arial" pitchFamily="34" charset="0"/>
                <a:cs typeface="Arial" pitchFamily="34" charset="0"/>
              </a:rPr>
              <a:t>Dựa vào các yêu cầu đã cho xác định các thông tin: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Các chức năng chính?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Các màn hình chính?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Kế hoạch dự án chi tiết (project plan)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52400"/>
            <a:ext cx="180975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223800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7772400" cy="808038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. XÁC ĐỊNH YÊU CẦU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828800"/>
            <a:ext cx="7696200" cy="4724400"/>
          </a:xfrm>
        </p:spPr>
        <p:txBody>
          <a:bodyPr>
            <a:normAutofit/>
          </a:bodyPr>
          <a:lstStyle/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Các chức năng chính?</a:t>
            </a:r>
          </a:p>
          <a:p>
            <a:pPr lvl="2"/>
            <a:r>
              <a:rPr lang="en-US" smtClean="0">
                <a:latin typeface="Arial" pitchFamily="34" charset="0"/>
                <a:cs typeface="Arial" pitchFamily="34" charset="0"/>
              </a:rPr>
              <a:t>Đăng nhập</a:t>
            </a:r>
          </a:p>
          <a:p>
            <a:pPr lvl="2"/>
            <a:r>
              <a:rPr lang="en-US" smtClean="0">
                <a:latin typeface="Arial" pitchFamily="34" charset="0"/>
                <a:cs typeface="Arial" pitchFamily="34" charset="0"/>
              </a:rPr>
              <a:t>Quản lý người dùng</a:t>
            </a:r>
          </a:p>
          <a:p>
            <a:pPr lvl="3"/>
            <a:r>
              <a:rPr lang="en-US" smtClean="0">
                <a:latin typeface="Arial" pitchFamily="34" charset="0"/>
                <a:cs typeface="Arial" pitchFamily="34" charset="0"/>
              </a:rPr>
              <a:t>Thêm</a:t>
            </a:r>
          </a:p>
          <a:p>
            <a:pPr lvl="3"/>
            <a:r>
              <a:rPr lang="en-US" smtClean="0">
                <a:latin typeface="Arial" pitchFamily="34" charset="0"/>
                <a:cs typeface="Arial" pitchFamily="34" charset="0"/>
              </a:rPr>
              <a:t>Sửa</a:t>
            </a:r>
          </a:p>
          <a:p>
            <a:pPr lvl="3"/>
            <a:r>
              <a:rPr lang="en-US" smtClean="0">
                <a:latin typeface="Arial" pitchFamily="34" charset="0"/>
                <a:cs typeface="Arial" pitchFamily="34" charset="0"/>
              </a:rPr>
              <a:t>Xóa</a:t>
            </a:r>
          </a:p>
          <a:p>
            <a:pPr lvl="3"/>
            <a:r>
              <a:rPr lang="en-US" smtClean="0">
                <a:latin typeface="Arial" pitchFamily="34" charset="0"/>
                <a:cs typeface="Arial" pitchFamily="34" charset="0"/>
              </a:rPr>
              <a:t>Hiển thị danh sách</a:t>
            </a:r>
          </a:p>
          <a:p>
            <a:pPr lvl="3"/>
            <a:r>
              <a:rPr lang="en-US" smtClean="0">
                <a:latin typeface="Arial" pitchFamily="34" charset="0"/>
                <a:cs typeface="Arial" pitchFamily="34" charset="0"/>
              </a:rPr>
              <a:t>Tìm kiếm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Các màn hình chính?</a:t>
            </a:r>
          </a:p>
          <a:p>
            <a:pPr lvl="2"/>
            <a:r>
              <a:rPr lang="en-US" smtClean="0">
                <a:latin typeface="Arial" pitchFamily="34" charset="0"/>
                <a:cs typeface="Arial" pitchFamily="34" charset="0"/>
              </a:rPr>
              <a:t>Đăng nhập</a:t>
            </a:r>
          </a:p>
          <a:p>
            <a:pPr lvl="2"/>
            <a:r>
              <a:rPr lang="en-US" smtClean="0">
                <a:latin typeface="Arial" pitchFamily="34" charset="0"/>
                <a:cs typeface="Arial" pitchFamily="34" charset="0"/>
              </a:rPr>
              <a:t>Quản lý người dùng</a:t>
            </a:r>
          </a:p>
          <a:p>
            <a:pPr lvl="2"/>
            <a:r>
              <a:rPr lang="en-US" smtClean="0">
                <a:latin typeface="Arial" pitchFamily="34" charset="0"/>
                <a:cs typeface="Arial" pitchFamily="34" charset="0"/>
              </a:rPr>
              <a:t>Thông tin người dùng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52400"/>
            <a:ext cx="180975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37331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7772400" cy="808038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. XÁC ĐỊNH YÊU CẦU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7696200" cy="4724400"/>
          </a:xfrm>
        </p:spPr>
        <p:txBody>
          <a:bodyPr>
            <a:normAutofit/>
          </a:bodyPr>
          <a:lstStyle/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Project plan có như sau: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52400"/>
            <a:ext cx="180975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75659"/>
              </p:ext>
            </p:extLst>
          </p:nvPr>
        </p:nvGraphicFramePr>
        <p:xfrm>
          <a:off x="228600" y="1981200"/>
          <a:ext cx="8763000" cy="4648207"/>
        </p:xfrm>
        <a:graphic>
          <a:graphicData uri="http://schemas.openxmlformats.org/drawingml/2006/table">
            <a:tbl>
              <a:tblPr/>
              <a:tblGrid>
                <a:gridCol w="3810000"/>
                <a:gridCol w="838200"/>
                <a:gridCol w="762000"/>
                <a:gridCol w="1066800"/>
                <a:gridCol w="1066800"/>
                <a:gridCol w="1219200"/>
              </a:tblGrid>
              <a:tr h="212588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63636"/>
                          </a:solidFill>
                          <a:effectLst/>
                          <a:latin typeface="Arial"/>
                        </a:rPr>
                        <a:t>Task Name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63636"/>
                          </a:solidFill>
                          <a:effectLst/>
                          <a:latin typeface="Arial"/>
                        </a:rPr>
                        <a:t>Duration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363636"/>
                          </a:solidFill>
                          <a:effectLst/>
                          <a:latin typeface="Arial"/>
                        </a:rPr>
                        <a:t>Work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363636"/>
                          </a:solidFill>
                          <a:effectLst/>
                          <a:latin typeface="Arial"/>
                        </a:rPr>
                        <a:t>Start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363636"/>
                          </a:solidFill>
                          <a:effectLst/>
                          <a:latin typeface="Arial"/>
                        </a:rPr>
                        <a:t>Finish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363636"/>
                          </a:solidFill>
                          <a:effectLst/>
                          <a:latin typeface="Arial"/>
                        </a:rPr>
                        <a:t>Resource Names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12588">
                <a:tc>
                  <a:txBody>
                    <a:bodyPr/>
                    <a:lstStyle/>
                    <a:p>
                      <a:r>
                        <a:rPr lang="vi-VN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Xây dựng phân hệ "Quản lý người dùng - web application"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15.94 days?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 10/7/13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 10/21/13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588">
                <a:tc>
                  <a:txBody>
                    <a:bodyPr/>
                    <a:lstStyle/>
                    <a:p>
                      <a:r>
                        <a:rPr lang="vi-VN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Phát triển phân hệ "Quản lý người dùng - web application"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15.94 days?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 10/7/13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 10/21/13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588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Thiết kế giao diện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 10/7/13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 10/7/13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design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588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Lập trình &amp; kiểm thử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14.44 days?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Tue 10/8/13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 10/21/13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588">
                <a:tc>
                  <a:txBody>
                    <a:bodyPr/>
                    <a:lstStyle/>
                    <a:p>
                      <a:r>
                        <a:rPr lang="vi-VN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Lập trình các chức năng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 days?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Tue 10/8/13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588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   Xây dựng chức năng Đăng nhập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Tue 10/8/13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Tue 10/8/13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dev1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588">
                <a:tc>
                  <a:txBody>
                    <a:bodyPr/>
                    <a:lstStyle/>
                    <a:p>
                      <a:r>
                        <a:rPr lang="vi-VN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   Xây dựng chức năng Quản lý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 days?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Tue 10/8/13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588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      Thêm mới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10/9/13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10/9/13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588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      Cập nhật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588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      Xóa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Tue 10/8/13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Tue 10/8/13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dev1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588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      Tìm kiếm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Tue 10/8/13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Tue 10/8/13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dev1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588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      Danh sách người dùng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dev1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588">
                <a:tc>
                  <a:txBody>
                    <a:bodyPr/>
                    <a:lstStyle/>
                    <a:p>
                      <a:r>
                        <a:rPr lang="vi-VN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Kiểm thử &amp; sửa lỗi chương trình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9.5 days?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Fri 10/18/13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588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   Kiểm thử lần 1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10/10/13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 10/14/13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tester1,tester2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588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   Sửa lỗi lần 1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Tue 10/15/13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Tue 10/15/13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dev1,dev2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588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   Kiểm thử lần 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 10/16/13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10/17/13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tester1,tester2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588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   Sửa lỗi lần 2 - Sửa các lỗi còn tồn đọng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Thu 10/17/13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Fri 10/18/13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dev1,dev2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588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   Kiểm tra sửa lỗi lần 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 days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Fri 10/18/13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Fri 10/18/13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tester1,tester2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588">
                <a:tc>
                  <a:txBody>
                    <a:bodyPr/>
                    <a:lstStyle/>
                    <a:p>
                      <a:r>
                        <a:rPr lang="vi-VN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Nghiệm thu nội bộ chương trình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Fri 10/18/13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 10/21/13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6447">
                <a:tc>
                  <a:txBody>
                    <a:bodyPr/>
                    <a:lstStyle/>
                    <a:p>
                      <a:r>
                        <a:rPr lang="vi-VN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          Thực hiện các yêu cầu thay đổi sau nghiệm thu</a:t>
                      </a:r>
                      <a:endParaRPr lang="vi-VN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day?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day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Fri 10/18/13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 10/21/13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dev1,dev2,tester1,tester2</a:t>
                      </a:r>
                      <a:endParaRPr lang="en-US" sz="1000">
                        <a:effectLst/>
                        <a:latin typeface="Arial"/>
                      </a:endParaRPr>
                    </a:p>
                  </a:txBody>
                  <a:tcPr marL="8636" marR="8636" marT="8636" marB="863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67430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7772400" cy="808038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. XÁC ĐỊNH THÔNG TIN TEST PLAN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828800"/>
            <a:ext cx="7696200" cy="4724400"/>
          </a:xfrm>
        </p:spPr>
        <p:txBody>
          <a:bodyPr>
            <a:normAutofit/>
          </a:bodyPr>
          <a:lstStyle/>
          <a:p>
            <a:pPr marL="605790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22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Test Strategy: lựa chọn kiểu kiểm thử và mức độ kiểm thử</a:t>
            </a:r>
          </a:p>
          <a:p>
            <a:pPr marL="605790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2200" smtClean="0">
              <a:solidFill>
                <a:schemeClr val="accent1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05790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22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Features will be test and priority: danh sách tính năng được viết theo ưu tiên giảm dần.</a:t>
            </a:r>
          </a:p>
          <a:p>
            <a:pPr marL="605790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2200" smtClean="0">
              <a:solidFill>
                <a:schemeClr val="accent1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05790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22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Acceptance criteria: đưa ra các tiêu chuẩn bắt đầu test, kết thúc test, tiêu chuẩn đánh giá chất lượng </a:t>
            </a:r>
            <a:endParaRPr lang="en-US" sz="2200">
              <a:solidFill>
                <a:schemeClr val="accent1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05790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2200" smtClean="0">
              <a:solidFill>
                <a:schemeClr val="accent1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05790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22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Test Tool/ Environment/ Risk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52400"/>
            <a:ext cx="180975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457400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7772400" cy="808038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4. XÁC ĐỊNH THÔNG TIN TEST PLAN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828800"/>
            <a:ext cx="7696200" cy="4724400"/>
          </a:xfrm>
        </p:spPr>
        <p:txBody>
          <a:bodyPr>
            <a:normAutofit/>
          </a:bodyPr>
          <a:lstStyle/>
          <a:p>
            <a:pPr marL="605790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22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Resources and Schedule: lập plan căn cứ vào project plan</a:t>
            </a:r>
          </a:p>
          <a:p>
            <a:pPr marL="880110" lvl="1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vi-VN" sz="20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Trườ</a:t>
            </a:r>
            <a:r>
              <a:rPr lang="en-US" sz="20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ng hợp 1: Fix khoảng thời gian 3 ngày</a:t>
            </a:r>
          </a:p>
          <a:p>
            <a:pPr marL="1154430" lvl="2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18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Nhân sự : </a:t>
            </a:r>
            <a:r>
              <a:rPr lang="en-US" sz="18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sz="18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người</a:t>
            </a:r>
            <a:endParaRPr lang="en-US" sz="1800" smtClean="0">
              <a:solidFill>
                <a:schemeClr val="accent1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54430" lvl="2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18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Nỗ lực: </a:t>
            </a:r>
            <a:r>
              <a:rPr lang="en-US" sz="180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8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mandays.</a:t>
            </a:r>
          </a:p>
          <a:p>
            <a:pPr marL="1154430" lvl="2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1800">
              <a:solidFill>
                <a:schemeClr val="accent1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80110" lvl="1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vi-VN" sz="200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Trườ</a:t>
            </a:r>
            <a:r>
              <a:rPr lang="en-US" sz="200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ng hợp 1: Fix </a:t>
            </a:r>
            <a:r>
              <a:rPr lang="en-US" sz="20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nỗ lực </a:t>
            </a:r>
            <a:r>
              <a:rPr lang="en-US" sz="20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en-US" sz="20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mandays.</a:t>
            </a:r>
            <a:endParaRPr lang="en-US" sz="2000">
              <a:solidFill>
                <a:schemeClr val="accent1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54430" lvl="2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180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Nhân sự : </a:t>
            </a:r>
            <a:r>
              <a:rPr lang="en-US" sz="18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sz="18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người</a:t>
            </a:r>
            <a:endParaRPr lang="en-US" sz="1800">
              <a:solidFill>
                <a:schemeClr val="accent1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54430" lvl="2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18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Khoảng thời gian: </a:t>
            </a:r>
            <a:r>
              <a:rPr lang="en-US" sz="180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1.5 </a:t>
            </a:r>
            <a:r>
              <a:rPr lang="en-US" sz="180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ngày.</a:t>
            </a:r>
            <a:endParaRPr lang="en-US" sz="1800">
              <a:solidFill>
                <a:schemeClr val="accent1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54430" lvl="2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1600" smtClean="0">
              <a:solidFill>
                <a:schemeClr val="accent1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54430" lvl="2" indent="-514350" algn="just">
              <a:lnSpc>
                <a:spcPct val="9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1600" smtClean="0">
              <a:solidFill>
                <a:schemeClr val="accent1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52400"/>
            <a:ext cx="180975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202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5589</TotalTime>
  <Words>1315</Words>
  <Application>Microsoft Office PowerPoint</Application>
  <PresentationFormat>On-screen Show (4:3)</PresentationFormat>
  <Paragraphs>444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PowerPoint Presentation</vt:lpstr>
      <vt:lpstr>AGENDA</vt:lpstr>
      <vt:lpstr>1. BÀI TOÁN</vt:lpstr>
      <vt:lpstr>2. ĐỌC HIỂU YÊU CẦU</vt:lpstr>
      <vt:lpstr>3. XÁC ĐỊNH YÊU CẦU</vt:lpstr>
      <vt:lpstr>3. XÁC ĐỊNH YÊU CẦU</vt:lpstr>
      <vt:lpstr>3. XÁC ĐỊNH YÊU CẦU</vt:lpstr>
      <vt:lpstr>3. XÁC ĐỊNH THÔNG TIN TEST PLAN</vt:lpstr>
      <vt:lpstr>4. XÁC ĐỊNH THÔNG TIN TEST PLAN</vt:lpstr>
      <vt:lpstr>5. XÂY DỰNG TEST PLAN</vt:lpstr>
      <vt:lpstr>5. XÂY DỰNG TEST PLAN</vt:lpstr>
      <vt:lpstr>5. XÂY DỰNG TEST PLAN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QUẢN LÝ ĐĂNG KÝ TÀI SẢN NHÀ NƯỚC  PHIÊN BẢN 1.0</dc:title>
  <dc:creator>TINH VAN</dc:creator>
  <cp:lastModifiedBy>Link kute</cp:lastModifiedBy>
  <cp:revision>458</cp:revision>
  <dcterms:created xsi:type="dcterms:W3CDTF">2008-07-17T02:05:57Z</dcterms:created>
  <dcterms:modified xsi:type="dcterms:W3CDTF">2013-10-07T07:02:00Z</dcterms:modified>
</cp:coreProperties>
</file>