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813804c2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813804c2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813804c2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813804c2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813804c2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813804c2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813804c2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813804c2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813804c2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813804c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813804c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813804c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813804c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813804c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813804c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813804c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813804c2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813804c2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813804c2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813804c2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813804c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813804c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89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vi"/>
              <a:t>Asynchronous JS</a:t>
            </a:r>
            <a:endParaRPr/>
          </a:p>
        </p:txBody>
      </p:sp>
      <p:sp>
        <p:nvSpPr>
          <p:cNvPr id="55" name="Google Shape;55;p13"/>
          <p:cNvSpPr txBox="1"/>
          <p:nvPr>
            <p:ph idx="1" type="subTitle"/>
          </p:nvPr>
        </p:nvSpPr>
        <p:spPr>
          <a:xfrm>
            <a:off x="246450" y="4429825"/>
            <a:ext cx="8459100" cy="713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vi" sz="1200"/>
              <a:t>Link google slides: https://docs.google.com/presentation/d/1btiBp3Fyo5x1zPaouf3OLwtFSnLkBJm9rPpsTOdYx_o/edit?usp=sharing</a:t>
            </a:r>
            <a:endParaRPr sz="1200"/>
          </a:p>
        </p:txBody>
      </p:sp>
      <p:pic>
        <p:nvPicPr>
          <p:cNvPr id="56" name="Google Shape;56;p13"/>
          <p:cNvPicPr preferRelativeResize="0"/>
          <p:nvPr/>
        </p:nvPicPr>
        <p:blipFill>
          <a:blip r:embed="rId3">
            <a:alphaModFix/>
          </a:blip>
          <a:stretch>
            <a:fillRect/>
          </a:stretch>
        </p:blipFill>
        <p:spPr>
          <a:xfrm>
            <a:off x="311700" y="1334800"/>
            <a:ext cx="3090349" cy="1736725"/>
          </a:xfrm>
          <a:prstGeom prst="rect">
            <a:avLst/>
          </a:prstGeom>
          <a:noFill/>
          <a:ln>
            <a:noFill/>
          </a:ln>
        </p:spPr>
      </p:pic>
      <p:sp>
        <p:nvSpPr>
          <p:cNvPr id="57" name="Google Shape;57;p13"/>
          <p:cNvSpPr txBox="1"/>
          <p:nvPr/>
        </p:nvSpPr>
        <p:spPr>
          <a:xfrm>
            <a:off x="4520875" y="1269375"/>
            <a:ext cx="3995700" cy="286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vi"/>
              <a:t>Cơ chế bất đồng bộ trong Javascript và tầm quan trọng của nó.</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vi"/>
              <a:t>Callback Functions.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vi"/>
              <a:t>Promises.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vi"/>
              <a:t>Async/Await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vi"/>
              <a:t>Kết luận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States of promise</a:t>
            </a:r>
            <a:endParaRPr b="1"/>
          </a:p>
        </p:txBody>
      </p:sp>
      <p:sp>
        <p:nvSpPr>
          <p:cNvPr id="118" name="Google Shape;118;p22"/>
          <p:cNvSpPr txBox="1"/>
          <p:nvPr>
            <p:ph idx="1" type="body"/>
          </p:nvPr>
        </p:nvSpPr>
        <p:spPr>
          <a:xfrm>
            <a:off x="311700" y="1152475"/>
            <a:ext cx="3712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Một Promise có 3 trạng thái:</a:t>
            </a:r>
            <a:endParaRPr/>
          </a:p>
          <a:p>
            <a:pPr indent="-342900" lvl="0" marL="457200" rtl="0" algn="l">
              <a:spcBef>
                <a:spcPts val="1200"/>
              </a:spcBef>
              <a:spcAft>
                <a:spcPts val="0"/>
              </a:spcAft>
              <a:buSzPts val="1800"/>
              <a:buChar char="●"/>
            </a:pPr>
            <a:r>
              <a:rPr lang="vi"/>
              <a:t>Pending: trạng thái khởi tạo, không phải fulfilled cũng không phải rejected.</a:t>
            </a:r>
            <a:endParaRPr/>
          </a:p>
          <a:p>
            <a:pPr indent="-342900" lvl="0" marL="457200" rtl="0" algn="l">
              <a:spcBef>
                <a:spcPts val="0"/>
              </a:spcBef>
              <a:spcAft>
                <a:spcPts val="0"/>
              </a:spcAft>
              <a:buSzPts val="1800"/>
              <a:buChar char="●"/>
            </a:pPr>
            <a:r>
              <a:rPr lang="vi"/>
              <a:t>Fulfilled: nghĩa là đã chạy thành công.</a:t>
            </a:r>
            <a:endParaRPr/>
          </a:p>
          <a:p>
            <a:pPr indent="-342900" lvl="0" marL="457200" rtl="0" algn="l">
              <a:spcBef>
                <a:spcPts val="0"/>
              </a:spcBef>
              <a:spcAft>
                <a:spcPts val="0"/>
              </a:spcAft>
              <a:buSzPts val="1800"/>
              <a:buChar char="●"/>
            </a:pPr>
            <a:r>
              <a:rPr lang="vi"/>
              <a:t>Rejected: thất bại</a:t>
            </a:r>
            <a:endParaRPr/>
          </a:p>
        </p:txBody>
      </p:sp>
      <p:pic>
        <p:nvPicPr>
          <p:cNvPr id="119" name="Google Shape;119;p22"/>
          <p:cNvPicPr preferRelativeResize="0"/>
          <p:nvPr/>
        </p:nvPicPr>
        <p:blipFill>
          <a:blip r:embed="rId3">
            <a:alphaModFix/>
          </a:blip>
          <a:stretch>
            <a:fillRect/>
          </a:stretch>
        </p:blipFill>
        <p:spPr>
          <a:xfrm>
            <a:off x="4434725" y="1157288"/>
            <a:ext cx="4248150" cy="282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Ví dụ về Promise</a:t>
            </a:r>
            <a:endParaRPr b="1"/>
          </a:p>
        </p:txBody>
      </p:sp>
      <p:sp>
        <p:nvSpPr>
          <p:cNvPr id="125" name="Google Shape;125;p23"/>
          <p:cNvSpPr txBox="1"/>
          <p:nvPr>
            <p:ph idx="1" type="body"/>
          </p:nvPr>
        </p:nvSpPr>
        <p:spPr>
          <a:xfrm>
            <a:off x="311700" y="1152475"/>
            <a:ext cx="3632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Nếu fulfilled, .then callback sẽ được thực thi.</a:t>
            </a:r>
            <a:endParaRPr/>
          </a:p>
          <a:p>
            <a:pPr indent="-342900" lvl="0" marL="457200" rtl="0" algn="l">
              <a:spcBef>
                <a:spcPts val="0"/>
              </a:spcBef>
              <a:spcAft>
                <a:spcPts val="0"/>
              </a:spcAft>
              <a:buSzPts val="1800"/>
              <a:buChar char="-"/>
            </a:pPr>
            <a:r>
              <a:rPr lang="vi"/>
              <a:t>Nếu rejected thì .catch method sẽ được thực thi.</a:t>
            </a:r>
            <a:endParaRPr/>
          </a:p>
          <a:p>
            <a:pPr indent="-342900" lvl="0" marL="457200" rtl="0" algn="l">
              <a:spcBef>
                <a:spcPts val="0"/>
              </a:spcBef>
              <a:spcAft>
                <a:spcPts val="0"/>
              </a:spcAft>
              <a:buSzPts val="1800"/>
              <a:buChar char="-"/>
            </a:pPr>
            <a:r>
              <a:rPr lang="vi"/>
              <a:t>Khi fulfilled hay rejected thực thi xong cuối cùng nó sẽ thực thi ở .finally() method.</a:t>
            </a:r>
            <a:endParaRPr/>
          </a:p>
        </p:txBody>
      </p:sp>
      <p:pic>
        <p:nvPicPr>
          <p:cNvPr id="126" name="Google Shape;126;p23"/>
          <p:cNvPicPr preferRelativeResize="0"/>
          <p:nvPr/>
        </p:nvPicPr>
        <p:blipFill>
          <a:blip r:embed="rId3">
            <a:alphaModFix/>
          </a:blip>
          <a:stretch>
            <a:fillRect/>
          </a:stretch>
        </p:blipFill>
        <p:spPr>
          <a:xfrm>
            <a:off x="4572000" y="1488175"/>
            <a:ext cx="4448175" cy="237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Kết luận</a:t>
            </a:r>
            <a:endParaRPr b="1"/>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00000"/>
              </a:lnSpc>
              <a:spcBef>
                <a:spcPts val="0"/>
              </a:spcBef>
              <a:spcAft>
                <a:spcPts val="0"/>
              </a:spcAft>
              <a:buClr>
                <a:srgbClr val="0F2149"/>
              </a:buClr>
              <a:buSzPts val="1600"/>
              <a:buChar char="-"/>
            </a:pPr>
            <a:r>
              <a:rPr lang="vi" sz="1600">
                <a:solidFill>
                  <a:srgbClr val="0F2149"/>
                </a:solidFill>
              </a:rPr>
              <a:t>Tóm lại, lập trình không đồng bộ là một khái niệm thiết yếu trong JavaScript cho phép mã của bạn chạy ở chế độ nền mà không chặn việc thực thi mã khác.</a:t>
            </a:r>
            <a:endParaRPr sz="1600">
              <a:solidFill>
                <a:srgbClr val="0F2149"/>
              </a:solidFill>
            </a:endParaRPr>
          </a:p>
          <a:p>
            <a:pPr indent="0" lvl="0" marL="457200" marR="25400" rtl="0" algn="l">
              <a:lnSpc>
                <a:spcPct val="100000"/>
              </a:lnSpc>
              <a:spcBef>
                <a:spcPts val="0"/>
              </a:spcBef>
              <a:spcAft>
                <a:spcPts val="0"/>
              </a:spcAft>
              <a:buNone/>
            </a:pPr>
            <a:r>
              <a:t/>
            </a:r>
            <a:endParaRPr sz="1600">
              <a:solidFill>
                <a:srgbClr val="0F2149"/>
              </a:solidFill>
            </a:endParaRPr>
          </a:p>
          <a:p>
            <a:pPr indent="-330200" lvl="0" marL="457200" marR="25400" rtl="0" algn="l">
              <a:lnSpc>
                <a:spcPct val="100000"/>
              </a:lnSpc>
              <a:spcBef>
                <a:spcPts val="0"/>
              </a:spcBef>
              <a:spcAft>
                <a:spcPts val="0"/>
              </a:spcAft>
              <a:buClr>
                <a:srgbClr val="0F2149"/>
              </a:buClr>
              <a:buSzPts val="1600"/>
              <a:buChar char="-"/>
            </a:pPr>
            <a:r>
              <a:rPr lang="vi" sz="1600">
                <a:solidFill>
                  <a:srgbClr val="0F2149"/>
                </a:solidFill>
              </a:rPr>
              <a:t>Các nhà phát triển có thể tạo ra các ứng dụng hiệu quả và phản hồi nhanh hơn bằng cách sử dụng các tính năng như gọi lại, không đồng bộ/chờ đợi và lời hứa.</a:t>
            </a:r>
            <a:endParaRPr sz="1600">
              <a:solidFill>
                <a:srgbClr val="0F2149"/>
              </a:solidFill>
            </a:endParaRPr>
          </a:p>
          <a:p>
            <a:pPr indent="0" lvl="0" marL="457200" marR="25400" rtl="0" algn="l">
              <a:lnSpc>
                <a:spcPct val="100000"/>
              </a:lnSpc>
              <a:spcBef>
                <a:spcPts val="0"/>
              </a:spcBef>
              <a:spcAft>
                <a:spcPts val="0"/>
              </a:spcAft>
              <a:buNone/>
            </a:pPr>
            <a:r>
              <a:t/>
            </a:r>
            <a:endParaRPr sz="1600">
              <a:solidFill>
                <a:srgbClr val="0F2149"/>
              </a:solidFill>
            </a:endParaRPr>
          </a:p>
          <a:p>
            <a:pPr indent="-298450" lvl="0" marL="457200" marR="25400" rtl="0" algn="l">
              <a:lnSpc>
                <a:spcPct val="100000"/>
              </a:lnSpc>
              <a:spcBef>
                <a:spcPts val="0"/>
              </a:spcBef>
              <a:spcAft>
                <a:spcPts val="0"/>
              </a:spcAft>
              <a:buClr>
                <a:srgbClr val="0F2149"/>
              </a:buClr>
              <a:buSzPts val="1100"/>
              <a:buChar char="-"/>
            </a:pPr>
            <a:r>
              <a:rPr lang="vi" sz="1600">
                <a:solidFill>
                  <a:srgbClr val="0F2149"/>
                </a:solidFill>
              </a:rPr>
              <a:t>Lập trình không đồng bộ lúc đầu có thể khó hiểu. Nhưng với thực tiễn và sự hiểu biết vững chắc về các khái niệm, nó sẽ trở thành một công cụ mạnh mẽ để xây dựng các ứng dụng web hiệu suất ca</a:t>
            </a:r>
            <a:r>
              <a:rPr lang="vi" sz="1100">
                <a:solidFill>
                  <a:srgbClr val="0F2149"/>
                </a:solidFill>
              </a:rPr>
              <a:t>o.</a:t>
            </a:r>
            <a:endParaRPr sz="1100">
              <a:solidFill>
                <a:srgbClr val="0F2149"/>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vi"/>
              <a:t>Lập trình đồng bộ là gì?</a:t>
            </a:r>
            <a:endParaRPr b="1" i="1"/>
          </a:p>
        </p:txBody>
      </p:sp>
      <p:sp>
        <p:nvSpPr>
          <p:cNvPr id="63" name="Google Shape;63;p14"/>
          <p:cNvSpPr txBox="1"/>
          <p:nvPr>
            <p:ph idx="1" type="body"/>
          </p:nvPr>
        </p:nvSpPr>
        <p:spPr>
          <a:xfrm>
            <a:off x="311700" y="1152475"/>
            <a:ext cx="4924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Lập trình đồng bộ là một cách mà máy tính thực hiện công việc theo một thứ tự cụ thể.</a:t>
            </a:r>
            <a:endParaRPr b="1"/>
          </a:p>
          <a:p>
            <a:pPr indent="0" lvl="0" marL="0" rtl="0" algn="l">
              <a:spcBef>
                <a:spcPts val="1200"/>
              </a:spcBef>
              <a:spcAft>
                <a:spcPts val="0"/>
              </a:spcAft>
              <a:buNone/>
            </a:pPr>
            <a:r>
              <a:rPr b="1" lang="vi"/>
              <a:t>Ví dụ: </a:t>
            </a:r>
            <a:r>
              <a:rPr lang="vi"/>
              <a:t>tưởng tượng bạn đang nấu bữa tối và bạn có một danh sách các công việc cần làm. Bạn phải làm từng nhiệm vụ và khi hoàn thành xong mới được chuyển qua nhiệm vụ khác:</a:t>
            </a:r>
            <a:endParaRPr/>
          </a:p>
          <a:p>
            <a:pPr indent="0" lvl="0" marL="0" rtl="0" algn="l">
              <a:spcBef>
                <a:spcPts val="1200"/>
              </a:spcBef>
              <a:spcAft>
                <a:spcPts val="1200"/>
              </a:spcAft>
              <a:buNone/>
            </a:pPr>
            <a:r>
              <a:rPr b="1" lang="vi"/>
              <a:t>Boiling water -&gt; Frying chicken -&gt; Making salad</a:t>
            </a:r>
            <a:endParaRPr b="1"/>
          </a:p>
        </p:txBody>
      </p:sp>
      <p:pic>
        <p:nvPicPr>
          <p:cNvPr id="64" name="Google Shape;64;p14"/>
          <p:cNvPicPr preferRelativeResize="0"/>
          <p:nvPr/>
        </p:nvPicPr>
        <p:blipFill>
          <a:blip r:embed="rId3">
            <a:alphaModFix/>
          </a:blip>
          <a:stretch>
            <a:fillRect/>
          </a:stretch>
        </p:blipFill>
        <p:spPr>
          <a:xfrm>
            <a:off x="5388900" y="1170125"/>
            <a:ext cx="3602700" cy="25849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Ví dụ về đồng bộ trong JavaScript</a:t>
            </a:r>
            <a:endParaRPr b="1"/>
          </a:p>
        </p:txBody>
      </p:sp>
      <p:sp>
        <p:nvSpPr>
          <p:cNvPr id="70" name="Google Shape;70;p15"/>
          <p:cNvSpPr txBox="1"/>
          <p:nvPr>
            <p:ph idx="1" type="body"/>
          </p:nvPr>
        </p:nvSpPr>
        <p:spPr>
          <a:xfrm>
            <a:off x="311700" y="1152475"/>
            <a:ext cx="44478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Đoạn code được in ra theo thứ tự hàm nào được gọi trước:</a:t>
            </a:r>
            <a:endParaRPr/>
          </a:p>
          <a:p>
            <a:pPr indent="0" lvl="0" marL="0" rtl="0" algn="l">
              <a:spcBef>
                <a:spcPts val="1200"/>
              </a:spcBef>
              <a:spcAft>
                <a:spcPts val="1200"/>
              </a:spcAft>
              <a:buNone/>
            </a:pPr>
            <a:r>
              <a:rPr lang="vi"/>
              <a:t>firstTask() -&gt; secondTask() -&gt; thirdTask();</a:t>
            </a:r>
            <a:endParaRPr/>
          </a:p>
        </p:txBody>
      </p:sp>
      <p:pic>
        <p:nvPicPr>
          <p:cNvPr id="71" name="Google Shape;71;p15"/>
          <p:cNvPicPr preferRelativeResize="0"/>
          <p:nvPr/>
        </p:nvPicPr>
        <p:blipFill>
          <a:blip r:embed="rId3">
            <a:alphaModFix/>
          </a:blip>
          <a:stretch>
            <a:fillRect/>
          </a:stretch>
        </p:blipFill>
        <p:spPr>
          <a:xfrm>
            <a:off x="5567875" y="969963"/>
            <a:ext cx="3028950" cy="3781425"/>
          </a:xfrm>
          <a:prstGeom prst="rect">
            <a:avLst/>
          </a:prstGeom>
          <a:noFill/>
          <a:ln>
            <a:noFill/>
          </a:ln>
        </p:spPr>
      </p:pic>
      <p:pic>
        <p:nvPicPr>
          <p:cNvPr id="72" name="Google Shape;72;p15"/>
          <p:cNvPicPr preferRelativeResize="0"/>
          <p:nvPr/>
        </p:nvPicPr>
        <p:blipFill>
          <a:blip r:embed="rId4">
            <a:alphaModFix/>
          </a:blip>
          <a:stretch>
            <a:fillRect/>
          </a:stretch>
        </p:blipFill>
        <p:spPr>
          <a:xfrm>
            <a:off x="291625" y="2706525"/>
            <a:ext cx="5276251" cy="108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Biểu đồ hoạt động của lập trình đồng bộ</a:t>
            </a:r>
            <a:endParaRPr b="1"/>
          </a:p>
        </p:txBody>
      </p:sp>
      <p:pic>
        <p:nvPicPr>
          <p:cNvPr id="78" name="Google Shape;78;p16"/>
          <p:cNvPicPr preferRelativeResize="0"/>
          <p:nvPr/>
        </p:nvPicPr>
        <p:blipFill>
          <a:blip r:embed="rId3">
            <a:alphaModFix/>
          </a:blip>
          <a:stretch>
            <a:fillRect/>
          </a:stretch>
        </p:blipFill>
        <p:spPr>
          <a:xfrm>
            <a:off x="1081088" y="1695450"/>
            <a:ext cx="6981825"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Vậy lập trình bất đồng bộ(Asynchronous) là gì?</a:t>
            </a:r>
            <a:endParaRPr b="1"/>
          </a:p>
        </p:txBody>
      </p:sp>
      <p:sp>
        <p:nvSpPr>
          <p:cNvPr id="84" name="Google Shape;84;p17"/>
          <p:cNvSpPr txBox="1"/>
          <p:nvPr>
            <p:ph idx="1" type="body"/>
          </p:nvPr>
        </p:nvSpPr>
        <p:spPr>
          <a:xfrm>
            <a:off x="311700" y="1788575"/>
            <a:ext cx="2738100" cy="246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Đó là cách một chương trình máy tính xử lý nhiều tác vụ cùng một lúc thay vì thực hiện từng tác vụ một.</a:t>
            </a:r>
            <a:endParaRPr/>
          </a:p>
        </p:txBody>
      </p:sp>
      <p:pic>
        <p:nvPicPr>
          <p:cNvPr id="85" name="Google Shape;85;p17"/>
          <p:cNvPicPr preferRelativeResize="0"/>
          <p:nvPr/>
        </p:nvPicPr>
        <p:blipFill>
          <a:blip r:embed="rId3">
            <a:alphaModFix/>
          </a:blip>
          <a:stretch>
            <a:fillRect/>
          </a:stretch>
        </p:blipFill>
        <p:spPr>
          <a:xfrm>
            <a:off x="3261850" y="1249650"/>
            <a:ext cx="5789400" cy="32928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Ví dụ cụ thể về lập trình bất đồng bộ trong JavaScript</a:t>
            </a:r>
            <a:endParaRPr b="1"/>
          </a:p>
        </p:txBody>
      </p:sp>
      <p:sp>
        <p:nvSpPr>
          <p:cNvPr id="91" name="Google Shape;91;p18"/>
          <p:cNvSpPr txBox="1"/>
          <p:nvPr>
            <p:ph idx="1" type="body"/>
          </p:nvPr>
        </p:nvSpPr>
        <p:spPr>
          <a:xfrm>
            <a:off x="311700" y="1152475"/>
            <a:ext cx="3155700" cy="313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phương thức setTimeout thực thi sau một thời gian cụ thể. </a:t>
            </a:r>
            <a:br>
              <a:rPr lang="vi"/>
            </a:br>
            <a:r>
              <a:rPr lang="vi"/>
              <a:t>Như đã thấy thì câu lệnh </a:t>
            </a:r>
            <a:r>
              <a:rPr lang="vi" sz="1300">
                <a:solidFill>
                  <a:srgbClr val="0A0A23"/>
                </a:solidFill>
                <a:highlight>
                  <a:srgbClr val="D0D0D5"/>
                </a:highlight>
                <a:latin typeface="Roboto Mono"/>
                <a:ea typeface="Roboto Mono"/>
                <a:cs typeface="Roboto Mono"/>
                <a:sym typeface="Roboto Mono"/>
              </a:rPr>
              <a:t>console.log("First timeout completed") </a:t>
            </a:r>
            <a:r>
              <a:rPr lang="vi"/>
              <a:t> được thực thi sau 2s.</a:t>
            </a:r>
            <a:endParaRPr sz="1300">
              <a:solidFill>
                <a:srgbClr val="0A0A23"/>
              </a:solidFill>
              <a:highlight>
                <a:srgbClr val="D0D0D5"/>
              </a:highlight>
              <a:latin typeface="Roboto Mono"/>
              <a:ea typeface="Roboto Mono"/>
              <a:cs typeface="Roboto Mono"/>
              <a:sym typeface="Roboto Mono"/>
            </a:endParaRPr>
          </a:p>
        </p:txBody>
      </p:sp>
      <p:pic>
        <p:nvPicPr>
          <p:cNvPr id="92" name="Google Shape;92;p18"/>
          <p:cNvPicPr preferRelativeResize="0"/>
          <p:nvPr/>
        </p:nvPicPr>
        <p:blipFill>
          <a:blip r:embed="rId3">
            <a:alphaModFix/>
          </a:blip>
          <a:stretch>
            <a:fillRect/>
          </a:stretch>
        </p:blipFill>
        <p:spPr>
          <a:xfrm>
            <a:off x="4832375" y="1152475"/>
            <a:ext cx="3295650" cy="1762125"/>
          </a:xfrm>
          <a:prstGeom prst="rect">
            <a:avLst/>
          </a:prstGeom>
          <a:noFill/>
          <a:ln>
            <a:noFill/>
          </a:ln>
        </p:spPr>
      </p:pic>
      <p:pic>
        <p:nvPicPr>
          <p:cNvPr id="93" name="Google Shape;93;p18"/>
          <p:cNvPicPr preferRelativeResize="0"/>
          <p:nvPr/>
        </p:nvPicPr>
        <p:blipFill>
          <a:blip r:embed="rId4">
            <a:alphaModFix/>
          </a:blip>
          <a:stretch>
            <a:fillRect/>
          </a:stretch>
        </p:blipFill>
        <p:spPr>
          <a:xfrm>
            <a:off x="5327675" y="3206150"/>
            <a:ext cx="2305050" cy="98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Callback Function</a:t>
            </a:r>
            <a:endParaRPr b="1"/>
          </a:p>
        </p:txBody>
      </p:sp>
      <p:sp>
        <p:nvSpPr>
          <p:cNvPr id="99" name="Google Shape;99;p19"/>
          <p:cNvSpPr txBox="1"/>
          <p:nvPr>
            <p:ph idx="1" type="body"/>
          </p:nvPr>
        </p:nvSpPr>
        <p:spPr>
          <a:xfrm>
            <a:off x="311700" y="1152475"/>
            <a:ext cx="6561600" cy="3834000"/>
          </a:xfrm>
          <a:prstGeom prst="rect">
            <a:avLst/>
          </a:prstGeom>
        </p:spPr>
        <p:txBody>
          <a:bodyPr anchorCtr="0" anchor="t" bIns="91425" lIns="91425" spcFirstLastPara="1" rIns="91425" wrap="square" tIns="91425">
            <a:normAutofit lnSpcReduction="10000"/>
          </a:bodyPr>
          <a:lstStyle/>
          <a:p>
            <a:pPr indent="0" lvl="0" marL="0" rtl="0" algn="l">
              <a:spcBef>
                <a:spcPts val="700"/>
              </a:spcBef>
              <a:spcAft>
                <a:spcPts val="0"/>
              </a:spcAft>
              <a:buClr>
                <a:schemeClr val="dk1"/>
              </a:buClr>
              <a:buSzPts val="1100"/>
              <a:buFont typeface="Arial"/>
              <a:buNone/>
            </a:pPr>
            <a:r>
              <a:rPr lang="vi" sz="1350">
                <a:solidFill>
                  <a:srgbClr val="1B1B1B"/>
                </a:solidFill>
                <a:highlight>
                  <a:srgbClr val="FFFFFF"/>
                </a:highlight>
              </a:rPr>
              <a:t>Callback là kĩ thuật truyền một function (nó là callback) vào một function khác làm tham số, và khi function kia thực thi xong nó sẽ gọi lại thằng callback được truyền vào.</a:t>
            </a:r>
            <a:endParaRPr sz="1350">
              <a:solidFill>
                <a:srgbClr val="1B1B1B"/>
              </a:solidFill>
              <a:highlight>
                <a:srgbClr val="FFFFFF"/>
              </a:highlight>
            </a:endParaRPr>
          </a:p>
          <a:p>
            <a:pPr indent="0" lvl="0" marL="0" rtl="0" algn="l">
              <a:spcBef>
                <a:spcPts val="2000"/>
              </a:spcBef>
              <a:spcAft>
                <a:spcPts val="0"/>
              </a:spcAft>
              <a:buClr>
                <a:schemeClr val="dk1"/>
              </a:buClr>
              <a:buSzPts val="1100"/>
              <a:buFont typeface="Arial"/>
              <a:buNone/>
            </a:pPr>
            <a:r>
              <a:rPr lang="vi" sz="1350">
                <a:solidFill>
                  <a:srgbClr val="1B1B1B"/>
                </a:solidFill>
                <a:highlight>
                  <a:srgbClr val="FFFFFF"/>
                </a:highlight>
              </a:rPr>
              <a:t>Có hai dạng callback:</a:t>
            </a:r>
            <a:endParaRPr sz="1350">
              <a:solidFill>
                <a:srgbClr val="1B1B1B"/>
              </a:solidFill>
              <a:highlight>
                <a:srgbClr val="FFFFFF"/>
              </a:highlight>
            </a:endParaRPr>
          </a:p>
          <a:p>
            <a:pPr indent="-314325" lvl="0" marL="457200" rtl="0" algn="l">
              <a:spcBef>
                <a:spcPts val="1400"/>
              </a:spcBef>
              <a:spcAft>
                <a:spcPts val="0"/>
              </a:spcAft>
              <a:buClr>
                <a:srgbClr val="1B1B1B"/>
              </a:buClr>
              <a:buSzPts val="1350"/>
              <a:buChar char="●"/>
            </a:pPr>
            <a:r>
              <a:rPr lang="vi" sz="1350">
                <a:solidFill>
                  <a:srgbClr val="1B1B1B"/>
                </a:solidFill>
                <a:highlight>
                  <a:srgbClr val="FFFFFF"/>
                </a:highlight>
              </a:rPr>
              <a:t>Callback bình thường: callback truyền cho hàm đồng bộ</a:t>
            </a:r>
            <a:endParaRPr sz="1350">
              <a:solidFill>
                <a:srgbClr val="1B1B1B"/>
              </a:solidFill>
              <a:highlight>
                <a:srgbClr val="FFFFFF"/>
              </a:highlight>
            </a:endParaRPr>
          </a:p>
          <a:p>
            <a:pPr indent="-314325" lvl="0" marL="457200" rtl="0" algn="l">
              <a:spcBef>
                <a:spcPts val="0"/>
              </a:spcBef>
              <a:spcAft>
                <a:spcPts val="0"/>
              </a:spcAft>
              <a:buClr>
                <a:srgbClr val="1B1B1B"/>
              </a:buClr>
              <a:buSzPts val="1350"/>
              <a:buChar char="●"/>
            </a:pPr>
            <a:r>
              <a:rPr lang="vi" sz="1350">
                <a:solidFill>
                  <a:srgbClr val="1B1B1B"/>
                </a:solidFill>
                <a:highlight>
                  <a:srgbClr val="FFFFFF"/>
                </a:highlight>
              </a:rPr>
              <a:t>Async callback: là callback được truyền cho một hàm bất đồng bộ</a:t>
            </a:r>
            <a:endParaRPr sz="1350">
              <a:solidFill>
                <a:srgbClr val="1B1B1B"/>
              </a:solidFill>
              <a:highlight>
                <a:srgbClr val="FFFFFF"/>
              </a:highlight>
            </a:endParaRPr>
          </a:p>
          <a:p>
            <a:pPr indent="0" lvl="0" marL="0" rtl="0" algn="l">
              <a:spcBef>
                <a:spcPts val="2000"/>
              </a:spcBef>
              <a:spcAft>
                <a:spcPts val="0"/>
              </a:spcAft>
              <a:buNone/>
            </a:pPr>
            <a:r>
              <a:rPr lang="vi" sz="1350">
                <a:solidFill>
                  <a:srgbClr val="1B1B1B"/>
                </a:solidFill>
                <a:highlight>
                  <a:srgbClr val="FFFFFF"/>
                </a:highlight>
              </a:rPr>
              <a:t>Callback đảm bảo một function (callback là nó) phải được thực thi sau khi một function khác hoàn thành (function nhận callback).</a:t>
            </a:r>
            <a:endParaRPr sz="1350">
              <a:solidFill>
                <a:srgbClr val="1B1B1B"/>
              </a:solidFill>
              <a:highlight>
                <a:srgbClr val="FFFFFF"/>
              </a:highlight>
            </a:endParaRPr>
          </a:p>
          <a:p>
            <a:pPr indent="0" lvl="0" marL="0" rtl="0" algn="l">
              <a:spcBef>
                <a:spcPts val="2000"/>
              </a:spcBef>
              <a:spcAft>
                <a:spcPts val="0"/>
              </a:spcAft>
              <a:buClr>
                <a:schemeClr val="dk1"/>
              </a:buClr>
              <a:buSzPts val="1100"/>
              <a:buFont typeface="Arial"/>
              <a:buNone/>
            </a:pPr>
            <a:r>
              <a:rPr lang="vi" sz="1350">
                <a:solidFill>
                  <a:srgbClr val="1B1B1B"/>
                </a:solidFill>
                <a:highlight>
                  <a:srgbClr val="FFFFFF"/>
                </a:highlight>
              </a:rPr>
              <a:t>Callback bình thường có thể thay thế bằng một đoạn code đồng bộ ngay phía sau, nên nó không cần thiết. Do đó, thường thì nhắc tới callback là nói tới async callback, được truyền cho hàm bất đồng bộ.</a:t>
            </a:r>
            <a:endParaRPr sz="1350">
              <a:solidFill>
                <a:srgbClr val="1B1B1B"/>
              </a:solidFill>
              <a:highlight>
                <a:srgbClr val="FFFFFF"/>
              </a:highlight>
            </a:endParaRPr>
          </a:p>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6752275" y="1945063"/>
            <a:ext cx="2133600" cy="676275"/>
          </a:xfrm>
          <a:prstGeom prst="rect">
            <a:avLst/>
          </a:prstGeom>
          <a:noFill/>
          <a:ln>
            <a:noFill/>
          </a:ln>
        </p:spPr>
      </p:pic>
      <p:sp>
        <p:nvSpPr>
          <p:cNvPr id="101" name="Google Shape;101;p19"/>
          <p:cNvSpPr txBox="1"/>
          <p:nvPr/>
        </p:nvSpPr>
        <p:spPr>
          <a:xfrm>
            <a:off x="6752275" y="2733025"/>
            <a:ext cx="21336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setTimeout() là async function in ra chữ “Done” sau 1 giây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Promise</a:t>
            </a:r>
            <a:endParaRPr b="1"/>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2000"/>
              </a:spcBef>
              <a:spcAft>
                <a:spcPts val="0"/>
              </a:spcAft>
              <a:buClr>
                <a:schemeClr val="dk1"/>
              </a:buClr>
              <a:buSzPts val="1100"/>
              <a:buFont typeface="Arial"/>
              <a:buNone/>
            </a:pPr>
            <a:r>
              <a:rPr lang="vi" sz="1350">
                <a:solidFill>
                  <a:srgbClr val="1B1B1B"/>
                </a:solidFill>
                <a:highlight>
                  <a:srgbClr val="FFFFFF"/>
                </a:highlight>
              </a:rPr>
              <a:t>Promise là đối tượng đại diện cho kết quả của hành động nào đó sẽ hoàn thành trong tương lai, kết quả trả về sẽ là </a:t>
            </a:r>
            <a:r>
              <a:rPr lang="vi" sz="1200">
                <a:solidFill>
                  <a:srgbClr val="1B1B1B"/>
                </a:solidFill>
                <a:highlight>
                  <a:srgbClr val="EEEEEE"/>
                </a:highlight>
                <a:latin typeface="Courier New"/>
                <a:ea typeface="Courier New"/>
                <a:cs typeface="Courier New"/>
                <a:sym typeface="Courier New"/>
              </a:rPr>
              <a:t>resolve</a:t>
            </a:r>
            <a:r>
              <a:rPr lang="vi" sz="1350">
                <a:solidFill>
                  <a:srgbClr val="1B1B1B"/>
                </a:solidFill>
                <a:highlight>
                  <a:srgbClr val="FFFFFF"/>
                </a:highlight>
              </a:rPr>
              <a:t> nếu thành công và </a:t>
            </a:r>
            <a:r>
              <a:rPr lang="vi" sz="1200">
                <a:solidFill>
                  <a:srgbClr val="1B1B1B"/>
                </a:solidFill>
                <a:highlight>
                  <a:srgbClr val="EEEEEE"/>
                </a:highlight>
                <a:latin typeface="Courier New"/>
                <a:ea typeface="Courier New"/>
                <a:cs typeface="Courier New"/>
                <a:sym typeface="Courier New"/>
              </a:rPr>
              <a:t>reject</a:t>
            </a:r>
            <a:r>
              <a:rPr lang="vi" sz="1350">
                <a:solidFill>
                  <a:srgbClr val="1B1B1B"/>
                </a:solidFill>
                <a:highlight>
                  <a:srgbClr val="FFFFFF"/>
                </a:highlight>
              </a:rPr>
              <a:t> nếu thất bại.</a:t>
            </a:r>
            <a:endParaRPr sz="1350">
              <a:solidFill>
                <a:srgbClr val="1B1B1B"/>
              </a:solidFill>
              <a:highlight>
                <a:srgbClr val="FFFFFF"/>
              </a:highlight>
            </a:endParaRPr>
          </a:p>
          <a:p>
            <a:pPr indent="0" lvl="0" marL="0" rtl="0" algn="l">
              <a:spcBef>
                <a:spcPts val="2000"/>
              </a:spcBef>
              <a:spcAft>
                <a:spcPts val="0"/>
              </a:spcAft>
              <a:buClr>
                <a:schemeClr val="dk1"/>
              </a:buClr>
              <a:buSzPts val="1100"/>
              <a:buFont typeface="Arial"/>
              <a:buNone/>
            </a:pPr>
            <a:r>
              <a:rPr lang="vi" sz="1350">
                <a:solidFill>
                  <a:srgbClr val="1B1B1B"/>
                </a:solidFill>
                <a:highlight>
                  <a:srgbClr val="FFFFFF"/>
                </a:highlight>
              </a:rPr>
              <a:t>Chúng ta sẽ thực hiện một hành động bất đồng bộ (trong hàm gọi là executor), và gắn thêm callback vào từng kết quả, từng trường hợp thành công hay thất bại. Ví dụ khi thành công, thì những callback gắn với trường hợp </a:t>
            </a:r>
            <a:r>
              <a:rPr lang="vi" sz="1200">
                <a:solidFill>
                  <a:srgbClr val="1B1B1B"/>
                </a:solidFill>
                <a:highlight>
                  <a:srgbClr val="EEEEEE"/>
                </a:highlight>
                <a:latin typeface="Courier New"/>
                <a:ea typeface="Courier New"/>
                <a:cs typeface="Courier New"/>
                <a:sym typeface="Courier New"/>
              </a:rPr>
              <a:t>resolve</a:t>
            </a:r>
            <a:r>
              <a:rPr lang="vi" sz="1350">
                <a:solidFill>
                  <a:srgbClr val="1B1B1B"/>
                </a:solidFill>
                <a:highlight>
                  <a:srgbClr val="FFFFFF"/>
                </a:highlight>
              </a:rPr>
              <a:t> sẽ được gọi, tương tự khi thất bại thì callback của </a:t>
            </a:r>
            <a:r>
              <a:rPr lang="vi" sz="1200">
                <a:solidFill>
                  <a:srgbClr val="1B1B1B"/>
                </a:solidFill>
                <a:highlight>
                  <a:srgbClr val="EEEEEE"/>
                </a:highlight>
                <a:latin typeface="Courier New"/>
                <a:ea typeface="Courier New"/>
                <a:cs typeface="Courier New"/>
                <a:sym typeface="Courier New"/>
              </a:rPr>
              <a:t>reject</a:t>
            </a:r>
            <a:r>
              <a:rPr lang="vi" sz="1350">
                <a:solidFill>
                  <a:srgbClr val="1B1B1B"/>
                </a:solidFill>
                <a:highlight>
                  <a:srgbClr val="FFFFFF"/>
                </a:highlight>
              </a:rPr>
              <a:t> được gọi.</a:t>
            </a:r>
            <a:endParaRPr sz="1350">
              <a:solidFill>
                <a:srgbClr val="1B1B1B"/>
              </a:solidFill>
              <a:highlight>
                <a:srgbClr val="FFFFFF"/>
              </a:highlight>
            </a:endParaRPr>
          </a:p>
          <a:p>
            <a:pPr indent="0" lvl="0" marL="0" rtl="0" algn="l">
              <a:spcBef>
                <a:spcPts val="0"/>
              </a:spcBef>
              <a:spcAft>
                <a:spcPts val="0"/>
              </a:spcAft>
              <a:buNone/>
            </a:pPr>
            <a:r>
              <a:rPr lang="vi" sz="1150">
                <a:solidFill>
                  <a:srgbClr val="24292E"/>
                </a:solidFill>
                <a:highlight>
                  <a:srgbClr val="F1F2F3"/>
                </a:highlight>
                <a:latin typeface="Courier New"/>
                <a:ea typeface="Courier New"/>
                <a:cs typeface="Courier New"/>
                <a:sym typeface="Courier New"/>
              </a:rPr>
              <a:t>B1. Gọi hàm execution, chứa lệnh bất đồng bộ</a:t>
            </a:r>
            <a:endParaRPr sz="1150">
              <a:solidFill>
                <a:srgbClr val="24292E"/>
              </a:solidFill>
              <a:highlight>
                <a:srgbClr val="F1F2F3"/>
              </a:highlight>
              <a:latin typeface="Courier New"/>
              <a:ea typeface="Courier New"/>
              <a:cs typeface="Courier New"/>
              <a:sym typeface="Courier New"/>
            </a:endParaRPr>
          </a:p>
          <a:p>
            <a:pPr indent="0" lvl="0" marL="0" rtl="0" algn="l">
              <a:spcBef>
                <a:spcPts val="1200"/>
              </a:spcBef>
              <a:spcAft>
                <a:spcPts val="0"/>
              </a:spcAft>
              <a:buNone/>
            </a:pPr>
            <a:r>
              <a:rPr lang="vi" sz="1150">
                <a:solidFill>
                  <a:srgbClr val="24292E"/>
                </a:solidFill>
                <a:highlight>
                  <a:srgbClr val="F1F2F3"/>
                </a:highlight>
                <a:latin typeface="Courier New"/>
                <a:ea typeface="Courier New"/>
                <a:cs typeface="Courier New"/>
                <a:sym typeface="Courier New"/>
              </a:rPr>
              <a:t>B2. Thêm callback cho trường hợp resolve, reject</a:t>
            </a:r>
            <a:endParaRPr sz="1150">
              <a:solidFill>
                <a:srgbClr val="24292E"/>
              </a:solidFill>
              <a:highlight>
                <a:srgbClr val="F1F2F3"/>
              </a:highlight>
              <a:latin typeface="Courier New"/>
              <a:ea typeface="Courier New"/>
              <a:cs typeface="Courier New"/>
              <a:sym typeface="Courier New"/>
            </a:endParaRPr>
          </a:p>
          <a:p>
            <a:pPr indent="0" lvl="0" marL="0" rtl="0" algn="l">
              <a:spcBef>
                <a:spcPts val="1200"/>
              </a:spcBef>
              <a:spcAft>
                <a:spcPts val="0"/>
              </a:spcAft>
              <a:buNone/>
            </a:pPr>
            <a:r>
              <a:rPr lang="vi" sz="1150">
                <a:solidFill>
                  <a:srgbClr val="24292E"/>
                </a:solidFill>
                <a:highlight>
                  <a:srgbClr val="F1F2F3"/>
                </a:highlight>
                <a:latin typeface="Courier New"/>
                <a:ea typeface="Courier New"/>
                <a:cs typeface="Courier New"/>
                <a:sym typeface="Courier New"/>
              </a:rPr>
              <a:t>B3. Khi executor thực hiện xong sẽ trả về kết quả</a:t>
            </a:r>
            <a:endParaRPr sz="1150">
              <a:solidFill>
                <a:srgbClr val="24292E"/>
              </a:solidFill>
              <a:highlight>
                <a:srgbClr val="F1F2F3"/>
              </a:highlight>
              <a:latin typeface="Courier New"/>
              <a:ea typeface="Courier New"/>
              <a:cs typeface="Courier New"/>
              <a:sym typeface="Courier New"/>
            </a:endParaRPr>
          </a:p>
          <a:p>
            <a:pPr indent="0" lvl="0" marL="0" rtl="0" algn="l">
              <a:spcBef>
                <a:spcPts val="1200"/>
              </a:spcBef>
              <a:spcAft>
                <a:spcPts val="0"/>
              </a:spcAft>
              <a:buNone/>
            </a:pPr>
            <a:r>
              <a:rPr lang="vi" sz="1150">
                <a:solidFill>
                  <a:srgbClr val="24292E"/>
                </a:solidFill>
                <a:highlight>
                  <a:srgbClr val="F1F2F3"/>
                </a:highlight>
                <a:latin typeface="Courier New"/>
                <a:ea typeface="Courier New"/>
                <a:cs typeface="Courier New"/>
                <a:sym typeface="Courier New"/>
              </a:rPr>
              <a:t>B4. Callback tương ứng khi resolve, reject sẽ được gọi</a:t>
            </a:r>
            <a:endParaRPr sz="1150">
              <a:solidFill>
                <a:srgbClr val="24292E"/>
              </a:solidFill>
              <a:highlight>
                <a:srgbClr val="F1F2F3"/>
              </a:highlight>
              <a:latin typeface="Courier New"/>
              <a:ea typeface="Courier New"/>
              <a:cs typeface="Courier New"/>
              <a:sym typeface="Courier New"/>
            </a:endParaRPr>
          </a:p>
          <a:p>
            <a:pPr indent="0" lvl="0" marL="0" rtl="0" algn="l">
              <a:spcBef>
                <a:spcPts val="2000"/>
              </a:spcBef>
              <a:spcAft>
                <a:spcPts val="0"/>
              </a:spcAft>
              <a:buClr>
                <a:schemeClr val="dk1"/>
              </a:buClr>
              <a:buSzPts val="1100"/>
              <a:buFont typeface="Arial"/>
              <a:buNone/>
            </a:pPr>
            <a:r>
              <a:rPr lang="vi" sz="1350">
                <a:solidFill>
                  <a:srgbClr val="1B1B1B"/>
                </a:solidFill>
                <a:highlight>
                  <a:srgbClr val="FFFFFF"/>
                </a:highlight>
              </a:rPr>
              <a:t>Bên trên là sơ đồ siêu đơn giản mô tả các promise hoạt động.</a:t>
            </a:r>
            <a:endParaRPr sz="1350">
              <a:solidFill>
                <a:srgbClr val="1B1B1B"/>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1247775" y="266700"/>
            <a:ext cx="6648450" cy="461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