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cuments\Publications\UML-State-machine-Full-Code-gen\Full%20USM\experiments\comparepercent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Feuil1!$F$15:$F$26</c:f>
              <c:numCache>
                <c:formatCode>General</c:formatCode>
                <c:ptCount val="12"/>
                <c:pt idx="0">
                  <c:v>106.8</c:v>
                </c:pt>
                <c:pt idx="1">
                  <c:v>70.7</c:v>
                </c:pt>
                <c:pt idx="2">
                  <c:v>78.599999999999994</c:v>
                </c:pt>
                <c:pt idx="3">
                  <c:v>100</c:v>
                </c:pt>
                <c:pt idx="4">
                  <c:v>179.9</c:v>
                </c:pt>
                <c:pt idx="5">
                  <c:v>51.3</c:v>
                </c:pt>
                <c:pt idx="6">
                  <c:v>100</c:v>
                </c:pt>
                <c:pt idx="7">
                  <c:v>42.7</c:v>
                </c:pt>
                <c:pt idx="8">
                  <c:v>75.5</c:v>
                </c:pt>
                <c:pt idx="9">
                  <c:v>100</c:v>
                </c:pt>
                <c:pt idx="10">
                  <c:v>107.1</c:v>
                </c:pt>
                <c:pt idx="11">
                  <c:v>56.4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033280"/>
        <c:axId val="245036808"/>
      </c:barChart>
      <c:catAx>
        <c:axId val="245033280"/>
        <c:scaling>
          <c:orientation val="minMax"/>
        </c:scaling>
        <c:delete val="1"/>
        <c:axPos val="b"/>
        <c:majorTickMark val="none"/>
        <c:minorTickMark val="none"/>
        <c:tickLblPos val="nextTo"/>
        <c:crossAx val="245036808"/>
        <c:crosses val="autoZero"/>
        <c:auto val="1"/>
        <c:lblAlgn val="ctr"/>
        <c:lblOffset val="100"/>
        <c:noMultiLvlLbl val="0"/>
      </c:catAx>
      <c:valAx>
        <c:axId val="24503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503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1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22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3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2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82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66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3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647B-8F2E-4840-9E67-0AF5145A4FCF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33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phique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642961"/>
              </p:ext>
            </p:extLst>
          </p:nvPr>
        </p:nvGraphicFramePr>
        <p:xfrm>
          <a:off x="41527" y="455047"/>
          <a:ext cx="4572000" cy="209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e 16"/>
          <p:cNvGrpSpPr/>
          <p:nvPr/>
        </p:nvGrpSpPr>
        <p:grpSpPr>
          <a:xfrm>
            <a:off x="156309" y="50688"/>
            <a:ext cx="4457218" cy="585749"/>
            <a:chOff x="3551364" y="2086297"/>
            <a:chExt cx="4457218" cy="866822"/>
          </a:xfrm>
        </p:grpSpPr>
        <p:sp>
          <p:nvSpPr>
            <p:cNvPr id="5" name="ZoneTexte 4"/>
            <p:cNvSpPr txBox="1"/>
            <p:nvPr/>
          </p:nvSpPr>
          <p:spPr>
            <a:xfrm>
              <a:off x="3551364" y="2297550"/>
              <a:ext cx="285656" cy="387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%</a:t>
              </a:r>
              <a:endParaRPr lang="fr-FR" sz="110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6429473" y="2308839"/>
              <a:ext cx="1579109" cy="644280"/>
              <a:chOff x="5623715" y="4911754"/>
              <a:chExt cx="1579109" cy="644280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5623715" y="5064833"/>
                <a:ext cx="134289" cy="352279"/>
                <a:chOff x="5623715" y="5064833"/>
                <a:chExt cx="134289" cy="352279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625220" y="5064833"/>
                  <a:ext cx="132784" cy="905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623715" y="5326579"/>
                  <a:ext cx="132784" cy="90533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ZoneTexte 12"/>
              <p:cNvSpPr txBox="1"/>
              <p:nvPr/>
            </p:nvSpPr>
            <p:spPr>
              <a:xfrm>
                <a:off x="5721795" y="4911754"/>
                <a:ext cx="1245854" cy="38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Simple benchmark</a:t>
                </a:r>
                <a:endParaRPr lang="fr-FR" sz="1100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5729344" y="5168888"/>
                <a:ext cx="1473480" cy="387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Composite benchmark</a:t>
                </a:r>
                <a:endParaRPr lang="fr-FR" sz="1100"/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4282125" y="2086297"/>
              <a:ext cx="2880918" cy="387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 sz="1320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fr-FR" sz="1100" smtClean="0"/>
                <a:t>Performance </a:t>
              </a:r>
              <a:r>
                <a:rPr lang="fr-FR" sz="1100"/>
                <a:t>comparison in optimization mode</a:t>
              </a:r>
              <a:endParaRPr lang="fr-FR" sz="1100"/>
            </a:p>
          </p:txBody>
        </p:sp>
      </p:grpSp>
      <p:sp>
        <p:nvSpPr>
          <p:cNvPr id="2" name="ZoneTexte 1"/>
          <p:cNvSpPr txBox="1"/>
          <p:nvPr/>
        </p:nvSpPr>
        <p:spPr>
          <a:xfrm rot="18481912">
            <a:off x="428259" y="869554"/>
            <a:ext cx="558544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MSM</a:t>
            </a:r>
            <a:endParaRPr lang="fr-FR" sz="1100" b="1"/>
          </a:p>
        </p:txBody>
      </p:sp>
      <p:sp>
        <p:nvSpPr>
          <p:cNvPr id="19" name="ZoneTexte 18"/>
          <p:cNvSpPr txBox="1"/>
          <p:nvPr/>
        </p:nvSpPr>
        <p:spPr>
          <a:xfrm rot="18481912">
            <a:off x="620310" y="1127448"/>
            <a:ext cx="798572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MSMLite</a:t>
            </a:r>
            <a:endParaRPr lang="fr-FR" sz="1100" b="1"/>
          </a:p>
        </p:txBody>
      </p:sp>
      <p:sp>
        <p:nvSpPr>
          <p:cNvPr id="20" name="ZoneTexte 19"/>
          <p:cNvSpPr txBox="1"/>
          <p:nvPr/>
        </p:nvSpPr>
        <p:spPr>
          <a:xfrm rot="18481912">
            <a:off x="1043553" y="1156969"/>
            <a:ext cx="578502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EUML</a:t>
            </a:r>
            <a:endParaRPr lang="fr-FR" sz="1100" b="1"/>
          </a:p>
        </p:txBody>
      </p:sp>
      <p:sp>
        <p:nvSpPr>
          <p:cNvPr id="21" name="ZoneTexte 20"/>
          <p:cNvSpPr txBox="1"/>
          <p:nvPr/>
        </p:nvSpPr>
        <p:spPr>
          <a:xfrm rot="18481912">
            <a:off x="1270698" y="876673"/>
            <a:ext cx="871430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Sinelabore</a:t>
            </a:r>
            <a:endParaRPr lang="fr-FR" sz="1100" b="1"/>
          </a:p>
        </p:txBody>
      </p:sp>
      <p:sp>
        <p:nvSpPr>
          <p:cNvPr id="22" name="ZoneTexte 21"/>
          <p:cNvSpPr txBox="1"/>
          <p:nvPr/>
        </p:nvSpPr>
        <p:spPr>
          <a:xfrm rot="18481912">
            <a:off x="1770740" y="302148"/>
            <a:ext cx="492097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QM</a:t>
            </a:r>
            <a:endParaRPr lang="fr-FR" sz="1100" b="1"/>
          </a:p>
        </p:txBody>
      </p:sp>
      <p:sp>
        <p:nvSpPr>
          <p:cNvPr id="23" name="ZoneTexte 22"/>
          <p:cNvSpPr txBox="1"/>
          <p:nvPr/>
        </p:nvSpPr>
        <p:spPr>
          <a:xfrm rot="18481912">
            <a:off x="1975198" y="1315793"/>
            <a:ext cx="753436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Our tool</a:t>
            </a:r>
            <a:endParaRPr lang="fr-FR" sz="1100" b="1"/>
          </a:p>
        </p:txBody>
      </p:sp>
      <p:sp>
        <p:nvSpPr>
          <p:cNvPr id="24" name="ZoneTexte 23"/>
          <p:cNvSpPr txBox="1"/>
          <p:nvPr/>
        </p:nvSpPr>
        <p:spPr>
          <a:xfrm rot="18481912">
            <a:off x="2408077" y="942921"/>
            <a:ext cx="565737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MSM</a:t>
            </a:r>
            <a:endParaRPr lang="fr-FR" sz="1100" b="1"/>
          </a:p>
        </p:txBody>
      </p:sp>
      <p:sp>
        <p:nvSpPr>
          <p:cNvPr id="25" name="ZoneTexte 24"/>
          <p:cNvSpPr txBox="1"/>
          <p:nvPr/>
        </p:nvSpPr>
        <p:spPr>
          <a:xfrm rot="18481912">
            <a:off x="2572935" y="1403673"/>
            <a:ext cx="798572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MSMLite</a:t>
            </a:r>
            <a:endParaRPr lang="fr-FR" sz="1100" b="1"/>
          </a:p>
        </p:txBody>
      </p:sp>
      <p:sp>
        <p:nvSpPr>
          <p:cNvPr id="26" name="ZoneTexte 25"/>
          <p:cNvSpPr txBox="1"/>
          <p:nvPr/>
        </p:nvSpPr>
        <p:spPr>
          <a:xfrm rot="18481912">
            <a:off x="3015228" y="1166494"/>
            <a:ext cx="578502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EUML</a:t>
            </a:r>
            <a:endParaRPr lang="fr-FR" sz="1100" b="1"/>
          </a:p>
        </p:txBody>
      </p:sp>
      <p:sp>
        <p:nvSpPr>
          <p:cNvPr id="27" name="ZoneTexte 26"/>
          <p:cNvSpPr txBox="1"/>
          <p:nvPr/>
        </p:nvSpPr>
        <p:spPr>
          <a:xfrm rot="18481912">
            <a:off x="3280473" y="857623"/>
            <a:ext cx="871430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SineLabore</a:t>
            </a:r>
            <a:endParaRPr lang="fr-FR" sz="1100" b="1"/>
          </a:p>
        </p:txBody>
      </p:sp>
      <p:sp>
        <p:nvSpPr>
          <p:cNvPr id="28" name="ZoneTexte 27"/>
          <p:cNvSpPr txBox="1"/>
          <p:nvPr/>
        </p:nvSpPr>
        <p:spPr>
          <a:xfrm rot="18481912">
            <a:off x="3753724" y="928078"/>
            <a:ext cx="492097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QM</a:t>
            </a:r>
            <a:endParaRPr lang="fr-FR" sz="1100" b="1"/>
          </a:p>
        </p:txBody>
      </p:sp>
      <p:sp>
        <p:nvSpPr>
          <p:cNvPr id="29" name="ZoneTexte 28"/>
          <p:cNvSpPr txBox="1"/>
          <p:nvPr/>
        </p:nvSpPr>
        <p:spPr>
          <a:xfrm rot="18481912">
            <a:off x="3975448" y="1268168"/>
            <a:ext cx="753436" cy="2616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smtClean="0"/>
              <a:t>Our tool</a:t>
            </a:r>
            <a:endParaRPr lang="fr-FR" sz="1100" b="1"/>
          </a:p>
        </p:txBody>
      </p:sp>
      <p:sp>
        <p:nvSpPr>
          <p:cNvPr id="3" name="Rectangle 2"/>
          <p:cNvSpPr/>
          <p:nvPr/>
        </p:nvSpPr>
        <p:spPr>
          <a:xfrm>
            <a:off x="41527" y="50688"/>
            <a:ext cx="4482848" cy="2435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88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24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12</cp:revision>
  <dcterms:created xsi:type="dcterms:W3CDTF">2016-11-11T20:42:10Z</dcterms:created>
  <dcterms:modified xsi:type="dcterms:W3CDTF">2016-11-26T14:45:09Z</dcterms:modified>
</cp:coreProperties>
</file>