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640F9-6D91-481C-8FFF-D150B3E8A7DC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DB87C-F44E-468A-AF1D-6AC469C81A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97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mtClean="0"/>
              <a:t>(1 page)</a:t>
            </a:r>
          </a:p>
          <a:p>
            <a:pPr>
              <a:defRPr/>
            </a:pPr>
            <a:r>
              <a:rPr lang="en-US" smtClean="0"/>
              <a:t>Presents your PhD subject and its context (applicative area, technologies, scientific bootlenecks), what are the scientific motivation and challenges?</a:t>
            </a:r>
          </a:p>
          <a:p>
            <a:pPr>
              <a:defRPr/>
            </a:pPr>
            <a:r>
              <a:rPr lang="en-US" smtClean="0"/>
              <a:t>Indicates if your research involves collaborating with other labs/teams. If so, present your colleagues and indicates what expertise they bring into your research.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mtClean="0"/>
              <a:t>UML and its diagrams (85 %): class, state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mtClean="0"/>
              <a:t>Domain specific language (39%)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mtClean="0"/>
              <a:t>Others: BPMN (24%), SysML (12%)</a:t>
            </a:r>
            <a:endParaRPr lang="fr-FR" sz="1200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r>
              <a:rPr lang="en-US" sz="1200" smtClean="0"/>
              <a:t>-Efficient code generation from diagram-based languages for real-time and embedded systems</a:t>
            </a:r>
          </a:p>
          <a:p>
            <a:r>
              <a:rPr lang="en-US" sz="1200" smtClean="0"/>
              <a:t>-Automatic synchronization of models and code</a:t>
            </a:r>
          </a:p>
          <a:p>
            <a:pPr>
              <a:defRPr/>
            </a:pPr>
            <a:endParaRPr lang="en-US" smtClean="0"/>
          </a:p>
          <a:p>
            <a:endParaRPr lang="fr-FR" smtClean="0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9EB8-65E4-4832-97E0-41E9148F0F0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80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B676-11E3-4648-9A1C-95AF1B65A91B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52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B676-11E3-4648-9A1C-95AF1B65A91B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23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B676-11E3-4648-9A1C-95AF1B65A91B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408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48221" y="6525345"/>
            <a:ext cx="9120121" cy="233591"/>
          </a:xfrm>
          <a:prstGeom prst="rect">
            <a:avLst/>
          </a:prstGeom>
        </p:spPr>
        <p:txBody>
          <a:bodyPr/>
          <a:lstStyle>
            <a:lvl1pPr algn="r">
              <a:defRPr lang="fr-FR" smtClean="0"/>
            </a:lvl1pPr>
          </a:lstStyle>
          <a:p>
            <a:r>
              <a:rPr lang="fr-FR" dirty="0" smtClean="0"/>
              <a:t>Nom événement | Nom Prénom</a:t>
            </a:r>
            <a:endParaRPr lang="fr-FR" dirty="0"/>
          </a:p>
        </p:txBody>
      </p:sp>
      <p:sp>
        <p:nvSpPr>
          <p:cNvPr id="5" name="Espace réservé du contenu 16"/>
          <p:cNvSpPr>
            <a:spLocks noGrp="1"/>
          </p:cNvSpPr>
          <p:nvPr>
            <p:ph sz="quarter" idx="18"/>
          </p:nvPr>
        </p:nvSpPr>
        <p:spPr>
          <a:xfrm>
            <a:off x="479001" y="1257300"/>
            <a:ext cx="11232000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quarter" idx="20" hasCustomPrompt="1"/>
          </p:nvPr>
        </p:nvSpPr>
        <p:spPr>
          <a:xfrm>
            <a:off x="1930401" y="205740"/>
            <a:ext cx="9780600" cy="7749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35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B676-11E3-4648-9A1C-95AF1B65A91B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23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B676-11E3-4648-9A1C-95AF1B65A91B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74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B676-11E3-4648-9A1C-95AF1B65A91B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20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B676-11E3-4648-9A1C-95AF1B65A91B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19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B676-11E3-4648-9A1C-95AF1B65A91B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8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B676-11E3-4648-9A1C-95AF1B65A91B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54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B676-11E3-4648-9A1C-95AF1B65A91B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45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CB676-11E3-4648-9A1C-95AF1B65A91B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57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CB676-11E3-4648-9A1C-95AF1B65A91B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8FD99-B047-4274-8A87-F01B7BA4D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99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214685" y="1132222"/>
            <a:ext cx="11977315" cy="2852737"/>
          </a:xfrm>
        </p:spPr>
        <p:txBody>
          <a:bodyPr>
            <a:normAutofit fontScale="90000"/>
          </a:bodyPr>
          <a:lstStyle/>
          <a:p>
            <a:r>
              <a:rPr lang="en-US" smtClean="0"/>
              <a:t>Dynamic connector for </a:t>
            </a:r>
            <a:r>
              <a:rPr lang="en-US" smtClean="0"/>
              <a:t>component-based </a:t>
            </a:r>
            <a:r>
              <a:rPr lang="en-US" smtClean="0"/>
              <a:t>embedded system development: A hybrid approach of modeling and programming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04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Example: Behavior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4" y="2119465"/>
            <a:ext cx="4900905" cy="2095919"/>
          </a:xfrm>
          <a:prstGeom prst="rect">
            <a:avLst/>
          </a:prstGeom>
        </p:spPr>
      </p:pic>
      <p:sp>
        <p:nvSpPr>
          <p:cNvPr id="8" name="Organigramme : Processus 7"/>
          <p:cNvSpPr/>
          <p:nvPr/>
        </p:nvSpPr>
        <p:spPr>
          <a:xfrm>
            <a:off x="320040" y="1325563"/>
            <a:ext cx="4910328" cy="32702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190405" y="1237157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System</a:t>
            </a:r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9" y="4793576"/>
            <a:ext cx="3547872" cy="1986129"/>
          </a:xfrm>
          <a:prstGeom prst="rect">
            <a:avLst/>
          </a:prstGeom>
        </p:spPr>
      </p:pic>
      <p:cxnSp>
        <p:nvCxnSpPr>
          <p:cNvPr id="15" name="Connecteur droit avec flèche 14"/>
          <p:cNvCxnSpPr>
            <a:endCxn id="14" idx="0"/>
          </p:cNvCxnSpPr>
          <p:nvPr/>
        </p:nvCxnSpPr>
        <p:spPr>
          <a:xfrm>
            <a:off x="1313319" y="3465241"/>
            <a:ext cx="768096" cy="132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012844" y="2222038"/>
            <a:ext cx="3005951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lass Browser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behavior StateMachine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//…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2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108453"/>
            <a:ext cx="10515600" cy="1325563"/>
          </a:xfrm>
        </p:spPr>
        <p:txBody>
          <a:bodyPr/>
          <a:lstStyle/>
          <a:p>
            <a:r>
              <a:rPr lang="en-US" smtClean="0"/>
              <a:t>CBSE for event-driven embedded systems</a:t>
            </a:r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46" y="2287230"/>
            <a:ext cx="3971658" cy="237833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775" y="1804164"/>
            <a:ext cx="2278025" cy="75934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102" y="4665561"/>
            <a:ext cx="2209502" cy="1236898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5837758" y="2861199"/>
            <a:ext cx="2854192" cy="1311394"/>
            <a:chOff x="6385174" y="2998708"/>
            <a:chExt cx="1847207" cy="947781"/>
          </a:xfrm>
        </p:grpSpPr>
        <p:sp>
          <p:nvSpPr>
            <p:cNvPr id="10" name="Flèche courbée vers le haut 9"/>
            <p:cNvSpPr/>
            <p:nvPr/>
          </p:nvSpPr>
          <p:spPr>
            <a:xfrm flipH="1">
              <a:off x="6385174" y="3476396"/>
              <a:ext cx="1780362" cy="470093"/>
            </a:xfrm>
            <a:prstGeom prst="curved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1" name="Flèche courbée vers le haut 10"/>
            <p:cNvSpPr/>
            <p:nvPr/>
          </p:nvSpPr>
          <p:spPr>
            <a:xfrm flipV="1">
              <a:off x="6432181" y="2998708"/>
              <a:ext cx="1800200" cy="399007"/>
            </a:xfrm>
            <a:prstGeom prst="curved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Connecteur droit avec flèche 12"/>
          <p:cNvCxnSpPr/>
          <p:nvPr/>
        </p:nvCxnSpPr>
        <p:spPr>
          <a:xfrm flipV="1">
            <a:off x="3416968" y="2446421"/>
            <a:ext cx="160421" cy="48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088105" y="4469277"/>
            <a:ext cx="176463" cy="25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Processus 16"/>
          <p:cNvSpPr/>
          <p:nvPr/>
        </p:nvSpPr>
        <p:spPr>
          <a:xfrm>
            <a:off x="426349" y="1488036"/>
            <a:ext cx="4876800" cy="49169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/>
          <p:cNvGrpSpPr/>
          <p:nvPr/>
        </p:nvGrpSpPr>
        <p:grpSpPr>
          <a:xfrm>
            <a:off x="9296354" y="2623974"/>
            <a:ext cx="1979389" cy="1548619"/>
            <a:chOff x="9296354" y="2623974"/>
            <a:chExt cx="1979389" cy="1548619"/>
          </a:xfrm>
        </p:grpSpPr>
        <p:pic>
          <p:nvPicPr>
            <p:cNvPr id="19" name="Picture 6" descr="See original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6354" y="2623974"/>
              <a:ext cx="1624766" cy="670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See original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3275" y="2827376"/>
              <a:ext cx="1624766" cy="670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See original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1903" y="3162783"/>
              <a:ext cx="1624766" cy="670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See original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0977" y="3502025"/>
              <a:ext cx="1624766" cy="670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Organigramme : Processus 26"/>
          <p:cNvSpPr/>
          <p:nvPr/>
        </p:nvSpPr>
        <p:spPr>
          <a:xfrm>
            <a:off x="9049919" y="1585800"/>
            <a:ext cx="2336091" cy="382428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9067503" y="1593122"/>
            <a:ext cx="215148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Programming world</a:t>
            </a:r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443933" y="1501891"/>
            <a:ext cx="215148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Modeling world</a:t>
            </a:r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033792" y="3162660"/>
            <a:ext cx="2500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Synchronization</a:t>
            </a:r>
            <a:endParaRPr lang="fr-FR" sz="2800"/>
          </a:p>
        </p:txBody>
      </p:sp>
      <p:sp>
        <p:nvSpPr>
          <p:cNvPr id="31" name="ZoneTexte 30"/>
          <p:cNvSpPr txBox="1"/>
          <p:nvPr/>
        </p:nvSpPr>
        <p:spPr>
          <a:xfrm>
            <a:off x="5646103" y="1943518"/>
            <a:ext cx="3481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Model transformation </a:t>
            </a:r>
          </a:p>
          <a:p>
            <a:r>
              <a:rPr lang="en-US" sz="2800"/>
              <a:t>C</a:t>
            </a:r>
            <a:r>
              <a:rPr lang="en-US" sz="2800" smtClean="0"/>
              <a:t>ode generation</a:t>
            </a:r>
            <a:endParaRPr lang="fr-FR" sz="2800"/>
          </a:p>
        </p:txBody>
      </p:sp>
      <p:sp>
        <p:nvSpPr>
          <p:cNvPr id="32" name="ZoneTexte 31"/>
          <p:cNvSpPr txBox="1"/>
          <p:nvPr/>
        </p:nvSpPr>
        <p:spPr>
          <a:xfrm>
            <a:off x="5781749" y="4142341"/>
            <a:ext cx="313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Reverse engineering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13399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6146415" y="2066150"/>
            <a:ext cx="43690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70 % update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40 % update code and spend a lot of time to synchronize models and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Majority of people said that keeping model-code synchronized is critical to the successful use of MDE.</a:t>
            </a:r>
            <a:endParaRPr lang="fr-FR" sz="1400" b="1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1560166" y="6525345"/>
            <a:ext cx="7056115" cy="233591"/>
          </a:xfrm>
        </p:spPr>
        <p:txBody>
          <a:bodyPr/>
          <a:lstStyle/>
          <a:p>
            <a:r>
              <a:rPr lang="fr-FR" dirty="0" smtClean="0"/>
              <a:t>Nom événement | Nom Prénom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>
          <a:xfrm>
            <a:off x="1622670" y="29027"/>
            <a:ext cx="9780600" cy="774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400" b="0" smtClean="0">
                <a:solidFill>
                  <a:schemeClr val="tx1"/>
                </a:solidFill>
                <a:latin typeface="+mj-lt"/>
              </a:rPr>
              <a:t>Motivation</a:t>
            </a:r>
            <a:endParaRPr lang="fr-FR" sz="4400" b="0" dirty="0">
              <a:latin typeface="+mj-lt"/>
            </a:endParaRPr>
          </a:p>
        </p:txBody>
      </p:sp>
      <p:pic>
        <p:nvPicPr>
          <p:cNvPr id="1028" name="Picture 4" descr="See original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703" y="1350060"/>
            <a:ext cx="2851076" cy="15121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vers le haut 5"/>
          <p:cNvSpPr/>
          <p:nvPr/>
        </p:nvSpPr>
        <p:spPr>
          <a:xfrm>
            <a:off x="1840278" y="3115391"/>
            <a:ext cx="216024" cy="1214844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948290" y="3573016"/>
            <a:ext cx="12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Abstraction</a:t>
            </a:r>
            <a:endParaRPr lang="fr-FR"/>
          </a:p>
        </p:txBody>
      </p:sp>
      <p:pic>
        <p:nvPicPr>
          <p:cNvPr id="1030" name="Picture 6" descr="See original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91" y="3350390"/>
            <a:ext cx="1624766" cy="6705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èche vers le bas 7"/>
          <p:cNvSpPr/>
          <p:nvPr/>
        </p:nvSpPr>
        <p:spPr>
          <a:xfrm>
            <a:off x="3903935" y="4044369"/>
            <a:ext cx="181630" cy="51986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>
            <a:off x="3903935" y="2898757"/>
            <a:ext cx="181631" cy="44134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992443" y="290077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Automation</a:t>
            </a:r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606450" y="957317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Model Driven Engineering (MDE)</a:t>
            </a:r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6208191" y="764704"/>
            <a:ext cx="0" cy="576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905404" y="949283"/>
            <a:ext cx="280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Retecence of MDE adoption</a:t>
            </a:r>
            <a:endParaRPr lang="fr-FR"/>
          </a:p>
        </p:txBody>
      </p:sp>
      <p:sp>
        <p:nvSpPr>
          <p:cNvPr id="1027" name="ZoneTexte 1026"/>
          <p:cNvSpPr txBox="1"/>
          <p:nvPr/>
        </p:nvSpPr>
        <p:spPr>
          <a:xfrm>
            <a:off x="9016503" y="249190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[1]</a:t>
            </a:r>
            <a:endParaRPr lang="fr-FR" sz="1200"/>
          </a:p>
        </p:txBody>
      </p:sp>
      <p:sp>
        <p:nvSpPr>
          <p:cNvPr id="1029" name="ZoneTexte 1028"/>
          <p:cNvSpPr txBox="1"/>
          <p:nvPr/>
        </p:nvSpPr>
        <p:spPr>
          <a:xfrm>
            <a:off x="1487488" y="6309320"/>
            <a:ext cx="46057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[1] Davide Di Ruscio et al, Model-driven engineering practices in industry: Social, </a:t>
            </a:r>
          </a:p>
          <a:p>
            <a:r>
              <a:rPr lang="en-US" sz="1050"/>
              <a:t>organizational and managerial factors that lead to success or failure</a:t>
            </a:r>
            <a:endParaRPr lang="fr-FR" sz="1050"/>
          </a:p>
        </p:txBody>
      </p:sp>
      <p:sp>
        <p:nvSpPr>
          <p:cNvPr id="39" name="ZoneTexte 38"/>
          <p:cNvSpPr txBox="1"/>
          <p:nvPr/>
        </p:nvSpPr>
        <p:spPr>
          <a:xfrm>
            <a:off x="6250391" y="1635718"/>
            <a:ext cx="370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Evolution: Updating models or code? </a:t>
            </a:r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6250392" y="3530683"/>
            <a:ext cx="107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Efficiency</a:t>
            </a:r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146415" y="3815189"/>
            <a:ext cx="4369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Many participants complain about efficiency (memory, performance) of generated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Semantics of generated code with respect to specification</a:t>
            </a:r>
            <a:endParaRPr lang="fr-FR" sz="1400"/>
          </a:p>
        </p:txBody>
      </p:sp>
      <p:sp>
        <p:nvSpPr>
          <p:cNvPr id="3" name="Cube 2"/>
          <p:cNvSpPr/>
          <p:nvPr/>
        </p:nvSpPr>
        <p:spPr>
          <a:xfrm>
            <a:off x="1843086" y="4659664"/>
            <a:ext cx="2160240" cy="64807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Complex System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717515" y="1340769"/>
            <a:ext cx="1850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Problem</a:t>
            </a:r>
            <a:br>
              <a:rPr lang="en-US" sz="1400" dirty="0"/>
            </a:br>
            <a:r>
              <a:rPr lang="en-US" sz="1400" dirty="0"/>
              <a:t>     understanding</a:t>
            </a:r>
          </a:p>
          <a:p>
            <a:r>
              <a:rPr lang="en-US" sz="1400" dirty="0"/>
              <a:t>Communication</a:t>
            </a:r>
          </a:p>
          <a:p>
            <a:r>
              <a:rPr lang="en-US" sz="1400" dirty="0"/>
              <a:t>Code generation</a:t>
            </a:r>
          </a:p>
          <a:p>
            <a:r>
              <a:rPr lang="en-US" sz="1400" dirty="0"/>
              <a:t>Simulation</a:t>
            </a:r>
          </a:p>
          <a:p>
            <a:r>
              <a:rPr lang="en-US" sz="1400" dirty="0"/>
              <a:t>Testing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7742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" grpId="0" animBg="1"/>
      <p:bldP spid="7" grpId="0"/>
      <p:bldP spid="8" grpId="0" animBg="1"/>
      <p:bldP spid="12" grpId="0" animBg="1"/>
      <p:bldP spid="13" grpId="0"/>
      <p:bldP spid="9" grpId="0"/>
      <p:bldP spid="18" grpId="0"/>
      <p:bldP spid="1027" grpId="0"/>
      <p:bldP spid="1029" grpId="0"/>
      <p:bldP spid="39" grpId="0"/>
      <p:bldP spid="43" grpId="0"/>
      <p:bldP spid="44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State of the art</a:t>
            </a:r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5991" y="1134208"/>
            <a:ext cx="11456377" cy="54600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smtClean="0"/>
              <a:t>CBSE: component, connector, data port (data exchange), control port (interface)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smtClean="0"/>
              <a:t>Architecture:</a:t>
            </a:r>
          </a:p>
          <a:p>
            <a:pPr lvl="1"/>
            <a:r>
              <a:rPr lang="en-US" sz="2000" smtClean="0"/>
              <a:t>Code generation from component-based architecture model</a:t>
            </a:r>
          </a:p>
          <a:p>
            <a:pPr lvl="1"/>
            <a:r>
              <a:rPr lang="en-US" sz="2000" smtClean="0"/>
              <a:t>System is a composite which is described by using composite structure diagram</a:t>
            </a:r>
          </a:p>
          <a:p>
            <a:pPr lvl="1"/>
            <a:r>
              <a:rPr lang="en-US" sz="2000" smtClean="0"/>
              <a:t>Connectors between components are static (deterministic at design time)</a:t>
            </a:r>
          </a:p>
          <a:p>
            <a:pPr lvl="1"/>
            <a:r>
              <a:rPr lang="en-US" sz="2000" smtClean="0"/>
              <a:t>To some extent (with restrictions), code changes can be propagated to models </a:t>
            </a:r>
            <a:r>
              <a:rPr lang="en-US" sz="2000" smtClean="0">
                <a:sym typeface="Wingdings" panose="05000000000000000000" pitchFamily="2" charset="2"/>
              </a:rPr>
              <a:t> consistency issue</a:t>
            </a:r>
            <a:endParaRPr lang="en-US" sz="200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smtClean="0"/>
              <a:t>Behavior:</a:t>
            </a:r>
          </a:p>
          <a:p>
            <a:pPr lvl="1"/>
            <a:r>
              <a:rPr lang="en-US" sz="2000" smtClean="0"/>
              <a:t>Each component’s behavior is specified via UML State Machine for reactive systems</a:t>
            </a:r>
          </a:p>
          <a:p>
            <a:pPr lvl="1"/>
            <a:r>
              <a:rPr lang="en-US" sz="2000" smtClean="0"/>
              <a:t>Many tools for code generation from UML State Machine</a:t>
            </a:r>
          </a:p>
          <a:p>
            <a:pPr lvl="1"/>
            <a:r>
              <a:rPr lang="en-US" sz="2000" smtClean="0"/>
              <a:t>Modifications made to state machine generated code are not propagated =&gt; consistency issue</a:t>
            </a:r>
            <a:endParaRPr lang="fr-FR" sz="2000"/>
          </a:p>
        </p:txBody>
      </p:sp>
      <p:sp>
        <p:nvSpPr>
          <p:cNvPr id="3" name="ZoneTexte 2"/>
          <p:cNvSpPr txBox="1"/>
          <p:nvPr/>
        </p:nvSpPr>
        <p:spPr>
          <a:xfrm>
            <a:off x="465991" y="5451231"/>
            <a:ext cx="11657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sz="2400" smtClean="0">
                <a:sym typeface="Wingdings" panose="05000000000000000000" pitchFamily="2" charset="2"/>
              </a:rPr>
              <a:t>Consistency issues raised mainly because there is a gap between architecture + behavior </a:t>
            </a:r>
          </a:p>
          <a:p>
            <a:r>
              <a:rPr lang="en-US" sz="2400">
                <a:sym typeface="Wingdings" panose="05000000000000000000" pitchFamily="2" charset="2"/>
              </a:rPr>
              <a:t>m</a:t>
            </a:r>
            <a:r>
              <a:rPr lang="en-US" sz="2400" smtClean="0">
                <a:sym typeface="Wingdings" panose="05000000000000000000" pitchFamily="2" charset="2"/>
              </a:rPr>
              <a:t>odel and code, hence no trivial mapping from models to code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71117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APPROACH IN A NUTSHELL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201168" y="2648277"/>
            <a:ext cx="11923776" cy="40369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An intermediate language DCL is proposed for programmers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DCL is generated from model or can be created by programmers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DCL is used for whole system implementation, not just architecture description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DCL adds more constructs to OO languages:</a:t>
            </a:r>
          </a:p>
          <a:p>
            <a:pPr lvl="1"/>
            <a:r>
              <a:rPr lang="en-US" smtClean="0"/>
              <a:t>UML State Machine constructs: state, transition, event, pseudo state, action</a:t>
            </a:r>
          </a:p>
          <a:p>
            <a:pPr lvl="1"/>
            <a:r>
              <a:rPr lang="en-US" smtClean="0"/>
              <a:t>Component constructs: component, part, port, connector</a:t>
            </a:r>
          </a:p>
          <a:p>
            <a:pPr lvl="1"/>
            <a:r>
              <a:rPr lang="en-US" smtClean="0"/>
              <a:t>Reuse maximally existing constructs in OO languages such as class, attribute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DCL is synchronized with models</a:t>
            </a:r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456571" y="1210524"/>
            <a:ext cx="6495874" cy="1137022"/>
            <a:chOff x="2456571" y="1210524"/>
            <a:chExt cx="6495874" cy="1137022"/>
          </a:xfrm>
        </p:grpSpPr>
        <p:sp>
          <p:nvSpPr>
            <p:cNvPr id="6" name="Ellipse 5"/>
            <p:cNvSpPr/>
            <p:nvPr/>
          </p:nvSpPr>
          <p:spPr>
            <a:xfrm>
              <a:off x="2456571" y="1222130"/>
              <a:ext cx="2347546" cy="112541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Model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6604899" y="1210524"/>
              <a:ext cx="2347546" cy="112541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OO languages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4123944" y="1210524"/>
              <a:ext cx="2990088" cy="1125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Intermediate language</a:t>
              </a:r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0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UML, DCL, OO Mapping</a:t>
            </a:r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32797"/>
              </p:ext>
            </p:extLst>
          </p:nvPr>
        </p:nvGraphicFramePr>
        <p:xfrm>
          <a:off x="155357" y="1556472"/>
          <a:ext cx="11593299" cy="4059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9531"/>
                <a:gridCol w="2554360"/>
                <a:gridCol w="3104704"/>
                <a:gridCol w="3104704"/>
              </a:tblGrid>
              <a:tr h="371217">
                <a:tc>
                  <a:txBody>
                    <a:bodyPr/>
                    <a:lstStyle/>
                    <a:p>
                      <a:r>
                        <a:rPr lang="en-US" smtClean="0"/>
                        <a:t>UML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DCL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OO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C++</a:t>
                      </a:r>
                      <a:endParaRPr lang="fr-FR"/>
                    </a:p>
                  </a:txBody>
                  <a:tcPr/>
                </a:tc>
              </a:tr>
              <a:tr h="371217">
                <a:tc>
                  <a:txBody>
                    <a:bodyPr/>
                    <a:lstStyle/>
                    <a:p>
                      <a:r>
                        <a:rPr lang="en-US" smtClean="0"/>
                        <a:t>Class/component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Class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Class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Class</a:t>
                      </a:r>
                      <a:endParaRPr lang="fr-FR"/>
                    </a:p>
                  </a:txBody>
                  <a:tcPr/>
                </a:tc>
              </a:tr>
              <a:tr h="351930">
                <a:tc>
                  <a:txBody>
                    <a:bodyPr/>
                    <a:lstStyle/>
                    <a:p>
                      <a:r>
                        <a:rPr lang="en-US" smtClean="0"/>
                        <a:t>Part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Part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Composition attribute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Attribute</a:t>
                      </a:r>
                      <a:endParaRPr lang="fr-FR"/>
                    </a:p>
                  </a:txBody>
                  <a:tcPr/>
                </a:tc>
              </a:tr>
              <a:tr h="371217">
                <a:tc>
                  <a:txBody>
                    <a:bodyPr/>
                    <a:lstStyle/>
                    <a:p>
                      <a:r>
                        <a:rPr lang="en-US" smtClean="0"/>
                        <a:t>Port (data/control)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Port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Attribute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Reference Attribute</a:t>
                      </a:r>
                      <a:endParaRPr lang="fr-FR"/>
                    </a:p>
                  </a:txBody>
                  <a:tcPr/>
                </a:tc>
              </a:tr>
              <a:tr h="411400">
                <a:tc>
                  <a:txBody>
                    <a:bodyPr/>
                    <a:lstStyle/>
                    <a:p>
                      <a:r>
                        <a:rPr lang="en-US" smtClean="0"/>
                        <a:t>Many ports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Multiple-port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Multiple</a:t>
                      </a:r>
                      <a:r>
                        <a:rPr lang="en-US" baseline="0" smtClean="0"/>
                        <a:t> interface realization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--</a:t>
                      </a:r>
                      <a:endParaRPr lang="fr-FR"/>
                    </a:p>
                  </a:txBody>
                  <a:tcPr/>
                </a:tc>
              </a:tr>
              <a:tr h="389506">
                <a:tc>
                  <a:txBody>
                    <a:bodyPr/>
                    <a:lstStyle/>
                    <a:p>
                      <a:r>
                        <a:rPr lang="en-US" smtClean="0"/>
                        <a:t>Connector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Binding (static+runtime)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--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Methods</a:t>
                      </a:r>
                      <a:endParaRPr lang="fr-FR"/>
                    </a:p>
                  </a:txBody>
                  <a:tcPr/>
                </a:tc>
              </a:tr>
              <a:tr h="397163">
                <a:tc>
                  <a:txBody>
                    <a:bodyPr/>
                    <a:lstStyle/>
                    <a:p>
                      <a:r>
                        <a:rPr lang="en-US" smtClean="0"/>
                        <a:t>State machine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State machine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Set of classes + methods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--</a:t>
                      </a:r>
                      <a:endParaRPr lang="fr-FR"/>
                    </a:p>
                  </a:txBody>
                  <a:tcPr/>
                </a:tc>
              </a:tr>
              <a:tr h="401135">
                <a:tc>
                  <a:txBody>
                    <a:bodyPr/>
                    <a:lstStyle/>
                    <a:p>
                      <a:r>
                        <a:rPr lang="en-US" smtClean="0"/>
                        <a:t>Provided port constraints (OCL)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1217">
                <a:tc>
                  <a:txBody>
                    <a:bodyPr/>
                    <a:lstStyle/>
                    <a:p>
                      <a:r>
                        <a:rPr lang="en-US" smtClean="0"/>
                        <a:t>Interface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Class/Interface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Interface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Class</a:t>
                      </a:r>
                      <a:endParaRPr lang="fr-FR"/>
                    </a:p>
                  </a:txBody>
                  <a:tcPr/>
                </a:tc>
              </a:tr>
              <a:tr h="371217">
                <a:tc>
                  <a:txBody>
                    <a:bodyPr/>
                    <a:lstStyle/>
                    <a:p>
                      <a:r>
                        <a:rPr lang="en-US" smtClean="0"/>
                        <a:t>Signal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Class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Class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Class/Struct</a:t>
                      </a:r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9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79832" y="-4323"/>
            <a:ext cx="10515600" cy="1325563"/>
          </a:xfrm>
        </p:spPr>
        <p:txBody>
          <a:bodyPr/>
          <a:lstStyle/>
          <a:p>
            <a:r>
              <a:rPr lang="en-US" smtClean="0"/>
              <a:t>Example: Architecture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4" y="2119465"/>
            <a:ext cx="4900905" cy="209591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760116" y="124016"/>
            <a:ext cx="2710999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lass Browser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port pIConnect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requires IConnect;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764800" y="82995"/>
            <a:ext cx="3313728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lass DNS1 : public IConnect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port pIConnect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provides IConnect;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void connect()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//implementation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955096" y="2333685"/>
            <a:ext cx="60709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lass System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part Browser browser;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part DNS1 dns1;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part DNS2 dns2;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//static configuration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configuration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bindPorts(browser.pIConnect, dns1.pIConnect);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//start system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void run()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//…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//dynamic change of system connectors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         bindPorts(browser.pIConnect, dns2.pIConnect);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0062585" y="2615063"/>
            <a:ext cx="2018501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lass ICompute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void connect();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rganigramme : Processus 7"/>
          <p:cNvSpPr/>
          <p:nvPr/>
        </p:nvSpPr>
        <p:spPr>
          <a:xfrm>
            <a:off x="320040" y="1325563"/>
            <a:ext cx="4910328" cy="32702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190405" y="1237157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System</a:t>
            </a:r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866729"/>
            <a:ext cx="2209502" cy="1236898"/>
          </a:xfrm>
          <a:prstGeom prst="rect">
            <a:avLst/>
          </a:prstGeom>
        </p:spPr>
      </p:pic>
      <p:cxnSp>
        <p:nvCxnSpPr>
          <p:cNvPr id="3" name="Connecteur droit avec flèche 2"/>
          <p:cNvCxnSpPr>
            <a:endCxn id="13" idx="0"/>
          </p:cNvCxnSpPr>
          <p:nvPr/>
        </p:nvCxnSpPr>
        <p:spPr>
          <a:xfrm>
            <a:off x="1325880" y="3538393"/>
            <a:ext cx="98911" cy="132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79832" y="-4323"/>
            <a:ext cx="10515600" cy="1325563"/>
          </a:xfrm>
        </p:spPr>
        <p:txBody>
          <a:bodyPr/>
          <a:lstStyle/>
          <a:p>
            <a:r>
              <a:rPr lang="en-US" smtClean="0"/>
              <a:t>Example: Architecture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8978804" y="4083368"/>
            <a:ext cx="2710999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lass Browser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port pIConnect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requires IConnect;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773944" y="1321240"/>
            <a:ext cx="3313728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lass DNS1 : public IConnect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port pIConnect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provides IConnect;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void connect()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//implementation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16368" y="1622331"/>
            <a:ext cx="83210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A port can provide or require multiple interfaces/data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For port p of component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If p provides an interface I =&gt; C must implement I or one of C’s sub-com implements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If p requires an interface I =&gt; invocations via p (</a:t>
            </a:r>
            <a:r>
              <a:rPr lang="en-US" i="1" smtClean="0"/>
              <a:t>pIConnect -&gt; connect()</a:t>
            </a:r>
            <a:r>
              <a:rPr lang="en-US" smtClean="0"/>
              <a:t>, e.g.)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If p provides a data signal Sig =&gt; C sends signal via p by calling p-&gt;sendSig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If p uses a data signal Sig =&gt; C/C’s sub-component implements Isig interface, which contains only a method </a:t>
            </a:r>
            <a:r>
              <a:rPr lang="en-US" i="1" smtClean="0"/>
              <a:t>sendSig(Sig&amp; sig);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Two ports p1 and p2 are matches for binding if one of the following cases: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Assemble: All required interfaces of p1 (p2) match with all provided interfaces of p2 (p1) and all provided signals of p1 (p2) match with all required signals of p2 (p1)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Delegation: All required interfaces of p1 (p2) match with all required interfaces of p2 (p1) and all provided signals of p1 (p2) match with all provided signals of p2 (p1)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Match: A match B =&gt; A = B or A inherits from 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i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7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79832" y="-4323"/>
            <a:ext cx="10515600" cy="1325563"/>
          </a:xfrm>
        </p:spPr>
        <p:txBody>
          <a:bodyPr/>
          <a:lstStyle/>
          <a:p>
            <a:r>
              <a:rPr lang="en-US" smtClean="0"/>
              <a:t>Example: Architecture</a:t>
            </a: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79832" y="2224049"/>
            <a:ext cx="4846198" cy="31393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lass Browser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port pIConnect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requires IConnect1;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requires IConnect2;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//call through pIConnect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void test()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pIConnect-&gt;connect1(); //via IConnect1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pIConnect-&gt;connect2(); //via IConnect2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02232" y="1090407"/>
            <a:ext cx="832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A port can provide or require multiple interfaces/data</a:t>
            </a:r>
          </a:p>
          <a:p>
            <a:endParaRPr lang="en-US" i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536529" y="2224048"/>
            <a:ext cx="6173485" cy="31393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lass IConnect1_IConnect2: public IConnect1, IConnect2 {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void connect1();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void connect2();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class Browser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IConnect1_IConnect2* pIConnect;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void test() 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pIConnect-&gt;connect1(); //via IConnect1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pIConnect-&gt;connect2(); //via IConnect2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9832" y="1850415"/>
            <a:ext cx="484619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DCL</a:t>
            </a:r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536528" y="1847359"/>
            <a:ext cx="617348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C++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0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1013</Words>
  <Application>Microsoft Office PowerPoint</Application>
  <PresentationFormat>Grand écran</PresentationFormat>
  <Paragraphs>197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Thème Office</vt:lpstr>
      <vt:lpstr>Dynamic connector for component-based embedded system development: A hybrid approach of modeling and programming</vt:lpstr>
      <vt:lpstr>CBSE for event-driven embedded systems</vt:lpstr>
      <vt:lpstr>Présentation PowerPoint</vt:lpstr>
      <vt:lpstr>State of the art</vt:lpstr>
      <vt:lpstr>APPROACH IN A NUTSHELL</vt:lpstr>
      <vt:lpstr>UML, DCL, OO Mapping</vt:lpstr>
      <vt:lpstr>Example: Architecture</vt:lpstr>
      <vt:lpstr>Example: Architecture</vt:lpstr>
      <vt:lpstr>Example: Architecture</vt:lpstr>
      <vt:lpstr>Example: Behavior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connector for component based embedded system development: A hybrid approach of modeling and programming</dc:title>
  <dc:creator>PHAM Van Cam</dc:creator>
  <cp:lastModifiedBy>PHAM Van Cam</cp:lastModifiedBy>
  <cp:revision>53</cp:revision>
  <dcterms:created xsi:type="dcterms:W3CDTF">2016-09-29T11:14:42Z</dcterms:created>
  <dcterms:modified xsi:type="dcterms:W3CDTF">2016-10-19T11:15:39Z</dcterms:modified>
</cp:coreProperties>
</file>