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61" r:id="rId2"/>
    <p:sldId id="342" r:id="rId3"/>
    <p:sldId id="346" r:id="rId4"/>
    <p:sldId id="347" r:id="rId5"/>
    <p:sldId id="389" r:id="rId6"/>
    <p:sldId id="390" r:id="rId7"/>
    <p:sldId id="391" r:id="rId8"/>
    <p:sldId id="344" r:id="rId9"/>
    <p:sldId id="374" r:id="rId10"/>
    <p:sldId id="383" r:id="rId11"/>
    <p:sldId id="386" r:id="rId12"/>
    <p:sldId id="387" r:id="rId13"/>
    <p:sldId id="388" r:id="rId14"/>
    <p:sldId id="392" r:id="rId15"/>
    <p:sldId id="375" r:id="rId16"/>
    <p:sldId id="376" r:id="rId17"/>
    <p:sldId id="377" r:id="rId18"/>
    <p:sldId id="378" r:id="rId19"/>
    <p:sldId id="385" r:id="rId20"/>
    <p:sldId id="379" r:id="rId21"/>
    <p:sldId id="380" r:id="rId22"/>
    <p:sldId id="384" r:id="rId23"/>
    <p:sldId id="382" r:id="rId24"/>
    <p:sldId id="337" r:id="rId25"/>
    <p:sldId id="393" r:id="rId26"/>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 Shuai" initials="SL" lastIdx="7" clrIdx="0"/>
  <p:cmAuthor id="1" name="RADERMACHER Ansgar 206501" initials="RA2" lastIdx="1" clrIdx="1">
    <p:extLst>
      <p:ext uri="{19B8F6BF-5375-455C-9EA6-DF929625EA0E}">
        <p15:presenceInfo xmlns:p15="http://schemas.microsoft.com/office/powerpoint/2012/main" userId="S-1-5-21-1801674531-299502267-839522115-408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F3CE"/>
    <a:srgbClr val="CCFFCC"/>
    <a:srgbClr val="CCFF99"/>
    <a:srgbClr val="33CC33"/>
    <a:srgbClr val="6699FF"/>
    <a:srgbClr val="33CCFF"/>
    <a:srgbClr val="3333CC"/>
    <a:srgbClr val="00CC99"/>
    <a:srgbClr val="00CCFF"/>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45" autoAdjust="0"/>
    <p:restoredTop sz="87802" autoAdjust="0"/>
  </p:normalViewPr>
  <p:slideViewPr>
    <p:cSldViewPr>
      <p:cViewPr varScale="1">
        <p:scale>
          <a:sx n="110" d="100"/>
          <a:sy n="110" d="100"/>
        </p:scale>
        <p:origin x="900" y="108"/>
      </p:cViewPr>
      <p:guideLst>
        <p:guide orient="horz" pos="2160"/>
        <p:guide pos="2880"/>
      </p:guideLst>
    </p:cSldViewPr>
  </p:slideViewPr>
  <p:outlineViewPr>
    <p:cViewPr>
      <p:scale>
        <a:sx n="33" d="100"/>
        <a:sy n="33" d="100"/>
      </p:scale>
      <p:origin x="0" y="1224"/>
    </p:cViewPr>
  </p:outlineViewPr>
  <p:notesTextViewPr>
    <p:cViewPr>
      <p:scale>
        <a:sx n="1" d="1"/>
        <a:sy n="1" d="1"/>
      </p:scale>
      <p:origin x="0" y="0"/>
    </p:cViewPr>
  </p:notesTextViewPr>
  <p:notesViewPr>
    <p:cSldViewPr>
      <p:cViewPr varScale="1">
        <p:scale>
          <a:sx n="98" d="100"/>
          <a:sy n="98" d="100"/>
        </p:scale>
        <p:origin x="-397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 Id="rId4" Type="http://schemas.openxmlformats.org/officeDocument/2006/relationships/image" Target="../media/image1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E47454-EE5F-442F-A42A-6EA1467110B6}"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fr-FR"/>
        </a:p>
      </dgm:t>
    </dgm:pt>
    <dgm:pt modelId="{2F12C789-D360-4E6D-96D0-D74F080AF699}">
      <dgm:prSet>
        <dgm:style>
          <a:lnRef idx="1">
            <a:schemeClr val="accent2"/>
          </a:lnRef>
          <a:fillRef idx="3">
            <a:schemeClr val="accent2"/>
          </a:fillRef>
          <a:effectRef idx="2">
            <a:schemeClr val="accent2"/>
          </a:effectRef>
          <a:fontRef idx="minor">
            <a:schemeClr val="lt1"/>
          </a:fontRef>
        </dgm:style>
      </dgm:prSet>
      <dgm:spPr/>
      <dgm:t>
        <a:bodyPr/>
        <a:lstStyle/>
        <a:p>
          <a:pPr rtl="0"/>
          <a:r>
            <a:rPr lang="en-US" b="1" smtClean="0"/>
            <a:t>Collaboration scenarios</a:t>
          </a:r>
          <a:endParaRPr lang="fr-FR" b="1" dirty="0"/>
        </a:p>
      </dgm:t>
    </dgm:pt>
    <dgm:pt modelId="{09739A44-92BC-4C43-B06F-0D5E21E2FAF0}" type="parTrans" cxnId="{DCF946AE-FDC6-4078-92B5-15ACF866DE06}">
      <dgm:prSet/>
      <dgm:spPr/>
      <dgm:t>
        <a:bodyPr/>
        <a:lstStyle/>
        <a:p>
          <a:endParaRPr lang="fr-FR"/>
        </a:p>
      </dgm:t>
    </dgm:pt>
    <dgm:pt modelId="{C82F0D6E-3BEE-410B-9AC9-13FE1A195F45}" type="sibTrans" cxnId="{DCF946AE-FDC6-4078-92B5-15ACF866DE06}">
      <dgm:prSet/>
      <dgm:spPr/>
      <dgm:t>
        <a:bodyPr/>
        <a:lstStyle/>
        <a:p>
          <a:endParaRPr lang="fr-FR"/>
        </a:p>
      </dgm:t>
    </dgm:pt>
    <dgm:pt modelId="{FEF5AB8B-238F-4144-92CE-45E7C5F66A9E}">
      <dgm:prSet>
        <dgm:style>
          <a:lnRef idx="1">
            <a:schemeClr val="accent2"/>
          </a:lnRef>
          <a:fillRef idx="3">
            <a:schemeClr val="accent2"/>
          </a:fillRef>
          <a:effectRef idx="2">
            <a:schemeClr val="accent2"/>
          </a:effectRef>
          <a:fontRef idx="minor">
            <a:schemeClr val="lt1"/>
          </a:fontRef>
        </dgm:style>
      </dgm:prSet>
      <dgm:spPr/>
      <dgm:t>
        <a:bodyPr/>
        <a:lstStyle/>
        <a:p>
          <a:pPr rtl="0"/>
          <a:r>
            <a:rPr lang="en-US" b="1" smtClean="0"/>
            <a:t>Papyrus-RTE: Conceptual Framework</a:t>
          </a:r>
          <a:endParaRPr lang="fr-FR" dirty="0"/>
        </a:p>
      </dgm:t>
    </dgm:pt>
    <dgm:pt modelId="{0FC889AD-CA78-4861-BC6A-C4F6C951FA5A}" type="parTrans" cxnId="{827DEF16-29EC-4FA0-9059-0F4E72019F08}">
      <dgm:prSet/>
      <dgm:spPr/>
      <dgm:t>
        <a:bodyPr/>
        <a:lstStyle/>
        <a:p>
          <a:endParaRPr lang="fr-FR"/>
        </a:p>
      </dgm:t>
    </dgm:pt>
    <dgm:pt modelId="{3B1CE8BA-51EC-4975-A155-E0C42412E7DE}" type="sibTrans" cxnId="{827DEF16-29EC-4FA0-9059-0F4E72019F08}">
      <dgm:prSet/>
      <dgm:spPr/>
      <dgm:t>
        <a:bodyPr/>
        <a:lstStyle/>
        <a:p>
          <a:endParaRPr lang="fr-FR"/>
        </a:p>
      </dgm:t>
    </dgm:pt>
    <dgm:pt modelId="{325FE6BB-CA90-4787-8742-3E870DDED725}">
      <dgm:prSet>
        <dgm:style>
          <a:lnRef idx="1">
            <a:schemeClr val="accent2"/>
          </a:lnRef>
          <a:fillRef idx="3">
            <a:schemeClr val="accent2"/>
          </a:fillRef>
          <a:effectRef idx="2">
            <a:schemeClr val="accent2"/>
          </a:effectRef>
          <a:fontRef idx="minor">
            <a:schemeClr val="lt1"/>
          </a:fontRef>
        </dgm:style>
      </dgm:prSet>
      <dgm:spPr/>
      <dgm:t>
        <a:bodyPr/>
        <a:lstStyle/>
        <a:p>
          <a:pPr rtl="0"/>
          <a:r>
            <a:rPr lang="en-US" b="1" smtClean="0"/>
            <a:t>Problematic</a:t>
          </a:r>
          <a:endParaRPr lang="fr-FR" b="1" dirty="0"/>
        </a:p>
      </dgm:t>
    </dgm:pt>
    <dgm:pt modelId="{CAF05359-00A2-402A-8A6A-8620741672F9}" type="sibTrans" cxnId="{53CEEE00-0A20-4567-950F-26D082E2C28D}">
      <dgm:prSet/>
      <dgm:spPr/>
      <dgm:t>
        <a:bodyPr/>
        <a:lstStyle/>
        <a:p>
          <a:endParaRPr lang="fr-FR"/>
        </a:p>
      </dgm:t>
    </dgm:pt>
    <dgm:pt modelId="{A36E9409-D722-404C-8014-EEF397533CF9}" type="parTrans" cxnId="{53CEEE00-0A20-4567-950F-26D082E2C28D}">
      <dgm:prSet/>
      <dgm:spPr/>
      <dgm:t>
        <a:bodyPr/>
        <a:lstStyle/>
        <a:p>
          <a:endParaRPr lang="fr-FR"/>
        </a:p>
      </dgm:t>
    </dgm:pt>
    <dgm:pt modelId="{D83A679C-D240-45C3-B99F-9765B2901E35}">
      <dgm:prSet>
        <dgm:style>
          <a:lnRef idx="1">
            <a:schemeClr val="accent2"/>
          </a:lnRef>
          <a:fillRef idx="3">
            <a:schemeClr val="accent2"/>
          </a:fillRef>
          <a:effectRef idx="2">
            <a:schemeClr val="accent2"/>
          </a:effectRef>
          <a:fontRef idx="minor">
            <a:schemeClr val="lt1"/>
          </a:fontRef>
        </dgm:style>
      </dgm:prSet>
      <dgm:spPr/>
      <dgm:t>
        <a:bodyPr/>
        <a:lstStyle/>
        <a:p>
          <a:pPr rtl="0"/>
          <a:r>
            <a:rPr lang="fr-FR" b="1" smtClean="0"/>
            <a:t>Motivating Case Study</a:t>
          </a:r>
          <a:endParaRPr lang="fr-FR" b="1" dirty="0"/>
        </a:p>
      </dgm:t>
    </dgm:pt>
    <dgm:pt modelId="{84B67DAE-BE10-457D-94BA-BF1B6319E0B5}" type="parTrans" cxnId="{91620D59-AEF8-4FAD-869B-358476E69691}">
      <dgm:prSet/>
      <dgm:spPr/>
      <dgm:t>
        <a:bodyPr/>
        <a:lstStyle/>
        <a:p>
          <a:endParaRPr lang="fr-FR"/>
        </a:p>
      </dgm:t>
    </dgm:pt>
    <dgm:pt modelId="{29D55F84-F3CC-4BEA-B384-8100723D184A}" type="sibTrans" cxnId="{91620D59-AEF8-4FAD-869B-358476E69691}">
      <dgm:prSet/>
      <dgm:spPr/>
      <dgm:t>
        <a:bodyPr/>
        <a:lstStyle/>
        <a:p>
          <a:endParaRPr lang="fr-FR"/>
        </a:p>
      </dgm:t>
    </dgm:pt>
    <dgm:pt modelId="{C9B6042A-FC0B-460E-8020-08733419E612}">
      <dgm:prSet>
        <dgm:style>
          <a:lnRef idx="1">
            <a:schemeClr val="accent2"/>
          </a:lnRef>
          <a:fillRef idx="3">
            <a:schemeClr val="accent2"/>
          </a:fillRef>
          <a:effectRef idx="2">
            <a:schemeClr val="accent2"/>
          </a:effectRef>
          <a:fontRef idx="minor">
            <a:schemeClr val="lt1"/>
          </a:fontRef>
        </dgm:style>
      </dgm:prSet>
      <dgm:spPr/>
      <dgm:t>
        <a:bodyPr/>
        <a:lstStyle/>
        <a:p>
          <a:pPr rtl="0"/>
          <a:r>
            <a:rPr lang="en-US" b="1" smtClean="0"/>
            <a:t>Papyrus-RTE: Concrete Framework</a:t>
          </a:r>
          <a:endParaRPr lang="fr-FR" b="1" dirty="0"/>
        </a:p>
      </dgm:t>
    </dgm:pt>
    <dgm:pt modelId="{807F8772-DA63-4804-8B02-0AC62174D8E6}" type="parTrans" cxnId="{A506F098-C48E-4964-B869-F63E7AEA82B1}">
      <dgm:prSet/>
      <dgm:spPr/>
      <dgm:t>
        <a:bodyPr/>
        <a:lstStyle/>
        <a:p>
          <a:endParaRPr lang="fr-FR"/>
        </a:p>
      </dgm:t>
    </dgm:pt>
    <dgm:pt modelId="{9E6351A2-A5CA-400E-9F14-945655C8133F}" type="sibTrans" cxnId="{A506F098-C48E-4964-B869-F63E7AEA82B1}">
      <dgm:prSet/>
      <dgm:spPr/>
      <dgm:t>
        <a:bodyPr/>
        <a:lstStyle/>
        <a:p>
          <a:endParaRPr lang="fr-FR"/>
        </a:p>
      </dgm:t>
    </dgm:pt>
    <dgm:pt modelId="{8F6E5925-5525-439A-B023-61FEF611FE2C}">
      <dgm:prSet>
        <dgm:style>
          <a:lnRef idx="1">
            <a:schemeClr val="accent2"/>
          </a:lnRef>
          <a:fillRef idx="3">
            <a:schemeClr val="accent2"/>
          </a:fillRef>
          <a:effectRef idx="2">
            <a:schemeClr val="accent2"/>
          </a:effectRef>
          <a:fontRef idx="minor">
            <a:schemeClr val="lt1"/>
          </a:fontRef>
        </dgm:style>
      </dgm:prSet>
      <dgm:spPr/>
      <dgm:t>
        <a:bodyPr/>
        <a:lstStyle/>
        <a:p>
          <a:pPr rtl="0"/>
          <a:r>
            <a:rPr lang="en-US" b="1" smtClean="0"/>
            <a:t>Experiments</a:t>
          </a:r>
          <a:endParaRPr lang="fr-FR" b="1" dirty="0"/>
        </a:p>
      </dgm:t>
    </dgm:pt>
    <dgm:pt modelId="{37ABDCA8-E1B1-492F-A8C9-3C5B88EF7678}" type="parTrans" cxnId="{DE931E8A-E23E-4D71-82F0-7086860F9729}">
      <dgm:prSet/>
      <dgm:spPr/>
      <dgm:t>
        <a:bodyPr/>
        <a:lstStyle/>
        <a:p>
          <a:endParaRPr lang="fr-FR"/>
        </a:p>
      </dgm:t>
    </dgm:pt>
    <dgm:pt modelId="{926AAF97-7EF4-4673-813E-414BA32D87E2}" type="sibTrans" cxnId="{DE931E8A-E23E-4D71-82F0-7086860F9729}">
      <dgm:prSet/>
      <dgm:spPr/>
      <dgm:t>
        <a:bodyPr/>
        <a:lstStyle/>
        <a:p>
          <a:endParaRPr lang="fr-FR"/>
        </a:p>
      </dgm:t>
    </dgm:pt>
    <dgm:pt modelId="{83E80B10-4084-4556-8E92-03FEB4536548}">
      <dgm:prSet>
        <dgm:style>
          <a:lnRef idx="1">
            <a:schemeClr val="accent2"/>
          </a:lnRef>
          <a:fillRef idx="3">
            <a:schemeClr val="accent2"/>
          </a:fillRef>
          <a:effectRef idx="2">
            <a:schemeClr val="accent2"/>
          </a:effectRef>
          <a:fontRef idx="minor">
            <a:schemeClr val="lt1"/>
          </a:fontRef>
        </dgm:style>
      </dgm:prSet>
      <dgm:spPr/>
      <dgm:t>
        <a:bodyPr/>
        <a:lstStyle/>
        <a:p>
          <a:pPr rtl="0"/>
          <a:r>
            <a:rPr lang="en-US" b="1" smtClean="0"/>
            <a:t>Related work</a:t>
          </a:r>
          <a:endParaRPr lang="fr-FR" b="1" dirty="0"/>
        </a:p>
      </dgm:t>
    </dgm:pt>
    <dgm:pt modelId="{99A575E3-0BEC-4677-BF0E-6EAA95654C62}" type="parTrans" cxnId="{FB3FBA81-C3AA-4681-886A-2BBAF9F3BD03}">
      <dgm:prSet/>
      <dgm:spPr/>
      <dgm:t>
        <a:bodyPr/>
        <a:lstStyle/>
        <a:p>
          <a:endParaRPr lang="fr-FR"/>
        </a:p>
      </dgm:t>
    </dgm:pt>
    <dgm:pt modelId="{32F1874F-00DD-40A0-A3FC-8FB541935C3C}" type="sibTrans" cxnId="{FB3FBA81-C3AA-4681-886A-2BBAF9F3BD03}">
      <dgm:prSet/>
      <dgm:spPr/>
      <dgm:t>
        <a:bodyPr/>
        <a:lstStyle/>
        <a:p>
          <a:endParaRPr lang="fr-FR"/>
        </a:p>
      </dgm:t>
    </dgm:pt>
    <dgm:pt modelId="{05BDBEBA-8B44-4175-9D2A-3D3BC61143A6}">
      <dgm:prSet>
        <dgm:style>
          <a:lnRef idx="1">
            <a:schemeClr val="accent2"/>
          </a:lnRef>
          <a:fillRef idx="3">
            <a:schemeClr val="accent2"/>
          </a:fillRef>
          <a:effectRef idx="2">
            <a:schemeClr val="accent2"/>
          </a:effectRef>
          <a:fontRef idx="minor">
            <a:schemeClr val="lt1"/>
          </a:fontRef>
        </dgm:style>
      </dgm:prSet>
      <dgm:spPr/>
      <dgm:t>
        <a:bodyPr/>
        <a:lstStyle/>
        <a:p>
          <a:pPr rtl="0"/>
          <a:r>
            <a:rPr lang="en-US" b="1" smtClean="0"/>
            <a:t>Conclusion and future work</a:t>
          </a:r>
          <a:endParaRPr lang="fr-FR" b="1" dirty="0"/>
        </a:p>
      </dgm:t>
    </dgm:pt>
    <dgm:pt modelId="{4B9D53ED-E4D1-417A-AC1A-CDABE18512A7}" type="parTrans" cxnId="{1050AA0A-4F84-4C0E-9B38-046E7F3898D8}">
      <dgm:prSet/>
      <dgm:spPr/>
      <dgm:t>
        <a:bodyPr/>
        <a:lstStyle/>
        <a:p>
          <a:endParaRPr lang="fr-FR"/>
        </a:p>
      </dgm:t>
    </dgm:pt>
    <dgm:pt modelId="{C6DEEAF8-877C-4037-B17E-90DE02D5D774}" type="sibTrans" cxnId="{1050AA0A-4F84-4C0E-9B38-046E7F3898D8}">
      <dgm:prSet/>
      <dgm:spPr/>
      <dgm:t>
        <a:bodyPr/>
        <a:lstStyle/>
        <a:p>
          <a:endParaRPr lang="fr-FR"/>
        </a:p>
      </dgm:t>
    </dgm:pt>
    <dgm:pt modelId="{3418D53D-3162-408D-8E60-7BA6BC22CC9E}" type="pres">
      <dgm:prSet presAssocID="{F0E47454-EE5F-442F-A42A-6EA1467110B6}" presName="linearFlow" presStyleCnt="0">
        <dgm:presLayoutVars>
          <dgm:dir/>
          <dgm:resizeHandles val="exact"/>
        </dgm:presLayoutVars>
      </dgm:prSet>
      <dgm:spPr/>
      <dgm:t>
        <a:bodyPr/>
        <a:lstStyle/>
        <a:p>
          <a:endParaRPr lang="fr-FR"/>
        </a:p>
      </dgm:t>
    </dgm:pt>
    <dgm:pt modelId="{A71E5FEA-F8E7-4018-91C8-C31067C37004}" type="pres">
      <dgm:prSet presAssocID="{325FE6BB-CA90-4787-8742-3E870DDED725}" presName="composite" presStyleCnt="0"/>
      <dgm:spPr/>
    </dgm:pt>
    <dgm:pt modelId="{21FA496C-55E1-4644-AE15-9A9EF2A6B410}" type="pres">
      <dgm:prSet presAssocID="{325FE6BB-CA90-4787-8742-3E870DDED725}" presName="imgShp" presStyleLbl="fgImgPlace1" presStyleIdx="0" presStyleCnt="8"/>
      <dgm:spPr>
        <a:blipFill dpi="0" rotWithShape="1">
          <a:blip xmlns:r="http://schemas.openxmlformats.org/officeDocument/2006/relationships" r:embed="rId1" cstate="print">
            <a:extLst>
              <a:ext uri="{28A0092B-C50C-407E-A947-70E740481C1C}">
                <a14:useLocalDpi xmlns:a14="http://schemas.microsoft.com/office/drawing/2010/main"/>
              </a:ext>
            </a:extLst>
          </a:blip>
          <a:srcRect/>
          <a:stretch>
            <a:fillRect l="-9923" t="-8224" r="-58944" b="-2872"/>
          </a:stretch>
        </a:blipFill>
      </dgm:spPr>
      <dgm:t>
        <a:bodyPr/>
        <a:lstStyle/>
        <a:p>
          <a:endParaRPr lang="fr-FR"/>
        </a:p>
      </dgm:t>
    </dgm:pt>
    <dgm:pt modelId="{3FDF4AA2-1A8B-49C6-A1C3-C7700764DA7B}" type="pres">
      <dgm:prSet presAssocID="{325FE6BB-CA90-4787-8742-3E870DDED725}" presName="txShp" presStyleLbl="node1" presStyleIdx="0" presStyleCnt="8">
        <dgm:presLayoutVars>
          <dgm:bulletEnabled val="1"/>
        </dgm:presLayoutVars>
      </dgm:prSet>
      <dgm:spPr/>
      <dgm:t>
        <a:bodyPr/>
        <a:lstStyle/>
        <a:p>
          <a:endParaRPr lang="fr-FR"/>
        </a:p>
      </dgm:t>
    </dgm:pt>
    <dgm:pt modelId="{796957ED-DE5B-458D-90BE-2A5949603E25}" type="pres">
      <dgm:prSet presAssocID="{CAF05359-00A2-402A-8A6A-8620741672F9}" presName="spacing" presStyleCnt="0"/>
      <dgm:spPr/>
    </dgm:pt>
    <dgm:pt modelId="{A8FB9B25-DFFF-4F5B-A191-84F60A679D45}" type="pres">
      <dgm:prSet presAssocID="{D83A679C-D240-45C3-B99F-9765B2901E35}" presName="composite" presStyleCnt="0"/>
      <dgm:spPr/>
    </dgm:pt>
    <dgm:pt modelId="{393C9259-4464-4AC6-B696-7343AD548B13}" type="pres">
      <dgm:prSet presAssocID="{D83A679C-D240-45C3-B99F-9765B2901E35}" presName="imgShp" presStyleLbl="fgImgPlace1" presStyleIdx="1" presStyleCnt="8"/>
      <dgm:spPr>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dgm:spPr>
      <dgm:t>
        <a:bodyPr/>
        <a:lstStyle/>
        <a:p>
          <a:endParaRPr lang="fr-FR"/>
        </a:p>
      </dgm:t>
    </dgm:pt>
    <dgm:pt modelId="{93115E27-228E-4B91-B95D-530143F8F43D}" type="pres">
      <dgm:prSet presAssocID="{D83A679C-D240-45C3-B99F-9765B2901E35}" presName="txShp" presStyleLbl="node1" presStyleIdx="1" presStyleCnt="8">
        <dgm:presLayoutVars>
          <dgm:bulletEnabled val="1"/>
        </dgm:presLayoutVars>
      </dgm:prSet>
      <dgm:spPr/>
      <dgm:t>
        <a:bodyPr/>
        <a:lstStyle/>
        <a:p>
          <a:endParaRPr lang="fr-FR"/>
        </a:p>
      </dgm:t>
    </dgm:pt>
    <dgm:pt modelId="{915AA6E4-8391-409D-B513-DC38BB2F51F2}" type="pres">
      <dgm:prSet presAssocID="{29D55F84-F3CC-4BEA-B384-8100723D184A}" presName="spacing" presStyleCnt="0"/>
      <dgm:spPr/>
    </dgm:pt>
    <dgm:pt modelId="{D599C4A4-8ABF-4D12-8BA0-E277211A313A}" type="pres">
      <dgm:prSet presAssocID="{FEF5AB8B-238F-4144-92CE-45E7C5F66A9E}" presName="composite" presStyleCnt="0"/>
      <dgm:spPr/>
    </dgm:pt>
    <dgm:pt modelId="{3E5BEBD5-89A9-407D-BB4C-EED42C008B27}" type="pres">
      <dgm:prSet presAssocID="{FEF5AB8B-238F-4144-92CE-45E7C5F66A9E}" presName="imgShp" presStyleLbl="fgImgPlace1" presStyleIdx="2" presStyleCnt="8"/>
      <dgm:spPr>
        <a:blipFill dpi="0" rotWithShape="1">
          <a:blip xmlns:r="http://schemas.openxmlformats.org/officeDocument/2006/relationships" r:embed="rId3" cstate="print">
            <a:extLst>
              <a:ext uri="{28A0092B-C50C-407E-A947-70E740481C1C}">
                <a14:useLocalDpi xmlns:a14="http://schemas.microsoft.com/office/drawing/2010/main"/>
              </a:ext>
            </a:extLst>
          </a:blip>
          <a:srcRect/>
          <a:stretch>
            <a:fillRect l="-39722" t="-18431" r="-30222" b="-20867"/>
          </a:stretch>
        </a:blipFill>
      </dgm:spPr>
      <dgm:t>
        <a:bodyPr/>
        <a:lstStyle/>
        <a:p>
          <a:endParaRPr lang="fr-FR"/>
        </a:p>
      </dgm:t>
    </dgm:pt>
    <dgm:pt modelId="{FB3FC997-6AFB-48A4-9837-E08371129C35}" type="pres">
      <dgm:prSet presAssocID="{FEF5AB8B-238F-4144-92CE-45E7C5F66A9E}" presName="txShp" presStyleLbl="node1" presStyleIdx="2" presStyleCnt="8">
        <dgm:presLayoutVars>
          <dgm:bulletEnabled val="1"/>
        </dgm:presLayoutVars>
      </dgm:prSet>
      <dgm:spPr/>
      <dgm:t>
        <a:bodyPr/>
        <a:lstStyle/>
        <a:p>
          <a:endParaRPr lang="fr-FR"/>
        </a:p>
      </dgm:t>
    </dgm:pt>
    <dgm:pt modelId="{EAA0B47D-876A-40BE-9207-A03A64908CB8}" type="pres">
      <dgm:prSet presAssocID="{3B1CE8BA-51EC-4975-A155-E0C42412E7DE}" presName="spacing" presStyleCnt="0"/>
      <dgm:spPr/>
    </dgm:pt>
    <dgm:pt modelId="{09A62CB9-E46E-4BFA-A608-E0C7B91A14F0}" type="pres">
      <dgm:prSet presAssocID="{2F12C789-D360-4E6D-96D0-D74F080AF699}" presName="composite" presStyleCnt="0"/>
      <dgm:spPr/>
    </dgm:pt>
    <dgm:pt modelId="{C4CFA0C1-50EE-4F0D-8C81-F037F313C725}" type="pres">
      <dgm:prSet presAssocID="{2F12C789-D360-4E6D-96D0-D74F080AF699}" presName="imgShp" presStyleLbl="fgImgPlace1" presStyleIdx="3" presStyleCnt="8"/>
      <dgm:spPr>
        <a:blipFill>
          <a:blip xmlns:r="http://schemas.openxmlformats.org/officeDocument/2006/relationships" r:embed="rId4" cstate="print">
            <a:extLst>
              <a:ext uri="{28A0092B-C50C-407E-A947-70E740481C1C}">
                <a14:useLocalDpi xmlns:a14="http://schemas.microsoft.com/office/drawing/2010/main"/>
              </a:ext>
            </a:extLst>
          </a:blip>
          <a:srcRect/>
          <a:stretch>
            <a:fillRect l="-29000" r="-29000"/>
          </a:stretch>
        </a:blipFill>
      </dgm:spPr>
      <dgm:t>
        <a:bodyPr/>
        <a:lstStyle/>
        <a:p>
          <a:endParaRPr lang="fr-FR"/>
        </a:p>
      </dgm:t>
    </dgm:pt>
    <dgm:pt modelId="{A99B6B24-517D-4C9A-B2C5-4C9CC123C482}" type="pres">
      <dgm:prSet presAssocID="{2F12C789-D360-4E6D-96D0-D74F080AF699}" presName="txShp" presStyleLbl="node1" presStyleIdx="3" presStyleCnt="8">
        <dgm:presLayoutVars>
          <dgm:bulletEnabled val="1"/>
        </dgm:presLayoutVars>
      </dgm:prSet>
      <dgm:spPr/>
      <dgm:t>
        <a:bodyPr/>
        <a:lstStyle/>
        <a:p>
          <a:endParaRPr lang="fr-FR"/>
        </a:p>
      </dgm:t>
    </dgm:pt>
    <dgm:pt modelId="{CAA98CE8-1A21-4966-BCC6-C9C98DA5C369}" type="pres">
      <dgm:prSet presAssocID="{C82F0D6E-3BEE-410B-9AC9-13FE1A195F45}" presName="spacing" presStyleCnt="0"/>
      <dgm:spPr/>
    </dgm:pt>
    <dgm:pt modelId="{C58D37E4-D2AB-4E9C-A4C5-E9FCEA374742}" type="pres">
      <dgm:prSet presAssocID="{C9B6042A-FC0B-460E-8020-08733419E612}" presName="composite" presStyleCnt="0"/>
      <dgm:spPr/>
    </dgm:pt>
    <dgm:pt modelId="{29BC4AE9-49C1-41CF-A660-7EEBECEDA009}" type="pres">
      <dgm:prSet presAssocID="{C9B6042A-FC0B-460E-8020-08733419E612}" presName="imgShp" presStyleLbl="fgImgPlace1" presStyleIdx="4" presStyleCnt="8"/>
      <dgm:spPr/>
    </dgm:pt>
    <dgm:pt modelId="{CDE60C71-66AE-4C12-8DB9-C3204C2E4D05}" type="pres">
      <dgm:prSet presAssocID="{C9B6042A-FC0B-460E-8020-08733419E612}" presName="txShp" presStyleLbl="node1" presStyleIdx="4" presStyleCnt="8">
        <dgm:presLayoutVars>
          <dgm:bulletEnabled val="1"/>
        </dgm:presLayoutVars>
      </dgm:prSet>
      <dgm:spPr/>
      <dgm:t>
        <a:bodyPr/>
        <a:lstStyle/>
        <a:p>
          <a:endParaRPr lang="fr-FR"/>
        </a:p>
      </dgm:t>
    </dgm:pt>
    <dgm:pt modelId="{AAD0A4E8-B515-40F8-B0E0-56E45F3BD50C}" type="pres">
      <dgm:prSet presAssocID="{9E6351A2-A5CA-400E-9F14-945655C8133F}" presName="spacing" presStyleCnt="0"/>
      <dgm:spPr/>
    </dgm:pt>
    <dgm:pt modelId="{D6A456ED-9816-4F3C-8E5A-273000FAA6CC}" type="pres">
      <dgm:prSet presAssocID="{8F6E5925-5525-439A-B023-61FEF611FE2C}" presName="composite" presStyleCnt="0"/>
      <dgm:spPr/>
    </dgm:pt>
    <dgm:pt modelId="{92A68005-C726-4944-8439-9A0B18E82907}" type="pres">
      <dgm:prSet presAssocID="{8F6E5925-5525-439A-B023-61FEF611FE2C}" presName="imgShp" presStyleLbl="fgImgPlace1" presStyleIdx="5" presStyleCnt="8"/>
      <dgm:spPr/>
    </dgm:pt>
    <dgm:pt modelId="{D1049E90-B3C9-41C5-9587-4A63BBBF01E6}" type="pres">
      <dgm:prSet presAssocID="{8F6E5925-5525-439A-B023-61FEF611FE2C}" presName="txShp" presStyleLbl="node1" presStyleIdx="5" presStyleCnt="8">
        <dgm:presLayoutVars>
          <dgm:bulletEnabled val="1"/>
        </dgm:presLayoutVars>
      </dgm:prSet>
      <dgm:spPr/>
      <dgm:t>
        <a:bodyPr/>
        <a:lstStyle/>
        <a:p>
          <a:endParaRPr lang="fr-FR"/>
        </a:p>
      </dgm:t>
    </dgm:pt>
    <dgm:pt modelId="{61EBCAF4-D9A3-49B2-A944-F04B449D1692}" type="pres">
      <dgm:prSet presAssocID="{926AAF97-7EF4-4673-813E-414BA32D87E2}" presName="spacing" presStyleCnt="0"/>
      <dgm:spPr/>
    </dgm:pt>
    <dgm:pt modelId="{CB1CC157-97A6-44A1-92C2-1C6B44826BA1}" type="pres">
      <dgm:prSet presAssocID="{83E80B10-4084-4556-8E92-03FEB4536548}" presName="composite" presStyleCnt="0"/>
      <dgm:spPr/>
    </dgm:pt>
    <dgm:pt modelId="{3829D6E1-993C-44BF-BDD3-2DE5D5D0EBD2}" type="pres">
      <dgm:prSet presAssocID="{83E80B10-4084-4556-8E92-03FEB4536548}" presName="imgShp" presStyleLbl="fgImgPlace1" presStyleIdx="6" presStyleCnt="8"/>
      <dgm:spPr/>
    </dgm:pt>
    <dgm:pt modelId="{EBFC93E0-8179-4309-8461-CE473D5B09EC}" type="pres">
      <dgm:prSet presAssocID="{83E80B10-4084-4556-8E92-03FEB4536548}" presName="txShp" presStyleLbl="node1" presStyleIdx="6" presStyleCnt="8">
        <dgm:presLayoutVars>
          <dgm:bulletEnabled val="1"/>
        </dgm:presLayoutVars>
      </dgm:prSet>
      <dgm:spPr/>
      <dgm:t>
        <a:bodyPr/>
        <a:lstStyle/>
        <a:p>
          <a:endParaRPr lang="fr-FR"/>
        </a:p>
      </dgm:t>
    </dgm:pt>
    <dgm:pt modelId="{1BA7A4A0-D9C0-4938-A064-97F112BBEDEE}" type="pres">
      <dgm:prSet presAssocID="{32F1874F-00DD-40A0-A3FC-8FB541935C3C}" presName="spacing" presStyleCnt="0"/>
      <dgm:spPr/>
    </dgm:pt>
    <dgm:pt modelId="{810A97DE-204A-4D68-B20D-8D72A7F5AD14}" type="pres">
      <dgm:prSet presAssocID="{05BDBEBA-8B44-4175-9D2A-3D3BC61143A6}" presName="composite" presStyleCnt="0"/>
      <dgm:spPr/>
    </dgm:pt>
    <dgm:pt modelId="{A2A92EDC-8B14-4C19-A403-65F842D9F44F}" type="pres">
      <dgm:prSet presAssocID="{05BDBEBA-8B44-4175-9D2A-3D3BC61143A6}" presName="imgShp" presStyleLbl="fgImgPlace1" presStyleIdx="7" presStyleCnt="8"/>
      <dgm:spPr/>
    </dgm:pt>
    <dgm:pt modelId="{D2CD6D97-99D8-4635-968A-EC87B3AE9FF1}" type="pres">
      <dgm:prSet presAssocID="{05BDBEBA-8B44-4175-9D2A-3D3BC61143A6}" presName="txShp" presStyleLbl="node1" presStyleIdx="7" presStyleCnt="8">
        <dgm:presLayoutVars>
          <dgm:bulletEnabled val="1"/>
        </dgm:presLayoutVars>
      </dgm:prSet>
      <dgm:spPr/>
      <dgm:t>
        <a:bodyPr/>
        <a:lstStyle/>
        <a:p>
          <a:endParaRPr lang="fr-FR"/>
        </a:p>
      </dgm:t>
    </dgm:pt>
  </dgm:ptLst>
  <dgm:cxnLst>
    <dgm:cxn modelId="{FCD3C643-8F38-4D40-93A1-B1A5E3FB534C}" type="presOf" srcId="{D83A679C-D240-45C3-B99F-9765B2901E35}" destId="{93115E27-228E-4B91-B95D-530143F8F43D}" srcOrd="0" destOrd="0" presId="urn:microsoft.com/office/officeart/2005/8/layout/vList3#1"/>
    <dgm:cxn modelId="{55549FFF-824D-4220-B0DD-A52BD96221C2}" type="presOf" srcId="{C9B6042A-FC0B-460E-8020-08733419E612}" destId="{CDE60C71-66AE-4C12-8DB9-C3204C2E4D05}" srcOrd="0" destOrd="0" presId="urn:microsoft.com/office/officeart/2005/8/layout/vList3#1"/>
    <dgm:cxn modelId="{DE931E8A-E23E-4D71-82F0-7086860F9729}" srcId="{F0E47454-EE5F-442F-A42A-6EA1467110B6}" destId="{8F6E5925-5525-439A-B023-61FEF611FE2C}" srcOrd="5" destOrd="0" parTransId="{37ABDCA8-E1B1-492F-A8C9-3C5B88EF7678}" sibTransId="{926AAF97-7EF4-4673-813E-414BA32D87E2}"/>
    <dgm:cxn modelId="{91620D59-AEF8-4FAD-869B-358476E69691}" srcId="{F0E47454-EE5F-442F-A42A-6EA1467110B6}" destId="{D83A679C-D240-45C3-B99F-9765B2901E35}" srcOrd="1" destOrd="0" parTransId="{84B67DAE-BE10-457D-94BA-BF1B6319E0B5}" sibTransId="{29D55F84-F3CC-4BEA-B384-8100723D184A}"/>
    <dgm:cxn modelId="{D9AE6E68-1266-4E1F-A040-0759519925BE}" type="presOf" srcId="{325FE6BB-CA90-4787-8742-3E870DDED725}" destId="{3FDF4AA2-1A8B-49C6-A1C3-C7700764DA7B}" srcOrd="0" destOrd="0" presId="urn:microsoft.com/office/officeart/2005/8/layout/vList3#1"/>
    <dgm:cxn modelId="{84233D28-DB91-44A1-A1F6-536B5408210C}" type="presOf" srcId="{05BDBEBA-8B44-4175-9D2A-3D3BC61143A6}" destId="{D2CD6D97-99D8-4635-968A-EC87B3AE9FF1}" srcOrd="0" destOrd="0" presId="urn:microsoft.com/office/officeart/2005/8/layout/vList3#1"/>
    <dgm:cxn modelId="{30897506-254D-47AF-B989-0C830A8299FB}" type="presOf" srcId="{FEF5AB8B-238F-4144-92CE-45E7C5F66A9E}" destId="{FB3FC997-6AFB-48A4-9837-E08371129C35}" srcOrd="0" destOrd="0" presId="urn:microsoft.com/office/officeart/2005/8/layout/vList3#1"/>
    <dgm:cxn modelId="{1050AA0A-4F84-4C0E-9B38-046E7F3898D8}" srcId="{F0E47454-EE5F-442F-A42A-6EA1467110B6}" destId="{05BDBEBA-8B44-4175-9D2A-3D3BC61143A6}" srcOrd="7" destOrd="0" parTransId="{4B9D53ED-E4D1-417A-AC1A-CDABE18512A7}" sibTransId="{C6DEEAF8-877C-4037-B17E-90DE02D5D774}"/>
    <dgm:cxn modelId="{FB3FBA81-C3AA-4681-886A-2BBAF9F3BD03}" srcId="{F0E47454-EE5F-442F-A42A-6EA1467110B6}" destId="{83E80B10-4084-4556-8E92-03FEB4536548}" srcOrd="6" destOrd="0" parTransId="{99A575E3-0BEC-4677-BF0E-6EAA95654C62}" sibTransId="{32F1874F-00DD-40A0-A3FC-8FB541935C3C}"/>
    <dgm:cxn modelId="{F2934B99-F3A4-4956-A89D-109B96FAE157}" type="presOf" srcId="{8F6E5925-5525-439A-B023-61FEF611FE2C}" destId="{D1049E90-B3C9-41C5-9587-4A63BBBF01E6}" srcOrd="0" destOrd="0" presId="urn:microsoft.com/office/officeart/2005/8/layout/vList3#1"/>
    <dgm:cxn modelId="{A506F098-C48E-4964-B869-F63E7AEA82B1}" srcId="{F0E47454-EE5F-442F-A42A-6EA1467110B6}" destId="{C9B6042A-FC0B-460E-8020-08733419E612}" srcOrd="4" destOrd="0" parTransId="{807F8772-DA63-4804-8B02-0AC62174D8E6}" sibTransId="{9E6351A2-A5CA-400E-9F14-945655C8133F}"/>
    <dgm:cxn modelId="{401295F4-32C3-4489-9AEC-2193A4660B4F}" type="presOf" srcId="{2F12C789-D360-4E6D-96D0-D74F080AF699}" destId="{A99B6B24-517D-4C9A-B2C5-4C9CC123C482}" srcOrd="0" destOrd="0" presId="urn:microsoft.com/office/officeart/2005/8/layout/vList3#1"/>
    <dgm:cxn modelId="{CE23D01F-670E-47D2-A89E-662F70ECFF59}" type="presOf" srcId="{F0E47454-EE5F-442F-A42A-6EA1467110B6}" destId="{3418D53D-3162-408D-8E60-7BA6BC22CC9E}" srcOrd="0" destOrd="0" presId="urn:microsoft.com/office/officeart/2005/8/layout/vList3#1"/>
    <dgm:cxn modelId="{53CEEE00-0A20-4567-950F-26D082E2C28D}" srcId="{F0E47454-EE5F-442F-A42A-6EA1467110B6}" destId="{325FE6BB-CA90-4787-8742-3E870DDED725}" srcOrd="0" destOrd="0" parTransId="{A36E9409-D722-404C-8014-EEF397533CF9}" sibTransId="{CAF05359-00A2-402A-8A6A-8620741672F9}"/>
    <dgm:cxn modelId="{DCF946AE-FDC6-4078-92B5-15ACF866DE06}" srcId="{F0E47454-EE5F-442F-A42A-6EA1467110B6}" destId="{2F12C789-D360-4E6D-96D0-D74F080AF699}" srcOrd="3" destOrd="0" parTransId="{09739A44-92BC-4C43-B06F-0D5E21E2FAF0}" sibTransId="{C82F0D6E-3BEE-410B-9AC9-13FE1A195F45}"/>
    <dgm:cxn modelId="{743E7D56-29F2-4E3B-B9FF-CA7849A1D479}" type="presOf" srcId="{83E80B10-4084-4556-8E92-03FEB4536548}" destId="{EBFC93E0-8179-4309-8461-CE473D5B09EC}" srcOrd="0" destOrd="0" presId="urn:microsoft.com/office/officeart/2005/8/layout/vList3#1"/>
    <dgm:cxn modelId="{827DEF16-29EC-4FA0-9059-0F4E72019F08}" srcId="{F0E47454-EE5F-442F-A42A-6EA1467110B6}" destId="{FEF5AB8B-238F-4144-92CE-45E7C5F66A9E}" srcOrd="2" destOrd="0" parTransId="{0FC889AD-CA78-4861-BC6A-C4F6C951FA5A}" sibTransId="{3B1CE8BA-51EC-4975-A155-E0C42412E7DE}"/>
    <dgm:cxn modelId="{D1BF23BD-3169-48E8-9BCE-AFD37BADDB17}" type="presParOf" srcId="{3418D53D-3162-408D-8E60-7BA6BC22CC9E}" destId="{A71E5FEA-F8E7-4018-91C8-C31067C37004}" srcOrd="0" destOrd="0" presId="urn:microsoft.com/office/officeart/2005/8/layout/vList3#1"/>
    <dgm:cxn modelId="{469E5860-4F6E-4050-842F-F51E4A43F59E}" type="presParOf" srcId="{A71E5FEA-F8E7-4018-91C8-C31067C37004}" destId="{21FA496C-55E1-4644-AE15-9A9EF2A6B410}" srcOrd="0" destOrd="0" presId="urn:microsoft.com/office/officeart/2005/8/layout/vList3#1"/>
    <dgm:cxn modelId="{32862613-30E3-46C0-82F7-2B25E7F4EDC7}" type="presParOf" srcId="{A71E5FEA-F8E7-4018-91C8-C31067C37004}" destId="{3FDF4AA2-1A8B-49C6-A1C3-C7700764DA7B}" srcOrd="1" destOrd="0" presId="urn:microsoft.com/office/officeart/2005/8/layout/vList3#1"/>
    <dgm:cxn modelId="{CE8A18BC-C35A-4F4E-AE62-44B9291925CE}" type="presParOf" srcId="{3418D53D-3162-408D-8E60-7BA6BC22CC9E}" destId="{796957ED-DE5B-458D-90BE-2A5949603E25}" srcOrd="1" destOrd="0" presId="urn:microsoft.com/office/officeart/2005/8/layout/vList3#1"/>
    <dgm:cxn modelId="{A70F8C6B-35B4-424A-B41E-A01BF66388E8}" type="presParOf" srcId="{3418D53D-3162-408D-8E60-7BA6BC22CC9E}" destId="{A8FB9B25-DFFF-4F5B-A191-84F60A679D45}" srcOrd="2" destOrd="0" presId="urn:microsoft.com/office/officeart/2005/8/layout/vList3#1"/>
    <dgm:cxn modelId="{873E86E7-9461-47C4-BF70-3D8016F9AAE4}" type="presParOf" srcId="{A8FB9B25-DFFF-4F5B-A191-84F60A679D45}" destId="{393C9259-4464-4AC6-B696-7343AD548B13}" srcOrd="0" destOrd="0" presId="urn:microsoft.com/office/officeart/2005/8/layout/vList3#1"/>
    <dgm:cxn modelId="{AEE08FA6-231E-4385-931F-CB7D00ECC6F3}" type="presParOf" srcId="{A8FB9B25-DFFF-4F5B-A191-84F60A679D45}" destId="{93115E27-228E-4B91-B95D-530143F8F43D}" srcOrd="1" destOrd="0" presId="urn:microsoft.com/office/officeart/2005/8/layout/vList3#1"/>
    <dgm:cxn modelId="{3F4AB1C6-C67F-4F5A-8D19-00CDE2671DBD}" type="presParOf" srcId="{3418D53D-3162-408D-8E60-7BA6BC22CC9E}" destId="{915AA6E4-8391-409D-B513-DC38BB2F51F2}" srcOrd="3" destOrd="0" presId="urn:microsoft.com/office/officeart/2005/8/layout/vList3#1"/>
    <dgm:cxn modelId="{EB3F4D3D-1234-47D0-8478-42BE40877358}" type="presParOf" srcId="{3418D53D-3162-408D-8E60-7BA6BC22CC9E}" destId="{D599C4A4-8ABF-4D12-8BA0-E277211A313A}" srcOrd="4" destOrd="0" presId="urn:microsoft.com/office/officeart/2005/8/layout/vList3#1"/>
    <dgm:cxn modelId="{88258404-A888-4C3D-84BA-CAE1DB751265}" type="presParOf" srcId="{D599C4A4-8ABF-4D12-8BA0-E277211A313A}" destId="{3E5BEBD5-89A9-407D-BB4C-EED42C008B27}" srcOrd="0" destOrd="0" presId="urn:microsoft.com/office/officeart/2005/8/layout/vList3#1"/>
    <dgm:cxn modelId="{88E67552-799A-448C-8219-133B9AB7CEBB}" type="presParOf" srcId="{D599C4A4-8ABF-4D12-8BA0-E277211A313A}" destId="{FB3FC997-6AFB-48A4-9837-E08371129C35}" srcOrd="1" destOrd="0" presId="urn:microsoft.com/office/officeart/2005/8/layout/vList3#1"/>
    <dgm:cxn modelId="{C849762A-D5A1-429F-ADA5-CB7E6683321A}" type="presParOf" srcId="{3418D53D-3162-408D-8E60-7BA6BC22CC9E}" destId="{EAA0B47D-876A-40BE-9207-A03A64908CB8}" srcOrd="5" destOrd="0" presId="urn:microsoft.com/office/officeart/2005/8/layout/vList3#1"/>
    <dgm:cxn modelId="{83377D22-C5C7-4BB5-BAD8-0A7A5DE99EE2}" type="presParOf" srcId="{3418D53D-3162-408D-8E60-7BA6BC22CC9E}" destId="{09A62CB9-E46E-4BFA-A608-E0C7B91A14F0}" srcOrd="6" destOrd="0" presId="urn:microsoft.com/office/officeart/2005/8/layout/vList3#1"/>
    <dgm:cxn modelId="{A04B33B2-779D-4D52-8CDB-246F8CFE8E8E}" type="presParOf" srcId="{09A62CB9-E46E-4BFA-A608-E0C7B91A14F0}" destId="{C4CFA0C1-50EE-4F0D-8C81-F037F313C725}" srcOrd="0" destOrd="0" presId="urn:microsoft.com/office/officeart/2005/8/layout/vList3#1"/>
    <dgm:cxn modelId="{209B1B1C-B41E-4417-8B0B-2AE378D5C1A3}" type="presParOf" srcId="{09A62CB9-E46E-4BFA-A608-E0C7B91A14F0}" destId="{A99B6B24-517D-4C9A-B2C5-4C9CC123C482}" srcOrd="1" destOrd="0" presId="urn:microsoft.com/office/officeart/2005/8/layout/vList3#1"/>
    <dgm:cxn modelId="{A7B23E73-CF43-419D-ABCD-4279BCD9E53A}" type="presParOf" srcId="{3418D53D-3162-408D-8E60-7BA6BC22CC9E}" destId="{CAA98CE8-1A21-4966-BCC6-C9C98DA5C369}" srcOrd="7" destOrd="0" presId="urn:microsoft.com/office/officeart/2005/8/layout/vList3#1"/>
    <dgm:cxn modelId="{25832337-43F2-40A9-BA35-E7C7309F5C53}" type="presParOf" srcId="{3418D53D-3162-408D-8E60-7BA6BC22CC9E}" destId="{C58D37E4-D2AB-4E9C-A4C5-E9FCEA374742}" srcOrd="8" destOrd="0" presId="urn:microsoft.com/office/officeart/2005/8/layout/vList3#1"/>
    <dgm:cxn modelId="{4D7E871B-6314-44DC-A5C3-85CF782F4898}" type="presParOf" srcId="{C58D37E4-D2AB-4E9C-A4C5-E9FCEA374742}" destId="{29BC4AE9-49C1-41CF-A660-7EEBECEDA009}" srcOrd="0" destOrd="0" presId="urn:microsoft.com/office/officeart/2005/8/layout/vList3#1"/>
    <dgm:cxn modelId="{8F12FD8F-860D-4941-84DD-417E85D63436}" type="presParOf" srcId="{C58D37E4-D2AB-4E9C-A4C5-E9FCEA374742}" destId="{CDE60C71-66AE-4C12-8DB9-C3204C2E4D05}" srcOrd="1" destOrd="0" presId="urn:microsoft.com/office/officeart/2005/8/layout/vList3#1"/>
    <dgm:cxn modelId="{B3ECFDAC-50B5-409F-9286-BB5673D5B9E3}" type="presParOf" srcId="{3418D53D-3162-408D-8E60-7BA6BC22CC9E}" destId="{AAD0A4E8-B515-40F8-B0E0-56E45F3BD50C}" srcOrd="9" destOrd="0" presId="urn:microsoft.com/office/officeart/2005/8/layout/vList3#1"/>
    <dgm:cxn modelId="{9448DF16-A242-4FAA-BEB7-DC0235D93131}" type="presParOf" srcId="{3418D53D-3162-408D-8E60-7BA6BC22CC9E}" destId="{D6A456ED-9816-4F3C-8E5A-273000FAA6CC}" srcOrd="10" destOrd="0" presId="urn:microsoft.com/office/officeart/2005/8/layout/vList3#1"/>
    <dgm:cxn modelId="{35DD2E69-2CDE-4226-AE53-2A024561C1A6}" type="presParOf" srcId="{D6A456ED-9816-4F3C-8E5A-273000FAA6CC}" destId="{92A68005-C726-4944-8439-9A0B18E82907}" srcOrd="0" destOrd="0" presId="urn:microsoft.com/office/officeart/2005/8/layout/vList3#1"/>
    <dgm:cxn modelId="{A56AB1A2-C912-4254-8757-04B777000CF4}" type="presParOf" srcId="{D6A456ED-9816-4F3C-8E5A-273000FAA6CC}" destId="{D1049E90-B3C9-41C5-9587-4A63BBBF01E6}" srcOrd="1" destOrd="0" presId="urn:microsoft.com/office/officeart/2005/8/layout/vList3#1"/>
    <dgm:cxn modelId="{D0AE68F5-7015-4B15-973E-29987E6B56C2}" type="presParOf" srcId="{3418D53D-3162-408D-8E60-7BA6BC22CC9E}" destId="{61EBCAF4-D9A3-49B2-A944-F04B449D1692}" srcOrd="11" destOrd="0" presId="urn:microsoft.com/office/officeart/2005/8/layout/vList3#1"/>
    <dgm:cxn modelId="{A9E13D66-6F4A-4843-B29D-C9B2ABD07FF1}" type="presParOf" srcId="{3418D53D-3162-408D-8E60-7BA6BC22CC9E}" destId="{CB1CC157-97A6-44A1-92C2-1C6B44826BA1}" srcOrd="12" destOrd="0" presId="urn:microsoft.com/office/officeart/2005/8/layout/vList3#1"/>
    <dgm:cxn modelId="{590B2FD7-F2B3-45EB-A29A-4111AE6039B6}" type="presParOf" srcId="{CB1CC157-97A6-44A1-92C2-1C6B44826BA1}" destId="{3829D6E1-993C-44BF-BDD3-2DE5D5D0EBD2}" srcOrd="0" destOrd="0" presId="urn:microsoft.com/office/officeart/2005/8/layout/vList3#1"/>
    <dgm:cxn modelId="{5805687B-1ED9-4204-B71D-3CAD175CF9CA}" type="presParOf" srcId="{CB1CC157-97A6-44A1-92C2-1C6B44826BA1}" destId="{EBFC93E0-8179-4309-8461-CE473D5B09EC}" srcOrd="1" destOrd="0" presId="urn:microsoft.com/office/officeart/2005/8/layout/vList3#1"/>
    <dgm:cxn modelId="{C8EDF72A-050B-4657-8B56-123A775F09E5}" type="presParOf" srcId="{3418D53D-3162-408D-8E60-7BA6BC22CC9E}" destId="{1BA7A4A0-D9C0-4938-A064-97F112BBEDEE}" srcOrd="13" destOrd="0" presId="urn:microsoft.com/office/officeart/2005/8/layout/vList3#1"/>
    <dgm:cxn modelId="{27C57F63-C157-49C9-824E-4FC803152264}" type="presParOf" srcId="{3418D53D-3162-408D-8E60-7BA6BC22CC9E}" destId="{810A97DE-204A-4D68-B20D-8D72A7F5AD14}" srcOrd="14" destOrd="0" presId="urn:microsoft.com/office/officeart/2005/8/layout/vList3#1"/>
    <dgm:cxn modelId="{E90BB9B7-8247-42AB-A45E-1293CED7C184}" type="presParOf" srcId="{810A97DE-204A-4D68-B20D-8D72A7F5AD14}" destId="{A2A92EDC-8B14-4C19-A403-65F842D9F44F}" srcOrd="0" destOrd="0" presId="urn:microsoft.com/office/officeart/2005/8/layout/vList3#1"/>
    <dgm:cxn modelId="{7F323A41-DD10-402E-8FEE-5013E7169846}" type="presParOf" srcId="{810A97DE-204A-4D68-B20D-8D72A7F5AD14}" destId="{D2CD6D97-99D8-4635-968A-EC87B3AE9FF1}"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A556BC-09AD-4788-BA8B-A29B6EF03024}" type="doc">
      <dgm:prSet loTypeId="urn:microsoft.com/office/officeart/2005/8/layout/process2" loCatId="process" qsTypeId="urn:microsoft.com/office/officeart/2005/8/quickstyle/simple1" qsCatId="simple" csTypeId="urn:microsoft.com/office/officeart/2005/8/colors/accent1_2" csCatId="accent1" phldr="1"/>
      <dgm:spPr/>
    </dgm:pt>
    <dgm:pt modelId="{08B8BCF6-8E80-4769-95C3-A393D1D5CE2A}">
      <dgm:prSet phldrT="[Texte]"/>
      <dgm:spPr/>
      <dgm:t>
        <a:bodyPr/>
        <a:lstStyle/>
        <a:p>
          <a:r>
            <a:rPr lang="en-US" smtClean="0"/>
            <a:t>Architecture model</a:t>
          </a:r>
          <a:endParaRPr lang="fr-FR"/>
        </a:p>
      </dgm:t>
    </dgm:pt>
    <dgm:pt modelId="{85F0CD61-C1CA-484C-A55B-CA6399666760}" type="parTrans" cxnId="{120EBF3F-D821-4CDC-A77E-CD809F898FEE}">
      <dgm:prSet/>
      <dgm:spPr/>
      <dgm:t>
        <a:bodyPr/>
        <a:lstStyle/>
        <a:p>
          <a:endParaRPr lang="fr-FR"/>
        </a:p>
      </dgm:t>
    </dgm:pt>
    <dgm:pt modelId="{879E528A-0E65-4761-AE93-6C85F96062A1}" type="sibTrans" cxnId="{120EBF3F-D821-4CDC-A77E-CD809F898FEE}">
      <dgm:prSet/>
      <dgm:spPr/>
      <dgm:t>
        <a:bodyPr/>
        <a:lstStyle/>
        <a:p>
          <a:endParaRPr lang="fr-FR"/>
        </a:p>
      </dgm:t>
    </dgm:pt>
    <dgm:pt modelId="{BBCF319A-53E1-4AD0-85F7-9604CEC30350}">
      <dgm:prSet phldrT="[Texte]"/>
      <dgm:spPr/>
      <dgm:t>
        <a:bodyPr/>
        <a:lstStyle/>
        <a:p>
          <a:r>
            <a:rPr lang="en-US" smtClean="0"/>
            <a:t>Intermediate model/language</a:t>
          </a:r>
          <a:endParaRPr lang="fr-FR"/>
        </a:p>
      </dgm:t>
    </dgm:pt>
    <dgm:pt modelId="{5DD5468B-56FD-45B9-B4C7-2C6D0AF78A81}" type="parTrans" cxnId="{2AD45204-37C9-4CE5-B664-151D3EF42EAF}">
      <dgm:prSet/>
      <dgm:spPr/>
      <dgm:t>
        <a:bodyPr/>
        <a:lstStyle/>
        <a:p>
          <a:endParaRPr lang="fr-FR"/>
        </a:p>
      </dgm:t>
    </dgm:pt>
    <dgm:pt modelId="{D862F60C-7BC5-4DC8-AEE6-B3C16C520596}" type="sibTrans" cxnId="{2AD45204-37C9-4CE5-B664-151D3EF42EAF}">
      <dgm:prSet/>
      <dgm:spPr/>
      <dgm:t>
        <a:bodyPr/>
        <a:lstStyle/>
        <a:p>
          <a:endParaRPr lang="fr-FR"/>
        </a:p>
      </dgm:t>
    </dgm:pt>
    <dgm:pt modelId="{C7B988D1-8F07-4974-B9FD-70912650E2CA}">
      <dgm:prSet phldrT="[Texte]"/>
      <dgm:spPr/>
      <dgm:t>
        <a:bodyPr/>
        <a:lstStyle/>
        <a:p>
          <a:r>
            <a:rPr lang="en-US" smtClean="0"/>
            <a:t>OOP code</a:t>
          </a:r>
          <a:endParaRPr lang="fr-FR"/>
        </a:p>
      </dgm:t>
    </dgm:pt>
    <dgm:pt modelId="{FA00A664-9A16-4B22-AF9F-EAF03E334B52}" type="parTrans" cxnId="{CF90AFDF-5E8D-419F-8CAC-D41237673134}">
      <dgm:prSet/>
      <dgm:spPr/>
      <dgm:t>
        <a:bodyPr/>
        <a:lstStyle/>
        <a:p>
          <a:endParaRPr lang="fr-FR"/>
        </a:p>
      </dgm:t>
    </dgm:pt>
    <dgm:pt modelId="{FBABC394-CD68-428E-8C28-A0D423BE220F}" type="sibTrans" cxnId="{CF90AFDF-5E8D-419F-8CAC-D41237673134}">
      <dgm:prSet/>
      <dgm:spPr/>
      <dgm:t>
        <a:bodyPr/>
        <a:lstStyle/>
        <a:p>
          <a:endParaRPr lang="fr-FR"/>
        </a:p>
      </dgm:t>
    </dgm:pt>
    <dgm:pt modelId="{C70347C6-8468-41F9-A65C-F5A31B6A9F57}">
      <dgm:prSet phldrT="[Texte]"/>
      <dgm:spPr>
        <a:solidFill>
          <a:schemeClr val="bg1"/>
        </a:solidFill>
      </dgm:spPr>
      <dgm:t>
        <a:bodyPr/>
        <a:lstStyle/>
        <a:p>
          <a:endParaRPr lang="fr-FR"/>
        </a:p>
      </dgm:t>
    </dgm:pt>
    <dgm:pt modelId="{8A4BBB2F-2EE4-4365-8C07-6AF5478234C9}" type="sibTrans" cxnId="{0F906285-A245-4626-B00A-D95F0E834BEB}">
      <dgm:prSet/>
      <dgm:spPr/>
      <dgm:t>
        <a:bodyPr/>
        <a:lstStyle/>
        <a:p>
          <a:endParaRPr lang="fr-FR"/>
        </a:p>
      </dgm:t>
    </dgm:pt>
    <dgm:pt modelId="{D07B68BF-B292-415E-AD00-65E75DAB4C3E}" type="parTrans" cxnId="{0F906285-A245-4626-B00A-D95F0E834BEB}">
      <dgm:prSet/>
      <dgm:spPr/>
      <dgm:t>
        <a:bodyPr/>
        <a:lstStyle/>
        <a:p>
          <a:endParaRPr lang="fr-FR"/>
        </a:p>
      </dgm:t>
    </dgm:pt>
    <dgm:pt modelId="{CD46A41B-6E65-4AAD-BBC8-DFDE4BF7E7FA}" type="pres">
      <dgm:prSet presAssocID="{D0A556BC-09AD-4788-BA8B-A29B6EF03024}" presName="linearFlow" presStyleCnt="0">
        <dgm:presLayoutVars>
          <dgm:resizeHandles val="exact"/>
        </dgm:presLayoutVars>
      </dgm:prSet>
      <dgm:spPr/>
    </dgm:pt>
    <dgm:pt modelId="{FBB97982-F1F6-44D1-89C5-3DA20C452A4E}" type="pres">
      <dgm:prSet presAssocID="{08B8BCF6-8E80-4769-95C3-A393D1D5CE2A}" presName="node" presStyleLbl="node1" presStyleIdx="0" presStyleCnt="4">
        <dgm:presLayoutVars>
          <dgm:bulletEnabled val="1"/>
        </dgm:presLayoutVars>
      </dgm:prSet>
      <dgm:spPr/>
      <dgm:t>
        <a:bodyPr/>
        <a:lstStyle/>
        <a:p>
          <a:endParaRPr lang="fr-FR"/>
        </a:p>
      </dgm:t>
    </dgm:pt>
    <dgm:pt modelId="{7A09D8D6-578B-40AA-933F-CB18B9E41EF2}" type="pres">
      <dgm:prSet presAssocID="{879E528A-0E65-4761-AE93-6C85F96062A1}" presName="sibTrans" presStyleLbl="sibTrans2D1" presStyleIdx="0" presStyleCnt="3"/>
      <dgm:spPr/>
      <dgm:t>
        <a:bodyPr/>
        <a:lstStyle/>
        <a:p>
          <a:endParaRPr lang="fr-FR"/>
        </a:p>
      </dgm:t>
    </dgm:pt>
    <dgm:pt modelId="{A991BB05-9368-48DE-8673-0BF3DBF0CFCF}" type="pres">
      <dgm:prSet presAssocID="{879E528A-0E65-4761-AE93-6C85F96062A1}" presName="connectorText" presStyleLbl="sibTrans2D1" presStyleIdx="0" presStyleCnt="3"/>
      <dgm:spPr/>
      <dgm:t>
        <a:bodyPr/>
        <a:lstStyle/>
        <a:p>
          <a:endParaRPr lang="fr-FR"/>
        </a:p>
      </dgm:t>
    </dgm:pt>
    <dgm:pt modelId="{4B1BF891-B840-4D2F-ABE0-1570D4926121}" type="pres">
      <dgm:prSet presAssocID="{BBCF319A-53E1-4AD0-85F7-9604CEC30350}" presName="node" presStyleLbl="node1" presStyleIdx="1" presStyleCnt="4">
        <dgm:presLayoutVars>
          <dgm:bulletEnabled val="1"/>
        </dgm:presLayoutVars>
      </dgm:prSet>
      <dgm:spPr/>
      <dgm:t>
        <a:bodyPr/>
        <a:lstStyle/>
        <a:p>
          <a:endParaRPr lang="fr-FR"/>
        </a:p>
      </dgm:t>
    </dgm:pt>
    <dgm:pt modelId="{5875122B-F2DD-42D3-BD24-24A5C07A5A46}" type="pres">
      <dgm:prSet presAssocID="{D862F60C-7BC5-4DC8-AEE6-B3C16C520596}" presName="sibTrans" presStyleLbl="sibTrans2D1" presStyleIdx="1" presStyleCnt="3"/>
      <dgm:spPr/>
      <dgm:t>
        <a:bodyPr/>
        <a:lstStyle/>
        <a:p>
          <a:endParaRPr lang="fr-FR"/>
        </a:p>
      </dgm:t>
    </dgm:pt>
    <dgm:pt modelId="{A82E9050-27E0-4D61-96F9-E0A64994CAFC}" type="pres">
      <dgm:prSet presAssocID="{D862F60C-7BC5-4DC8-AEE6-B3C16C520596}" presName="connectorText" presStyleLbl="sibTrans2D1" presStyleIdx="1" presStyleCnt="3"/>
      <dgm:spPr/>
      <dgm:t>
        <a:bodyPr/>
        <a:lstStyle/>
        <a:p>
          <a:endParaRPr lang="fr-FR"/>
        </a:p>
      </dgm:t>
    </dgm:pt>
    <dgm:pt modelId="{016F6CA7-B034-42DA-85BC-57F4FE52F485}" type="pres">
      <dgm:prSet presAssocID="{C70347C6-8468-41F9-A65C-F5A31B6A9F57}" presName="node" presStyleLbl="node1" presStyleIdx="2" presStyleCnt="4" custFlipVert="1" custScaleY="11228">
        <dgm:presLayoutVars>
          <dgm:bulletEnabled val="1"/>
        </dgm:presLayoutVars>
      </dgm:prSet>
      <dgm:spPr/>
      <dgm:t>
        <a:bodyPr/>
        <a:lstStyle/>
        <a:p>
          <a:endParaRPr lang="fr-FR"/>
        </a:p>
      </dgm:t>
    </dgm:pt>
    <dgm:pt modelId="{0AD797A9-AAFC-43E0-8509-DB9864C6BEC4}" type="pres">
      <dgm:prSet presAssocID="{8A4BBB2F-2EE4-4365-8C07-6AF5478234C9}" presName="sibTrans" presStyleLbl="sibTrans2D1" presStyleIdx="2" presStyleCnt="3"/>
      <dgm:spPr/>
    </dgm:pt>
    <dgm:pt modelId="{EED71595-4EE3-4D37-B455-C664A6BFC859}" type="pres">
      <dgm:prSet presAssocID="{8A4BBB2F-2EE4-4365-8C07-6AF5478234C9}" presName="connectorText" presStyleLbl="sibTrans2D1" presStyleIdx="2" presStyleCnt="3"/>
      <dgm:spPr/>
    </dgm:pt>
    <dgm:pt modelId="{DDC821B7-5511-46BA-9AB3-CDF5945CF039}" type="pres">
      <dgm:prSet presAssocID="{C7B988D1-8F07-4974-B9FD-70912650E2CA}" presName="node" presStyleLbl="node1" presStyleIdx="3" presStyleCnt="4">
        <dgm:presLayoutVars>
          <dgm:bulletEnabled val="1"/>
        </dgm:presLayoutVars>
      </dgm:prSet>
      <dgm:spPr/>
      <dgm:t>
        <a:bodyPr/>
        <a:lstStyle/>
        <a:p>
          <a:endParaRPr lang="fr-FR"/>
        </a:p>
      </dgm:t>
    </dgm:pt>
  </dgm:ptLst>
  <dgm:cxnLst>
    <dgm:cxn modelId="{0F906285-A245-4626-B00A-D95F0E834BEB}" srcId="{D0A556BC-09AD-4788-BA8B-A29B6EF03024}" destId="{C70347C6-8468-41F9-A65C-F5A31B6A9F57}" srcOrd="2" destOrd="0" parTransId="{D07B68BF-B292-415E-AD00-65E75DAB4C3E}" sibTransId="{8A4BBB2F-2EE4-4365-8C07-6AF5478234C9}"/>
    <dgm:cxn modelId="{E38B255E-B032-4512-BD7B-794B692368D5}" type="presOf" srcId="{879E528A-0E65-4761-AE93-6C85F96062A1}" destId="{7A09D8D6-578B-40AA-933F-CB18B9E41EF2}" srcOrd="0" destOrd="0" presId="urn:microsoft.com/office/officeart/2005/8/layout/process2"/>
    <dgm:cxn modelId="{270863B8-009B-436C-95BE-6008F19F5EA3}" type="presOf" srcId="{8A4BBB2F-2EE4-4365-8C07-6AF5478234C9}" destId="{0AD797A9-AAFC-43E0-8509-DB9864C6BEC4}" srcOrd="0" destOrd="0" presId="urn:microsoft.com/office/officeart/2005/8/layout/process2"/>
    <dgm:cxn modelId="{2AD45204-37C9-4CE5-B664-151D3EF42EAF}" srcId="{D0A556BC-09AD-4788-BA8B-A29B6EF03024}" destId="{BBCF319A-53E1-4AD0-85F7-9604CEC30350}" srcOrd="1" destOrd="0" parTransId="{5DD5468B-56FD-45B9-B4C7-2C6D0AF78A81}" sibTransId="{D862F60C-7BC5-4DC8-AEE6-B3C16C520596}"/>
    <dgm:cxn modelId="{10824410-421D-440F-B846-01A0AA452A66}" type="presOf" srcId="{08B8BCF6-8E80-4769-95C3-A393D1D5CE2A}" destId="{FBB97982-F1F6-44D1-89C5-3DA20C452A4E}" srcOrd="0" destOrd="0" presId="urn:microsoft.com/office/officeart/2005/8/layout/process2"/>
    <dgm:cxn modelId="{68ED82CE-C15A-43DC-926F-29549A2465CB}" type="presOf" srcId="{D862F60C-7BC5-4DC8-AEE6-B3C16C520596}" destId="{5875122B-F2DD-42D3-BD24-24A5C07A5A46}" srcOrd="0" destOrd="0" presId="urn:microsoft.com/office/officeart/2005/8/layout/process2"/>
    <dgm:cxn modelId="{120EBF3F-D821-4CDC-A77E-CD809F898FEE}" srcId="{D0A556BC-09AD-4788-BA8B-A29B6EF03024}" destId="{08B8BCF6-8E80-4769-95C3-A393D1D5CE2A}" srcOrd="0" destOrd="0" parTransId="{85F0CD61-C1CA-484C-A55B-CA6399666760}" sibTransId="{879E528A-0E65-4761-AE93-6C85F96062A1}"/>
    <dgm:cxn modelId="{A74C492C-7C59-4EAF-97FF-84333F935938}" type="presOf" srcId="{8A4BBB2F-2EE4-4365-8C07-6AF5478234C9}" destId="{EED71595-4EE3-4D37-B455-C664A6BFC859}" srcOrd="1" destOrd="0" presId="urn:microsoft.com/office/officeart/2005/8/layout/process2"/>
    <dgm:cxn modelId="{B200C6AC-FDDC-4D70-84ED-935FDDE82538}" type="presOf" srcId="{C7B988D1-8F07-4974-B9FD-70912650E2CA}" destId="{DDC821B7-5511-46BA-9AB3-CDF5945CF039}" srcOrd="0" destOrd="0" presId="urn:microsoft.com/office/officeart/2005/8/layout/process2"/>
    <dgm:cxn modelId="{16A5F048-00E2-4693-8C9B-3B7C40739A33}" type="presOf" srcId="{D0A556BC-09AD-4788-BA8B-A29B6EF03024}" destId="{CD46A41B-6E65-4AAD-BBC8-DFDE4BF7E7FA}" srcOrd="0" destOrd="0" presId="urn:microsoft.com/office/officeart/2005/8/layout/process2"/>
    <dgm:cxn modelId="{1CD9E972-BC50-4D10-B724-8FAD949F09A0}" type="presOf" srcId="{BBCF319A-53E1-4AD0-85F7-9604CEC30350}" destId="{4B1BF891-B840-4D2F-ABE0-1570D4926121}" srcOrd="0" destOrd="0" presId="urn:microsoft.com/office/officeart/2005/8/layout/process2"/>
    <dgm:cxn modelId="{49C6C75F-0303-4408-9120-01807851A060}" type="presOf" srcId="{879E528A-0E65-4761-AE93-6C85F96062A1}" destId="{A991BB05-9368-48DE-8673-0BF3DBF0CFCF}" srcOrd="1" destOrd="0" presId="urn:microsoft.com/office/officeart/2005/8/layout/process2"/>
    <dgm:cxn modelId="{CF90AFDF-5E8D-419F-8CAC-D41237673134}" srcId="{D0A556BC-09AD-4788-BA8B-A29B6EF03024}" destId="{C7B988D1-8F07-4974-B9FD-70912650E2CA}" srcOrd="3" destOrd="0" parTransId="{FA00A664-9A16-4B22-AF9F-EAF03E334B52}" sibTransId="{FBABC394-CD68-428E-8C28-A0D423BE220F}"/>
    <dgm:cxn modelId="{9DD8F136-C50F-40A4-B5AE-C4B696D36669}" type="presOf" srcId="{C70347C6-8468-41F9-A65C-F5A31B6A9F57}" destId="{016F6CA7-B034-42DA-85BC-57F4FE52F485}" srcOrd="0" destOrd="0" presId="urn:microsoft.com/office/officeart/2005/8/layout/process2"/>
    <dgm:cxn modelId="{650C18A2-DC98-41E4-9719-94C80D79212E}" type="presOf" srcId="{D862F60C-7BC5-4DC8-AEE6-B3C16C520596}" destId="{A82E9050-27E0-4D61-96F9-E0A64994CAFC}" srcOrd="1" destOrd="0" presId="urn:microsoft.com/office/officeart/2005/8/layout/process2"/>
    <dgm:cxn modelId="{E61CEE58-FC10-4522-BDF3-C7044C7B7329}" type="presParOf" srcId="{CD46A41B-6E65-4AAD-BBC8-DFDE4BF7E7FA}" destId="{FBB97982-F1F6-44D1-89C5-3DA20C452A4E}" srcOrd="0" destOrd="0" presId="urn:microsoft.com/office/officeart/2005/8/layout/process2"/>
    <dgm:cxn modelId="{B3A5FC56-7ED7-496C-8368-DE5421DB1D63}" type="presParOf" srcId="{CD46A41B-6E65-4AAD-BBC8-DFDE4BF7E7FA}" destId="{7A09D8D6-578B-40AA-933F-CB18B9E41EF2}" srcOrd="1" destOrd="0" presId="urn:microsoft.com/office/officeart/2005/8/layout/process2"/>
    <dgm:cxn modelId="{544E1BAA-1408-487B-8AC7-7472CC71A10D}" type="presParOf" srcId="{7A09D8D6-578B-40AA-933F-CB18B9E41EF2}" destId="{A991BB05-9368-48DE-8673-0BF3DBF0CFCF}" srcOrd="0" destOrd="0" presId="urn:microsoft.com/office/officeart/2005/8/layout/process2"/>
    <dgm:cxn modelId="{A0180597-2686-46C2-AC92-3B3E020D508D}" type="presParOf" srcId="{CD46A41B-6E65-4AAD-BBC8-DFDE4BF7E7FA}" destId="{4B1BF891-B840-4D2F-ABE0-1570D4926121}" srcOrd="2" destOrd="0" presId="urn:microsoft.com/office/officeart/2005/8/layout/process2"/>
    <dgm:cxn modelId="{D0A01750-7320-4307-9737-3DE91017834B}" type="presParOf" srcId="{CD46A41B-6E65-4AAD-BBC8-DFDE4BF7E7FA}" destId="{5875122B-F2DD-42D3-BD24-24A5C07A5A46}" srcOrd="3" destOrd="0" presId="urn:microsoft.com/office/officeart/2005/8/layout/process2"/>
    <dgm:cxn modelId="{6EA6BF72-C193-477D-B47B-17DA29573A70}" type="presParOf" srcId="{5875122B-F2DD-42D3-BD24-24A5C07A5A46}" destId="{A82E9050-27E0-4D61-96F9-E0A64994CAFC}" srcOrd="0" destOrd="0" presId="urn:microsoft.com/office/officeart/2005/8/layout/process2"/>
    <dgm:cxn modelId="{7E5DB424-20BB-4CE8-B4E8-726701D1D790}" type="presParOf" srcId="{CD46A41B-6E65-4AAD-BBC8-DFDE4BF7E7FA}" destId="{016F6CA7-B034-42DA-85BC-57F4FE52F485}" srcOrd="4" destOrd="0" presId="urn:microsoft.com/office/officeart/2005/8/layout/process2"/>
    <dgm:cxn modelId="{7D8B0E93-300F-43C2-B964-F04B31CCECCA}" type="presParOf" srcId="{CD46A41B-6E65-4AAD-BBC8-DFDE4BF7E7FA}" destId="{0AD797A9-AAFC-43E0-8509-DB9864C6BEC4}" srcOrd="5" destOrd="0" presId="urn:microsoft.com/office/officeart/2005/8/layout/process2"/>
    <dgm:cxn modelId="{EA3AF05C-C6F9-4BED-873E-2647218155C2}" type="presParOf" srcId="{0AD797A9-AAFC-43E0-8509-DB9864C6BEC4}" destId="{EED71595-4EE3-4D37-B455-C664A6BFC859}" srcOrd="0" destOrd="0" presId="urn:microsoft.com/office/officeart/2005/8/layout/process2"/>
    <dgm:cxn modelId="{88A5F0F7-DD61-4AF3-814A-A2A11DD5B014}" type="presParOf" srcId="{CD46A41B-6E65-4AAD-BBC8-DFDE4BF7E7FA}" destId="{DDC821B7-5511-46BA-9AB3-CDF5945CF039}"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A556BC-09AD-4788-BA8B-A29B6EF03024}" type="doc">
      <dgm:prSet loTypeId="urn:microsoft.com/office/officeart/2005/8/layout/process2" loCatId="process" qsTypeId="urn:microsoft.com/office/officeart/2005/8/quickstyle/simple1" qsCatId="simple" csTypeId="urn:microsoft.com/office/officeart/2005/8/colors/accent1_2" csCatId="accent1" phldr="1"/>
      <dgm:spPr/>
    </dgm:pt>
    <dgm:pt modelId="{08B8BCF6-8E80-4769-95C3-A393D1D5CE2A}">
      <dgm:prSet phldrT="[Texte]"/>
      <dgm:spPr/>
      <dgm:t>
        <a:bodyPr/>
        <a:lstStyle/>
        <a:p>
          <a:r>
            <a:rPr lang="en-US" smtClean="0"/>
            <a:t>Architecture model</a:t>
          </a:r>
          <a:endParaRPr lang="fr-FR"/>
        </a:p>
      </dgm:t>
    </dgm:pt>
    <dgm:pt modelId="{85F0CD61-C1CA-484C-A55B-CA6399666760}" type="parTrans" cxnId="{120EBF3F-D821-4CDC-A77E-CD809F898FEE}">
      <dgm:prSet/>
      <dgm:spPr/>
      <dgm:t>
        <a:bodyPr/>
        <a:lstStyle/>
        <a:p>
          <a:endParaRPr lang="fr-FR"/>
        </a:p>
      </dgm:t>
    </dgm:pt>
    <dgm:pt modelId="{879E528A-0E65-4761-AE93-6C85F96062A1}" type="sibTrans" cxnId="{120EBF3F-D821-4CDC-A77E-CD809F898FEE}">
      <dgm:prSet/>
      <dgm:spPr/>
      <dgm:t>
        <a:bodyPr/>
        <a:lstStyle/>
        <a:p>
          <a:endParaRPr lang="fr-FR"/>
        </a:p>
      </dgm:t>
    </dgm:pt>
    <dgm:pt modelId="{BBCF319A-53E1-4AD0-85F7-9604CEC30350}">
      <dgm:prSet phldrT="[Texte]"/>
      <dgm:spPr/>
      <dgm:t>
        <a:bodyPr/>
        <a:lstStyle/>
        <a:p>
          <a:r>
            <a:rPr lang="en-US" smtClean="0"/>
            <a:t>Intermediate model/language</a:t>
          </a:r>
          <a:endParaRPr lang="fr-FR"/>
        </a:p>
      </dgm:t>
    </dgm:pt>
    <dgm:pt modelId="{5DD5468B-56FD-45B9-B4C7-2C6D0AF78A81}" type="parTrans" cxnId="{2AD45204-37C9-4CE5-B664-151D3EF42EAF}">
      <dgm:prSet/>
      <dgm:spPr/>
      <dgm:t>
        <a:bodyPr/>
        <a:lstStyle/>
        <a:p>
          <a:endParaRPr lang="fr-FR"/>
        </a:p>
      </dgm:t>
    </dgm:pt>
    <dgm:pt modelId="{D862F60C-7BC5-4DC8-AEE6-B3C16C520596}" type="sibTrans" cxnId="{2AD45204-37C9-4CE5-B664-151D3EF42EAF}">
      <dgm:prSet/>
      <dgm:spPr/>
      <dgm:t>
        <a:bodyPr/>
        <a:lstStyle/>
        <a:p>
          <a:endParaRPr lang="fr-FR"/>
        </a:p>
      </dgm:t>
    </dgm:pt>
    <dgm:pt modelId="{C7B988D1-8F07-4974-B9FD-70912650E2CA}">
      <dgm:prSet phldrT="[Texte]"/>
      <dgm:spPr/>
      <dgm:t>
        <a:bodyPr/>
        <a:lstStyle/>
        <a:p>
          <a:r>
            <a:rPr lang="en-US" smtClean="0"/>
            <a:t>OOP code</a:t>
          </a:r>
          <a:endParaRPr lang="fr-FR"/>
        </a:p>
      </dgm:t>
    </dgm:pt>
    <dgm:pt modelId="{FA00A664-9A16-4B22-AF9F-EAF03E334B52}" type="parTrans" cxnId="{CF90AFDF-5E8D-419F-8CAC-D41237673134}">
      <dgm:prSet/>
      <dgm:spPr/>
      <dgm:t>
        <a:bodyPr/>
        <a:lstStyle/>
        <a:p>
          <a:endParaRPr lang="fr-FR"/>
        </a:p>
      </dgm:t>
    </dgm:pt>
    <dgm:pt modelId="{FBABC394-CD68-428E-8C28-A0D423BE220F}" type="sibTrans" cxnId="{CF90AFDF-5E8D-419F-8CAC-D41237673134}">
      <dgm:prSet/>
      <dgm:spPr/>
      <dgm:t>
        <a:bodyPr/>
        <a:lstStyle/>
        <a:p>
          <a:endParaRPr lang="fr-FR"/>
        </a:p>
      </dgm:t>
    </dgm:pt>
    <dgm:pt modelId="{CD46A41B-6E65-4AAD-BBC8-DFDE4BF7E7FA}" type="pres">
      <dgm:prSet presAssocID="{D0A556BC-09AD-4788-BA8B-A29B6EF03024}" presName="linearFlow" presStyleCnt="0">
        <dgm:presLayoutVars>
          <dgm:resizeHandles val="exact"/>
        </dgm:presLayoutVars>
      </dgm:prSet>
      <dgm:spPr/>
    </dgm:pt>
    <dgm:pt modelId="{FBB97982-F1F6-44D1-89C5-3DA20C452A4E}" type="pres">
      <dgm:prSet presAssocID="{08B8BCF6-8E80-4769-95C3-A393D1D5CE2A}" presName="node" presStyleLbl="node1" presStyleIdx="0" presStyleCnt="3">
        <dgm:presLayoutVars>
          <dgm:bulletEnabled val="1"/>
        </dgm:presLayoutVars>
      </dgm:prSet>
      <dgm:spPr/>
      <dgm:t>
        <a:bodyPr/>
        <a:lstStyle/>
        <a:p>
          <a:endParaRPr lang="fr-FR"/>
        </a:p>
      </dgm:t>
    </dgm:pt>
    <dgm:pt modelId="{7A09D8D6-578B-40AA-933F-CB18B9E41EF2}" type="pres">
      <dgm:prSet presAssocID="{879E528A-0E65-4761-AE93-6C85F96062A1}" presName="sibTrans" presStyleLbl="sibTrans2D1" presStyleIdx="0" presStyleCnt="2"/>
      <dgm:spPr/>
      <dgm:t>
        <a:bodyPr/>
        <a:lstStyle/>
        <a:p>
          <a:endParaRPr lang="fr-FR"/>
        </a:p>
      </dgm:t>
    </dgm:pt>
    <dgm:pt modelId="{A991BB05-9368-48DE-8673-0BF3DBF0CFCF}" type="pres">
      <dgm:prSet presAssocID="{879E528A-0E65-4761-AE93-6C85F96062A1}" presName="connectorText" presStyleLbl="sibTrans2D1" presStyleIdx="0" presStyleCnt="2"/>
      <dgm:spPr/>
      <dgm:t>
        <a:bodyPr/>
        <a:lstStyle/>
        <a:p>
          <a:endParaRPr lang="fr-FR"/>
        </a:p>
      </dgm:t>
    </dgm:pt>
    <dgm:pt modelId="{4B1BF891-B840-4D2F-ABE0-1570D4926121}" type="pres">
      <dgm:prSet presAssocID="{BBCF319A-53E1-4AD0-85F7-9604CEC30350}" presName="node" presStyleLbl="node1" presStyleIdx="1" presStyleCnt="3">
        <dgm:presLayoutVars>
          <dgm:bulletEnabled val="1"/>
        </dgm:presLayoutVars>
      </dgm:prSet>
      <dgm:spPr/>
      <dgm:t>
        <a:bodyPr/>
        <a:lstStyle/>
        <a:p>
          <a:endParaRPr lang="fr-FR"/>
        </a:p>
      </dgm:t>
    </dgm:pt>
    <dgm:pt modelId="{5875122B-F2DD-42D3-BD24-24A5C07A5A46}" type="pres">
      <dgm:prSet presAssocID="{D862F60C-7BC5-4DC8-AEE6-B3C16C520596}" presName="sibTrans" presStyleLbl="sibTrans2D1" presStyleIdx="1" presStyleCnt="2"/>
      <dgm:spPr/>
      <dgm:t>
        <a:bodyPr/>
        <a:lstStyle/>
        <a:p>
          <a:endParaRPr lang="fr-FR"/>
        </a:p>
      </dgm:t>
    </dgm:pt>
    <dgm:pt modelId="{A82E9050-27E0-4D61-96F9-E0A64994CAFC}" type="pres">
      <dgm:prSet presAssocID="{D862F60C-7BC5-4DC8-AEE6-B3C16C520596}" presName="connectorText" presStyleLbl="sibTrans2D1" presStyleIdx="1" presStyleCnt="2"/>
      <dgm:spPr/>
      <dgm:t>
        <a:bodyPr/>
        <a:lstStyle/>
        <a:p>
          <a:endParaRPr lang="fr-FR"/>
        </a:p>
      </dgm:t>
    </dgm:pt>
    <dgm:pt modelId="{DDC821B7-5511-46BA-9AB3-CDF5945CF039}" type="pres">
      <dgm:prSet presAssocID="{C7B988D1-8F07-4974-B9FD-70912650E2CA}" presName="node" presStyleLbl="node1" presStyleIdx="2" presStyleCnt="3">
        <dgm:presLayoutVars>
          <dgm:bulletEnabled val="1"/>
        </dgm:presLayoutVars>
      </dgm:prSet>
      <dgm:spPr/>
      <dgm:t>
        <a:bodyPr/>
        <a:lstStyle/>
        <a:p>
          <a:endParaRPr lang="fr-FR"/>
        </a:p>
      </dgm:t>
    </dgm:pt>
  </dgm:ptLst>
  <dgm:cxnLst>
    <dgm:cxn modelId="{1B7ABAEB-5C25-4510-9739-978110B0053D}" type="presOf" srcId="{08B8BCF6-8E80-4769-95C3-A393D1D5CE2A}" destId="{FBB97982-F1F6-44D1-89C5-3DA20C452A4E}" srcOrd="0" destOrd="0" presId="urn:microsoft.com/office/officeart/2005/8/layout/process2"/>
    <dgm:cxn modelId="{91B58366-1AAF-403E-90C4-A9AD874F5D40}" type="presOf" srcId="{879E528A-0E65-4761-AE93-6C85F96062A1}" destId="{A991BB05-9368-48DE-8673-0BF3DBF0CFCF}" srcOrd="1" destOrd="0" presId="urn:microsoft.com/office/officeart/2005/8/layout/process2"/>
    <dgm:cxn modelId="{2AD45204-37C9-4CE5-B664-151D3EF42EAF}" srcId="{D0A556BC-09AD-4788-BA8B-A29B6EF03024}" destId="{BBCF319A-53E1-4AD0-85F7-9604CEC30350}" srcOrd="1" destOrd="0" parTransId="{5DD5468B-56FD-45B9-B4C7-2C6D0AF78A81}" sibTransId="{D862F60C-7BC5-4DC8-AEE6-B3C16C520596}"/>
    <dgm:cxn modelId="{8649772D-AE76-4A0E-AD00-EFDDDE8AE8FE}" type="presOf" srcId="{879E528A-0E65-4761-AE93-6C85F96062A1}" destId="{7A09D8D6-578B-40AA-933F-CB18B9E41EF2}" srcOrd="0" destOrd="0" presId="urn:microsoft.com/office/officeart/2005/8/layout/process2"/>
    <dgm:cxn modelId="{638C9C04-B315-46B6-B46A-AEE50AF92663}" type="presOf" srcId="{C7B988D1-8F07-4974-B9FD-70912650E2CA}" destId="{DDC821B7-5511-46BA-9AB3-CDF5945CF039}" srcOrd="0" destOrd="0" presId="urn:microsoft.com/office/officeart/2005/8/layout/process2"/>
    <dgm:cxn modelId="{16DED54E-B1A6-4D59-A10E-90AB7609E0E8}" type="presOf" srcId="{D862F60C-7BC5-4DC8-AEE6-B3C16C520596}" destId="{5875122B-F2DD-42D3-BD24-24A5C07A5A46}" srcOrd="0" destOrd="0" presId="urn:microsoft.com/office/officeart/2005/8/layout/process2"/>
    <dgm:cxn modelId="{120EBF3F-D821-4CDC-A77E-CD809F898FEE}" srcId="{D0A556BC-09AD-4788-BA8B-A29B6EF03024}" destId="{08B8BCF6-8E80-4769-95C3-A393D1D5CE2A}" srcOrd="0" destOrd="0" parTransId="{85F0CD61-C1CA-484C-A55B-CA6399666760}" sibTransId="{879E528A-0E65-4761-AE93-6C85F96062A1}"/>
    <dgm:cxn modelId="{CF90AFDF-5E8D-419F-8CAC-D41237673134}" srcId="{D0A556BC-09AD-4788-BA8B-A29B6EF03024}" destId="{C7B988D1-8F07-4974-B9FD-70912650E2CA}" srcOrd="2" destOrd="0" parTransId="{FA00A664-9A16-4B22-AF9F-EAF03E334B52}" sibTransId="{FBABC394-CD68-428E-8C28-A0D423BE220F}"/>
    <dgm:cxn modelId="{972DBE74-D968-41C8-B386-553F51545CE3}" type="presOf" srcId="{D0A556BC-09AD-4788-BA8B-A29B6EF03024}" destId="{CD46A41B-6E65-4AAD-BBC8-DFDE4BF7E7FA}" srcOrd="0" destOrd="0" presId="urn:microsoft.com/office/officeart/2005/8/layout/process2"/>
    <dgm:cxn modelId="{618B9352-DC4F-4DF1-82BE-4AE0E37A5884}" type="presOf" srcId="{D862F60C-7BC5-4DC8-AEE6-B3C16C520596}" destId="{A82E9050-27E0-4D61-96F9-E0A64994CAFC}" srcOrd="1" destOrd="0" presId="urn:microsoft.com/office/officeart/2005/8/layout/process2"/>
    <dgm:cxn modelId="{9A1A237A-0DEA-473B-A43C-1B8E46B6A180}" type="presOf" srcId="{BBCF319A-53E1-4AD0-85F7-9604CEC30350}" destId="{4B1BF891-B840-4D2F-ABE0-1570D4926121}" srcOrd="0" destOrd="0" presId="urn:microsoft.com/office/officeart/2005/8/layout/process2"/>
    <dgm:cxn modelId="{79D26A1B-87C0-42C5-A26F-B03A890F1799}" type="presParOf" srcId="{CD46A41B-6E65-4AAD-BBC8-DFDE4BF7E7FA}" destId="{FBB97982-F1F6-44D1-89C5-3DA20C452A4E}" srcOrd="0" destOrd="0" presId="urn:microsoft.com/office/officeart/2005/8/layout/process2"/>
    <dgm:cxn modelId="{EB836AFC-AA23-4543-BDFD-EFE8195907B2}" type="presParOf" srcId="{CD46A41B-6E65-4AAD-BBC8-DFDE4BF7E7FA}" destId="{7A09D8D6-578B-40AA-933F-CB18B9E41EF2}" srcOrd="1" destOrd="0" presId="urn:microsoft.com/office/officeart/2005/8/layout/process2"/>
    <dgm:cxn modelId="{6C859556-6D61-4D54-B6A4-8D8989967991}" type="presParOf" srcId="{7A09D8D6-578B-40AA-933F-CB18B9E41EF2}" destId="{A991BB05-9368-48DE-8673-0BF3DBF0CFCF}" srcOrd="0" destOrd="0" presId="urn:microsoft.com/office/officeart/2005/8/layout/process2"/>
    <dgm:cxn modelId="{9A056DE0-88FB-4614-A476-F0A61628521E}" type="presParOf" srcId="{CD46A41B-6E65-4AAD-BBC8-DFDE4BF7E7FA}" destId="{4B1BF891-B840-4D2F-ABE0-1570D4926121}" srcOrd="2" destOrd="0" presId="urn:microsoft.com/office/officeart/2005/8/layout/process2"/>
    <dgm:cxn modelId="{7A264FE5-1785-483A-AE77-B3FAEE9EA520}" type="presParOf" srcId="{CD46A41B-6E65-4AAD-BBC8-DFDE4BF7E7FA}" destId="{5875122B-F2DD-42D3-BD24-24A5C07A5A46}" srcOrd="3" destOrd="0" presId="urn:microsoft.com/office/officeart/2005/8/layout/process2"/>
    <dgm:cxn modelId="{0E6FB11E-A90B-4D10-8386-37CB70AB9DD8}" type="presParOf" srcId="{5875122B-F2DD-42D3-BD24-24A5C07A5A46}" destId="{A82E9050-27E0-4D61-96F9-E0A64994CAFC}" srcOrd="0" destOrd="0" presId="urn:microsoft.com/office/officeart/2005/8/layout/process2"/>
    <dgm:cxn modelId="{1786CD2A-300A-42DF-B875-6A87DBD50E6B}" type="presParOf" srcId="{CD46A41B-6E65-4AAD-BBC8-DFDE4BF7E7FA}" destId="{DDC821B7-5511-46BA-9AB3-CDF5945CF039}"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97982-F1F6-44D1-89C5-3DA20C452A4E}">
      <dsp:nvSpPr>
        <dsp:cNvPr id="0" name=""/>
        <dsp:cNvSpPr/>
      </dsp:nvSpPr>
      <dsp:spPr>
        <a:xfrm>
          <a:off x="2133897" y="146"/>
          <a:ext cx="1828204" cy="88106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Architecture model</a:t>
          </a:r>
          <a:endParaRPr lang="fr-FR" sz="1800" kern="1200"/>
        </a:p>
      </dsp:txBody>
      <dsp:txXfrm>
        <a:off x="2159702" y="25951"/>
        <a:ext cx="1776594" cy="829452"/>
      </dsp:txXfrm>
    </dsp:sp>
    <dsp:sp modelId="{7A09D8D6-578B-40AA-933F-CB18B9E41EF2}">
      <dsp:nvSpPr>
        <dsp:cNvPr id="0" name=""/>
        <dsp:cNvSpPr/>
      </dsp:nvSpPr>
      <dsp:spPr>
        <a:xfrm rot="5400000">
          <a:off x="2882800" y="903235"/>
          <a:ext cx="330398" cy="396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fr-FR" sz="1400" kern="1200"/>
        </a:p>
      </dsp:txBody>
      <dsp:txXfrm rot="-5400000">
        <a:off x="2929057" y="936275"/>
        <a:ext cx="237886" cy="231279"/>
      </dsp:txXfrm>
    </dsp:sp>
    <dsp:sp modelId="{4B1BF891-B840-4D2F-ABE0-1570D4926121}">
      <dsp:nvSpPr>
        <dsp:cNvPr id="0" name=""/>
        <dsp:cNvSpPr/>
      </dsp:nvSpPr>
      <dsp:spPr>
        <a:xfrm>
          <a:off x="2133897" y="1321740"/>
          <a:ext cx="1828204" cy="88106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Intermediate model/language</a:t>
          </a:r>
          <a:endParaRPr lang="fr-FR" sz="1800" kern="1200"/>
        </a:p>
      </dsp:txBody>
      <dsp:txXfrm>
        <a:off x="2159702" y="1347545"/>
        <a:ext cx="1776594" cy="829452"/>
      </dsp:txXfrm>
    </dsp:sp>
    <dsp:sp modelId="{5875122B-F2DD-42D3-BD24-24A5C07A5A46}">
      <dsp:nvSpPr>
        <dsp:cNvPr id="0" name=""/>
        <dsp:cNvSpPr/>
      </dsp:nvSpPr>
      <dsp:spPr>
        <a:xfrm rot="5400000">
          <a:off x="2882800" y="2224829"/>
          <a:ext cx="330398" cy="396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fr-FR" sz="1400" kern="1200"/>
        </a:p>
      </dsp:txBody>
      <dsp:txXfrm rot="-5400000">
        <a:off x="2929057" y="2257869"/>
        <a:ext cx="237886" cy="231279"/>
      </dsp:txXfrm>
    </dsp:sp>
    <dsp:sp modelId="{016F6CA7-B034-42DA-85BC-57F4FE52F485}">
      <dsp:nvSpPr>
        <dsp:cNvPr id="0" name=""/>
        <dsp:cNvSpPr/>
      </dsp:nvSpPr>
      <dsp:spPr>
        <a:xfrm flipV="1">
          <a:off x="2133897" y="2643334"/>
          <a:ext cx="1828204" cy="98925"/>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endParaRPr lang="fr-FR" sz="500" kern="1200"/>
        </a:p>
      </dsp:txBody>
      <dsp:txXfrm rot="10800000">
        <a:off x="2136794" y="2646231"/>
        <a:ext cx="1822410" cy="93131"/>
      </dsp:txXfrm>
    </dsp:sp>
    <dsp:sp modelId="{0AD797A9-AAFC-43E0-8509-DB9864C6BEC4}">
      <dsp:nvSpPr>
        <dsp:cNvPr id="0" name=""/>
        <dsp:cNvSpPr/>
      </dsp:nvSpPr>
      <dsp:spPr>
        <a:xfrm rot="5400000">
          <a:off x="2882800" y="2764286"/>
          <a:ext cx="330398" cy="396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fr-FR" sz="1400" kern="1200"/>
        </a:p>
      </dsp:txBody>
      <dsp:txXfrm rot="-5400000">
        <a:off x="2929057" y="2797326"/>
        <a:ext cx="237886" cy="231279"/>
      </dsp:txXfrm>
    </dsp:sp>
    <dsp:sp modelId="{DDC821B7-5511-46BA-9AB3-CDF5945CF039}">
      <dsp:nvSpPr>
        <dsp:cNvPr id="0" name=""/>
        <dsp:cNvSpPr/>
      </dsp:nvSpPr>
      <dsp:spPr>
        <a:xfrm>
          <a:off x="2133897" y="3182790"/>
          <a:ext cx="1828204" cy="88106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OOP code</a:t>
          </a:r>
          <a:endParaRPr lang="fr-FR" sz="1800" kern="1200"/>
        </a:p>
      </dsp:txBody>
      <dsp:txXfrm>
        <a:off x="2159702" y="3208595"/>
        <a:ext cx="1776594" cy="8294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97982-F1F6-44D1-89C5-3DA20C452A4E}">
      <dsp:nvSpPr>
        <dsp:cNvPr id="0" name=""/>
        <dsp:cNvSpPr/>
      </dsp:nvSpPr>
      <dsp:spPr>
        <a:xfrm>
          <a:off x="2133600" y="0"/>
          <a:ext cx="1828800" cy="1016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Architecture model</a:t>
          </a:r>
          <a:endParaRPr lang="fr-FR" sz="1800" kern="1200"/>
        </a:p>
      </dsp:txBody>
      <dsp:txXfrm>
        <a:off x="2163358" y="29758"/>
        <a:ext cx="1769284" cy="956484"/>
      </dsp:txXfrm>
    </dsp:sp>
    <dsp:sp modelId="{7A09D8D6-578B-40AA-933F-CB18B9E41EF2}">
      <dsp:nvSpPr>
        <dsp:cNvPr id="0" name=""/>
        <dsp:cNvSpPr/>
      </dsp:nvSpPr>
      <dsp:spPr>
        <a:xfrm rot="5400000">
          <a:off x="2857500" y="1041399"/>
          <a:ext cx="380999" cy="4572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fr-FR" sz="1400" kern="1200"/>
        </a:p>
      </dsp:txBody>
      <dsp:txXfrm rot="-5400000">
        <a:off x="2910840" y="1079499"/>
        <a:ext cx="274320" cy="266699"/>
      </dsp:txXfrm>
    </dsp:sp>
    <dsp:sp modelId="{4B1BF891-B840-4D2F-ABE0-1570D4926121}">
      <dsp:nvSpPr>
        <dsp:cNvPr id="0" name=""/>
        <dsp:cNvSpPr/>
      </dsp:nvSpPr>
      <dsp:spPr>
        <a:xfrm>
          <a:off x="2133600" y="1523999"/>
          <a:ext cx="1828800" cy="1016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Intermediate model/language</a:t>
          </a:r>
          <a:endParaRPr lang="fr-FR" sz="1800" kern="1200"/>
        </a:p>
      </dsp:txBody>
      <dsp:txXfrm>
        <a:off x="2163358" y="1553757"/>
        <a:ext cx="1769284" cy="956484"/>
      </dsp:txXfrm>
    </dsp:sp>
    <dsp:sp modelId="{5875122B-F2DD-42D3-BD24-24A5C07A5A46}">
      <dsp:nvSpPr>
        <dsp:cNvPr id="0" name=""/>
        <dsp:cNvSpPr/>
      </dsp:nvSpPr>
      <dsp:spPr>
        <a:xfrm rot="5400000">
          <a:off x="2857500" y="2565399"/>
          <a:ext cx="381000" cy="4572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fr-FR" sz="1400" kern="1200"/>
        </a:p>
      </dsp:txBody>
      <dsp:txXfrm rot="-5400000">
        <a:off x="2910840" y="2603499"/>
        <a:ext cx="274320" cy="266700"/>
      </dsp:txXfrm>
    </dsp:sp>
    <dsp:sp modelId="{DDC821B7-5511-46BA-9AB3-CDF5945CF039}">
      <dsp:nvSpPr>
        <dsp:cNvPr id="0" name=""/>
        <dsp:cNvSpPr/>
      </dsp:nvSpPr>
      <dsp:spPr>
        <a:xfrm>
          <a:off x="2133600" y="3047999"/>
          <a:ext cx="1828800" cy="1016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OOP code</a:t>
          </a:r>
          <a:endParaRPr lang="fr-FR" sz="1800" kern="1200"/>
        </a:p>
      </dsp:txBody>
      <dsp:txXfrm>
        <a:off x="2163358" y="3077757"/>
        <a:ext cx="1769284" cy="956484"/>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5AE9CA-C14B-4E19-97C9-513406ADC593}" type="datetimeFigureOut">
              <a:rPr lang="fr-FR" smtClean="0"/>
              <a:t>21/10/2016</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E359AC-EB57-4019-BE17-C972272DD705}" type="slidenum">
              <a:rPr lang="fr-FR" smtClean="0"/>
              <a:t>‹N°›</a:t>
            </a:fld>
            <a:endParaRPr lang="fr-FR"/>
          </a:p>
        </p:txBody>
      </p:sp>
    </p:spTree>
    <p:extLst>
      <p:ext uri="{BB962C8B-B14F-4D97-AF65-F5344CB8AC3E}">
        <p14:creationId xmlns:p14="http://schemas.microsoft.com/office/powerpoint/2010/main" val="1826321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0300910-25D8-4791-9138-E02902FF6C5D}" type="datetimeFigureOut">
              <a:rPr lang="fr-FR"/>
              <a:pPr>
                <a:defRPr/>
              </a:pPr>
              <a:t>21/10/2016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5097153-1DDC-4F13-94F9-FB75DB92492A}" type="slidenum">
              <a:rPr lang="fr-FR"/>
              <a:pPr>
                <a:defRPr/>
              </a:pPr>
              <a:t>‹N°›</a:t>
            </a:fld>
            <a:endParaRPr lang="fr-FR"/>
          </a:p>
        </p:txBody>
      </p:sp>
    </p:spTree>
    <p:extLst>
      <p:ext uri="{BB962C8B-B14F-4D97-AF65-F5344CB8AC3E}">
        <p14:creationId xmlns:p14="http://schemas.microsoft.com/office/powerpoint/2010/main" val="579928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1</a:t>
            </a:fld>
            <a:endParaRPr lang="fr-FR"/>
          </a:p>
        </p:txBody>
      </p:sp>
    </p:spTree>
    <p:extLst>
      <p:ext uri="{BB962C8B-B14F-4D97-AF65-F5344CB8AC3E}">
        <p14:creationId xmlns:p14="http://schemas.microsoft.com/office/powerpoint/2010/main" val="2235914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28650" lvl="1" indent="-171450">
              <a:buFontTx/>
              <a:buChar char="-"/>
            </a:pPr>
            <a:r>
              <a:rPr lang="fr-FR" dirty="0" err="1" smtClean="0"/>
              <a:t>We</a:t>
            </a:r>
            <a:r>
              <a:rPr lang="fr-FR" baseline="0" dirty="0" smtClean="0"/>
              <a:t> </a:t>
            </a:r>
            <a:r>
              <a:rPr lang="fr-FR" baseline="0" dirty="0" err="1" smtClean="0"/>
              <a:t>handle</a:t>
            </a:r>
            <a:r>
              <a:rPr lang="fr-FR" baseline="0" dirty="0" smtClean="0"/>
              <a:t> C++ and not C</a:t>
            </a:r>
          </a:p>
          <a:p>
            <a:pPr marL="628650" lvl="1" indent="-171450">
              <a:buFontTx/>
              <a:buChar char="-"/>
            </a:pPr>
            <a:endParaRPr lang="fr-FR" baseline="0" dirty="0" smtClean="0"/>
          </a:p>
          <a:p>
            <a:pPr marL="628650" lvl="1" indent="-171450">
              <a:buFontTx/>
              <a:buChar char="-"/>
            </a:pPr>
            <a:r>
              <a:rPr lang="fr-FR" baseline="0" dirty="0" err="1" smtClean="0"/>
              <a:t>We</a:t>
            </a:r>
            <a:r>
              <a:rPr lang="fr-FR" baseline="0" dirty="0" smtClean="0"/>
              <a:t> </a:t>
            </a:r>
            <a:r>
              <a:rPr lang="fr-FR" baseline="0" dirty="0" err="1" smtClean="0"/>
              <a:t>try</a:t>
            </a:r>
            <a:r>
              <a:rPr lang="fr-FR" baseline="0" dirty="0" smtClean="0"/>
              <a:t> to </a:t>
            </a:r>
            <a:r>
              <a:rPr lang="fr-FR" baseline="0" dirty="0" err="1" smtClean="0"/>
              <a:t>transform</a:t>
            </a:r>
            <a:r>
              <a:rPr lang="fr-FR" baseline="0" dirty="0" smtClean="0"/>
              <a:t> C to </a:t>
            </a:r>
            <a:r>
              <a:rPr lang="fr-FR" baseline="0" dirty="0" err="1" smtClean="0"/>
              <a:t>some</a:t>
            </a:r>
            <a:r>
              <a:rPr lang="fr-FR" baseline="0" dirty="0" smtClean="0"/>
              <a:t> </a:t>
            </a:r>
            <a:r>
              <a:rPr lang="fr-FR" baseline="0" dirty="0" err="1" smtClean="0"/>
              <a:t>object-oriented</a:t>
            </a:r>
            <a:r>
              <a:rPr lang="fr-FR" baseline="0" dirty="0" smtClean="0"/>
              <a:t> model but </a:t>
            </a:r>
            <a:r>
              <a:rPr lang="fr-FR" baseline="0" dirty="0" err="1" smtClean="0"/>
              <a:t>we</a:t>
            </a:r>
            <a:r>
              <a:rPr lang="fr-FR" baseline="0" dirty="0" smtClean="0"/>
              <a:t> </a:t>
            </a:r>
            <a:r>
              <a:rPr lang="fr-FR" baseline="0" dirty="0" err="1" smtClean="0"/>
              <a:t>don’t</a:t>
            </a:r>
            <a:r>
              <a:rPr lang="fr-FR" baseline="0" dirty="0" smtClean="0"/>
              <a:t> </a:t>
            </a:r>
            <a:r>
              <a:rPr lang="fr-FR" baseline="0" dirty="0" err="1" smtClean="0"/>
              <a:t>guarantee</a:t>
            </a:r>
            <a:r>
              <a:rPr lang="fr-FR" baseline="0" dirty="0" smtClean="0"/>
              <a:t> total reverse of C at the moment</a:t>
            </a: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11</a:t>
            </a:fld>
            <a:endParaRPr lang="fr-FR"/>
          </a:p>
        </p:txBody>
      </p:sp>
    </p:spTree>
    <p:extLst>
      <p:ext uri="{BB962C8B-B14F-4D97-AF65-F5344CB8AC3E}">
        <p14:creationId xmlns:p14="http://schemas.microsoft.com/office/powerpoint/2010/main" val="1996650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28650" lvl="1" indent="-171450">
              <a:buFontTx/>
              <a:buChar char="-"/>
            </a:pPr>
            <a:r>
              <a:rPr lang="fr-FR" dirty="0" err="1" smtClean="0"/>
              <a:t>We</a:t>
            </a:r>
            <a:r>
              <a:rPr lang="fr-FR" baseline="0" dirty="0" smtClean="0"/>
              <a:t> </a:t>
            </a:r>
            <a:r>
              <a:rPr lang="fr-FR" baseline="0" dirty="0" err="1" smtClean="0"/>
              <a:t>handle</a:t>
            </a:r>
            <a:r>
              <a:rPr lang="fr-FR" baseline="0" dirty="0" smtClean="0"/>
              <a:t> C++ and not C</a:t>
            </a:r>
          </a:p>
          <a:p>
            <a:pPr marL="628650" lvl="1" indent="-171450">
              <a:buFontTx/>
              <a:buChar char="-"/>
            </a:pPr>
            <a:endParaRPr lang="fr-FR" baseline="0" dirty="0" smtClean="0"/>
          </a:p>
          <a:p>
            <a:pPr marL="628650" lvl="1" indent="-171450">
              <a:buFontTx/>
              <a:buChar char="-"/>
            </a:pPr>
            <a:r>
              <a:rPr lang="fr-FR" baseline="0" dirty="0" err="1" smtClean="0"/>
              <a:t>We</a:t>
            </a:r>
            <a:r>
              <a:rPr lang="fr-FR" baseline="0" dirty="0" smtClean="0"/>
              <a:t> </a:t>
            </a:r>
            <a:r>
              <a:rPr lang="fr-FR" baseline="0" dirty="0" err="1" smtClean="0"/>
              <a:t>try</a:t>
            </a:r>
            <a:r>
              <a:rPr lang="fr-FR" baseline="0" dirty="0" smtClean="0"/>
              <a:t> to </a:t>
            </a:r>
            <a:r>
              <a:rPr lang="fr-FR" baseline="0" dirty="0" err="1" smtClean="0"/>
              <a:t>transform</a:t>
            </a:r>
            <a:r>
              <a:rPr lang="fr-FR" baseline="0" dirty="0" smtClean="0"/>
              <a:t> C to </a:t>
            </a:r>
            <a:r>
              <a:rPr lang="fr-FR" baseline="0" dirty="0" err="1" smtClean="0"/>
              <a:t>some</a:t>
            </a:r>
            <a:r>
              <a:rPr lang="fr-FR" baseline="0" dirty="0" smtClean="0"/>
              <a:t> </a:t>
            </a:r>
            <a:r>
              <a:rPr lang="fr-FR" baseline="0" dirty="0" err="1" smtClean="0"/>
              <a:t>object-oriented</a:t>
            </a:r>
            <a:r>
              <a:rPr lang="fr-FR" baseline="0" dirty="0" smtClean="0"/>
              <a:t> model but </a:t>
            </a:r>
            <a:r>
              <a:rPr lang="fr-FR" baseline="0" dirty="0" err="1" smtClean="0"/>
              <a:t>we</a:t>
            </a:r>
            <a:r>
              <a:rPr lang="fr-FR" baseline="0" dirty="0" smtClean="0"/>
              <a:t> </a:t>
            </a:r>
            <a:r>
              <a:rPr lang="fr-FR" baseline="0" dirty="0" err="1" smtClean="0"/>
              <a:t>don’t</a:t>
            </a:r>
            <a:r>
              <a:rPr lang="fr-FR" baseline="0" dirty="0" smtClean="0"/>
              <a:t> </a:t>
            </a:r>
            <a:r>
              <a:rPr lang="fr-FR" baseline="0" dirty="0" err="1" smtClean="0"/>
              <a:t>guarantee</a:t>
            </a:r>
            <a:r>
              <a:rPr lang="fr-FR" baseline="0" dirty="0" smtClean="0"/>
              <a:t> total reverse of C at the moment</a:t>
            </a: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12</a:t>
            </a:fld>
            <a:endParaRPr lang="fr-FR"/>
          </a:p>
        </p:txBody>
      </p:sp>
    </p:spTree>
    <p:extLst>
      <p:ext uri="{BB962C8B-B14F-4D97-AF65-F5344CB8AC3E}">
        <p14:creationId xmlns:p14="http://schemas.microsoft.com/office/powerpoint/2010/main" val="1873529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28650" lvl="1" indent="-171450">
              <a:buFontTx/>
              <a:buChar char="-"/>
            </a:pPr>
            <a:r>
              <a:rPr lang="fr-FR" dirty="0" err="1" smtClean="0"/>
              <a:t>We</a:t>
            </a:r>
            <a:r>
              <a:rPr lang="fr-FR" baseline="0" dirty="0" smtClean="0"/>
              <a:t> </a:t>
            </a:r>
            <a:r>
              <a:rPr lang="fr-FR" baseline="0" dirty="0" err="1" smtClean="0"/>
              <a:t>handle</a:t>
            </a:r>
            <a:r>
              <a:rPr lang="fr-FR" baseline="0" dirty="0" smtClean="0"/>
              <a:t> C++ and not C</a:t>
            </a:r>
          </a:p>
          <a:p>
            <a:pPr marL="628650" lvl="1" indent="-171450">
              <a:buFontTx/>
              <a:buChar char="-"/>
            </a:pPr>
            <a:endParaRPr lang="fr-FR" baseline="0" dirty="0" smtClean="0"/>
          </a:p>
          <a:p>
            <a:pPr marL="628650" lvl="1" indent="-171450">
              <a:buFontTx/>
              <a:buChar char="-"/>
            </a:pPr>
            <a:r>
              <a:rPr lang="fr-FR" baseline="0" dirty="0" err="1" smtClean="0"/>
              <a:t>We</a:t>
            </a:r>
            <a:r>
              <a:rPr lang="fr-FR" baseline="0" dirty="0" smtClean="0"/>
              <a:t> </a:t>
            </a:r>
            <a:r>
              <a:rPr lang="fr-FR" baseline="0" dirty="0" err="1" smtClean="0"/>
              <a:t>try</a:t>
            </a:r>
            <a:r>
              <a:rPr lang="fr-FR" baseline="0" dirty="0" smtClean="0"/>
              <a:t> to </a:t>
            </a:r>
            <a:r>
              <a:rPr lang="fr-FR" baseline="0" dirty="0" err="1" smtClean="0"/>
              <a:t>transform</a:t>
            </a:r>
            <a:r>
              <a:rPr lang="fr-FR" baseline="0" dirty="0" smtClean="0"/>
              <a:t> C to </a:t>
            </a:r>
            <a:r>
              <a:rPr lang="fr-FR" baseline="0" dirty="0" err="1" smtClean="0"/>
              <a:t>some</a:t>
            </a:r>
            <a:r>
              <a:rPr lang="fr-FR" baseline="0" dirty="0" smtClean="0"/>
              <a:t> </a:t>
            </a:r>
            <a:r>
              <a:rPr lang="fr-FR" baseline="0" dirty="0" err="1" smtClean="0"/>
              <a:t>object-oriented</a:t>
            </a:r>
            <a:r>
              <a:rPr lang="fr-FR" baseline="0" dirty="0" smtClean="0"/>
              <a:t> model but </a:t>
            </a:r>
            <a:r>
              <a:rPr lang="fr-FR" baseline="0" dirty="0" err="1" smtClean="0"/>
              <a:t>we</a:t>
            </a:r>
            <a:r>
              <a:rPr lang="fr-FR" baseline="0" dirty="0" smtClean="0"/>
              <a:t> </a:t>
            </a:r>
            <a:r>
              <a:rPr lang="fr-FR" baseline="0" dirty="0" err="1" smtClean="0"/>
              <a:t>don’t</a:t>
            </a:r>
            <a:r>
              <a:rPr lang="fr-FR" baseline="0" dirty="0" smtClean="0"/>
              <a:t> </a:t>
            </a:r>
            <a:r>
              <a:rPr lang="fr-FR" baseline="0" dirty="0" err="1" smtClean="0"/>
              <a:t>guarantee</a:t>
            </a:r>
            <a:r>
              <a:rPr lang="fr-FR" baseline="0" dirty="0" smtClean="0"/>
              <a:t> total reverse of C at the moment</a:t>
            </a: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13</a:t>
            </a:fld>
            <a:endParaRPr lang="fr-FR"/>
          </a:p>
        </p:txBody>
      </p:sp>
    </p:spTree>
    <p:extLst>
      <p:ext uri="{BB962C8B-B14F-4D97-AF65-F5344CB8AC3E}">
        <p14:creationId xmlns:p14="http://schemas.microsoft.com/office/powerpoint/2010/main" val="3571612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28650" lvl="1" indent="-171450">
              <a:buFontTx/>
              <a:buChar char="-"/>
            </a:pPr>
            <a:r>
              <a:rPr lang="fr-FR" dirty="0" err="1" smtClean="0"/>
              <a:t>We</a:t>
            </a:r>
            <a:r>
              <a:rPr lang="fr-FR" baseline="0" dirty="0" smtClean="0"/>
              <a:t> </a:t>
            </a:r>
            <a:r>
              <a:rPr lang="fr-FR" baseline="0" dirty="0" err="1" smtClean="0"/>
              <a:t>handle</a:t>
            </a:r>
            <a:r>
              <a:rPr lang="fr-FR" baseline="0" dirty="0" smtClean="0"/>
              <a:t> C++ and not C</a:t>
            </a:r>
          </a:p>
          <a:p>
            <a:pPr marL="628650" lvl="1" indent="-171450">
              <a:buFontTx/>
              <a:buChar char="-"/>
            </a:pPr>
            <a:endParaRPr lang="fr-FR" baseline="0" dirty="0" smtClean="0"/>
          </a:p>
          <a:p>
            <a:pPr marL="628650" lvl="1" indent="-171450">
              <a:buFontTx/>
              <a:buChar char="-"/>
            </a:pPr>
            <a:r>
              <a:rPr lang="fr-FR" baseline="0" dirty="0" err="1" smtClean="0"/>
              <a:t>We</a:t>
            </a:r>
            <a:r>
              <a:rPr lang="fr-FR" baseline="0" dirty="0" smtClean="0"/>
              <a:t> </a:t>
            </a:r>
            <a:r>
              <a:rPr lang="fr-FR" baseline="0" dirty="0" err="1" smtClean="0"/>
              <a:t>try</a:t>
            </a:r>
            <a:r>
              <a:rPr lang="fr-FR" baseline="0" dirty="0" smtClean="0"/>
              <a:t> to </a:t>
            </a:r>
            <a:r>
              <a:rPr lang="fr-FR" baseline="0" dirty="0" err="1" smtClean="0"/>
              <a:t>transform</a:t>
            </a:r>
            <a:r>
              <a:rPr lang="fr-FR" baseline="0" dirty="0" smtClean="0"/>
              <a:t> C to </a:t>
            </a:r>
            <a:r>
              <a:rPr lang="fr-FR" baseline="0" dirty="0" err="1" smtClean="0"/>
              <a:t>some</a:t>
            </a:r>
            <a:r>
              <a:rPr lang="fr-FR" baseline="0" dirty="0" smtClean="0"/>
              <a:t> </a:t>
            </a:r>
            <a:r>
              <a:rPr lang="fr-FR" baseline="0" dirty="0" err="1" smtClean="0"/>
              <a:t>object-oriented</a:t>
            </a:r>
            <a:r>
              <a:rPr lang="fr-FR" baseline="0" dirty="0" smtClean="0"/>
              <a:t> model but </a:t>
            </a:r>
            <a:r>
              <a:rPr lang="fr-FR" baseline="0" dirty="0" err="1" smtClean="0"/>
              <a:t>we</a:t>
            </a:r>
            <a:r>
              <a:rPr lang="fr-FR" baseline="0" dirty="0" smtClean="0"/>
              <a:t> </a:t>
            </a:r>
            <a:r>
              <a:rPr lang="fr-FR" baseline="0" dirty="0" err="1" smtClean="0"/>
              <a:t>don’t</a:t>
            </a:r>
            <a:r>
              <a:rPr lang="fr-FR" baseline="0" dirty="0" smtClean="0"/>
              <a:t> </a:t>
            </a:r>
            <a:r>
              <a:rPr lang="fr-FR" baseline="0" dirty="0" err="1" smtClean="0"/>
              <a:t>guarantee</a:t>
            </a:r>
            <a:r>
              <a:rPr lang="fr-FR" baseline="0" dirty="0" smtClean="0"/>
              <a:t> total reverse of C at the moment</a:t>
            </a: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14</a:t>
            </a:fld>
            <a:endParaRPr lang="fr-FR"/>
          </a:p>
        </p:txBody>
      </p:sp>
    </p:spTree>
    <p:extLst>
      <p:ext uri="{BB962C8B-B14F-4D97-AF65-F5344CB8AC3E}">
        <p14:creationId xmlns:p14="http://schemas.microsoft.com/office/powerpoint/2010/main" val="2400965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28650" lvl="1" indent="-171450">
              <a:buFontTx/>
              <a:buChar char="-"/>
            </a:pPr>
            <a:r>
              <a:rPr lang="fr-FR" dirty="0" err="1" smtClean="0"/>
              <a:t>We</a:t>
            </a:r>
            <a:r>
              <a:rPr lang="fr-FR" baseline="0" dirty="0" smtClean="0"/>
              <a:t> </a:t>
            </a:r>
            <a:r>
              <a:rPr lang="fr-FR" baseline="0" dirty="0" err="1" smtClean="0"/>
              <a:t>handle</a:t>
            </a:r>
            <a:r>
              <a:rPr lang="fr-FR" baseline="0" dirty="0" smtClean="0"/>
              <a:t> C++ and not C</a:t>
            </a:r>
          </a:p>
          <a:p>
            <a:pPr marL="628650" lvl="1" indent="-171450">
              <a:buFontTx/>
              <a:buChar char="-"/>
            </a:pPr>
            <a:endParaRPr lang="fr-FR" baseline="0" dirty="0" smtClean="0"/>
          </a:p>
          <a:p>
            <a:pPr marL="628650" lvl="1" indent="-171450">
              <a:buFontTx/>
              <a:buChar char="-"/>
            </a:pPr>
            <a:r>
              <a:rPr lang="fr-FR" baseline="0" dirty="0" err="1" smtClean="0"/>
              <a:t>We</a:t>
            </a:r>
            <a:r>
              <a:rPr lang="fr-FR" baseline="0" dirty="0" smtClean="0"/>
              <a:t> </a:t>
            </a:r>
            <a:r>
              <a:rPr lang="fr-FR" baseline="0" dirty="0" err="1" smtClean="0"/>
              <a:t>try</a:t>
            </a:r>
            <a:r>
              <a:rPr lang="fr-FR" baseline="0" dirty="0" smtClean="0"/>
              <a:t> to </a:t>
            </a:r>
            <a:r>
              <a:rPr lang="fr-FR" baseline="0" dirty="0" err="1" smtClean="0"/>
              <a:t>transform</a:t>
            </a:r>
            <a:r>
              <a:rPr lang="fr-FR" baseline="0" dirty="0" smtClean="0"/>
              <a:t> C to </a:t>
            </a:r>
            <a:r>
              <a:rPr lang="fr-FR" baseline="0" dirty="0" err="1" smtClean="0"/>
              <a:t>some</a:t>
            </a:r>
            <a:r>
              <a:rPr lang="fr-FR" baseline="0" dirty="0" smtClean="0"/>
              <a:t> </a:t>
            </a:r>
            <a:r>
              <a:rPr lang="fr-FR" baseline="0" dirty="0" err="1" smtClean="0"/>
              <a:t>object-oriented</a:t>
            </a:r>
            <a:r>
              <a:rPr lang="fr-FR" baseline="0" dirty="0" smtClean="0"/>
              <a:t> model but </a:t>
            </a:r>
            <a:r>
              <a:rPr lang="fr-FR" baseline="0" dirty="0" err="1" smtClean="0"/>
              <a:t>we</a:t>
            </a:r>
            <a:r>
              <a:rPr lang="fr-FR" baseline="0" dirty="0" smtClean="0"/>
              <a:t> </a:t>
            </a:r>
            <a:r>
              <a:rPr lang="fr-FR" baseline="0" dirty="0" err="1" smtClean="0"/>
              <a:t>don’t</a:t>
            </a:r>
            <a:r>
              <a:rPr lang="fr-FR" baseline="0" dirty="0" smtClean="0"/>
              <a:t> </a:t>
            </a:r>
            <a:r>
              <a:rPr lang="fr-FR" baseline="0" dirty="0" err="1" smtClean="0"/>
              <a:t>guarantee</a:t>
            </a:r>
            <a:r>
              <a:rPr lang="fr-FR" baseline="0" dirty="0" smtClean="0"/>
              <a:t> total reverse of C at the moment</a:t>
            </a: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15</a:t>
            </a:fld>
            <a:endParaRPr lang="fr-FR"/>
          </a:p>
        </p:txBody>
      </p:sp>
    </p:spTree>
    <p:extLst>
      <p:ext uri="{BB962C8B-B14F-4D97-AF65-F5344CB8AC3E}">
        <p14:creationId xmlns:p14="http://schemas.microsoft.com/office/powerpoint/2010/main" val="3736441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28650" lvl="1" indent="-171450">
              <a:buFontTx/>
              <a:buChar char="-"/>
            </a:pPr>
            <a:r>
              <a:rPr lang="fr-FR" dirty="0" err="1" smtClean="0"/>
              <a:t>We</a:t>
            </a:r>
            <a:r>
              <a:rPr lang="fr-FR" baseline="0" dirty="0" smtClean="0"/>
              <a:t> </a:t>
            </a:r>
            <a:r>
              <a:rPr lang="fr-FR" baseline="0" dirty="0" err="1" smtClean="0"/>
              <a:t>handle</a:t>
            </a:r>
            <a:r>
              <a:rPr lang="fr-FR" baseline="0" dirty="0" smtClean="0"/>
              <a:t> C++ and not C</a:t>
            </a:r>
          </a:p>
          <a:p>
            <a:pPr marL="628650" lvl="1" indent="-171450">
              <a:buFontTx/>
              <a:buChar char="-"/>
            </a:pPr>
            <a:endParaRPr lang="fr-FR" baseline="0" dirty="0" smtClean="0"/>
          </a:p>
          <a:p>
            <a:pPr marL="628650" lvl="1" indent="-171450">
              <a:buFontTx/>
              <a:buChar char="-"/>
            </a:pPr>
            <a:r>
              <a:rPr lang="fr-FR" baseline="0" dirty="0" err="1" smtClean="0"/>
              <a:t>We</a:t>
            </a:r>
            <a:r>
              <a:rPr lang="fr-FR" baseline="0" dirty="0" smtClean="0"/>
              <a:t> </a:t>
            </a:r>
            <a:r>
              <a:rPr lang="fr-FR" baseline="0" dirty="0" err="1" smtClean="0"/>
              <a:t>try</a:t>
            </a:r>
            <a:r>
              <a:rPr lang="fr-FR" baseline="0" dirty="0" smtClean="0"/>
              <a:t> to </a:t>
            </a:r>
            <a:r>
              <a:rPr lang="fr-FR" baseline="0" dirty="0" err="1" smtClean="0"/>
              <a:t>transform</a:t>
            </a:r>
            <a:r>
              <a:rPr lang="fr-FR" baseline="0" dirty="0" smtClean="0"/>
              <a:t> C to </a:t>
            </a:r>
            <a:r>
              <a:rPr lang="fr-FR" baseline="0" dirty="0" err="1" smtClean="0"/>
              <a:t>some</a:t>
            </a:r>
            <a:r>
              <a:rPr lang="fr-FR" baseline="0" dirty="0" smtClean="0"/>
              <a:t> </a:t>
            </a:r>
            <a:r>
              <a:rPr lang="fr-FR" baseline="0" dirty="0" err="1" smtClean="0"/>
              <a:t>object-oriented</a:t>
            </a:r>
            <a:r>
              <a:rPr lang="fr-FR" baseline="0" dirty="0" smtClean="0"/>
              <a:t> model but </a:t>
            </a:r>
            <a:r>
              <a:rPr lang="fr-FR" baseline="0" dirty="0" err="1" smtClean="0"/>
              <a:t>we</a:t>
            </a:r>
            <a:r>
              <a:rPr lang="fr-FR" baseline="0" dirty="0" smtClean="0"/>
              <a:t> </a:t>
            </a:r>
            <a:r>
              <a:rPr lang="fr-FR" baseline="0" dirty="0" err="1" smtClean="0"/>
              <a:t>don’t</a:t>
            </a:r>
            <a:r>
              <a:rPr lang="fr-FR" baseline="0" dirty="0" smtClean="0"/>
              <a:t> </a:t>
            </a:r>
            <a:r>
              <a:rPr lang="fr-FR" baseline="0" dirty="0" err="1" smtClean="0"/>
              <a:t>guarantee</a:t>
            </a:r>
            <a:r>
              <a:rPr lang="fr-FR" baseline="0" dirty="0" smtClean="0"/>
              <a:t> total reverse of C at the moment</a:t>
            </a: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16</a:t>
            </a:fld>
            <a:endParaRPr lang="fr-FR"/>
          </a:p>
        </p:txBody>
      </p:sp>
    </p:spTree>
    <p:extLst>
      <p:ext uri="{BB962C8B-B14F-4D97-AF65-F5344CB8AC3E}">
        <p14:creationId xmlns:p14="http://schemas.microsoft.com/office/powerpoint/2010/main" val="3491793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28650" lvl="1" indent="-171450">
              <a:buFontTx/>
              <a:buChar char="-"/>
            </a:pPr>
            <a:r>
              <a:rPr lang="fr-FR" dirty="0" err="1" smtClean="0"/>
              <a:t>We</a:t>
            </a:r>
            <a:r>
              <a:rPr lang="fr-FR" baseline="0" dirty="0" smtClean="0"/>
              <a:t> </a:t>
            </a:r>
            <a:r>
              <a:rPr lang="fr-FR" baseline="0" dirty="0" err="1" smtClean="0"/>
              <a:t>handle</a:t>
            </a:r>
            <a:r>
              <a:rPr lang="fr-FR" baseline="0" dirty="0" smtClean="0"/>
              <a:t> C++ and not C</a:t>
            </a:r>
          </a:p>
          <a:p>
            <a:pPr marL="628650" lvl="1" indent="-171450">
              <a:buFontTx/>
              <a:buChar char="-"/>
            </a:pPr>
            <a:endParaRPr lang="fr-FR" baseline="0" dirty="0" smtClean="0"/>
          </a:p>
          <a:p>
            <a:pPr marL="628650" lvl="1" indent="-171450">
              <a:buFontTx/>
              <a:buChar char="-"/>
            </a:pPr>
            <a:r>
              <a:rPr lang="fr-FR" baseline="0" dirty="0" err="1" smtClean="0"/>
              <a:t>We</a:t>
            </a:r>
            <a:r>
              <a:rPr lang="fr-FR" baseline="0" dirty="0" smtClean="0"/>
              <a:t> </a:t>
            </a:r>
            <a:r>
              <a:rPr lang="fr-FR" baseline="0" dirty="0" err="1" smtClean="0"/>
              <a:t>try</a:t>
            </a:r>
            <a:r>
              <a:rPr lang="fr-FR" baseline="0" dirty="0" smtClean="0"/>
              <a:t> to </a:t>
            </a:r>
            <a:r>
              <a:rPr lang="fr-FR" baseline="0" dirty="0" err="1" smtClean="0"/>
              <a:t>transform</a:t>
            </a:r>
            <a:r>
              <a:rPr lang="fr-FR" baseline="0" dirty="0" smtClean="0"/>
              <a:t> C to </a:t>
            </a:r>
            <a:r>
              <a:rPr lang="fr-FR" baseline="0" dirty="0" err="1" smtClean="0"/>
              <a:t>some</a:t>
            </a:r>
            <a:r>
              <a:rPr lang="fr-FR" baseline="0" dirty="0" smtClean="0"/>
              <a:t> </a:t>
            </a:r>
            <a:r>
              <a:rPr lang="fr-FR" baseline="0" dirty="0" err="1" smtClean="0"/>
              <a:t>object-oriented</a:t>
            </a:r>
            <a:r>
              <a:rPr lang="fr-FR" baseline="0" dirty="0" smtClean="0"/>
              <a:t> model but </a:t>
            </a:r>
            <a:r>
              <a:rPr lang="fr-FR" baseline="0" dirty="0" err="1" smtClean="0"/>
              <a:t>we</a:t>
            </a:r>
            <a:r>
              <a:rPr lang="fr-FR" baseline="0" dirty="0" smtClean="0"/>
              <a:t> </a:t>
            </a:r>
            <a:r>
              <a:rPr lang="fr-FR" baseline="0" dirty="0" err="1" smtClean="0"/>
              <a:t>don’t</a:t>
            </a:r>
            <a:r>
              <a:rPr lang="fr-FR" baseline="0" dirty="0" smtClean="0"/>
              <a:t> </a:t>
            </a:r>
            <a:r>
              <a:rPr lang="fr-FR" baseline="0" dirty="0" err="1" smtClean="0"/>
              <a:t>guarantee</a:t>
            </a:r>
            <a:r>
              <a:rPr lang="fr-FR" baseline="0" dirty="0" smtClean="0"/>
              <a:t> total reverse of C at the moment</a:t>
            </a: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17</a:t>
            </a:fld>
            <a:endParaRPr lang="fr-FR"/>
          </a:p>
        </p:txBody>
      </p:sp>
    </p:spTree>
    <p:extLst>
      <p:ext uri="{BB962C8B-B14F-4D97-AF65-F5344CB8AC3E}">
        <p14:creationId xmlns:p14="http://schemas.microsoft.com/office/powerpoint/2010/main" val="2679761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28650" lvl="1" indent="-171450">
              <a:buFontTx/>
              <a:buChar char="-"/>
            </a:pPr>
            <a:r>
              <a:rPr lang="fr-FR" dirty="0" err="1" smtClean="0"/>
              <a:t>We</a:t>
            </a:r>
            <a:r>
              <a:rPr lang="fr-FR" baseline="0" dirty="0" smtClean="0"/>
              <a:t> </a:t>
            </a:r>
            <a:r>
              <a:rPr lang="fr-FR" baseline="0" dirty="0" err="1" smtClean="0"/>
              <a:t>handle</a:t>
            </a:r>
            <a:r>
              <a:rPr lang="fr-FR" baseline="0" dirty="0" smtClean="0"/>
              <a:t> C++ and not C</a:t>
            </a:r>
          </a:p>
          <a:p>
            <a:pPr marL="628650" lvl="1" indent="-171450">
              <a:buFontTx/>
              <a:buChar char="-"/>
            </a:pPr>
            <a:endParaRPr lang="fr-FR" baseline="0" dirty="0" smtClean="0"/>
          </a:p>
          <a:p>
            <a:pPr marL="628650" lvl="1" indent="-171450">
              <a:buFontTx/>
              <a:buChar char="-"/>
            </a:pPr>
            <a:r>
              <a:rPr lang="fr-FR" baseline="0" dirty="0" err="1" smtClean="0"/>
              <a:t>We</a:t>
            </a:r>
            <a:r>
              <a:rPr lang="fr-FR" baseline="0" dirty="0" smtClean="0"/>
              <a:t> </a:t>
            </a:r>
            <a:r>
              <a:rPr lang="fr-FR" baseline="0" dirty="0" err="1" smtClean="0"/>
              <a:t>try</a:t>
            </a:r>
            <a:r>
              <a:rPr lang="fr-FR" baseline="0" dirty="0" smtClean="0"/>
              <a:t> to </a:t>
            </a:r>
            <a:r>
              <a:rPr lang="fr-FR" baseline="0" dirty="0" err="1" smtClean="0"/>
              <a:t>transform</a:t>
            </a:r>
            <a:r>
              <a:rPr lang="fr-FR" baseline="0" dirty="0" smtClean="0"/>
              <a:t> C to </a:t>
            </a:r>
            <a:r>
              <a:rPr lang="fr-FR" baseline="0" dirty="0" err="1" smtClean="0"/>
              <a:t>some</a:t>
            </a:r>
            <a:r>
              <a:rPr lang="fr-FR" baseline="0" dirty="0" smtClean="0"/>
              <a:t> </a:t>
            </a:r>
            <a:r>
              <a:rPr lang="fr-FR" baseline="0" dirty="0" err="1" smtClean="0"/>
              <a:t>object-oriented</a:t>
            </a:r>
            <a:r>
              <a:rPr lang="fr-FR" baseline="0" dirty="0" smtClean="0"/>
              <a:t> model but </a:t>
            </a:r>
            <a:r>
              <a:rPr lang="fr-FR" baseline="0" dirty="0" err="1" smtClean="0"/>
              <a:t>we</a:t>
            </a:r>
            <a:r>
              <a:rPr lang="fr-FR" baseline="0" dirty="0" smtClean="0"/>
              <a:t> </a:t>
            </a:r>
            <a:r>
              <a:rPr lang="fr-FR" baseline="0" dirty="0" err="1" smtClean="0"/>
              <a:t>don’t</a:t>
            </a:r>
            <a:r>
              <a:rPr lang="fr-FR" baseline="0" dirty="0" smtClean="0"/>
              <a:t> </a:t>
            </a:r>
            <a:r>
              <a:rPr lang="fr-FR" baseline="0" dirty="0" err="1" smtClean="0"/>
              <a:t>guarantee</a:t>
            </a:r>
            <a:r>
              <a:rPr lang="fr-FR" baseline="0" dirty="0" smtClean="0"/>
              <a:t> total reverse of C at the moment</a:t>
            </a: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18</a:t>
            </a:fld>
            <a:endParaRPr lang="fr-FR"/>
          </a:p>
        </p:txBody>
      </p:sp>
    </p:spTree>
    <p:extLst>
      <p:ext uri="{BB962C8B-B14F-4D97-AF65-F5344CB8AC3E}">
        <p14:creationId xmlns:p14="http://schemas.microsoft.com/office/powerpoint/2010/main" val="3737547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28650" lvl="1" indent="-171450">
              <a:buFontTx/>
              <a:buChar char="-"/>
            </a:pPr>
            <a:r>
              <a:rPr lang="fr-FR" dirty="0" err="1" smtClean="0"/>
              <a:t>We</a:t>
            </a:r>
            <a:r>
              <a:rPr lang="fr-FR" baseline="0" dirty="0" smtClean="0"/>
              <a:t> </a:t>
            </a:r>
            <a:r>
              <a:rPr lang="fr-FR" baseline="0" dirty="0" err="1" smtClean="0"/>
              <a:t>handle</a:t>
            </a:r>
            <a:r>
              <a:rPr lang="fr-FR" baseline="0" dirty="0" smtClean="0"/>
              <a:t> C++ and not C</a:t>
            </a:r>
          </a:p>
          <a:p>
            <a:pPr marL="628650" lvl="1" indent="-171450">
              <a:buFontTx/>
              <a:buChar char="-"/>
            </a:pPr>
            <a:endParaRPr lang="fr-FR" baseline="0" dirty="0" smtClean="0"/>
          </a:p>
          <a:p>
            <a:pPr marL="628650" lvl="1" indent="-171450">
              <a:buFontTx/>
              <a:buChar char="-"/>
            </a:pPr>
            <a:r>
              <a:rPr lang="fr-FR" baseline="0" dirty="0" err="1" smtClean="0"/>
              <a:t>We</a:t>
            </a:r>
            <a:r>
              <a:rPr lang="fr-FR" baseline="0" dirty="0" smtClean="0"/>
              <a:t> </a:t>
            </a:r>
            <a:r>
              <a:rPr lang="fr-FR" baseline="0" dirty="0" err="1" smtClean="0"/>
              <a:t>try</a:t>
            </a:r>
            <a:r>
              <a:rPr lang="fr-FR" baseline="0" dirty="0" smtClean="0"/>
              <a:t> to </a:t>
            </a:r>
            <a:r>
              <a:rPr lang="fr-FR" baseline="0" dirty="0" err="1" smtClean="0"/>
              <a:t>transform</a:t>
            </a:r>
            <a:r>
              <a:rPr lang="fr-FR" baseline="0" dirty="0" smtClean="0"/>
              <a:t> C to </a:t>
            </a:r>
            <a:r>
              <a:rPr lang="fr-FR" baseline="0" dirty="0" err="1" smtClean="0"/>
              <a:t>some</a:t>
            </a:r>
            <a:r>
              <a:rPr lang="fr-FR" baseline="0" dirty="0" smtClean="0"/>
              <a:t> </a:t>
            </a:r>
            <a:r>
              <a:rPr lang="fr-FR" baseline="0" dirty="0" err="1" smtClean="0"/>
              <a:t>object-oriented</a:t>
            </a:r>
            <a:r>
              <a:rPr lang="fr-FR" baseline="0" dirty="0" smtClean="0"/>
              <a:t> model but </a:t>
            </a:r>
            <a:r>
              <a:rPr lang="fr-FR" baseline="0" dirty="0" err="1" smtClean="0"/>
              <a:t>we</a:t>
            </a:r>
            <a:r>
              <a:rPr lang="fr-FR" baseline="0" dirty="0" smtClean="0"/>
              <a:t> </a:t>
            </a:r>
            <a:r>
              <a:rPr lang="fr-FR" baseline="0" dirty="0" err="1" smtClean="0"/>
              <a:t>don’t</a:t>
            </a:r>
            <a:r>
              <a:rPr lang="fr-FR" baseline="0" dirty="0" smtClean="0"/>
              <a:t> </a:t>
            </a:r>
            <a:r>
              <a:rPr lang="fr-FR" baseline="0" dirty="0" err="1" smtClean="0"/>
              <a:t>guarantee</a:t>
            </a:r>
            <a:r>
              <a:rPr lang="fr-FR" baseline="0" dirty="0" smtClean="0"/>
              <a:t> total reverse of C at the moment</a:t>
            </a: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19</a:t>
            </a:fld>
            <a:endParaRPr lang="fr-FR"/>
          </a:p>
        </p:txBody>
      </p:sp>
    </p:spTree>
    <p:extLst>
      <p:ext uri="{BB962C8B-B14F-4D97-AF65-F5344CB8AC3E}">
        <p14:creationId xmlns:p14="http://schemas.microsoft.com/office/powerpoint/2010/main" val="632480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28650" lvl="1" indent="-171450">
              <a:buFontTx/>
              <a:buChar char="-"/>
            </a:pPr>
            <a:r>
              <a:rPr lang="fr-FR" dirty="0" err="1" smtClean="0"/>
              <a:t>We</a:t>
            </a:r>
            <a:r>
              <a:rPr lang="fr-FR" baseline="0" dirty="0" smtClean="0"/>
              <a:t> </a:t>
            </a:r>
            <a:r>
              <a:rPr lang="fr-FR" baseline="0" dirty="0" err="1" smtClean="0"/>
              <a:t>handle</a:t>
            </a:r>
            <a:r>
              <a:rPr lang="fr-FR" baseline="0" dirty="0" smtClean="0"/>
              <a:t> C++ and not C</a:t>
            </a:r>
          </a:p>
          <a:p>
            <a:pPr marL="628650" lvl="1" indent="-171450">
              <a:buFontTx/>
              <a:buChar char="-"/>
            </a:pPr>
            <a:endParaRPr lang="fr-FR" baseline="0" dirty="0" smtClean="0"/>
          </a:p>
          <a:p>
            <a:pPr marL="628650" lvl="1" indent="-171450">
              <a:buFontTx/>
              <a:buChar char="-"/>
            </a:pPr>
            <a:r>
              <a:rPr lang="fr-FR" baseline="0" dirty="0" err="1" smtClean="0"/>
              <a:t>We</a:t>
            </a:r>
            <a:r>
              <a:rPr lang="fr-FR" baseline="0" dirty="0" smtClean="0"/>
              <a:t> </a:t>
            </a:r>
            <a:r>
              <a:rPr lang="fr-FR" baseline="0" dirty="0" err="1" smtClean="0"/>
              <a:t>try</a:t>
            </a:r>
            <a:r>
              <a:rPr lang="fr-FR" baseline="0" dirty="0" smtClean="0"/>
              <a:t> to </a:t>
            </a:r>
            <a:r>
              <a:rPr lang="fr-FR" baseline="0" dirty="0" err="1" smtClean="0"/>
              <a:t>transform</a:t>
            </a:r>
            <a:r>
              <a:rPr lang="fr-FR" baseline="0" dirty="0" smtClean="0"/>
              <a:t> C to </a:t>
            </a:r>
            <a:r>
              <a:rPr lang="fr-FR" baseline="0" dirty="0" err="1" smtClean="0"/>
              <a:t>some</a:t>
            </a:r>
            <a:r>
              <a:rPr lang="fr-FR" baseline="0" dirty="0" smtClean="0"/>
              <a:t> </a:t>
            </a:r>
            <a:r>
              <a:rPr lang="fr-FR" baseline="0" dirty="0" err="1" smtClean="0"/>
              <a:t>object-oriented</a:t>
            </a:r>
            <a:r>
              <a:rPr lang="fr-FR" baseline="0" dirty="0" smtClean="0"/>
              <a:t> model but </a:t>
            </a:r>
            <a:r>
              <a:rPr lang="fr-FR" baseline="0" dirty="0" err="1" smtClean="0"/>
              <a:t>we</a:t>
            </a:r>
            <a:r>
              <a:rPr lang="fr-FR" baseline="0" dirty="0" smtClean="0"/>
              <a:t> </a:t>
            </a:r>
            <a:r>
              <a:rPr lang="fr-FR" baseline="0" dirty="0" err="1" smtClean="0"/>
              <a:t>don’t</a:t>
            </a:r>
            <a:r>
              <a:rPr lang="fr-FR" baseline="0" dirty="0" smtClean="0"/>
              <a:t> </a:t>
            </a:r>
            <a:r>
              <a:rPr lang="fr-FR" baseline="0" dirty="0" err="1" smtClean="0"/>
              <a:t>guarantee</a:t>
            </a:r>
            <a:r>
              <a:rPr lang="fr-FR" baseline="0" dirty="0" smtClean="0"/>
              <a:t> total reverse of C at the moment</a:t>
            </a: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20</a:t>
            </a:fld>
            <a:endParaRPr lang="fr-FR"/>
          </a:p>
        </p:txBody>
      </p:sp>
    </p:spTree>
    <p:extLst>
      <p:ext uri="{BB962C8B-B14F-4D97-AF65-F5344CB8AC3E}">
        <p14:creationId xmlns:p14="http://schemas.microsoft.com/office/powerpoint/2010/main" val="3832128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nSpc>
                <a:spcPct val="150000"/>
              </a:lnSpc>
              <a:defRPr/>
            </a:pPr>
            <a:r>
              <a:rPr lang="en-US" smtClean="0"/>
              <a:t>(1 page)</a:t>
            </a:r>
          </a:p>
          <a:p>
            <a:pPr>
              <a:defRPr/>
            </a:pPr>
            <a:r>
              <a:rPr lang="en-US" smtClean="0"/>
              <a:t>Presents your PhD subject and its context (applicative area, technologies, scientific bootlenecks), what are the scientific motivation and challenges?</a:t>
            </a:r>
          </a:p>
          <a:p>
            <a:pPr>
              <a:defRPr/>
            </a:pPr>
            <a:r>
              <a:rPr lang="en-US" smtClean="0"/>
              <a:t>Indicates if your research involves collaborating with other labs/teams. If so, present your colleagues and indicates what expertise they bring into your research.</a:t>
            </a:r>
          </a:p>
          <a:p>
            <a:pPr marL="285750" indent="-285750">
              <a:buFont typeface="Arial" panose="020B0604020202020204" pitchFamily="34" charset="0"/>
              <a:buChar char="•"/>
            </a:pPr>
            <a:r>
              <a:rPr lang="en-US" sz="1200" smtClean="0"/>
              <a:t>UML and its diagrams (85 %): class, state machine</a:t>
            </a:r>
          </a:p>
          <a:p>
            <a:pPr marL="285750" indent="-285750">
              <a:buFont typeface="Arial" panose="020B0604020202020204" pitchFamily="34" charset="0"/>
              <a:buChar char="•"/>
            </a:pPr>
            <a:r>
              <a:rPr lang="en-US" sz="1200" smtClean="0"/>
              <a:t>Domain specific language (39%)</a:t>
            </a:r>
          </a:p>
          <a:p>
            <a:pPr marL="285750" indent="-285750">
              <a:buFont typeface="Arial" panose="020B0604020202020204" pitchFamily="34" charset="0"/>
              <a:buChar char="•"/>
            </a:pPr>
            <a:r>
              <a:rPr lang="en-US" sz="1200" smtClean="0"/>
              <a:t>Others: BPMN (24%), SysML (12%)</a:t>
            </a:r>
            <a:endParaRPr lang="fr-FR" sz="1200" smtClean="0"/>
          </a:p>
          <a:p>
            <a:pPr>
              <a:defRPr/>
            </a:pPr>
            <a:endParaRPr lang="en-US" smtClean="0"/>
          </a:p>
          <a:p>
            <a:pPr>
              <a:defRPr/>
            </a:pPr>
            <a:endParaRPr lang="en-US" smtClean="0"/>
          </a:p>
          <a:p>
            <a:r>
              <a:rPr lang="en-US" sz="1200" smtClean="0"/>
              <a:t>-Efficient code generation from diagram-based languages for real-time and embedded systems</a:t>
            </a:r>
          </a:p>
          <a:p>
            <a:r>
              <a:rPr lang="en-US" sz="1200" smtClean="0"/>
              <a:t>-Automatic synchronization of models and code</a:t>
            </a:r>
          </a:p>
          <a:p>
            <a:pPr>
              <a:defRPr/>
            </a:pPr>
            <a:endParaRPr lang="en-US" smtClean="0"/>
          </a:p>
          <a:p>
            <a:endParaRPr lang="fr-FR" smtClean="0"/>
          </a:p>
          <a:p>
            <a:endParaRPr lang="fr-FR"/>
          </a:p>
        </p:txBody>
      </p:sp>
      <p:sp>
        <p:nvSpPr>
          <p:cNvPr id="4" name="Espace réservé du numéro de diapositive 3"/>
          <p:cNvSpPr>
            <a:spLocks noGrp="1"/>
          </p:cNvSpPr>
          <p:nvPr>
            <p:ph type="sldNum" sz="quarter" idx="10"/>
          </p:nvPr>
        </p:nvSpPr>
        <p:spPr/>
        <p:txBody>
          <a:bodyPr/>
          <a:lstStyle/>
          <a:p>
            <a:fld id="{92B39EB8-65E4-4832-97E0-41E9148F0F08}" type="slidenum">
              <a:rPr lang="fr-FR" smtClean="0"/>
              <a:t>3</a:t>
            </a:fld>
            <a:endParaRPr lang="fr-FR"/>
          </a:p>
        </p:txBody>
      </p:sp>
    </p:spTree>
    <p:extLst>
      <p:ext uri="{BB962C8B-B14F-4D97-AF65-F5344CB8AC3E}">
        <p14:creationId xmlns:p14="http://schemas.microsoft.com/office/powerpoint/2010/main" val="93233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28650" lvl="1" indent="-171450">
              <a:buFontTx/>
              <a:buChar char="-"/>
            </a:pPr>
            <a:r>
              <a:rPr lang="fr-FR" dirty="0" err="1" smtClean="0"/>
              <a:t>We</a:t>
            </a:r>
            <a:r>
              <a:rPr lang="fr-FR" baseline="0" dirty="0" smtClean="0"/>
              <a:t> </a:t>
            </a:r>
            <a:r>
              <a:rPr lang="fr-FR" baseline="0" dirty="0" err="1" smtClean="0"/>
              <a:t>handle</a:t>
            </a:r>
            <a:r>
              <a:rPr lang="fr-FR" baseline="0" dirty="0" smtClean="0"/>
              <a:t> C++ and not C</a:t>
            </a:r>
          </a:p>
          <a:p>
            <a:pPr marL="628650" lvl="1" indent="-171450">
              <a:buFontTx/>
              <a:buChar char="-"/>
            </a:pPr>
            <a:endParaRPr lang="fr-FR" baseline="0" dirty="0" smtClean="0"/>
          </a:p>
          <a:p>
            <a:pPr marL="628650" lvl="1" indent="-171450">
              <a:buFontTx/>
              <a:buChar char="-"/>
            </a:pPr>
            <a:r>
              <a:rPr lang="fr-FR" baseline="0" dirty="0" err="1" smtClean="0"/>
              <a:t>We</a:t>
            </a:r>
            <a:r>
              <a:rPr lang="fr-FR" baseline="0" dirty="0" smtClean="0"/>
              <a:t> </a:t>
            </a:r>
            <a:r>
              <a:rPr lang="fr-FR" baseline="0" dirty="0" err="1" smtClean="0"/>
              <a:t>try</a:t>
            </a:r>
            <a:r>
              <a:rPr lang="fr-FR" baseline="0" dirty="0" smtClean="0"/>
              <a:t> to </a:t>
            </a:r>
            <a:r>
              <a:rPr lang="fr-FR" baseline="0" dirty="0" err="1" smtClean="0"/>
              <a:t>transform</a:t>
            </a:r>
            <a:r>
              <a:rPr lang="fr-FR" baseline="0" dirty="0" smtClean="0"/>
              <a:t> C to </a:t>
            </a:r>
            <a:r>
              <a:rPr lang="fr-FR" baseline="0" dirty="0" err="1" smtClean="0"/>
              <a:t>some</a:t>
            </a:r>
            <a:r>
              <a:rPr lang="fr-FR" baseline="0" dirty="0" smtClean="0"/>
              <a:t> </a:t>
            </a:r>
            <a:r>
              <a:rPr lang="fr-FR" baseline="0" dirty="0" err="1" smtClean="0"/>
              <a:t>object-oriented</a:t>
            </a:r>
            <a:r>
              <a:rPr lang="fr-FR" baseline="0" dirty="0" smtClean="0"/>
              <a:t> model but </a:t>
            </a:r>
            <a:r>
              <a:rPr lang="fr-FR" baseline="0" dirty="0" err="1" smtClean="0"/>
              <a:t>we</a:t>
            </a:r>
            <a:r>
              <a:rPr lang="fr-FR" baseline="0" dirty="0" smtClean="0"/>
              <a:t> </a:t>
            </a:r>
            <a:r>
              <a:rPr lang="fr-FR" baseline="0" dirty="0" err="1" smtClean="0"/>
              <a:t>don’t</a:t>
            </a:r>
            <a:r>
              <a:rPr lang="fr-FR" baseline="0" dirty="0" smtClean="0"/>
              <a:t> </a:t>
            </a:r>
            <a:r>
              <a:rPr lang="fr-FR" baseline="0" dirty="0" err="1" smtClean="0"/>
              <a:t>guarantee</a:t>
            </a:r>
            <a:r>
              <a:rPr lang="fr-FR" baseline="0" dirty="0" smtClean="0"/>
              <a:t> total reverse of C at the moment</a:t>
            </a: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21</a:t>
            </a:fld>
            <a:endParaRPr lang="fr-FR"/>
          </a:p>
        </p:txBody>
      </p:sp>
    </p:spTree>
    <p:extLst>
      <p:ext uri="{BB962C8B-B14F-4D97-AF65-F5344CB8AC3E}">
        <p14:creationId xmlns:p14="http://schemas.microsoft.com/office/powerpoint/2010/main" val="359471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28650" lvl="1" indent="-171450">
              <a:buFontTx/>
              <a:buChar char="-"/>
            </a:pPr>
            <a:r>
              <a:rPr lang="fr-FR" dirty="0" err="1" smtClean="0"/>
              <a:t>We</a:t>
            </a:r>
            <a:r>
              <a:rPr lang="fr-FR" baseline="0" dirty="0" smtClean="0"/>
              <a:t> </a:t>
            </a:r>
            <a:r>
              <a:rPr lang="fr-FR" baseline="0" dirty="0" err="1" smtClean="0"/>
              <a:t>handle</a:t>
            </a:r>
            <a:r>
              <a:rPr lang="fr-FR" baseline="0" dirty="0" smtClean="0"/>
              <a:t> C++ and not C</a:t>
            </a:r>
          </a:p>
          <a:p>
            <a:pPr marL="628650" lvl="1" indent="-171450">
              <a:buFontTx/>
              <a:buChar char="-"/>
            </a:pPr>
            <a:endParaRPr lang="fr-FR" baseline="0" dirty="0" smtClean="0"/>
          </a:p>
          <a:p>
            <a:pPr marL="628650" lvl="1" indent="-171450">
              <a:buFontTx/>
              <a:buChar char="-"/>
            </a:pPr>
            <a:r>
              <a:rPr lang="fr-FR" baseline="0" dirty="0" err="1" smtClean="0"/>
              <a:t>We</a:t>
            </a:r>
            <a:r>
              <a:rPr lang="fr-FR" baseline="0" dirty="0" smtClean="0"/>
              <a:t> </a:t>
            </a:r>
            <a:r>
              <a:rPr lang="fr-FR" baseline="0" dirty="0" err="1" smtClean="0"/>
              <a:t>try</a:t>
            </a:r>
            <a:r>
              <a:rPr lang="fr-FR" baseline="0" dirty="0" smtClean="0"/>
              <a:t> to </a:t>
            </a:r>
            <a:r>
              <a:rPr lang="fr-FR" baseline="0" dirty="0" err="1" smtClean="0"/>
              <a:t>transform</a:t>
            </a:r>
            <a:r>
              <a:rPr lang="fr-FR" baseline="0" dirty="0" smtClean="0"/>
              <a:t> C to </a:t>
            </a:r>
            <a:r>
              <a:rPr lang="fr-FR" baseline="0" dirty="0" err="1" smtClean="0"/>
              <a:t>some</a:t>
            </a:r>
            <a:r>
              <a:rPr lang="fr-FR" baseline="0" dirty="0" smtClean="0"/>
              <a:t> </a:t>
            </a:r>
            <a:r>
              <a:rPr lang="fr-FR" baseline="0" dirty="0" err="1" smtClean="0"/>
              <a:t>object-oriented</a:t>
            </a:r>
            <a:r>
              <a:rPr lang="fr-FR" baseline="0" dirty="0" smtClean="0"/>
              <a:t> model but </a:t>
            </a:r>
            <a:r>
              <a:rPr lang="fr-FR" baseline="0" dirty="0" err="1" smtClean="0"/>
              <a:t>we</a:t>
            </a:r>
            <a:r>
              <a:rPr lang="fr-FR" baseline="0" dirty="0" smtClean="0"/>
              <a:t> </a:t>
            </a:r>
            <a:r>
              <a:rPr lang="fr-FR" baseline="0" dirty="0" err="1" smtClean="0"/>
              <a:t>don’t</a:t>
            </a:r>
            <a:r>
              <a:rPr lang="fr-FR" baseline="0" dirty="0" smtClean="0"/>
              <a:t> </a:t>
            </a:r>
            <a:r>
              <a:rPr lang="fr-FR" baseline="0" dirty="0" err="1" smtClean="0"/>
              <a:t>guarantee</a:t>
            </a:r>
            <a:r>
              <a:rPr lang="fr-FR" baseline="0" dirty="0" smtClean="0"/>
              <a:t> total reverse of C at the moment</a:t>
            </a: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22</a:t>
            </a:fld>
            <a:endParaRPr lang="fr-FR"/>
          </a:p>
        </p:txBody>
      </p:sp>
    </p:spTree>
    <p:extLst>
      <p:ext uri="{BB962C8B-B14F-4D97-AF65-F5344CB8AC3E}">
        <p14:creationId xmlns:p14="http://schemas.microsoft.com/office/powerpoint/2010/main" val="2806043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28650" lvl="1" indent="-171450">
              <a:buFontTx/>
              <a:buChar char="-"/>
            </a:pPr>
            <a:r>
              <a:rPr lang="fr-FR" dirty="0" err="1" smtClean="0"/>
              <a:t>We</a:t>
            </a:r>
            <a:r>
              <a:rPr lang="fr-FR" baseline="0" dirty="0" smtClean="0"/>
              <a:t> </a:t>
            </a:r>
            <a:r>
              <a:rPr lang="fr-FR" baseline="0" dirty="0" err="1" smtClean="0"/>
              <a:t>handle</a:t>
            </a:r>
            <a:r>
              <a:rPr lang="fr-FR" baseline="0" dirty="0" smtClean="0"/>
              <a:t> C++ and not C</a:t>
            </a:r>
          </a:p>
          <a:p>
            <a:pPr marL="628650" lvl="1" indent="-171450">
              <a:buFontTx/>
              <a:buChar char="-"/>
            </a:pPr>
            <a:endParaRPr lang="fr-FR" baseline="0" dirty="0" smtClean="0"/>
          </a:p>
          <a:p>
            <a:pPr marL="628650" lvl="1" indent="-171450">
              <a:buFontTx/>
              <a:buChar char="-"/>
            </a:pPr>
            <a:r>
              <a:rPr lang="fr-FR" baseline="0" dirty="0" err="1" smtClean="0"/>
              <a:t>We</a:t>
            </a:r>
            <a:r>
              <a:rPr lang="fr-FR" baseline="0" dirty="0" smtClean="0"/>
              <a:t> </a:t>
            </a:r>
            <a:r>
              <a:rPr lang="fr-FR" baseline="0" dirty="0" err="1" smtClean="0"/>
              <a:t>try</a:t>
            </a:r>
            <a:r>
              <a:rPr lang="fr-FR" baseline="0" dirty="0" smtClean="0"/>
              <a:t> to </a:t>
            </a:r>
            <a:r>
              <a:rPr lang="fr-FR" baseline="0" dirty="0" err="1" smtClean="0"/>
              <a:t>transform</a:t>
            </a:r>
            <a:r>
              <a:rPr lang="fr-FR" baseline="0" dirty="0" smtClean="0"/>
              <a:t> C to </a:t>
            </a:r>
            <a:r>
              <a:rPr lang="fr-FR" baseline="0" dirty="0" err="1" smtClean="0"/>
              <a:t>some</a:t>
            </a:r>
            <a:r>
              <a:rPr lang="fr-FR" baseline="0" dirty="0" smtClean="0"/>
              <a:t> </a:t>
            </a:r>
            <a:r>
              <a:rPr lang="fr-FR" baseline="0" dirty="0" err="1" smtClean="0"/>
              <a:t>object-oriented</a:t>
            </a:r>
            <a:r>
              <a:rPr lang="fr-FR" baseline="0" dirty="0" smtClean="0"/>
              <a:t> model but </a:t>
            </a:r>
            <a:r>
              <a:rPr lang="fr-FR" baseline="0" dirty="0" err="1" smtClean="0"/>
              <a:t>we</a:t>
            </a:r>
            <a:r>
              <a:rPr lang="fr-FR" baseline="0" dirty="0" smtClean="0"/>
              <a:t> </a:t>
            </a:r>
            <a:r>
              <a:rPr lang="fr-FR" baseline="0" dirty="0" err="1" smtClean="0"/>
              <a:t>don’t</a:t>
            </a:r>
            <a:r>
              <a:rPr lang="fr-FR" baseline="0" dirty="0" smtClean="0"/>
              <a:t> </a:t>
            </a:r>
            <a:r>
              <a:rPr lang="fr-FR" baseline="0" dirty="0" err="1" smtClean="0"/>
              <a:t>guarantee</a:t>
            </a:r>
            <a:r>
              <a:rPr lang="fr-FR" baseline="0" dirty="0" smtClean="0"/>
              <a:t> total reverse of C at the moment</a:t>
            </a: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23</a:t>
            </a:fld>
            <a:endParaRPr lang="fr-FR"/>
          </a:p>
        </p:txBody>
      </p:sp>
    </p:spTree>
    <p:extLst>
      <p:ext uri="{BB962C8B-B14F-4D97-AF65-F5344CB8AC3E}">
        <p14:creationId xmlns:p14="http://schemas.microsoft.com/office/powerpoint/2010/main" val="1027919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28650" lvl="1" indent="-171450">
              <a:buFontTx/>
              <a:buChar char="-"/>
            </a:pP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24</a:t>
            </a:fld>
            <a:endParaRPr lang="fr-FR"/>
          </a:p>
        </p:txBody>
      </p:sp>
    </p:spTree>
    <p:extLst>
      <p:ext uri="{BB962C8B-B14F-4D97-AF65-F5344CB8AC3E}">
        <p14:creationId xmlns:p14="http://schemas.microsoft.com/office/powerpoint/2010/main" val="1449638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28650" lvl="1" indent="-171450">
              <a:buFontTx/>
              <a:buChar char="-"/>
            </a:pP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25</a:t>
            </a:fld>
            <a:endParaRPr lang="fr-FR"/>
          </a:p>
        </p:txBody>
      </p:sp>
    </p:spTree>
    <p:extLst>
      <p:ext uri="{BB962C8B-B14F-4D97-AF65-F5344CB8AC3E}">
        <p14:creationId xmlns:p14="http://schemas.microsoft.com/office/powerpoint/2010/main" val="2761724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nSpc>
                <a:spcPct val="150000"/>
              </a:lnSpc>
              <a:defRPr/>
            </a:pPr>
            <a:r>
              <a:rPr lang="en-US" smtClean="0"/>
              <a:t>(1 page)</a:t>
            </a:r>
          </a:p>
          <a:p>
            <a:pPr>
              <a:defRPr/>
            </a:pPr>
            <a:r>
              <a:rPr lang="en-US" smtClean="0"/>
              <a:t>Presents your PhD subject and its context (applicative area, technologies, scientific bootlenecks), what are the scientific motivation and challenges?</a:t>
            </a:r>
          </a:p>
          <a:p>
            <a:pPr>
              <a:defRPr/>
            </a:pPr>
            <a:r>
              <a:rPr lang="en-US" smtClean="0"/>
              <a:t>Indicates if your research involves collaborating with other labs/teams. If so, present your colleagues and indicates what expertise they bring into your research.</a:t>
            </a:r>
          </a:p>
          <a:p>
            <a:pPr>
              <a:defRPr/>
            </a:pPr>
            <a:endParaRPr lang="en-US" smtClean="0"/>
          </a:p>
          <a:p>
            <a:pPr>
              <a:defRPr/>
            </a:pPr>
            <a:r>
              <a:rPr lang="en-US" smtClean="0"/>
              <a:t>-Semantic gap</a:t>
            </a:r>
            <a:r>
              <a:rPr lang="en-US" baseline="0" smtClean="0"/>
              <a:t> of models and generated code runtime execution</a:t>
            </a:r>
            <a:endParaRPr lang="en-US" smtClean="0"/>
          </a:p>
          <a:p>
            <a:endParaRPr lang="fr-FR" smtClean="0"/>
          </a:p>
          <a:p>
            <a:endParaRPr lang="fr-FR"/>
          </a:p>
        </p:txBody>
      </p:sp>
      <p:sp>
        <p:nvSpPr>
          <p:cNvPr id="4" name="Espace réservé du numéro de diapositive 3"/>
          <p:cNvSpPr>
            <a:spLocks noGrp="1"/>
          </p:cNvSpPr>
          <p:nvPr>
            <p:ph type="sldNum" sz="quarter" idx="10"/>
          </p:nvPr>
        </p:nvSpPr>
        <p:spPr/>
        <p:txBody>
          <a:bodyPr/>
          <a:lstStyle/>
          <a:p>
            <a:fld id="{92B39EB8-65E4-4832-97E0-41E9148F0F08}" type="slidenum">
              <a:rPr lang="fr-FR" smtClean="0"/>
              <a:t>4</a:t>
            </a:fld>
            <a:endParaRPr lang="fr-FR"/>
          </a:p>
        </p:txBody>
      </p:sp>
    </p:spTree>
    <p:extLst>
      <p:ext uri="{BB962C8B-B14F-4D97-AF65-F5344CB8AC3E}">
        <p14:creationId xmlns:p14="http://schemas.microsoft.com/office/powerpoint/2010/main" val="3111669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nSpc>
                <a:spcPct val="150000"/>
              </a:lnSpc>
              <a:defRPr/>
            </a:pPr>
            <a:r>
              <a:rPr lang="en-US" smtClean="0"/>
              <a:t>(1 page)</a:t>
            </a:r>
          </a:p>
          <a:p>
            <a:pPr>
              <a:defRPr/>
            </a:pPr>
            <a:r>
              <a:rPr lang="en-US" smtClean="0"/>
              <a:t>Presents your PhD subject and its context (applicative area, technologies, scientific bootlenecks), what are the scientific motivation and challenges?</a:t>
            </a:r>
          </a:p>
          <a:p>
            <a:pPr>
              <a:defRPr/>
            </a:pPr>
            <a:r>
              <a:rPr lang="en-US" smtClean="0"/>
              <a:t>Indicates if your research involves collaborating with other labs/teams. If so, present your colleagues and indicates what expertise they bring into your research.</a:t>
            </a:r>
          </a:p>
          <a:p>
            <a:pPr>
              <a:defRPr/>
            </a:pPr>
            <a:endParaRPr lang="en-US" smtClean="0"/>
          </a:p>
          <a:p>
            <a:pPr>
              <a:defRPr/>
            </a:pPr>
            <a:r>
              <a:rPr lang="en-US" smtClean="0"/>
              <a:t>-Semantic gap</a:t>
            </a:r>
            <a:r>
              <a:rPr lang="en-US" baseline="0" smtClean="0"/>
              <a:t> of models and generated code runtime execution</a:t>
            </a:r>
            <a:endParaRPr lang="en-US" smtClean="0"/>
          </a:p>
          <a:p>
            <a:endParaRPr lang="fr-FR" smtClean="0"/>
          </a:p>
          <a:p>
            <a:endParaRPr lang="fr-FR"/>
          </a:p>
        </p:txBody>
      </p:sp>
      <p:sp>
        <p:nvSpPr>
          <p:cNvPr id="4" name="Espace réservé du numéro de diapositive 3"/>
          <p:cNvSpPr>
            <a:spLocks noGrp="1"/>
          </p:cNvSpPr>
          <p:nvPr>
            <p:ph type="sldNum" sz="quarter" idx="10"/>
          </p:nvPr>
        </p:nvSpPr>
        <p:spPr/>
        <p:txBody>
          <a:bodyPr/>
          <a:lstStyle/>
          <a:p>
            <a:fld id="{92B39EB8-65E4-4832-97E0-41E9148F0F08}" type="slidenum">
              <a:rPr lang="fr-FR" smtClean="0"/>
              <a:t>5</a:t>
            </a:fld>
            <a:endParaRPr lang="fr-FR"/>
          </a:p>
        </p:txBody>
      </p:sp>
    </p:spTree>
    <p:extLst>
      <p:ext uri="{BB962C8B-B14F-4D97-AF65-F5344CB8AC3E}">
        <p14:creationId xmlns:p14="http://schemas.microsoft.com/office/powerpoint/2010/main" val="202595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nSpc>
                <a:spcPct val="150000"/>
              </a:lnSpc>
              <a:defRPr/>
            </a:pPr>
            <a:r>
              <a:rPr lang="en-US" smtClean="0"/>
              <a:t>(1 page)</a:t>
            </a:r>
          </a:p>
          <a:p>
            <a:pPr>
              <a:defRPr/>
            </a:pPr>
            <a:r>
              <a:rPr lang="en-US" smtClean="0"/>
              <a:t>Presents your PhD subject and its context (applicative area, technologies, scientific bootlenecks), what are the scientific motivation and challenges?</a:t>
            </a:r>
          </a:p>
          <a:p>
            <a:pPr>
              <a:defRPr/>
            </a:pPr>
            <a:r>
              <a:rPr lang="en-US" smtClean="0"/>
              <a:t>Indicates if your research involves collaborating with other labs/teams. If so, present your colleagues and indicates what expertise they bring into your research.</a:t>
            </a:r>
          </a:p>
          <a:p>
            <a:pPr>
              <a:defRPr/>
            </a:pPr>
            <a:endParaRPr lang="en-US" smtClean="0"/>
          </a:p>
          <a:p>
            <a:pPr>
              <a:defRPr/>
            </a:pPr>
            <a:r>
              <a:rPr lang="en-US" smtClean="0"/>
              <a:t>-Semantic gap</a:t>
            </a:r>
            <a:r>
              <a:rPr lang="en-US" baseline="0" smtClean="0"/>
              <a:t> of models and generated code runtime execution</a:t>
            </a:r>
            <a:endParaRPr lang="en-US" smtClean="0"/>
          </a:p>
          <a:p>
            <a:endParaRPr lang="fr-FR" smtClean="0"/>
          </a:p>
          <a:p>
            <a:endParaRPr lang="fr-FR"/>
          </a:p>
        </p:txBody>
      </p:sp>
      <p:sp>
        <p:nvSpPr>
          <p:cNvPr id="4" name="Espace réservé du numéro de diapositive 3"/>
          <p:cNvSpPr>
            <a:spLocks noGrp="1"/>
          </p:cNvSpPr>
          <p:nvPr>
            <p:ph type="sldNum" sz="quarter" idx="10"/>
          </p:nvPr>
        </p:nvSpPr>
        <p:spPr/>
        <p:txBody>
          <a:bodyPr/>
          <a:lstStyle/>
          <a:p>
            <a:fld id="{92B39EB8-65E4-4832-97E0-41E9148F0F08}" type="slidenum">
              <a:rPr lang="fr-FR" smtClean="0"/>
              <a:t>6</a:t>
            </a:fld>
            <a:endParaRPr lang="fr-FR"/>
          </a:p>
        </p:txBody>
      </p:sp>
    </p:spTree>
    <p:extLst>
      <p:ext uri="{BB962C8B-B14F-4D97-AF65-F5344CB8AC3E}">
        <p14:creationId xmlns:p14="http://schemas.microsoft.com/office/powerpoint/2010/main" val="1381075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nSpc>
                <a:spcPct val="150000"/>
              </a:lnSpc>
              <a:defRPr/>
            </a:pPr>
            <a:r>
              <a:rPr lang="en-US" smtClean="0"/>
              <a:t>(1 page)</a:t>
            </a:r>
          </a:p>
          <a:p>
            <a:pPr>
              <a:defRPr/>
            </a:pPr>
            <a:r>
              <a:rPr lang="en-US" smtClean="0"/>
              <a:t>Presents your PhD subject and its context (applicative area, technologies, scientific bootlenecks), what are the scientific motivation and challenges?</a:t>
            </a:r>
          </a:p>
          <a:p>
            <a:pPr>
              <a:defRPr/>
            </a:pPr>
            <a:r>
              <a:rPr lang="en-US" smtClean="0"/>
              <a:t>Indicates if your research involves collaborating with other labs/teams. If so, present your colleagues and indicates what expertise they bring into your research.</a:t>
            </a:r>
          </a:p>
          <a:p>
            <a:pPr>
              <a:defRPr/>
            </a:pPr>
            <a:endParaRPr lang="en-US" smtClean="0"/>
          </a:p>
          <a:p>
            <a:pPr>
              <a:defRPr/>
            </a:pPr>
            <a:r>
              <a:rPr lang="en-US" smtClean="0"/>
              <a:t>-Semantic gap</a:t>
            </a:r>
            <a:r>
              <a:rPr lang="en-US" baseline="0" smtClean="0"/>
              <a:t> of models and generated code runtime execution</a:t>
            </a:r>
            <a:endParaRPr lang="en-US" smtClean="0"/>
          </a:p>
          <a:p>
            <a:endParaRPr lang="fr-FR" smtClean="0"/>
          </a:p>
          <a:p>
            <a:endParaRPr lang="fr-FR"/>
          </a:p>
        </p:txBody>
      </p:sp>
      <p:sp>
        <p:nvSpPr>
          <p:cNvPr id="4" name="Espace réservé du numéro de diapositive 3"/>
          <p:cNvSpPr>
            <a:spLocks noGrp="1"/>
          </p:cNvSpPr>
          <p:nvPr>
            <p:ph type="sldNum" sz="quarter" idx="10"/>
          </p:nvPr>
        </p:nvSpPr>
        <p:spPr/>
        <p:txBody>
          <a:bodyPr/>
          <a:lstStyle/>
          <a:p>
            <a:fld id="{92B39EB8-65E4-4832-97E0-41E9148F0F08}" type="slidenum">
              <a:rPr lang="fr-FR" smtClean="0"/>
              <a:t>7</a:t>
            </a:fld>
            <a:endParaRPr lang="fr-FR"/>
          </a:p>
        </p:txBody>
      </p:sp>
    </p:spTree>
    <p:extLst>
      <p:ext uri="{BB962C8B-B14F-4D97-AF65-F5344CB8AC3E}">
        <p14:creationId xmlns:p14="http://schemas.microsoft.com/office/powerpoint/2010/main" val="3617931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28650" lvl="1" indent="-171450">
              <a:buFontTx/>
              <a:buChar char="-"/>
            </a:pPr>
            <a:r>
              <a:rPr lang="fr-FR" dirty="0" err="1" smtClean="0"/>
              <a:t>We</a:t>
            </a:r>
            <a:r>
              <a:rPr lang="fr-FR" baseline="0" dirty="0" smtClean="0"/>
              <a:t> </a:t>
            </a:r>
            <a:r>
              <a:rPr lang="fr-FR" baseline="0" dirty="0" err="1" smtClean="0"/>
              <a:t>handle</a:t>
            </a:r>
            <a:r>
              <a:rPr lang="fr-FR" baseline="0" dirty="0" smtClean="0"/>
              <a:t> C++ and not C</a:t>
            </a:r>
          </a:p>
          <a:p>
            <a:pPr marL="628650" lvl="1" indent="-171450">
              <a:buFontTx/>
              <a:buChar char="-"/>
            </a:pPr>
            <a:endParaRPr lang="fr-FR" baseline="0" dirty="0" smtClean="0"/>
          </a:p>
          <a:p>
            <a:pPr marL="628650" lvl="1" indent="-171450">
              <a:buFontTx/>
              <a:buChar char="-"/>
            </a:pPr>
            <a:r>
              <a:rPr lang="fr-FR" baseline="0" dirty="0" err="1" smtClean="0"/>
              <a:t>We</a:t>
            </a:r>
            <a:r>
              <a:rPr lang="fr-FR" baseline="0" dirty="0" smtClean="0"/>
              <a:t> </a:t>
            </a:r>
            <a:r>
              <a:rPr lang="fr-FR" baseline="0" dirty="0" err="1" smtClean="0"/>
              <a:t>try</a:t>
            </a:r>
            <a:r>
              <a:rPr lang="fr-FR" baseline="0" dirty="0" smtClean="0"/>
              <a:t> to </a:t>
            </a:r>
            <a:r>
              <a:rPr lang="fr-FR" baseline="0" dirty="0" err="1" smtClean="0"/>
              <a:t>transform</a:t>
            </a:r>
            <a:r>
              <a:rPr lang="fr-FR" baseline="0" dirty="0" smtClean="0"/>
              <a:t> C to </a:t>
            </a:r>
            <a:r>
              <a:rPr lang="fr-FR" baseline="0" dirty="0" err="1" smtClean="0"/>
              <a:t>some</a:t>
            </a:r>
            <a:r>
              <a:rPr lang="fr-FR" baseline="0" dirty="0" smtClean="0"/>
              <a:t> </a:t>
            </a:r>
            <a:r>
              <a:rPr lang="fr-FR" baseline="0" dirty="0" err="1" smtClean="0"/>
              <a:t>object-oriented</a:t>
            </a:r>
            <a:r>
              <a:rPr lang="fr-FR" baseline="0" dirty="0" smtClean="0"/>
              <a:t> model but </a:t>
            </a:r>
            <a:r>
              <a:rPr lang="fr-FR" baseline="0" dirty="0" err="1" smtClean="0"/>
              <a:t>we</a:t>
            </a:r>
            <a:r>
              <a:rPr lang="fr-FR" baseline="0" dirty="0" smtClean="0"/>
              <a:t> </a:t>
            </a:r>
            <a:r>
              <a:rPr lang="fr-FR" baseline="0" dirty="0" err="1" smtClean="0"/>
              <a:t>don’t</a:t>
            </a:r>
            <a:r>
              <a:rPr lang="fr-FR" baseline="0" dirty="0" smtClean="0"/>
              <a:t> </a:t>
            </a:r>
            <a:r>
              <a:rPr lang="fr-FR" baseline="0" dirty="0" err="1" smtClean="0"/>
              <a:t>guarantee</a:t>
            </a:r>
            <a:r>
              <a:rPr lang="fr-FR" baseline="0" dirty="0" smtClean="0"/>
              <a:t> total reverse of C at the moment</a:t>
            </a: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8</a:t>
            </a:fld>
            <a:endParaRPr lang="fr-FR"/>
          </a:p>
        </p:txBody>
      </p:sp>
    </p:spTree>
    <p:extLst>
      <p:ext uri="{BB962C8B-B14F-4D97-AF65-F5344CB8AC3E}">
        <p14:creationId xmlns:p14="http://schemas.microsoft.com/office/powerpoint/2010/main" val="2165704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28650" lvl="1" indent="-171450">
              <a:buFontTx/>
              <a:buChar char="-"/>
            </a:pPr>
            <a:r>
              <a:rPr lang="fr-FR" dirty="0" err="1" smtClean="0"/>
              <a:t>We</a:t>
            </a:r>
            <a:r>
              <a:rPr lang="fr-FR" baseline="0" dirty="0" smtClean="0"/>
              <a:t> </a:t>
            </a:r>
            <a:r>
              <a:rPr lang="fr-FR" baseline="0" dirty="0" err="1" smtClean="0"/>
              <a:t>handle</a:t>
            </a:r>
            <a:r>
              <a:rPr lang="fr-FR" baseline="0" dirty="0" smtClean="0"/>
              <a:t> C++ and not C</a:t>
            </a:r>
          </a:p>
          <a:p>
            <a:pPr marL="628650" lvl="1" indent="-171450">
              <a:buFontTx/>
              <a:buChar char="-"/>
            </a:pPr>
            <a:endParaRPr lang="fr-FR" baseline="0" dirty="0" smtClean="0"/>
          </a:p>
          <a:p>
            <a:pPr marL="628650" lvl="1" indent="-171450">
              <a:buFontTx/>
              <a:buChar char="-"/>
            </a:pPr>
            <a:r>
              <a:rPr lang="fr-FR" baseline="0" dirty="0" err="1" smtClean="0"/>
              <a:t>We</a:t>
            </a:r>
            <a:r>
              <a:rPr lang="fr-FR" baseline="0" dirty="0" smtClean="0"/>
              <a:t> </a:t>
            </a:r>
            <a:r>
              <a:rPr lang="fr-FR" baseline="0" dirty="0" err="1" smtClean="0"/>
              <a:t>try</a:t>
            </a:r>
            <a:r>
              <a:rPr lang="fr-FR" baseline="0" dirty="0" smtClean="0"/>
              <a:t> to </a:t>
            </a:r>
            <a:r>
              <a:rPr lang="fr-FR" baseline="0" dirty="0" err="1" smtClean="0"/>
              <a:t>transform</a:t>
            </a:r>
            <a:r>
              <a:rPr lang="fr-FR" baseline="0" dirty="0" smtClean="0"/>
              <a:t> C to </a:t>
            </a:r>
            <a:r>
              <a:rPr lang="fr-FR" baseline="0" dirty="0" err="1" smtClean="0"/>
              <a:t>some</a:t>
            </a:r>
            <a:r>
              <a:rPr lang="fr-FR" baseline="0" dirty="0" smtClean="0"/>
              <a:t> </a:t>
            </a:r>
            <a:r>
              <a:rPr lang="fr-FR" baseline="0" dirty="0" err="1" smtClean="0"/>
              <a:t>object-oriented</a:t>
            </a:r>
            <a:r>
              <a:rPr lang="fr-FR" baseline="0" dirty="0" smtClean="0"/>
              <a:t> model but </a:t>
            </a:r>
            <a:r>
              <a:rPr lang="fr-FR" baseline="0" dirty="0" err="1" smtClean="0"/>
              <a:t>we</a:t>
            </a:r>
            <a:r>
              <a:rPr lang="fr-FR" baseline="0" dirty="0" smtClean="0"/>
              <a:t> </a:t>
            </a:r>
            <a:r>
              <a:rPr lang="fr-FR" baseline="0" dirty="0" err="1" smtClean="0"/>
              <a:t>don’t</a:t>
            </a:r>
            <a:r>
              <a:rPr lang="fr-FR" baseline="0" dirty="0" smtClean="0"/>
              <a:t> </a:t>
            </a:r>
            <a:r>
              <a:rPr lang="fr-FR" baseline="0" dirty="0" err="1" smtClean="0"/>
              <a:t>guarantee</a:t>
            </a:r>
            <a:r>
              <a:rPr lang="fr-FR" baseline="0" dirty="0" smtClean="0"/>
              <a:t> total reverse of C at the moment</a:t>
            </a: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9</a:t>
            </a:fld>
            <a:endParaRPr lang="fr-FR"/>
          </a:p>
        </p:txBody>
      </p:sp>
    </p:spTree>
    <p:extLst>
      <p:ext uri="{BB962C8B-B14F-4D97-AF65-F5344CB8AC3E}">
        <p14:creationId xmlns:p14="http://schemas.microsoft.com/office/powerpoint/2010/main" val="1600080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28650" lvl="1" indent="-171450">
              <a:buFontTx/>
              <a:buChar char="-"/>
            </a:pPr>
            <a:r>
              <a:rPr lang="fr-FR" dirty="0" err="1" smtClean="0"/>
              <a:t>We</a:t>
            </a:r>
            <a:r>
              <a:rPr lang="fr-FR" baseline="0" dirty="0" smtClean="0"/>
              <a:t> </a:t>
            </a:r>
            <a:r>
              <a:rPr lang="fr-FR" baseline="0" dirty="0" err="1" smtClean="0"/>
              <a:t>handle</a:t>
            </a:r>
            <a:r>
              <a:rPr lang="fr-FR" baseline="0" dirty="0" smtClean="0"/>
              <a:t> C++ and not C</a:t>
            </a:r>
          </a:p>
          <a:p>
            <a:pPr marL="628650" lvl="1" indent="-171450">
              <a:buFontTx/>
              <a:buChar char="-"/>
            </a:pPr>
            <a:endParaRPr lang="fr-FR" baseline="0" dirty="0" smtClean="0"/>
          </a:p>
          <a:p>
            <a:pPr marL="628650" lvl="1" indent="-171450">
              <a:buFontTx/>
              <a:buChar char="-"/>
            </a:pPr>
            <a:r>
              <a:rPr lang="fr-FR" baseline="0" dirty="0" err="1" smtClean="0"/>
              <a:t>We</a:t>
            </a:r>
            <a:r>
              <a:rPr lang="fr-FR" baseline="0" dirty="0" smtClean="0"/>
              <a:t> </a:t>
            </a:r>
            <a:r>
              <a:rPr lang="fr-FR" baseline="0" dirty="0" err="1" smtClean="0"/>
              <a:t>try</a:t>
            </a:r>
            <a:r>
              <a:rPr lang="fr-FR" baseline="0" dirty="0" smtClean="0"/>
              <a:t> to </a:t>
            </a:r>
            <a:r>
              <a:rPr lang="fr-FR" baseline="0" dirty="0" err="1" smtClean="0"/>
              <a:t>transform</a:t>
            </a:r>
            <a:r>
              <a:rPr lang="fr-FR" baseline="0" dirty="0" smtClean="0"/>
              <a:t> C to </a:t>
            </a:r>
            <a:r>
              <a:rPr lang="fr-FR" baseline="0" dirty="0" err="1" smtClean="0"/>
              <a:t>some</a:t>
            </a:r>
            <a:r>
              <a:rPr lang="fr-FR" baseline="0" dirty="0" smtClean="0"/>
              <a:t> </a:t>
            </a:r>
            <a:r>
              <a:rPr lang="fr-FR" baseline="0" dirty="0" err="1" smtClean="0"/>
              <a:t>object-oriented</a:t>
            </a:r>
            <a:r>
              <a:rPr lang="fr-FR" baseline="0" dirty="0" smtClean="0"/>
              <a:t> model but </a:t>
            </a:r>
            <a:r>
              <a:rPr lang="fr-FR" baseline="0" dirty="0" err="1" smtClean="0"/>
              <a:t>we</a:t>
            </a:r>
            <a:r>
              <a:rPr lang="fr-FR" baseline="0" dirty="0" smtClean="0"/>
              <a:t> </a:t>
            </a:r>
            <a:r>
              <a:rPr lang="fr-FR" baseline="0" dirty="0" err="1" smtClean="0"/>
              <a:t>don’t</a:t>
            </a:r>
            <a:r>
              <a:rPr lang="fr-FR" baseline="0" dirty="0" smtClean="0"/>
              <a:t> </a:t>
            </a:r>
            <a:r>
              <a:rPr lang="fr-FR" baseline="0" dirty="0" err="1" smtClean="0"/>
              <a:t>guarantee</a:t>
            </a:r>
            <a:r>
              <a:rPr lang="fr-FR" baseline="0" dirty="0" smtClean="0"/>
              <a:t> total reverse of C at the moment</a:t>
            </a: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10</a:t>
            </a:fld>
            <a:endParaRPr lang="fr-FR"/>
          </a:p>
        </p:txBody>
      </p:sp>
    </p:spTree>
    <p:extLst>
      <p:ext uri="{BB962C8B-B14F-4D97-AF65-F5344CB8AC3E}">
        <p14:creationId xmlns:p14="http://schemas.microsoft.com/office/powerpoint/2010/main" val="4997839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re 1_CEA Tech">
    <p:spTree>
      <p:nvGrpSpPr>
        <p:cNvPr id="1" name=""/>
        <p:cNvGrpSpPr/>
        <p:nvPr/>
      </p:nvGrpSpPr>
      <p:grpSpPr>
        <a:xfrm>
          <a:off x="0" y="0"/>
          <a:ext cx="0" cy="0"/>
          <a:chOff x="0" y="0"/>
          <a:chExt cx="0" cy="0"/>
        </a:xfrm>
      </p:grpSpPr>
      <p:sp>
        <p:nvSpPr>
          <p:cNvPr id="3" name="Rectangle 2"/>
          <p:cNvSpPr/>
          <p:nvPr/>
        </p:nvSpPr>
        <p:spPr>
          <a:xfrm>
            <a:off x="0" y="0"/>
            <a:ext cx="2843213" cy="6884988"/>
          </a:xfrm>
          <a:prstGeom prst="rect">
            <a:avLst/>
          </a:prstGeom>
          <a:gradFill flip="none" rotWithShape="1">
            <a:gsLst>
              <a:gs pos="0">
                <a:srgbClr val="E60019"/>
              </a:gs>
              <a:gs pos="100000">
                <a:srgbClr val="87000A"/>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4" name="Picture 2" descr="C:\Users\mp222957\Desktop\LOGO perso\LOGOS 2\List\List_vectoriel.pn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857250" y="5113338"/>
            <a:ext cx="11287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843213" y="6742113"/>
            <a:ext cx="6300787" cy="142875"/>
          </a:xfrm>
          <a:prstGeom prst="rect">
            <a:avLst/>
          </a:prstGeom>
          <a:gradFill>
            <a:gsLst>
              <a:gs pos="0">
                <a:srgbClr val="0A6E28">
                  <a:lumMod val="100000"/>
                </a:srgbClr>
              </a:gs>
              <a:gs pos="100000">
                <a:srgbClr val="91C30A">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prstClr val="white"/>
              </a:solidFill>
            </a:endParaRPr>
          </a:p>
        </p:txBody>
      </p:sp>
      <p:pic>
        <p:nvPicPr>
          <p:cNvPr id="6" name="Image 13"/>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233363" y="1020763"/>
            <a:ext cx="23939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 10" descr="digiteo-couleur-sans-baseline_web.gif"/>
          <p:cNvPicPr>
            <a:picLocks noChangeAspect="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683000" y="6342063"/>
            <a:ext cx="7921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1" descr="Logo_IC_CEA_LIST_carre.jpg"/>
          <p:cNvPicPr>
            <a:picLocks noChangeAspect="1"/>
          </p:cNvPicPr>
          <p:nvPr userDrawn="1"/>
        </p:nvPicPr>
        <p:blipFill>
          <a:blip r:embed="rId5">
            <a:extLst>
              <a:ext uri="{28A0092B-C50C-407E-A947-70E740481C1C}">
                <a14:useLocalDpi xmlns:a14="http://schemas.microsoft.com/office/drawing/2010/main"/>
              </a:ext>
            </a:extLst>
          </a:blip>
          <a:srcRect t="29715" b="28154"/>
          <a:stretch>
            <a:fillRect/>
          </a:stretch>
        </p:blipFill>
        <p:spPr bwMode="auto">
          <a:xfrm>
            <a:off x="2916238" y="6319838"/>
            <a:ext cx="74136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ctrTitle"/>
          </p:nvPr>
        </p:nvSpPr>
        <p:spPr>
          <a:xfrm>
            <a:off x="3059833" y="1556792"/>
            <a:ext cx="5904655" cy="2653832"/>
          </a:xfrm>
          <a:prstGeom prst="rect">
            <a:avLst/>
          </a:prstGeom>
        </p:spPr>
        <p:txBody>
          <a:bodyPr anchor="ctr" anchorCtr="0"/>
          <a:lstStyle>
            <a:lvl1pPr algn="l">
              <a:lnSpc>
                <a:spcPts val="3800"/>
              </a:lnSpc>
              <a:defRPr sz="2800" b="1" cap="all" baseline="0">
                <a:solidFill>
                  <a:schemeClr val="accent5"/>
                </a:solidFill>
              </a:defRPr>
            </a:lvl1pPr>
          </a:lstStyle>
          <a:p>
            <a:r>
              <a:rPr lang="fr-FR" smtClean="0"/>
              <a:t>Modifiez le style du titre</a:t>
            </a:r>
            <a:endParaRPr lang="fr-FR" dirty="0"/>
          </a:p>
        </p:txBody>
      </p:sp>
      <p:sp>
        <p:nvSpPr>
          <p:cNvPr id="10" name="Espace réservé du pied de page 12"/>
          <p:cNvSpPr>
            <a:spLocks noGrp="1"/>
          </p:cNvSpPr>
          <p:nvPr>
            <p:ph type="ftr" sz="quarter" idx="10"/>
          </p:nvPr>
        </p:nvSpPr>
        <p:spPr>
          <a:xfrm>
            <a:off x="3059113" y="4221163"/>
            <a:ext cx="5905500" cy="1584325"/>
          </a:xfrm>
          <a:prstGeom prst="rect">
            <a:avLst/>
          </a:prstGeom>
        </p:spPr>
        <p:txBody>
          <a:bodyPr anchor="ctr" anchorCtr="0"/>
          <a:lstStyle>
            <a:lvl1pPr algn="l">
              <a:defRPr sz="1400" cap="none" baseline="0">
                <a:solidFill>
                  <a:schemeClr val="accent5"/>
                </a:solidFill>
              </a:defRPr>
            </a:lvl1pPr>
          </a:lstStyle>
          <a:p>
            <a:pPr>
              <a:defRPr/>
            </a:pPr>
            <a:r>
              <a:rPr lang="fr-FR"/>
              <a:t>Nom événement | Nom Prénom</a:t>
            </a:r>
            <a:endParaRPr lang="fr-FR" dirty="0"/>
          </a:p>
        </p:txBody>
      </p:sp>
    </p:spTree>
    <p:extLst>
      <p:ext uri="{BB962C8B-B14F-4D97-AF65-F5344CB8AC3E}">
        <p14:creationId xmlns:p14="http://schemas.microsoft.com/office/powerpoint/2010/main" val="33498470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Fin_CEA Tech">
    <p:spTree>
      <p:nvGrpSpPr>
        <p:cNvPr id="1" name=""/>
        <p:cNvGrpSpPr/>
        <p:nvPr/>
      </p:nvGrpSpPr>
      <p:grpSpPr>
        <a:xfrm>
          <a:off x="0" y="0"/>
          <a:ext cx="0" cy="0"/>
          <a:chOff x="0" y="0"/>
          <a:chExt cx="0" cy="0"/>
        </a:xfrm>
      </p:grpSpPr>
      <p:pic>
        <p:nvPicPr>
          <p:cNvPr id="4" name="Image 8" descr="bandeau_intercalaire.pn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3309938" y="0"/>
            <a:ext cx="583406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11" descr="bandeau_dernière.png"/>
          <p:cNvPicPr>
            <a:picLocks noChangeAspect="1"/>
          </p:cNvPicPr>
          <p:nvPr/>
        </p:nvPicPr>
        <p:blipFill>
          <a:blip r:embed="rId3">
            <a:extLst>
              <a:ext uri="{28A0092B-C50C-407E-A947-70E740481C1C}">
                <a14:useLocalDpi xmlns:a14="http://schemas.microsoft.com/office/drawing/2010/main"/>
              </a:ext>
            </a:extLst>
          </a:blip>
          <a:srcRect b="15350"/>
          <a:stretch>
            <a:fillRect/>
          </a:stretch>
        </p:blipFill>
        <p:spPr bwMode="auto">
          <a:xfrm>
            <a:off x="3309938" y="0"/>
            <a:ext cx="5834062" cy="580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7138800" y="5799600"/>
            <a:ext cx="1897200" cy="943200"/>
          </a:xfrm>
          <a:prstGeom prst="rect">
            <a:avLst/>
          </a:prstGeom>
        </p:spPr>
        <p:txBody>
          <a:bodyPr anchor="t" anchorCtr="0"/>
          <a:lstStyle>
            <a:lvl1pPr>
              <a:lnSpc>
                <a:spcPts val="1200"/>
              </a:lnSpc>
              <a:defRPr sz="850" b="0" cap="none" baseline="0">
                <a:solidFill>
                  <a:schemeClr val="bg2"/>
                </a:solidFill>
              </a:defRPr>
            </a:lvl1pPr>
          </a:lstStyle>
          <a:p>
            <a:r>
              <a:rPr lang="fr-FR" smtClean="0"/>
              <a:t>Modifiez le style du titre</a:t>
            </a:r>
            <a:endParaRPr lang="fr-FR" dirty="0"/>
          </a:p>
        </p:txBody>
      </p:sp>
      <p:sp>
        <p:nvSpPr>
          <p:cNvPr id="3" name="Espace réservé du contenu 2"/>
          <p:cNvSpPr>
            <a:spLocks noGrp="1"/>
          </p:cNvSpPr>
          <p:nvPr>
            <p:ph idx="1"/>
          </p:nvPr>
        </p:nvSpPr>
        <p:spPr>
          <a:xfrm>
            <a:off x="3539505" y="5799600"/>
            <a:ext cx="3552775" cy="943200"/>
          </a:xfrm>
          <a:prstGeom prst="rect">
            <a:avLst/>
          </a:prstGeom>
        </p:spPr>
        <p:txBody>
          <a:bodyPr/>
          <a:lstStyle>
            <a:lvl1pPr marL="0" indent="0">
              <a:lnSpc>
                <a:spcPts val="1200"/>
              </a:lnSpc>
              <a:spcAft>
                <a:spcPts val="0"/>
              </a:spcAft>
              <a:buFont typeface="Arial" pitchFamily="34" charset="0"/>
              <a:buNone/>
              <a:defRPr sz="800">
                <a:solidFill>
                  <a:schemeClr val="bg1"/>
                </a:solidFill>
              </a:defRPr>
            </a:lvl1pPr>
            <a:lvl2pPr marL="0" indent="0">
              <a:lnSpc>
                <a:spcPts val="1200"/>
              </a:lnSpc>
              <a:spcBef>
                <a:spcPts val="800"/>
              </a:spcBef>
              <a:buFont typeface="Arial" pitchFamily="34" charset="0"/>
              <a:buNone/>
              <a:defRPr sz="650">
                <a:solidFill>
                  <a:schemeClr val="bg1"/>
                </a:solidFill>
              </a:defRPr>
            </a:lvl2pPr>
            <a:lvl3pPr marL="0" indent="0">
              <a:lnSpc>
                <a:spcPts val="1200"/>
              </a:lnSpc>
              <a:buFont typeface="Arial" pitchFamily="34" charset="0"/>
              <a:buNone/>
              <a:defRPr sz="650">
                <a:solidFill>
                  <a:schemeClr val="bg1"/>
                </a:solidFill>
              </a:defRPr>
            </a:lvl3pPr>
            <a:lvl4pPr marL="0" indent="0">
              <a:lnSpc>
                <a:spcPts val="1200"/>
              </a:lnSpc>
              <a:buFont typeface="Arial" pitchFamily="34" charset="0"/>
              <a:buNone/>
              <a:defRPr sz="650">
                <a:solidFill>
                  <a:schemeClr val="bg1"/>
                </a:solidFill>
              </a:defRPr>
            </a:lvl4pPr>
            <a:lvl5pPr marL="0" indent="0">
              <a:lnSpc>
                <a:spcPts val="1200"/>
              </a:lnSpc>
              <a:buFont typeface="Arial" pitchFamily="34" charset="0"/>
              <a:buNone/>
              <a:defRPr sz="650">
                <a:solidFill>
                  <a:schemeClr val="bg1"/>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extLst>
      <p:ext uri="{BB962C8B-B14F-4D97-AF65-F5344CB8AC3E}">
        <p14:creationId xmlns:p14="http://schemas.microsoft.com/office/powerpoint/2010/main" val="34871388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exte_CEA Tech">
    <p:spTree>
      <p:nvGrpSpPr>
        <p:cNvPr id="1" name=""/>
        <p:cNvGrpSpPr/>
        <p:nvPr/>
      </p:nvGrpSpPr>
      <p:grpSpPr>
        <a:xfrm>
          <a:off x="0" y="0"/>
          <a:ext cx="0" cy="0"/>
          <a:chOff x="0" y="0"/>
          <a:chExt cx="0" cy="0"/>
        </a:xfrm>
      </p:grpSpPr>
      <p:sp>
        <p:nvSpPr>
          <p:cNvPr id="17" name="Espace réservé du contenu 16"/>
          <p:cNvSpPr>
            <a:spLocks noGrp="1"/>
          </p:cNvSpPr>
          <p:nvPr>
            <p:ph sz="quarter" idx="18"/>
          </p:nvPr>
        </p:nvSpPr>
        <p:spPr>
          <a:xfrm>
            <a:off x="539552" y="1628800"/>
            <a:ext cx="8208963"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buClrTx/>
              <a:buFont typeface="Wingdings" pitchFamily="2" charset="2"/>
              <a:buChar char="§"/>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5" name="Titre 1"/>
          <p:cNvSpPr>
            <a:spLocks noGrp="1"/>
          </p:cNvSpPr>
          <p:nvPr>
            <p:ph type="title"/>
          </p:nvPr>
        </p:nvSpPr>
        <p:spPr>
          <a:xfrm>
            <a:off x="539552" y="980728"/>
            <a:ext cx="8229600" cy="648000"/>
          </a:xfrm>
          <a:prstGeom prst="rect">
            <a:avLst/>
          </a:prstGeom>
        </p:spPr>
        <p:txBody>
          <a:bodyPr anchor="ctr" anchorCtr="0"/>
          <a:lstStyle>
            <a:lvl1pPr algn="l">
              <a:defRPr lang="fr-FR" sz="2000" b="1" kern="1200" cap="all" baseline="0" dirty="0">
                <a:solidFill>
                  <a:schemeClr val="tx2"/>
                </a:solidFill>
                <a:latin typeface="+mn-lt"/>
                <a:ea typeface="+mn-ea"/>
                <a:cs typeface="+mn-cs"/>
              </a:defRPr>
            </a:lvl1pPr>
          </a:lstStyle>
          <a:p>
            <a:pPr lvl="0"/>
            <a:r>
              <a:rPr lang="fr-FR" smtClean="0"/>
              <a:t>Modifiez le style du titre</a:t>
            </a:r>
            <a:endParaRPr lang="fr-FR" dirty="0"/>
          </a:p>
        </p:txBody>
      </p:sp>
      <p:sp>
        <p:nvSpPr>
          <p:cNvPr id="7" name="Espace réservé du texte 2"/>
          <p:cNvSpPr>
            <a:spLocks noGrp="1"/>
          </p:cNvSpPr>
          <p:nvPr>
            <p:ph type="body" sz="quarter" idx="19"/>
          </p:nvPr>
        </p:nvSpPr>
        <p:spPr>
          <a:xfrm>
            <a:off x="1908175" y="92249"/>
            <a:ext cx="4824065" cy="576262"/>
          </a:xfrm>
          <a:prstGeom prst="rect">
            <a:avLst/>
          </a:prstGeom>
        </p:spPr>
        <p:txBody>
          <a:bodyPr anchor="ctr"/>
          <a:lstStyle>
            <a:lvl1pPr algn="l">
              <a:defRPr sz="2000" b="1" cap="all" baseline="0">
                <a:solidFill>
                  <a:schemeClr val="bg2"/>
                </a:solidFill>
              </a:defRPr>
            </a:lvl1pPr>
          </a:lstStyle>
          <a:p>
            <a:pPr lvl="0"/>
            <a:r>
              <a:rPr lang="fr-FR" smtClean="0"/>
              <a:t>Modifiez les styles du texte du masque</a:t>
            </a:r>
          </a:p>
        </p:txBody>
      </p:sp>
    </p:spTree>
    <p:extLst>
      <p:ext uri="{BB962C8B-B14F-4D97-AF65-F5344CB8AC3E}">
        <p14:creationId xmlns:p14="http://schemas.microsoft.com/office/powerpoint/2010/main" val="32492834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re 2 visuel_CEA Tech">
    <p:spTree>
      <p:nvGrpSpPr>
        <p:cNvPr id="1" name=""/>
        <p:cNvGrpSpPr/>
        <p:nvPr/>
      </p:nvGrpSpPr>
      <p:grpSpPr>
        <a:xfrm>
          <a:off x="0" y="0"/>
          <a:ext cx="0" cy="0"/>
          <a:chOff x="0" y="0"/>
          <a:chExt cx="0" cy="0"/>
        </a:xfrm>
      </p:grpSpPr>
      <p:sp>
        <p:nvSpPr>
          <p:cNvPr id="4" name="Rectangle 3"/>
          <p:cNvSpPr/>
          <p:nvPr/>
        </p:nvSpPr>
        <p:spPr>
          <a:xfrm>
            <a:off x="0" y="0"/>
            <a:ext cx="2843213" cy="6884988"/>
          </a:xfrm>
          <a:prstGeom prst="rect">
            <a:avLst/>
          </a:prstGeom>
          <a:gradFill flip="none" rotWithShape="1">
            <a:gsLst>
              <a:gs pos="0">
                <a:srgbClr val="E60019"/>
              </a:gs>
              <a:gs pos="100000">
                <a:srgbClr val="87000A"/>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5" name="Rectangle 4"/>
          <p:cNvSpPr/>
          <p:nvPr/>
        </p:nvSpPr>
        <p:spPr>
          <a:xfrm>
            <a:off x="2843213" y="6742113"/>
            <a:ext cx="6300787" cy="142875"/>
          </a:xfrm>
          <a:prstGeom prst="rect">
            <a:avLst/>
          </a:prstGeom>
          <a:gradFill>
            <a:gsLst>
              <a:gs pos="0">
                <a:srgbClr val="0A6E28">
                  <a:lumMod val="100000"/>
                </a:srgbClr>
              </a:gs>
              <a:gs pos="100000">
                <a:srgbClr val="91C30A">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prstClr val="white"/>
              </a:solidFill>
            </a:endParaRPr>
          </a:p>
        </p:txBody>
      </p:sp>
      <p:pic>
        <p:nvPicPr>
          <p:cNvPr id="6" name="Image 12"/>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233363" y="1020763"/>
            <a:ext cx="23939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mp222957\Desktop\LOGO perso\LOGOS 2\List\List_vectoriel.png"/>
          <p:cNvPicPr>
            <a:picLocks noChangeAspect="1" noChangeArrowheads="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857250" y="5113338"/>
            <a:ext cx="11287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10" descr="digiteo-couleur-sans-baseline_web.gif"/>
          <p:cNvPicPr>
            <a:picLocks noChangeAspect="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619500" y="6316663"/>
            <a:ext cx="7921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 11" descr="Logo_IC_CEA_LIST_carre.jpg"/>
          <p:cNvPicPr>
            <a:picLocks noChangeAspect="1"/>
          </p:cNvPicPr>
          <p:nvPr userDrawn="1"/>
        </p:nvPicPr>
        <p:blipFill>
          <a:blip r:embed="rId5">
            <a:extLst>
              <a:ext uri="{28A0092B-C50C-407E-A947-70E740481C1C}">
                <a14:useLocalDpi xmlns:a14="http://schemas.microsoft.com/office/drawing/2010/main"/>
              </a:ext>
            </a:extLst>
          </a:blip>
          <a:srcRect t="29715" b="28154"/>
          <a:stretch>
            <a:fillRect/>
          </a:stretch>
        </p:blipFill>
        <p:spPr bwMode="auto">
          <a:xfrm>
            <a:off x="2862263" y="6284913"/>
            <a:ext cx="74136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Espace réservé pour une image  11"/>
          <p:cNvSpPr>
            <a:spLocks noGrp="1"/>
          </p:cNvSpPr>
          <p:nvPr>
            <p:ph type="pic" sz="quarter" idx="14"/>
          </p:nvPr>
        </p:nvSpPr>
        <p:spPr>
          <a:xfrm>
            <a:off x="2843809" y="4051822"/>
            <a:ext cx="630019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3" name="Titre 1"/>
          <p:cNvSpPr>
            <a:spLocks noGrp="1"/>
          </p:cNvSpPr>
          <p:nvPr>
            <p:ph type="ctrTitle"/>
          </p:nvPr>
        </p:nvSpPr>
        <p:spPr>
          <a:xfrm>
            <a:off x="3059833" y="1556792"/>
            <a:ext cx="5904655" cy="2016224"/>
          </a:xfrm>
          <a:prstGeom prst="rect">
            <a:avLst/>
          </a:prstGeom>
        </p:spPr>
        <p:txBody>
          <a:bodyPr anchor="ctr" anchorCtr="0"/>
          <a:lstStyle>
            <a:lvl1pPr algn="l">
              <a:lnSpc>
                <a:spcPts val="3800"/>
              </a:lnSpc>
              <a:defRPr sz="2800" b="1" cap="all" baseline="0">
                <a:solidFill>
                  <a:schemeClr val="accent5"/>
                </a:solidFill>
              </a:defRPr>
            </a:lvl1pPr>
          </a:lstStyle>
          <a:p>
            <a:r>
              <a:rPr lang="fr-FR" smtClean="0"/>
              <a:t>Modifiez le style du titre</a:t>
            </a:r>
            <a:endParaRPr lang="fr-FR" dirty="0"/>
          </a:p>
        </p:txBody>
      </p:sp>
      <p:sp>
        <p:nvSpPr>
          <p:cNvPr id="14" name="Espace réservé du pied de page 12"/>
          <p:cNvSpPr>
            <a:spLocks noGrp="1"/>
          </p:cNvSpPr>
          <p:nvPr>
            <p:ph type="ftr" sz="quarter" idx="15"/>
          </p:nvPr>
        </p:nvSpPr>
        <p:spPr>
          <a:xfrm>
            <a:off x="3059113" y="3573463"/>
            <a:ext cx="5905500" cy="287337"/>
          </a:xfrm>
          <a:prstGeom prst="rect">
            <a:avLst/>
          </a:prstGeom>
        </p:spPr>
        <p:txBody>
          <a:bodyPr/>
          <a:lstStyle>
            <a:lvl1pPr algn="l">
              <a:defRPr sz="1400" cap="none" baseline="0">
                <a:solidFill>
                  <a:schemeClr val="accent5"/>
                </a:solidFill>
              </a:defRPr>
            </a:lvl1pPr>
          </a:lstStyle>
          <a:p>
            <a:pPr>
              <a:defRPr/>
            </a:pPr>
            <a:r>
              <a:rPr lang="fr-FR"/>
              <a:t>Nom événement | Nom Prénom</a:t>
            </a:r>
            <a:endParaRPr lang="fr-FR" dirty="0"/>
          </a:p>
        </p:txBody>
      </p:sp>
    </p:spTree>
    <p:extLst>
      <p:ext uri="{BB962C8B-B14F-4D97-AF65-F5344CB8AC3E}">
        <p14:creationId xmlns:p14="http://schemas.microsoft.com/office/powerpoint/2010/main" val="41460520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re 3 visuels_CEA Tech">
    <p:spTree>
      <p:nvGrpSpPr>
        <p:cNvPr id="1" name=""/>
        <p:cNvGrpSpPr/>
        <p:nvPr/>
      </p:nvGrpSpPr>
      <p:grpSpPr>
        <a:xfrm>
          <a:off x="0" y="0"/>
          <a:ext cx="0" cy="0"/>
          <a:chOff x="0" y="0"/>
          <a:chExt cx="0" cy="0"/>
        </a:xfrm>
      </p:grpSpPr>
      <p:sp>
        <p:nvSpPr>
          <p:cNvPr id="6" name="Rectangle 5"/>
          <p:cNvSpPr/>
          <p:nvPr/>
        </p:nvSpPr>
        <p:spPr>
          <a:xfrm>
            <a:off x="0" y="0"/>
            <a:ext cx="2843213" cy="6884988"/>
          </a:xfrm>
          <a:prstGeom prst="rect">
            <a:avLst/>
          </a:prstGeom>
          <a:gradFill flip="none" rotWithShape="1">
            <a:gsLst>
              <a:gs pos="0">
                <a:srgbClr val="E60019"/>
              </a:gs>
              <a:gs pos="100000">
                <a:srgbClr val="87000A"/>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Rectangle 6"/>
          <p:cNvSpPr/>
          <p:nvPr/>
        </p:nvSpPr>
        <p:spPr>
          <a:xfrm>
            <a:off x="2843213" y="6742113"/>
            <a:ext cx="6300787" cy="142875"/>
          </a:xfrm>
          <a:prstGeom prst="rect">
            <a:avLst/>
          </a:prstGeom>
          <a:gradFill>
            <a:gsLst>
              <a:gs pos="0">
                <a:srgbClr val="0A6E28">
                  <a:lumMod val="100000"/>
                </a:srgbClr>
              </a:gs>
              <a:gs pos="100000">
                <a:srgbClr val="91C30A">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prstClr val="white"/>
              </a:solidFill>
            </a:endParaRPr>
          </a:p>
        </p:txBody>
      </p:sp>
      <p:pic>
        <p:nvPicPr>
          <p:cNvPr id="8" name="Image 12"/>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233363" y="1020763"/>
            <a:ext cx="23939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mp222957\Desktop\LOGO perso\LOGOS 2\List\List_vectoriel.png"/>
          <p:cNvPicPr>
            <a:picLocks noChangeAspect="1" noChangeArrowheads="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857250" y="5113338"/>
            <a:ext cx="11287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 10" descr="digiteo-couleur-sans-baseline_web.gif"/>
          <p:cNvPicPr>
            <a:picLocks noChangeAspect="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662077" y="6319838"/>
            <a:ext cx="7921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age 11" descr="Logo_IC_CEA_LIST_carre.jpg"/>
          <p:cNvPicPr>
            <a:picLocks noChangeAspect="1"/>
          </p:cNvPicPr>
          <p:nvPr userDrawn="1"/>
        </p:nvPicPr>
        <p:blipFill>
          <a:blip r:embed="rId5">
            <a:extLst>
              <a:ext uri="{28A0092B-C50C-407E-A947-70E740481C1C}">
                <a14:useLocalDpi xmlns:a14="http://schemas.microsoft.com/office/drawing/2010/main"/>
              </a:ext>
            </a:extLst>
          </a:blip>
          <a:srcRect t="29715" b="28154"/>
          <a:stretch>
            <a:fillRect/>
          </a:stretch>
        </p:blipFill>
        <p:spPr bwMode="auto">
          <a:xfrm>
            <a:off x="2874963" y="6284913"/>
            <a:ext cx="74136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ctrTitle"/>
          </p:nvPr>
        </p:nvSpPr>
        <p:spPr>
          <a:xfrm>
            <a:off x="3059833" y="1556792"/>
            <a:ext cx="5904655" cy="2016224"/>
          </a:xfrm>
          <a:prstGeom prst="rect">
            <a:avLst/>
          </a:prstGeom>
        </p:spPr>
        <p:txBody>
          <a:bodyPr anchor="ctr" anchorCtr="0"/>
          <a:lstStyle>
            <a:lvl1pPr algn="l">
              <a:lnSpc>
                <a:spcPts val="3800"/>
              </a:lnSpc>
              <a:defRPr sz="2800" b="1" cap="all" baseline="0">
                <a:solidFill>
                  <a:schemeClr val="accent5"/>
                </a:solidFill>
              </a:defRPr>
            </a:lvl1pPr>
          </a:lstStyle>
          <a:p>
            <a:r>
              <a:rPr lang="fr-FR" smtClean="0"/>
              <a:t>Modifiez le style du titre</a:t>
            </a:r>
            <a:endParaRPr lang="fr-FR" dirty="0"/>
          </a:p>
        </p:txBody>
      </p:sp>
      <p:sp>
        <p:nvSpPr>
          <p:cNvPr id="14" name="Espace réservé pour une image  11"/>
          <p:cNvSpPr>
            <a:spLocks noGrp="1"/>
          </p:cNvSpPr>
          <p:nvPr>
            <p:ph type="pic" sz="quarter" idx="14"/>
          </p:nvPr>
        </p:nvSpPr>
        <p:spPr>
          <a:xfrm>
            <a:off x="2843808"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5" name="Espace réservé pour une image  11"/>
          <p:cNvSpPr>
            <a:spLocks noGrp="1"/>
          </p:cNvSpPr>
          <p:nvPr>
            <p:ph type="pic" sz="quarter" idx="23"/>
          </p:nvPr>
        </p:nvSpPr>
        <p:spPr>
          <a:xfrm>
            <a:off x="4941319"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6" name="Espace réservé pour une image  11"/>
          <p:cNvSpPr>
            <a:spLocks noGrp="1"/>
          </p:cNvSpPr>
          <p:nvPr>
            <p:ph type="pic" sz="quarter" idx="24"/>
          </p:nvPr>
        </p:nvSpPr>
        <p:spPr>
          <a:xfrm>
            <a:off x="7047301"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8" name="Espace réservé du pied de page 12"/>
          <p:cNvSpPr>
            <a:spLocks noGrp="1"/>
          </p:cNvSpPr>
          <p:nvPr>
            <p:ph type="ftr" sz="quarter" idx="25"/>
          </p:nvPr>
        </p:nvSpPr>
        <p:spPr>
          <a:xfrm>
            <a:off x="3059113" y="3573463"/>
            <a:ext cx="5905500" cy="287337"/>
          </a:xfrm>
          <a:prstGeom prst="rect">
            <a:avLst/>
          </a:prstGeom>
        </p:spPr>
        <p:txBody>
          <a:bodyPr/>
          <a:lstStyle>
            <a:lvl1pPr algn="l">
              <a:defRPr sz="1400" cap="none" baseline="0">
                <a:solidFill>
                  <a:schemeClr val="accent5"/>
                </a:solidFill>
              </a:defRPr>
            </a:lvl1pPr>
          </a:lstStyle>
          <a:p>
            <a:pPr>
              <a:defRPr/>
            </a:pPr>
            <a:r>
              <a:rPr lang="fr-FR"/>
              <a:t>Nom événement | Nom Prénom</a:t>
            </a:r>
            <a:endParaRPr lang="fr-FR" dirty="0"/>
          </a:p>
        </p:txBody>
      </p:sp>
    </p:spTree>
    <p:extLst>
      <p:ext uri="{BB962C8B-B14F-4D97-AF65-F5344CB8AC3E}">
        <p14:creationId xmlns:p14="http://schemas.microsoft.com/office/powerpoint/2010/main" val="18257624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Intercalaire_CEA Tech">
    <p:spTree>
      <p:nvGrpSpPr>
        <p:cNvPr id="1" name=""/>
        <p:cNvGrpSpPr/>
        <p:nvPr/>
      </p:nvGrpSpPr>
      <p:grpSpPr>
        <a:xfrm>
          <a:off x="0" y="0"/>
          <a:ext cx="0" cy="0"/>
          <a:chOff x="0" y="0"/>
          <a:chExt cx="0" cy="0"/>
        </a:xfrm>
      </p:grpSpPr>
      <p:pic>
        <p:nvPicPr>
          <p:cNvPr id="4" name="Image 8" descr="bandeau_intercalaire.pn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3309938" y="0"/>
            <a:ext cx="583406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a:spLocks noGrp="1"/>
          </p:cNvSpPr>
          <p:nvPr>
            <p:ph type="title"/>
          </p:nvPr>
        </p:nvSpPr>
        <p:spPr>
          <a:xfrm>
            <a:off x="3672000" y="1949598"/>
            <a:ext cx="5364496" cy="4719761"/>
          </a:xfrm>
          <a:prstGeom prst="rect">
            <a:avLst/>
          </a:prstGeom>
        </p:spPr>
        <p:txBody>
          <a:bodyPr anchor="t"/>
          <a:lstStyle>
            <a:lvl1pPr algn="l">
              <a:lnSpc>
                <a:spcPts val="2800"/>
              </a:lnSpc>
              <a:defRPr sz="2200" b="1" cap="all"/>
            </a:lvl1pPr>
          </a:lstStyle>
          <a:p>
            <a:r>
              <a:rPr lang="fr-FR" smtClean="0"/>
              <a:t>Modifiez le style du titre</a:t>
            </a:r>
            <a:endParaRPr lang="fr-FR" dirty="0"/>
          </a:p>
        </p:txBody>
      </p:sp>
      <p:sp>
        <p:nvSpPr>
          <p:cNvPr id="11" name="Espace réservé du texte 2"/>
          <p:cNvSpPr>
            <a:spLocks noGrp="1"/>
          </p:cNvSpPr>
          <p:nvPr>
            <p:ph type="body" idx="1"/>
          </p:nvPr>
        </p:nvSpPr>
        <p:spPr>
          <a:xfrm>
            <a:off x="3672000" y="260649"/>
            <a:ext cx="5292488" cy="1584176"/>
          </a:xfrm>
          <a:prstGeom prst="rect">
            <a:avLst/>
          </a:prstGeom>
        </p:spPr>
        <p:txBody>
          <a:bodyPr anchor="t" anchorCtr="0"/>
          <a:lstStyle>
            <a:lvl1pPr marL="0" indent="0">
              <a:lnSpc>
                <a:spcPts val="1200"/>
              </a:lnSpc>
              <a:spcAft>
                <a:spcPts val="0"/>
              </a:spcAft>
              <a:buNone/>
              <a:defRPr sz="85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Tree>
    <p:extLst>
      <p:ext uri="{BB962C8B-B14F-4D97-AF65-F5344CB8AC3E}">
        <p14:creationId xmlns:p14="http://schemas.microsoft.com/office/powerpoint/2010/main" val="16017642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e_CEA Tech">
    <p:spTree>
      <p:nvGrpSpPr>
        <p:cNvPr id="1" name=""/>
        <p:cNvGrpSpPr/>
        <p:nvPr/>
      </p:nvGrpSpPr>
      <p:grpSpPr>
        <a:xfrm>
          <a:off x="0" y="0"/>
          <a:ext cx="0" cy="0"/>
          <a:chOff x="0" y="0"/>
          <a:chExt cx="0" cy="0"/>
        </a:xfrm>
      </p:grpSpPr>
      <p:sp>
        <p:nvSpPr>
          <p:cNvPr id="17" name="Espace réservé du contenu 16"/>
          <p:cNvSpPr>
            <a:spLocks noGrp="1"/>
          </p:cNvSpPr>
          <p:nvPr>
            <p:ph sz="quarter" idx="18"/>
          </p:nvPr>
        </p:nvSpPr>
        <p:spPr>
          <a:xfrm>
            <a:off x="539750" y="1628800"/>
            <a:ext cx="8208963"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4" name="Espace réservé du texte 3"/>
          <p:cNvSpPr>
            <a:spLocks noGrp="1"/>
          </p:cNvSpPr>
          <p:nvPr>
            <p:ph type="body" sz="quarter" idx="19"/>
          </p:nvPr>
        </p:nvSpPr>
        <p:spPr>
          <a:xfrm>
            <a:off x="539750" y="981075"/>
            <a:ext cx="8208963"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50432145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e 1 visuel_CEA Tech">
    <p:spTree>
      <p:nvGrpSpPr>
        <p:cNvPr id="1" name=""/>
        <p:cNvGrpSpPr/>
        <p:nvPr/>
      </p:nvGrpSpPr>
      <p:grpSpPr>
        <a:xfrm>
          <a:off x="0" y="0"/>
          <a:ext cx="0" cy="0"/>
          <a:chOff x="0" y="0"/>
          <a:chExt cx="0" cy="0"/>
        </a:xfrm>
      </p:grpSpPr>
      <p:sp>
        <p:nvSpPr>
          <p:cNvPr id="11" name="Espace réservé du contenu 20"/>
          <p:cNvSpPr>
            <a:spLocks noGrp="1"/>
          </p:cNvSpPr>
          <p:nvPr>
            <p:ph sz="quarter" idx="20"/>
          </p:nvPr>
        </p:nvSpPr>
        <p:spPr>
          <a:xfrm>
            <a:off x="5148000" y="2016000"/>
            <a:ext cx="3492000" cy="3690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9" name="Espace réservé du contenu 16"/>
          <p:cNvSpPr>
            <a:spLocks noGrp="1"/>
          </p:cNvSpPr>
          <p:nvPr>
            <p:ph sz="quarter" idx="18"/>
          </p:nvPr>
        </p:nvSpPr>
        <p:spPr>
          <a:xfrm>
            <a:off x="539751" y="1628800"/>
            <a:ext cx="4464298"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3" name="Espace réservé du texte 3"/>
          <p:cNvSpPr>
            <a:spLocks noGrp="1"/>
          </p:cNvSpPr>
          <p:nvPr>
            <p:ph type="body" sz="quarter" idx="19"/>
          </p:nvPr>
        </p:nvSpPr>
        <p:spPr>
          <a:xfrm>
            <a:off x="539751" y="981075"/>
            <a:ext cx="4464298"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16675472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e 3 visuels_CEA Tech">
    <p:spTree>
      <p:nvGrpSpPr>
        <p:cNvPr id="1" name=""/>
        <p:cNvGrpSpPr/>
        <p:nvPr/>
      </p:nvGrpSpPr>
      <p:grpSpPr>
        <a:xfrm>
          <a:off x="0" y="0"/>
          <a:ext cx="0" cy="0"/>
          <a:chOff x="0" y="0"/>
          <a:chExt cx="0" cy="0"/>
        </a:xfrm>
      </p:grpSpPr>
      <p:sp>
        <p:nvSpPr>
          <p:cNvPr id="15" name="Espace réservé du contenu 20"/>
          <p:cNvSpPr>
            <a:spLocks noGrp="1"/>
          </p:cNvSpPr>
          <p:nvPr>
            <p:ph sz="quarter" idx="21"/>
          </p:nvPr>
        </p:nvSpPr>
        <p:spPr>
          <a:xfrm>
            <a:off x="5148000" y="2016000"/>
            <a:ext cx="3492000" cy="1980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6" name="Espace réservé du contenu 20"/>
          <p:cNvSpPr>
            <a:spLocks noGrp="1"/>
          </p:cNvSpPr>
          <p:nvPr>
            <p:ph sz="quarter" idx="22"/>
          </p:nvPr>
        </p:nvSpPr>
        <p:spPr>
          <a:xfrm>
            <a:off x="5148000" y="3999600"/>
            <a:ext cx="1746000" cy="1695600"/>
          </a:xfrm>
          <a:prstGeom prst="rect">
            <a:avLst/>
          </a:prstGeom>
          <a:solidFill>
            <a:srgbClr val="808080"/>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7" name="Espace réservé du contenu 20"/>
          <p:cNvSpPr>
            <a:spLocks noGrp="1"/>
          </p:cNvSpPr>
          <p:nvPr>
            <p:ph sz="quarter" idx="23"/>
          </p:nvPr>
        </p:nvSpPr>
        <p:spPr>
          <a:xfrm>
            <a:off x="6894000" y="3999600"/>
            <a:ext cx="1746000" cy="1695600"/>
          </a:xfrm>
          <a:prstGeom prst="rect">
            <a:avLst/>
          </a:prstGeom>
          <a:solidFill>
            <a:srgbClr val="B2B2B2"/>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1" name="Espace réservé du contenu 16"/>
          <p:cNvSpPr>
            <a:spLocks noGrp="1"/>
          </p:cNvSpPr>
          <p:nvPr>
            <p:ph sz="quarter" idx="18"/>
          </p:nvPr>
        </p:nvSpPr>
        <p:spPr>
          <a:xfrm>
            <a:off x="539751" y="1628800"/>
            <a:ext cx="4464298"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3" name="Espace réservé du texte 3"/>
          <p:cNvSpPr>
            <a:spLocks noGrp="1"/>
          </p:cNvSpPr>
          <p:nvPr>
            <p:ph type="body" sz="quarter" idx="19"/>
          </p:nvPr>
        </p:nvSpPr>
        <p:spPr>
          <a:xfrm>
            <a:off x="539751" y="981075"/>
            <a:ext cx="4464298"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24161767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e graphiques_CEA Tech">
    <p:spTree>
      <p:nvGrpSpPr>
        <p:cNvPr id="1" name=""/>
        <p:cNvGrpSpPr/>
        <p:nvPr/>
      </p:nvGrpSpPr>
      <p:grpSpPr>
        <a:xfrm>
          <a:off x="0" y="0"/>
          <a:ext cx="0" cy="0"/>
          <a:chOff x="0" y="0"/>
          <a:chExt cx="0" cy="0"/>
        </a:xfrm>
      </p:grpSpPr>
      <p:sp>
        <p:nvSpPr>
          <p:cNvPr id="9" name="Espace réservé du contenu 20"/>
          <p:cNvSpPr>
            <a:spLocks noGrp="1"/>
          </p:cNvSpPr>
          <p:nvPr>
            <p:ph sz="quarter" idx="21"/>
          </p:nvPr>
        </p:nvSpPr>
        <p:spPr>
          <a:xfrm>
            <a:off x="576000" y="1458000"/>
            <a:ext cx="8064000" cy="1908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0" name="Espace réservé du contenu 16"/>
          <p:cNvSpPr>
            <a:spLocks noGrp="1"/>
          </p:cNvSpPr>
          <p:nvPr>
            <p:ph sz="quarter" idx="18"/>
          </p:nvPr>
        </p:nvSpPr>
        <p:spPr>
          <a:xfrm>
            <a:off x="539750" y="4077072"/>
            <a:ext cx="8208963" cy="2232248"/>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2" name="Espace réservé du texte 3"/>
          <p:cNvSpPr>
            <a:spLocks noGrp="1"/>
          </p:cNvSpPr>
          <p:nvPr>
            <p:ph type="body" sz="quarter" idx="19"/>
          </p:nvPr>
        </p:nvSpPr>
        <p:spPr>
          <a:xfrm>
            <a:off x="539750" y="3429000"/>
            <a:ext cx="8208963"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78064006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3" name="Image 8" descr="carte.pn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376238" y="846138"/>
            <a:ext cx="8459787"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Espace réservé du graphique 32"/>
          <p:cNvSpPr>
            <a:spLocks noGrp="1"/>
          </p:cNvSpPr>
          <p:nvPr>
            <p:ph type="chart" sz="quarter" idx="13"/>
          </p:nvPr>
        </p:nvSpPr>
        <p:spPr>
          <a:xfrm>
            <a:off x="899592" y="5157788"/>
            <a:ext cx="3240360" cy="863600"/>
          </a:xfrm>
          <a:prstGeom prst="rect">
            <a:avLst/>
          </a:prstGeom>
        </p:spPr>
        <p:txBody>
          <a:bodyPr anchor="ctr"/>
          <a:lstStyle>
            <a:lvl1pPr marL="0" indent="0" algn="ctr">
              <a:defRPr sz="1200"/>
            </a:lvl1pPr>
          </a:lstStyle>
          <a:p>
            <a:pPr lvl="0"/>
            <a:r>
              <a:rPr lang="fr-FR" noProof="0" smtClean="0"/>
              <a:t>Cliquez sur l'icône pour ajouter un graphique</a:t>
            </a:r>
            <a:endParaRPr lang="fr-FR" noProof="0" dirty="0"/>
          </a:p>
        </p:txBody>
      </p:sp>
    </p:spTree>
    <p:extLst>
      <p:ext uri="{BB962C8B-B14F-4D97-AF65-F5344CB8AC3E}">
        <p14:creationId xmlns:p14="http://schemas.microsoft.com/office/powerpoint/2010/main" val="11386270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0"/>
            <a:ext cx="9144000" cy="765175"/>
          </a:xfrm>
          <a:prstGeom prst="rect">
            <a:avLst/>
          </a:prstGeom>
          <a:gradFill flip="none" rotWithShape="1">
            <a:gsLst>
              <a:gs pos="0">
                <a:srgbClr val="E60019"/>
              </a:gs>
              <a:gs pos="100000">
                <a:srgbClr val="87000A"/>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prstClr val="white"/>
              </a:solidFill>
            </a:endParaRPr>
          </a:p>
        </p:txBody>
      </p:sp>
      <p:pic>
        <p:nvPicPr>
          <p:cNvPr id="1027" name="Picture 2" descr="C:\Users\mp222957\Desktop\LOGO perso\LOGOS 2\List\List_vectoriel.png"/>
          <p:cNvPicPr>
            <a:picLocks noChangeAspect="1" noChangeArrowheads="1"/>
          </p:cNvPicPr>
          <p:nvPr/>
        </p:nvPicPr>
        <p:blipFill>
          <a:blip r:embed="rId13" cstate="print">
            <a:extLst>
              <a:ext uri="{28A0092B-C50C-407E-A947-70E740481C1C}">
                <a14:useLocalDpi xmlns:a14="http://schemas.microsoft.com/office/drawing/2010/main"/>
              </a:ext>
            </a:extLst>
          </a:blip>
          <a:srcRect/>
          <a:stretch>
            <a:fillRect/>
          </a:stretch>
        </p:blipFill>
        <p:spPr bwMode="auto">
          <a:xfrm>
            <a:off x="8072438" y="223838"/>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Image 10"/>
          <p:cNvPicPr>
            <a:picLocks noChangeAspect="1"/>
          </p:cNvPicPr>
          <p:nvPr/>
        </p:nvPicPr>
        <p:blipFill>
          <a:blip r:embed="rId14" cstate="print">
            <a:extLst>
              <a:ext uri="{28A0092B-C50C-407E-A947-70E740481C1C}">
                <a14:useLocalDpi xmlns:a14="http://schemas.microsoft.com/office/drawing/2010/main"/>
              </a:ext>
            </a:extLst>
          </a:blip>
          <a:srcRect/>
          <a:stretch>
            <a:fillRect/>
          </a:stretch>
        </p:blipFill>
        <p:spPr bwMode="auto">
          <a:xfrm>
            <a:off x="222250" y="188913"/>
            <a:ext cx="142240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26"/>
          <p:cNvSpPr/>
          <p:nvPr/>
        </p:nvSpPr>
        <p:spPr>
          <a:xfrm>
            <a:off x="0" y="6807200"/>
            <a:ext cx="9144000" cy="53975"/>
          </a:xfrm>
          <a:prstGeom prst="rect">
            <a:avLst/>
          </a:prstGeom>
          <a:gradFill>
            <a:gsLst>
              <a:gs pos="0">
                <a:srgbClr val="0A6E28">
                  <a:lumMod val="100000"/>
                </a:srgbClr>
              </a:gs>
              <a:gs pos="100000">
                <a:srgbClr val="91C30A">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prstClr val="white"/>
              </a:solidFill>
            </a:endParaRPr>
          </a:p>
        </p:txBody>
      </p:sp>
      <p:sp>
        <p:nvSpPr>
          <p:cNvPr id="2" name="ZoneTexte 1"/>
          <p:cNvSpPr txBox="1"/>
          <p:nvPr userDrawn="1"/>
        </p:nvSpPr>
        <p:spPr>
          <a:xfrm>
            <a:off x="8867526" y="6642556"/>
            <a:ext cx="367408" cy="215444"/>
          </a:xfrm>
          <a:prstGeom prst="rect">
            <a:avLst/>
          </a:prstGeom>
          <a:noFill/>
        </p:spPr>
        <p:txBody>
          <a:bodyPr wrap="none" rtlCol="0">
            <a:spAutoFit/>
          </a:bodyPr>
          <a:lstStyle/>
          <a:p>
            <a:pPr algn="l"/>
            <a:fld id="{06E148AD-475A-4811-8F6C-BBF0A543FE8C}" type="slidenum">
              <a:rPr lang="fr-FR" sz="800" smtClean="0">
                <a:solidFill>
                  <a:schemeClr val="bg1">
                    <a:lumMod val="65000"/>
                  </a:schemeClr>
                </a:solidFill>
              </a:rPr>
              <a:pPr algn="l"/>
              <a:t>‹N°›</a:t>
            </a:fld>
            <a:endParaRPr lang="fr-FR" sz="800" dirty="0">
              <a:solidFill>
                <a:schemeClr val="bg1">
                  <a:lumMod val="65000"/>
                </a:schemeClr>
              </a:solidFill>
            </a:endParaRPr>
          </a:p>
        </p:txBody>
      </p:sp>
      <p:sp>
        <p:nvSpPr>
          <p:cNvPr id="3" name="Rectangle 2"/>
          <p:cNvSpPr/>
          <p:nvPr userDrawn="1"/>
        </p:nvSpPr>
        <p:spPr>
          <a:xfrm>
            <a:off x="8862174" y="6714274"/>
            <a:ext cx="72008" cy="720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iming>
    <p:tnLst>
      <p:par>
        <p:cTn id="1" dur="indefinite" restart="never" nodeType="tmRoot"/>
      </p:par>
    </p:tnLst>
  </p:timing>
  <p:hf sldNum="0" hdr="0" dt="0"/>
  <p:txStyles>
    <p:titleStyle>
      <a:lvl1pPr algn="r" rtl="0" eaLnBrk="0" fontAlgn="base" hangingPunct="0">
        <a:spcBef>
          <a:spcPct val="0"/>
        </a:spcBef>
        <a:spcAft>
          <a:spcPct val="0"/>
        </a:spcAft>
        <a:defRPr sz="2000" b="1" kern="1200" cap="all">
          <a:solidFill>
            <a:schemeClr val="bg1"/>
          </a:solidFill>
          <a:latin typeface="+mj-lt"/>
          <a:ea typeface="+mj-ea"/>
          <a:cs typeface="+mj-cs"/>
        </a:defRPr>
      </a:lvl1pPr>
      <a:lvl2pPr algn="r" rtl="0" eaLnBrk="0" fontAlgn="base" hangingPunct="0">
        <a:spcBef>
          <a:spcPct val="0"/>
        </a:spcBef>
        <a:spcAft>
          <a:spcPct val="0"/>
        </a:spcAft>
        <a:defRPr sz="2000" b="1">
          <a:solidFill>
            <a:schemeClr val="bg1"/>
          </a:solidFill>
          <a:latin typeface="Arial" charset="0"/>
        </a:defRPr>
      </a:lvl2pPr>
      <a:lvl3pPr algn="r" rtl="0" eaLnBrk="0" fontAlgn="base" hangingPunct="0">
        <a:spcBef>
          <a:spcPct val="0"/>
        </a:spcBef>
        <a:spcAft>
          <a:spcPct val="0"/>
        </a:spcAft>
        <a:defRPr sz="2000" b="1">
          <a:solidFill>
            <a:schemeClr val="bg1"/>
          </a:solidFill>
          <a:latin typeface="Arial" charset="0"/>
        </a:defRPr>
      </a:lvl3pPr>
      <a:lvl4pPr algn="r" rtl="0" eaLnBrk="0" fontAlgn="base" hangingPunct="0">
        <a:spcBef>
          <a:spcPct val="0"/>
        </a:spcBef>
        <a:spcAft>
          <a:spcPct val="0"/>
        </a:spcAft>
        <a:defRPr sz="2000" b="1">
          <a:solidFill>
            <a:schemeClr val="bg1"/>
          </a:solidFill>
          <a:latin typeface="Arial" charset="0"/>
        </a:defRPr>
      </a:lvl4pPr>
      <a:lvl5pPr algn="r" rtl="0" eaLnBrk="0" fontAlgn="base" hangingPunct="0">
        <a:spcBef>
          <a:spcPct val="0"/>
        </a:spcBef>
        <a:spcAft>
          <a:spcPct val="0"/>
        </a:spcAft>
        <a:defRPr sz="2000" b="1">
          <a:solidFill>
            <a:schemeClr val="bg1"/>
          </a:solidFill>
          <a:latin typeface="Arial" charset="0"/>
        </a:defRPr>
      </a:lvl5pPr>
      <a:lvl6pPr marL="457200" algn="r" rtl="0" fontAlgn="base">
        <a:spcBef>
          <a:spcPct val="0"/>
        </a:spcBef>
        <a:spcAft>
          <a:spcPct val="0"/>
        </a:spcAft>
        <a:defRPr sz="2000" b="1">
          <a:solidFill>
            <a:schemeClr val="bg1"/>
          </a:solidFill>
          <a:latin typeface="Arial" charset="0"/>
        </a:defRPr>
      </a:lvl6pPr>
      <a:lvl7pPr marL="914400" algn="r" rtl="0" fontAlgn="base">
        <a:spcBef>
          <a:spcPct val="0"/>
        </a:spcBef>
        <a:spcAft>
          <a:spcPct val="0"/>
        </a:spcAft>
        <a:defRPr sz="2000" b="1">
          <a:solidFill>
            <a:schemeClr val="bg1"/>
          </a:solidFill>
          <a:latin typeface="Arial" charset="0"/>
        </a:defRPr>
      </a:lvl7pPr>
      <a:lvl8pPr marL="1371600" algn="r" rtl="0" fontAlgn="base">
        <a:spcBef>
          <a:spcPct val="0"/>
        </a:spcBef>
        <a:spcAft>
          <a:spcPct val="0"/>
        </a:spcAft>
        <a:defRPr sz="2000" b="1">
          <a:solidFill>
            <a:schemeClr val="bg1"/>
          </a:solidFill>
          <a:latin typeface="Arial" charset="0"/>
        </a:defRPr>
      </a:lvl8pPr>
      <a:lvl9pPr marL="1828800" algn="r" rtl="0" fontAlgn="base">
        <a:spcBef>
          <a:spcPct val="0"/>
        </a:spcBef>
        <a:spcAft>
          <a:spcPct val="0"/>
        </a:spcAft>
        <a:defRPr sz="2000" b="1">
          <a:solidFill>
            <a:schemeClr val="bg1"/>
          </a:solidFill>
          <a:latin typeface="Arial" charset="0"/>
        </a:defRPr>
      </a:lvl9pPr>
    </p:titleStyle>
    <p:bodyStyle>
      <a:lvl1pPr algn="l" rtl="0" eaLnBrk="0" fontAlgn="base" hangingPunct="0">
        <a:spcBef>
          <a:spcPct val="0"/>
        </a:spcBef>
        <a:spcAft>
          <a:spcPts val="400"/>
        </a:spcAft>
        <a:buFont typeface="Arial" charset="0"/>
        <a:defRPr sz="2400" b="1" kern="1200">
          <a:solidFill>
            <a:schemeClr val="tx2"/>
          </a:solidFill>
          <a:latin typeface="+mn-lt"/>
          <a:ea typeface="+mn-ea"/>
          <a:cs typeface="+mn-cs"/>
        </a:defRPr>
      </a:lvl1pPr>
      <a:lvl2pPr marL="360363" indent="-360363" algn="l" rtl="0" eaLnBrk="0" fontAlgn="base" hangingPunct="0">
        <a:spcBef>
          <a:spcPct val="0"/>
        </a:spcBef>
        <a:spcAft>
          <a:spcPct val="0"/>
        </a:spcAft>
        <a:buSzPct val="100000"/>
        <a:buFont typeface="Arial" charset="0"/>
        <a:buChar char="•"/>
        <a:defRPr sz="2000" kern="1200">
          <a:solidFill>
            <a:srgbClr val="5F5F5F"/>
          </a:solidFill>
          <a:latin typeface="+mn-lt"/>
          <a:ea typeface="+mn-ea"/>
          <a:cs typeface="+mn-cs"/>
        </a:defRPr>
      </a:lvl2pPr>
      <a:lvl3pPr marL="647700" indent="-285750" algn="l" rtl="0" eaLnBrk="0" fontAlgn="base" hangingPunct="0">
        <a:spcBef>
          <a:spcPct val="0"/>
        </a:spcBef>
        <a:spcAft>
          <a:spcPct val="0"/>
        </a:spcAft>
        <a:buSzPct val="75000"/>
        <a:buFont typeface="Arial" charset="0"/>
        <a:buChar char="•"/>
        <a:defRPr kern="1200">
          <a:solidFill>
            <a:srgbClr val="5F5F5F"/>
          </a:solidFill>
          <a:latin typeface="+mn-lt"/>
          <a:ea typeface="+mn-ea"/>
          <a:cs typeface="+mn-cs"/>
        </a:defRPr>
      </a:lvl3pPr>
      <a:lvl4pPr marL="1009650" indent="-238125" algn="l" rtl="0" eaLnBrk="0" fontAlgn="base" hangingPunct="0">
        <a:lnSpc>
          <a:spcPts val="2000"/>
        </a:lnSpc>
        <a:spcBef>
          <a:spcPct val="0"/>
        </a:spcBef>
        <a:spcAft>
          <a:spcPct val="0"/>
        </a:spcAft>
        <a:buClr>
          <a:srgbClr val="666666"/>
        </a:buClr>
        <a:buSzPct val="36000"/>
        <a:buBlip>
          <a:blip r:embed="rId15"/>
        </a:buBlip>
        <a:defRPr sz="1600" kern="1200">
          <a:solidFill>
            <a:srgbClr val="666666"/>
          </a:solidFill>
          <a:latin typeface="+mn-lt"/>
          <a:ea typeface="+mn-ea"/>
          <a:cs typeface="+mn-cs"/>
        </a:defRPr>
      </a:lvl4pPr>
      <a:lvl5pPr marL="1133475" indent="-114300" algn="l" rtl="0" eaLnBrk="0" fontAlgn="base" hangingPunct="0">
        <a:lnSpc>
          <a:spcPts val="2000"/>
        </a:lnSpc>
        <a:spcBef>
          <a:spcPct val="0"/>
        </a:spcBef>
        <a:spcAft>
          <a:spcPct val="0"/>
        </a:spcAft>
        <a:buClr>
          <a:srgbClr val="666666"/>
        </a:buClr>
        <a:buFont typeface="Arial" charset="0"/>
        <a:buChar char="-"/>
        <a:defRPr sz="1600" kern="1200">
          <a:solidFill>
            <a:srgbClr val="66666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jpe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850058" y="378922"/>
            <a:ext cx="6293941" cy="1800200"/>
          </a:xfrm>
        </p:spPr>
        <p:txBody>
          <a:bodyPr/>
          <a:lstStyle/>
          <a:p>
            <a:pPr eaLnBrk="1" fontAlgn="auto" hangingPunct="1">
              <a:spcAft>
                <a:spcPts val="0"/>
              </a:spcAft>
              <a:defRPr/>
            </a:pPr>
            <a:r>
              <a:rPr lang="en-US" sz="2400" smtClean="0"/>
              <a:t>component-based </a:t>
            </a:r>
            <a:r>
              <a:rPr lang="en-US" sz="2400"/>
              <a:t>embedded system development: A hybrid approach of modeling and programming</a:t>
            </a:r>
            <a:endParaRPr lang="fr-FR" sz="2400" dirty="0">
              <a:solidFill>
                <a:schemeClr val="tx1">
                  <a:lumMod val="75000"/>
                  <a:lumOff val="25000"/>
                </a:schemeClr>
              </a:solidFill>
            </a:endParaRPr>
          </a:p>
        </p:txBody>
      </p:sp>
      <p:sp>
        <p:nvSpPr>
          <p:cNvPr id="13315" name="Espace réservé pour une image  2"/>
          <p:cNvSpPr>
            <a:spLocks noGrp="1"/>
          </p:cNvSpPr>
          <p:nvPr>
            <p:ph type="pic" sz="quarter" idx="14"/>
          </p:nvPr>
        </p:nvSpPr>
        <p:spPr bwMode="auto">
          <a:xfrm>
            <a:off x="2843213" y="4051300"/>
            <a:ext cx="2098675" cy="2124075"/>
          </a:xfrm>
          <a:extLst>
            <a:ext uri="{91240B29-F687-4F45-9708-019B960494DF}">
              <a14:hiddenLine xmlns:a14="http://schemas.microsoft.com/office/drawing/2010/main" w="9525">
                <a:solidFill>
                  <a:srgbClr val="000000"/>
                </a:solidFill>
                <a:miter lim="800000"/>
                <a:headEnd/>
                <a:tailEnd/>
              </a14:hiddenLine>
            </a:ext>
          </a:extLst>
        </p:spPr>
      </p:sp>
      <p:sp>
        <p:nvSpPr>
          <p:cNvPr id="13316" name="Espace réservé pour une image  3"/>
          <p:cNvSpPr>
            <a:spLocks noGrp="1"/>
          </p:cNvSpPr>
          <p:nvPr>
            <p:ph type="pic" sz="quarter" idx="23"/>
          </p:nvPr>
        </p:nvSpPr>
        <p:spPr bwMode="auto">
          <a:xfrm>
            <a:off x="4941888" y="4051300"/>
            <a:ext cx="2098675" cy="2124075"/>
          </a:xfrm>
          <a:extLst>
            <a:ext uri="{91240B29-F687-4F45-9708-019B960494DF}">
              <a14:hiddenLine xmlns:a14="http://schemas.microsoft.com/office/drawing/2010/main" w="9525">
                <a:solidFill>
                  <a:srgbClr val="000000"/>
                </a:solidFill>
                <a:miter lim="800000"/>
                <a:headEnd/>
                <a:tailEnd/>
              </a14:hiddenLine>
            </a:ext>
          </a:extLst>
        </p:spPr>
      </p:sp>
      <p:sp>
        <p:nvSpPr>
          <p:cNvPr id="13317" name="Espace réservé pour une image  4"/>
          <p:cNvSpPr>
            <a:spLocks noGrp="1"/>
          </p:cNvSpPr>
          <p:nvPr>
            <p:ph type="pic" sz="quarter" idx="24"/>
          </p:nvPr>
        </p:nvSpPr>
        <p:spPr bwMode="auto">
          <a:xfrm>
            <a:off x="7046913" y="4051300"/>
            <a:ext cx="2098675" cy="2124075"/>
          </a:xfrm>
          <a:extLst>
            <a:ext uri="{91240B29-F687-4F45-9708-019B960494DF}">
              <a14:hiddenLine xmlns:a14="http://schemas.microsoft.com/office/drawing/2010/main" w="9525">
                <a:solidFill>
                  <a:srgbClr val="000000"/>
                </a:solidFill>
                <a:miter lim="800000"/>
                <a:headEnd/>
                <a:tailEnd/>
              </a14:hiddenLine>
            </a:ext>
          </a:extLst>
        </p:spPr>
      </p:sp>
      <p:pic>
        <p:nvPicPr>
          <p:cNvPr id="13320" name="Espace réservé pour une image  6"/>
          <p:cNvPicPr>
            <a:picLocks noGrp="1"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2849563" y="4057650"/>
            <a:ext cx="2098675" cy="212407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3321" name="Espace réservé pour une image  7"/>
          <p:cNvPicPr>
            <a:picLocks noGrp="1"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946650" y="4057650"/>
            <a:ext cx="2098675" cy="212407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3322" name="Espace réservé pour une image  8"/>
          <p:cNvPicPr>
            <a:picLocks noGrp="1"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7051675" y="4057650"/>
            <a:ext cx="2100263" cy="212407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 name="Espace réservé du pied de page 5"/>
          <p:cNvSpPr>
            <a:spLocks noGrp="1"/>
          </p:cNvSpPr>
          <p:nvPr>
            <p:ph type="ftr" sz="quarter" idx="25"/>
          </p:nvPr>
        </p:nvSpPr>
        <p:spPr>
          <a:xfrm>
            <a:off x="2849564" y="2204864"/>
            <a:ext cx="6302374" cy="792088"/>
          </a:xfrm>
        </p:spPr>
        <p:txBody>
          <a:bodyPr/>
          <a:lstStyle/>
          <a:p>
            <a:pPr lvl="0">
              <a:spcBef>
                <a:spcPts val="0"/>
              </a:spcBef>
              <a:spcAft>
                <a:spcPts val="600"/>
              </a:spcAft>
              <a:defRPr/>
            </a:pPr>
            <a:r>
              <a:rPr lang="en-US" sz="1600" smtClean="0">
                <a:solidFill>
                  <a:srgbClr val="5F5F5F"/>
                </a:solidFill>
              </a:rPr>
              <a:t>Van Cam Pham, Ansgar Radermacher, Sébastien Gérard</a:t>
            </a:r>
            <a:endParaRPr lang="en-US" sz="1600" dirty="0" smtClean="0">
              <a:solidFill>
                <a:srgbClr val="5F5F5F"/>
              </a:solidFill>
            </a:endParaRPr>
          </a:p>
          <a:p>
            <a:pPr lvl="0">
              <a:spcBef>
                <a:spcPts val="0"/>
              </a:spcBef>
              <a:spcAft>
                <a:spcPts val="600"/>
              </a:spcAft>
              <a:defRPr/>
            </a:pPr>
            <a:r>
              <a:rPr lang="en-US" sz="1600" dirty="0" smtClean="0">
                <a:solidFill>
                  <a:srgbClr val="5F5F5F"/>
                </a:solidFill>
              </a:rPr>
              <a:t>{</a:t>
            </a:r>
            <a:r>
              <a:rPr lang="en-US" sz="1600" dirty="0" err="1" smtClean="0">
                <a:solidFill>
                  <a:srgbClr val="5F5F5F"/>
                </a:solidFill>
              </a:rPr>
              <a:t>first_name</a:t>
            </a:r>
            <a:r>
              <a:rPr lang="en-US" sz="1600" dirty="0" smtClean="0">
                <a:solidFill>
                  <a:srgbClr val="5F5F5F"/>
                </a:solidFill>
              </a:rPr>
              <a:t>}.{</a:t>
            </a:r>
            <a:r>
              <a:rPr lang="en-US" sz="1600" dirty="0" err="1" smtClean="0">
                <a:solidFill>
                  <a:srgbClr val="5F5F5F"/>
                </a:solidFill>
              </a:rPr>
              <a:t>last_name</a:t>
            </a:r>
            <a:r>
              <a:rPr lang="en-US" sz="1600" dirty="0" smtClean="0">
                <a:solidFill>
                  <a:srgbClr val="5F5F5F"/>
                </a:solidFill>
              </a:rPr>
              <a:t>}@cea.fr</a:t>
            </a:r>
            <a:endParaRPr lang="en-US" sz="1600" dirty="0">
              <a:solidFill>
                <a:srgbClr val="5F5F5F"/>
              </a:solidFill>
            </a:endParaRPr>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9"/>
          </p:nvPr>
        </p:nvSpPr>
        <p:spPr>
          <a:xfrm>
            <a:off x="1908175" y="92075"/>
            <a:ext cx="4824413" cy="576263"/>
          </a:xfrm>
        </p:spPr>
        <p:txBody>
          <a:bodyPr/>
          <a:lstStyle/>
          <a:p>
            <a:pPr lvl="0"/>
            <a:r>
              <a:rPr lang="fr-FR" smtClean="0"/>
              <a:t>Scope</a:t>
            </a:r>
            <a:endParaRPr lang="fr-FR" dirty="0"/>
          </a:p>
        </p:txBody>
      </p:sp>
      <p:grpSp>
        <p:nvGrpSpPr>
          <p:cNvPr id="4" name="Groupe 3"/>
          <p:cNvGrpSpPr/>
          <p:nvPr/>
        </p:nvGrpSpPr>
        <p:grpSpPr>
          <a:xfrm>
            <a:off x="251520" y="1772816"/>
            <a:ext cx="8466131" cy="3165099"/>
            <a:chOff x="426349" y="1488037"/>
            <a:chExt cx="10959661" cy="3525140"/>
          </a:xfrm>
        </p:grpSpPr>
        <p:pic>
          <p:nvPicPr>
            <p:cNvPr id="20" name="Image 19"/>
            <p:cNvPicPr>
              <a:picLocks noChangeAspect="1"/>
            </p:cNvPicPr>
            <p:nvPr/>
          </p:nvPicPr>
          <p:blipFill>
            <a:blip r:embed="rId3"/>
            <a:stretch>
              <a:fillRect/>
            </a:stretch>
          </p:blipFill>
          <p:spPr>
            <a:xfrm>
              <a:off x="612946" y="2287230"/>
              <a:ext cx="3971658" cy="2378331"/>
            </a:xfrm>
            <a:prstGeom prst="rect">
              <a:avLst/>
            </a:prstGeom>
          </p:spPr>
        </p:pic>
        <p:grpSp>
          <p:nvGrpSpPr>
            <p:cNvPr id="21" name="Groupe 20"/>
            <p:cNvGrpSpPr/>
            <p:nvPr/>
          </p:nvGrpSpPr>
          <p:grpSpPr>
            <a:xfrm>
              <a:off x="5837758" y="2861199"/>
              <a:ext cx="2854192" cy="1311394"/>
              <a:chOff x="6385174" y="2998708"/>
              <a:chExt cx="1847207" cy="947781"/>
            </a:xfrm>
          </p:grpSpPr>
          <p:sp>
            <p:nvSpPr>
              <p:cNvPr id="22" name="Flèche courbée vers le haut 21"/>
              <p:cNvSpPr/>
              <p:nvPr/>
            </p:nvSpPr>
            <p:spPr>
              <a:xfrm flipH="1">
                <a:off x="6385174" y="3476396"/>
                <a:ext cx="1780362" cy="470093"/>
              </a:xfrm>
              <a:prstGeom prst="curved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schemeClr val="tx1"/>
                  </a:solidFill>
                </a:endParaRPr>
              </a:p>
            </p:txBody>
          </p:sp>
          <p:sp>
            <p:nvSpPr>
              <p:cNvPr id="23" name="Flèche courbée vers le haut 22"/>
              <p:cNvSpPr/>
              <p:nvPr/>
            </p:nvSpPr>
            <p:spPr>
              <a:xfrm flipV="1">
                <a:off x="6432181" y="2998708"/>
                <a:ext cx="1800200" cy="399007"/>
              </a:xfrm>
              <a:prstGeom prst="curved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schemeClr val="tx1"/>
                  </a:solidFill>
                </a:endParaRPr>
              </a:p>
            </p:txBody>
          </p:sp>
        </p:grpSp>
        <p:sp>
          <p:nvSpPr>
            <p:cNvPr id="24" name="Organigramme : Processus 23"/>
            <p:cNvSpPr/>
            <p:nvPr/>
          </p:nvSpPr>
          <p:spPr>
            <a:xfrm>
              <a:off x="426349" y="1488037"/>
              <a:ext cx="4876800" cy="345313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p>
          </p:txBody>
        </p:sp>
        <p:grpSp>
          <p:nvGrpSpPr>
            <p:cNvPr id="25" name="Groupe 24"/>
            <p:cNvGrpSpPr/>
            <p:nvPr/>
          </p:nvGrpSpPr>
          <p:grpSpPr>
            <a:xfrm>
              <a:off x="9296354" y="2623974"/>
              <a:ext cx="1979389" cy="1548619"/>
              <a:chOff x="9296354" y="2623974"/>
              <a:chExt cx="1979389" cy="1548619"/>
            </a:xfrm>
          </p:grpSpPr>
          <p:pic>
            <p:nvPicPr>
              <p:cNvPr id="26" name="Picture 6" descr="See original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96354" y="2623974"/>
                <a:ext cx="1624766" cy="67056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7" name="Picture 6" descr="See original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03275" y="2827376"/>
                <a:ext cx="1624766" cy="67056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8" name="Picture 6" descr="See original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91903" y="3162783"/>
                <a:ext cx="1624766" cy="67056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9" name="Picture 6" descr="See original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50977" y="3502025"/>
                <a:ext cx="1624766" cy="67056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sp>
          <p:nvSpPr>
            <p:cNvPr id="30" name="Organigramme : Processus 29"/>
            <p:cNvSpPr/>
            <p:nvPr/>
          </p:nvSpPr>
          <p:spPr>
            <a:xfrm>
              <a:off x="9049919" y="1585801"/>
              <a:ext cx="2336091" cy="342737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p>
          </p:txBody>
        </p:sp>
        <p:sp>
          <p:nvSpPr>
            <p:cNvPr id="31" name="ZoneTexte 30"/>
            <p:cNvSpPr txBox="1"/>
            <p:nvPr/>
          </p:nvSpPr>
          <p:spPr>
            <a:xfrm>
              <a:off x="9067503" y="1593122"/>
              <a:ext cx="2318507" cy="651295"/>
            </a:xfrm>
            <a:prstGeom prst="rect">
              <a:avLst/>
            </a:prstGeom>
            <a:solidFill>
              <a:srgbClr val="FFFF00"/>
            </a:solidFill>
          </p:spPr>
          <p:txBody>
            <a:bodyPr wrap="square" rtlCol="0">
              <a:spAutoFit/>
            </a:bodyPr>
            <a:lstStyle/>
            <a:p>
              <a:r>
                <a:rPr lang="en-US" sz="1600" smtClean="0"/>
                <a:t>Programming world</a:t>
              </a:r>
              <a:endParaRPr lang="fr-FR" sz="1600"/>
            </a:p>
          </p:txBody>
        </p:sp>
        <p:sp>
          <p:nvSpPr>
            <p:cNvPr id="32" name="ZoneTexte 31"/>
            <p:cNvSpPr txBox="1"/>
            <p:nvPr/>
          </p:nvSpPr>
          <p:spPr>
            <a:xfrm>
              <a:off x="443933" y="1501891"/>
              <a:ext cx="2312831" cy="377066"/>
            </a:xfrm>
            <a:prstGeom prst="rect">
              <a:avLst/>
            </a:prstGeom>
            <a:solidFill>
              <a:srgbClr val="FFFF00"/>
            </a:solidFill>
          </p:spPr>
          <p:txBody>
            <a:bodyPr wrap="square" rtlCol="0">
              <a:spAutoFit/>
            </a:bodyPr>
            <a:lstStyle/>
            <a:p>
              <a:r>
                <a:rPr lang="en-US" sz="1600" smtClean="0"/>
                <a:t>Modeling world</a:t>
              </a:r>
              <a:endParaRPr lang="fr-FR" sz="1600"/>
            </a:p>
          </p:txBody>
        </p:sp>
        <p:sp>
          <p:nvSpPr>
            <p:cNvPr id="33" name="ZoneTexte 32"/>
            <p:cNvSpPr txBox="1"/>
            <p:nvPr/>
          </p:nvSpPr>
          <p:spPr>
            <a:xfrm>
              <a:off x="6170928" y="3309410"/>
              <a:ext cx="2125354" cy="377066"/>
            </a:xfrm>
            <a:prstGeom prst="rect">
              <a:avLst/>
            </a:prstGeom>
            <a:noFill/>
          </p:spPr>
          <p:txBody>
            <a:bodyPr wrap="none" rtlCol="0">
              <a:spAutoFit/>
            </a:bodyPr>
            <a:lstStyle/>
            <a:p>
              <a:r>
                <a:rPr lang="en-US" sz="1600" smtClean="0"/>
                <a:t>Synchronization</a:t>
              </a:r>
              <a:endParaRPr lang="fr-FR" sz="1600"/>
            </a:p>
          </p:txBody>
        </p:sp>
        <p:sp>
          <p:nvSpPr>
            <p:cNvPr id="34" name="ZoneTexte 33"/>
            <p:cNvSpPr txBox="1"/>
            <p:nvPr/>
          </p:nvSpPr>
          <p:spPr>
            <a:xfrm>
              <a:off x="5916082" y="2068551"/>
              <a:ext cx="2810149" cy="651295"/>
            </a:xfrm>
            <a:prstGeom prst="rect">
              <a:avLst/>
            </a:prstGeom>
            <a:noFill/>
          </p:spPr>
          <p:txBody>
            <a:bodyPr wrap="none" rtlCol="0">
              <a:spAutoFit/>
            </a:bodyPr>
            <a:lstStyle/>
            <a:p>
              <a:r>
                <a:rPr lang="en-US" sz="1600" smtClean="0"/>
                <a:t>Model transformation </a:t>
              </a:r>
            </a:p>
            <a:p>
              <a:r>
                <a:rPr lang="en-US" sz="1600"/>
                <a:t>C</a:t>
              </a:r>
              <a:r>
                <a:rPr lang="en-US" sz="1600" smtClean="0"/>
                <a:t>ode generation</a:t>
              </a:r>
              <a:endParaRPr lang="fr-FR" sz="1600"/>
            </a:p>
          </p:txBody>
        </p:sp>
        <p:sp>
          <p:nvSpPr>
            <p:cNvPr id="35" name="ZoneTexte 34"/>
            <p:cNvSpPr txBox="1"/>
            <p:nvPr/>
          </p:nvSpPr>
          <p:spPr>
            <a:xfrm>
              <a:off x="5978335" y="4281460"/>
              <a:ext cx="2685641" cy="377066"/>
            </a:xfrm>
            <a:prstGeom prst="rect">
              <a:avLst/>
            </a:prstGeom>
            <a:noFill/>
          </p:spPr>
          <p:txBody>
            <a:bodyPr wrap="none" rtlCol="0">
              <a:spAutoFit/>
            </a:bodyPr>
            <a:lstStyle/>
            <a:p>
              <a:r>
                <a:rPr lang="en-US" sz="1600" smtClean="0"/>
                <a:t>Reverse engineering</a:t>
              </a:r>
              <a:endParaRPr lang="fr-FR" sz="1600"/>
            </a:p>
          </p:txBody>
        </p:sp>
      </p:grpSp>
    </p:spTree>
    <p:extLst>
      <p:ext uri="{BB962C8B-B14F-4D97-AF65-F5344CB8AC3E}">
        <p14:creationId xmlns:p14="http://schemas.microsoft.com/office/powerpoint/2010/main" val="3090009354"/>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9"/>
          </p:nvPr>
        </p:nvSpPr>
        <p:spPr>
          <a:xfrm>
            <a:off x="1908175" y="92075"/>
            <a:ext cx="4824413" cy="576263"/>
          </a:xfrm>
        </p:spPr>
        <p:txBody>
          <a:bodyPr/>
          <a:lstStyle/>
          <a:p>
            <a:pPr lvl="0"/>
            <a:r>
              <a:rPr lang="en-US" smtClean="0"/>
              <a:t>Motivating example</a:t>
            </a:r>
            <a:endParaRPr lang="fr-FR" dirty="0"/>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9658" y="2730041"/>
            <a:ext cx="2769813" cy="1131007"/>
          </a:xfrm>
          <a:prstGeom prst="rect">
            <a:avLst/>
          </a:prstGeom>
        </p:spPr>
      </p:pic>
      <p:sp>
        <p:nvSpPr>
          <p:cNvPr id="4" name="ZoneTexte 3"/>
          <p:cNvSpPr txBox="1"/>
          <p:nvPr/>
        </p:nvSpPr>
        <p:spPr>
          <a:xfrm>
            <a:off x="159973" y="815241"/>
            <a:ext cx="2343334" cy="369332"/>
          </a:xfrm>
          <a:prstGeom prst="rect">
            <a:avLst/>
          </a:prstGeom>
          <a:noFill/>
        </p:spPr>
        <p:txBody>
          <a:bodyPr wrap="none" rtlCol="0">
            <a:spAutoFit/>
          </a:bodyPr>
          <a:lstStyle/>
          <a:p>
            <a:r>
              <a:rPr lang="en-US" smtClean="0"/>
              <a:t>Transformation chain</a:t>
            </a:r>
            <a:endParaRPr lang="fr-FR"/>
          </a:p>
        </p:txBody>
      </p:sp>
      <p:grpSp>
        <p:nvGrpSpPr>
          <p:cNvPr id="34" name="Groupe 33"/>
          <p:cNvGrpSpPr/>
          <p:nvPr/>
        </p:nvGrpSpPr>
        <p:grpSpPr>
          <a:xfrm>
            <a:off x="251520" y="2819772"/>
            <a:ext cx="5643785" cy="948111"/>
            <a:chOff x="827584" y="1124744"/>
            <a:chExt cx="5643785" cy="948111"/>
          </a:xfrm>
        </p:grpSpPr>
        <p:sp>
          <p:nvSpPr>
            <p:cNvPr id="35" name="AutoShape 14"/>
            <p:cNvSpPr>
              <a:spLocks noChangeArrowheads="1"/>
            </p:cNvSpPr>
            <p:nvPr/>
          </p:nvSpPr>
          <p:spPr bwMode="auto">
            <a:xfrm>
              <a:off x="827584" y="1124744"/>
              <a:ext cx="5643785" cy="948111"/>
            </a:xfrm>
            <a:prstGeom prst="roundRect">
              <a:avLst>
                <a:gd name="adj" fmla="val 0"/>
              </a:avLst>
            </a:prstGeom>
            <a:noFill/>
            <a:ln w="25560">
              <a:solidFill>
                <a:srgbClr val="808080"/>
              </a:solidFill>
              <a:miter lim="800000"/>
              <a:headEnd/>
              <a:tailEnd/>
            </a:ln>
          </p:spPr>
          <p:txBody>
            <a:bodyPr wrap="none" lIns="79209" tIns="0" rIns="79209"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dirty="0">
                  <a:solidFill>
                    <a:srgbClr val="000000"/>
                  </a:solidFill>
                  <a:latin typeface="Arial" pitchFamily="34" charset="0"/>
                </a:rPr>
                <a:t>System</a:t>
              </a:r>
            </a:p>
          </p:txBody>
        </p:sp>
        <p:sp>
          <p:nvSpPr>
            <p:cNvPr id="36" name="AutoShape 15"/>
            <p:cNvSpPr>
              <a:spLocks noChangeArrowheads="1"/>
            </p:cNvSpPr>
            <p:nvPr/>
          </p:nvSpPr>
          <p:spPr bwMode="auto">
            <a:xfrm>
              <a:off x="887724" y="1561268"/>
              <a:ext cx="1144362" cy="357702"/>
            </a:xfrm>
            <a:prstGeom prst="roundRect">
              <a:avLst>
                <a:gd name="adj" fmla="val 0"/>
              </a:avLst>
            </a:prstGeom>
            <a:solidFill>
              <a:schemeClr val="bg1">
                <a:alpha val="50195"/>
              </a:schemeClr>
            </a:solidFill>
            <a:ln w="25560">
              <a:solidFill>
                <a:srgbClr val="808080"/>
              </a:solidFill>
              <a:miter lim="800000"/>
              <a:headEnd/>
              <a:tailEnd/>
            </a:ln>
          </p:spPr>
          <p:txBody>
            <a:bodyPr wrap="none" lIns="79209" tIns="41189" rIns="79209"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a:solidFill>
                    <a:srgbClr val="000000"/>
                  </a:solidFill>
                </a:rPr>
                <a:t>p </a:t>
              </a:r>
              <a:r>
                <a:rPr lang="en-GB" sz="1400" smtClean="0">
                  <a:solidFill>
                    <a:srgbClr val="000000"/>
                  </a:solidFill>
                </a:rPr>
                <a:t>:Producer</a:t>
              </a:r>
              <a:endParaRPr lang="en-GB" sz="1400" dirty="0">
                <a:solidFill>
                  <a:srgbClr val="000000"/>
                </a:solidFill>
              </a:endParaRPr>
            </a:p>
          </p:txBody>
        </p:sp>
        <p:sp>
          <p:nvSpPr>
            <p:cNvPr id="37" name="AutoShape 16"/>
            <p:cNvSpPr>
              <a:spLocks noChangeArrowheads="1"/>
            </p:cNvSpPr>
            <p:nvPr/>
          </p:nvSpPr>
          <p:spPr bwMode="auto">
            <a:xfrm>
              <a:off x="5037269" y="1561268"/>
              <a:ext cx="1274208" cy="389385"/>
            </a:xfrm>
            <a:prstGeom prst="roundRect">
              <a:avLst>
                <a:gd name="adj" fmla="val 0"/>
              </a:avLst>
            </a:prstGeom>
            <a:solidFill>
              <a:schemeClr val="bg1">
                <a:alpha val="50195"/>
              </a:schemeClr>
            </a:solidFill>
            <a:ln w="25560">
              <a:solidFill>
                <a:srgbClr val="808080"/>
              </a:solidFill>
              <a:miter lim="800000"/>
              <a:headEnd/>
              <a:tailEnd/>
            </a:ln>
          </p:spPr>
          <p:txBody>
            <a:bodyPr wrap="none" lIns="79209" tIns="41189" rIns="79209"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a:solidFill>
                    <a:srgbClr val="000000"/>
                  </a:solidFill>
                </a:rPr>
                <a:t>c </a:t>
              </a:r>
              <a:r>
                <a:rPr lang="en-GB" sz="1400" smtClean="0">
                  <a:solidFill>
                    <a:srgbClr val="000000"/>
                  </a:solidFill>
                </a:rPr>
                <a:t>:Consumer</a:t>
              </a:r>
              <a:endParaRPr lang="en-GB" sz="1400" dirty="0">
                <a:solidFill>
                  <a:srgbClr val="000000"/>
                </a:solidFill>
              </a:endParaRPr>
            </a:p>
          </p:txBody>
        </p:sp>
        <p:sp>
          <p:nvSpPr>
            <p:cNvPr id="38" name="Line 18"/>
            <p:cNvSpPr>
              <a:spLocks noChangeShapeType="1"/>
            </p:cNvSpPr>
            <p:nvPr/>
          </p:nvSpPr>
          <p:spPr bwMode="auto">
            <a:xfrm flipH="1" flipV="1">
              <a:off x="2078676" y="1780965"/>
              <a:ext cx="196822" cy="119533"/>
            </a:xfrm>
            <a:prstGeom prst="line">
              <a:avLst/>
            </a:prstGeom>
            <a:noFill/>
            <a:ln w="9360">
              <a:solidFill>
                <a:srgbClr val="000000"/>
              </a:solidFill>
              <a:miter lim="800000"/>
              <a:headEnd/>
              <a:tailEnd/>
            </a:ln>
          </p:spPr>
          <p:txBody>
            <a:bodyPr lIns="80476" tIns="40238" rIns="80476" bIns="40238"/>
            <a:lstStyle/>
            <a:p>
              <a:endParaRPr lang="en-US"/>
            </a:p>
          </p:txBody>
        </p:sp>
        <p:sp>
          <p:nvSpPr>
            <p:cNvPr id="39" name="Line 22"/>
            <p:cNvSpPr>
              <a:spLocks noChangeShapeType="1"/>
            </p:cNvSpPr>
            <p:nvPr/>
          </p:nvSpPr>
          <p:spPr bwMode="auto">
            <a:xfrm>
              <a:off x="827585" y="1324185"/>
              <a:ext cx="5616000" cy="0"/>
            </a:xfrm>
            <a:prstGeom prst="line">
              <a:avLst/>
            </a:prstGeom>
            <a:noFill/>
            <a:ln w="25560">
              <a:solidFill>
                <a:srgbClr val="969696"/>
              </a:solidFill>
              <a:miter lim="800000"/>
              <a:headEnd/>
              <a:tailEnd/>
            </a:ln>
          </p:spPr>
          <p:txBody>
            <a:bodyPr lIns="80476" tIns="40238" rIns="80476" bIns="40238"/>
            <a:lstStyle/>
            <a:p>
              <a:endParaRPr lang="en-US"/>
            </a:p>
          </p:txBody>
        </p:sp>
        <p:sp>
          <p:nvSpPr>
            <p:cNvPr id="40" name="AutoShape 23"/>
            <p:cNvSpPr>
              <a:spLocks noChangeArrowheads="1"/>
            </p:cNvSpPr>
            <p:nvPr/>
          </p:nvSpPr>
          <p:spPr bwMode="auto">
            <a:xfrm>
              <a:off x="2737520" y="1561269"/>
              <a:ext cx="1550206" cy="389384"/>
            </a:xfrm>
            <a:prstGeom prst="roundRect">
              <a:avLst>
                <a:gd name="adj" fmla="val 0"/>
              </a:avLst>
            </a:prstGeom>
            <a:solidFill>
              <a:schemeClr val="bg1">
                <a:alpha val="50195"/>
              </a:schemeClr>
            </a:solidFill>
            <a:ln w="25560">
              <a:solidFill>
                <a:srgbClr val="808080"/>
              </a:solidFill>
              <a:miter lim="800000"/>
              <a:headEnd/>
              <a:tailEnd/>
            </a:ln>
          </p:spPr>
          <p:txBody>
            <a:bodyPr wrap="none" lIns="126734" tIns="41189" rIns="126734"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smtClean="0">
                  <a:solidFill>
                    <a:srgbClr val="000000"/>
                  </a:solidFill>
                </a:rPr>
                <a:t>fifo:FIFO</a:t>
              </a:r>
              <a:endParaRPr lang="en-GB" sz="1400" dirty="0">
                <a:solidFill>
                  <a:srgbClr val="000000"/>
                </a:solidFill>
              </a:endParaRPr>
            </a:p>
          </p:txBody>
        </p:sp>
        <p:grpSp>
          <p:nvGrpSpPr>
            <p:cNvPr id="41" name="Groupe 40"/>
            <p:cNvGrpSpPr/>
            <p:nvPr/>
          </p:nvGrpSpPr>
          <p:grpSpPr>
            <a:xfrm>
              <a:off x="1972357" y="1673108"/>
              <a:ext cx="682042" cy="346326"/>
              <a:chOff x="1098226" y="760796"/>
              <a:chExt cx="682042" cy="346326"/>
            </a:xfrm>
          </p:grpSpPr>
          <p:sp>
            <p:nvSpPr>
              <p:cNvPr id="55" name="Freeform 19"/>
              <p:cNvSpPr>
                <a:spLocks noChangeArrowheads="1"/>
              </p:cNvSpPr>
              <p:nvPr/>
            </p:nvSpPr>
            <p:spPr bwMode="auto">
              <a:xfrm rot="17640000">
                <a:off x="1385445" y="916248"/>
                <a:ext cx="195861" cy="185887"/>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8311 h 21600"/>
                </a:gdLst>
                <a:ahLst/>
                <a:cxnLst>
                  <a:cxn ang="T8">
                    <a:pos x="T0" y="T1"/>
                  </a:cxn>
                  <a:cxn ang="T9">
                    <a:pos x="T2" y="T3"/>
                  </a:cxn>
                  <a:cxn ang="T10">
                    <a:pos x="T4" y="T5"/>
                  </a:cxn>
                  <a:cxn ang="T11">
                    <a:pos x="T6" y="T7"/>
                  </a:cxn>
                </a:cxnLst>
                <a:rect l="T12" t="T13" r="T14" b="T15"/>
                <a:pathLst>
                  <a:path w="21600" h="21600">
                    <a:moveTo>
                      <a:pt x="2817" y="11218"/>
                    </a:moveTo>
                    <a:cubicBezTo>
                      <a:pt x="2810" y="11079"/>
                      <a:pt x="2807" y="10939"/>
                      <a:pt x="2807" y="10800"/>
                    </a:cubicBezTo>
                    <a:cubicBezTo>
                      <a:pt x="2807" y="6385"/>
                      <a:pt x="6385" y="2807"/>
                      <a:pt x="10800" y="2807"/>
                    </a:cubicBezTo>
                    <a:cubicBezTo>
                      <a:pt x="15214" y="2807"/>
                      <a:pt x="18793" y="6385"/>
                      <a:pt x="18793" y="10800"/>
                    </a:cubicBezTo>
                    <a:cubicBezTo>
                      <a:pt x="18793" y="10939"/>
                      <a:pt x="18789" y="11079"/>
                      <a:pt x="18782" y="11218"/>
                    </a:cubicBezTo>
                    <a:lnTo>
                      <a:pt x="21585" y="11366"/>
                    </a:lnTo>
                    <a:cubicBezTo>
                      <a:pt x="21595" y="11177"/>
                      <a:pt x="21600" y="10988"/>
                      <a:pt x="21600" y="10800"/>
                    </a:cubicBezTo>
                    <a:cubicBezTo>
                      <a:pt x="21600" y="4835"/>
                      <a:pt x="16764" y="0"/>
                      <a:pt x="10800" y="0"/>
                    </a:cubicBezTo>
                    <a:cubicBezTo>
                      <a:pt x="4835" y="0"/>
                      <a:pt x="0" y="4835"/>
                      <a:pt x="0" y="10800"/>
                    </a:cubicBezTo>
                    <a:cubicBezTo>
                      <a:pt x="-1" y="10988"/>
                      <a:pt x="4" y="11177"/>
                      <a:pt x="14" y="11366"/>
                    </a:cubicBezTo>
                    <a:close/>
                  </a:path>
                </a:pathLst>
              </a:custGeom>
              <a:solidFill>
                <a:srgbClr val="000000"/>
              </a:solidFill>
              <a:ln w="9525">
                <a:noFill/>
                <a:round/>
                <a:headEnd/>
                <a:tailEnd/>
              </a:ln>
            </p:spPr>
            <p:txBody>
              <a:bodyPr wrap="none" lIns="80476" tIns="40238" rIns="80476" bIns="40238" anchor="ctr"/>
              <a:lstStyle/>
              <a:p>
                <a:endParaRPr lang="en-US"/>
              </a:p>
            </p:txBody>
          </p:sp>
          <p:sp>
            <p:nvSpPr>
              <p:cNvPr id="56" name="Line 24"/>
              <p:cNvSpPr>
                <a:spLocks noChangeShapeType="1"/>
              </p:cNvSpPr>
              <p:nvPr/>
            </p:nvSpPr>
            <p:spPr bwMode="auto">
              <a:xfrm>
                <a:off x="1159733" y="825603"/>
                <a:ext cx="620535" cy="1440"/>
              </a:xfrm>
              <a:prstGeom prst="line">
                <a:avLst/>
              </a:prstGeom>
              <a:noFill/>
              <a:ln w="9360">
                <a:solidFill>
                  <a:srgbClr val="000000"/>
                </a:solidFill>
                <a:miter lim="800000"/>
                <a:headEnd/>
                <a:tailEnd/>
              </a:ln>
            </p:spPr>
            <p:txBody>
              <a:bodyPr lIns="80476" tIns="40238" rIns="80476" bIns="40238"/>
              <a:lstStyle/>
              <a:p>
                <a:endParaRPr lang="en-US"/>
              </a:p>
            </p:txBody>
          </p:sp>
          <p:sp>
            <p:nvSpPr>
              <p:cNvPr id="57" name="Rectangle 27"/>
              <p:cNvSpPr>
                <a:spLocks noChangeArrowheads="1"/>
              </p:cNvSpPr>
              <p:nvPr/>
            </p:nvSpPr>
            <p:spPr bwMode="auto">
              <a:xfrm>
                <a:off x="1098226" y="760796"/>
                <a:ext cx="124381"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grpSp>
        <p:grpSp>
          <p:nvGrpSpPr>
            <p:cNvPr id="42" name="Groupe 41"/>
            <p:cNvGrpSpPr/>
            <p:nvPr/>
          </p:nvGrpSpPr>
          <p:grpSpPr>
            <a:xfrm>
              <a:off x="4650196" y="1719288"/>
              <a:ext cx="442619" cy="316489"/>
              <a:chOff x="3979259" y="760796"/>
              <a:chExt cx="442619" cy="316489"/>
            </a:xfrm>
          </p:grpSpPr>
          <p:sp>
            <p:nvSpPr>
              <p:cNvPr id="52" name="Line 18"/>
              <p:cNvSpPr>
                <a:spLocks noChangeShapeType="1"/>
              </p:cNvSpPr>
              <p:nvPr/>
            </p:nvSpPr>
            <p:spPr bwMode="auto">
              <a:xfrm flipH="1">
                <a:off x="4153144" y="812643"/>
                <a:ext cx="209960" cy="104305"/>
              </a:xfrm>
              <a:prstGeom prst="line">
                <a:avLst/>
              </a:prstGeom>
              <a:noFill/>
              <a:ln w="9360">
                <a:solidFill>
                  <a:srgbClr val="000000"/>
                </a:solidFill>
                <a:miter lim="800000"/>
                <a:headEnd/>
                <a:tailEnd/>
              </a:ln>
            </p:spPr>
            <p:txBody>
              <a:bodyPr lIns="80476" tIns="40238" rIns="80476" bIns="40238"/>
              <a:lstStyle/>
              <a:p>
                <a:endParaRPr lang="en-US"/>
              </a:p>
            </p:txBody>
          </p:sp>
          <p:sp>
            <p:nvSpPr>
              <p:cNvPr id="53" name="Freeform 19"/>
              <p:cNvSpPr>
                <a:spLocks noChangeArrowheads="1"/>
              </p:cNvSpPr>
              <p:nvPr/>
            </p:nvSpPr>
            <p:spPr bwMode="auto">
              <a:xfrm rot="2640000">
                <a:off x="3979259" y="881424"/>
                <a:ext cx="185887" cy="195861"/>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8311 h 21600"/>
                </a:gdLst>
                <a:ahLst/>
                <a:cxnLst>
                  <a:cxn ang="T8">
                    <a:pos x="T0" y="T1"/>
                  </a:cxn>
                  <a:cxn ang="T9">
                    <a:pos x="T2" y="T3"/>
                  </a:cxn>
                  <a:cxn ang="T10">
                    <a:pos x="T4" y="T5"/>
                  </a:cxn>
                  <a:cxn ang="T11">
                    <a:pos x="T6" y="T7"/>
                  </a:cxn>
                </a:cxnLst>
                <a:rect l="T12" t="T13" r="T14" b="T15"/>
                <a:pathLst>
                  <a:path w="21600" h="21600">
                    <a:moveTo>
                      <a:pt x="2817" y="11218"/>
                    </a:moveTo>
                    <a:cubicBezTo>
                      <a:pt x="2810" y="11079"/>
                      <a:pt x="2807" y="10939"/>
                      <a:pt x="2807" y="10800"/>
                    </a:cubicBezTo>
                    <a:cubicBezTo>
                      <a:pt x="2807" y="6385"/>
                      <a:pt x="6385" y="2807"/>
                      <a:pt x="10800" y="2807"/>
                    </a:cubicBezTo>
                    <a:cubicBezTo>
                      <a:pt x="15214" y="2807"/>
                      <a:pt x="18793" y="6385"/>
                      <a:pt x="18793" y="10800"/>
                    </a:cubicBezTo>
                    <a:cubicBezTo>
                      <a:pt x="18793" y="10939"/>
                      <a:pt x="18789" y="11079"/>
                      <a:pt x="18782" y="11218"/>
                    </a:cubicBezTo>
                    <a:lnTo>
                      <a:pt x="21585" y="11366"/>
                    </a:lnTo>
                    <a:cubicBezTo>
                      <a:pt x="21595" y="11177"/>
                      <a:pt x="21600" y="10988"/>
                      <a:pt x="21600" y="10800"/>
                    </a:cubicBezTo>
                    <a:cubicBezTo>
                      <a:pt x="21600" y="4835"/>
                      <a:pt x="16764" y="0"/>
                      <a:pt x="10800" y="0"/>
                    </a:cubicBezTo>
                    <a:cubicBezTo>
                      <a:pt x="4835" y="0"/>
                      <a:pt x="0" y="4835"/>
                      <a:pt x="0" y="10800"/>
                    </a:cubicBezTo>
                    <a:cubicBezTo>
                      <a:pt x="-1" y="10988"/>
                      <a:pt x="4" y="11177"/>
                      <a:pt x="14" y="11366"/>
                    </a:cubicBezTo>
                    <a:close/>
                  </a:path>
                </a:pathLst>
              </a:custGeom>
              <a:solidFill>
                <a:srgbClr val="000000"/>
              </a:solidFill>
              <a:ln w="9525">
                <a:noFill/>
                <a:round/>
                <a:headEnd/>
                <a:tailEnd/>
              </a:ln>
            </p:spPr>
            <p:txBody>
              <a:bodyPr wrap="none" lIns="80476" tIns="40238" rIns="80476" bIns="40238" anchor="ctr"/>
              <a:lstStyle/>
              <a:p>
                <a:endParaRPr lang="en-US"/>
              </a:p>
            </p:txBody>
          </p:sp>
          <p:sp>
            <p:nvSpPr>
              <p:cNvPr id="54" name="Rectangle 21"/>
              <p:cNvSpPr>
                <a:spLocks noChangeArrowheads="1"/>
              </p:cNvSpPr>
              <p:nvPr/>
            </p:nvSpPr>
            <p:spPr bwMode="auto">
              <a:xfrm>
                <a:off x="4297497" y="760796"/>
                <a:ext cx="124381"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grpSp>
        <p:grpSp>
          <p:nvGrpSpPr>
            <p:cNvPr id="43" name="Groupe 42"/>
            <p:cNvGrpSpPr/>
            <p:nvPr/>
          </p:nvGrpSpPr>
          <p:grpSpPr>
            <a:xfrm>
              <a:off x="2510966" y="1710052"/>
              <a:ext cx="278830" cy="194421"/>
              <a:chOff x="1562943" y="760796"/>
              <a:chExt cx="278830" cy="194421"/>
            </a:xfrm>
          </p:grpSpPr>
          <p:sp>
            <p:nvSpPr>
              <p:cNvPr id="50" name="Line 20"/>
              <p:cNvSpPr>
                <a:spLocks noChangeShapeType="1"/>
              </p:cNvSpPr>
              <p:nvPr/>
            </p:nvSpPr>
            <p:spPr bwMode="auto">
              <a:xfrm flipH="1">
                <a:off x="1562943" y="824163"/>
                <a:ext cx="209123" cy="131054"/>
              </a:xfrm>
              <a:prstGeom prst="line">
                <a:avLst/>
              </a:prstGeom>
              <a:noFill/>
              <a:ln w="9360">
                <a:solidFill>
                  <a:srgbClr val="000000"/>
                </a:solidFill>
                <a:miter lim="800000"/>
                <a:headEnd/>
                <a:tailEnd type="oval" w="lg" len="lg"/>
              </a:ln>
            </p:spPr>
            <p:txBody>
              <a:bodyPr lIns="80476" tIns="40238" rIns="80476" bIns="40238"/>
              <a:lstStyle/>
              <a:p>
                <a:endParaRPr lang="en-US"/>
              </a:p>
            </p:txBody>
          </p:sp>
          <p:sp>
            <p:nvSpPr>
              <p:cNvPr id="51" name="Rectangle 25"/>
              <p:cNvSpPr>
                <a:spLocks noChangeArrowheads="1"/>
              </p:cNvSpPr>
              <p:nvPr/>
            </p:nvSpPr>
            <p:spPr bwMode="auto">
              <a:xfrm>
                <a:off x="1717393" y="760796"/>
                <a:ext cx="124380"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grpSp>
        <p:grpSp>
          <p:nvGrpSpPr>
            <p:cNvPr id="44" name="Groupe 43"/>
            <p:cNvGrpSpPr/>
            <p:nvPr/>
          </p:nvGrpSpPr>
          <p:grpSpPr>
            <a:xfrm>
              <a:off x="4224724" y="1710052"/>
              <a:ext cx="746872" cy="194421"/>
              <a:chOff x="3701566" y="760796"/>
              <a:chExt cx="746872" cy="194421"/>
            </a:xfrm>
          </p:grpSpPr>
          <p:sp>
            <p:nvSpPr>
              <p:cNvPr id="47" name="Line 17"/>
              <p:cNvSpPr>
                <a:spLocks noChangeShapeType="1"/>
              </p:cNvSpPr>
              <p:nvPr/>
            </p:nvSpPr>
            <p:spPr bwMode="auto">
              <a:xfrm>
                <a:off x="3764438" y="825603"/>
                <a:ext cx="684000" cy="1440"/>
              </a:xfrm>
              <a:prstGeom prst="line">
                <a:avLst/>
              </a:prstGeom>
              <a:noFill/>
              <a:ln w="9360">
                <a:solidFill>
                  <a:srgbClr val="000000"/>
                </a:solidFill>
                <a:miter lim="800000"/>
                <a:headEnd/>
                <a:tailEnd/>
              </a:ln>
            </p:spPr>
            <p:txBody>
              <a:bodyPr lIns="80476" tIns="40238" rIns="80476" bIns="40238"/>
              <a:lstStyle/>
              <a:p>
                <a:endParaRPr lang="en-US"/>
              </a:p>
            </p:txBody>
          </p:sp>
          <p:sp>
            <p:nvSpPr>
              <p:cNvPr id="48" name="Line 20"/>
              <p:cNvSpPr>
                <a:spLocks noChangeShapeType="1"/>
              </p:cNvSpPr>
              <p:nvPr/>
            </p:nvSpPr>
            <p:spPr bwMode="auto">
              <a:xfrm>
                <a:off x="3754872" y="824163"/>
                <a:ext cx="225524" cy="131054"/>
              </a:xfrm>
              <a:prstGeom prst="line">
                <a:avLst/>
              </a:prstGeom>
              <a:noFill/>
              <a:ln w="9360">
                <a:solidFill>
                  <a:srgbClr val="000000"/>
                </a:solidFill>
                <a:miter lim="800000"/>
                <a:headEnd/>
                <a:tailEnd type="oval" w="lg" len="lg"/>
              </a:ln>
            </p:spPr>
            <p:txBody>
              <a:bodyPr lIns="80476" tIns="40238" rIns="80476" bIns="40238"/>
              <a:lstStyle/>
              <a:p>
                <a:endParaRPr lang="en-US"/>
              </a:p>
            </p:txBody>
          </p:sp>
          <p:sp>
            <p:nvSpPr>
              <p:cNvPr id="49" name="Rectangle 26"/>
              <p:cNvSpPr>
                <a:spLocks noChangeArrowheads="1"/>
              </p:cNvSpPr>
              <p:nvPr/>
            </p:nvSpPr>
            <p:spPr bwMode="auto">
              <a:xfrm>
                <a:off x="3701566" y="760796"/>
                <a:ext cx="124381"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grpSp>
        <p:sp>
          <p:nvSpPr>
            <p:cNvPr id="45" name="ZoneTexte 46"/>
            <p:cNvSpPr txBox="1">
              <a:spLocks noChangeArrowheads="1"/>
            </p:cNvSpPr>
            <p:nvPr/>
          </p:nvSpPr>
          <p:spPr bwMode="auto">
            <a:xfrm>
              <a:off x="1969895" y="1428749"/>
              <a:ext cx="571290" cy="296705"/>
            </a:xfrm>
            <a:prstGeom prst="rect">
              <a:avLst/>
            </a:prstGeom>
            <a:noFill/>
            <a:ln w="9525">
              <a:noFill/>
              <a:miter lim="800000"/>
              <a:headEnd/>
              <a:tailEnd/>
            </a:ln>
          </p:spPr>
          <p:txBody>
            <a:bodyPr wrap="none" lIns="80476" tIns="40238" rIns="80476" bIns="40238">
              <a:spAutoFit/>
            </a:bodyPr>
            <a:lstStyle/>
            <a:p>
              <a:r>
                <a:rPr lang="en-US" sz="1400" dirty="0"/>
                <a:t>Push</a:t>
              </a:r>
            </a:p>
          </p:txBody>
        </p:sp>
        <p:sp>
          <p:nvSpPr>
            <p:cNvPr id="46" name="ZoneTexte 47"/>
            <p:cNvSpPr txBox="1">
              <a:spLocks noChangeArrowheads="1"/>
            </p:cNvSpPr>
            <p:nvPr/>
          </p:nvSpPr>
          <p:spPr bwMode="auto">
            <a:xfrm>
              <a:off x="4656989" y="1405037"/>
              <a:ext cx="462286" cy="296705"/>
            </a:xfrm>
            <a:prstGeom prst="rect">
              <a:avLst/>
            </a:prstGeom>
            <a:noFill/>
            <a:ln w="9525">
              <a:noFill/>
              <a:miter lim="800000"/>
              <a:headEnd/>
              <a:tailEnd/>
            </a:ln>
          </p:spPr>
          <p:txBody>
            <a:bodyPr wrap="none" lIns="80476" tIns="40238" rIns="80476" bIns="40238">
              <a:spAutoFit/>
            </a:bodyPr>
            <a:lstStyle/>
            <a:p>
              <a:r>
                <a:rPr lang="en-US" sz="1400" dirty="0"/>
                <a:t>Pull</a:t>
              </a:r>
            </a:p>
          </p:txBody>
        </p:sp>
      </p:grpSp>
      <p:grpSp>
        <p:nvGrpSpPr>
          <p:cNvPr id="6" name="Groupe 5"/>
          <p:cNvGrpSpPr/>
          <p:nvPr/>
        </p:nvGrpSpPr>
        <p:grpSpPr>
          <a:xfrm>
            <a:off x="683568" y="1354284"/>
            <a:ext cx="4392488" cy="1079622"/>
            <a:chOff x="1104668" y="1354284"/>
            <a:chExt cx="3232367" cy="1318754"/>
          </a:xfrm>
        </p:grpSpPr>
        <p:sp>
          <p:nvSpPr>
            <p:cNvPr id="58" name="AutoShape 1"/>
            <p:cNvSpPr>
              <a:spLocks noChangeArrowheads="1"/>
            </p:cNvSpPr>
            <p:nvPr/>
          </p:nvSpPr>
          <p:spPr bwMode="auto">
            <a:xfrm>
              <a:off x="1111500" y="1354284"/>
              <a:ext cx="3225535" cy="1318754"/>
            </a:xfrm>
            <a:prstGeom prst="roundRect">
              <a:avLst>
                <a:gd name="adj" fmla="val 0"/>
              </a:avLst>
            </a:prstGeom>
            <a:solidFill>
              <a:schemeClr val="bg1">
                <a:alpha val="50000"/>
              </a:schemeClr>
            </a:solidFill>
            <a:ln w="25560">
              <a:solidFill>
                <a:srgbClr val="808080"/>
              </a:solidFill>
              <a:miter lim="800000"/>
              <a:headEnd/>
              <a:tailEnd/>
            </a:ln>
          </p:spPr>
          <p:txBody>
            <a:bodyPr wrap="none" lIns="79209" tIns="41189" rIns="79209"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dirty="0">
                  <a:solidFill>
                    <a:srgbClr val="000000"/>
                  </a:solidFill>
                  <a:latin typeface="Arial" pitchFamily="34" charset="0"/>
                </a:rPr>
                <a:t>System</a:t>
              </a:r>
            </a:p>
          </p:txBody>
        </p:sp>
        <p:sp>
          <p:nvSpPr>
            <p:cNvPr id="59" name="AutoShape 5"/>
            <p:cNvSpPr>
              <a:spLocks noChangeArrowheads="1"/>
            </p:cNvSpPr>
            <p:nvPr/>
          </p:nvSpPr>
          <p:spPr bwMode="auto">
            <a:xfrm>
              <a:off x="1225834" y="1910334"/>
              <a:ext cx="950961" cy="495709"/>
            </a:xfrm>
            <a:prstGeom prst="roundRect">
              <a:avLst>
                <a:gd name="adj" fmla="val 0"/>
              </a:avLst>
            </a:prstGeom>
            <a:solidFill>
              <a:schemeClr val="bg1"/>
            </a:solidFill>
            <a:ln w="25560">
              <a:solidFill>
                <a:srgbClr val="808080"/>
              </a:solidFill>
              <a:miter lim="800000"/>
              <a:headEnd/>
              <a:tailEnd/>
            </a:ln>
          </p:spPr>
          <p:txBody>
            <a:bodyPr wrap="none" lIns="79209" tIns="41189" rIns="79209" bIns="41189"/>
            <a:lstStyle/>
            <a:p>
              <a:pPr algn="ctr"/>
              <a:r>
                <a:rPr lang="fr-FR" sz="1400" smtClean="0"/>
                <a:t>p :Producer</a:t>
              </a:r>
              <a:endParaRPr lang="fr-FR" sz="1400" dirty="0"/>
            </a:p>
          </p:txBody>
        </p:sp>
        <p:sp>
          <p:nvSpPr>
            <p:cNvPr id="60" name="AutoShape 6"/>
            <p:cNvSpPr>
              <a:spLocks noChangeArrowheads="1"/>
            </p:cNvSpPr>
            <p:nvPr/>
          </p:nvSpPr>
          <p:spPr bwMode="auto">
            <a:xfrm>
              <a:off x="3058964" y="1909522"/>
              <a:ext cx="1062047" cy="496522"/>
            </a:xfrm>
            <a:prstGeom prst="roundRect">
              <a:avLst>
                <a:gd name="adj" fmla="val 0"/>
              </a:avLst>
            </a:prstGeom>
            <a:solidFill>
              <a:schemeClr val="bg1"/>
            </a:solidFill>
            <a:ln w="25560">
              <a:solidFill>
                <a:srgbClr val="808080"/>
              </a:solidFill>
              <a:miter lim="800000"/>
              <a:headEnd/>
              <a:tailEnd/>
            </a:ln>
          </p:spPr>
          <p:txBody>
            <a:bodyPr wrap="none" lIns="79209" tIns="41189" rIns="79209"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smtClean="0">
                  <a:solidFill>
                    <a:srgbClr val="000000"/>
                  </a:solidFill>
                </a:rPr>
                <a:t>c :Consumer</a:t>
              </a:r>
              <a:endParaRPr lang="en-GB" sz="1400" dirty="0">
                <a:solidFill>
                  <a:srgbClr val="000000"/>
                </a:solidFill>
              </a:endParaRPr>
            </a:p>
          </p:txBody>
        </p:sp>
        <p:sp>
          <p:nvSpPr>
            <p:cNvPr id="61" name="Line 7"/>
            <p:cNvSpPr>
              <a:spLocks noChangeShapeType="1"/>
            </p:cNvSpPr>
            <p:nvPr/>
          </p:nvSpPr>
          <p:spPr bwMode="auto">
            <a:xfrm flipV="1">
              <a:off x="2166294" y="2243149"/>
              <a:ext cx="864779" cy="5041"/>
            </a:xfrm>
            <a:prstGeom prst="line">
              <a:avLst/>
            </a:prstGeom>
            <a:noFill/>
            <a:ln w="9360">
              <a:solidFill>
                <a:srgbClr val="000000"/>
              </a:solidFill>
              <a:miter lim="800000"/>
              <a:headEnd/>
              <a:tailEnd/>
            </a:ln>
          </p:spPr>
          <p:txBody>
            <a:bodyPr lIns="80476" tIns="40238" rIns="80476" bIns="40238"/>
            <a:lstStyle/>
            <a:p>
              <a:endParaRPr lang="en-US"/>
            </a:p>
          </p:txBody>
        </p:sp>
        <p:sp>
          <p:nvSpPr>
            <p:cNvPr id="62" name="Rectangle 11"/>
            <p:cNvSpPr>
              <a:spLocks noChangeArrowheads="1"/>
            </p:cNvSpPr>
            <p:nvPr/>
          </p:nvSpPr>
          <p:spPr bwMode="auto">
            <a:xfrm>
              <a:off x="2968883" y="2183384"/>
              <a:ext cx="124380"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sp>
          <p:nvSpPr>
            <p:cNvPr id="63" name="Rectangle 12"/>
            <p:cNvSpPr>
              <a:spLocks noChangeArrowheads="1"/>
            </p:cNvSpPr>
            <p:nvPr/>
          </p:nvSpPr>
          <p:spPr bwMode="auto">
            <a:xfrm>
              <a:off x="2104787" y="2183384"/>
              <a:ext cx="124381"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sp>
          <p:nvSpPr>
            <p:cNvPr id="64" name="Line 13"/>
            <p:cNvSpPr>
              <a:spLocks noChangeShapeType="1"/>
            </p:cNvSpPr>
            <p:nvPr/>
          </p:nvSpPr>
          <p:spPr bwMode="auto">
            <a:xfrm flipV="1">
              <a:off x="1104668" y="1689603"/>
              <a:ext cx="3232367" cy="1"/>
            </a:xfrm>
            <a:prstGeom prst="line">
              <a:avLst/>
            </a:prstGeom>
            <a:noFill/>
            <a:ln w="25560">
              <a:solidFill>
                <a:srgbClr val="969696"/>
              </a:solidFill>
              <a:miter lim="800000"/>
              <a:headEnd/>
              <a:tailEnd/>
            </a:ln>
          </p:spPr>
          <p:txBody>
            <a:bodyPr lIns="80476" tIns="40238" rIns="80476" bIns="40238"/>
            <a:lstStyle/>
            <a:p>
              <a:endParaRPr lang="en-US"/>
            </a:p>
          </p:txBody>
        </p:sp>
        <p:sp>
          <p:nvSpPr>
            <p:cNvPr id="65" name="Text Box 28"/>
            <p:cNvSpPr txBox="1">
              <a:spLocks noChangeArrowheads="1"/>
            </p:cNvSpPr>
            <p:nvPr/>
          </p:nvSpPr>
          <p:spPr bwMode="auto">
            <a:xfrm>
              <a:off x="2344313" y="1958041"/>
              <a:ext cx="753076" cy="298626"/>
            </a:xfrm>
            <a:prstGeom prst="rect">
              <a:avLst/>
            </a:prstGeom>
            <a:noFill/>
            <a:ln w="9525">
              <a:noFill/>
              <a:round/>
              <a:headEnd/>
              <a:tailEnd/>
            </a:ln>
          </p:spPr>
          <p:txBody>
            <a:bodyPr wrap="none" lIns="79209" tIns="41189" rIns="79209" bIns="41189">
              <a:spAutoFit/>
            </a:bodyPr>
            <a:lstStyle/>
            <a:p>
              <a:pPr>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de-DE" sz="1300" b="1" dirty="0" smtClean="0">
                  <a:solidFill>
                    <a:srgbClr val="000000"/>
                  </a:solidFill>
                </a:rPr>
                <a:t>«</a:t>
              </a:r>
              <a:r>
                <a:rPr lang="de-DE" sz="1400" dirty="0" smtClean="0">
                  <a:solidFill>
                    <a:srgbClr val="000000"/>
                  </a:solidFill>
                </a:rPr>
                <a:t>FIFO</a:t>
              </a:r>
              <a:r>
                <a:rPr lang="de-DE" sz="1300" b="1" dirty="0" smtClean="0">
                  <a:solidFill>
                    <a:srgbClr val="000000"/>
                  </a:solidFill>
                </a:rPr>
                <a:t>»</a:t>
              </a:r>
              <a:endParaRPr lang="de-DE" sz="1300" b="1" dirty="0">
                <a:solidFill>
                  <a:srgbClr val="000000"/>
                </a:solidFill>
              </a:endParaRPr>
            </a:p>
          </p:txBody>
        </p:sp>
        <p:sp>
          <p:nvSpPr>
            <p:cNvPr id="66" name="Pentagone 35"/>
            <p:cNvSpPr>
              <a:spLocks noChangeArrowheads="1"/>
            </p:cNvSpPr>
            <p:nvPr/>
          </p:nvSpPr>
          <p:spPr bwMode="auto">
            <a:xfrm>
              <a:off x="2138959" y="2210746"/>
              <a:ext cx="61506" cy="64807"/>
            </a:xfrm>
            <a:prstGeom prst="homePlate">
              <a:avLst>
                <a:gd name="adj" fmla="val 50000"/>
              </a:avLst>
            </a:prstGeom>
            <a:solidFill>
              <a:schemeClr val="tx1"/>
            </a:solidFill>
            <a:ln w="9525" algn="ctr">
              <a:noFill/>
              <a:round/>
              <a:headEnd/>
              <a:tailEnd/>
            </a:ln>
          </p:spPr>
          <p:txBody>
            <a:bodyPr lIns="80476" tIns="40238" rIns="80476" bIns="40238"/>
            <a:lstStyle/>
            <a:p>
              <a:endParaRPr lang="en-US"/>
            </a:p>
          </p:txBody>
        </p:sp>
        <p:grpSp>
          <p:nvGrpSpPr>
            <p:cNvPr id="67" name="Groupe 38"/>
            <p:cNvGrpSpPr>
              <a:grpSpLocks/>
            </p:cNvGrpSpPr>
            <p:nvPr/>
          </p:nvGrpSpPr>
          <p:grpSpPr bwMode="auto">
            <a:xfrm>
              <a:off x="2982551" y="2202105"/>
              <a:ext cx="90210" cy="93610"/>
              <a:chOff x="3293963" y="3635821"/>
              <a:chExt cx="110276" cy="72267"/>
            </a:xfrm>
          </p:grpSpPr>
          <p:sp>
            <p:nvSpPr>
              <p:cNvPr id="68" name="Chevron 36"/>
              <p:cNvSpPr>
                <a:spLocks noChangeArrowheads="1"/>
              </p:cNvSpPr>
              <p:nvPr/>
            </p:nvSpPr>
            <p:spPr bwMode="auto">
              <a:xfrm>
                <a:off x="3293963" y="3635821"/>
                <a:ext cx="72008" cy="72008"/>
              </a:xfrm>
              <a:prstGeom prst="chevron">
                <a:avLst>
                  <a:gd name="adj" fmla="val 50000"/>
                </a:avLst>
              </a:prstGeom>
              <a:solidFill>
                <a:schemeClr val="tx1"/>
              </a:solidFill>
              <a:ln w="9525" algn="ctr">
                <a:noFill/>
                <a:round/>
                <a:headEnd/>
                <a:tailEnd/>
              </a:ln>
            </p:spPr>
            <p:txBody>
              <a:bodyPr/>
              <a:lstStyle/>
              <a:p>
                <a:endParaRPr lang="en-US"/>
              </a:p>
            </p:txBody>
          </p:sp>
          <p:sp>
            <p:nvSpPr>
              <p:cNvPr id="69" name="Rectangle 37"/>
              <p:cNvSpPr>
                <a:spLocks noChangeArrowheads="1"/>
              </p:cNvSpPr>
              <p:nvPr/>
            </p:nvSpPr>
            <p:spPr bwMode="auto">
              <a:xfrm>
                <a:off x="3332231" y="3636080"/>
                <a:ext cx="72008" cy="72008"/>
              </a:xfrm>
              <a:prstGeom prst="rect">
                <a:avLst/>
              </a:prstGeom>
              <a:solidFill>
                <a:schemeClr val="tx1"/>
              </a:solidFill>
              <a:ln w="9525" algn="ctr">
                <a:noFill/>
                <a:round/>
                <a:headEnd/>
                <a:tailEnd/>
              </a:ln>
            </p:spPr>
            <p:txBody>
              <a:bodyPr/>
              <a:lstStyle/>
              <a:p>
                <a:endParaRPr lang="en-US"/>
              </a:p>
            </p:txBody>
          </p:sp>
        </p:grpSp>
      </p:grpSp>
      <p:cxnSp>
        <p:nvCxnSpPr>
          <p:cNvPr id="8" name="Connecteur droit avec flèche 7"/>
          <p:cNvCxnSpPr>
            <a:stCxn id="58" idx="2"/>
          </p:cNvCxnSpPr>
          <p:nvPr/>
        </p:nvCxnSpPr>
        <p:spPr>
          <a:xfrm flipH="1">
            <a:off x="2879811" y="2433906"/>
            <a:ext cx="4643" cy="385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0982" y="1196359"/>
            <a:ext cx="2882326" cy="1255004"/>
          </a:xfrm>
          <a:prstGeom prst="rect">
            <a:avLst/>
          </a:prstGeom>
        </p:spPr>
      </p:pic>
      <p:grpSp>
        <p:nvGrpSpPr>
          <p:cNvPr id="70" name="Groupe 69"/>
          <p:cNvGrpSpPr/>
          <p:nvPr/>
        </p:nvGrpSpPr>
        <p:grpSpPr>
          <a:xfrm>
            <a:off x="251520" y="4234389"/>
            <a:ext cx="5643785" cy="948111"/>
            <a:chOff x="827584" y="1124744"/>
            <a:chExt cx="5643785" cy="948111"/>
          </a:xfrm>
        </p:grpSpPr>
        <p:sp>
          <p:nvSpPr>
            <p:cNvPr id="71" name="AutoShape 14"/>
            <p:cNvSpPr>
              <a:spLocks noChangeArrowheads="1"/>
            </p:cNvSpPr>
            <p:nvPr/>
          </p:nvSpPr>
          <p:spPr bwMode="auto">
            <a:xfrm>
              <a:off x="827584" y="1124744"/>
              <a:ext cx="5643785" cy="948111"/>
            </a:xfrm>
            <a:prstGeom prst="roundRect">
              <a:avLst>
                <a:gd name="adj" fmla="val 0"/>
              </a:avLst>
            </a:prstGeom>
            <a:noFill/>
            <a:ln w="25560">
              <a:solidFill>
                <a:srgbClr val="808080"/>
              </a:solidFill>
              <a:miter lim="800000"/>
              <a:headEnd/>
              <a:tailEnd/>
            </a:ln>
          </p:spPr>
          <p:txBody>
            <a:bodyPr wrap="none" lIns="79209" tIns="0" rIns="79209"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dirty="0">
                  <a:solidFill>
                    <a:srgbClr val="000000"/>
                  </a:solidFill>
                  <a:latin typeface="Arial" pitchFamily="34" charset="0"/>
                </a:rPr>
                <a:t>System</a:t>
              </a:r>
            </a:p>
          </p:txBody>
        </p:sp>
        <p:sp>
          <p:nvSpPr>
            <p:cNvPr id="72" name="AutoShape 15"/>
            <p:cNvSpPr>
              <a:spLocks noChangeArrowheads="1"/>
            </p:cNvSpPr>
            <p:nvPr/>
          </p:nvSpPr>
          <p:spPr bwMode="auto">
            <a:xfrm>
              <a:off x="887724" y="1561268"/>
              <a:ext cx="1144362" cy="357702"/>
            </a:xfrm>
            <a:prstGeom prst="roundRect">
              <a:avLst>
                <a:gd name="adj" fmla="val 0"/>
              </a:avLst>
            </a:prstGeom>
            <a:solidFill>
              <a:schemeClr val="bg1">
                <a:alpha val="50195"/>
              </a:schemeClr>
            </a:solidFill>
            <a:ln w="25560">
              <a:solidFill>
                <a:srgbClr val="808080"/>
              </a:solidFill>
              <a:miter lim="800000"/>
              <a:headEnd/>
              <a:tailEnd/>
            </a:ln>
          </p:spPr>
          <p:txBody>
            <a:bodyPr wrap="none" lIns="79209" tIns="41189" rIns="79209"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a:solidFill>
                    <a:srgbClr val="000000"/>
                  </a:solidFill>
                </a:rPr>
                <a:t>p </a:t>
              </a:r>
              <a:r>
                <a:rPr lang="en-GB" sz="1400" smtClean="0">
                  <a:solidFill>
                    <a:srgbClr val="000000"/>
                  </a:solidFill>
                </a:rPr>
                <a:t>:Producer</a:t>
              </a:r>
              <a:endParaRPr lang="en-GB" sz="1400" dirty="0">
                <a:solidFill>
                  <a:srgbClr val="000000"/>
                </a:solidFill>
              </a:endParaRPr>
            </a:p>
          </p:txBody>
        </p:sp>
        <p:sp>
          <p:nvSpPr>
            <p:cNvPr id="73" name="AutoShape 16"/>
            <p:cNvSpPr>
              <a:spLocks noChangeArrowheads="1"/>
            </p:cNvSpPr>
            <p:nvPr/>
          </p:nvSpPr>
          <p:spPr bwMode="auto">
            <a:xfrm>
              <a:off x="5037269" y="1561268"/>
              <a:ext cx="1274208" cy="389385"/>
            </a:xfrm>
            <a:prstGeom prst="roundRect">
              <a:avLst>
                <a:gd name="adj" fmla="val 0"/>
              </a:avLst>
            </a:prstGeom>
            <a:solidFill>
              <a:schemeClr val="bg1">
                <a:alpha val="50195"/>
              </a:schemeClr>
            </a:solidFill>
            <a:ln w="25560">
              <a:solidFill>
                <a:srgbClr val="808080"/>
              </a:solidFill>
              <a:miter lim="800000"/>
              <a:headEnd/>
              <a:tailEnd/>
            </a:ln>
          </p:spPr>
          <p:txBody>
            <a:bodyPr wrap="none" lIns="79209" tIns="41189" rIns="79209"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a:solidFill>
                    <a:srgbClr val="000000"/>
                  </a:solidFill>
                </a:rPr>
                <a:t>c </a:t>
              </a:r>
              <a:r>
                <a:rPr lang="en-GB" sz="1400" smtClean="0">
                  <a:solidFill>
                    <a:srgbClr val="000000"/>
                  </a:solidFill>
                </a:rPr>
                <a:t>:Consumer</a:t>
              </a:r>
              <a:endParaRPr lang="en-GB" sz="1400" dirty="0">
                <a:solidFill>
                  <a:srgbClr val="000000"/>
                </a:solidFill>
              </a:endParaRPr>
            </a:p>
          </p:txBody>
        </p:sp>
        <p:sp>
          <p:nvSpPr>
            <p:cNvPr id="75" name="Line 22"/>
            <p:cNvSpPr>
              <a:spLocks noChangeShapeType="1"/>
            </p:cNvSpPr>
            <p:nvPr/>
          </p:nvSpPr>
          <p:spPr bwMode="auto">
            <a:xfrm>
              <a:off x="827585" y="1324185"/>
              <a:ext cx="5616000" cy="0"/>
            </a:xfrm>
            <a:prstGeom prst="line">
              <a:avLst/>
            </a:prstGeom>
            <a:noFill/>
            <a:ln w="25560">
              <a:solidFill>
                <a:srgbClr val="969696"/>
              </a:solidFill>
              <a:miter lim="800000"/>
              <a:headEnd/>
              <a:tailEnd/>
            </a:ln>
          </p:spPr>
          <p:txBody>
            <a:bodyPr lIns="80476" tIns="40238" rIns="80476" bIns="40238"/>
            <a:lstStyle/>
            <a:p>
              <a:endParaRPr lang="en-US"/>
            </a:p>
          </p:txBody>
        </p:sp>
        <p:sp>
          <p:nvSpPr>
            <p:cNvPr id="76" name="AutoShape 23"/>
            <p:cNvSpPr>
              <a:spLocks noChangeArrowheads="1"/>
            </p:cNvSpPr>
            <p:nvPr/>
          </p:nvSpPr>
          <p:spPr bwMode="auto">
            <a:xfrm>
              <a:off x="2198420" y="1561269"/>
              <a:ext cx="911957" cy="389384"/>
            </a:xfrm>
            <a:prstGeom prst="roundRect">
              <a:avLst>
                <a:gd name="adj" fmla="val 0"/>
              </a:avLst>
            </a:prstGeom>
            <a:solidFill>
              <a:schemeClr val="bg1">
                <a:alpha val="50195"/>
              </a:schemeClr>
            </a:solidFill>
            <a:ln w="25560">
              <a:solidFill>
                <a:srgbClr val="808080"/>
              </a:solidFill>
              <a:miter lim="800000"/>
              <a:headEnd/>
              <a:tailEnd/>
            </a:ln>
          </p:spPr>
          <p:txBody>
            <a:bodyPr wrap="none" lIns="126734" tIns="41189" rIns="126734"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smtClean="0">
                  <a:solidFill>
                    <a:srgbClr val="000000"/>
                  </a:solidFill>
                </a:rPr>
                <a:t>fifo:FIFO</a:t>
              </a:r>
              <a:endParaRPr lang="en-GB" sz="1400" dirty="0">
                <a:solidFill>
                  <a:srgbClr val="000000"/>
                </a:solidFill>
              </a:endParaRPr>
            </a:p>
          </p:txBody>
        </p:sp>
      </p:grpSp>
      <p:cxnSp>
        <p:nvCxnSpPr>
          <p:cNvPr id="94" name="Connecteur droit avec flèche 93"/>
          <p:cNvCxnSpPr>
            <a:stCxn id="35" idx="2"/>
            <a:endCxn id="71" idx="0"/>
          </p:cNvCxnSpPr>
          <p:nvPr/>
        </p:nvCxnSpPr>
        <p:spPr>
          <a:xfrm>
            <a:off x="3073413" y="3767883"/>
            <a:ext cx="0" cy="466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ZoneTexte 94"/>
          <p:cNvSpPr txBox="1"/>
          <p:nvPr/>
        </p:nvSpPr>
        <p:spPr>
          <a:xfrm>
            <a:off x="2907990" y="2456104"/>
            <a:ext cx="2787943" cy="369332"/>
          </a:xfrm>
          <a:prstGeom prst="rect">
            <a:avLst/>
          </a:prstGeom>
          <a:noFill/>
        </p:spPr>
        <p:txBody>
          <a:bodyPr wrap="none" rtlCol="0">
            <a:spAutoFit/>
          </a:bodyPr>
          <a:lstStyle/>
          <a:p>
            <a:r>
              <a:rPr lang="en-US" smtClean="0"/>
              <a:t>Connector transformation</a:t>
            </a:r>
            <a:endParaRPr lang="fr-FR"/>
          </a:p>
        </p:txBody>
      </p:sp>
      <p:sp>
        <p:nvSpPr>
          <p:cNvPr id="96" name="ZoneTexte 95"/>
          <p:cNvSpPr txBox="1"/>
          <p:nvPr/>
        </p:nvSpPr>
        <p:spPr>
          <a:xfrm>
            <a:off x="3107362" y="3835035"/>
            <a:ext cx="2056973" cy="369332"/>
          </a:xfrm>
          <a:prstGeom prst="rect">
            <a:avLst/>
          </a:prstGeom>
          <a:noFill/>
        </p:spPr>
        <p:txBody>
          <a:bodyPr wrap="none" rtlCol="0">
            <a:spAutoFit/>
          </a:bodyPr>
          <a:lstStyle/>
          <a:p>
            <a:r>
              <a:rPr lang="en-US" smtClean="0"/>
              <a:t>Component to OO</a:t>
            </a:r>
            <a:endParaRPr lang="fr-FR"/>
          </a:p>
        </p:txBody>
      </p:sp>
      <p:sp>
        <p:nvSpPr>
          <p:cNvPr id="97" name="AutoShape 23"/>
          <p:cNvSpPr>
            <a:spLocks noChangeArrowheads="1"/>
          </p:cNvSpPr>
          <p:nvPr/>
        </p:nvSpPr>
        <p:spPr bwMode="auto">
          <a:xfrm>
            <a:off x="2700647" y="4607538"/>
            <a:ext cx="1547370" cy="452760"/>
          </a:xfrm>
          <a:prstGeom prst="roundRect">
            <a:avLst>
              <a:gd name="adj" fmla="val 0"/>
            </a:avLst>
          </a:prstGeom>
          <a:solidFill>
            <a:schemeClr val="bg1">
              <a:alpha val="50195"/>
            </a:schemeClr>
          </a:solidFill>
          <a:ln w="25560">
            <a:solidFill>
              <a:srgbClr val="808080"/>
            </a:solidFill>
            <a:miter lim="800000"/>
            <a:headEnd/>
            <a:tailEnd/>
          </a:ln>
        </p:spPr>
        <p:txBody>
          <a:bodyPr wrap="none" lIns="126734" tIns="41189" rIns="126734"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smtClean="0">
                <a:solidFill>
                  <a:srgbClr val="000000"/>
                </a:solidFill>
              </a:rPr>
              <a:t>State machine </a:t>
            </a:r>
            <a:br>
              <a:rPr lang="en-GB" sz="1400" smtClean="0">
                <a:solidFill>
                  <a:srgbClr val="000000"/>
                </a:solidFill>
              </a:rPr>
            </a:br>
            <a:r>
              <a:rPr lang="en-GB" sz="1400" smtClean="0">
                <a:solidFill>
                  <a:srgbClr val="000000"/>
                </a:solidFill>
              </a:rPr>
              <a:t>classes</a:t>
            </a:r>
            <a:endParaRPr lang="en-GB" sz="1400" dirty="0">
              <a:solidFill>
                <a:srgbClr val="000000"/>
              </a:solidFill>
            </a:endParaRPr>
          </a:p>
        </p:txBody>
      </p:sp>
      <p:sp>
        <p:nvSpPr>
          <p:cNvPr id="98" name="Organigramme : Multidocument 97"/>
          <p:cNvSpPr/>
          <p:nvPr/>
        </p:nvSpPr>
        <p:spPr>
          <a:xfrm>
            <a:off x="2139651" y="5805264"/>
            <a:ext cx="1640261" cy="576064"/>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5"/>
                </a:solidFill>
              </a:rPr>
              <a:t>OOP Code</a:t>
            </a:r>
            <a:endParaRPr lang="fr-FR">
              <a:solidFill>
                <a:schemeClr val="accent5"/>
              </a:solidFill>
            </a:endParaRPr>
          </a:p>
        </p:txBody>
      </p:sp>
      <p:cxnSp>
        <p:nvCxnSpPr>
          <p:cNvPr id="100" name="Connecteur droit avec flèche 99"/>
          <p:cNvCxnSpPr>
            <a:stCxn id="71" idx="2"/>
            <a:endCxn id="98" idx="0"/>
          </p:cNvCxnSpPr>
          <p:nvPr/>
        </p:nvCxnSpPr>
        <p:spPr>
          <a:xfrm flipH="1">
            <a:off x="3072625" y="5182500"/>
            <a:ext cx="788" cy="622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092341"/>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9"/>
          </p:nvPr>
        </p:nvSpPr>
        <p:spPr>
          <a:xfrm>
            <a:off x="1908175" y="92075"/>
            <a:ext cx="4824413" cy="576263"/>
          </a:xfrm>
        </p:spPr>
        <p:txBody>
          <a:bodyPr/>
          <a:lstStyle/>
          <a:p>
            <a:pPr lvl="0"/>
            <a:r>
              <a:rPr lang="en-US" smtClean="0"/>
              <a:t>Motivating example</a:t>
            </a:r>
            <a:endParaRPr lang="fr-FR" dirty="0"/>
          </a:p>
        </p:txBody>
      </p:sp>
      <p:sp>
        <p:nvSpPr>
          <p:cNvPr id="4" name="ZoneTexte 3"/>
          <p:cNvSpPr txBox="1"/>
          <p:nvPr/>
        </p:nvSpPr>
        <p:spPr>
          <a:xfrm>
            <a:off x="179512" y="1484784"/>
            <a:ext cx="2343334" cy="369332"/>
          </a:xfrm>
          <a:prstGeom prst="rect">
            <a:avLst/>
          </a:prstGeom>
          <a:noFill/>
        </p:spPr>
        <p:txBody>
          <a:bodyPr wrap="none" rtlCol="0">
            <a:spAutoFit/>
          </a:bodyPr>
          <a:lstStyle/>
          <a:p>
            <a:r>
              <a:rPr lang="en-US" smtClean="0"/>
              <a:t>Transformation chain</a:t>
            </a:r>
            <a:endParaRPr lang="fr-FR"/>
          </a:p>
        </p:txBody>
      </p:sp>
      <p:grpSp>
        <p:nvGrpSpPr>
          <p:cNvPr id="6" name="Groupe 5"/>
          <p:cNvGrpSpPr/>
          <p:nvPr/>
        </p:nvGrpSpPr>
        <p:grpSpPr>
          <a:xfrm>
            <a:off x="703107" y="2023827"/>
            <a:ext cx="4392488" cy="1079622"/>
            <a:chOff x="1104668" y="1354284"/>
            <a:chExt cx="3232367" cy="1318754"/>
          </a:xfrm>
        </p:grpSpPr>
        <p:sp>
          <p:nvSpPr>
            <p:cNvPr id="58" name="AutoShape 1"/>
            <p:cNvSpPr>
              <a:spLocks noChangeArrowheads="1"/>
            </p:cNvSpPr>
            <p:nvPr/>
          </p:nvSpPr>
          <p:spPr bwMode="auto">
            <a:xfrm>
              <a:off x="1111500" y="1354284"/>
              <a:ext cx="3225535" cy="1318754"/>
            </a:xfrm>
            <a:prstGeom prst="roundRect">
              <a:avLst>
                <a:gd name="adj" fmla="val 0"/>
              </a:avLst>
            </a:prstGeom>
            <a:solidFill>
              <a:schemeClr val="bg1">
                <a:alpha val="50000"/>
              </a:schemeClr>
            </a:solidFill>
            <a:ln w="25560">
              <a:solidFill>
                <a:srgbClr val="808080"/>
              </a:solidFill>
              <a:miter lim="800000"/>
              <a:headEnd/>
              <a:tailEnd/>
            </a:ln>
          </p:spPr>
          <p:txBody>
            <a:bodyPr wrap="none" lIns="79209" tIns="41189" rIns="79209"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dirty="0">
                  <a:solidFill>
                    <a:srgbClr val="000000"/>
                  </a:solidFill>
                  <a:latin typeface="Arial" pitchFamily="34" charset="0"/>
                </a:rPr>
                <a:t>System</a:t>
              </a:r>
            </a:p>
          </p:txBody>
        </p:sp>
        <p:sp>
          <p:nvSpPr>
            <p:cNvPr id="59" name="AutoShape 5"/>
            <p:cNvSpPr>
              <a:spLocks noChangeArrowheads="1"/>
            </p:cNvSpPr>
            <p:nvPr/>
          </p:nvSpPr>
          <p:spPr bwMode="auto">
            <a:xfrm>
              <a:off x="1225834" y="1910334"/>
              <a:ext cx="950961" cy="495709"/>
            </a:xfrm>
            <a:prstGeom prst="roundRect">
              <a:avLst>
                <a:gd name="adj" fmla="val 0"/>
              </a:avLst>
            </a:prstGeom>
            <a:solidFill>
              <a:schemeClr val="bg1"/>
            </a:solidFill>
            <a:ln w="25560">
              <a:solidFill>
                <a:srgbClr val="808080"/>
              </a:solidFill>
              <a:miter lim="800000"/>
              <a:headEnd/>
              <a:tailEnd/>
            </a:ln>
          </p:spPr>
          <p:txBody>
            <a:bodyPr wrap="none" lIns="79209" tIns="41189" rIns="79209" bIns="41189"/>
            <a:lstStyle/>
            <a:p>
              <a:pPr algn="ctr"/>
              <a:r>
                <a:rPr lang="fr-FR" sz="1400" smtClean="0"/>
                <a:t>p :Producer</a:t>
              </a:r>
              <a:endParaRPr lang="fr-FR" sz="1400" dirty="0"/>
            </a:p>
          </p:txBody>
        </p:sp>
        <p:sp>
          <p:nvSpPr>
            <p:cNvPr id="60" name="AutoShape 6"/>
            <p:cNvSpPr>
              <a:spLocks noChangeArrowheads="1"/>
            </p:cNvSpPr>
            <p:nvPr/>
          </p:nvSpPr>
          <p:spPr bwMode="auto">
            <a:xfrm>
              <a:off x="3058964" y="1909522"/>
              <a:ext cx="1062047" cy="496522"/>
            </a:xfrm>
            <a:prstGeom prst="roundRect">
              <a:avLst>
                <a:gd name="adj" fmla="val 0"/>
              </a:avLst>
            </a:prstGeom>
            <a:solidFill>
              <a:schemeClr val="bg1"/>
            </a:solidFill>
            <a:ln w="25560">
              <a:solidFill>
                <a:srgbClr val="808080"/>
              </a:solidFill>
              <a:miter lim="800000"/>
              <a:headEnd/>
              <a:tailEnd/>
            </a:ln>
          </p:spPr>
          <p:txBody>
            <a:bodyPr wrap="none" lIns="79209" tIns="41189" rIns="79209"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smtClean="0">
                  <a:solidFill>
                    <a:srgbClr val="000000"/>
                  </a:solidFill>
                </a:rPr>
                <a:t>c :Consumer</a:t>
              </a:r>
              <a:endParaRPr lang="en-GB" sz="1400" dirty="0">
                <a:solidFill>
                  <a:srgbClr val="000000"/>
                </a:solidFill>
              </a:endParaRPr>
            </a:p>
          </p:txBody>
        </p:sp>
        <p:sp>
          <p:nvSpPr>
            <p:cNvPr id="61" name="Line 7"/>
            <p:cNvSpPr>
              <a:spLocks noChangeShapeType="1"/>
            </p:cNvSpPr>
            <p:nvPr/>
          </p:nvSpPr>
          <p:spPr bwMode="auto">
            <a:xfrm flipV="1">
              <a:off x="2166294" y="2243149"/>
              <a:ext cx="864779" cy="5041"/>
            </a:xfrm>
            <a:prstGeom prst="line">
              <a:avLst/>
            </a:prstGeom>
            <a:noFill/>
            <a:ln w="9360">
              <a:solidFill>
                <a:srgbClr val="000000"/>
              </a:solidFill>
              <a:miter lim="800000"/>
              <a:headEnd/>
              <a:tailEnd/>
            </a:ln>
          </p:spPr>
          <p:txBody>
            <a:bodyPr lIns="80476" tIns="40238" rIns="80476" bIns="40238"/>
            <a:lstStyle/>
            <a:p>
              <a:endParaRPr lang="en-US"/>
            </a:p>
          </p:txBody>
        </p:sp>
        <p:sp>
          <p:nvSpPr>
            <p:cNvPr id="62" name="Rectangle 11"/>
            <p:cNvSpPr>
              <a:spLocks noChangeArrowheads="1"/>
            </p:cNvSpPr>
            <p:nvPr/>
          </p:nvSpPr>
          <p:spPr bwMode="auto">
            <a:xfrm>
              <a:off x="2968883" y="2183384"/>
              <a:ext cx="124380"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sp>
          <p:nvSpPr>
            <p:cNvPr id="63" name="Rectangle 12"/>
            <p:cNvSpPr>
              <a:spLocks noChangeArrowheads="1"/>
            </p:cNvSpPr>
            <p:nvPr/>
          </p:nvSpPr>
          <p:spPr bwMode="auto">
            <a:xfrm>
              <a:off x="2104787" y="2183384"/>
              <a:ext cx="124381"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sp>
          <p:nvSpPr>
            <p:cNvPr id="64" name="Line 13"/>
            <p:cNvSpPr>
              <a:spLocks noChangeShapeType="1"/>
            </p:cNvSpPr>
            <p:nvPr/>
          </p:nvSpPr>
          <p:spPr bwMode="auto">
            <a:xfrm flipV="1">
              <a:off x="1104668" y="1689603"/>
              <a:ext cx="3232367" cy="1"/>
            </a:xfrm>
            <a:prstGeom prst="line">
              <a:avLst/>
            </a:prstGeom>
            <a:noFill/>
            <a:ln w="25560">
              <a:solidFill>
                <a:srgbClr val="969696"/>
              </a:solidFill>
              <a:miter lim="800000"/>
              <a:headEnd/>
              <a:tailEnd/>
            </a:ln>
          </p:spPr>
          <p:txBody>
            <a:bodyPr lIns="80476" tIns="40238" rIns="80476" bIns="40238"/>
            <a:lstStyle/>
            <a:p>
              <a:endParaRPr lang="en-US"/>
            </a:p>
          </p:txBody>
        </p:sp>
        <p:sp>
          <p:nvSpPr>
            <p:cNvPr id="65" name="Text Box 28"/>
            <p:cNvSpPr txBox="1">
              <a:spLocks noChangeArrowheads="1"/>
            </p:cNvSpPr>
            <p:nvPr/>
          </p:nvSpPr>
          <p:spPr bwMode="auto">
            <a:xfrm>
              <a:off x="2344313" y="1958041"/>
              <a:ext cx="753076" cy="298626"/>
            </a:xfrm>
            <a:prstGeom prst="rect">
              <a:avLst/>
            </a:prstGeom>
            <a:noFill/>
            <a:ln w="9525">
              <a:noFill/>
              <a:round/>
              <a:headEnd/>
              <a:tailEnd/>
            </a:ln>
          </p:spPr>
          <p:txBody>
            <a:bodyPr wrap="none" lIns="79209" tIns="41189" rIns="79209" bIns="41189">
              <a:spAutoFit/>
            </a:bodyPr>
            <a:lstStyle/>
            <a:p>
              <a:pPr>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de-DE" sz="1300" b="1" dirty="0" smtClean="0">
                  <a:solidFill>
                    <a:srgbClr val="000000"/>
                  </a:solidFill>
                </a:rPr>
                <a:t>«</a:t>
              </a:r>
              <a:r>
                <a:rPr lang="de-DE" sz="1400" dirty="0" smtClean="0">
                  <a:solidFill>
                    <a:srgbClr val="000000"/>
                  </a:solidFill>
                </a:rPr>
                <a:t>FIFO</a:t>
              </a:r>
              <a:r>
                <a:rPr lang="de-DE" sz="1300" b="1" dirty="0" smtClean="0">
                  <a:solidFill>
                    <a:srgbClr val="000000"/>
                  </a:solidFill>
                </a:rPr>
                <a:t>»</a:t>
              </a:r>
              <a:endParaRPr lang="de-DE" sz="1300" b="1" dirty="0">
                <a:solidFill>
                  <a:srgbClr val="000000"/>
                </a:solidFill>
              </a:endParaRPr>
            </a:p>
          </p:txBody>
        </p:sp>
        <p:sp>
          <p:nvSpPr>
            <p:cNvPr id="66" name="Pentagone 35"/>
            <p:cNvSpPr>
              <a:spLocks noChangeArrowheads="1"/>
            </p:cNvSpPr>
            <p:nvPr/>
          </p:nvSpPr>
          <p:spPr bwMode="auto">
            <a:xfrm>
              <a:off x="2138959" y="2210746"/>
              <a:ext cx="61506" cy="64807"/>
            </a:xfrm>
            <a:prstGeom prst="homePlate">
              <a:avLst>
                <a:gd name="adj" fmla="val 50000"/>
              </a:avLst>
            </a:prstGeom>
            <a:solidFill>
              <a:schemeClr val="tx1"/>
            </a:solidFill>
            <a:ln w="9525" algn="ctr">
              <a:noFill/>
              <a:round/>
              <a:headEnd/>
              <a:tailEnd/>
            </a:ln>
          </p:spPr>
          <p:txBody>
            <a:bodyPr lIns="80476" tIns="40238" rIns="80476" bIns="40238"/>
            <a:lstStyle/>
            <a:p>
              <a:endParaRPr lang="en-US"/>
            </a:p>
          </p:txBody>
        </p:sp>
        <p:grpSp>
          <p:nvGrpSpPr>
            <p:cNvPr id="67" name="Groupe 38"/>
            <p:cNvGrpSpPr>
              <a:grpSpLocks/>
            </p:cNvGrpSpPr>
            <p:nvPr/>
          </p:nvGrpSpPr>
          <p:grpSpPr bwMode="auto">
            <a:xfrm>
              <a:off x="2982551" y="2202105"/>
              <a:ext cx="90210" cy="93610"/>
              <a:chOff x="3293963" y="3635821"/>
              <a:chExt cx="110276" cy="72267"/>
            </a:xfrm>
          </p:grpSpPr>
          <p:sp>
            <p:nvSpPr>
              <p:cNvPr id="68" name="Chevron 36"/>
              <p:cNvSpPr>
                <a:spLocks noChangeArrowheads="1"/>
              </p:cNvSpPr>
              <p:nvPr/>
            </p:nvSpPr>
            <p:spPr bwMode="auto">
              <a:xfrm>
                <a:off x="3293963" y="3635821"/>
                <a:ext cx="72008" cy="72008"/>
              </a:xfrm>
              <a:prstGeom prst="chevron">
                <a:avLst>
                  <a:gd name="adj" fmla="val 50000"/>
                </a:avLst>
              </a:prstGeom>
              <a:solidFill>
                <a:schemeClr val="tx1"/>
              </a:solidFill>
              <a:ln w="9525" algn="ctr">
                <a:noFill/>
                <a:round/>
                <a:headEnd/>
                <a:tailEnd/>
              </a:ln>
            </p:spPr>
            <p:txBody>
              <a:bodyPr/>
              <a:lstStyle/>
              <a:p>
                <a:endParaRPr lang="en-US"/>
              </a:p>
            </p:txBody>
          </p:sp>
          <p:sp>
            <p:nvSpPr>
              <p:cNvPr id="69" name="Rectangle 37"/>
              <p:cNvSpPr>
                <a:spLocks noChangeArrowheads="1"/>
              </p:cNvSpPr>
              <p:nvPr/>
            </p:nvSpPr>
            <p:spPr bwMode="auto">
              <a:xfrm>
                <a:off x="3332231" y="3636080"/>
                <a:ext cx="72008" cy="72008"/>
              </a:xfrm>
              <a:prstGeom prst="rect">
                <a:avLst/>
              </a:prstGeom>
              <a:solidFill>
                <a:schemeClr val="tx1"/>
              </a:solidFill>
              <a:ln w="9525" algn="ctr">
                <a:noFill/>
                <a:round/>
                <a:headEnd/>
                <a:tailEnd/>
              </a:ln>
            </p:spPr>
            <p:txBody>
              <a:bodyPr/>
              <a:lstStyle/>
              <a:p>
                <a:endParaRPr lang="en-US"/>
              </a:p>
            </p:txBody>
          </p:sp>
        </p:grpSp>
      </p:grpSp>
      <p:sp>
        <p:nvSpPr>
          <p:cNvPr id="98" name="Organigramme : Multidocument 97"/>
          <p:cNvSpPr/>
          <p:nvPr/>
        </p:nvSpPr>
        <p:spPr>
          <a:xfrm>
            <a:off x="2062176" y="3882519"/>
            <a:ext cx="1640261" cy="576064"/>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5"/>
                </a:solidFill>
              </a:rPr>
              <a:t>OOP Code</a:t>
            </a:r>
            <a:endParaRPr lang="fr-FR">
              <a:solidFill>
                <a:schemeClr val="accent5"/>
              </a:solidFill>
            </a:endParaRPr>
          </a:p>
        </p:txBody>
      </p:sp>
      <p:sp>
        <p:nvSpPr>
          <p:cNvPr id="10" name="Double flèche verticale 9"/>
          <p:cNvSpPr/>
          <p:nvPr/>
        </p:nvSpPr>
        <p:spPr>
          <a:xfrm>
            <a:off x="2733336" y="3103449"/>
            <a:ext cx="346035" cy="779070"/>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2950807" y="3317220"/>
            <a:ext cx="2159566" cy="369332"/>
          </a:xfrm>
          <a:prstGeom prst="rect">
            <a:avLst/>
          </a:prstGeom>
          <a:noFill/>
        </p:spPr>
        <p:txBody>
          <a:bodyPr wrap="none" rtlCol="0">
            <a:spAutoFit/>
          </a:bodyPr>
          <a:lstStyle/>
          <a:p>
            <a:r>
              <a:rPr lang="en-US" smtClean="0"/>
              <a:t>Big abstraction gap</a:t>
            </a:r>
            <a:endParaRPr lang="fr-FR"/>
          </a:p>
        </p:txBody>
      </p:sp>
      <p:sp>
        <p:nvSpPr>
          <p:cNvPr id="12" name="Accolade ouvrante 11"/>
          <p:cNvSpPr/>
          <p:nvPr/>
        </p:nvSpPr>
        <p:spPr>
          <a:xfrm>
            <a:off x="5203928" y="2979838"/>
            <a:ext cx="576064" cy="10440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ZoneTexte 12"/>
          <p:cNvSpPr txBox="1"/>
          <p:nvPr/>
        </p:nvSpPr>
        <p:spPr>
          <a:xfrm>
            <a:off x="5589778" y="3158324"/>
            <a:ext cx="3384376" cy="646331"/>
          </a:xfrm>
          <a:prstGeom prst="rect">
            <a:avLst/>
          </a:prstGeom>
          <a:noFill/>
        </p:spPr>
        <p:txBody>
          <a:bodyPr wrap="square" rtlCol="0">
            <a:spAutoFit/>
          </a:bodyPr>
          <a:lstStyle/>
          <a:p>
            <a:r>
              <a:rPr lang="en-US" smtClean="0"/>
              <a:t>-Traceability is hard</a:t>
            </a:r>
          </a:p>
          <a:p>
            <a:r>
              <a:rPr lang="en-US" smtClean="0"/>
              <a:t>-Round-trip engineering is hard</a:t>
            </a:r>
            <a:endParaRPr lang="fr-FR"/>
          </a:p>
        </p:txBody>
      </p:sp>
    </p:spTree>
    <p:extLst>
      <p:ext uri="{BB962C8B-B14F-4D97-AF65-F5344CB8AC3E}">
        <p14:creationId xmlns:p14="http://schemas.microsoft.com/office/powerpoint/2010/main" val="1292479253"/>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9"/>
          </p:nvPr>
        </p:nvSpPr>
        <p:spPr>
          <a:xfrm>
            <a:off x="1908175" y="92075"/>
            <a:ext cx="4824413" cy="576263"/>
          </a:xfrm>
        </p:spPr>
        <p:txBody>
          <a:bodyPr/>
          <a:lstStyle/>
          <a:p>
            <a:pPr lvl="0"/>
            <a:r>
              <a:rPr lang="en-US" smtClean="0"/>
              <a:t>Approach in a nutshell</a:t>
            </a:r>
            <a:endParaRPr lang="fr-FR" dirty="0"/>
          </a:p>
        </p:txBody>
      </p:sp>
      <p:graphicFrame>
        <p:nvGraphicFramePr>
          <p:cNvPr id="2" name="Diagramme 1"/>
          <p:cNvGraphicFramePr/>
          <p:nvPr>
            <p:extLst>
              <p:ext uri="{D42A27DB-BD31-4B8C-83A1-F6EECF244321}">
                <p14:modId xmlns:p14="http://schemas.microsoft.com/office/powerpoint/2010/main" val="3472661959"/>
              </p:ext>
            </p:extLst>
          </p:nvPr>
        </p:nvGraphicFramePr>
        <p:xfrm>
          <a:off x="-1260648" y="134076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Légende encadrée 1 2"/>
          <p:cNvSpPr/>
          <p:nvPr/>
        </p:nvSpPr>
        <p:spPr>
          <a:xfrm>
            <a:off x="3347864" y="1988840"/>
            <a:ext cx="5688632" cy="1152128"/>
          </a:xfrm>
          <a:prstGeom prst="borderCallout1">
            <a:avLst>
              <a:gd name="adj1" fmla="val 42266"/>
              <a:gd name="adj2" fmla="val -338"/>
              <a:gd name="adj3" fmla="val -10984"/>
              <a:gd name="adj4" fmla="val -1168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50000"/>
                    <a:lumOff val="50000"/>
                  </a:schemeClr>
                </a:solidFill>
              </a:rPr>
              <a:t>Rather than direct synchronization of architecture model and OOP code, our approach synchronizes architecture model with an intermediate model at a sufficient abstraction level</a:t>
            </a:r>
            <a:endParaRPr lang="fr-FR">
              <a:solidFill>
                <a:schemeClr val="tx1">
                  <a:lumMod val="50000"/>
                  <a:lumOff val="50000"/>
                </a:schemeClr>
              </a:solidFill>
            </a:endParaRPr>
          </a:p>
        </p:txBody>
      </p:sp>
      <p:cxnSp>
        <p:nvCxnSpPr>
          <p:cNvPr id="11" name="Connecteur droit 10"/>
          <p:cNvCxnSpPr>
            <a:stCxn id="3" idx="2"/>
          </p:cNvCxnSpPr>
          <p:nvPr/>
        </p:nvCxnSpPr>
        <p:spPr>
          <a:xfrm flipH="1">
            <a:off x="2699792" y="2564904"/>
            <a:ext cx="648072" cy="7200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4067944" y="3630117"/>
            <a:ext cx="4320480" cy="2123658"/>
          </a:xfrm>
          <a:prstGeom prst="rect">
            <a:avLst/>
          </a:prstGeom>
          <a:noFill/>
          <a:ln>
            <a:solidFill>
              <a:schemeClr val="accent1"/>
            </a:solidFill>
          </a:ln>
        </p:spPr>
        <p:txBody>
          <a:bodyPr wrap="square" rtlCol="0">
            <a:spAutoFit/>
          </a:bodyPr>
          <a:lstStyle/>
          <a:p>
            <a:r>
              <a:rPr lang="en-US" b="1">
                <a:solidFill>
                  <a:srgbClr val="FF0000"/>
                </a:solidFill>
              </a:rPr>
              <a:t>At which abstraction level</a:t>
            </a:r>
            <a:r>
              <a:rPr lang="en-US" b="1" smtClean="0">
                <a:solidFill>
                  <a:srgbClr val="FF0000"/>
                </a:solidFill>
              </a:rPr>
              <a:t>? </a:t>
            </a:r>
            <a:r>
              <a:rPr lang="en-US" b="1" smtClean="0">
                <a:solidFill>
                  <a:srgbClr val="FF0000"/>
                </a:solidFill>
              </a:rPr>
              <a:t>Requirements for the indermediate?</a:t>
            </a:r>
            <a:endParaRPr lang="fr-FR" b="1">
              <a:solidFill>
                <a:srgbClr val="FF0000"/>
              </a:solidFill>
            </a:endParaRPr>
          </a:p>
          <a:p>
            <a:r>
              <a:rPr lang="en-US" sz="9600" b="1" smtClean="0">
                <a:solidFill>
                  <a:srgbClr val="FF0000"/>
                </a:solidFill>
              </a:rPr>
              <a:t>   </a:t>
            </a:r>
            <a:r>
              <a:rPr lang="en-US" sz="9600" b="1" smtClean="0">
                <a:solidFill>
                  <a:srgbClr val="FF0000"/>
                </a:solidFill>
              </a:rPr>
              <a:t>  ?</a:t>
            </a:r>
            <a:endParaRPr lang="fr-FR" sz="9600" b="1">
              <a:solidFill>
                <a:srgbClr val="FF0000"/>
              </a:solidFill>
            </a:endParaRPr>
          </a:p>
        </p:txBody>
      </p:sp>
      <p:cxnSp>
        <p:nvCxnSpPr>
          <p:cNvPr id="9" name="Connecteur droit 8"/>
          <p:cNvCxnSpPr>
            <a:stCxn id="7" idx="0"/>
            <a:endCxn id="3" idx="1"/>
          </p:cNvCxnSpPr>
          <p:nvPr/>
        </p:nvCxnSpPr>
        <p:spPr>
          <a:xfrm flipH="1" flipV="1">
            <a:off x="6192180" y="3140968"/>
            <a:ext cx="36004" cy="48914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7404"/>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9"/>
          </p:nvPr>
        </p:nvSpPr>
        <p:spPr>
          <a:xfrm>
            <a:off x="1908175" y="92075"/>
            <a:ext cx="4824413" cy="576263"/>
          </a:xfrm>
        </p:spPr>
        <p:txBody>
          <a:bodyPr/>
          <a:lstStyle/>
          <a:p>
            <a:pPr lvl="0"/>
            <a:r>
              <a:rPr lang="en-US" smtClean="0"/>
              <a:t>Approach in a nutshell</a:t>
            </a:r>
            <a:endParaRPr lang="fr-FR" dirty="0"/>
          </a:p>
        </p:txBody>
      </p:sp>
      <p:graphicFrame>
        <p:nvGraphicFramePr>
          <p:cNvPr id="2" name="Diagramme 1"/>
          <p:cNvGraphicFramePr/>
          <p:nvPr>
            <p:extLst/>
          </p:nvPr>
        </p:nvGraphicFramePr>
        <p:xfrm>
          <a:off x="-1260648" y="134076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Légende encadrée 1 2"/>
          <p:cNvSpPr/>
          <p:nvPr/>
        </p:nvSpPr>
        <p:spPr>
          <a:xfrm>
            <a:off x="2987824" y="908720"/>
            <a:ext cx="6048672" cy="3168352"/>
          </a:xfrm>
          <a:prstGeom prst="borderCallout1">
            <a:avLst>
              <a:gd name="adj1" fmla="val 42266"/>
              <a:gd name="adj2" fmla="val -338"/>
              <a:gd name="adj3" fmla="val 77935"/>
              <a:gd name="adj4" fmla="val -494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smtClean="0">
                <a:solidFill>
                  <a:schemeClr val="tx1">
                    <a:lumMod val="50000"/>
                    <a:lumOff val="50000"/>
                  </a:schemeClr>
                </a:solidFill>
              </a:rPr>
              <a:t>R1</a:t>
            </a:r>
            <a:r>
              <a:rPr lang="en-US" sz="1400" smtClean="0">
                <a:solidFill>
                  <a:schemeClr val="tx1">
                    <a:lumMod val="50000"/>
                    <a:lumOff val="50000"/>
                  </a:schemeClr>
                </a:solidFill>
              </a:rPr>
              <a:t>: </a:t>
            </a:r>
            <a:r>
              <a:rPr lang="en-US" sz="1400" smtClean="0">
                <a:solidFill>
                  <a:schemeClr val="tx1">
                    <a:lumMod val="50000"/>
                    <a:lumOff val="50000"/>
                  </a:schemeClr>
                </a:solidFill>
              </a:rPr>
              <a:t>The intermediate language has the ability to connect to the architecture model through a trivial mapping between the architecture and this language </a:t>
            </a:r>
            <a:r>
              <a:rPr lang="en-US" sz="1400" smtClean="0">
                <a:solidFill>
                  <a:schemeClr val="tx1">
                    <a:lumMod val="50000"/>
                    <a:lumOff val="50000"/>
                  </a:schemeClr>
                </a:solidFill>
                <a:sym typeface="Wingdings" panose="05000000000000000000" pitchFamily="2" charset="2"/>
              </a:rPr>
              <a:t> propose concepts closely mapped to the architecture concepts</a:t>
            </a:r>
          </a:p>
          <a:p>
            <a:pPr marL="285750" indent="-285750">
              <a:buFont typeface="Arial" panose="020B0604020202020204" pitchFamily="34" charset="0"/>
              <a:buChar char="•"/>
            </a:pPr>
            <a:r>
              <a:rPr lang="en-US" sz="1400" smtClean="0">
                <a:solidFill>
                  <a:schemeClr val="tx1">
                    <a:lumMod val="50000"/>
                    <a:lumOff val="50000"/>
                  </a:schemeClr>
                </a:solidFill>
                <a:sym typeface="Wingdings" panose="05000000000000000000" pitchFamily="2" charset="2"/>
              </a:rPr>
              <a:t>R2</a:t>
            </a:r>
            <a:r>
              <a:rPr lang="en-US" sz="1400" smtClean="0">
                <a:solidFill>
                  <a:schemeClr val="tx1">
                    <a:lumMod val="50000"/>
                    <a:lumOff val="50000"/>
                  </a:schemeClr>
                </a:solidFill>
                <a:sym typeface="Wingdings" panose="05000000000000000000" pitchFamily="2" charset="2"/>
              </a:rPr>
              <a:t>: </a:t>
            </a:r>
            <a:r>
              <a:rPr lang="en-US" sz="1400" smtClean="0">
                <a:solidFill>
                  <a:schemeClr val="tx1">
                    <a:lumMod val="50000"/>
                    <a:lumOff val="50000"/>
                  </a:schemeClr>
                </a:solidFill>
                <a:sym typeface="Wingdings" panose="05000000000000000000" pitchFamily="2" charset="2"/>
              </a:rPr>
              <a:t>A synchronization mechanism must be established between the architecture model and the intermediate language in case of concurrent synchronization  propose a synchronization mechanism</a:t>
            </a:r>
          </a:p>
          <a:p>
            <a:pPr marL="285750" indent="-285750">
              <a:buFont typeface="Arial" panose="020B0604020202020204" pitchFamily="34" charset="0"/>
              <a:buChar char="•"/>
            </a:pPr>
            <a:r>
              <a:rPr lang="en-US" sz="1400" smtClean="0">
                <a:solidFill>
                  <a:schemeClr val="tx1">
                    <a:lumMod val="50000"/>
                    <a:lumOff val="50000"/>
                  </a:schemeClr>
                </a:solidFill>
                <a:sym typeface="Wingdings" panose="05000000000000000000" pitchFamily="2" charset="2"/>
              </a:rPr>
              <a:t>R3</a:t>
            </a:r>
            <a:r>
              <a:rPr lang="en-US" sz="1400" smtClean="0">
                <a:solidFill>
                  <a:schemeClr val="tx1">
                    <a:lumMod val="50000"/>
                    <a:lumOff val="50000"/>
                  </a:schemeClr>
                </a:solidFill>
                <a:sym typeface="Wingdings" panose="05000000000000000000" pitchFamily="2" charset="2"/>
              </a:rPr>
              <a:t>: </a:t>
            </a:r>
            <a:r>
              <a:rPr lang="en-US" sz="1400" smtClean="0">
                <a:solidFill>
                  <a:schemeClr val="tx1">
                    <a:lumMod val="50000"/>
                    <a:lumOff val="50000"/>
                  </a:schemeClr>
                </a:solidFill>
                <a:sym typeface="Wingdings" panose="05000000000000000000" pitchFamily="2" charset="2"/>
              </a:rPr>
              <a:t>The intermediate language must be textual for programmers’ perception, contain mechanisms and constructs to specify fine-grained statements, computational algorithms that can be done in OOPLs can be done, and must be similar to object-oriented languages so that programmers can easily use </a:t>
            </a:r>
            <a:r>
              <a:rPr lang="en-US" sz="1400" smtClean="0">
                <a:solidFill>
                  <a:schemeClr val="tx1">
                    <a:lumMod val="50000"/>
                    <a:lumOff val="50000"/>
                  </a:schemeClr>
                </a:solidFill>
                <a:sym typeface="Wingdings" panose="05000000000000000000" pitchFamily="2" charset="2"/>
              </a:rPr>
              <a:t>it</a:t>
            </a:r>
          </a:p>
          <a:p>
            <a:pPr marL="285750" indent="-285750">
              <a:buFont typeface="Arial" panose="020B0604020202020204" pitchFamily="34" charset="0"/>
              <a:buChar char="•"/>
            </a:pPr>
            <a:r>
              <a:rPr lang="en-US" sz="1400" smtClean="0">
                <a:solidFill>
                  <a:schemeClr val="tx1">
                    <a:lumMod val="50000"/>
                    <a:lumOff val="50000"/>
                  </a:schemeClr>
                </a:solidFill>
                <a:sym typeface="Wingdings" panose="05000000000000000000" pitchFamily="2" charset="2"/>
              </a:rPr>
              <a:t>Separation of architecture + high abstraction level behavior from fine-grained behavior</a:t>
            </a:r>
            <a:endParaRPr lang="en-US" sz="1400" smtClean="0">
              <a:solidFill>
                <a:schemeClr val="tx1">
                  <a:lumMod val="50000"/>
                  <a:lumOff val="50000"/>
                </a:schemeClr>
              </a:solidFill>
            </a:endParaRPr>
          </a:p>
        </p:txBody>
      </p:sp>
    </p:spTree>
    <p:extLst>
      <p:ext uri="{BB962C8B-B14F-4D97-AF65-F5344CB8AC3E}">
        <p14:creationId xmlns:p14="http://schemas.microsoft.com/office/powerpoint/2010/main" val="3442280830"/>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9"/>
          </p:nvPr>
        </p:nvSpPr>
        <p:spPr>
          <a:xfrm>
            <a:off x="1908175" y="92075"/>
            <a:ext cx="4824413" cy="576263"/>
          </a:xfrm>
        </p:spPr>
        <p:txBody>
          <a:bodyPr/>
          <a:lstStyle/>
          <a:p>
            <a:pPr lvl="0"/>
            <a:r>
              <a:rPr lang="en-US" smtClean="0"/>
              <a:t>Approach in a nutshell</a:t>
            </a:r>
            <a:endParaRPr lang="fr-FR" dirty="0"/>
          </a:p>
        </p:txBody>
      </p:sp>
      <p:sp>
        <p:nvSpPr>
          <p:cNvPr id="6" name="Espace réservé du contenu 9"/>
          <p:cNvSpPr>
            <a:spLocks noGrp="1"/>
          </p:cNvSpPr>
          <p:nvPr>
            <p:ph idx="4294967295"/>
          </p:nvPr>
        </p:nvSpPr>
        <p:spPr>
          <a:xfrm>
            <a:off x="323528" y="3212976"/>
            <a:ext cx="8619304" cy="2664296"/>
          </a:xfrm>
          <a:prstGeom prst="rect">
            <a:avLst/>
          </a:prstGeom>
        </p:spPr>
        <p:txBody>
          <a:bodyPr/>
          <a:lstStyle/>
          <a:p>
            <a:pPr>
              <a:buFont typeface="Wingdings" panose="05000000000000000000" pitchFamily="2" charset="2"/>
              <a:buChar char="v"/>
            </a:pPr>
            <a:r>
              <a:rPr lang="en-US" sz="1600" smtClean="0">
                <a:solidFill>
                  <a:schemeClr val="tx1"/>
                </a:solidFill>
              </a:rPr>
              <a:t>An intermediate language RTE4Comp is proposed for programmers</a:t>
            </a:r>
          </a:p>
          <a:p>
            <a:pPr>
              <a:buFont typeface="Wingdings" panose="05000000000000000000" pitchFamily="2" charset="2"/>
              <a:buChar char="v"/>
            </a:pPr>
            <a:r>
              <a:rPr lang="en-US" sz="1600" smtClean="0">
                <a:solidFill>
                  <a:schemeClr val="tx1"/>
                </a:solidFill>
              </a:rPr>
              <a:t>RTE4Comp is a component and object-oriented hybrid language</a:t>
            </a:r>
          </a:p>
          <a:p>
            <a:pPr>
              <a:buFont typeface="Wingdings" panose="05000000000000000000" pitchFamily="2" charset="2"/>
              <a:buChar char="v"/>
            </a:pPr>
            <a:r>
              <a:rPr lang="en-US" sz="1600">
                <a:solidFill>
                  <a:schemeClr val="tx1"/>
                </a:solidFill>
              </a:rPr>
              <a:t>RTE4Comp</a:t>
            </a:r>
            <a:r>
              <a:rPr lang="en-US" sz="1600" smtClean="0">
                <a:solidFill>
                  <a:schemeClr val="tx1"/>
                </a:solidFill>
              </a:rPr>
              <a:t> </a:t>
            </a:r>
            <a:r>
              <a:rPr lang="en-US" sz="1600">
                <a:solidFill>
                  <a:schemeClr val="tx1"/>
                </a:solidFill>
              </a:rPr>
              <a:t>is </a:t>
            </a:r>
            <a:r>
              <a:rPr lang="en-US" sz="1600" smtClean="0">
                <a:solidFill>
                  <a:schemeClr val="tx1"/>
                </a:solidFill>
              </a:rPr>
              <a:t>used for whole system implementation, not just architecture/behavior </a:t>
            </a:r>
            <a:r>
              <a:rPr lang="en-US" sz="1600" smtClean="0">
                <a:solidFill>
                  <a:schemeClr val="tx1"/>
                </a:solidFill>
              </a:rPr>
              <a:t>description or contract</a:t>
            </a:r>
            <a:endParaRPr lang="en-US" sz="1600" smtClean="0">
              <a:solidFill>
                <a:schemeClr val="tx1"/>
              </a:solidFill>
            </a:endParaRPr>
          </a:p>
          <a:p>
            <a:pPr>
              <a:buFont typeface="Wingdings" panose="05000000000000000000" pitchFamily="2" charset="2"/>
              <a:buChar char="v"/>
            </a:pPr>
            <a:r>
              <a:rPr lang="en-US" sz="1600">
                <a:solidFill>
                  <a:schemeClr val="tx1"/>
                </a:solidFill>
              </a:rPr>
              <a:t>RTE4Comp</a:t>
            </a:r>
            <a:r>
              <a:rPr lang="en-US" sz="1600" smtClean="0">
                <a:solidFill>
                  <a:schemeClr val="tx1"/>
                </a:solidFill>
              </a:rPr>
              <a:t> </a:t>
            </a:r>
            <a:r>
              <a:rPr lang="en-US" sz="1600">
                <a:solidFill>
                  <a:schemeClr val="tx1"/>
                </a:solidFill>
              </a:rPr>
              <a:t>adds </a:t>
            </a:r>
            <a:r>
              <a:rPr lang="en-US" sz="1600" smtClean="0">
                <a:solidFill>
                  <a:schemeClr val="tx1"/>
                </a:solidFill>
              </a:rPr>
              <a:t>more constructs to OO languages:</a:t>
            </a:r>
          </a:p>
          <a:p>
            <a:pPr lvl="1"/>
            <a:r>
              <a:rPr lang="en-US" sz="1600" smtClean="0">
                <a:solidFill>
                  <a:schemeClr val="tx1"/>
                </a:solidFill>
              </a:rPr>
              <a:t>UML State Machine constructs: state, transition, event, pseudo state, action</a:t>
            </a:r>
          </a:p>
          <a:p>
            <a:pPr lvl="1"/>
            <a:r>
              <a:rPr lang="en-US" sz="1600" smtClean="0">
                <a:solidFill>
                  <a:schemeClr val="tx1"/>
                </a:solidFill>
              </a:rPr>
              <a:t>Component constructs: component, part, port, connector</a:t>
            </a:r>
          </a:p>
          <a:p>
            <a:pPr lvl="1"/>
            <a:r>
              <a:rPr lang="en-US" sz="1600" smtClean="0">
                <a:solidFill>
                  <a:schemeClr val="tx1"/>
                </a:solidFill>
              </a:rPr>
              <a:t>Reuse maximally existing constructs in OO languages such as class, attribute</a:t>
            </a:r>
          </a:p>
          <a:p>
            <a:pPr>
              <a:buFont typeface="Wingdings" panose="05000000000000000000" pitchFamily="2" charset="2"/>
              <a:buChar char="v"/>
            </a:pPr>
            <a:r>
              <a:rPr lang="en-US" sz="1600">
                <a:solidFill>
                  <a:schemeClr val="tx1"/>
                </a:solidFill>
              </a:rPr>
              <a:t>RTE4Comp</a:t>
            </a:r>
            <a:r>
              <a:rPr lang="en-US" sz="1600" smtClean="0">
                <a:solidFill>
                  <a:schemeClr val="tx1"/>
                </a:solidFill>
              </a:rPr>
              <a:t> </a:t>
            </a:r>
            <a:r>
              <a:rPr lang="en-US" sz="1600">
                <a:solidFill>
                  <a:schemeClr val="tx1"/>
                </a:solidFill>
              </a:rPr>
              <a:t>is </a:t>
            </a:r>
            <a:r>
              <a:rPr lang="en-US" sz="1600" smtClean="0">
                <a:solidFill>
                  <a:schemeClr val="tx1"/>
                </a:solidFill>
              </a:rPr>
              <a:t>synchronized with models by a trivial mapping</a:t>
            </a:r>
            <a:endParaRPr lang="fr-FR" sz="1600">
              <a:solidFill>
                <a:schemeClr val="tx1"/>
              </a:solidFill>
            </a:endParaRPr>
          </a:p>
        </p:txBody>
      </p:sp>
      <p:grpSp>
        <p:nvGrpSpPr>
          <p:cNvPr id="7" name="Groupe 6"/>
          <p:cNvGrpSpPr/>
          <p:nvPr/>
        </p:nvGrpSpPr>
        <p:grpSpPr>
          <a:xfrm>
            <a:off x="1259632" y="1283866"/>
            <a:ext cx="6495874" cy="1137022"/>
            <a:chOff x="2456571" y="1210524"/>
            <a:chExt cx="6495874" cy="1137022"/>
          </a:xfrm>
        </p:grpSpPr>
        <p:sp>
          <p:nvSpPr>
            <p:cNvPr id="8" name="Ellipse 7"/>
            <p:cNvSpPr/>
            <p:nvPr/>
          </p:nvSpPr>
          <p:spPr>
            <a:xfrm>
              <a:off x="2456571" y="1222130"/>
              <a:ext cx="2347546" cy="112541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Architecture Model</a:t>
              </a:r>
              <a:endParaRPr lang="fr-FR">
                <a:solidFill>
                  <a:schemeClr val="tx1"/>
                </a:solidFill>
              </a:endParaRPr>
            </a:p>
          </p:txBody>
        </p:sp>
        <p:sp>
          <p:nvSpPr>
            <p:cNvPr id="9" name="Ellipse 8"/>
            <p:cNvSpPr/>
            <p:nvPr/>
          </p:nvSpPr>
          <p:spPr>
            <a:xfrm>
              <a:off x="6604899" y="1210524"/>
              <a:ext cx="2347546" cy="112541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OO languages</a:t>
              </a:r>
              <a:endParaRPr lang="fr-FR">
                <a:solidFill>
                  <a:schemeClr val="tx1"/>
                </a:solidFill>
              </a:endParaRPr>
            </a:p>
          </p:txBody>
        </p:sp>
        <p:sp>
          <p:nvSpPr>
            <p:cNvPr id="10" name="Ellipse 9"/>
            <p:cNvSpPr/>
            <p:nvPr/>
          </p:nvSpPr>
          <p:spPr>
            <a:xfrm>
              <a:off x="4123944" y="1210524"/>
              <a:ext cx="2990088" cy="1125416"/>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Intermediate language</a:t>
              </a:r>
              <a:endParaRPr lang="fr-FR">
                <a:solidFill>
                  <a:schemeClr val="tx1"/>
                </a:solidFill>
              </a:endParaRPr>
            </a:p>
          </p:txBody>
        </p:sp>
      </p:grpSp>
    </p:spTree>
    <p:extLst>
      <p:ext uri="{BB962C8B-B14F-4D97-AF65-F5344CB8AC3E}">
        <p14:creationId xmlns:p14="http://schemas.microsoft.com/office/powerpoint/2010/main" val="940715340"/>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9"/>
          </p:nvPr>
        </p:nvSpPr>
        <p:spPr>
          <a:xfrm>
            <a:off x="1908175" y="92075"/>
            <a:ext cx="4824413" cy="576263"/>
          </a:xfrm>
        </p:spPr>
        <p:txBody>
          <a:bodyPr/>
          <a:lstStyle/>
          <a:p>
            <a:pPr lvl="0"/>
            <a:r>
              <a:rPr lang="en-US" smtClean="0"/>
              <a:t>Illustrative example</a:t>
            </a:r>
            <a:endParaRPr lang="fr-FR" dirty="0"/>
          </a:p>
        </p:txBody>
      </p:sp>
      <p:grpSp>
        <p:nvGrpSpPr>
          <p:cNvPr id="2" name="Groupe 1"/>
          <p:cNvGrpSpPr/>
          <p:nvPr/>
        </p:nvGrpSpPr>
        <p:grpSpPr>
          <a:xfrm>
            <a:off x="1331640" y="1196752"/>
            <a:ext cx="5643785" cy="948111"/>
            <a:chOff x="827584" y="1124744"/>
            <a:chExt cx="5643785" cy="948111"/>
          </a:xfrm>
        </p:grpSpPr>
        <p:sp>
          <p:nvSpPr>
            <p:cNvPr id="11" name="AutoShape 14"/>
            <p:cNvSpPr>
              <a:spLocks noChangeArrowheads="1"/>
            </p:cNvSpPr>
            <p:nvPr/>
          </p:nvSpPr>
          <p:spPr bwMode="auto">
            <a:xfrm>
              <a:off x="827584" y="1124744"/>
              <a:ext cx="5643785" cy="948111"/>
            </a:xfrm>
            <a:prstGeom prst="roundRect">
              <a:avLst>
                <a:gd name="adj" fmla="val 0"/>
              </a:avLst>
            </a:prstGeom>
            <a:noFill/>
            <a:ln w="25560">
              <a:solidFill>
                <a:srgbClr val="808080"/>
              </a:solidFill>
              <a:miter lim="800000"/>
              <a:headEnd/>
              <a:tailEnd/>
            </a:ln>
          </p:spPr>
          <p:txBody>
            <a:bodyPr wrap="none" lIns="79209" tIns="0" rIns="79209"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dirty="0">
                  <a:solidFill>
                    <a:srgbClr val="000000"/>
                  </a:solidFill>
                  <a:latin typeface="Arial" pitchFamily="34" charset="0"/>
                </a:rPr>
                <a:t>System</a:t>
              </a:r>
            </a:p>
          </p:txBody>
        </p:sp>
        <p:sp>
          <p:nvSpPr>
            <p:cNvPr id="12" name="AutoShape 15"/>
            <p:cNvSpPr>
              <a:spLocks noChangeArrowheads="1"/>
            </p:cNvSpPr>
            <p:nvPr/>
          </p:nvSpPr>
          <p:spPr bwMode="auto">
            <a:xfrm>
              <a:off x="887724" y="1561268"/>
              <a:ext cx="1144362" cy="357702"/>
            </a:xfrm>
            <a:prstGeom prst="roundRect">
              <a:avLst>
                <a:gd name="adj" fmla="val 0"/>
              </a:avLst>
            </a:prstGeom>
            <a:solidFill>
              <a:schemeClr val="bg1">
                <a:alpha val="50195"/>
              </a:schemeClr>
            </a:solidFill>
            <a:ln w="25560">
              <a:solidFill>
                <a:srgbClr val="808080"/>
              </a:solidFill>
              <a:miter lim="800000"/>
              <a:headEnd/>
              <a:tailEnd/>
            </a:ln>
          </p:spPr>
          <p:txBody>
            <a:bodyPr wrap="none" lIns="79209" tIns="41189" rIns="79209"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a:solidFill>
                    <a:srgbClr val="000000"/>
                  </a:solidFill>
                </a:rPr>
                <a:t>p </a:t>
              </a:r>
              <a:r>
                <a:rPr lang="en-GB" sz="1400" smtClean="0">
                  <a:solidFill>
                    <a:srgbClr val="000000"/>
                  </a:solidFill>
                </a:rPr>
                <a:t>:Producer</a:t>
              </a:r>
              <a:endParaRPr lang="en-GB" sz="1400" dirty="0">
                <a:solidFill>
                  <a:srgbClr val="000000"/>
                </a:solidFill>
              </a:endParaRPr>
            </a:p>
          </p:txBody>
        </p:sp>
        <p:sp>
          <p:nvSpPr>
            <p:cNvPr id="13" name="AutoShape 16"/>
            <p:cNvSpPr>
              <a:spLocks noChangeArrowheads="1"/>
            </p:cNvSpPr>
            <p:nvPr/>
          </p:nvSpPr>
          <p:spPr bwMode="auto">
            <a:xfrm>
              <a:off x="5037269" y="1561268"/>
              <a:ext cx="1274208" cy="389385"/>
            </a:xfrm>
            <a:prstGeom prst="roundRect">
              <a:avLst>
                <a:gd name="adj" fmla="val 0"/>
              </a:avLst>
            </a:prstGeom>
            <a:solidFill>
              <a:schemeClr val="bg1">
                <a:alpha val="50195"/>
              </a:schemeClr>
            </a:solidFill>
            <a:ln w="25560">
              <a:solidFill>
                <a:srgbClr val="808080"/>
              </a:solidFill>
              <a:miter lim="800000"/>
              <a:headEnd/>
              <a:tailEnd/>
            </a:ln>
          </p:spPr>
          <p:txBody>
            <a:bodyPr wrap="none" lIns="79209" tIns="41189" rIns="79209"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a:solidFill>
                    <a:srgbClr val="000000"/>
                  </a:solidFill>
                </a:rPr>
                <a:t>c </a:t>
              </a:r>
              <a:r>
                <a:rPr lang="en-GB" sz="1400" smtClean="0">
                  <a:solidFill>
                    <a:srgbClr val="000000"/>
                  </a:solidFill>
                </a:rPr>
                <a:t>:Consumer</a:t>
              </a:r>
              <a:endParaRPr lang="en-GB" sz="1400" dirty="0">
                <a:solidFill>
                  <a:srgbClr val="000000"/>
                </a:solidFill>
              </a:endParaRPr>
            </a:p>
          </p:txBody>
        </p:sp>
        <p:sp>
          <p:nvSpPr>
            <p:cNvPr id="14" name="Line 18"/>
            <p:cNvSpPr>
              <a:spLocks noChangeShapeType="1"/>
            </p:cNvSpPr>
            <p:nvPr/>
          </p:nvSpPr>
          <p:spPr bwMode="auto">
            <a:xfrm flipH="1" flipV="1">
              <a:off x="2078676" y="1780965"/>
              <a:ext cx="196822" cy="119533"/>
            </a:xfrm>
            <a:prstGeom prst="line">
              <a:avLst/>
            </a:prstGeom>
            <a:noFill/>
            <a:ln w="9360">
              <a:solidFill>
                <a:srgbClr val="000000"/>
              </a:solidFill>
              <a:miter lim="800000"/>
              <a:headEnd/>
              <a:tailEnd/>
            </a:ln>
          </p:spPr>
          <p:txBody>
            <a:bodyPr lIns="80476" tIns="40238" rIns="80476" bIns="40238"/>
            <a:lstStyle/>
            <a:p>
              <a:endParaRPr lang="en-US"/>
            </a:p>
          </p:txBody>
        </p:sp>
        <p:sp>
          <p:nvSpPr>
            <p:cNvPr id="15" name="Line 22"/>
            <p:cNvSpPr>
              <a:spLocks noChangeShapeType="1"/>
            </p:cNvSpPr>
            <p:nvPr/>
          </p:nvSpPr>
          <p:spPr bwMode="auto">
            <a:xfrm>
              <a:off x="827585" y="1324185"/>
              <a:ext cx="5616000" cy="0"/>
            </a:xfrm>
            <a:prstGeom prst="line">
              <a:avLst/>
            </a:prstGeom>
            <a:noFill/>
            <a:ln w="25560">
              <a:solidFill>
                <a:srgbClr val="969696"/>
              </a:solidFill>
              <a:miter lim="800000"/>
              <a:headEnd/>
              <a:tailEnd/>
            </a:ln>
          </p:spPr>
          <p:txBody>
            <a:bodyPr lIns="80476" tIns="40238" rIns="80476" bIns="40238"/>
            <a:lstStyle/>
            <a:p>
              <a:endParaRPr lang="en-US"/>
            </a:p>
          </p:txBody>
        </p:sp>
        <p:sp>
          <p:nvSpPr>
            <p:cNvPr id="16" name="AutoShape 23"/>
            <p:cNvSpPr>
              <a:spLocks noChangeArrowheads="1"/>
            </p:cNvSpPr>
            <p:nvPr/>
          </p:nvSpPr>
          <p:spPr bwMode="auto">
            <a:xfrm>
              <a:off x="2737520" y="1561269"/>
              <a:ext cx="1550206" cy="389384"/>
            </a:xfrm>
            <a:prstGeom prst="roundRect">
              <a:avLst>
                <a:gd name="adj" fmla="val 0"/>
              </a:avLst>
            </a:prstGeom>
            <a:solidFill>
              <a:schemeClr val="bg1">
                <a:alpha val="50195"/>
              </a:schemeClr>
            </a:solidFill>
            <a:ln w="25560">
              <a:solidFill>
                <a:srgbClr val="808080"/>
              </a:solidFill>
              <a:miter lim="800000"/>
              <a:headEnd/>
              <a:tailEnd/>
            </a:ln>
          </p:spPr>
          <p:txBody>
            <a:bodyPr wrap="none" lIns="126734" tIns="41189" rIns="126734"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smtClean="0">
                  <a:solidFill>
                    <a:srgbClr val="000000"/>
                  </a:solidFill>
                </a:rPr>
                <a:t>fifo:FIFO</a:t>
              </a:r>
              <a:endParaRPr lang="en-GB" sz="1400" dirty="0">
                <a:solidFill>
                  <a:srgbClr val="000000"/>
                </a:solidFill>
              </a:endParaRPr>
            </a:p>
          </p:txBody>
        </p:sp>
        <p:grpSp>
          <p:nvGrpSpPr>
            <p:cNvPr id="17" name="Groupe 16"/>
            <p:cNvGrpSpPr/>
            <p:nvPr/>
          </p:nvGrpSpPr>
          <p:grpSpPr>
            <a:xfrm>
              <a:off x="1972357" y="1673108"/>
              <a:ext cx="682042" cy="346326"/>
              <a:chOff x="1098226" y="760796"/>
              <a:chExt cx="682042" cy="346326"/>
            </a:xfrm>
          </p:grpSpPr>
          <p:sp>
            <p:nvSpPr>
              <p:cNvPr id="18" name="Freeform 19"/>
              <p:cNvSpPr>
                <a:spLocks noChangeArrowheads="1"/>
              </p:cNvSpPr>
              <p:nvPr/>
            </p:nvSpPr>
            <p:spPr bwMode="auto">
              <a:xfrm rot="17640000">
                <a:off x="1385445" y="916248"/>
                <a:ext cx="195861" cy="185887"/>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8311 h 21600"/>
                </a:gdLst>
                <a:ahLst/>
                <a:cxnLst>
                  <a:cxn ang="T8">
                    <a:pos x="T0" y="T1"/>
                  </a:cxn>
                  <a:cxn ang="T9">
                    <a:pos x="T2" y="T3"/>
                  </a:cxn>
                  <a:cxn ang="T10">
                    <a:pos x="T4" y="T5"/>
                  </a:cxn>
                  <a:cxn ang="T11">
                    <a:pos x="T6" y="T7"/>
                  </a:cxn>
                </a:cxnLst>
                <a:rect l="T12" t="T13" r="T14" b="T15"/>
                <a:pathLst>
                  <a:path w="21600" h="21600">
                    <a:moveTo>
                      <a:pt x="2817" y="11218"/>
                    </a:moveTo>
                    <a:cubicBezTo>
                      <a:pt x="2810" y="11079"/>
                      <a:pt x="2807" y="10939"/>
                      <a:pt x="2807" y="10800"/>
                    </a:cubicBezTo>
                    <a:cubicBezTo>
                      <a:pt x="2807" y="6385"/>
                      <a:pt x="6385" y="2807"/>
                      <a:pt x="10800" y="2807"/>
                    </a:cubicBezTo>
                    <a:cubicBezTo>
                      <a:pt x="15214" y="2807"/>
                      <a:pt x="18793" y="6385"/>
                      <a:pt x="18793" y="10800"/>
                    </a:cubicBezTo>
                    <a:cubicBezTo>
                      <a:pt x="18793" y="10939"/>
                      <a:pt x="18789" y="11079"/>
                      <a:pt x="18782" y="11218"/>
                    </a:cubicBezTo>
                    <a:lnTo>
                      <a:pt x="21585" y="11366"/>
                    </a:lnTo>
                    <a:cubicBezTo>
                      <a:pt x="21595" y="11177"/>
                      <a:pt x="21600" y="10988"/>
                      <a:pt x="21600" y="10800"/>
                    </a:cubicBezTo>
                    <a:cubicBezTo>
                      <a:pt x="21600" y="4835"/>
                      <a:pt x="16764" y="0"/>
                      <a:pt x="10800" y="0"/>
                    </a:cubicBezTo>
                    <a:cubicBezTo>
                      <a:pt x="4835" y="0"/>
                      <a:pt x="0" y="4835"/>
                      <a:pt x="0" y="10800"/>
                    </a:cubicBezTo>
                    <a:cubicBezTo>
                      <a:pt x="-1" y="10988"/>
                      <a:pt x="4" y="11177"/>
                      <a:pt x="14" y="11366"/>
                    </a:cubicBezTo>
                    <a:close/>
                  </a:path>
                </a:pathLst>
              </a:custGeom>
              <a:solidFill>
                <a:srgbClr val="000000"/>
              </a:solidFill>
              <a:ln w="9525">
                <a:noFill/>
                <a:round/>
                <a:headEnd/>
                <a:tailEnd/>
              </a:ln>
            </p:spPr>
            <p:txBody>
              <a:bodyPr wrap="none" lIns="80476" tIns="40238" rIns="80476" bIns="40238" anchor="ctr"/>
              <a:lstStyle/>
              <a:p>
                <a:endParaRPr lang="en-US"/>
              </a:p>
            </p:txBody>
          </p:sp>
          <p:sp>
            <p:nvSpPr>
              <p:cNvPr id="19" name="Line 24"/>
              <p:cNvSpPr>
                <a:spLocks noChangeShapeType="1"/>
              </p:cNvSpPr>
              <p:nvPr/>
            </p:nvSpPr>
            <p:spPr bwMode="auto">
              <a:xfrm>
                <a:off x="1159733" y="825603"/>
                <a:ext cx="620535" cy="1440"/>
              </a:xfrm>
              <a:prstGeom prst="line">
                <a:avLst/>
              </a:prstGeom>
              <a:noFill/>
              <a:ln w="9360">
                <a:solidFill>
                  <a:srgbClr val="000000"/>
                </a:solidFill>
                <a:miter lim="800000"/>
                <a:headEnd/>
                <a:tailEnd/>
              </a:ln>
            </p:spPr>
            <p:txBody>
              <a:bodyPr lIns="80476" tIns="40238" rIns="80476" bIns="40238"/>
              <a:lstStyle/>
              <a:p>
                <a:endParaRPr lang="en-US"/>
              </a:p>
            </p:txBody>
          </p:sp>
          <p:sp>
            <p:nvSpPr>
              <p:cNvPr id="20" name="Rectangle 27"/>
              <p:cNvSpPr>
                <a:spLocks noChangeArrowheads="1"/>
              </p:cNvSpPr>
              <p:nvPr/>
            </p:nvSpPr>
            <p:spPr bwMode="auto">
              <a:xfrm>
                <a:off x="1098226" y="760796"/>
                <a:ext cx="124381"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grpSp>
        <p:grpSp>
          <p:nvGrpSpPr>
            <p:cNvPr id="21" name="Groupe 20"/>
            <p:cNvGrpSpPr/>
            <p:nvPr/>
          </p:nvGrpSpPr>
          <p:grpSpPr>
            <a:xfrm>
              <a:off x="4650196" y="1719288"/>
              <a:ext cx="442619" cy="316489"/>
              <a:chOff x="3979259" y="760796"/>
              <a:chExt cx="442619" cy="316489"/>
            </a:xfrm>
          </p:grpSpPr>
          <p:sp>
            <p:nvSpPr>
              <p:cNvPr id="22" name="Line 18"/>
              <p:cNvSpPr>
                <a:spLocks noChangeShapeType="1"/>
              </p:cNvSpPr>
              <p:nvPr/>
            </p:nvSpPr>
            <p:spPr bwMode="auto">
              <a:xfrm flipH="1">
                <a:off x="4153144" y="812643"/>
                <a:ext cx="209960" cy="104305"/>
              </a:xfrm>
              <a:prstGeom prst="line">
                <a:avLst/>
              </a:prstGeom>
              <a:noFill/>
              <a:ln w="9360">
                <a:solidFill>
                  <a:srgbClr val="000000"/>
                </a:solidFill>
                <a:miter lim="800000"/>
                <a:headEnd/>
                <a:tailEnd/>
              </a:ln>
            </p:spPr>
            <p:txBody>
              <a:bodyPr lIns="80476" tIns="40238" rIns="80476" bIns="40238"/>
              <a:lstStyle/>
              <a:p>
                <a:endParaRPr lang="en-US"/>
              </a:p>
            </p:txBody>
          </p:sp>
          <p:sp>
            <p:nvSpPr>
              <p:cNvPr id="23" name="Freeform 19"/>
              <p:cNvSpPr>
                <a:spLocks noChangeArrowheads="1"/>
              </p:cNvSpPr>
              <p:nvPr/>
            </p:nvSpPr>
            <p:spPr bwMode="auto">
              <a:xfrm rot="2640000">
                <a:off x="3979259" y="881424"/>
                <a:ext cx="185887" cy="195861"/>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8311 h 21600"/>
                </a:gdLst>
                <a:ahLst/>
                <a:cxnLst>
                  <a:cxn ang="T8">
                    <a:pos x="T0" y="T1"/>
                  </a:cxn>
                  <a:cxn ang="T9">
                    <a:pos x="T2" y="T3"/>
                  </a:cxn>
                  <a:cxn ang="T10">
                    <a:pos x="T4" y="T5"/>
                  </a:cxn>
                  <a:cxn ang="T11">
                    <a:pos x="T6" y="T7"/>
                  </a:cxn>
                </a:cxnLst>
                <a:rect l="T12" t="T13" r="T14" b="T15"/>
                <a:pathLst>
                  <a:path w="21600" h="21600">
                    <a:moveTo>
                      <a:pt x="2817" y="11218"/>
                    </a:moveTo>
                    <a:cubicBezTo>
                      <a:pt x="2810" y="11079"/>
                      <a:pt x="2807" y="10939"/>
                      <a:pt x="2807" y="10800"/>
                    </a:cubicBezTo>
                    <a:cubicBezTo>
                      <a:pt x="2807" y="6385"/>
                      <a:pt x="6385" y="2807"/>
                      <a:pt x="10800" y="2807"/>
                    </a:cubicBezTo>
                    <a:cubicBezTo>
                      <a:pt x="15214" y="2807"/>
                      <a:pt x="18793" y="6385"/>
                      <a:pt x="18793" y="10800"/>
                    </a:cubicBezTo>
                    <a:cubicBezTo>
                      <a:pt x="18793" y="10939"/>
                      <a:pt x="18789" y="11079"/>
                      <a:pt x="18782" y="11218"/>
                    </a:cubicBezTo>
                    <a:lnTo>
                      <a:pt x="21585" y="11366"/>
                    </a:lnTo>
                    <a:cubicBezTo>
                      <a:pt x="21595" y="11177"/>
                      <a:pt x="21600" y="10988"/>
                      <a:pt x="21600" y="10800"/>
                    </a:cubicBezTo>
                    <a:cubicBezTo>
                      <a:pt x="21600" y="4835"/>
                      <a:pt x="16764" y="0"/>
                      <a:pt x="10800" y="0"/>
                    </a:cubicBezTo>
                    <a:cubicBezTo>
                      <a:pt x="4835" y="0"/>
                      <a:pt x="0" y="4835"/>
                      <a:pt x="0" y="10800"/>
                    </a:cubicBezTo>
                    <a:cubicBezTo>
                      <a:pt x="-1" y="10988"/>
                      <a:pt x="4" y="11177"/>
                      <a:pt x="14" y="11366"/>
                    </a:cubicBezTo>
                    <a:close/>
                  </a:path>
                </a:pathLst>
              </a:custGeom>
              <a:solidFill>
                <a:srgbClr val="000000"/>
              </a:solidFill>
              <a:ln w="9525">
                <a:noFill/>
                <a:round/>
                <a:headEnd/>
                <a:tailEnd/>
              </a:ln>
            </p:spPr>
            <p:txBody>
              <a:bodyPr wrap="none" lIns="80476" tIns="40238" rIns="80476" bIns="40238" anchor="ctr"/>
              <a:lstStyle/>
              <a:p>
                <a:endParaRPr lang="en-US"/>
              </a:p>
            </p:txBody>
          </p:sp>
          <p:sp>
            <p:nvSpPr>
              <p:cNvPr id="24" name="Rectangle 21"/>
              <p:cNvSpPr>
                <a:spLocks noChangeArrowheads="1"/>
              </p:cNvSpPr>
              <p:nvPr/>
            </p:nvSpPr>
            <p:spPr bwMode="auto">
              <a:xfrm>
                <a:off x="4297497" y="760796"/>
                <a:ext cx="124381"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grpSp>
        <p:grpSp>
          <p:nvGrpSpPr>
            <p:cNvPr id="25" name="Groupe 24"/>
            <p:cNvGrpSpPr/>
            <p:nvPr/>
          </p:nvGrpSpPr>
          <p:grpSpPr>
            <a:xfrm>
              <a:off x="2510966" y="1710052"/>
              <a:ext cx="278830" cy="194421"/>
              <a:chOff x="1562943" y="760796"/>
              <a:chExt cx="278830" cy="194421"/>
            </a:xfrm>
          </p:grpSpPr>
          <p:sp>
            <p:nvSpPr>
              <p:cNvPr id="26" name="Line 20"/>
              <p:cNvSpPr>
                <a:spLocks noChangeShapeType="1"/>
              </p:cNvSpPr>
              <p:nvPr/>
            </p:nvSpPr>
            <p:spPr bwMode="auto">
              <a:xfrm flipH="1">
                <a:off x="1562943" y="824163"/>
                <a:ext cx="209123" cy="131054"/>
              </a:xfrm>
              <a:prstGeom prst="line">
                <a:avLst/>
              </a:prstGeom>
              <a:noFill/>
              <a:ln w="9360">
                <a:solidFill>
                  <a:srgbClr val="000000"/>
                </a:solidFill>
                <a:miter lim="800000"/>
                <a:headEnd/>
                <a:tailEnd type="oval" w="lg" len="lg"/>
              </a:ln>
            </p:spPr>
            <p:txBody>
              <a:bodyPr lIns="80476" tIns="40238" rIns="80476" bIns="40238"/>
              <a:lstStyle/>
              <a:p>
                <a:endParaRPr lang="en-US"/>
              </a:p>
            </p:txBody>
          </p:sp>
          <p:sp>
            <p:nvSpPr>
              <p:cNvPr id="27" name="Rectangle 25"/>
              <p:cNvSpPr>
                <a:spLocks noChangeArrowheads="1"/>
              </p:cNvSpPr>
              <p:nvPr/>
            </p:nvSpPr>
            <p:spPr bwMode="auto">
              <a:xfrm>
                <a:off x="1717393" y="760796"/>
                <a:ext cx="124380"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grpSp>
        <p:grpSp>
          <p:nvGrpSpPr>
            <p:cNvPr id="28" name="Groupe 27"/>
            <p:cNvGrpSpPr/>
            <p:nvPr/>
          </p:nvGrpSpPr>
          <p:grpSpPr>
            <a:xfrm>
              <a:off x="4224724" y="1710052"/>
              <a:ext cx="746872" cy="194421"/>
              <a:chOff x="3701566" y="760796"/>
              <a:chExt cx="746872" cy="194421"/>
            </a:xfrm>
          </p:grpSpPr>
          <p:sp>
            <p:nvSpPr>
              <p:cNvPr id="29" name="Line 17"/>
              <p:cNvSpPr>
                <a:spLocks noChangeShapeType="1"/>
              </p:cNvSpPr>
              <p:nvPr/>
            </p:nvSpPr>
            <p:spPr bwMode="auto">
              <a:xfrm>
                <a:off x="3764438" y="825603"/>
                <a:ext cx="684000" cy="1440"/>
              </a:xfrm>
              <a:prstGeom prst="line">
                <a:avLst/>
              </a:prstGeom>
              <a:noFill/>
              <a:ln w="9360">
                <a:solidFill>
                  <a:srgbClr val="000000"/>
                </a:solidFill>
                <a:miter lim="800000"/>
                <a:headEnd/>
                <a:tailEnd/>
              </a:ln>
            </p:spPr>
            <p:txBody>
              <a:bodyPr lIns="80476" tIns="40238" rIns="80476" bIns="40238"/>
              <a:lstStyle/>
              <a:p>
                <a:endParaRPr lang="en-US"/>
              </a:p>
            </p:txBody>
          </p:sp>
          <p:sp>
            <p:nvSpPr>
              <p:cNvPr id="30" name="Line 20"/>
              <p:cNvSpPr>
                <a:spLocks noChangeShapeType="1"/>
              </p:cNvSpPr>
              <p:nvPr/>
            </p:nvSpPr>
            <p:spPr bwMode="auto">
              <a:xfrm>
                <a:off x="3754872" y="824163"/>
                <a:ext cx="225524" cy="131054"/>
              </a:xfrm>
              <a:prstGeom prst="line">
                <a:avLst/>
              </a:prstGeom>
              <a:noFill/>
              <a:ln w="9360">
                <a:solidFill>
                  <a:srgbClr val="000000"/>
                </a:solidFill>
                <a:miter lim="800000"/>
                <a:headEnd/>
                <a:tailEnd type="oval" w="lg" len="lg"/>
              </a:ln>
            </p:spPr>
            <p:txBody>
              <a:bodyPr lIns="80476" tIns="40238" rIns="80476" bIns="40238"/>
              <a:lstStyle/>
              <a:p>
                <a:endParaRPr lang="en-US"/>
              </a:p>
            </p:txBody>
          </p:sp>
          <p:sp>
            <p:nvSpPr>
              <p:cNvPr id="31" name="Rectangle 26"/>
              <p:cNvSpPr>
                <a:spLocks noChangeArrowheads="1"/>
              </p:cNvSpPr>
              <p:nvPr/>
            </p:nvSpPr>
            <p:spPr bwMode="auto">
              <a:xfrm>
                <a:off x="3701566" y="760796"/>
                <a:ext cx="124381"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grpSp>
        <p:sp>
          <p:nvSpPr>
            <p:cNvPr id="32" name="ZoneTexte 46"/>
            <p:cNvSpPr txBox="1">
              <a:spLocks noChangeArrowheads="1"/>
            </p:cNvSpPr>
            <p:nvPr/>
          </p:nvSpPr>
          <p:spPr bwMode="auto">
            <a:xfrm>
              <a:off x="1969895" y="1428749"/>
              <a:ext cx="571290" cy="296705"/>
            </a:xfrm>
            <a:prstGeom prst="rect">
              <a:avLst/>
            </a:prstGeom>
            <a:noFill/>
            <a:ln w="9525">
              <a:noFill/>
              <a:miter lim="800000"/>
              <a:headEnd/>
              <a:tailEnd/>
            </a:ln>
          </p:spPr>
          <p:txBody>
            <a:bodyPr wrap="none" lIns="80476" tIns="40238" rIns="80476" bIns="40238">
              <a:spAutoFit/>
            </a:bodyPr>
            <a:lstStyle/>
            <a:p>
              <a:r>
                <a:rPr lang="en-US" sz="1400" dirty="0"/>
                <a:t>Push</a:t>
              </a:r>
            </a:p>
          </p:txBody>
        </p:sp>
        <p:sp>
          <p:nvSpPr>
            <p:cNvPr id="33" name="ZoneTexte 47"/>
            <p:cNvSpPr txBox="1">
              <a:spLocks noChangeArrowheads="1"/>
            </p:cNvSpPr>
            <p:nvPr/>
          </p:nvSpPr>
          <p:spPr bwMode="auto">
            <a:xfrm>
              <a:off x="4656989" y="1405037"/>
              <a:ext cx="462286" cy="296705"/>
            </a:xfrm>
            <a:prstGeom prst="rect">
              <a:avLst/>
            </a:prstGeom>
            <a:noFill/>
            <a:ln w="9525">
              <a:noFill/>
              <a:miter lim="800000"/>
              <a:headEnd/>
              <a:tailEnd/>
            </a:ln>
          </p:spPr>
          <p:txBody>
            <a:bodyPr wrap="none" lIns="80476" tIns="40238" rIns="80476" bIns="40238">
              <a:spAutoFit/>
            </a:bodyPr>
            <a:lstStyle/>
            <a:p>
              <a:r>
                <a:rPr lang="en-US" sz="1400" dirty="0"/>
                <a:t>Pull</a:t>
              </a:r>
            </a:p>
          </p:txBody>
        </p:sp>
      </p:gr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809" y="2852936"/>
            <a:ext cx="6857143" cy="2800000"/>
          </a:xfrm>
          <a:prstGeom prst="rect">
            <a:avLst/>
          </a:prstGeom>
        </p:spPr>
      </p:pic>
    </p:spTree>
    <p:extLst>
      <p:ext uri="{BB962C8B-B14F-4D97-AF65-F5344CB8AC3E}">
        <p14:creationId xmlns:p14="http://schemas.microsoft.com/office/powerpoint/2010/main" val="65700367"/>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9"/>
          </p:nvPr>
        </p:nvSpPr>
        <p:spPr>
          <a:xfrm>
            <a:off x="1659238" y="94807"/>
            <a:ext cx="6552727" cy="576263"/>
          </a:xfrm>
        </p:spPr>
        <p:txBody>
          <a:bodyPr/>
          <a:lstStyle/>
          <a:p>
            <a:pPr lvl="0"/>
            <a:r>
              <a:rPr lang="en-US" smtClean="0"/>
              <a:t>RTE4Comp </a:t>
            </a:r>
            <a:r>
              <a:rPr lang="en-US"/>
              <a:t>as a Component-based language</a:t>
            </a:r>
            <a:endParaRPr lang="fr-FR" dirty="0"/>
          </a:p>
        </p:txBody>
      </p:sp>
      <p:grpSp>
        <p:nvGrpSpPr>
          <p:cNvPr id="2" name="Groupe 1"/>
          <p:cNvGrpSpPr/>
          <p:nvPr/>
        </p:nvGrpSpPr>
        <p:grpSpPr>
          <a:xfrm>
            <a:off x="1259632" y="1844824"/>
            <a:ext cx="5643785" cy="948111"/>
            <a:chOff x="827584" y="1124744"/>
            <a:chExt cx="5643785" cy="948111"/>
          </a:xfrm>
        </p:grpSpPr>
        <p:sp>
          <p:nvSpPr>
            <p:cNvPr id="11" name="AutoShape 14"/>
            <p:cNvSpPr>
              <a:spLocks noChangeArrowheads="1"/>
            </p:cNvSpPr>
            <p:nvPr/>
          </p:nvSpPr>
          <p:spPr bwMode="auto">
            <a:xfrm>
              <a:off x="827584" y="1124744"/>
              <a:ext cx="5643785" cy="948111"/>
            </a:xfrm>
            <a:prstGeom prst="roundRect">
              <a:avLst>
                <a:gd name="adj" fmla="val 0"/>
              </a:avLst>
            </a:prstGeom>
            <a:noFill/>
            <a:ln w="25560">
              <a:solidFill>
                <a:srgbClr val="808080"/>
              </a:solidFill>
              <a:miter lim="800000"/>
              <a:headEnd/>
              <a:tailEnd/>
            </a:ln>
          </p:spPr>
          <p:txBody>
            <a:bodyPr wrap="none" lIns="79209" tIns="0" rIns="79209"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dirty="0">
                  <a:solidFill>
                    <a:srgbClr val="000000"/>
                  </a:solidFill>
                  <a:latin typeface="Arial" pitchFamily="34" charset="0"/>
                </a:rPr>
                <a:t>System</a:t>
              </a:r>
            </a:p>
          </p:txBody>
        </p:sp>
        <p:sp>
          <p:nvSpPr>
            <p:cNvPr id="12" name="AutoShape 15"/>
            <p:cNvSpPr>
              <a:spLocks noChangeArrowheads="1"/>
            </p:cNvSpPr>
            <p:nvPr/>
          </p:nvSpPr>
          <p:spPr bwMode="auto">
            <a:xfrm>
              <a:off x="887724" y="1561268"/>
              <a:ext cx="1144362" cy="357702"/>
            </a:xfrm>
            <a:prstGeom prst="roundRect">
              <a:avLst>
                <a:gd name="adj" fmla="val 0"/>
              </a:avLst>
            </a:prstGeom>
            <a:solidFill>
              <a:schemeClr val="bg1">
                <a:alpha val="50195"/>
              </a:schemeClr>
            </a:solidFill>
            <a:ln w="25560">
              <a:solidFill>
                <a:srgbClr val="808080"/>
              </a:solidFill>
              <a:miter lim="800000"/>
              <a:headEnd/>
              <a:tailEnd/>
            </a:ln>
          </p:spPr>
          <p:txBody>
            <a:bodyPr wrap="none" lIns="79209" tIns="41189" rIns="79209"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a:solidFill>
                    <a:srgbClr val="000000"/>
                  </a:solidFill>
                </a:rPr>
                <a:t>p </a:t>
              </a:r>
              <a:r>
                <a:rPr lang="en-GB" sz="1400" smtClean="0">
                  <a:solidFill>
                    <a:srgbClr val="000000"/>
                  </a:solidFill>
                </a:rPr>
                <a:t>:Producer</a:t>
              </a:r>
              <a:endParaRPr lang="en-GB" sz="1400" dirty="0">
                <a:solidFill>
                  <a:srgbClr val="000000"/>
                </a:solidFill>
              </a:endParaRPr>
            </a:p>
          </p:txBody>
        </p:sp>
        <p:sp>
          <p:nvSpPr>
            <p:cNvPr id="13" name="AutoShape 16"/>
            <p:cNvSpPr>
              <a:spLocks noChangeArrowheads="1"/>
            </p:cNvSpPr>
            <p:nvPr/>
          </p:nvSpPr>
          <p:spPr bwMode="auto">
            <a:xfrm>
              <a:off x="5037269" y="1561268"/>
              <a:ext cx="1274208" cy="389385"/>
            </a:xfrm>
            <a:prstGeom prst="roundRect">
              <a:avLst>
                <a:gd name="adj" fmla="val 0"/>
              </a:avLst>
            </a:prstGeom>
            <a:solidFill>
              <a:schemeClr val="bg1">
                <a:alpha val="50195"/>
              </a:schemeClr>
            </a:solidFill>
            <a:ln w="25560">
              <a:solidFill>
                <a:srgbClr val="808080"/>
              </a:solidFill>
              <a:miter lim="800000"/>
              <a:headEnd/>
              <a:tailEnd/>
            </a:ln>
          </p:spPr>
          <p:txBody>
            <a:bodyPr wrap="none" lIns="79209" tIns="41189" rIns="79209"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a:solidFill>
                    <a:srgbClr val="000000"/>
                  </a:solidFill>
                </a:rPr>
                <a:t>c </a:t>
              </a:r>
              <a:r>
                <a:rPr lang="en-GB" sz="1400" smtClean="0">
                  <a:solidFill>
                    <a:srgbClr val="000000"/>
                  </a:solidFill>
                </a:rPr>
                <a:t>:Consumer</a:t>
              </a:r>
              <a:endParaRPr lang="en-GB" sz="1400" dirty="0">
                <a:solidFill>
                  <a:srgbClr val="000000"/>
                </a:solidFill>
              </a:endParaRPr>
            </a:p>
          </p:txBody>
        </p:sp>
        <p:sp>
          <p:nvSpPr>
            <p:cNvPr id="14" name="Line 18"/>
            <p:cNvSpPr>
              <a:spLocks noChangeShapeType="1"/>
            </p:cNvSpPr>
            <p:nvPr/>
          </p:nvSpPr>
          <p:spPr bwMode="auto">
            <a:xfrm flipH="1" flipV="1">
              <a:off x="2078676" y="1780965"/>
              <a:ext cx="196822" cy="119533"/>
            </a:xfrm>
            <a:prstGeom prst="line">
              <a:avLst/>
            </a:prstGeom>
            <a:noFill/>
            <a:ln w="9360">
              <a:solidFill>
                <a:srgbClr val="000000"/>
              </a:solidFill>
              <a:miter lim="800000"/>
              <a:headEnd/>
              <a:tailEnd/>
            </a:ln>
          </p:spPr>
          <p:txBody>
            <a:bodyPr lIns="80476" tIns="40238" rIns="80476" bIns="40238"/>
            <a:lstStyle/>
            <a:p>
              <a:endParaRPr lang="en-US"/>
            </a:p>
          </p:txBody>
        </p:sp>
        <p:sp>
          <p:nvSpPr>
            <p:cNvPr id="15" name="Line 22"/>
            <p:cNvSpPr>
              <a:spLocks noChangeShapeType="1"/>
            </p:cNvSpPr>
            <p:nvPr/>
          </p:nvSpPr>
          <p:spPr bwMode="auto">
            <a:xfrm>
              <a:off x="827585" y="1324185"/>
              <a:ext cx="5616000" cy="0"/>
            </a:xfrm>
            <a:prstGeom prst="line">
              <a:avLst/>
            </a:prstGeom>
            <a:noFill/>
            <a:ln w="25560">
              <a:solidFill>
                <a:srgbClr val="969696"/>
              </a:solidFill>
              <a:miter lim="800000"/>
              <a:headEnd/>
              <a:tailEnd/>
            </a:ln>
          </p:spPr>
          <p:txBody>
            <a:bodyPr lIns="80476" tIns="40238" rIns="80476" bIns="40238"/>
            <a:lstStyle/>
            <a:p>
              <a:endParaRPr lang="en-US"/>
            </a:p>
          </p:txBody>
        </p:sp>
        <p:sp>
          <p:nvSpPr>
            <p:cNvPr id="16" name="AutoShape 23"/>
            <p:cNvSpPr>
              <a:spLocks noChangeArrowheads="1"/>
            </p:cNvSpPr>
            <p:nvPr/>
          </p:nvSpPr>
          <p:spPr bwMode="auto">
            <a:xfrm>
              <a:off x="2737520" y="1561269"/>
              <a:ext cx="1550206" cy="389384"/>
            </a:xfrm>
            <a:prstGeom prst="roundRect">
              <a:avLst>
                <a:gd name="adj" fmla="val 0"/>
              </a:avLst>
            </a:prstGeom>
            <a:solidFill>
              <a:schemeClr val="bg1">
                <a:alpha val="50195"/>
              </a:schemeClr>
            </a:solidFill>
            <a:ln w="25560">
              <a:solidFill>
                <a:srgbClr val="808080"/>
              </a:solidFill>
              <a:miter lim="800000"/>
              <a:headEnd/>
              <a:tailEnd/>
            </a:ln>
          </p:spPr>
          <p:txBody>
            <a:bodyPr wrap="none" lIns="126734" tIns="41189" rIns="126734"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smtClean="0">
                  <a:solidFill>
                    <a:srgbClr val="000000"/>
                  </a:solidFill>
                </a:rPr>
                <a:t>fifo:FIFO</a:t>
              </a:r>
              <a:endParaRPr lang="en-GB" sz="1400" dirty="0">
                <a:solidFill>
                  <a:srgbClr val="000000"/>
                </a:solidFill>
              </a:endParaRPr>
            </a:p>
          </p:txBody>
        </p:sp>
        <p:grpSp>
          <p:nvGrpSpPr>
            <p:cNvPr id="17" name="Groupe 16"/>
            <p:cNvGrpSpPr/>
            <p:nvPr/>
          </p:nvGrpSpPr>
          <p:grpSpPr>
            <a:xfrm>
              <a:off x="1972357" y="1673108"/>
              <a:ext cx="682042" cy="346326"/>
              <a:chOff x="1098226" y="760796"/>
              <a:chExt cx="682042" cy="346326"/>
            </a:xfrm>
          </p:grpSpPr>
          <p:sp>
            <p:nvSpPr>
              <p:cNvPr id="18" name="Freeform 19"/>
              <p:cNvSpPr>
                <a:spLocks noChangeArrowheads="1"/>
              </p:cNvSpPr>
              <p:nvPr/>
            </p:nvSpPr>
            <p:spPr bwMode="auto">
              <a:xfrm rot="17640000">
                <a:off x="1385445" y="916248"/>
                <a:ext cx="195861" cy="185887"/>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8311 h 21600"/>
                </a:gdLst>
                <a:ahLst/>
                <a:cxnLst>
                  <a:cxn ang="T8">
                    <a:pos x="T0" y="T1"/>
                  </a:cxn>
                  <a:cxn ang="T9">
                    <a:pos x="T2" y="T3"/>
                  </a:cxn>
                  <a:cxn ang="T10">
                    <a:pos x="T4" y="T5"/>
                  </a:cxn>
                  <a:cxn ang="T11">
                    <a:pos x="T6" y="T7"/>
                  </a:cxn>
                </a:cxnLst>
                <a:rect l="T12" t="T13" r="T14" b="T15"/>
                <a:pathLst>
                  <a:path w="21600" h="21600">
                    <a:moveTo>
                      <a:pt x="2817" y="11218"/>
                    </a:moveTo>
                    <a:cubicBezTo>
                      <a:pt x="2810" y="11079"/>
                      <a:pt x="2807" y="10939"/>
                      <a:pt x="2807" y="10800"/>
                    </a:cubicBezTo>
                    <a:cubicBezTo>
                      <a:pt x="2807" y="6385"/>
                      <a:pt x="6385" y="2807"/>
                      <a:pt x="10800" y="2807"/>
                    </a:cubicBezTo>
                    <a:cubicBezTo>
                      <a:pt x="15214" y="2807"/>
                      <a:pt x="18793" y="6385"/>
                      <a:pt x="18793" y="10800"/>
                    </a:cubicBezTo>
                    <a:cubicBezTo>
                      <a:pt x="18793" y="10939"/>
                      <a:pt x="18789" y="11079"/>
                      <a:pt x="18782" y="11218"/>
                    </a:cubicBezTo>
                    <a:lnTo>
                      <a:pt x="21585" y="11366"/>
                    </a:lnTo>
                    <a:cubicBezTo>
                      <a:pt x="21595" y="11177"/>
                      <a:pt x="21600" y="10988"/>
                      <a:pt x="21600" y="10800"/>
                    </a:cubicBezTo>
                    <a:cubicBezTo>
                      <a:pt x="21600" y="4835"/>
                      <a:pt x="16764" y="0"/>
                      <a:pt x="10800" y="0"/>
                    </a:cubicBezTo>
                    <a:cubicBezTo>
                      <a:pt x="4835" y="0"/>
                      <a:pt x="0" y="4835"/>
                      <a:pt x="0" y="10800"/>
                    </a:cubicBezTo>
                    <a:cubicBezTo>
                      <a:pt x="-1" y="10988"/>
                      <a:pt x="4" y="11177"/>
                      <a:pt x="14" y="11366"/>
                    </a:cubicBezTo>
                    <a:close/>
                  </a:path>
                </a:pathLst>
              </a:custGeom>
              <a:solidFill>
                <a:srgbClr val="000000"/>
              </a:solidFill>
              <a:ln w="9525">
                <a:noFill/>
                <a:round/>
                <a:headEnd/>
                <a:tailEnd/>
              </a:ln>
            </p:spPr>
            <p:txBody>
              <a:bodyPr wrap="none" lIns="80476" tIns="40238" rIns="80476" bIns="40238" anchor="ctr"/>
              <a:lstStyle/>
              <a:p>
                <a:endParaRPr lang="en-US"/>
              </a:p>
            </p:txBody>
          </p:sp>
          <p:sp>
            <p:nvSpPr>
              <p:cNvPr id="19" name="Line 24"/>
              <p:cNvSpPr>
                <a:spLocks noChangeShapeType="1"/>
              </p:cNvSpPr>
              <p:nvPr/>
            </p:nvSpPr>
            <p:spPr bwMode="auto">
              <a:xfrm>
                <a:off x="1159733" y="825603"/>
                <a:ext cx="620535" cy="1440"/>
              </a:xfrm>
              <a:prstGeom prst="line">
                <a:avLst/>
              </a:prstGeom>
              <a:noFill/>
              <a:ln w="9360">
                <a:solidFill>
                  <a:srgbClr val="000000"/>
                </a:solidFill>
                <a:miter lim="800000"/>
                <a:headEnd/>
                <a:tailEnd/>
              </a:ln>
            </p:spPr>
            <p:txBody>
              <a:bodyPr lIns="80476" tIns="40238" rIns="80476" bIns="40238"/>
              <a:lstStyle/>
              <a:p>
                <a:endParaRPr lang="en-US"/>
              </a:p>
            </p:txBody>
          </p:sp>
          <p:sp>
            <p:nvSpPr>
              <p:cNvPr id="20" name="Rectangle 27"/>
              <p:cNvSpPr>
                <a:spLocks noChangeArrowheads="1"/>
              </p:cNvSpPr>
              <p:nvPr/>
            </p:nvSpPr>
            <p:spPr bwMode="auto">
              <a:xfrm>
                <a:off x="1098226" y="760796"/>
                <a:ext cx="124381"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grpSp>
        <p:grpSp>
          <p:nvGrpSpPr>
            <p:cNvPr id="21" name="Groupe 20"/>
            <p:cNvGrpSpPr/>
            <p:nvPr/>
          </p:nvGrpSpPr>
          <p:grpSpPr>
            <a:xfrm>
              <a:off x="4650196" y="1719288"/>
              <a:ext cx="442619" cy="316489"/>
              <a:chOff x="3979259" y="760796"/>
              <a:chExt cx="442619" cy="316489"/>
            </a:xfrm>
          </p:grpSpPr>
          <p:sp>
            <p:nvSpPr>
              <p:cNvPr id="22" name="Line 18"/>
              <p:cNvSpPr>
                <a:spLocks noChangeShapeType="1"/>
              </p:cNvSpPr>
              <p:nvPr/>
            </p:nvSpPr>
            <p:spPr bwMode="auto">
              <a:xfrm flipH="1">
                <a:off x="4153144" y="812643"/>
                <a:ext cx="209960" cy="104305"/>
              </a:xfrm>
              <a:prstGeom prst="line">
                <a:avLst/>
              </a:prstGeom>
              <a:noFill/>
              <a:ln w="9360">
                <a:solidFill>
                  <a:srgbClr val="000000"/>
                </a:solidFill>
                <a:miter lim="800000"/>
                <a:headEnd/>
                <a:tailEnd/>
              </a:ln>
            </p:spPr>
            <p:txBody>
              <a:bodyPr lIns="80476" tIns="40238" rIns="80476" bIns="40238"/>
              <a:lstStyle/>
              <a:p>
                <a:endParaRPr lang="en-US"/>
              </a:p>
            </p:txBody>
          </p:sp>
          <p:sp>
            <p:nvSpPr>
              <p:cNvPr id="23" name="Freeform 19"/>
              <p:cNvSpPr>
                <a:spLocks noChangeArrowheads="1"/>
              </p:cNvSpPr>
              <p:nvPr/>
            </p:nvSpPr>
            <p:spPr bwMode="auto">
              <a:xfrm rot="2640000">
                <a:off x="3979259" y="881424"/>
                <a:ext cx="185887" cy="195861"/>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8311 h 21600"/>
                </a:gdLst>
                <a:ahLst/>
                <a:cxnLst>
                  <a:cxn ang="T8">
                    <a:pos x="T0" y="T1"/>
                  </a:cxn>
                  <a:cxn ang="T9">
                    <a:pos x="T2" y="T3"/>
                  </a:cxn>
                  <a:cxn ang="T10">
                    <a:pos x="T4" y="T5"/>
                  </a:cxn>
                  <a:cxn ang="T11">
                    <a:pos x="T6" y="T7"/>
                  </a:cxn>
                </a:cxnLst>
                <a:rect l="T12" t="T13" r="T14" b="T15"/>
                <a:pathLst>
                  <a:path w="21600" h="21600">
                    <a:moveTo>
                      <a:pt x="2817" y="11218"/>
                    </a:moveTo>
                    <a:cubicBezTo>
                      <a:pt x="2810" y="11079"/>
                      <a:pt x="2807" y="10939"/>
                      <a:pt x="2807" y="10800"/>
                    </a:cubicBezTo>
                    <a:cubicBezTo>
                      <a:pt x="2807" y="6385"/>
                      <a:pt x="6385" y="2807"/>
                      <a:pt x="10800" y="2807"/>
                    </a:cubicBezTo>
                    <a:cubicBezTo>
                      <a:pt x="15214" y="2807"/>
                      <a:pt x="18793" y="6385"/>
                      <a:pt x="18793" y="10800"/>
                    </a:cubicBezTo>
                    <a:cubicBezTo>
                      <a:pt x="18793" y="10939"/>
                      <a:pt x="18789" y="11079"/>
                      <a:pt x="18782" y="11218"/>
                    </a:cubicBezTo>
                    <a:lnTo>
                      <a:pt x="21585" y="11366"/>
                    </a:lnTo>
                    <a:cubicBezTo>
                      <a:pt x="21595" y="11177"/>
                      <a:pt x="21600" y="10988"/>
                      <a:pt x="21600" y="10800"/>
                    </a:cubicBezTo>
                    <a:cubicBezTo>
                      <a:pt x="21600" y="4835"/>
                      <a:pt x="16764" y="0"/>
                      <a:pt x="10800" y="0"/>
                    </a:cubicBezTo>
                    <a:cubicBezTo>
                      <a:pt x="4835" y="0"/>
                      <a:pt x="0" y="4835"/>
                      <a:pt x="0" y="10800"/>
                    </a:cubicBezTo>
                    <a:cubicBezTo>
                      <a:pt x="-1" y="10988"/>
                      <a:pt x="4" y="11177"/>
                      <a:pt x="14" y="11366"/>
                    </a:cubicBezTo>
                    <a:close/>
                  </a:path>
                </a:pathLst>
              </a:custGeom>
              <a:solidFill>
                <a:srgbClr val="000000"/>
              </a:solidFill>
              <a:ln w="9525">
                <a:noFill/>
                <a:round/>
                <a:headEnd/>
                <a:tailEnd/>
              </a:ln>
            </p:spPr>
            <p:txBody>
              <a:bodyPr wrap="none" lIns="80476" tIns="40238" rIns="80476" bIns="40238" anchor="ctr"/>
              <a:lstStyle/>
              <a:p>
                <a:endParaRPr lang="en-US"/>
              </a:p>
            </p:txBody>
          </p:sp>
          <p:sp>
            <p:nvSpPr>
              <p:cNvPr id="24" name="Rectangle 21"/>
              <p:cNvSpPr>
                <a:spLocks noChangeArrowheads="1"/>
              </p:cNvSpPr>
              <p:nvPr/>
            </p:nvSpPr>
            <p:spPr bwMode="auto">
              <a:xfrm>
                <a:off x="4297497" y="760796"/>
                <a:ext cx="124381"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grpSp>
        <p:grpSp>
          <p:nvGrpSpPr>
            <p:cNvPr id="25" name="Groupe 24"/>
            <p:cNvGrpSpPr/>
            <p:nvPr/>
          </p:nvGrpSpPr>
          <p:grpSpPr>
            <a:xfrm>
              <a:off x="2510966" y="1710052"/>
              <a:ext cx="278830" cy="194421"/>
              <a:chOff x="1562943" y="760796"/>
              <a:chExt cx="278830" cy="194421"/>
            </a:xfrm>
          </p:grpSpPr>
          <p:sp>
            <p:nvSpPr>
              <p:cNvPr id="26" name="Line 20"/>
              <p:cNvSpPr>
                <a:spLocks noChangeShapeType="1"/>
              </p:cNvSpPr>
              <p:nvPr/>
            </p:nvSpPr>
            <p:spPr bwMode="auto">
              <a:xfrm flipH="1">
                <a:off x="1562943" y="824163"/>
                <a:ext cx="209123" cy="131054"/>
              </a:xfrm>
              <a:prstGeom prst="line">
                <a:avLst/>
              </a:prstGeom>
              <a:noFill/>
              <a:ln w="9360">
                <a:solidFill>
                  <a:srgbClr val="000000"/>
                </a:solidFill>
                <a:miter lim="800000"/>
                <a:headEnd/>
                <a:tailEnd type="oval" w="lg" len="lg"/>
              </a:ln>
            </p:spPr>
            <p:txBody>
              <a:bodyPr lIns="80476" tIns="40238" rIns="80476" bIns="40238"/>
              <a:lstStyle/>
              <a:p>
                <a:endParaRPr lang="en-US"/>
              </a:p>
            </p:txBody>
          </p:sp>
          <p:sp>
            <p:nvSpPr>
              <p:cNvPr id="27" name="Rectangle 25"/>
              <p:cNvSpPr>
                <a:spLocks noChangeArrowheads="1"/>
              </p:cNvSpPr>
              <p:nvPr/>
            </p:nvSpPr>
            <p:spPr bwMode="auto">
              <a:xfrm>
                <a:off x="1717393" y="760796"/>
                <a:ext cx="124380"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grpSp>
        <p:grpSp>
          <p:nvGrpSpPr>
            <p:cNvPr id="28" name="Groupe 27"/>
            <p:cNvGrpSpPr/>
            <p:nvPr/>
          </p:nvGrpSpPr>
          <p:grpSpPr>
            <a:xfrm>
              <a:off x="4224724" y="1710052"/>
              <a:ext cx="746872" cy="194421"/>
              <a:chOff x="3701566" y="760796"/>
              <a:chExt cx="746872" cy="194421"/>
            </a:xfrm>
          </p:grpSpPr>
          <p:sp>
            <p:nvSpPr>
              <p:cNvPr id="29" name="Line 17"/>
              <p:cNvSpPr>
                <a:spLocks noChangeShapeType="1"/>
              </p:cNvSpPr>
              <p:nvPr/>
            </p:nvSpPr>
            <p:spPr bwMode="auto">
              <a:xfrm>
                <a:off x="3764438" y="825603"/>
                <a:ext cx="684000" cy="1440"/>
              </a:xfrm>
              <a:prstGeom prst="line">
                <a:avLst/>
              </a:prstGeom>
              <a:noFill/>
              <a:ln w="9360">
                <a:solidFill>
                  <a:srgbClr val="000000"/>
                </a:solidFill>
                <a:miter lim="800000"/>
                <a:headEnd/>
                <a:tailEnd/>
              </a:ln>
            </p:spPr>
            <p:txBody>
              <a:bodyPr lIns="80476" tIns="40238" rIns="80476" bIns="40238"/>
              <a:lstStyle/>
              <a:p>
                <a:endParaRPr lang="en-US"/>
              </a:p>
            </p:txBody>
          </p:sp>
          <p:sp>
            <p:nvSpPr>
              <p:cNvPr id="30" name="Line 20"/>
              <p:cNvSpPr>
                <a:spLocks noChangeShapeType="1"/>
              </p:cNvSpPr>
              <p:nvPr/>
            </p:nvSpPr>
            <p:spPr bwMode="auto">
              <a:xfrm>
                <a:off x="3754872" y="824163"/>
                <a:ext cx="225524" cy="131054"/>
              </a:xfrm>
              <a:prstGeom prst="line">
                <a:avLst/>
              </a:prstGeom>
              <a:noFill/>
              <a:ln w="9360">
                <a:solidFill>
                  <a:srgbClr val="000000"/>
                </a:solidFill>
                <a:miter lim="800000"/>
                <a:headEnd/>
                <a:tailEnd type="oval" w="lg" len="lg"/>
              </a:ln>
            </p:spPr>
            <p:txBody>
              <a:bodyPr lIns="80476" tIns="40238" rIns="80476" bIns="40238"/>
              <a:lstStyle/>
              <a:p>
                <a:endParaRPr lang="en-US"/>
              </a:p>
            </p:txBody>
          </p:sp>
          <p:sp>
            <p:nvSpPr>
              <p:cNvPr id="31" name="Rectangle 26"/>
              <p:cNvSpPr>
                <a:spLocks noChangeArrowheads="1"/>
              </p:cNvSpPr>
              <p:nvPr/>
            </p:nvSpPr>
            <p:spPr bwMode="auto">
              <a:xfrm>
                <a:off x="3701566" y="760796"/>
                <a:ext cx="124381"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grpSp>
        <p:sp>
          <p:nvSpPr>
            <p:cNvPr id="32" name="ZoneTexte 46"/>
            <p:cNvSpPr txBox="1">
              <a:spLocks noChangeArrowheads="1"/>
            </p:cNvSpPr>
            <p:nvPr/>
          </p:nvSpPr>
          <p:spPr bwMode="auto">
            <a:xfrm>
              <a:off x="1969895" y="1428749"/>
              <a:ext cx="571290" cy="296705"/>
            </a:xfrm>
            <a:prstGeom prst="rect">
              <a:avLst/>
            </a:prstGeom>
            <a:noFill/>
            <a:ln w="9525">
              <a:noFill/>
              <a:miter lim="800000"/>
              <a:headEnd/>
              <a:tailEnd/>
            </a:ln>
          </p:spPr>
          <p:txBody>
            <a:bodyPr wrap="none" lIns="80476" tIns="40238" rIns="80476" bIns="40238">
              <a:spAutoFit/>
            </a:bodyPr>
            <a:lstStyle/>
            <a:p>
              <a:r>
                <a:rPr lang="en-US" sz="1400" dirty="0"/>
                <a:t>Push</a:t>
              </a:r>
            </a:p>
          </p:txBody>
        </p:sp>
        <p:sp>
          <p:nvSpPr>
            <p:cNvPr id="33" name="ZoneTexte 47"/>
            <p:cNvSpPr txBox="1">
              <a:spLocks noChangeArrowheads="1"/>
            </p:cNvSpPr>
            <p:nvPr/>
          </p:nvSpPr>
          <p:spPr bwMode="auto">
            <a:xfrm>
              <a:off x="4656989" y="1405037"/>
              <a:ext cx="462286" cy="296705"/>
            </a:xfrm>
            <a:prstGeom prst="rect">
              <a:avLst/>
            </a:prstGeom>
            <a:noFill/>
            <a:ln w="9525">
              <a:noFill/>
              <a:miter lim="800000"/>
              <a:headEnd/>
              <a:tailEnd/>
            </a:ln>
          </p:spPr>
          <p:txBody>
            <a:bodyPr wrap="none" lIns="80476" tIns="40238" rIns="80476" bIns="40238">
              <a:spAutoFit/>
            </a:bodyPr>
            <a:lstStyle/>
            <a:p>
              <a:r>
                <a:rPr lang="en-US" sz="1400" dirty="0"/>
                <a:t>Pull</a:t>
              </a:r>
            </a:p>
          </p:txBody>
        </p:sp>
      </p:grpSp>
      <p:sp>
        <p:nvSpPr>
          <p:cNvPr id="4" name="ZoneTexte 3"/>
          <p:cNvSpPr txBox="1"/>
          <p:nvPr/>
        </p:nvSpPr>
        <p:spPr>
          <a:xfrm>
            <a:off x="395536" y="980728"/>
            <a:ext cx="2807179" cy="369332"/>
          </a:xfrm>
          <a:prstGeom prst="rect">
            <a:avLst/>
          </a:prstGeom>
          <a:noFill/>
        </p:spPr>
        <p:txBody>
          <a:bodyPr wrap="none" rtlCol="0">
            <a:spAutoFit/>
          </a:bodyPr>
          <a:lstStyle/>
          <a:p>
            <a:pPr marL="285750" indent="-285750">
              <a:buFont typeface="Arial" panose="020B0604020202020204" pitchFamily="34" charset="0"/>
              <a:buChar char="•"/>
            </a:pPr>
            <a:r>
              <a:rPr lang="en-US" smtClean="0"/>
              <a:t>Components and parts</a:t>
            </a:r>
            <a:endParaRPr lang="fr-FR"/>
          </a:p>
        </p:txBody>
      </p:sp>
      <p:pic>
        <p:nvPicPr>
          <p:cNvPr id="6" name="Image 5"/>
          <p:cNvPicPr>
            <a:picLocks noChangeAspect="1"/>
          </p:cNvPicPr>
          <p:nvPr/>
        </p:nvPicPr>
        <p:blipFill>
          <a:blip r:embed="rId3"/>
          <a:stretch>
            <a:fillRect/>
          </a:stretch>
        </p:blipFill>
        <p:spPr>
          <a:xfrm>
            <a:off x="996683" y="3429000"/>
            <a:ext cx="5895975" cy="2343150"/>
          </a:xfrm>
          <a:prstGeom prst="rect">
            <a:avLst/>
          </a:prstGeom>
        </p:spPr>
      </p:pic>
    </p:spTree>
    <p:extLst>
      <p:ext uri="{BB962C8B-B14F-4D97-AF65-F5344CB8AC3E}">
        <p14:creationId xmlns:p14="http://schemas.microsoft.com/office/powerpoint/2010/main" val="1533636394"/>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95536" y="980728"/>
            <a:ext cx="2383986" cy="369332"/>
          </a:xfrm>
          <a:prstGeom prst="rect">
            <a:avLst/>
          </a:prstGeom>
          <a:noFill/>
        </p:spPr>
        <p:txBody>
          <a:bodyPr wrap="none" rtlCol="0">
            <a:spAutoFit/>
          </a:bodyPr>
          <a:lstStyle/>
          <a:p>
            <a:pPr marL="285750" indent="-285750">
              <a:buFont typeface="Arial" panose="020B0604020202020204" pitchFamily="34" charset="0"/>
              <a:buChar char="•"/>
            </a:pPr>
            <a:r>
              <a:rPr lang="en-US" smtClean="0"/>
              <a:t>Ports and bindings</a:t>
            </a:r>
            <a:endParaRPr lang="fr-FR"/>
          </a:p>
        </p:txBody>
      </p:sp>
      <p:pic>
        <p:nvPicPr>
          <p:cNvPr id="3" name="Image 2"/>
          <p:cNvPicPr>
            <a:picLocks noChangeAspect="1"/>
          </p:cNvPicPr>
          <p:nvPr/>
        </p:nvPicPr>
        <p:blipFill>
          <a:blip r:embed="rId3"/>
          <a:stretch>
            <a:fillRect/>
          </a:stretch>
        </p:blipFill>
        <p:spPr>
          <a:xfrm>
            <a:off x="3347864" y="1124744"/>
            <a:ext cx="4920445" cy="5040559"/>
          </a:xfrm>
          <a:prstGeom prst="rect">
            <a:avLst/>
          </a:prstGeom>
        </p:spPr>
      </p:pic>
      <p:sp>
        <p:nvSpPr>
          <p:cNvPr id="35" name="Espace réservé du texte 4"/>
          <p:cNvSpPr>
            <a:spLocks noGrp="1"/>
          </p:cNvSpPr>
          <p:nvPr>
            <p:ph type="body" sz="quarter" idx="19"/>
          </p:nvPr>
        </p:nvSpPr>
        <p:spPr>
          <a:xfrm>
            <a:off x="1659238" y="94807"/>
            <a:ext cx="6552727" cy="576263"/>
          </a:xfrm>
        </p:spPr>
        <p:txBody>
          <a:bodyPr/>
          <a:lstStyle/>
          <a:p>
            <a:pPr lvl="0"/>
            <a:r>
              <a:rPr lang="en-US" smtClean="0"/>
              <a:t>RTE4Comp </a:t>
            </a:r>
            <a:r>
              <a:rPr lang="en-US"/>
              <a:t>as a Component-based language</a:t>
            </a:r>
            <a:endParaRPr lang="fr-FR" dirty="0"/>
          </a:p>
        </p:txBody>
      </p:sp>
    </p:spTree>
    <p:extLst>
      <p:ext uri="{BB962C8B-B14F-4D97-AF65-F5344CB8AC3E}">
        <p14:creationId xmlns:p14="http://schemas.microsoft.com/office/powerpoint/2010/main" val="1944245715"/>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1336" y="836712"/>
            <a:ext cx="3259226" cy="307777"/>
          </a:xfrm>
          <a:prstGeom prst="rect">
            <a:avLst/>
          </a:prstGeom>
          <a:noFill/>
        </p:spPr>
        <p:txBody>
          <a:bodyPr wrap="none" rtlCol="0">
            <a:spAutoFit/>
          </a:bodyPr>
          <a:lstStyle/>
          <a:p>
            <a:pPr marL="285750" indent="-285750">
              <a:buFont typeface="Arial" panose="020B0604020202020204" pitchFamily="34" charset="0"/>
              <a:buChar char="•"/>
            </a:pPr>
            <a:r>
              <a:rPr lang="en-US" sz="1400" smtClean="0"/>
              <a:t>Dynamic components and bindings</a:t>
            </a:r>
            <a:endParaRPr lang="fr-FR" sz="1400"/>
          </a:p>
        </p:txBody>
      </p:sp>
      <p:sp>
        <p:nvSpPr>
          <p:cNvPr id="35" name="Espace réservé du texte 4"/>
          <p:cNvSpPr>
            <a:spLocks noGrp="1"/>
          </p:cNvSpPr>
          <p:nvPr>
            <p:ph type="body" sz="quarter" idx="19"/>
          </p:nvPr>
        </p:nvSpPr>
        <p:spPr>
          <a:xfrm>
            <a:off x="1659238" y="94807"/>
            <a:ext cx="6552727" cy="576263"/>
          </a:xfrm>
        </p:spPr>
        <p:txBody>
          <a:bodyPr/>
          <a:lstStyle/>
          <a:p>
            <a:pPr lvl="0"/>
            <a:r>
              <a:rPr lang="en-US" smtClean="0"/>
              <a:t>RTE4Comp </a:t>
            </a:r>
            <a:r>
              <a:rPr lang="en-US"/>
              <a:t>as a Component-based language</a:t>
            </a:r>
            <a:endParaRPr lang="fr-FR" dirty="0"/>
          </a:p>
        </p:txBody>
      </p:sp>
      <p:pic>
        <p:nvPicPr>
          <p:cNvPr id="2" name="Image 1"/>
          <p:cNvPicPr>
            <a:picLocks noChangeAspect="1"/>
          </p:cNvPicPr>
          <p:nvPr/>
        </p:nvPicPr>
        <p:blipFill>
          <a:blip r:embed="rId3"/>
          <a:stretch>
            <a:fillRect/>
          </a:stretch>
        </p:blipFill>
        <p:spPr>
          <a:xfrm>
            <a:off x="1043608" y="3212976"/>
            <a:ext cx="7111187" cy="3434879"/>
          </a:xfrm>
          <a:prstGeom prst="rect">
            <a:avLst/>
          </a:prstGeom>
        </p:spPr>
      </p:pic>
      <p:grpSp>
        <p:nvGrpSpPr>
          <p:cNvPr id="6" name="Groupe 5"/>
          <p:cNvGrpSpPr/>
          <p:nvPr/>
        </p:nvGrpSpPr>
        <p:grpSpPr>
          <a:xfrm>
            <a:off x="3270562" y="836712"/>
            <a:ext cx="5643785" cy="948111"/>
            <a:chOff x="827584" y="1124744"/>
            <a:chExt cx="5643785" cy="948111"/>
          </a:xfrm>
        </p:grpSpPr>
        <p:sp>
          <p:nvSpPr>
            <p:cNvPr id="7" name="AutoShape 14"/>
            <p:cNvSpPr>
              <a:spLocks noChangeArrowheads="1"/>
            </p:cNvSpPr>
            <p:nvPr/>
          </p:nvSpPr>
          <p:spPr bwMode="auto">
            <a:xfrm>
              <a:off x="827584" y="1124744"/>
              <a:ext cx="5643785" cy="948111"/>
            </a:xfrm>
            <a:prstGeom prst="roundRect">
              <a:avLst>
                <a:gd name="adj" fmla="val 0"/>
              </a:avLst>
            </a:prstGeom>
            <a:noFill/>
            <a:ln w="25560">
              <a:solidFill>
                <a:srgbClr val="808080"/>
              </a:solidFill>
              <a:miter lim="800000"/>
              <a:headEnd/>
              <a:tailEnd/>
            </a:ln>
          </p:spPr>
          <p:txBody>
            <a:bodyPr wrap="none" lIns="79209" tIns="0" rIns="79209"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dirty="0">
                  <a:solidFill>
                    <a:srgbClr val="000000"/>
                  </a:solidFill>
                  <a:latin typeface="Arial" pitchFamily="34" charset="0"/>
                </a:rPr>
                <a:t>System</a:t>
              </a:r>
            </a:p>
          </p:txBody>
        </p:sp>
        <p:sp>
          <p:nvSpPr>
            <p:cNvPr id="8" name="AutoShape 15"/>
            <p:cNvSpPr>
              <a:spLocks noChangeArrowheads="1"/>
            </p:cNvSpPr>
            <p:nvPr/>
          </p:nvSpPr>
          <p:spPr bwMode="auto">
            <a:xfrm>
              <a:off x="887724" y="1561268"/>
              <a:ext cx="1144362" cy="357702"/>
            </a:xfrm>
            <a:prstGeom prst="roundRect">
              <a:avLst>
                <a:gd name="adj" fmla="val 0"/>
              </a:avLst>
            </a:prstGeom>
            <a:solidFill>
              <a:schemeClr val="bg1">
                <a:alpha val="50195"/>
              </a:schemeClr>
            </a:solidFill>
            <a:ln w="25560">
              <a:solidFill>
                <a:srgbClr val="808080"/>
              </a:solidFill>
              <a:miter lim="800000"/>
              <a:headEnd/>
              <a:tailEnd/>
            </a:ln>
          </p:spPr>
          <p:txBody>
            <a:bodyPr wrap="none" lIns="79209" tIns="41189" rIns="79209"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a:solidFill>
                    <a:srgbClr val="000000"/>
                  </a:solidFill>
                </a:rPr>
                <a:t>p </a:t>
              </a:r>
              <a:r>
                <a:rPr lang="en-GB" sz="1400" smtClean="0">
                  <a:solidFill>
                    <a:srgbClr val="000000"/>
                  </a:solidFill>
                </a:rPr>
                <a:t>:Producer</a:t>
              </a:r>
              <a:endParaRPr lang="en-GB" sz="1400" dirty="0">
                <a:solidFill>
                  <a:srgbClr val="000000"/>
                </a:solidFill>
              </a:endParaRPr>
            </a:p>
          </p:txBody>
        </p:sp>
        <p:sp>
          <p:nvSpPr>
            <p:cNvPr id="9" name="AutoShape 16"/>
            <p:cNvSpPr>
              <a:spLocks noChangeArrowheads="1"/>
            </p:cNvSpPr>
            <p:nvPr/>
          </p:nvSpPr>
          <p:spPr bwMode="auto">
            <a:xfrm>
              <a:off x="5037269" y="1561268"/>
              <a:ext cx="1274208" cy="389385"/>
            </a:xfrm>
            <a:prstGeom prst="roundRect">
              <a:avLst>
                <a:gd name="adj" fmla="val 0"/>
              </a:avLst>
            </a:prstGeom>
            <a:solidFill>
              <a:schemeClr val="bg1">
                <a:alpha val="50195"/>
              </a:schemeClr>
            </a:solidFill>
            <a:ln w="25560">
              <a:solidFill>
                <a:srgbClr val="808080"/>
              </a:solidFill>
              <a:miter lim="800000"/>
              <a:headEnd/>
              <a:tailEnd/>
            </a:ln>
          </p:spPr>
          <p:txBody>
            <a:bodyPr wrap="none" lIns="79209" tIns="41189" rIns="79209"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a:solidFill>
                    <a:srgbClr val="000000"/>
                  </a:solidFill>
                </a:rPr>
                <a:t>c </a:t>
              </a:r>
              <a:r>
                <a:rPr lang="en-GB" sz="1400" smtClean="0">
                  <a:solidFill>
                    <a:srgbClr val="000000"/>
                  </a:solidFill>
                </a:rPr>
                <a:t>:Consumer</a:t>
              </a:r>
              <a:endParaRPr lang="en-GB" sz="1400" dirty="0">
                <a:solidFill>
                  <a:srgbClr val="000000"/>
                </a:solidFill>
              </a:endParaRPr>
            </a:p>
          </p:txBody>
        </p:sp>
        <p:sp>
          <p:nvSpPr>
            <p:cNvPr id="10" name="Line 18"/>
            <p:cNvSpPr>
              <a:spLocks noChangeShapeType="1"/>
            </p:cNvSpPr>
            <p:nvPr/>
          </p:nvSpPr>
          <p:spPr bwMode="auto">
            <a:xfrm flipH="1" flipV="1">
              <a:off x="2078676" y="1780965"/>
              <a:ext cx="196822" cy="119533"/>
            </a:xfrm>
            <a:prstGeom prst="line">
              <a:avLst/>
            </a:prstGeom>
            <a:noFill/>
            <a:ln w="9360">
              <a:solidFill>
                <a:srgbClr val="000000"/>
              </a:solidFill>
              <a:miter lim="800000"/>
              <a:headEnd/>
              <a:tailEnd/>
            </a:ln>
          </p:spPr>
          <p:txBody>
            <a:bodyPr lIns="80476" tIns="40238" rIns="80476" bIns="40238"/>
            <a:lstStyle/>
            <a:p>
              <a:endParaRPr lang="en-US"/>
            </a:p>
          </p:txBody>
        </p:sp>
        <p:sp>
          <p:nvSpPr>
            <p:cNvPr id="11" name="Line 22"/>
            <p:cNvSpPr>
              <a:spLocks noChangeShapeType="1"/>
            </p:cNvSpPr>
            <p:nvPr/>
          </p:nvSpPr>
          <p:spPr bwMode="auto">
            <a:xfrm>
              <a:off x="827585" y="1324185"/>
              <a:ext cx="5616000" cy="0"/>
            </a:xfrm>
            <a:prstGeom prst="line">
              <a:avLst/>
            </a:prstGeom>
            <a:noFill/>
            <a:ln w="25560">
              <a:solidFill>
                <a:srgbClr val="969696"/>
              </a:solidFill>
              <a:miter lim="800000"/>
              <a:headEnd/>
              <a:tailEnd/>
            </a:ln>
          </p:spPr>
          <p:txBody>
            <a:bodyPr lIns="80476" tIns="40238" rIns="80476" bIns="40238"/>
            <a:lstStyle/>
            <a:p>
              <a:endParaRPr lang="en-US"/>
            </a:p>
          </p:txBody>
        </p:sp>
        <p:sp>
          <p:nvSpPr>
            <p:cNvPr id="12" name="AutoShape 23"/>
            <p:cNvSpPr>
              <a:spLocks noChangeArrowheads="1"/>
            </p:cNvSpPr>
            <p:nvPr/>
          </p:nvSpPr>
          <p:spPr bwMode="auto">
            <a:xfrm>
              <a:off x="2737520" y="1561269"/>
              <a:ext cx="1550206" cy="389384"/>
            </a:xfrm>
            <a:prstGeom prst="roundRect">
              <a:avLst>
                <a:gd name="adj" fmla="val 0"/>
              </a:avLst>
            </a:prstGeom>
            <a:solidFill>
              <a:schemeClr val="bg1">
                <a:alpha val="50195"/>
              </a:schemeClr>
            </a:solidFill>
            <a:ln w="25560">
              <a:solidFill>
                <a:srgbClr val="808080"/>
              </a:solidFill>
              <a:miter lim="800000"/>
              <a:headEnd/>
              <a:tailEnd/>
            </a:ln>
          </p:spPr>
          <p:txBody>
            <a:bodyPr wrap="none" lIns="126734" tIns="41189" rIns="126734"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smtClean="0">
                  <a:solidFill>
                    <a:srgbClr val="000000"/>
                  </a:solidFill>
                </a:rPr>
                <a:t>fifo:FIFO</a:t>
              </a:r>
              <a:endParaRPr lang="en-GB" sz="1400" dirty="0">
                <a:solidFill>
                  <a:srgbClr val="000000"/>
                </a:solidFill>
              </a:endParaRPr>
            </a:p>
          </p:txBody>
        </p:sp>
        <p:grpSp>
          <p:nvGrpSpPr>
            <p:cNvPr id="13" name="Groupe 12"/>
            <p:cNvGrpSpPr/>
            <p:nvPr/>
          </p:nvGrpSpPr>
          <p:grpSpPr>
            <a:xfrm>
              <a:off x="1972357" y="1673108"/>
              <a:ext cx="682042" cy="346326"/>
              <a:chOff x="1098226" y="760796"/>
              <a:chExt cx="682042" cy="346326"/>
            </a:xfrm>
          </p:grpSpPr>
          <p:sp>
            <p:nvSpPr>
              <p:cNvPr id="27" name="Freeform 19"/>
              <p:cNvSpPr>
                <a:spLocks noChangeArrowheads="1"/>
              </p:cNvSpPr>
              <p:nvPr/>
            </p:nvSpPr>
            <p:spPr bwMode="auto">
              <a:xfrm rot="17640000">
                <a:off x="1385445" y="916248"/>
                <a:ext cx="195861" cy="185887"/>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8311 h 21600"/>
                </a:gdLst>
                <a:ahLst/>
                <a:cxnLst>
                  <a:cxn ang="T8">
                    <a:pos x="T0" y="T1"/>
                  </a:cxn>
                  <a:cxn ang="T9">
                    <a:pos x="T2" y="T3"/>
                  </a:cxn>
                  <a:cxn ang="T10">
                    <a:pos x="T4" y="T5"/>
                  </a:cxn>
                  <a:cxn ang="T11">
                    <a:pos x="T6" y="T7"/>
                  </a:cxn>
                </a:cxnLst>
                <a:rect l="T12" t="T13" r="T14" b="T15"/>
                <a:pathLst>
                  <a:path w="21600" h="21600">
                    <a:moveTo>
                      <a:pt x="2817" y="11218"/>
                    </a:moveTo>
                    <a:cubicBezTo>
                      <a:pt x="2810" y="11079"/>
                      <a:pt x="2807" y="10939"/>
                      <a:pt x="2807" y="10800"/>
                    </a:cubicBezTo>
                    <a:cubicBezTo>
                      <a:pt x="2807" y="6385"/>
                      <a:pt x="6385" y="2807"/>
                      <a:pt x="10800" y="2807"/>
                    </a:cubicBezTo>
                    <a:cubicBezTo>
                      <a:pt x="15214" y="2807"/>
                      <a:pt x="18793" y="6385"/>
                      <a:pt x="18793" y="10800"/>
                    </a:cubicBezTo>
                    <a:cubicBezTo>
                      <a:pt x="18793" y="10939"/>
                      <a:pt x="18789" y="11079"/>
                      <a:pt x="18782" y="11218"/>
                    </a:cubicBezTo>
                    <a:lnTo>
                      <a:pt x="21585" y="11366"/>
                    </a:lnTo>
                    <a:cubicBezTo>
                      <a:pt x="21595" y="11177"/>
                      <a:pt x="21600" y="10988"/>
                      <a:pt x="21600" y="10800"/>
                    </a:cubicBezTo>
                    <a:cubicBezTo>
                      <a:pt x="21600" y="4835"/>
                      <a:pt x="16764" y="0"/>
                      <a:pt x="10800" y="0"/>
                    </a:cubicBezTo>
                    <a:cubicBezTo>
                      <a:pt x="4835" y="0"/>
                      <a:pt x="0" y="4835"/>
                      <a:pt x="0" y="10800"/>
                    </a:cubicBezTo>
                    <a:cubicBezTo>
                      <a:pt x="-1" y="10988"/>
                      <a:pt x="4" y="11177"/>
                      <a:pt x="14" y="11366"/>
                    </a:cubicBezTo>
                    <a:close/>
                  </a:path>
                </a:pathLst>
              </a:custGeom>
              <a:solidFill>
                <a:srgbClr val="000000"/>
              </a:solidFill>
              <a:ln w="9525">
                <a:noFill/>
                <a:round/>
                <a:headEnd/>
                <a:tailEnd/>
              </a:ln>
            </p:spPr>
            <p:txBody>
              <a:bodyPr wrap="none" lIns="80476" tIns="40238" rIns="80476" bIns="40238" anchor="ctr"/>
              <a:lstStyle/>
              <a:p>
                <a:endParaRPr lang="en-US"/>
              </a:p>
            </p:txBody>
          </p:sp>
          <p:sp>
            <p:nvSpPr>
              <p:cNvPr id="28" name="Line 24"/>
              <p:cNvSpPr>
                <a:spLocks noChangeShapeType="1"/>
              </p:cNvSpPr>
              <p:nvPr/>
            </p:nvSpPr>
            <p:spPr bwMode="auto">
              <a:xfrm>
                <a:off x="1159733" y="825603"/>
                <a:ext cx="620535" cy="1440"/>
              </a:xfrm>
              <a:prstGeom prst="line">
                <a:avLst/>
              </a:prstGeom>
              <a:noFill/>
              <a:ln w="9360">
                <a:solidFill>
                  <a:srgbClr val="000000"/>
                </a:solidFill>
                <a:miter lim="800000"/>
                <a:headEnd/>
                <a:tailEnd/>
              </a:ln>
            </p:spPr>
            <p:txBody>
              <a:bodyPr lIns="80476" tIns="40238" rIns="80476" bIns="40238"/>
              <a:lstStyle/>
              <a:p>
                <a:endParaRPr lang="en-US"/>
              </a:p>
            </p:txBody>
          </p:sp>
          <p:sp>
            <p:nvSpPr>
              <p:cNvPr id="29" name="Rectangle 27"/>
              <p:cNvSpPr>
                <a:spLocks noChangeArrowheads="1"/>
              </p:cNvSpPr>
              <p:nvPr/>
            </p:nvSpPr>
            <p:spPr bwMode="auto">
              <a:xfrm>
                <a:off x="1098226" y="760796"/>
                <a:ext cx="124381"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grpSp>
        <p:grpSp>
          <p:nvGrpSpPr>
            <p:cNvPr id="14" name="Groupe 13"/>
            <p:cNvGrpSpPr/>
            <p:nvPr/>
          </p:nvGrpSpPr>
          <p:grpSpPr>
            <a:xfrm>
              <a:off x="4650196" y="1719288"/>
              <a:ext cx="442619" cy="316489"/>
              <a:chOff x="3979259" y="760796"/>
              <a:chExt cx="442619" cy="316489"/>
            </a:xfrm>
          </p:grpSpPr>
          <p:sp>
            <p:nvSpPr>
              <p:cNvPr id="24" name="Line 18"/>
              <p:cNvSpPr>
                <a:spLocks noChangeShapeType="1"/>
              </p:cNvSpPr>
              <p:nvPr/>
            </p:nvSpPr>
            <p:spPr bwMode="auto">
              <a:xfrm flipH="1">
                <a:off x="4153144" y="812643"/>
                <a:ext cx="209960" cy="104305"/>
              </a:xfrm>
              <a:prstGeom prst="line">
                <a:avLst/>
              </a:prstGeom>
              <a:noFill/>
              <a:ln w="9360">
                <a:solidFill>
                  <a:srgbClr val="000000"/>
                </a:solidFill>
                <a:miter lim="800000"/>
                <a:headEnd/>
                <a:tailEnd/>
              </a:ln>
            </p:spPr>
            <p:txBody>
              <a:bodyPr lIns="80476" tIns="40238" rIns="80476" bIns="40238"/>
              <a:lstStyle/>
              <a:p>
                <a:endParaRPr lang="en-US"/>
              </a:p>
            </p:txBody>
          </p:sp>
          <p:sp>
            <p:nvSpPr>
              <p:cNvPr id="25" name="Freeform 19"/>
              <p:cNvSpPr>
                <a:spLocks noChangeArrowheads="1"/>
              </p:cNvSpPr>
              <p:nvPr/>
            </p:nvSpPr>
            <p:spPr bwMode="auto">
              <a:xfrm rot="2640000">
                <a:off x="3979259" y="881424"/>
                <a:ext cx="185887" cy="195861"/>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8311 h 21600"/>
                </a:gdLst>
                <a:ahLst/>
                <a:cxnLst>
                  <a:cxn ang="T8">
                    <a:pos x="T0" y="T1"/>
                  </a:cxn>
                  <a:cxn ang="T9">
                    <a:pos x="T2" y="T3"/>
                  </a:cxn>
                  <a:cxn ang="T10">
                    <a:pos x="T4" y="T5"/>
                  </a:cxn>
                  <a:cxn ang="T11">
                    <a:pos x="T6" y="T7"/>
                  </a:cxn>
                </a:cxnLst>
                <a:rect l="T12" t="T13" r="T14" b="T15"/>
                <a:pathLst>
                  <a:path w="21600" h="21600">
                    <a:moveTo>
                      <a:pt x="2817" y="11218"/>
                    </a:moveTo>
                    <a:cubicBezTo>
                      <a:pt x="2810" y="11079"/>
                      <a:pt x="2807" y="10939"/>
                      <a:pt x="2807" y="10800"/>
                    </a:cubicBezTo>
                    <a:cubicBezTo>
                      <a:pt x="2807" y="6385"/>
                      <a:pt x="6385" y="2807"/>
                      <a:pt x="10800" y="2807"/>
                    </a:cubicBezTo>
                    <a:cubicBezTo>
                      <a:pt x="15214" y="2807"/>
                      <a:pt x="18793" y="6385"/>
                      <a:pt x="18793" y="10800"/>
                    </a:cubicBezTo>
                    <a:cubicBezTo>
                      <a:pt x="18793" y="10939"/>
                      <a:pt x="18789" y="11079"/>
                      <a:pt x="18782" y="11218"/>
                    </a:cubicBezTo>
                    <a:lnTo>
                      <a:pt x="21585" y="11366"/>
                    </a:lnTo>
                    <a:cubicBezTo>
                      <a:pt x="21595" y="11177"/>
                      <a:pt x="21600" y="10988"/>
                      <a:pt x="21600" y="10800"/>
                    </a:cubicBezTo>
                    <a:cubicBezTo>
                      <a:pt x="21600" y="4835"/>
                      <a:pt x="16764" y="0"/>
                      <a:pt x="10800" y="0"/>
                    </a:cubicBezTo>
                    <a:cubicBezTo>
                      <a:pt x="4835" y="0"/>
                      <a:pt x="0" y="4835"/>
                      <a:pt x="0" y="10800"/>
                    </a:cubicBezTo>
                    <a:cubicBezTo>
                      <a:pt x="-1" y="10988"/>
                      <a:pt x="4" y="11177"/>
                      <a:pt x="14" y="11366"/>
                    </a:cubicBezTo>
                    <a:close/>
                  </a:path>
                </a:pathLst>
              </a:custGeom>
              <a:solidFill>
                <a:srgbClr val="000000"/>
              </a:solidFill>
              <a:ln w="9525">
                <a:noFill/>
                <a:round/>
                <a:headEnd/>
                <a:tailEnd/>
              </a:ln>
            </p:spPr>
            <p:txBody>
              <a:bodyPr wrap="none" lIns="80476" tIns="40238" rIns="80476" bIns="40238" anchor="ctr"/>
              <a:lstStyle/>
              <a:p>
                <a:endParaRPr lang="en-US"/>
              </a:p>
            </p:txBody>
          </p:sp>
          <p:sp>
            <p:nvSpPr>
              <p:cNvPr id="26" name="Rectangle 21"/>
              <p:cNvSpPr>
                <a:spLocks noChangeArrowheads="1"/>
              </p:cNvSpPr>
              <p:nvPr/>
            </p:nvSpPr>
            <p:spPr bwMode="auto">
              <a:xfrm>
                <a:off x="4297497" y="760796"/>
                <a:ext cx="124381"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grpSp>
        <p:grpSp>
          <p:nvGrpSpPr>
            <p:cNvPr id="15" name="Groupe 14"/>
            <p:cNvGrpSpPr/>
            <p:nvPr/>
          </p:nvGrpSpPr>
          <p:grpSpPr>
            <a:xfrm>
              <a:off x="2510966" y="1710052"/>
              <a:ext cx="278830" cy="194421"/>
              <a:chOff x="1562943" y="760796"/>
              <a:chExt cx="278830" cy="194421"/>
            </a:xfrm>
          </p:grpSpPr>
          <p:sp>
            <p:nvSpPr>
              <p:cNvPr id="22" name="Line 20"/>
              <p:cNvSpPr>
                <a:spLocks noChangeShapeType="1"/>
              </p:cNvSpPr>
              <p:nvPr/>
            </p:nvSpPr>
            <p:spPr bwMode="auto">
              <a:xfrm flipH="1">
                <a:off x="1562943" y="824163"/>
                <a:ext cx="209123" cy="131054"/>
              </a:xfrm>
              <a:prstGeom prst="line">
                <a:avLst/>
              </a:prstGeom>
              <a:noFill/>
              <a:ln w="9360">
                <a:solidFill>
                  <a:srgbClr val="000000"/>
                </a:solidFill>
                <a:miter lim="800000"/>
                <a:headEnd/>
                <a:tailEnd type="oval" w="lg" len="lg"/>
              </a:ln>
            </p:spPr>
            <p:txBody>
              <a:bodyPr lIns="80476" tIns="40238" rIns="80476" bIns="40238"/>
              <a:lstStyle/>
              <a:p>
                <a:endParaRPr lang="en-US"/>
              </a:p>
            </p:txBody>
          </p:sp>
          <p:sp>
            <p:nvSpPr>
              <p:cNvPr id="23" name="Rectangle 25"/>
              <p:cNvSpPr>
                <a:spLocks noChangeArrowheads="1"/>
              </p:cNvSpPr>
              <p:nvPr/>
            </p:nvSpPr>
            <p:spPr bwMode="auto">
              <a:xfrm>
                <a:off x="1717393" y="760796"/>
                <a:ext cx="124380"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grpSp>
        <p:grpSp>
          <p:nvGrpSpPr>
            <p:cNvPr id="16" name="Groupe 15"/>
            <p:cNvGrpSpPr/>
            <p:nvPr/>
          </p:nvGrpSpPr>
          <p:grpSpPr>
            <a:xfrm>
              <a:off x="4224724" y="1710052"/>
              <a:ext cx="746872" cy="194421"/>
              <a:chOff x="3701566" y="760796"/>
              <a:chExt cx="746872" cy="194421"/>
            </a:xfrm>
          </p:grpSpPr>
          <p:sp>
            <p:nvSpPr>
              <p:cNvPr id="19" name="Line 17"/>
              <p:cNvSpPr>
                <a:spLocks noChangeShapeType="1"/>
              </p:cNvSpPr>
              <p:nvPr/>
            </p:nvSpPr>
            <p:spPr bwMode="auto">
              <a:xfrm>
                <a:off x="3764438" y="825603"/>
                <a:ext cx="684000" cy="1440"/>
              </a:xfrm>
              <a:prstGeom prst="line">
                <a:avLst/>
              </a:prstGeom>
              <a:noFill/>
              <a:ln w="9360">
                <a:solidFill>
                  <a:srgbClr val="000000"/>
                </a:solidFill>
                <a:miter lim="800000"/>
                <a:headEnd/>
                <a:tailEnd/>
              </a:ln>
            </p:spPr>
            <p:txBody>
              <a:bodyPr lIns="80476" tIns="40238" rIns="80476" bIns="40238"/>
              <a:lstStyle/>
              <a:p>
                <a:endParaRPr lang="en-US"/>
              </a:p>
            </p:txBody>
          </p:sp>
          <p:sp>
            <p:nvSpPr>
              <p:cNvPr id="20" name="Line 20"/>
              <p:cNvSpPr>
                <a:spLocks noChangeShapeType="1"/>
              </p:cNvSpPr>
              <p:nvPr/>
            </p:nvSpPr>
            <p:spPr bwMode="auto">
              <a:xfrm>
                <a:off x="3754872" y="824163"/>
                <a:ext cx="225524" cy="131054"/>
              </a:xfrm>
              <a:prstGeom prst="line">
                <a:avLst/>
              </a:prstGeom>
              <a:noFill/>
              <a:ln w="9360">
                <a:solidFill>
                  <a:srgbClr val="000000"/>
                </a:solidFill>
                <a:miter lim="800000"/>
                <a:headEnd/>
                <a:tailEnd type="oval" w="lg" len="lg"/>
              </a:ln>
            </p:spPr>
            <p:txBody>
              <a:bodyPr lIns="80476" tIns="40238" rIns="80476" bIns="40238"/>
              <a:lstStyle/>
              <a:p>
                <a:endParaRPr lang="en-US"/>
              </a:p>
            </p:txBody>
          </p:sp>
          <p:sp>
            <p:nvSpPr>
              <p:cNvPr id="21" name="Rectangle 26"/>
              <p:cNvSpPr>
                <a:spLocks noChangeArrowheads="1"/>
              </p:cNvSpPr>
              <p:nvPr/>
            </p:nvSpPr>
            <p:spPr bwMode="auto">
              <a:xfrm>
                <a:off x="3701566" y="760796"/>
                <a:ext cx="124381"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grpSp>
        <p:sp>
          <p:nvSpPr>
            <p:cNvPr id="17" name="ZoneTexte 46"/>
            <p:cNvSpPr txBox="1">
              <a:spLocks noChangeArrowheads="1"/>
            </p:cNvSpPr>
            <p:nvPr/>
          </p:nvSpPr>
          <p:spPr bwMode="auto">
            <a:xfrm>
              <a:off x="1969895" y="1428749"/>
              <a:ext cx="571290" cy="296705"/>
            </a:xfrm>
            <a:prstGeom prst="rect">
              <a:avLst/>
            </a:prstGeom>
            <a:noFill/>
            <a:ln w="9525">
              <a:noFill/>
              <a:miter lim="800000"/>
              <a:headEnd/>
              <a:tailEnd/>
            </a:ln>
          </p:spPr>
          <p:txBody>
            <a:bodyPr wrap="none" lIns="80476" tIns="40238" rIns="80476" bIns="40238">
              <a:spAutoFit/>
            </a:bodyPr>
            <a:lstStyle/>
            <a:p>
              <a:r>
                <a:rPr lang="en-US" sz="1400" dirty="0"/>
                <a:t>Push</a:t>
              </a:r>
            </a:p>
          </p:txBody>
        </p:sp>
        <p:sp>
          <p:nvSpPr>
            <p:cNvPr id="18" name="ZoneTexte 47"/>
            <p:cNvSpPr txBox="1">
              <a:spLocks noChangeArrowheads="1"/>
            </p:cNvSpPr>
            <p:nvPr/>
          </p:nvSpPr>
          <p:spPr bwMode="auto">
            <a:xfrm>
              <a:off x="4656989" y="1405037"/>
              <a:ext cx="462286" cy="296705"/>
            </a:xfrm>
            <a:prstGeom prst="rect">
              <a:avLst/>
            </a:prstGeom>
            <a:noFill/>
            <a:ln w="9525">
              <a:noFill/>
              <a:miter lim="800000"/>
              <a:headEnd/>
              <a:tailEnd/>
            </a:ln>
          </p:spPr>
          <p:txBody>
            <a:bodyPr wrap="none" lIns="80476" tIns="40238" rIns="80476" bIns="40238">
              <a:spAutoFit/>
            </a:bodyPr>
            <a:lstStyle/>
            <a:p>
              <a:r>
                <a:rPr lang="en-US" sz="1400" dirty="0"/>
                <a:t>Pull</a:t>
              </a:r>
            </a:p>
          </p:txBody>
        </p:sp>
      </p:grpSp>
      <p:grpSp>
        <p:nvGrpSpPr>
          <p:cNvPr id="30" name="Groupe 29"/>
          <p:cNvGrpSpPr/>
          <p:nvPr/>
        </p:nvGrpSpPr>
        <p:grpSpPr>
          <a:xfrm>
            <a:off x="3270562" y="2031675"/>
            <a:ext cx="5643785" cy="948111"/>
            <a:chOff x="827584" y="1124744"/>
            <a:chExt cx="5643785" cy="948111"/>
          </a:xfrm>
        </p:grpSpPr>
        <p:sp>
          <p:nvSpPr>
            <p:cNvPr id="31" name="AutoShape 14"/>
            <p:cNvSpPr>
              <a:spLocks noChangeArrowheads="1"/>
            </p:cNvSpPr>
            <p:nvPr/>
          </p:nvSpPr>
          <p:spPr bwMode="auto">
            <a:xfrm>
              <a:off x="827584" y="1124744"/>
              <a:ext cx="5643785" cy="948111"/>
            </a:xfrm>
            <a:prstGeom prst="roundRect">
              <a:avLst>
                <a:gd name="adj" fmla="val 0"/>
              </a:avLst>
            </a:prstGeom>
            <a:noFill/>
            <a:ln w="25560">
              <a:solidFill>
                <a:srgbClr val="808080"/>
              </a:solidFill>
              <a:miter lim="800000"/>
              <a:headEnd/>
              <a:tailEnd/>
            </a:ln>
          </p:spPr>
          <p:txBody>
            <a:bodyPr wrap="none" lIns="79209" tIns="0" rIns="79209"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dirty="0">
                  <a:solidFill>
                    <a:srgbClr val="000000"/>
                  </a:solidFill>
                  <a:latin typeface="Arial" pitchFamily="34" charset="0"/>
                </a:rPr>
                <a:t>System</a:t>
              </a:r>
            </a:p>
          </p:txBody>
        </p:sp>
        <p:sp>
          <p:nvSpPr>
            <p:cNvPr id="32" name="AutoShape 15"/>
            <p:cNvSpPr>
              <a:spLocks noChangeArrowheads="1"/>
            </p:cNvSpPr>
            <p:nvPr/>
          </p:nvSpPr>
          <p:spPr bwMode="auto">
            <a:xfrm>
              <a:off x="887724" y="1561268"/>
              <a:ext cx="1144362" cy="357702"/>
            </a:xfrm>
            <a:prstGeom prst="roundRect">
              <a:avLst>
                <a:gd name="adj" fmla="val 0"/>
              </a:avLst>
            </a:prstGeom>
            <a:solidFill>
              <a:schemeClr val="bg1">
                <a:alpha val="50195"/>
              </a:schemeClr>
            </a:solidFill>
            <a:ln w="25560">
              <a:solidFill>
                <a:srgbClr val="808080"/>
              </a:solidFill>
              <a:miter lim="800000"/>
              <a:headEnd/>
              <a:tailEnd/>
            </a:ln>
          </p:spPr>
          <p:txBody>
            <a:bodyPr wrap="none" lIns="79209" tIns="41189" rIns="79209"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a:solidFill>
                    <a:srgbClr val="000000"/>
                  </a:solidFill>
                </a:rPr>
                <a:t>p </a:t>
              </a:r>
              <a:r>
                <a:rPr lang="en-GB" sz="1400" smtClean="0">
                  <a:solidFill>
                    <a:srgbClr val="000000"/>
                  </a:solidFill>
                </a:rPr>
                <a:t>:Producer</a:t>
              </a:r>
              <a:endParaRPr lang="en-GB" sz="1400" dirty="0">
                <a:solidFill>
                  <a:srgbClr val="000000"/>
                </a:solidFill>
              </a:endParaRPr>
            </a:p>
          </p:txBody>
        </p:sp>
        <p:sp>
          <p:nvSpPr>
            <p:cNvPr id="33" name="AutoShape 16"/>
            <p:cNvSpPr>
              <a:spLocks noChangeArrowheads="1"/>
            </p:cNvSpPr>
            <p:nvPr/>
          </p:nvSpPr>
          <p:spPr bwMode="auto">
            <a:xfrm>
              <a:off x="5037269" y="1561268"/>
              <a:ext cx="1274208" cy="389385"/>
            </a:xfrm>
            <a:prstGeom prst="roundRect">
              <a:avLst>
                <a:gd name="adj" fmla="val 0"/>
              </a:avLst>
            </a:prstGeom>
            <a:solidFill>
              <a:schemeClr val="bg1">
                <a:alpha val="50195"/>
              </a:schemeClr>
            </a:solidFill>
            <a:ln w="25560">
              <a:solidFill>
                <a:srgbClr val="808080"/>
              </a:solidFill>
              <a:miter lim="800000"/>
              <a:headEnd/>
              <a:tailEnd/>
            </a:ln>
          </p:spPr>
          <p:txBody>
            <a:bodyPr wrap="none" lIns="79209" tIns="41189" rIns="79209"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a:solidFill>
                    <a:srgbClr val="000000"/>
                  </a:solidFill>
                </a:rPr>
                <a:t>c </a:t>
              </a:r>
              <a:r>
                <a:rPr lang="en-GB" sz="1400" smtClean="0">
                  <a:solidFill>
                    <a:srgbClr val="000000"/>
                  </a:solidFill>
                </a:rPr>
                <a:t>:Consumer</a:t>
              </a:r>
              <a:endParaRPr lang="en-GB" sz="1400" dirty="0">
                <a:solidFill>
                  <a:srgbClr val="000000"/>
                </a:solidFill>
              </a:endParaRPr>
            </a:p>
          </p:txBody>
        </p:sp>
        <p:sp>
          <p:nvSpPr>
            <p:cNvPr id="34" name="Line 18"/>
            <p:cNvSpPr>
              <a:spLocks noChangeShapeType="1"/>
            </p:cNvSpPr>
            <p:nvPr/>
          </p:nvSpPr>
          <p:spPr bwMode="auto">
            <a:xfrm flipH="1" flipV="1">
              <a:off x="2078676" y="1780965"/>
              <a:ext cx="196822" cy="119533"/>
            </a:xfrm>
            <a:prstGeom prst="line">
              <a:avLst/>
            </a:prstGeom>
            <a:noFill/>
            <a:ln w="9360">
              <a:solidFill>
                <a:srgbClr val="000000"/>
              </a:solidFill>
              <a:miter lim="800000"/>
              <a:headEnd/>
              <a:tailEnd/>
            </a:ln>
          </p:spPr>
          <p:txBody>
            <a:bodyPr lIns="80476" tIns="40238" rIns="80476" bIns="40238"/>
            <a:lstStyle/>
            <a:p>
              <a:endParaRPr lang="en-US"/>
            </a:p>
          </p:txBody>
        </p:sp>
        <p:sp>
          <p:nvSpPr>
            <p:cNvPr id="36" name="Line 22"/>
            <p:cNvSpPr>
              <a:spLocks noChangeShapeType="1"/>
            </p:cNvSpPr>
            <p:nvPr/>
          </p:nvSpPr>
          <p:spPr bwMode="auto">
            <a:xfrm>
              <a:off x="827585" y="1324185"/>
              <a:ext cx="5616000" cy="0"/>
            </a:xfrm>
            <a:prstGeom prst="line">
              <a:avLst/>
            </a:prstGeom>
            <a:noFill/>
            <a:ln w="25560">
              <a:solidFill>
                <a:srgbClr val="969696"/>
              </a:solidFill>
              <a:miter lim="800000"/>
              <a:headEnd/>
              <a:tailEnd/>
            </a:ln>
          </p:spPr>
          <p:txBody>
            <a:bodyPr lIns="80476" tIns="40238" rIns="80476" bIns="40238"/>
            <a:lstStyle/>
            <a:p>
              <a:endParaRPr lang="en-US"/>
            </a:p>
          </p:txBody>
        </p:sp>
        <p:sp>
          <p:nvSpPr>
            <p:cNvPr id="37" name="AutoShape 23"/>
            <p:cNvSpPr>
              <a:spLocks noChangeArrowheads="1"/>
            </p:cNvSpPr>
            <p:nvPr/>
          </p:nvSpPr>
          <p:spPr bwMode="auto">
            <a:xfrm>
              <a:off x="2737520" y="1561269"/>
              <a:ext cx="1550206" cy="389384"/>
            </a:xfrm>
            <a:prstGeom prst="roundRect">
              <a:avLst>
                <a:gd name="adj" fmla="val 0"/>
              </a:avLst>
            </a:prstGeom>
            <a:solidFill>
              <a:schemeClr val="bg1">
                <a:alpha val="50195"/>
              </a:schemeClr>
            </a:solidFill>
            <a:ln w="25560">
              <a:solidFill>
                <a:srgbClr val="808080"/>
              </a:solidFill>
              <a:miter lim="800000"/>
              <a:headEnd/>
              <a:tailEnd/>
            </a:ln>
          </p:spPr>
          <p:txBody>
            <a:bodyPr wrap="none" lIns="126734" tIns="41189" rIns="126734"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200" smtClean="0">
                  <a:solidFill>
                    <a:srgbClr val="000000"/>
                  </a:solidFill>
                </a:rPr>
                <a:t>prioQueue:</a:t>
              </a:r>
              <a:br>
                <a:rPr lang="en-GB" sz="1200" smtClean="0">
                  <a:solidFill>
                    <a:srgbClr val="000000"/>
                  </a:solidFill>
                </a:rPr>
              </a:br>
              <a:r>
                <a:rPr lang="en-GB" sz="1200" smtClean="0">
                  <a:solidFill>
                    <a:srgbClr val="000000"/>
                  </a:solidFill>
                </a:rPr>
                <a:t>PriorityQueue</a:t>
              </a:r>
              <a:endParaRPr lang="en-GB" sz="1200" dirty="0">
                <a:solidFill>
                  <a:srgbClr val="000000"/>
                </a:solidFill>
              </a:endParaRPr>
            </a:p>
          </p:txBody>
        </p:sp>
        <p:grpSp>
          <p:nvGrpSpPr>
            <p:cNvPr id="38" name="Groupe 37"/>
            <p:cNvGrpSpPr/>
            <p:nvPr/>
          </p:nvGrpSpPr>
          <p:grpSpPr>
            <a:xfrm>
              <a:off x="1972357" y="1673108"/>
              <a:ext cx="682042" cy="346326"/>
              <a:chOff x="1098226" y="760796"/>
              <a:chExt cx="682042" cy="346326"/>
            </a:xfrm>
          </p:grpSpPr>
          <p:sp>
            <p:nvSpPr>
              <p:cNvPr id="52" name="Freeform 19"/>
              <p:cNvSpPr>
                <a:spLocks noChangeArrowheads="1"/>
              </p:cNvSpPr>
              <p:nvPr/>
            </p:nvSpPr>
            <p:spPr bwMode="auto">
              <a:xfrm rot="17640000">
                <a:off x="1385445" y="916248"/>
                <a:ext cx="195861" cy="185887"/>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8311 h 21600"/>
                </a:gdLst>
                <a:ahLst/>
                <a:cxnLst>
                  <a:cxn ang="T8">
                    <a:pos x="T0" y="T1"/>
                  </a:cxn>
                  <a:cxn ang="T9">
                    <a:pos x="T2" y="T3"/>
                  </a:cxn>
                  <a:cxn ang="T10">
                    <a:pos x="T4" y="T5"/>
                  </a:cxn>
                  <a:cxn ang="T11">
                    <a:pos x="T6" y="T7"/>
                  </a:cxn>
                </a:cxnLst>
                <a:rect l="T12" t="T13" r="T14" b="T15"/>
                <a:pathLst>
                  <a:path w="21600" h="21600">
                    <a:moveTo>
                      <a:pt x="2817" y="11218"/>
                    </a:moveTo>
                    <a:cubicBezTo>
                      <a:pt x="2810" y="11079"/>
                      <a:pt x="2807" y="10939"/>
                      <a:pt x="2807" y="10800"/>
                    </a:cubicBezTo>
                    <a:cubicBezTo>
                      <a:pt x="2807" y="6385"/>
                      <a:pt x="6385" y="2807"/>
                      <a:pt x="10800" y="2807"/>
                    </a:cubicBezTo>
                    <a:cubicBezTo>
                      <a:pt x="15214" y="2807"/>
                      <a:pt x="18793" y="6385"/>
                      <a:pt x="18793" y="10800"/>
                    </a:cubicBezTo>
                    <a:cubicBezTo>
                      <a:pt x="18793" y="10939"/>
                      <a:pt x="18789" y="11079"/>
                      <a:pt x="18782" y="11218"/>
                    </a:cubicBezTo>
                    <a:lnTo>
                      <a:pt x="21585" y="11366"/>
                    </a:lnTo>
                    <a:cubicBezTo>
                      <a:pt x="21595" y="11177"/>
                      <a:pt x="21600" y="10988"/>
                      <a:pt x="21600" y="10800"/>
                    </a:cubicBezTo>
                    <a:cubicBezTo>
                      <a:pt x="21600" y="4835"/>
                      <a:pt x="16764" y="0"/>
                      <a:pt x="10800" y="0"/>
                    </a:cubicBezTo>
                    <a:cubicBezTo>
                      <a:pt x="4835" y="0"/>
                      <a:pt x="0" y="4835"/>
                      <a:pt x="0" y="10800"/>
                    </a:cubicBezTo>
                    <a:cubicBezTo>
                      <a:pt x="-1" y="10988"/>
                      <a:pt x="4" y="11177"/>
                      <a:pt x="14" y="11366"/>
                    </a:cubicBezTo>
                    <a:close/>
                  </a:path>
                </a:pathLst>
              </a:custGeom>
              <a:solidFill>
                <a:srgbClr val="000000"/>
              </a:solidFill>
              <a:ln w="9525">
                <a:noFill/>
                <a:round/>
                <a:headEnd/>
                <a:tailEnd/>
              </a:ln>
            </p:spPr>
            <p:txBody>
              <a:bodyPr wrap="none" lIns="80476" tIns="40238" rIns="80476" bIns="40238" anchor="ctr"/>
              <a:lstStyle/>
              <a:p>
                <a:endParaRPr lang="en-US"/>
              </a:p>
            </p:txBody>
          </p:sp>
          <p:sp>
            <p:nvSpPr>
              <p:cNvPr id="53" name="Line 24"/>
              <p:cNvSpPr>
                <a:spLocks noChangeShapeType="1"/>
              </p:cNvSpPr>
              <p:nvPr/>
            </p:nvSpPr>
            <p:spPr bwMode="auto">
              <a:xfrm>
                <a:off x="1159733" y="825603"/>
                <a:ext cx="620535" cy="1440"/>
              </a:xfrm>
              <a:prstGeom prst="line">
                <a:avLst/>
              </a:prstGeom>
              <a:noFill/>
              <a:ln w="9360">
                <a:solidFill>
                  <a:srgbClr val="000000"/>
                </a:solidFill>
                <a:miter lim="800000"/>
                <a:headEnd/>
                <a:tailEnd/>
              </a:ln>
            </p:spPr>
            <p:txBody>
              <a:bodyPr lIns="80476" tIns="40238" rIns="80476" bIns="40238"/>
              <a:lstStyle/>
              <a:p>
                <a:endParaRPr lang="en-US"/>
              </a:p>
            </p:txBody>
          </p:sp>
          <p:sp>
            <p:nvSpPr>
              <p:cNvPr id="54" name="Rectangle 27"/>
              <p:cNvSpPr>
                <a:spLocks noChangeArrowheads="1"/>
              </p:cNvSpPr>
              <p:nvPr/>
            </p:nvSpPr>
            <p:spPr bwMode="auto">
              <a:xfrm>
                <a:off x="1098226" y="760796"/>
                <a:ext cx="124381"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grpSp>
        <p:grpSp>
          <p:nvGrpSpPr>
            <p:cNvPr id="39" name="Groupe 38"/>
            <p:cNvGrpSpPr/>
            <p:nvPr/>
          </p:nvGrpSpPr>
          <p:grpSpPr>
            <a:xfrm>
              <a:off x="4650196" y="1719288"/>
              <a:ext cx="442619" cy="316489"/>
              <a:chOff x="3979259" y="760796"/>
              <a:chExt cx="442619" cy="316489"/>
            </a:xfrm>
          </p:grpSpPr>
          <p:sp>
            <p:nvSpPr>
              <p:cNvPr id="49" name="Line 18"/>
              <p:cNvSpPr>
                <a:spLocks noChangeShapeType="1"/>
              </p:cNvSpPr>
              <p:nvPr/>
            </p:nvSpPr>
            <p:spPr bwMode="auto">
              <a:xfrm flipH="1">
                <a:off x="4153144" y="812643"/>
                <a:ext cx="209960" cy="104305"/>
              </a:xfrm>
              <a:prstGeom prst="line">
                <a:avLst/>
              </a:prstGeom>
              <a:noFill/>
              <a:ln w="9360">
                <a:solidFill>
                  <a:srgbClr val="000000"/>
                </a:solidFill>
                <a:miter lim="800000"/>
                <a:headEnd/>
                <a:tailEnd/>
              </a:ln>
            </p:spPr>
            <p:txBody>
              <a:bodyPr lIns="80476" tIns="40238" rIns="80476" bIns="40238"/>
              <a:lstStyle/>
              <a:p>
                <a:endParaRPr lang="en-US"/>
              </a:p>
            </p:txBody>
          </p:sp>
          <p:sp>
            <p:nvSpPr>
              <p:cNvPr id="50" name="Freeform 19"/>
              <p:cNvSpPr>
                <a:spLocks noChangeArrowheads="1"/>
              </p:cNvSpPr>
              <p:nvPr/>
            </p:nvSpPr>
            <p:spPr bwMode="auto">
              <a:xfrm rot="2640000">
                <a:off x="3979259" y="881424"/>
                <a:ext cx="185887" cy="195861"/>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8311 h 21600"/>
                </a:gdLst>
                <a:ahLst/>
                <a:cxnLst>
                  <a:cxn ang="T8">
                    <a:pos x="T0" y="T1"/>
                  </a:cxn>
                  <a:cxn ang="T9">
                    <a:pos x="T2" y="T3"/>
                  </a:cxn>
                  <a:cxn ang="T10">
                    <a:pos x="T4" y="T5"/>
                  </a:cxn>
                  <a:cxn ang="T11">
                    <a:pos x="T6" y="T7"/>
                  </a:cxn>
                </a:cxnLst>
                <a:rect l="T12" t="T13" r="T14" b="T15"/>
                <a:pathLst>
                  <a:path w="21600" h="21600">
                    <a:moveTo>
                      <a:pt x="2817" y="11218"/>
                    </a:moveTo>
                    <a:cubicBezTo>
                      <a:pt x="2810" y="11079"/>
                      <a:pt x="2807" y="10939"/>
                      <a:pt x="2807" y="10800"/>
                    </a:cubicBezTo>
                    <a:cubicBezTo>
                      <a:pt x="2807" y="6385"/>
                      <a:pt x="6385" y="2807"/>
                      <a:pt x="10800" y="2807"/>
                    </a:cubicBezTo>
                    <a:cubicBezTo>
                      <a:pt x="15214" y="2807"/>
                      <a:pt x="18793" y="6385"/>
                      <a:pt x="18793" y="10800"/>
                    </a:cubicBezTo>
                    <a:cubicBezTo>
                      <a:pt x="18793" y="10939"/>
                      <a:pt x="18789" y="11079"/>
                      <a:pt x="18782" y="11218"/>
                    </a:cubicBezTo>
                    <a:lnTo>
                      <a:pt x="21585" y="11366"/>
                    </a:lnTo>
                    <a:cubicBezTo>
                      <a:pt x="21595" y="11177"/>
                      <a:pt x="21600" y="10988"/>
                      <a:pt x="21600" y="10800"/>
                    </a:cubicBezTo>
                    <a:cubicBezTo>
                      <a:pt x="21600" y="4835"/>
                      <a:pt x="16764" y="0"/>
                      <a:pt x="10800" y="0"/>
                    </a:cubicBezTo>
                    <a:cubicBezTo>
                      <a:pt x="4835" y="0"/>
                      <a:pt x="0" y="4835"/>
                      <a:pt x="0" y="10800"/>
                    </a:cubicBezTo>
                    <a:cubicBezTo>
                      <a:pt x="-1" y="10988"/>
                      <a:pt x="4" y="11177"/>
                      <a:pt x="14" y="11366"/>
                    </a:cubicBezTo>
                    <a:close/>
                  </a:path>
                </a:pathLst>
              </a:custGeom>
              <a:solidFill>
                <a:srgbClr val="000000"/>
              </a:solidFill>
              <a:ln w="9525">
                <a:noFill/>
                <a:round/>
                <a:headEnd/>
                <a:tailEnd/>
              </a:ln>
            </p:spPr>
            <p:txBody>
              <a:bodyPr wrap="none" lIns="80476" tIns="40238" rIns="80476" bIns="40238" anchor="ctr"/>
              <a:lstStyle/>
              <a:p>
                <a:endParaRPr lang="en-US"/>
              </a:p>
            </p:txBody>
          </p:sp>
          <p:sp>
            <p:nvSpPr>
              <p:cNvPr id="51" name="Rectangle 21"/>
              <p:cNvSpPr>
                <a:spLocks noChangeArrowheads="1"/>
              </p:cNvSpPr>
              <p:nvPr/>
            </p:nvSpPr>
            <p:spPr bwMode="auto">
              <a:xfrm>
                <a:off x="4297497" y="760796"/>
                <a:ext cx="124381"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grpSp>
        <p:grpSp>
          <p:nvGrpSpPr>
            <p:cNvPr id="40" name="Groupe 39"/>
            <p:cNvGrpSpPr/>
            <p:nvPr/>
          </p:nvGrpSpPr>
          <p:grpSpPr>
            <a:xfrm>
              <a:off x="2510966" y="1710052"/>
              <a:ext cx="278830" cy="194421"/>
              <a:chOff x="1562943" y="760796"/>
              <a:chExt cx="278830" cy="194421"/>
            </a:xfrm>
          </p:grpSpPr>
          <p:sp>
            <p:nvSpPr>
              <p:cNvPr id="47" name="Line 20"/>
              <p:cNvSpPr>
                <a:spLocks noChangeShapeType="1"/>
              </p:cNvSpPr>
              <p:nvPr/>
            </p:nvSpPr>
            <p:spPr bwMode="auto">
              <a:xfrm flipH="1">
                <a:off x="1562943" y="824163"/>
                <a:ext cx="209123" cy="131054"/>
              </a:xfrm>
              <a:prstGeom prst="line">
                <a:avLst/>
              </a:prstGeom>
              <a:noFill/>
              <a:ln w="9360">
                <a:solidFill>
                  <a:srgbClr val="000000"/>
                </a:solidFill>
                <a:miter lim="800000"/>
                <a:headEnd/>
                <a:tailEnd type="oval" w="lg" len="lg"/>
              </a:ln>
            </p:spPr>
            <p:txBody>
              <a:bodyPr lIns="80476" tIns="40238" rIns="80476" bIns="40238"/>
              <a:lstStyle/>
              <a:p>
                <a:endParaRPr lang="en-US"/>
              </a:p>
            </p:txBody>
          </p:sp>
          <p:sp>
            <p:nvSpPr>
              <p:cNvPr id="48" name="Rectangle 25"/>
              <p:cNvSpPr>
                <a:spLocks noChangeArrowheads="1"/>
              </p:cNvSpPr>
              <p:nvPr/>
            </p:nvSpPr>
            <p:spPr bwMode="auto">
              <a:xfrm>
                <a:off x="1717393" y="760796"/>
                <a:ext cx="124380"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grpSp>
        <p:grpSp>
          <p:nvGrpSpPr>
            <p:cNvPr id="41" name="Groupe 40"/>
            <p:cNvGrpSpPr/>
            <p:nvPr/>
          </p:nvGrpSpPr>
          <p:grpSpPr>
            <a:xfrm>
              <a:off x="4224724" y="1710052"/>
              <a:ext cx="746872" cy="194421"/>
              <a:chOff x="3701566" y="760796"/>
              <a:chExt cx="746872" cy="194421"/>
            </a:xfrm>
          </p:grpSpPr>
          <p:sp>
            <p:nvSpPr>
              <p:cNvPr id="44" name="Line 17"/>
              <p:cNvSpPr>
                <a:spLocks noChangeShapeType="1"/>
              </p:cNvSpPr>
              <p:nvPr/>
            </p:nvSpPr>
            <p:spPr bwMode="auto">
              <a:xfrm>
                <a:off x="3764438" y="825603"/>
                <a:ext cx="684000" cy="1440"/>
              </a:xfrm>
              <a:prstGeom prst="line">
                <a:avLst/>
              </a:prstGeom>
              <a:noFill/>
              <a:ln w="9360">
                <a:solidFill>
                  <a:srgbClr val="000000"/>
                </a:solidFill>
                <a:miter lim="800000"/>
                <a:headEnd/>
                <a:tailEnd/>
              </a:ln>
            </p:spPr>
            <p:txBody>
              <a:bodyPr lIns="80476" tIns="40238" rIns="80476" bIns="40238"/>
              <a:lstStyle/>
              <a:p>
                <a:endParaRPr lang="en-US"/>
              </a:p>
            </p:txBody>
          </p:sp>
          <p:sp>
            <p:nvSpPr>
              <p:cNvPr id="45" name="Line 20"/>
              <p:cNvSpPr>
                <a:spLocks noChangeShapeType="1"/>
              </p:cNvSpPr>
              <p:nvPr/>
            </p:nvSpPr>
            <p:spPr bwMode="auto">
              <a:xfrm>
                <a:off x="3754872" y="824163"/>
                <a:ext cx="225524" cy="131054"/>
              </a:xfrm>
              <a:prstGeom prst="line">
                <a:avLst/>
              </a:prstGeom>
              <a:noFill/>
              <a:ln w="9360">
                <a:solidFill>
                  <a:srgbClr val="000000"/>
                </a:solidFill>
                <a:miter lim="800000"/>
                <a:headEnd/>
                <a:tailEnd type="oval" w="lg" len="lg"/>
              </a:ln>
            </p:spPr>
            <p:txBody>
              <a:bodyPr lIns="80476" tIns="40238" rIns="80476" bIns="40238"/>
              <a:lstStyle/>
              <a:p>
                <a:endParaRPr lang="en-US"/>
              </a:p>
            </p:txBody>
          </p:sp>
          <p:sp>
            <p:nvSpPr>
              <p:cNvPr id="46" name="Rectangle 26"/>
              <p:cNvSpPr>
                <a:spLocks noChangeArrowheads="1"/>
              </p:cNvSpPr>
              <p:nvPr/>
            </p:nvSpPr>
            <p:spPr bwMode="auto">
              <a:xfrm>
                <a:off x="3701566" y="760796"/>
                <a:ext cx="124381"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grpSp>
        <p:sp>
          <p:nvSpPr>
            <p:cNvPr id="42" name="ZoneTexte 46"/>
            <p:cNvSpPr txBox="1">
              <a:spLocks noChangeArrowheads="1"/>
            </p:cNvSpPr>
            <p:nvPr/>
          </p:nvSpPr>
          <p:spPr bwMode="auto">
            <a:xfrm>
              <a:off x="1969895" y="1428749"/>
              <a:ext cx="571290" cy="296705"/>
            </a:xfrm>
            <a:prstGeom prst="rect">
              <a:avLst/>
            </a:prstGeom>
            <a:noFill/>
            <a:ln w="9525">
              <a:noFill/>
              <a:miter lim="800000"/>
              <a:headEnd/>
              <a:tailEnd/>
            </a:ln>
          </p:spPr>
          <p:txBody>
            <a:bodyPr wrap="none" lIns="80476" tIns="40238" rIns="80476" bIns="40238">
              <a:spAutoFit/>
            </a:bodyPr>
            <a:lstStyle/>
            <a:p>
              <a:r>
                <a:rPr lang="en-US" sz="1400" dirty="0"/>
                <a:t>Push</a:t>
              </a:r>
            </a:p>
          </p:txBody>
        </p:sp>
        <p:sp>
          <p:nvSpPr>
            <p:cNvPr id="43" name="ZoneTexte 47"/>
            <p:cNvSpPr txBox="1">
              <a:spLocks noChangeArrowheads="1"/>
            </p:cNvSpPr>
            <p:nvPr/>
          </p:nvSpPr>
          <p:spPr bwMode="auto">
            <a:xfrm>
              <a:off x="4656989" y="1405037"/>
              <a:ext cx="462286" cy="296705"/>
            </a:xfrm>
            <a:prstGeom prst="rect">
              <a:avLst/>
            </a:prstGeom>
            <a:noFill/>
            <a:ln w="9525">
              <a:noFill/>
              <a:miter lim="800000"/>
              <a:headEnd/>
              <a:tailEnd/>
            </a:ln>
          </p:spPr>
          <p:txBody>
            <a:bodyPr wrap="none" lIns="80476" tIns="40238" rIns="80476" bIns="40238">
              <a:spAutoFit/>
            </a:bodyPr>
            <a:lstStyle/>
            <a:p>
              <a:r>
                <a:rPr lang="en-US" sz="1400" dirty="0"/>
                <a:t>Pull</a:t>
              </a:r>
            </a:p>
          </p:txBody>
        </p:sp>
      </p:grpSp>
    </p:spTree>
    <p:extLst>
      <p:ext uri="{BB962C8B-B14F-4D97-AF65-F5344CB8AC3E}">
        <p14:creationId xmlns:p14="http://schemas.microsoft.com/office/powerpoint/2010/main" val="3772317204"/>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p:cNvGraphicFramePr>
            <a:graphicFrameLocks/>
          </p:cNvGraphicFramePr>
          <p:nvPr>
            <p:extLst>
              <p:ext uri="{D42A27DB-BD31-4B8C-83A1-F6EECF244321}">
                <p14:modId xmlns:p14="http://schemas.microsoft.com/office/powerpoint/2010/main" val="3590002287"/>
              </p:ext>
            </p:extLst>
          </p:nvPr>
        </p:nvGraphicFramePr>
        <p:xfrm>
          <a:off x="376038" y="1242367"/>
          <a:ext cx="8506180" cy="4490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texte 2"/>
          <p:cNvSpPr>
            <a:spLocks noGrp="1"/>
          </p:cNvSpPr>
          <p:nvPr>
            <p:ph type="body" sz="quarter" idx="19"/>
          </p:nvPr>
        </p:nvSpPr>
        <p:spPr>
          <a:xfrm>
            <a:off x="1908175" y="92249"/>
            <a:ext cx="4824065" cy="576262"/>
          </a:xfrm>
        </p:spPr>
        <p:txBody>
          <a:bodyPr/>
          <a:lstStyle/>
          <a:p>
            <a:r>
              <a:rPr lang="fr-FR" dirty="0" smtClean="0">
                <a:solidFill>
                  <a:schemeClr val="bg1"/>
                </a:solidFill>
              </a:rPr>
              <a:t>Content</a:t>
            </a:r>
            <a:endParaRPr lang="fr-FR" dirty="0">
              <a:solidFill>
                <a:schemeClr val="bg1"/>
              </a:solidFill>
            </a:endParaRPr>
          </a:p>
        </p:txBody>
      </p:sp>
    </p:spTree>
    <p:extLst>
      <p:ext uri="{BB962C8B-B14F-4D97-AF65-F5344CB8AC3E}">
        <p14:creationId xmlns:p14="http://schemas.microsoft.com/office/powerpoint/2010/main" val="779597127"/>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95536" y="980728"/>
            <a:ext cx="3409908" cy="369332"/>
          </a:xfrm>
          <a:prstGeom prst="rect">
            <a:avLst/>
          </a:prstGeom>
          <a:noFill/>
        </p:spPr>
        <p:txBody>
          <a:bodyPr wrap="none" rtlCol="0">
            <a:spAutoFit/>
          </a:bodyPr>
          <a:lstStyle/>
          <a:p>
            <a:pPr marL="285750" indent="-285750">
              <a:buFont typeface="Arial" panose="020B0604020202020204" pitchFamily="34" charset="0"/>
              <a:buChar char="•"/>
            </a:pPr>
            <a:r>
              <a:rPr lang="en-US" smtClean="0"/>
              <a:t>Ports with multiple interfaces</a:t>
            </a:r>
            <a:endParaRPr lang="fr-FR"/>
          </a:p>
        </p:txBody>
      </p:sp>
      <p:pic>
        <p:nvPicPr>
          <p:cNvPr id="2" name="Image 1"/>
          <p:cNvPicPr>
            <a:picLocks noChangeAspect="1"/>
          </p:cNvPicPr>
          <p:nvPr/>
        </p:nvPicPr>
        <p:blipFill>
          <a:blip r:embed="rId3"/>
          <a:stretch>
            <a:fillRect/>
          </a:stretch>
        </p:blipFill>
        <p:spPr>
          <a:xfrm>
            <a:off x="2483768" y="2132856"/>
            <a:ext cx="5954826" cy="2736304"/>
          </a:xfrm>
          <a:prstGeom prst="rect">
            <a:avLst/>
          </a:prstGeom>
        </p:spPr>
      </p:pic>
      <p:sp>
        <p:nvSpPr>
          <p:cNvPr id="7" name="Espace réservé du texte 4"/>
          <p:cNvSpPr>
            <a:spLocks noGrp="1"/>
          </p:cNvSpPr>
          <p:nvPr>
            <p:ph type="body" sz="quarter" idx="19"/>
          </p:nvPr>
        </p:nvSpPr>
        <p:spPr>
          <a:xfrm>
            <a:off x="1659238" y="94807"/>
            <a:ext cx="6552727" cy="576263"/>
          </a:xfrm>
        </p:spPr>
        <p:txBody>
          <a:bodyPr/>
          <a:lstStyle/>
          <a:p>
            <a:pPr lvl="0"/>
            <a:r>
              <a:rPr lang="en-US" smtClean="0"/>
              <a:t>RTE4Comp </a:t>
            </a:r>
            <a:r>
              <a:rPr lang="en-US"/>
              <a:t>as a Component-based language</a:t>
            </a:r>
            <a:endParaRPr lang="fr-FR" dirty="0"/>
          </a:p>
        </p:txBody>
      </p:sp>
    </p:spTree>
    <p:extLst>
      <p:ext uri="{BB962C8B-B14F-4D97-AF65-F5344CB8AC3E}">
        <p14:creationId xmlns:p14="http://schemas.microsoft.com/office/powerpoint/2010/main" val="61341084"/>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95536" y="980728"/>
            <a:ext cx="1422184" cy="369332"/>
          </a:xfrm>
          <a:prstGeom prst="rect">
            <a:avLst/>
          </a:prstGeom>
          <a:noFill/>
        </p:spPr>
        <p:txBody>
          <a:bodyPr wrap="none" rtlCol="0">
            <a:spAutoFit/>
          </a:bodyPr>
          <a:lstStyle/>
          <a:p>
            <a:pPr marL="285750" indent="-285750">
              <a:buFont typeface="Arial" panose="020B0604020202020204" pitchFamily="34" charset="0"/>
              <a:buChar char="•"/>
            </a:pPr>
            <a:r>
              <a:rPr lang="en-US" smtClean="0"/>
              <a:t>Data port</a:t>
            </a:r>
            <a:endParaRPr lang="fr-FR"/>
          </a:p>
        </p:txBody>
      </p:sp>
      <p:grpSp>
        <p:nvGrpSpPr>
          <p:cNvPr id="3" name="Groupe 2"/>
          <p:cNvGrpSpPr/>
          <p:nvPr/>
        </p:nvGrpSpPr>
        <p:grpSpPr>
          <a:xfrm>
            <a:off x="2146152" y="1484784"/>
            <a:ext cx="5643785" cy="948111"/>
            <a:chOff x="1331640" y="1670412"/>
            <a:chExt cx="5643785" cy="948111"/>
          </a:xfrm>
        </p:grpSpPr>
        <p:sp>
          <p:nvSpPr>
            <p:cNvPr id="6" name="AutoShape 14"/>
            <p:cNvSpPr>
              <a:spLocks noChangeArrowheads="1"/>
            </p:cNvSpPr>
            <p:nvPr/>
          </p:nvSpPr>
          <p:spPr bwMode="auto">
            <a:xfrm>
              <a:off x="1331640" y="1670412"/>
              <a:ext cx="5643785" cy="948111"/>
            </a:xfrm>
            <a:prstGeom prst="roundRect">
              <a:avLst>
                <a:gd name="adj" fmla="val 0"/>
              </a:avLst>
            </a:prstGeom>
            <a:noFill/>
            <a:ln w="25560">
              <a:solidFill>
                <a:srgbClr val="808080"/>
              </a:solidFill>
              <a:miter lim="800000"/>
              <a:headEnd/>
              <a:tailEnd/>
            </a:ln>
          </p:spPr>
          <p:txBody>
            <a:bodyPr wrap="none" lIns="79209" tIns="0" rIns="79209"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dirty="0">
                  <a:solidFill>
                    <a:srgbClr val="000000"/>
                  </a:solidFill>
                  <a:latin typeface="Arial" pitchFamily="34" charset="0"/>
                </a:rPr>
                <a:t>System</a:t>
              </a:r>
            </a:p>
          </p:txBody>
        </p:sp>
        <p:sp>
          <p:nvSpPr>
            <p:cNvPr id="7" name="AutoShape 15"/>
            <p:cNvSpPr>
              <a:spLocks noChangeArrowheads="1"/>
            </p:cNvSpPr>
            <p:nvPr/>
          </p:nvSpPr>
          <p:spPr bwMode="auto">
            <a:xfrm>
              <a:off x="1391780" y="2106936"/>
              <a:ext cx="1144362" cy="357702"/>
            </a:xfrm>
            <a:prstGeom prst="roundRect">
              <a:avLst>
                <a:gd name="adj" fmla="val 0"/>
              </a:avLst>
            </a:prstGeom>
            <a:solidFill>
              <a:schemeClr val="bg1">
                <a:alpha val="50195"/>
              </a:schemeClr>
            </a:solidFill>
            <a:ln w="25560">
              <a:solidFill>
                <a:srgbClr val="808080"/>
              </a:solidFill>
              <a:miter lim="800000"/>
              <a:headEnd/>
              <a:tailEnd/>
            </a:ln>
          </p:spPr>
          <p:txBody>
            <a:bodyPr wrap="none" lIns="79209" tIns="41189" rIns="79209"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a:solidFill>
                    <a:srgbClr val="000000"/>
                  </a:solidFill>
                </a:rPr>
                <a:t>p </a:t>
              </a:r>
              <a:r>
                <a:rPr lang="en-GB" sz="1400" smtClean="0">
                  <a:solidFill>
                    <a:srgbClr val="000000"/>
                  </a:solidFill>
                </a:rPr>
                <a:t>:Producer</a:t>
              </a:r>
              <a:endParaRPr lang="en-GB" sz="1400" dirty="0">
                <a:solidFill>
                  <a:srgbClr val="000000"/>
                </a:solidFill>
              </a:endParaRPr>
            </a:p>
          </p:txBody>
        </p:sp>
        <p:sp>
          <p:nvSpPr>
            <p:cNvPr id="8" name="AutoShape 16"/>
            <p:cNvSpPr>
              <a:spLocks noChangeArrowheads="1"/>
            </p:cNvSpPr>
            <p:nvPr/>
          </p:nvSpPr>
          <p:spPr bwMode="auto">
            <a:xfrm>
              <a:off x="5541325" y="2106936"/>
              <a:ext cx="1274208" cy="389385"/>
            </a:xfrm>
            <a:prstGeom prst="roundRect">
              <a:avLst>
                <a:gd name="adj" fmla="val 0"/>
              </a:avLst>
            </a:prstGeom>
            <a:solidFill>
              <a:schemeClr val="bg1">
                <a:alpha val="50195"/>
              </a:schemeClr>
            </a:solidFill>
            <a:ln w="25560">
              <a:solidFill>
                <a:srgbClr val="808080"/>
              </a:solidFill>
              <a:miter lim="800000"/>
              <a:headEnd/>
              <a:tailEnd/>
            </a:ln>
          </p:spPr>
          <p:txBody>
            <a:bodyPr wrap="none" lIns="79209" tIns="41189" rIns="79209"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a:solidFill>
                    <a:srgbClr val="000000"/>
                  </a:solidFill>
                </a:rPr>
                <a:t>c </a:t>
              </a:r>
              <a:r>
                <a:rPr lang="en-GB" sz="1400" smtClean="0">
                  <a:solidFill>
                    <a:srgbClr val="000000"/>
                  </a:solidFill>
                </a:rPr>
                <a:t>:Consumer</a:t>
              </a:r>
              <a:endParaRPr lang="en-GB" sz="1400" dirty="0">
                <a:solidFill>
                  <a:srgbClr val="000000"/>
                </a:solidFill>
              </a:endParaRPr>
            </a:p>
          </p:txBody>
        </p:sp>
        <p:sp>
          <p:nvSpPr>
            <p:cNvPr id="9" name="Line 18"/>
            <p:cNvSpPr>
              <a:spLocks noChangeShapeType="1"/>
            </p:cNvSpPr>
            <p:nvPr/>
          </p:nvSpPr>
          <p:spPr bwMode="auto">
            <a:xfrm flipV="1">
              <a:off x="3045242" y="2348390"/>
              <a:ext cx="113214" cy="71514"/>
            </a:xfrm>
            <a:prstGeom prst="line">
              <a:avLst/>
            </a:prstGeom>
            <a:noFill/>
            <a:ln w="9360">
              <a:solidFill>
                <a:srgbClr val="000000"/>
              </a:solidFill>
              <a:miter lim="800000"/>
              <a:headEnd/>
              <a:tailEnd/>
            </a:ln>
          </p:spPr>
          <p:txBody>
            <a:bodyPr lIns="80476" tIns="40238" rIns="80476" bIns="40238"/>
            <a:lstStyle/>
            <a:p>
              <a:endParaRPr lang="en-US"/>
            </a:p>
          </p:txBody>
        </p:sp>
        <p:sp>
          <p:nvSpPr>
            <p:cNvPr id="10" name="Line 22"/>
            <p:cNvSpPr>
              <a:spLocks noChangeShapeType="1"/>
            </p:cNvSpPr>
            <p:nvPr/>
          </p:nvSpPr>
          <p:spPr bwMode="auto">
            <a:xfrm>
              <a:off x="1331641" y="1869853"/>
              <a:ext cx="5616000" cy="0"/>
            </a:xfrm>
            <a:prstGeom prst="line">
              <a:avLst/>
            </a:prstGeom>
            <a:noFill/>
            <a:ln w="25560">
              <a:solidFill>
                <a:srgbClr val="969696"/>
              </a:solidFill>
              <a:miter lim="800000"/>
              <a:headEnd/>
              <a:tailEnd/>
            </a:ln>
          </p:spPr>
          <p:txBody>
            <a:bodyPr lIns="80476" tIns="40238" rIns="80476" bIns="40238"/>
            <a:lstStyle/>
            <a:p>
              <a:endParaRPr lang="en-US"/>
            </a:p>
          </p:txBody>
        </p:sp>
        <p:sp>
          <p:nvSpPr>
            <p:cNvPr id="11" name="AutoShape 23"/>
            <p:cNvSpPr>
              <a:spLocks noChangeArrowheads="1"/>
            </p:cNvSpPr>
            <p:nvPr/>
          </p:nvSpPr>
          <p:spPr bwMode="auto">
            <a:xfrm>
              <a:off x="3241576" y="2106937"/>
              <a:ext cx="1550206" cy="389384"/>
            </a:xfrm>
            <a:prstGeom prst="roundRect">
              <a:avLst>
                <a:gd name="adj" fmla="val 0"/>
              </a:avLst>
            </a:prstGeom>
            <a:solidFill>
              <a:schemeClr val="bg1">
                <a:alpha val="50195"/>
              </a:schemeClr>
            </a:solidFill>
            <a:ln w="25560">
              <a:solidFill>
                <a:srgbClr val="808080"/>
              </a:solidFill>
              <a:miter lim="800000"/>
              <a:headEnd/>
              <a:tailEnd/>
            </a:ln>
          </p:spPr>
          <p:txBody>
            <a:bodyPr wrap="none" lIns="126734" tIns="41189" rIns="126734" bIns="41189"/>
            <a:lstStyle/>
            <a:p>
              <a:pPr algn="ctr">
                <a:lnSpc>
                  <a:spcPct val="107000"/>
                </a:lnSpc>
                <a:tabLst>
                  <a:tab pos="0" algn="l"/>
                  <a:tab pos="804763" algn="l"/>
                  <a:tab pos="1609527" algn="l"/>
                  <a:tab pos="2414290" algn="l"/>
                  <a:tab pos="3219054" algn="l"/>
                  <a:tab pos="4023817" algn="l"/>
                  <a:tab pos="4828581" algn="l"/>
                  <a:tab pos="5633344" algn="l"/>
                  <a:tab pos="6438108" algn="l"/>
                  <a:tab pos="7242871" algn="l"/>
                  <a:tab pos="8047634" algn="l"/>
                  <a:tab pos="8852398" algn="l"/>
                </a:tabLst>
              </a:pPr>
              <a:r>
                <a:rPr lang="en-GB" sz="1400" smtClean="0">
                  <a:solidFill>
                    <a:srgbClr val="000000"/>
                  </a:solidFill>
                </a:rPr>
                <a:t>fifo:FIFO</a:t>
              </a:r>
              <a:endParaRPr lang="en-GB" sz="1400" dirty="0">
                <a:solidFill>
                  <a:srgbClr val="000000"/>
                </a:solidFill>
              </a:endParaRPr>
            </a:p>
          </p:txBody>
        </p:sp>
        <p:sp>
          <p:nvSpPr>
            <p:cNvPr id="12" name="Freeform 19"/>
            <p:cNvSpPr>
              <a:spLocks noChangeArrowheads="1"/>
            </p:cNvSpPr>
            <p:nvPr/>
          </p:nvSpPr>
          <p:spPr bwMode="auto">
            <a:xfrm rot="3173404">
              <a:off x="2873656" y="2362473"/>
              <a:ext cx="195861" cy="17252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8311 h 21600"/>
              </a:gdLst>
              <a:ahLst/>
              <a:cxnLst>
                <a:cxn ang="T8">
                  <a:pos x="T0" y="T1"/>
                </a:cxn>
                <a:cxn ang="T9">
                  <a:pos x="T2" y="T3"/>
                </a:cxn>
                <a:cxn ang="T10">
                  <a:pos x="T4" y="T5"/>
                </a:cxn>
                <a:cxn ang="T11">
                  <a:pos x="T6" y="T7"/>
                </a:cxn>
              </a:cxnLst>
              <a:rect l="T12" t="T13" r="T14" b="T15"/>
              <a:pathLst>
                <a:path w="21600" h="21600">
                  <a:moveTo>
                    <a:pt x="2817" y="11218"/>
                  </a:moveTo>
                  <a:cubicBezTo>
                    <a:pt x="2810" y="11079"/>
                    <a:pt x="2807" y="10939"/>
                    <a:pt x="2807" y="10800"/>
                  </a:cubicBezTo>
                  <a:cubicBezTo>
                    <a:pt x="2807" y="6385"/>
                    <a:pt x="6385" y="2807"/>
                    <a:pt x="10800" y="2807"/>
                  </a:cubicBezTo>
                  <a:cubicBezTo>
                    <a:pt x="15214" y="2807"/>
                    <a:pt x="18793" y="6385"/>
                    <a:pt x="18793" y="10800"/>
                  </a:cubicBezTo>
                  <a:cubicBezTo>
                    <a:pt x="18793" y="10939"/>
                    <a:pt x="18789" y="11079"/>
                    <a:pt x="18782" y="11218"/>
                  </a:cubicBezTo>
                  <a:lnTo>
                    <a:pt x="21585" y="11366"/>
                  </a:lnTo>
                  <a:cubicBezTo>
                    <a:pt x="21595" y="11177"/>
                    <a:pt x="21600" y="10988"/>
                    <a:pt x="21600" y="10800"/>
                  </a:cubicBezTo>
                  <a:cubicBezTo>
                    <a:pt x="21600" y="4835"/>
                    <a:pt x="16764" y="0"/>
                    <a:pt x="10800" y="0"/>
                  </a:cubicBezTo>
                  <a:cubicBezTo>
                    <a:pt x="4835" y="0"/>
                    <a:pt x="0" y="4835"/>
                    <a:pt x="0" y="10800"/>
                  </a:cubicBezTo>
                  <a:cubicBezTo>
                    <a:pt x="-1" y="10988"/>
                    <a:pt x="4" y="11177"/>
                    <a:pt x="14" y="11366"/>
                  </a:cubicBezTo>
                  <a:close/>
                </a:path>
              </a:pathLst>
            </a:custGeom>
            <a:solidFill>
              <a:srgbClr val="000000"/>
            </a:solidFill>
            <a:ln w="9525">
              <a:noFill/>
              <a:round/>
              <a:headEnd/>
              <a:tailEnd/>
            </a:ln>
          </p:spPr>
          <p:txBody>
            <a:bodyPr wrap="none" lIns="80476" tIns="40238" rIns="80476" bIns="40238" anchor="ctr"/>
            <a:lstStyle/>
            <a:p>
              <a:endParaRPr lang="en-US"/>
            </a:p>
          </p:txBody>
        </p:sp>
        <p:sp>
          <p:nvSpPr>
            <p:cNvPr id="13" name="Line 24"/>
            <p:cNvSpPr>
              <a:spLocks noChangeShapeType="1"/>
            </p:cNvSpPr>
            <p:nvPr/>
          </p:nvSpPr>
          <p:spPr bwMode="auto">
            <a:xfrm>
              <a:off x="2537920" y="2283583"/>
              <a:ext cx="620535" cy="1440"/>
            </a:xfrm>
            <a:prstGeom prst="line">
              <a:avLst/>
            </a:prstGeom>
            <a:noFill/>
            <a:ln w="9360">
              <a:solidFill>
                <a:srgbClr val="000000"/>
              </a:solidFill>
              <a:miter lim="800000"/>
              <a:headEnd/>
              <a:tailEnd/>
            </a:ln>
          </p:spPr>
          <p:txBody>
            <a:bodyPr lIns="80476" tIns="40238" rIns="80476" bIns="40238"/>
            <a:lstStyle/>
            <a:p>
              <a:endParaRPr lang="en-US"/>
            </a:p>
          </p:txBody>
        </p:sp>
        <p:sp>
          <p:nvSpPr>
            <p:cNvPr id="14" name="Rectangle 27"/>
            <p:cNvSpPr>
              <a:spLocks noChangeArrowheads="1"/>
            </p:cNvSpPr>
            <p:nvPr/>
          </p:nvSpPr>
          <p:spPr bwMode="auto">
            <a:xfrm>
              <a:off x="2476413" y="2218776"/>
              <a:ext cx="124381"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sp>
          <p:nvSpPr>
            <p:cNvPr id="15" name="Line 18"/>
            <p:cNvSpPr>
              <a:spLocks noChangeShapeType="1"/>
            </p:cNvSpPr>
            <p:nvPr/>
          </p:nvSpPr>
          <p:spPr bwMode="auto">
            <a:xfrm>
              <a:off x="4853161" y="2375699"/>
              <a:ext cx="92486" cy="44205"/>
            </a:xfrm>
            <a:prstGeom prst="line">
              <a:avLst/>
            </a:prstGeom>
            <a:noFill/>
            <a:ln w="9360">
              <a:solidFill>
                <a:srgbClr val="000000"/>
              </a:solidFill>
              <a:miter lim="800000"/>
              <a:headEnd/>
              <a:tailEnd/>
            </a:ln>
          </p:spPr>
          <p:txBody>
            <a:bodyPr lIns="80476" tIns="40238" rIns="80476" bIns="40238"/>
            <a:lstStyle/>
            <a:p>
              <a:endParaRPr lang="en-US"/>
            </a:p>
          </p:txBody>
        </p:sp>
        <p:sp>
          <p:nvSpPr>
            <p:cNvPr id="16" name="Freeform 19"/>
            <p:cNvSpPr>
              <a:spLocks noChangeArrowheads="1"/>
            </p:cNvSpPr>
            <p:nvPr/>
          </p:nvSpPr>
          <p:spPr bwMode="auto">
            <a:xfrm rot="-2040000">
              <a:off x="4925529" y="2410930"/>
              <a:ext cx="185887" cy="195861"/>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8311 h 21600"/>
              </a:gdLst>
              <a:ahLst/>
              <a:cxnLst>
                <a:cxn ang="T8">
                  <a:pos x="T0" y="T1"/>
                </a:cxn>
                <a:cxn ang="T9">
                  <a:pos x="T2" y="T3"/>
                </a:cxn>
                <a:cxn ang="T10">
                  <a:pos x="T4" y="T5"/>
                </a:cxn>
                <a:cxn ang="T11">
                  <a:pos x="T6" y="T7"/>
                </a:cxn>
              </a:cxnLst>
              <a:rect l="T12" t="T13" r="T14" b="T15"/>
              <a:pathLst>
                <a:path w="21600" h="21600">
                  <a:moveTo>
                    <a:pt x="2817" y="11218"/>
                  </a:moveTo>
                  <a:cubicBezTo>
                    <a:pt x="2810" y="11079"/>
                    <a:pt x="2807" y="10939"/>
                    <a:pt x="2807" y="10800"/>
                  </a:cubicBezTo>
                  <a:cubicBezTo>
                    <a:pt x="2807" y="6385"/>
                    <a:pt x="6385" y="2807"/>
                    <a:pt x="10800" y="2807"/>
                  </a:cubicBezTo>
                  <a:cubicBezTo>
                    <a:pt x="15214" y="2807"/>
                    <a:pt x="18793" y="6385"/>
                    <a:pt x="18793" y="10800"/>
                  </a:cubicBezTo>
                  <a:cubicBezTo>
                    <a:pt x="18793" y="10939"/>
                    <a:pt x="18789" y="11079"/>
                    <a:pt x="18782" y="11218"/>
                  </a:cubicBezTo>
                  <a:lnTo>
                    <a:pt x="21585" y="11366"/>
                  </a:lnTo>
                  <a:cubicBezTo>
                    <a:pt x="21595" y="11177"/>
                    <a:pt x="21600" y="10988"/>
                    <a:pt x="21600" y="10800"/>
                  </a:cubicBezTo>
                  <a:cubicBezTo>
                    <a:pt x="21600" y="4835"/>
                    <a:pt x="16764" y="0"/>
                    <a:pt x="10800" y="0"/>
                  </a:cubicBezTo>
                  <a:cubicBezTo>
                    <a:pt x="4835" y="0"/>
                    <a:pt x="0" y="4835"/>
                    <a:pt x="0" y="10800"/>
                  </a:cubicBezTo>
                  <a:cubicBezTo>
                    <a:pt x="-1" y="10988"/>
                    <a:pt x="4" y="11177"/>
                    <a:pt x="14" y="11366"/>
                  </a:cubicBezTo>
                  <a:close/>
                </a:path>
              </a:pathLst>
            </a:custGeom>
            <a:solidFill>
              <a:srgbClr val="000000"/>
            </a:solidFill>
            <a:ln w="9525">
              <a:noFill/>
              <a:round/>
              <a:headEnd/>
              <a:tailEnd/>
            </a:ln>
          </p:spPr>
          <p:txBody>
            <a:bodyPr wrap="none" lIns="80476" tIns="40238" rIns="80476" bIns="40238" anchor="ctr"/>
            <a:lstStyle/>
            <a:p>
              <a:endParaRPr lang="en-US"/>
            </a:p>
          </p:txBody>
        </p:sp>
        <p:sp>
          <p:nvSpPr>
            <p:cNvPr id="17" name="Rectangle 21"/>
            <p:cNvSpPr>
              <a:spLocks noChangeArrowheads="1"/>
            </p:cNvSpPr>
            <p:nvPr/>
          </p:nvSpPr>
          <p:spPr bwMode="auto">
            <a:xfrm>
              <a:off x="5472490" y="2264956"/>
              <a:ext cx="124381"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sp>
          <p:nvSpPr>
            <p:cNvPr id="18" name="Line 20"/>
            <p:cNvSpPr>
              <a:spLocks noChangeShapeType="1"/>
            </p:cNvSpPr>
            <p:nvPr/>
          </p:nvSpPr>
          <p:spPr bwMode="auto">
            <a:xfrm>
              <a:off x="2596283" y="2348390"/>
              <a:ext cx="143644" cy="101284"/>
            </a:xfrm>
            <a:prstGeom prst="line">
              <a:avLst/>
            </a:prstGeom>
            <a:noFill/>
            <a:ln w="9360">
              <a:solidFill>
                <a:srgbClr val="000000"/>
              </a:solidFill>
              <a:miter lim="800000"/>
              <a:headEnd/>
              <a:tailEnd type="oval" w="lg" len="lg"/>
            </a:ln>
          </p:spPr>
          <p:txBody>
            <a:bodyPr lIns="80476" tIns="40238" rIns="80476" bIns="40238"/>
            <a:lstStyle/>
            <a:p>
              <a:endParaRPr lang="en-US"/>
            </a:p>
          </p:txBody>
        </p:sp>
        <p:sp>
          <p:nvSpPr>
            <p:cNvPr id="19" name="Rectangle 25"/>
            <p:cNvSpPr>
              <a:spLocks noChangeArrowheads="1"/>
            </p:cNvSpPr>
            <p:nvPr/>
          </p:nvSpPr>
          <p:spPr bwMode="auto">
            <a:xfrm>
              <a:off x="3169472" y="2255720"/>
              <a:ext cx="124380"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sp>
          <p:nvSpPr>
            <p:cNvPr id="20" name="Line 17"/>
            <p:cNvSpPr>
              <a:spLocks noChangeShapeType="1"/>
            </p:cNvSpPr>
            <p:nvPr/>
          </p:nvSpPr>
          <p:spPr bwMode="auto">
            <a:xfrm>
              <a:off x="4791652" y="2320527"/>
              <a:ext cx="684000" cy="1440"/>
            </a:xfrm>
            <a:prstGeom prst="line">
              <a:avLst/>
            </a:prstGeom>
            <a:noFill/>
            <a:ln w="9360">
              <a:solidFill>
                <a:srgbClr val="000000"/>
              </a:solidFill>
              <a:miter lim="800000"/>
              <a:headEnd/>
              <a:tailEnd/>
            </a:ln>
          </p:spPr>
          <p:txBody>
            <a:bodyPr lIns="80476" tIns="40238" rIns="80476" bIns="40238"/>
            <a:lstStyle/>
            <a:p>
              <a:endParaRPr lang="en-US"/>
            </a:p>
          </p:txBody>
        </p:sp>
        <p:sp>
          <p:nvSpPr>
            <p:cNvPr id="21" name="Line 20"/>
            <p:cNvSpPr>
              <a:spLocks noChangeShapeType="1"/>
            </p:cNvSpPr>
            <p:nvPr/>
          </p:nvSpPr>
          <p:spPr bwMode="auto">
            <a:xfrm flipH="1">
              <a:off x="5258457" y="2375698"/>
              <a:ext cx="214031" cy="110579"/>
            </a:xfrm>
            <a:prstGeom prst="line">
              <a:avLst/>
            </a:prstGeom>
            <a:noFill/>
            <a:ln w="9360">
              <a:solidFill>
                <a:srgbClr val="000000"/>
              </a:solidFill>
              <a:miter lim="800000"/>
              <a:headEnd/>
              <a:tailEnd type="oval" w="lg" len="lg"/>
            </a:ln>
          </p:spPr>
          <p:txBody>
            <a:bodyPr lIns="80476" tIns="40238" rIns="80476" bIns="40238"/>
            <a:lstStyle/>
            <a:p>
              <a:endParaRPr lang="en-US"/>
            </a:p>
          </p:txBody>
        </p:sp>
        <p:sp>
          <p:nvSpPr>
            <p:cNvPr id="22" name="Rectangle 26"/>
            <p:cNvSpPr>
              <a:spLocks noChangeArrowheads="1"/>
            </p:cNvSpPr>
            <p:nvPr/>
          </p:nvSpPr>
          <p:spPr bwMode="auto">
            <a:xfrm>
              <a:off x="4728780" y="2255720"/>
              <a:ext cx="124381" cy="129614"/>
            </a:xfrm>
            <a:prstGeom prst="rect">
              <a:avLst/>
            </a:prstGeom>
            <a:solidFill>
              <a:srgbClr val="FFFFFF"/>
            </a:solidFill>
            <a:ln w="9360">
              <a:solidFill>
                <a:srgbClr val="000000"/>
              </a:solidFill>
              <a:miter lim="800000"/>
              <a:headEnd/>
              <a:tailEnd/>
            </a:ln>
          </p:spPr>
          <p:txBody>
            <a:bodyPr wrap="none" lIns="80476" tIns="40238" rIns="80476" bIns="40238" anchor="ctr"/>
            <a:lstStyle/>
            <a:p>
              <a:endParaRPr lang="en-US"/>
            </a:p>
          </p:txBody>
        </p:sp>
        <p:sp>
          <p:nvSpPr>
            <p:cNvPr id="23" name="ZoneTexte 46"/>
            <p:cNvSpPr txBox="1">
              <a:spLocks noChangeArrowheads="1"/>
            </p:cNvSpPr>
            <p:nvPr/>
          </p:nvSpPr>
          <p:spPr bwMode="auto">
            <a:xfrm>
              <a:off x="2538868" y="2004617"/>
              <a:ext cx="503323" cy="296705"/>
            </a:xfrm>
            <a:prstGeom prst="rect">
              <a:avLst/>
            </a:prstGeom>
            <a:noFill/>
            <a:ln w="9525">
              <a:noFill/>
              <a:miter lim="800000"/>
              <a:headEnd/>
              <a:tailEnd/>
            </a:ln>
          </p:spPr>
          <p:txBody>
            <a:bodyPr wrap="none" lIns="80476" tIns="40238" rIns="80476" bIns="40238">
              <a:spAutoFit/>
            </a:bodyPr>
            <a:lstStyle/>
            <a:p>
              <a:r>
                <a:rPr lang="en-US" sz="1400" smtClean="0"/>
                <a:t>Data</a:t>
              </a:r>
              <a:endParaRPr lang="en-US" sz="1400" dirty="0"/>
            </a:p>
          </p:txBody>
        </p:sp>
        <p:sp>
          <p:nvSpPr>
            <p:cNvPr id="24" name="ZoneTexte 47"/>
            <p:cNvSpPr txBox="1">
              <a:spLocks noChangeArrowheads="1"/>
            </p:cNvSpPr>
            <p:nvPr/>
          </p:nvSpPr>
          <p:spPr bwMode="auto">
            <a:xfrm>
              <a:off x="5060936" y="2033058"/>
              <a:ext cx="503323" cy="296705"/>
            </a:xfrm>
            <a:prstGeom prst="rect">
              <a:avLst/>
            </a:prstGeom>
            <a:noFill/>
            <a:ln w="9525">
              <a:noFill/>
              <a:miter lim="800000"/>
              <a:headEnd/>
              <a:tailEnd/>
            </a:ln>
          </p:spPr>
          <p:txBody>
            <a:bodyPr wrap="none" lIns="80476" tIns="40238" rIns="80476" bIns="40238">
              <a:spAutoFit/>
            </a:bodyPr>
            <a:lstStyle/>
            <a:p>
              <a:r>
                <a:rPr lang="en-US" sz="1400" smtClean="0"/>
                <a:t>Data</a:t>
              </a:r>
              <a:endParaRPr lang="en-US" sz="1400" dirty="0"/>
            </a:p>
          </p:txBody>
        </p:sp>
      </p:grpSp>
      <p:pic>
        <p:nvPicPr>
          <p:cNvPr id="25" name="Image 24"/>
          <p:cNvPicPr>
            <a:picLocks noChangeAspect="1"/>
          </p:cNvPicPr>
          <p:nvPr/>
        </p:nvPicPr>
        <p:blipFill>
          <a:blip r:embed="rId3"/>
          <a:stretch>
            <a:fillRect/>
          </a:stretch>
        </p:blipFill>
        <p:spPr>
          <a:xfrm>
            <a:off x="2206292" y="2576491"/>
            <a:ext cx="4962525" cy="4038600"/>
          </a:xfrm>
          <a:prstGeom prst="rect">
            <a:avLst/>
          </a:prstGeom>
        </p:spPr>
      </p:pic>
      <p:sp>
        <p:nvSpPr>
          <p:cNvPr id="27" name="Espace réservé du texte 4"/>
          <p:cNvSpPr>
            <a:spLocks noGrp="1"/>
          </p:cNvSpPr>
          <p:nvPr>
            <p:ph type="body" sz="quarter" idx="19"/>
          </p:nvPr>
        </p:nvSpPr>
        <p:spPr>
          <a:xfrm>
            <a:off x="1659238" y="94807"/>
            <a:ext cx="6552727" cy="576263"/>
          </a:xfrm>
        </p:spPr>
        <p:txBody>
          <a:bodyPr/>
          <a:lstStyle/>
          <a:p>
            <a:pPr lvl="0"/>
            <a:r>
              <a:rPr lang="en-US" smtClean="0"/>
              <a:t>RTE4Comp </a:t>
            </a:r>
            <a:r>
              <a:rPr lang="en-US"/>
              <a:t>as a Component-based language</a:t>
            </a:r>
            <a:endParaRPr lang="fr-FR" dirty="0"/>
          </a:p>
        </p:txBody>
      </p:sp>
    </p:spTree>
    <p:extLst>
      <p:ext uri="{BB962C8B-B14F-4D97-AF65-F5344CB8AC3E}">
        <p14:creationId xmlns:p14="http://schemas.microsoft.com/office/powerpoint/2010/main" val="3625534565"/>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9"/>
          </p:nvPr>
        </p:nvSpPr>
        <p:spPr>
          <a:xfrm>
            <a:off x="1619672" y="103267"/>
            <a:ext cx="6696743" cy="576263"/>
          </a:xfrm>
        </p:spPr>
        <p:txBody>
          <a:bodyPr/>
          <a:lstStyle/>
          <a:p>
            <a:pPr lvl="0"/>
            <a:r>
              <a:rPr lang="en-US" sz="1900" smtClean="0"/>
              <a:t>Rte4comp as state machine-based language</a:t>
            </a:r>
            <a:endParaRPr lang="fr-FR" sz="19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60" y="814677"/>
            <a:ext cx="3744416" cy="1528969"/>
          </a:xfrm>
          <a:prstGeom prst="rect">
            <a:avLst/>
          </a:prstGeom>
        </p:spPr>
      </p:pic>
      <p:pic>
        <p:nvPicPr>
          <p:cNvPr id="2" name="Image 1"/>
          <p:cNvPicPr>
            <a:picLocks noChangeAspect="1"/>
          </p:cNvPicPr>
          <p:nvPr/>
        </p:nvPicPr>
        <p:blipFill>
          <a:blip r:embed="rId4"/>
          <a:stretch>
            <a:fillRect/>
          </a:stretch>
        </p:blipFill>
        <p:spPr>
          <a:xfrm>
            <a:off x="1907704" y="2445174"/>
            <a:ext cx="5597581" cy="4280503"/>
          </a:xfrm>
          <a:prstGeom prst="rect">
            <a:avLst/>
          </a:prstGeom>
        </p:spPr>
      </p:pic>
    </p:spTree>
    <p:extLst>
      <p:ext uri="{BB962C8B-B14F-4D97-AF65-F5344CB8AC3E}">
        <p14:creationId xmlns:p14="http://schemas.microsoft.com/office/powerpoint/2010/main" val="8556046"/>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9"/>
          </p:nvPr>
        </p:nvSpPr>
        <p:spPr>
          <a:xfrm>
            <a:off x="1619672" y="103267"/>
            <a:ext cx="6696743" cy="576263"/>
          </a:xfrm>
        </p:spPr>
        <p:txBody>
          <a:bodyPr/>
          <a:lstStyle/>
          <a:p>
            <a:pPr lvl="0"/>
            <a:r>
              <a:rPr lang="en-US" smtClean="0"/>
              <a:t>Process for synchronization</a:t>
            </a:r>
            <a:endParaRPr lang="fr-FR" dirty="0"/>
          </a:p>
        </p:txBody>
      </p:sp>
      <p:sp>
        <p:nvSpPr>
          <p:cNvPr id="4" name="ZoneTexte 3"/>
          <p:cNvSpPr txBox="1"/>
          <p:nvPr/>
        </p:nvSpPr>
        <p:spPr>
          <a:xfrm>
            <a:off x="323528" y="836712"/>
            <a:ext cx="1358064" cy="369332"/>
          </a:xfrm>
          <a:prstGeom prst="rect">
            <a:avLst/>
          </a:prstGeom>
          <a:noFill/>
        </p:spPr>
        <p:txBody>
          <a:bodyPr wrap="none" rtlCol="0">
            <a:spAutoFit/>
          </a:bodyPr>
          <a:lstStyle/>
          <a:p>
            <a:pPr marL="285750" indent="-285750">
              <a:buFont typeface="Arial" panose="020B0604020202020204" pitchFamily="34" charset="0"/>
              <a:buChar char="•"/>
            </a:pPr>
            <a:r>
              <a:rPr lang="en-US" smtClean="0"/>
              <a:t>Mapping</a:t>
            </a:r>
            <a:endParaRPr lang="fr-FR"/>
          </a:p>
        </p:txBody>
      </p:sp>
      <p:pic>
        <p:nvPicPr>
          <p:cNvPr id="3" name="Image 2"/>
          <p:cNvPicPr>
            <a:picLocks noChangeAspect="1"/>
          </p:cNvPicPr>
          <p:nvPr/>
        </p:nvPicPr>
        <p:blipFill>
          <a:blip r:embed="rId3"/>
          <a:stretch>
            <a:fillRect/>
          </a:stretch>
        </p:blipFill>
        <p:spPr>
          <a:xfrm>
            <a:off x="2123728" y="1009381"/>
            <a:ext cx="5541559" cy="5294536"/>
          </a:xfrm>
          <a:prstGeom prst="rect">
            <a:avLst/>
          </a:prstGeom>
        </p:spPr>
      </p:pic>
    </p:spTree>
    <p:extLst>
      <p:ext uri="{BB962C8B-B14F-4D97-AF65-F5344CB8AC3E}">
        <p14:creationId xmlns:p14="http://schemas.microsoft.com/office/powerpoint/2010/main" val="1677860144"/>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9"/>
          </p:nvPr>
        </p:nvSpPr>
        <p:spPr>
          <a:xfrm>
            <a:off x="1908175" y="92075"/>
            <a:ext cx="5544145" cy="576263"/>
          </a:xfrm>
        </p:spPr>
        <p:txBody>
          <a:bodyPr/>
          <a:lstStyle/>
          <a:p>
            <a:pPr>
              <a:defRPr/>
            </a:pPr>
            <a:r>
              <a:rPr lang="en-US" smtClean="0"/>
              <a:t>How are the problems are solved?</a:t>
            </a:r>
            <a:endParaRPr lang="fr-FR" dirty="0"/>
          </a:p>
        </p:txBody>
      </p:sp>
      <p:sp>
        <p:nvSpPr>
          <p:cNvPr id="3" name="Espace réservé du contenu 2"/>
          <p:cNvSpPr>
            <a:spLocks noGrp="1"/>
          </p:cNvSpPr>
          <p:nvPr>
            <p:ph sz="quarter" idx="18"/>
          </p:nvPr>
        </p:nvSpPr>
        <p:spPr>
          <a:xfrm>
            <a:off x="179512" y="908720"/>
            <a:ext cx="8784976" cy="4680520"/>
          </a:xfrm>
        </p:spPr>
        <p:txBody>
          <a:bodyPr/>
          <a:lstStyle/>
          <a:p>
            <a:r>
              <a:rPr lang="en-US" smtClean="0"/>
              <a:t>Problem 1: UML concepts in diagrams are mapped to the constructs in the proposed C++-based language</a:t>
            </a:r>
          </a:p>
          <a:p>
            <a:r>
              <a:rPr lang="en-US" smtClean="0"/>
              <a:t>Problem 2: The synchronization is realized by using the mechanisms which are adapted to architects and programmers using the mapping between architecture + the language</a:t>
            </a:r>
          </a:p>
          <a:p>
            <a:r>
              <a:rPr lang="en-US" smtClean="0"/>
              <a:t>Problem 3: the language has all of abilities of OOP (C++) =&gt; perception, text…</a:t>
            </a:r>
            <a:endParaRPr lang="fr-FR"/>
          </a:p>
        </p:txBody>
      </p:sp>
    </p:spTree>
    <p:extLst>
      <p:ext uri="{BB962C8B-B14F-4D97-AF65-F5344CB8AC3E}">
        <p14:creationId xmlns:p14="http://schemas.microsoft.com/office/powerpoint/2010/main" val="795867104"/>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9"/>
          </p:nvPr>
        </p:nvSpPr>
        <p:spPr>
          <a:xfrm>
            <a:off x="1908175" y="92075"/>
            <a:ext cx="4824413" cy="576263"/>
          </a:xfrm>
        </p:spPr>
        <p:txBody>
          <a:bodyPr/>
          <a:lstStyle/>
          <a:p>
            <a:pPr>
              <a:defRPr/>
            </a:pPr>
            <a:r>
              <a:rPr lang="en-US" dirty="0" smtClean="0"/>
              <a:t>Conclusion and Future Work</a:t>
            </a:r>
            <a:endParaRPr lang="fr-FR" dirty="0"/>
          </a:p>
        </p:txBody>
      </p:sp>
      <p:sp>
        <p:nvSpPr>
          <p:cNvPr id="3" name="Espace réservé du contenu 2"/>
          <p:cNvSpPr>
            <a:spLocks noGrp="1"/>
          </p:cNvSpPr>
          <p:nvPr>
            <p:ph sz="quarter" idx="18"/>
          </p:nvPr>
        </p:nvSpPr>
        <p:spPr/>
        <p:txBody>
          <a:bodyPr/>
          <a:lstStyle/>
          <a:p>
            <a:endParaRPr lang="fr-FR"/>
          </a:p>
        </p:txBody>
      </p:sp>
    </p:spTree>
    <p:extLst>
      <p:ext uri="{BB962C8B-B14F-4D97-AF65-F5344CB8AC3E}">
        <p14:creationId xmlns:p14="http://schemas.microsoft.com/office/powerpoint/2010/main" val="4248140498"/>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ZoneTexte 39"/>
          <p:cNvSpPr txBox="1"/>
          <p:nvPr/>
        </p:nvSpPr>
        <p:spPr>
          <a:xfrm>
            <a:off x="4957784" y="1971997"/>
            <a:ext cx="4369078" cy="1384995"/>
          </a:xfrm>
          <a:prstGeom prst="rect">
            <a:avLst/>
          </a:prstGeom>
          <a:noFill/>
        </p:spPr>
        <p:txBody>
          <a:bodyPr wrap="square" rtlCol="0">
            <a:spAutoFit/>
          </a:bodyPr>
          <a:lstStyle/>
          <a:p>
            <a:pPr marL="285750" indent="-285750">
              <a:buFont typeface="Arial" panose="020B0604020202020204" pitchFamily="34" charset="0"/>
              <a:buChar char="•"/>
            </a:pPr>
            <a:r>
              <a:rPr lang="en-US" sz="1400" smtClean="0"/>
              <a:t>70 % update models</a:t>
            </a:r>
          </a:p>
          <a:p>
            <a:pPr marL="285750" indent="-285750">
              <a:buFont typeface="Arial" panose="020B0604020202020204" pitchFamily="34" charset="0"/>
              <a:buChar char="•"/>
            </a:pPr>
            <a:r>
              <a:rPr lang="en-US" sz="1400" b="1" smtClean="0"/>
              <a:t>40 % update code and spend a lot of time to synchronize models and code</a:t>
            </a:r>
          </a:p>
          <a:p>
            <a:pPr marL="285750" indent="-285750">
              <a:buFont typeface="Arial" panose="020B0604020202020204" pitchFamily="34" charset="0"/>
              <a:buChar char="•"/>
            </a:pPr>
            <a:r>
              <a:rPr lang="en-US" sz="1400" b="1" smtClean="0"/>
              <a:t>Majority of people said that keeping model-code synchronized is critical to the successful use of MDE</a:t>
            </a:r>
            <a:endParaRPr lang="fr-FR" sz="1400" b="1"/>
          </a:p>
        </p:txBody>
      </p:sp>
      <p:pic>
        <p:nvPicPr>
          <p:cNvPr id="1028" name="Picture 4" descr="See original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1350060"/>
            <a:ext cx="2851076" cy="151216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Flèche vers le haut 5"/>
          <p:cNvSpPr/>
          <p:nvPr/>
        </p:nvSpPr>
        <p:spPr>
          <a:xfrm>
            <a:off x="492119" y="3115391"/>
            <a:ext cx="216024" cy="1214844"/>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600131" y="3573016"/>
            <a:ext cx="1338828" cy="369332"/>
          </a:xfrm>
          <a:prstGeom prst="rect">
            <a:avLst/>
          </a:prstGeom>
          <a:noFill/>
        </p:spPr>
        <p:txBody>
          <a:bodyPr wrap="none" rtlCol="0">
            <a:spAutoFit/>
          </a:bodyPr>
          <a:lstStyle/>
          <a:p>
            <a:r>
              <a:rPr lang="en-US" smtClean="0"/>
              <a:t>Abstraction</a:t>
            </a:r>
            <a:endParaRPr lang="fr-FR"/>
          </a:p>
        </p:txBody>
      </p:sp>
      <p:pic>
        <p:nvPicPr>
          <p:cNvPr id="1030" name="Picture 6" descr="See original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7032" y="3350390"/>
            <a:ext cx="1624766" cy="67056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Flèche vers le bas 7"/>
          <p:cNvSpPr/>
          <p:nvPr/>
        </p:nvSpPr>
        <p:spPr>
          <a:xfrm>
            <a:off x="2555776" y="4044369"/>
            <a:ext cx="181630" cy="519864"/>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vers le bas 11"/>
          <p:cNvSpPr/>
          <p:nvPr/>
        </p:nvSpPr>
        <p:spPr>
          <a:xfrm>
            <a:off x="2555775" y="2898757"/>
            <a:ext cx="181631" cy="44134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2644284" y="2900775"/>
            <a:ext cx="1351652" cy="369332"/>
          </a:xfrm>
          <a:prstGeom prst="rect">
            <a:avLst/>
          </a:prstGeom>
          <a:noFill/>
        </p:spPr>
        <p:txBody>
          <a:bodyPr wrap="none" rtlCol="0">
            <a:spAutoFit/>
          </a:bodyPr>
          <a:lstStyle/>
          <a:p>
            <a:r>
              <a:rPr lang="en-US" smtClean="0"/>
              <a:t>Automation</a:t>
            </a:r>
            <a:endParaRPr lang="fr-FR"/>
          </a:p>
        </p:txBody>
      </p:sp>
      <p:sp>
        <p:nvSpPr>
          <p:cNvPr id="9" name="ZoneTexte 8"/>
          <p:cNvSpPr txBox="1"/>
          <p:nvPr/>
        </p:nvSpPr>
        <p:spPr>
          <a:xfrm>
            <a:off x="258291" y="957317"/>
            <a:ext cx="3634328" cy="369332"/>
          </a:xfrm>
          <a:prstGeom prst="rect">
            <a:avLst/>
          </a:prstGeom>
          <a:noFill/>
        </p:spPr>
        <p:txBody>
          <a:bodyPr wrap="none" rtlCol="0">
            <a:spAutoFit/>
          </a:bodyPr>
          <a:lstStyle/>
          <a:p>
            <a:r>
              <a:rPr lang="en-US" smtClean="0"/>
              <a:t>Model Driven Engineering (MDE)</a:t>
            </a:r>
            <a:endParaRPr lang="fr-FR"/>
          </a:p>
        </p:txBody>
      </p:sp>
      <p:cxnSp>
        <p:nvCxnSpPr>
          <p:cNvPr id="14" name="Connecteur droit 13"/>
          <p:cNvCxnSpPr/>
          <p:nvPr/>
        </p:nvCxnSpPr>
        <p:spPr>
          <a:xfrm>
            <a:off x="4860032" y="764704"/>
            <a:ext cx="0" cy="5760640"/>
          </a:xfrm>
          <a:prstGeom prst="line">
            <a:avLst/>
          </a:prstGeom>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5557244" y="949283"/>
            <a:ext cx="3070071" cy="369332"/>
          </a:xfrm>
          <a:prstGeom prst="rect">
            <a:avLst/>
          </a:prstGeom>
          <a:noFill/>
        </p:spPr>
        <p:txBody>
          <a:bodyPr wrap="none" rtlCol="0">
            <a:spAutoFit/>
          </a:bodyPr>
          <a:lstStyle/>
          <a:p>
            <a:r>
              <a:rPr lang="en-US" smtClean="0"/>
              <a:t>Retecence of MDE adoption</a:t>
            </a:r>
            <a:endParaRPr lang="fr-FR"/>
          </a:p>
        </p:txBody>
      </p:sp>
      <p:sp>
        <p:nvSpPr>
          <p:cNvPr id="1027" name="ZoneTexte 1026"/>
          <p:cNvSpPr txBox="1"/>
          <p:nvPr/>
        </p:nvSpPr>
        <p:spPr>
          <a:xfrm>
            <a:off x="7827227" y="2383041"/>
            <a:ext cx="356188" cy="276999"/>
          </a:xfrm>
          <a:prstGeom prst="rect">
            <a:avLst/>
          </a:prstGeom>
          <a:noFill/>
        </p:spPr>
        <p:txBody>
          <a:bodyPr wrap="none" rtlCol="0">
            <a:spAutoFit/>
          </a:bodyPr>
          <a:lstStyle/>
          <a:p>
            <a:r>
              <a:rPr lang="en-US" sz="1200" smtClean="0"/>
              <a:t>[1]</a:t>
            </a:r>
            <a:endParaRPr lang="fr-FR" sz="1200"/>
          </a:p>
        </p:txBody>
      </p:sp>
      <p:sp>
        <p:nvSpPr>
          <p:cNvPr id="1029" name="ZoneTexte 1028"/>
          <p:cNvSpPr txBox="1"/>
          <p:nvPr/>
        </p:nvSpPr>
        <p:spPr>
          <a:xfrm>
            <a:off x="-36512" y="6309320"/>
            <a:ext cx="5046574" cy="415498"/>
          </a:xfrm>
          <a:prstGeom prst="rect">
            <a:avLst/>
          </a:prstGeom>
          <a:noFill/>
        </p:spPr>
        <p:txBody>
          <a:bodyPr wrap="none" rtlCol="0">
            <a:spAutoFit/>
          </a:bodyPr>
          <a:lstStyle/>
          <a:p>
            <a:r>
              <a:rPr lang="en-US" sz="1050"/>
              <a:t>[1] Davide Di </a:t>
            </a:r>
            <a:r>
              <a:rPr lang="en-US" sz="1050" smtClean="0"/>
              <a:t>Ruscio et al, Model-driven </a:t>
            </a:r>
            <a:r>
              <a:rPr lang="en-US" sz="1050"/>
              <a:t>engineering practices in industry: Social, </a:t>
            </a:r>
            <a:endParaRPr lang="en-US" sz="1050" smtClean="0"/>
          </a:p>
          <a:p>
            <a:r>
              <a:rPr lang="en-US" sz="1050" smtClean="0"/>
              <a:t>organizational </a:t>
            </a:r>
            <a:r>
              <a:rPr lang="en-US" sz="1050"/>
              <a:t>and managerial factors that lead to success or </a:t>
            </a:r>
            <a:r>
              <a:rPr lang="en-US" sz="1050" smtClean="0"/>
              <a:t>failure</a:t>
            </a:r>
            <a:endParaRPr lang="fr-FR" sz="1050"/>
          </a:p>
        </p:txBody>
      </p:sp>
      <p:sp>
        <p:nvSpPr>
          <p:cNvPr id="39" name="ZoneTexte 38"/>
          <p:cNvSpPr txBox="1"/>
          <p:nvPr/>
        </p:nvSpPr>
        <p:spPr>
          <a:xfrm>
            <a:off x="4902232" y="1635718"/>
            <a:ext cx="4019049" cy="369332"/>
          </a:xfrm>
          <a:prstGeom prst="rect">
            <a:avLst/>
          </a:prstGeom>
          <a:noFill/>
        </p:spPr>
        <p:txBody>
          <a:bodyPr wrap="none" rtlCol="0">
            <a:spAutoFit/>
          </a:bodyPr>
          <a:lstStyle/>
          <a:p>
            <a:r>
              <a:rPr lang="en-US"/>
              <a:t>E</a:t>
            </a:r>
            <a:r>
              <a:rPr lang="en-US" smtClean="0"/>
              <a:t>volution: Updating models or code? </a:t>
            </a:r>
            <a:endParaRPr lang="fr-FR"/>
          </a:p>
        </p:txBody>
      </p:sp>
      <p:sp>
        <p:nvSpPr>
          <p:cNvPr id="3" name="Cube 2"/>
          <p:cNvSpPr/>
          <p:nvPr/>
        </p:nvSpPr>
        <p:spPr>
          <a:xfrm>
            <a:off x="494926" y="4659664"/>
            <a:ext cx="3126871" cy="648072"/>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Complex </a:t>
            </a:r>
            <a:r>
              <a:rPr lang="en-US" smtClean="0">
                <a:solidFill>
                  <a:schemeClr val="tx1"/>
                </a:solidFill>
              </a:rPr>
              <a:t>System</a:t>
            </a:r>
            <a:endParaRPr lang="fr-FR">
              <a:solidFill>
                <a:schemeClr val="tx1"/>
              </a:solidFill>
            </a:endParaRPr>
          </a:p>
        </p:txBody>
      </p:sp>
      <p:sp>
        <p:nvSpPr>
          <p:cNvPr id="24" name="ZoneTexte 23"/>
          <p:cNvSpPr txBox="1"/>
          <p:nvPr/>
        </p:nvSpPr>
        <p:spPr>
          <a:xfrm>
            <a:off x="3369355" y="1340768"/>
            <a:ext cx="1850717" cy="1384995"/>
          </a:xfrm>
          <a:prstGeom prst="rect">
            <a:avLst/>
          </a:prstGeom>
          <a:noFill/>
        </p:spPr>
        <p:txBody>
          <a:bodyPr wrap="square" rtlCol="0">
            <a:spAutoFit/>
          </a:bodyPr>
          <a:lstStyle/>
          <a:p>
            <a:r>
              <a:rPr lang="en-US" sz="1400" dirty="0" smtClean="0"/>
              <a:t>Problem</a:t>
            </a:r>
            <a:br>
              <a:rPr lang="en-US" sz="1400" dirty="0" smtClean="0"/>
            </a:br>
            <a:r>
              <a:rPr lang="en-US" sz="1400" dirty="0" smtClean="0"/>
              <a:t>     understanding</a:t>
            </a:r>
          </a:p>
          <a:p>
            <a:r>
              <a:rPr lang="en-US" sz="1400" dirty="0" smtClean="0"/>
              <a:t>Communication</a:t>
            </a:r>
          </a:p>
          <a:p>
            <a:r>
              <a:rPr lang="en-US" sz="1400" dirty="0" smtClean="0"/>
              <a:t>Code generation</a:t>
            </a:r>
          </a:p>
          <a:p>
            <a:r>
              <a:rPr lang="en-US" sz="1400" dirty="0" smtClean="0"/>
              <a:t>Simulation</a:t>
            </a:r>
          </a:p>
          <a:p>
            <a:r>
              <a:rPr lang="en-US" sz="1400" dirty="0" smtClean="0"/>
              <a:t>Testing</a:t>
            </a:r>
            <a:endParaRPr lang="fr-FR" sz="1400" dirty="0"/>
          </a:p>
        </p:txBody>
      </p:sp>
      <p:sp>
        <p:nvSpPr>
          <p:cNvPr id="22" name="Espace réservé du texte 4"/>
          <p:cNvSpPr>
            <a:spLocks noGrp="1"/>
          </p:cNvSpPr>
          <p:nvPr>
            <p:ph type="body" sz="quarter" idx="19"/>
          </p:nvPr>
        </p:nvSpPr>
        <p:spPr>
          <a:xfrm>
            <a:off x="1908175" y="92075"/>
            <a:ext cx="4824413" cy="576263"/>
          </a:xfrm>
        </p:spPr>
        <p:txBody>
          <a:bodyPr/>
          <a:lstStyle/>
          <a:p>
            <a:pPr lvl="0"/>
            <a:r>
              <a:rPr lang="fr-FR" smtClean="0">
                <a:solidFill>
                  <a:schemeClr val="bg1"/>
                </a:solidFill>
              </a:rPr>
              <a:t>Problematic</a:t>
            </a:r>
            <a:endParaRPr lang="fr-FR" dirty="0">
              <a:solidFill>
                <a:schemeClr val="bg1"/>
              </a:solidFill>
            </a:endParaRPr>
          </a:p>
        </p:txBody>
      </p:sp>
    </p:spTree>
    <p:extLst>
      <p:ext uri="{BB962C8B-B14F-4D97-AF65-F5344CB8AC3E}">
        <p14:creationId xmlns:p14="http://schemas.microsoft.com/office/powerpoint/2010/main" val="87934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down)">
                                      <p:cBhvr>
                                        <p:cTn id="29" dur="500"/>
                                        <p:tgtEl>
                                          <p:spTgt spid="14"/>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par>
                                <p:cTn id="33" presetID="2" presetClass="entr" presetSubtype="4" fill="hold" grpId="0" nodeType="withEffect">
                                  <p:stCondLst>
                                    <p:cond delay="0"/>
                                  </p:stCondLst>
                                  <p:childTnLst>
                                    <p:set>
                                      <p:cBhvr>
                                        <p:cTn id="34" dur="1" fill="hold">
                                          <p:stCondLst>
                                            <p:cond delay="0"/>
                                          </p:stCondLst>
                                        </p:cTn>
                                        <p:tgtEl>
                                          <p:spTgt spid="1027"/>
                                        </p:tgtEl>
                                        <p:attrNameLst>
                                          <p:attrName>style.visibility</p:attrName>
                                        </p:attrNameLst>
                                      </p:cBhvr>
                                      <p:to>
                                        <p:strVal val="visible"/>
                                      </p:to>
                                    </p:set>
                                    <p:anim calcmode="lin" valueType="num">
                                      <p:cBhvr additive="base">
                                        <p:cTn id="35" dur="500" fill="hold"/>
                                        <p:tgtEl>
                                          <p:spTgt spid="1027"/>
                                        </p:tgtEl>
                                        <p:attrNameLst>
                                          <p:attrName>ppt_x</p:attrName>
                                        </p:attrNameLst>
                                      </p:cBhvr>
                                      <p:tavLst>
                                        <p:tav tm="0">
                                          <p:val>
                                            <p:strVal val="#ppt_x"/>
                                          </p:val>
                                        </p:tav>
                                        <p:tav tm="100000">
                                          <p:val>
                                            <p:strVal val="#ppt_x"/>
                                          </p:val>
                                        </p:tav>
                                      </p:tavLst>
                                    </p:anim>
                                    <p:anim calcmode="lin" valueType="num">
                                      <p:cBhvr additive="base">
                                        <p:cTn id="36" dur="500" fill="hold"/>
                                        <p:tgtEl>
                                          <p:spTgt spid="102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29"/>
                                        </p:tgtEl>
                                        <p:attrNameLst>
                                          <p:attrName>style.visibility</p:attrName>
                                        </p:attrNameLst>
                                      </p:cBhvr>
                                      <p:to>
                                        <p:strVal val="visible"/>
                                      </p:to>
                                    </p:set>
                                    <p:anim calcmode="lin" valueType="num">
                                      <p:cBhvr additive="base">
                                        <p:cTn id="39" dur="500" fill="hold"/>
                                        <p:tgtEl>
                                          <p:spTgt spid="1029"/>
                                        </p:tgtEl>
                                        <p:attrNameLst>
                                          <p:attrName>ppt_x</p:attrName>
                                        </p:attrNameLst>
                                      </p:cBhvr>
                                      <p:tavLst>
                                        <p:tav tm="0">
                                          <p:val>
                                            <p:strVal val="#ppt_x"/>
                                          </p:val>
                                        </p:tav>
                                        <p:tav tm="100000">
                                          <p:val>
                                            <p:strVal val="#ppt_x"/>
                                          </p:val>
                                        </p:tav>
                                      </p:tavLst>
                                    </p:anim>
                                    <p:anim calcmode="lin" valueType="num">
                                      <p:cBhvr additive="base">
                                        <p:cTn id="40"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6" grpId="0" animBg="1"/>
      <p:bldP spid="7" grpId="0"/>
      <p:bldP spid="8" grpId="0" animBg="1"/>
      <p:bldP spid="12" grpId="0" animBg="1"/>
      <p:bldP spid="13" grpId="0"/>
      <p:bldP spid="9" grpId="0"/>
      <p:bldP spid="18" grpId="0"/>
      <p:bldP spid="1027" grpId="0"/>
      <p:bldP spid="1029" grpId="0"/>
      <p:bldP spid="39"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4294967295"/>
          </p:nvPr>
        </p:nvSpPr>
        <p:spPr>
          <a:xfrm>
            <a:off x="1642788" y="136706"/>
            <a:ext cx="7335450" cy="774988"/>
          </a:xfrm>
          <a:prstGeom prst="rect">
            <a:avLst/>
          </a:prstGeom>
        </p:spPr>
        <p:txBody>
          <a:bodyPr/>
          <a:lstStyle/>
          <a:p>
            <a:r>
              <a:rPr lang="fr-FR" sz="2000" smtClean="0">
                <a:solidFill>
                  <a:schemeClr val="bg1"/>
                </a:solidFill>
              </a:rPr>
              <a:t>PROBLEMATIC</a:t>
            </a:r>
            <a:endParaRPr lang="fr-FR" sz="2000" dirty="0">
              <a:solidFill>
                <a:schemeClr val="bg1"/>
              </a:solidFill>
            </a:endParaRPr>
          </a:p>
          <a:p>
            <a:endParaRPr lang="fr-FR" dirty="0"/>
          </a:p>
        </p:txBody>
      </p:sp>
      <p:grpSp>
        <p:nvGrpSpPr>
          <p:cNvPr id="3" name="Groupe 2"/>
          <p:cNvGrpSpPr/>
          <p:nvPr/>
        </p:nvGrpSpPr>
        <p:grpSpPr>
          <a:xfrm>
            <a:off x="1187624" y="1772816"/>
            <a:ext cx="6292551" cy="1800200"/>
            <a:chOff x="1447801" y="692696"/>
            <a:chExt cx="6992986" cy="2642378"/>
          </a:xfrm>
        </p:grpSpPr>
        <p:pic>
          <p:nvPicPr>
            <p:cNvPr id="46" name="Picture 2" descr="C:\Documents\Slides\architec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1" y="708463"/>
              <a:ext cx="895604" cy="638171"/>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e 46"/>
            <p:cNvGrpSpPr/>
            <p:nvPr/>
          </p:nvGrpSpPr>
          <p:grpSpPr>
            <a:xfrm>
              <a:off x="1619975" y="692696"/>
              <a:ext cx="6820812" cy="2642378"/>
              <a:chOff x="11102861" y="4224380"/>
              <a:chExt cx="17536520" cy="7015232"/>
            </a:xfrm>
          </p:grpSpPr>
          <p:sp>
            <p:nvSpPr>
              <p:cNvPr id="49" name="Ellipse 48"/>
              <p:cNvSpPr/>
              <p:nvPr/>
            </p:nvSpPr>
            <p:spPr>
              <a:xfrm>
                <a:off x="16995137" y="9053868"/>
                <a:ext cx="5423817" cy="2117530"/>
              </a:xfrm>
              <a:prstGeom prst="ellipse">
                <a:avLst/>
              </a:prstGeom>
              <a:solidFill>
                <a:schemeClr val="bg1">
                  <a:alpha val="0"/>
                </a:schemeClr>
              </a:solid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grpSp>
            <p:nvGrpSpPr>
              <p:cNvPr id="48" name="Groupe 47"/>
              <p:cNvGrpSpPr/>
              <p:nvPr/>
            </p:nvGrpSpPr>
            <p:grpSpPr>
              <a:xfrm>
                <a:off x="11102861" y="4224380"/>
                <a:ext cx="17536520" cy="7015232"/>
                <a:chOff x="10926916" y="4224380"/>
                <a:chExt cx="17536520" cy="7015232"/>
              </a:xfrm>
            </p:grpSpPr>
            <p:pic>
              <p:nvPicPr>
                <p:cNvPr id="50" name="Picture 3" descr="C:\Documents\Slides\cod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53693" y="4224380"/>
                  <a:ext cx="2109743" cy="1222581"/>
                </a:xfrm>
                <a:prstGeom prst="rect">
                  <a:avLst/>
                </a:prstGeom>
                <a:noFill/>
                <a:extLst>
                  <a:ext uri="{909E8E84-426E-40DD-AFC4-6F175D3DCCD1}">
                    <a14:hiddenFill xmlns:a14="http://schemas.microsoft.com/office/drawing/2010/main">
                      <a:solidFill>
                        <a:srgbClr val="FFFFFF"/>
                      </a:solidFill>
                    </a14:hiddenFill>
                  </a:ext>
                </a:extLst>
              </p:spPr>
            </p:pic>
            <p:sp>
              <p:nvSpPr>
                <p:cNvPr id="51" name="ZoneTexte 50"/>
                <p:cNvSpPr txBox="1"/>
                <p:nvPr/>
              </p:nvSpPr>
              <p:spPr>
                <a:xfrm rot="16200000">
                  <a:off x="9906788" y="7593998"/>
                  <a:ext cx="2932962" cy="892706"/>
                </a:xfrm>
                <a:prstGeom prst="rect">
                  <a:avLst/>
                </a:prstGeom>
                <a:noFill/>
              </p:spPr>
              <p:txBody>
                <a:bodyPr wrap="none" rtlCol="0">
                  <a:spAutoFit/>
                </a:bodyPr>
                <a:lstStyle/>
                <a:p>
                  <a:r>
                    <a:rPr lang="en-US" sz="1500" dirty="0" smtClean="0"/>
                    <a:t>Architect</a:t>
                  </a:r>
                  <a:endParaRPr lang="en-US" sz="1500" dirty="0"/>
                </a:p>
              </p:txBody>
            </p:sp>
            <p:sp>
              <p:nvSpPr>
                <p:cNvPr id="52" name="ZoneTexte 51"/>
                <p:cNvSpPr txBox="1"/>
                <p:nvPr/>
              </p:nvSpPr>
              <p:spPr>
                <a:xfrm rot="16200000">
                  <a:off x="25677849" y="7978657"/>
                  <a:ext cx="3945544" cy="892706"/>
                </a:xfrm>
                <a:prstGeom prst="rect">
                  <a:avLst/>
                </a:prstGeom>
                <a:noFill/>
              </p:spPr>
              <p:txBody>
                <a:bodyPr wrap="none" rtlCol="0">
                  <a:spAutoFit/>
                </a:bodyPr>
                <a:lstStyle/>
                <a:p>
                  <a:r>
                    <a:rPr lang="en-US" sz="1500" dirty="0" smtClean="0"/>
                    <a:t>Programmer</a:t>
                  </a:r>
                  <a:endParaRPr lang="en-US" sz="1500" dirty="0"/>
                </a:p>
              </p:txBody>
            </p:sp>
            <p:cxnSp>
              <p:nvCxnSpPr>
                <p:cNvPr id="53" name="Connecteur droit avec flèche 52"/>
                <p:cNvCxnSpPr/>
                <p:nvPr/>
              </p:nvCxnSpPr>
              <p:spPr>
                <a:xfrm>
                  <a:off x="11875254" y="5721214"/>
                  <a:ext cx="340190" cy="5737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4" name="ZoneTexte 53"/>
                <p:cNvSpPr txBox="1"/>
                <p:nvPr/>
              </p:nvSpPr>
              <p:spPr>
                <a:xfrm>
                  <a:off x="14349404" y="7703973"/>
                  <a:ext cx="2077669" cy="1015603"/>
                </a:xfrm>
                <a:prstGeom prst="rect">
                  <a:avLst/>
                </a:prstGeom>
                <a:noFill/>
              </p:spPr>
              <p:txBody>
                <a:bodyPr wrap="none" rtlCol="0">
                  <a:spAutoFit/>
                </a:bodyPr>
                <a:lstStyle/>
                <a:p>
                  <a:r>
                    <a:rPr lang="en-US" sz="1500" dirty="0" smtClean="0"/>
                    <a:t>modify</a:t>
                  </a:r>
                  <a:endParaRPr lang="en-US" sz="1500" dirty="0"/>
                </a:p>
              </p:txBody>
            </p:sp>
            <p:sp>
              <p:nvSpPr>
                <p:cNvPr id="56" name="Flèche droite 55"/>
                <p:cNvSpPr/>
                <p:nvPr/>
              </p:nvSpPr>
              <p:spPr>
                <a:xfrm>
                  <a:off x="16146215" y="6470988"/>
                  <a:ext cx="6656842" cy="60327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cxnSp>
              <p:nvCxnSpPr>
                <p:cNvPr id="57" name="Connecteur droit avec flèche 56"/>
                <p:cNvCxnSpPr/>
                <p:nvPr/>
              </p:nvCxnSpPr>
              <p:spPr>
                <a:xfrm flipH="1">
                  <a:off x="26331161" y="5459926"/>
                  <a:ext cx="438293" cy="66369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9" name="ZoneTexte 58"/>
                <p:cNvSpPr txBox="1"/>
                <p:nvPr/>
              </p:nvSpPr>
              <p:spPr>
                <a:xfrm>
                  <a:off x="17603924" y="5378398"/>
                  <a:ext cx="4603946" cy="1259348"/>
                </a:xfrm>
                <a:prstGeom prst="rect">
                  <a:avLst/>
                </a:prstGeom>
                <a:noFill/>
              </p:spPr>
              <p:txBody>
                <a:bodyPr wrap="none" rtlCol="0">
                  <a:spAutoFit/>
                </a:bodyPr>
                <a:lstStyle/>
                <a:p>
                  <a:r>
                    <a:rPr lang="en-US" sz="1500" smtClean="0"/>
                    <a:t>Code generation</a:t>
                  </a:r>
                  <a:endParaRPr lang="en-US" sz="1500" dirty="0"/>
                </a:p>
              </p:txBody>
            </p:sp>
            <p:sp>
              <p:nvSpPr>
                <p:cNvPr id="60" name="ZoneTexte 59"/>
                <p:cNvSpPr txBox="1"/>
                <p:nvPr/>
              </p:nvSpPr>
              <p:spPr>
                <a:xfrm>
                  <a:off x="24679081" y="7687508"/>
                  <a:ext cx="2077669" cy="1015603"/>
                </a:xfrm>
                <a:prstGeom prst="rect">
                  <a:avLst/>
                </a:prstGeom>
                <a:noFill/>
              </p:spPr>
              <p:txBody>
                <a:bodyPr wrap="none" rtlCol="0">
                  <a:spAutoFit/>
                </a:bodyPr>
                <a:lstStyle/>
                <a:p>
                  <a:r>
                    <a:rPr lang="en-US" sz="1500" dirty="0" smtClean="0"/>
                    <a:t>modify</a:t>
                  </a:r>
                  <a:endParaRPr lang="en-US" sz="1500" dirty="0"/>
                </a:p>
              </p:txBody>
            </p:sp>
            <p:cxnSp>
              <p:nvCxnSpPr>
                <p:cNvPr id="61" name="Connecteur droit avec flèche 60"/>
                <p:cNvCxnSpPr/>
                <p:nvPr/>
              </p:nvCxnSpPr>
              <p:spPr>
                <a:xfrm>
                  <a:off x="24502520" y="7483275"/>
                  <a:ext cx="0" cy="1781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2" name="Connecteur droit avec flèche 61"/>
                <p:cNvCxnSpPr/>
                <p:nvPr/>
              </p:nvCxnSpPr>
              <p:spPr>
                <a:xfrm flipH="1">
                  <a:off x="14349403" y="7542423"/>
                  <a:ext cx="314" cy="17224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63" name="Groupe 62"/>
                <p:cNvGrpSpPr/>
                <p:nvPr/>
              </p:nvGrpSpPr>
              <p:grpSpPr>
                <a:xfrm>
                  <a:off x="17613493" y="9379054"/>
                  <a:ext cx="3847360" cy="1482237"/>
                  <a:chOff x="13076076" y="6548499"/>
                  <a:chExt cx="3847360" cy="1482237"/>
                </a:xfrm>
              </p:grpSpPr>
              <p:sp>
                <p:nvSpPr>
                  <p:cNvPr id="70" name="ZoneTexte 69"/>
                  <p:cNvSpPr txBox="1"/>
                  <p:nvPr/>
                </p:nvSpPr>
                <p:spPr>
                  <a:xfrm>
                    <a:off x="13335809" y="6719338"/>
                    <a:ext cx="3410530" cy="1015603"/>
                  </a:xfrm>
                  <a:prstGeom prst="rect">
                    <a:avLst/>
                  </a:prstGeom>
                  <a:noFill/>
                </p:spPr>
                <p:txBody>
                  <a:bodyPr wrap="none" rtlCol="0">
                    <a:spAutoFit/>
                  </a:bodyPr>
                  <a:lstStyle/>
                  <a:p>
                    <a:pPr algn="ctr"/>
                    <a:r>
                      <a:rPr lang="en-US" sz="1500" dirty="0" smtClean="0"/>
                      <a:t>Consistency</a:t>
                    </a:r>
                    <a:endParaRPr lang="en-US" sz="1500" dirty="0"/>
                  </a:p>
                </p:txBody>
              </p:sp>
              <p:cxnSp>
                <p:nvCxnSpPr>
                  <p:cNvPr id="71" name="Connecteur droit 70"/>
                  <p:cNvCxnSpPr>
                    <a:stCxn id="49" idx="3"/>
                  </p:cNvCxnSpPr>
                  <p:nvPr/>
                </p:nvCxnSpPr>
                <p:spPr>
                  <a:xfrm flipV="1">
                    <a:off x="13076076" y="6548499"/>
                    <a:ext cx="3847360" cy="1482237"/>
                  </a:xfrm>
                  <a:prstGeom prst="line">
                    <a:avLst/>
                  </a:prstGeom>
                  <a:ln w="79375">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65" name="Rectangle 64"/>
                <p:cNvSpPr/>
                <p:nvPr/>
              </p:nvSpPr>
              <p:spPr>
                <a:xfrm>
                  <a:off x="12397454" y="5837286"/>
                  <a:ext cx="3722544" cy="1743460"/>
                </a:xfrm>
                <a:prstGeom prst="rect">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smtClean="0">
                      <a:solidFill>
                        <a:schemeClr val="tx1"/>
                      </a:solidFill>
                    </a:rPr>
                    <a:t>Architecture Model</a:t>
                  </a:r>
                  <a:endParaRPr lang="en-US" sz="1500" dirty="0">
                    <a:solidFill>
                      <a:schemeClr val="tx1"/>
                    </a:solidFill>
                  </a:endParaRPr>
                </a:p>
              </p:txBody>
            </p:sp>
            <p:sp>
              <p:nvSpPr>
                <p:cNvPr id="66" name="Organigramme : Multidocument 65"/>
                <p:cNvSpPr/>
                <p:nvPr/>
              </p:nvSpPr>
              <p:spPr>
                <a:xfrm>
                  <a:off x="22842140" y="5711944"/>
                  <a:ext cx="3320760" cy="1921101"/>
                </a:xfrm>
                <a:prstGeom prst="flowChartMultidocument">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rPr>
                    <a:t>Code</a:t>
                  </a:r>
                  <a:endParaRPr lang="en-US" sz="1500" dirty="0">
                    <a:solidFill>
                      <a:schemeClr val="tx1"/>
                    </a:solidFill>
                  </a:endParaRPr>
                </a:p>
              </p:txBody>
            </p:sp>
            <p:sp>
              <p:nvSpPr>
                <p:cNvPr id="68" name="Organigramme : Multidocument 67"/>
                <p:cNvSpPr/>
                <p:nvPr/>
              </p:nvSpPr>
              <p:spPr>
                <a:xfrm>
                  <a:off x="22803057" y="9318511"/>
                  <a:ext cx="3320760" cy="1921101"/>
                </a:xfrm>
                <a:prstGeom prst="flowChartMultidocument">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rPr>
                    <a:t>Code*</a:t>
                  </a:r>
                  <a:endParaRPr lang="en-US" sz="1500" dirty="0">
                    <a:solidFill>
                      <a:schemeClr val="tx1"/>
                    </a:solidFill>
                  </a:endParaRPr>
                </a:p>
              </p:txBody>
            </p:sp>
            <p:sp>
              <p:nvSpPr>
                <p:cNvPr id="69" name="Rectangle 68"/>
                <p:cNvSpPr/>
                <p:nvPr/>
              </p:nvSpPr>
              <p:spPr>
                <a:xfrm>
                  <a:off x="12397454" y="9349284"/>
                  <a:ext cx="3748761" cy="1743460"/>
                </a:xfrm>
                <a:prstGeom prst="rect">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smtClean="0">
                      <a:solidFill>
                        <a:schemeClr val="tx1"/>
                      </a:solidFill>
                    </a:rPr>
                    <a:t>Architecture Model</a:t>
                  </a:r>
                  <a:r>
                    <a:rPr lang="en-US" sz="1500" dirty="0" smtClean="0">
                      <a:solidFill>
                        <a:schemeClr val="tx1"/>
                      </a:solidFill>
                    </a:rPr>
                    <a:t>*</a:t>
                  </a:r>
                  <a:endParaRPr lang="en-US" sz="1500" dirty="0">
                    <a:solidFill>
                      <a:schemeClr val="tx1"/>
                    </a:solidFill>
                  </a:endParaRPr>
                </a:p>
              </p:txBody>
            </p:sp>
          </p:grpSp>
        </p:grpSp>
      </p:grpSp>
      <p:sp>
        <p:nvSpPr>
          <p:cNvPr id="33" name="Espace réservé du contenu 2"/>
          <p:cNvSpPr txBox="1">
            <a:spLocks/>
          </p:cNvSpPr>
          <p:nvPr/>
        </p:nvSpPr>
        <p:spPr>
          <a:xfrm>
            <a:off x="260198" y="4148918"/>
            <a:ext cx="8449832" cy="2960992"/>
          </a:xfrm>
          <a:prstGeom prst="rect">
            <a:avLst/>
          </a:prstGeom>
        </p:spPr>
        <p:txBody>
          <a:bodyPr lIns="0" tIns="0" rIns="0" bIns="0">
            <a:normAutofit/>
          </a:bodyPr>
          <a:lstStyle>
            <a:lvl1pPr marL="342900" indent="-342900" algn="l" defTabSz="914400" rtl="0" eaLnBrk="1" latinLnBrk="0" hangingPunct="1">
              <a:lnSpc>
                <a:spcPct val="100000"/>
              </a:lnSpc>
              <a:spcBef>
                <a:spcPts val="0"/>
              </a:spcBef>
              <a:spcAft>
                <a:spcPts val="400"/>
              </a:spcAft>
              <a:buClr>
                <a:schemeClr val="accent2"/>
              </a:buClr>
              <a:buSzPct val="125000"/>
              <a:buFont typeface="Arial" pitchFamily="34" charset="0"/>
              <a:buChar char="•"/>
              <a:defRPr sz="2000" b="1" kern="1200">
                <a:solidFill>
                  <a:schemeClr val="accent5"/>
                </a:solidFill>
                <a:latin typeface="+mn-lt"/>
                <a:ea typeface="+mn-ea"/>
                <a:cs typeface="+mn-cs"/>
              </a:defRPr>
            </a:lvl1pPr>
            <a:lvl2pPr marL="801688" indent="-360363" algn="l" defTabSz="914400" rtl="0" eaLnBrk="1" latinLnBrk="0" hangingPunct="1">
              <a:lnSpc>
                <a:spcPct val="100000"/>
              </a:lnSpc>
              <a:spcBef>
                <a:spcPts val="0"/>
              </a:spcBef>
              <a:buClr>
                <a:schemeClr val="accent5"/>
              </a:buClr>
              <a:buSzPct val="125000"/>
              <a:buFont typeface="Arial" panose="020B0604020202020204" pitchFamily="34" charset="0"/>
              <a:buChar char="•"/>
              <a:defRPr sz="1800" kern="1200">
                <a:solidFill>
                  <a:schemeClr val="accent5"/>
                </a:solidFill>
                <a:latin typeface="+mn-lt"/>
                <a:ea typeface="+mn-ea"/>
                <a:cs typeface="+mn-cs"/>
              </a:defRPr>
            </a:lvl2pPr>
            <a:lvl3pPr marL="1171575" indent="-285750" algn="l" defTabSz="914400" rtl="0" eaLnBrk="1" latinLnBrk="0" hangingPunct="1">
              <a:lnSpc>
                <a:spcPct val="100000"/>
              </a:lnSpc>
              <a:spcBef>
                <a:spcPts val="0"/>
              </a:spcBef>
              <a:buClr>
                <a:schemeClr val="accent2"/>
              </a:buClr>
              <a:buSzPct val="125000"/>
              <a:buFont typeface="Arial" panose="020B0604020202020204" pitchFamily="34" charset="0"/>
              <a:buChar char="•"/>
              <a:defRPr sz="1600" kern="1200">
                <a:solidFill>
                  <a:schemeClr val="accent5"/>
                </a:solidFill>
                <a:latin typeface="+mn-lt"/>
                <a:ea typeface="+mn-ea"/>
                <a:cs typeface="+mn-cs"/>
              </a:defRPr>
            </a:lvl3pPr>
            <a:lvl4pPr marL="1704975" indent="-287338" algn="l" defTabSz="914400" rtl="0" eaLnBrk="1" latinLnBrk="0" hangingPunct="1">
              <a:lnSpc>
                <a:spcPts val="2000"/>
              </a:lnSpc>
              <a:spcBef>
                <a:spcPts val="0"/>
              </a:spcBef>
              <a:buClr>
                <a:schemeClr val="accent6"/>
              </a:buClr>
              <a:buSzPct val="125000"/>
              <a:buFont typeface="Arial" pitchFamily="34" charset="0"/>
              <a:buChar char="•"/>
              <a:defRPr sz="1400" kern="1200">
                <a:solidFill>
                  <a:schemeClr val="accent5"/>
                </a:solidFill>
                <a:latin typeface="+mn-lt"/>
                <a:ea typeface="+mn-ea"/>
                <a:cs typeface="+mn-cs"/>
              </a:defRPr>
            </a:lvl4pPr>
            <a:lvl5pPr marL="2152650" indent="-114300" algn="l" defTabSz="914400" rtl="0" eaLnBrk="1" latinLnBrk="0" hangingPunct="1">
              <a:lnSpc>
                <a:spcPts val="2000"/>
              </a:lnSpc>
              <a:spcBef>
                <a:spcPts val="0"/>
              </a:spcBef>
              <a:buClr>
                <a:srgbClr val="666666"/>
              </a:buClr>
              <a:buSzPct val="125000"/>
              <a:buFont typeface="Arial" panose="020B0604020202020204" pitchFamily="34" charset="0"/>
              <a:buChar char="•"/>
              <a:defRPr sz="1200" kern="1200" baseline="0">
                <a:solidFill>
                  <a:srgbClr val="66666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10000"/>
              </a:lnSpc>
              <a:buFont typeface="Wingdings" panose="05000000000000000000" pitchFamily="2" charset="2"/>
              <a:buChar char="v"/>
              <a:defRPr/>
            </a:pPr>
            <a:r>
              <a:rPr lang="en-US" b="0" smtClean="0">
                <a:cs typeface="Arial" panose="020B0604020202020204" pitchFamily="34" charset="0"/>
              </a:rPr>
              <a:t>How to preserve changes on different artifacts while keeping them consistent? </a:t>
            </a:r>
          </a:p>
          <a:p>
            <a:pPr lvl="1">
              <a:lnSpc>
                <a:spcPct val="110000"/>
              </a:lnSpc>
              <a:defRPr/>
            </a:pPr>
            <a:r>
              <a:rPr lang="en-US" smtClean="0"/>
              <a:t>Can changes be synchronized in both directions?</a:t>
            </a:r>
          </a:p>
        </p:txBody>
      </p:sp>
    </p:spTree>
    <p:extLst>
      <p:ext uri="{BB962C8B-B14F-4D97-AF65-F5344CB8AC3E}">
        <p14:creationId xmlns:p14="http://schemas.microsoft.com/office/powerpoint/2010/main" val="2257675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4294967295"/>
          </p:nvPr>
        </p:nvSpPr>
        <p:spPr>
          <a:xfrm>
            <a:off x="1642788" y="136706"/>
            <a:ext cx="7335450" cy="774988"/>
          </a:xfrm>
          <a:prstGeom prst="rect">
            <a:avLst/>
          </a:prstGeom>
        </p:spPr>
        <p:txBody>
          <a:bodyPr/>
          <a:lstStyle/>
          <a:p>
            <a:r>
              <a:rPr lang="en-US" sz="2000" smtClean="0">
                <a:solidFill>
                  <a:schemeClr val="bg1"/>
                </a:solidFill>
              </a:rPr>
              <a:t>WHY IS IT A PROBLEM?</a:t>
            </a:r>
            <a:endParaRPr lang="fr-FR" dirty="0"/>
          </a:p>
        </p:txBody>
      </p:sp>
      <p:sp>
        <p:nvSpPr>
          <p:cNvPr id="33" name="Espace réservé du contenu 2"/>
          <p:cNvSpPr txBox="1">
            <a:spLocks/>
          </p:cNvSpPr>
          <p:nvPr/>
        </p:nvSpPr>
        <p:spPr>
          <a:xfrm>
            <a:off x="224103" y="2094405"/>
            <a:ext cx="8449832" cy="2960992"/>
          </a:xfrm>
          <a:prstGeom prst="rect">
            <a:avLst/>
          </a:prstGeom>
        </p:spPr>
        <p:txBody>
          <a:bodyPr lIns="0" tIns="0" rIns="0" bIns="0">
            <a:normAutofit lnSpcReduction="10000"/>
          </a:bodyPr>
          <a:lstStyle>
            <a:lvl1pPr marL="342900" indent="-342900" algn="l" defTabSz="914400" rtl="0" eaLnBrk="1" latinLnBrk="0" hangingPunct="1">
              <a:lnSpc>
                <a:spcPct val="100000"/>
              </a:lnSpc>
              <a:spcBef>
                <a:spcPts val="0"/>
              </a:spcBef>
              <a:spcAft>
                <a:spcPts val="400"/>
              </a:spcAft>
              <a:buClr>
                <a:schemeClr val="accent2"/>
              </a:buClr>
              <a:buSzPct val="125000"/>
              <a:buFont typeface="Arial" pitchFamily="34" charset="0"/>
              <a:buChar char="•"/>
              <a:defRPr sz="2000" b="1" kern="1200">
                <a:solidFill>
                  <a:schemeClr val="accent5"/>
                </a:solidFill>
                <a:latin typeface="+mn-lt"/>
                <a:ea typeface="+mn-ea"/>
                <a:cs typeface="+mn-cs"/>
              </a:defRPr>
            </a:lvl1pPr>
            <a:lvl2pPr marL="801688" indent="-360363" algn="l" defTabSz="914400" rtl="0" eaLnBrk="1" latinLnBrk="0" hangingPunct="1">
              <a:lnSpc>
                <a:spcPct val="100000"/>
              </a:lnSpc>
              <a:spcBef>
                <a:spcPts val="0"/>
              </a:spcBef>
              <a:buClr>
                <a:schemeClr val="accent5"/>
              </a:buClr>
              <a:buSzPct val="125000"/>
              <a:buFont typeface="Arial" panose="020B0604020202020204" pitchFamily="34" charset="0"/>
              <a:buChar char="•"/>
              <a:defRPr sz="1800" kern="1200">
                <a:solidFill>
                  <a:schemeClr val="accent5"/>
                </a:solidFill>
                <a:latin typeface="+mn-lt"/>
                <a:ea typeface="+mn-ea"/>
                <a:cs typeface="+mn-cs"/>
              </a:defRPr>
            </a:lvl2pPr>
            <a:lvl3pPr marL="1171575" indent="-285750" algn="l" defTabSz="914400" rtl="0" eaLnBrk="1" latinLnBrk="0" hangingPunct="1">
              <a:lnSpc>
                <a:spcPct val="100000"/>
              </a:lnSpc>
              <a:spcBef>
                <a:spcPts val="0"/>
              </a:spcBef>
              <a:buClr>
                <a:schemeClr val="accent2"/>
              </a:buClr>
              <a:buSzPct val="125000"/>
              <a:buFont typeface="Arial" panose="020B0604020202020204" pitchFamily="34" charset="0"/>
              <a:buChar char="•"/>
              <a:defRPr sz="1600" kern="1200">
                <a:solidFill>
                  <a:schemeClr val="accent5"/>
                </a:solidFill>
                <a:latin typeface="+mn-lt"/>
                <a:ea typeface="+mn-ea"/>
                <a:cs typeface="+mn-cs"/>
              </a:defRPr>
            </a:lvl3pPr>
            <a:lvl4pPr marL="1704975" indent="-287338" algn="l" defTabSz="914400" rtl="0" eaLnBrk="1" latinLnBrk="0" hangingPunct="1">
              <a:lnSpc>
                <a:spcPts val="2000"/>
              </a:lnSpc>
              <a:spcBef>
                <a:spcPts val="0"/>
              </a:spcBef>
              <a:buClr>
                <a:schemeClr val="accent6"/>
              </a:buClr>
              <a:buSzPct val="125000"/>
              <a:buFont typeface="Arial" pitchFamily="34" charset="0"/>
              <a:buChar char="•"/>
              <a:defRPr sz="1400" kern="1200">
                <a:solidFill>
                  <a:schemeClr val="accent5"/>
                </a:solidFill>
                <a:latin typeface="+mn-lt"/>
                <a:ea typeface="+mn-ea"/>
                <a:cs typeface="+mn-cs"/>
              </a:defRPr>
            </a:lvl4pPr>
            <a:lvl5pPr marL="2152650" indent="-114300" algn="l" defTabSz="914400" rtl="0" eaLnBrk="1" latinLnBrk="0" hangingPunct="1">
              <a:lnSpc>
                <a:spcPts val="2000"/>
              </a:lnSpc>
              <a:spcBef>
                <a:spcPts val="0"/>
              </a:spcBef>
              <a:buClr>
                <a:srgbClr val="666666"/>
              </a:buClr>
              <a:buSzPct val="125000"/>
              <a:buFont typeface="Arial" panose="020B0604020202020204" pitchFamily="34" charset="0"/>
              <a:buChar char="•"/>
              <a:defRPr sz="1200" kern="1200" baseline="0">
                <a:solidFill>
                  <a:srgbClr val="66666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10000"/>
              </a:lnSpc>
              <a:defRPr/>
            </a:pPr>
            <a:r>
              <a:rPr lang="en-US" sz="1200" smtClean="0"/>
              <a:t>Gap </a:t>
            </a:r>
            <a:r>
              <a:rPr lang="en-US" sz="1200"/>
              <a:t>between </a:t>
            </a:r>
            <a:r>
              <a:rPr lang="en-US" sz="1200" smtClean="0"/>
              <a:t>architecture and implementation </a:t>
            </a:r>
            <a:r>
              <a:rPr lang="en-US" sz="1200" smtClean="0">
                <a:sym typeface="Wingdings" panose="05000000000000000000" pitchFamily="2" charset="2"/>
              </a:rPr>
              <a:t></a:t>
            </a:r>
            <a:r>
              <a:rPr lang="en-US" sz="1200" smtClean="0"/>
              <a:t> It </a:t>
            </a:r>
            <a:r>
              <a:rPr lang="en-US" sz="1200"/>
              <a:t>is not easy to design software architecture reflecting the intention of developers and implement the result of design modeling as a program while preserving the architectural </a:t>
            </a:r>
            <a:r>
              <a:rPr lang="en-US" sz="1200" smtClean="0"/>
              <a:t>correctness. [</a:t>
            </a:r>
            <a:r>
              <a:rPr lang="fr-FR" sz="1200" smtClean="0"/>
              <a:t>Naoyasu</a:t>
            </a:r>
            <a:r>
              <a:rPr lang="en-US" sz="1200" smtClean="0"/>
              <a:t>] </a:t>
            </a:r>
          </a:p>
          <a:p>
            <a:pPr algn="just">
              <a:lnSpc>
                <a:spcPct val="110000"/>
              </a:lnSpc>
              <a:defRPr/>
            </a:pPr>
            <a:r>
              <a:rPr lang="en-US" sz="1200" smtClean="0"/>
              <a:t>In [</a:t>
            </a:r>
            <a:r>
              <a:rPr lang="en-US" sz="1200"/>
              <a:t>Taylor</a:t>
            </a:r>
            <a:r>
              <a:rPr lang="en-US" sz="1200" smtClean="0"/>
              <a:t>]: the </a:t>
            </a:r>
            <a:r>
              <a:rPr lang="en-US" sz="1200"/>
              <a:t>need for adequate support for moving from architecture to implementation and fluidly moving between design and coding tasks. </a:t>
            </a:r>
            <a:endParaRPr lang="en-US" sz="1200" smtClean="0"/>
          </a:p>
          <a:p>
            <a:pPr algn="just">
              <a:lnSpc>
                <a:spcPct val="110000"/>
              </a:lnSpc>
              <a:defRPr/>
            </a:pPr>
            <a:r>
              <a:rPr lang="en-US" sz="1200" smtClean="0"/>
              <a:t>In current MDD tools, to </a:t>
            </a:r>
            <a:r>
              <a:rPr lang="en-US" sz="1200"/>
              <a:t>generate full code, we have </a:t>
            </a:r>
            <a:r>
              <a:rPr lang="en-US" sz="1200" smtClean="0"/>
              <a:t>to:</a:t>
            </a:r>
          </a:p>
          <a:p>
            <a:pPr lvl="1" algn="just">
              <a:lnSpc>
                <a:spcPct val="110000"/>
              </a:lnSpc>
              <a:defRPr/>
            </a:pPr>
            <a:r>
              <a:rPr lang="en-US" sz="1000"/>
              <a:t>A</a:t>
            </a:r>
            <a:r>
              <a:rPr lang="en-US" sz="1000" smtClean="0"/>
              <a:t>dopt </a:t>
            </a:r>
            <a:r>
              <a:rPr lang="en-US" sz="1000"/>
              <a:t>domain-specific approaches in which a sufficient set of libraries are prepared for code </a:t>
            </a:r>
            <a:r>
              <a:rPr lang="en-US" sz="1000" smtClean="0"/>
              <a:t>generation: effective but not easy </a:t>
            </a:r>
          </a:p>
          <a:p>
            <a:pPr lvl="1" algn="just">
              <a:lnSpc>
                <a:spcPct val="110000"/>
              </a:lnSpc>
              <a:defRPr/>
            </a:pPr>
            <a:r>
              <a:rPr lang="en-US" sz="1000" smtClean="0"/>
              <a:t>Or create </a:t>
            </a:r>
            <a:r>
              <a:rPr lang="en-US" sz="1000"/>
              <a:t>models that contain detailed implementation-level behavioral </a:t>
            </a:r>
            <a:r>
              <a:rPr lang="en-US" sz="1000" smtClean="0"/>
              <a:t>specifications: industrial settings but </a:t>
            </a:r>
            <a:r>
              <a:rPr lang="en-US" sz="1000"/>
              <a:t>not </a:t>
            </a:r>
            <a:r>
              <a:rPr lang="en-US" sz="1000" smtClean="0"/>
              <a:t>favorable </a:t>
            </a:r>
            <a:r>
              <a:rPr lang="en-US" sz="1000"/>
              <a:t>because </a:t>
            </a:r>
            <a:r>
              <a:rPr lang="en-US" sz="1000" smtClean="0"/>
              <a:t>architecture </a:t>
            </a:r>
            <a:r>
              <a:rPr lang="en-US" sz="1000"/>
              <a:t>models should be abstract and contain only the essential aspects of architectural design decisions. The detailed considerations about implementation should not be included in the design models. </a:t>
            </a:r>
            <a:endParaRPr lang="en-US" sz="1000" smtClean="0"/>
          </a:p>
          <a:p>
            <a:pPr algn="just">
              <a:lnSpc>
                <a:spcPct val="110000"/>
              </a:lnSpc>
              <a:defRPr/>
            </a:pPr>
            <a:r>
              <a:rPr lang="en-US" sz="1200" smtClean="0"/>
              <a:t>In </a:t>
            </a:r>
            <a:r>
              <a:rPr lang="en-US" sz="1200"/>
              <a:t>the case of the skeleton </a:t>
            </a:r>
            <a:r>
              <a:rPr lang="en-US" sz="1200" smtClean="0"/>
              <a:t>code generation, </a:t>
            </a:r>
            <a:r>
              <a:rPr lang="en-US" sz="1200"/>
              <a:t>a programmer </a:t>
            </a:r>
            <a:r>
              <a:rPr lang="en-US" sz="1200" smtClean="0"/>
              <a:t>writes the </a:t>
            </a:r>
            <a:r>
              <a:rPr lang="en-US" sz="1200"/>
              <a:t>rest of the code and might make a mistake that violates the architectural correctness. </a:t>
            </a:r>
            <a:endParaRPr lang="en-US" sz="1200" smtClean="0"/>
          </a:p>
          <a:p>
            <a:pPr algn="just">
              <a:lnSpc>
                <a:spcPct val="110000"/>
              </a:lnSpc>
              <a:defRPr/>
            </a:pPr>
            <a:r>
              <a:rPr lang="en-US" sz="1200" smtClean="0"/>
              <a:t>However</a:t>
            </a:r>
            <a:r>
              <a:rPr lang="en-US" sz="1200"/>
              <a:t>, </a:t>
            </a:r>
            <a:r>
              <a:rPr lang="en-US" sz="1200" smtClean="0"/>
              <a:t>the violation </a:t>
            </a:r>
            <a:r>
              <a:rPr lang="en-US" sz="1200"/>
              <a:t>in the code </a:t>
            </a:r>
            <a:r>
              <a:rPr lang="en-US" sz="1200" smtClean="0"/>
              <a:t>is not esy to detect </a:t>
            </a:r>
            <a:r>
              <a:rPr lang="en-US" sz="1200"/>
              <a:t>because there is no </a:t>
            </a:r>
            <a:r>
              <a:rPr lang="en-US" sz="1200" smtClean="0"/>
              <a:t>traceability </a:t>
            </a:r>
            <a:r>
              <a:rPr lang="en-US" sz="1200"/>
              <a:t>between </a:t>
            </a:r>
            <a:r>
              <a:rPr lang="en-US" sz="1200" smtClean="0"/>
              <a:t>architecture </a:t>
            </a:r>
            <a:r>
              <a:rPr lang="en-US" sz="1200"/>
              <a:t>and </a:t>
            </a:r>
            <a:r>
              <a:rPr lang="en-US" sz="1200" smtClean="0"/>
              <a:t>implementation </a:t>
            </a:r>
            <a:r>
              <a:rPr lang="en-US" sz="1200" smtClean="0">
                <a:sym typeface="Wingdings" panose="05000000000000000000" pitchFamily="2" charset="2"/>
              </a:rPr>
              <a:t> we need a</a:t>
            </a:r>
            <a:r>
              <a:rPr lang="en-US" sz="1200" smtClean="0"/>
              <a:t> bidirectional traceability between architecture and implementation. </a:t>
            </a:r>
            <a:r>
              <a:rPr lang="en-US" sz="1200"/>
              <a:t>Unfortunately, current MDD tools are insufficient to realize this kind of bidirectional traceability.</a:t>
            </a:r>
            <a:endParaRPr lang="en-US" sz="1200" smtClean="0"/>
          </a:p>
        </p:txBody>
      </p:sp>
      <p:sp>
        <p:nvSpPr>
          <p:cNvPr id="5" name="ZoneTexte 4"/>
          <p:cNvSpPr txBox="1"/>
          <p:nvPr/>
        </p:nvSpPr>
        <p:spPr>
          <a:xfrm>
            <a:off x="127956" y="6451159"/>
            <a:ext cx="8972328" cy="400110"/>
          </a:xfrm>
          <a:prstGeom prst="rect">
            <a:avLst/>
          </a:prstGeom>
          <a:noFill/>
        </p:spPr>
        <p:txBody>
          <a:bodyPr wrap="none" rtlCol="0">
            <a:spAutoFit/>
          </a:bodyPr>
          <a:lstStyle/>
          <a:p>
            <a:r>
              <a:rPr lang="en-US" sz="1000" smtClean="0"/>
              <a:t>[</a:t>
            </a:r>
            <a:r>
              <a:rPr lang="en-US" sz="1000"/>
              <a:t>Taylor</a:t>
            </a:r>
            <a:r>
              <a:rPr lang="en-US" sz="1000" smtClean="0"/>
              <a:t>] Taylor</a:t>
            </a:r>
            <a:r>
              <a:rPr lang="en-US" sz="1000"/>
              <a:t>, R. N. and Hoek, A.: Software Design and Architecture –The once and future focus of software engineering, In Proceedings of 2007 Future of </a:t>
            </a:r>
            <a:endParaRPr lang="en-US" sz="1000" smtClean="0"/>
          </a:p>
          <a:p>
            <a:r>
              <a:rPr lang="en-US" sz="1000" smtClean="0"/>
              <a:t>Software </a:t>
            </a:r>
            <a:r>
              <a:rPr lang="en-US" sz="1000"/>
              <a:t>Engineering (FOSE 2007), pp.226-243, </a:t>
            </a:r>
            <a:r>
              <a:rPr lang="en-US" sz="1000" smtClean="0"/>
              <a:t>2007</a:t>
            </a:r>
            <a:endParaRPr lang="fr-FR" sz="1000"/>
          </a:p>
        </p:txBody>
      </p:sp>
      <p:sp>
        <p:nvSpPr>
          <p:cNvPr id="31" name="ZoneTexte 30"/>
          <p:cNvSpPr txBox="1"/>
          <p:nvPr/>
        </p:nvSpPr>
        <p:spPr>
          <a:xfrm>
            <a:off x="81801" y="949051"/>
            <a:ext cx="8324202" cy="338554"/>
          </a:xfrm>
          <a:prstGeom prst="rect">
            <a:avLst/>
          </a:prstGeom>
          <a:noFill/>
        </p:spPr>
        <p:txBody>
          <a:bodyPr wrap="none" rtlCol="0">
            <a:spAutoFit/>
          </a:bodyPr>
          <a:lstStyle/>
          <a:p>
            <a:r>
              <a:rPr lang="en-US" sz="1600" smtClean="0"/>
              <a:t>(1) Gap between architecture and implementation: The need for a bidirectional traceability</a:t>
            </a:r>
            <a:endParaRPr lang="fr-FR" sz="1600"/>
          </a:p>
        </p:txBody>
      </p:sp>
      <p:sp>
        <p:nvSpPr>
          <p:cNvPr id="32" name="ZoneTexte 31"/>
          <p:cNvSpPr txBox="1"/>
          <p:nvPr/>
        </p:nvSpPr>
        <p:spPr>
          <a:xfrm>
            <a:off x="127956" y="6051049"/>
            <a:ext cx="9494907" cy="400110"/>
          </a:xfrm>
          <a:prstGeom prst="rect">
            <a:avLst/>
          </a:prstGeom>
          <a:noFill/>
        </p:spPr>
        <p:txBody>
          <a:bodyPr wrap="none" rtlCol="0">
            <a:spAutoFit/>
          </a:bodyPr>
          <a:lstStyle/>
          <a:p>
            <a:r>
              <a:rPr lang="fr-FR" sz="1000" smtClean="0"/>
              <a:t>[</a:t>
            </a:r>
            <a:r>
              <a:rPr lang="fr-FR" sz="1000"/>
              <a:t>Naoyasu </a:t>
            </a:r>
            <a:r>
              <a:rPr lang="fr-FR" sz="1000" smtClean="0"/>
              <a:t>] Naoyasu </a:t>
            </a:r>
            <a:r>
              <a:rPr lang="fr-FR" sz="1000"/>
              <a:t>Ubayashi, Tetsuo Tamai, Jun Nomura, "Archface: a contract place where architectural design and code meet together", , vol. 01, no. , pp. 75-84, </a:t>
            </a:r>
            <a:endParaRPr lang="fr-FR" sz="1000" smtClean="0"/>
          </a:p>
          <a:p>
            <a:r>
              <a:rPr lang="fr-FR" sz="1000" smtClean="0"/>
              <a:t>2010</a:t>
            </a:r>
            <a:r>
              <a:rPr lang="fr-FR" sz="1000"/>
              <a:t>, doi:10.1145/1806799.1806815</a:t>
            </a:r>
          </a:p>
        </p:txBody>
      </p:sp>
    </p:spTree>
    <p:extLst>
      <p:ext uri="{BB962C8B-B14F-4D97-AF65-F5344CB8AC3E}">
        <p14:creationId xmlns:p14="http://schemas.microsoft.com/office/powerpoint/2010/main" val="904350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4294967295"/>
          </p:nvPr>
        </p:nvSpPr>
        <p:spPr>
          <a:xfrm>
            <a:off x="1642788" y="136706"/>
            <a:ext cx="7335450" cy="774988"/>
          </a:xfrm>
          <a:prstGeom prst="rect">
            <a:avLst/>
          </a:prstGeom>
        </p:spPr>
        <p:txBody>
          <a:bodyPr/>
          <a:lstStyle/>
          <a:p>
            <a:r>
              <a:rPr lang="en-US" sz="2000">
                <a:solidFill>
                  <a:schemeClr val="bg1"/>
                </a:solidFill>
              </a:rPr>
              <a:t>WHY IS IT A PROBLEM?</a:t>
            </a:r>
            <a:endParaRPr lang="fr-FR" sz="2000" dirty="0"/>
          </a:p>
        </p:txBody>
      </p:sp>
      <p:sp>
        <p:nvSpPr>
          <p:cNvPr id="33" name="Espace réservé du contenu 2"/>
          <p:cNvSpPr txBox="1">
            <a:spLocks/>
          </p:cNvSpPr>
          <p:nvPr/>
        </p:nvSpPr>
        <p:spPr>
          <a:xfrm>
            <a:off x="217431" y="1772816"/>
            <a:ext cx="8449832" cy="2960992"/>
          </a:xfrm>
          <a:prstGeom prst="rect">
            <a:avLst/>
          </a:prstGeom>
        </p:spPr>
        <p:txBody>
          <a:bodyPr lIns="0" tIns="0" rIns="0" bIns="0">
            <a:normAutofit/>
          </a:bodyPr>
          <a:lstStyle>
            <a:lvl1pPr marL="342900" indent="-342900" algn="l" defTabSz="914400" rtl="0" eaLnBrk="1" latinLnBrk="0" hangingPunct="1">
              <a:lnSpc>
                <a:spcPct val="100000"/>
              </a:lnSpc>
              <a:spcBef>
                <a:spcPts val="0"/>
              </a:spcBef>
              <a:spcAft>
                <a:spcPts val="400"/>
              </a:spcAft>
              <a:buClr>
                <a:schemeClr val="accent2"/>
              </a:buClr>
              <a:buSzPct val="125000"/>
              <a:buFont typeface="Arial" pitchFamily="34" charset="0"/>
              <a:buChar char="•"/>
              <a:defRPr sz="2000" b="1" kern="1200">
                <a:solidFill>
                  <a:schemeClr val="accent5"/>
                </a:solidFill>
                <a:latin typeface="+mn-lt"/>
                <a:ea typeface="+mn-ea"/>
                <a:cs typeface="+mn-cs"/>
              </a:defRPr>
            </a:lvl1pPr>
            <a:lvl2pPr marL="801688" indent="-360363" algn="l" defTabSz="914400" rtl="0" eaLnBrk="1" latinLnBrk="0" hangingPunct="1">
              <a:lnSpc>
                <a:spcPct val="100000"/>
              </a:lnSpc>
              <a:spcBef>
                <a:spcPts val="0"/>
              </a:spcBef>
              <a:buClr>
                <a:schemeClr val="accent5"/>
              </a:buClr>
              <a:buSzPct val="125000"/>
              <a:buFont typeface="Arial" panose="020B0604020202020204" pitchFamily="34" charset="0"/>
              <a:buChar char="•"/>
              <a:defRPr sz="1800" kern="1200">
                <a:solidFill>
                  <a:schemeClr val="accent5"/>
                </a:solidFill>
                <a:latin typeface="+mn-lt"/>
                <a:ea typeface="+mn-ea"/>
                <a:cs typeface="+mn-cs"/>
              </a:defRPr>
            </a:lvl2pPr>
            <a:lvl3pPr marL="1171575" indent="-285750" algn="l" defTabSz="914400" rtl="0" eaLnBrk="1" latinLnBrk="0" hangingPunct="1">
              <a:lnSpc>
                <a:spcPct val="100000"/>
              </a:lnSpc>
              <a:spcBef>
                <a:spcPts val="0"/>
              </a:spcBef>
              <a:buClr>
                <a:schemeClr val="accent2"/>
              </a:buClr>
              <a:buSzPct val="125000"/>
              <a:buFont typeface="Arial" panose="020B0604020202020204" pitchFamily="34" charset="0"/>
              <a:buChar char="•"/>
              <a:defRPr sz="1600" kern="1200">
                <a:solidFill>
                  <a:schemeClr val="accent5"/>
                </a:solidFill>
                <a:latin typeface="+mn-lt"/>
                <a:ea typeface="+mn-ea"/>
                <a:cs typeface="+mn-cs"/>
              </a:defRPr>
            </a:lvl3pPr>
            <a:lvl4pPr marL="1704975" indent="-287338" algn="l" defTabSz="914400" rtl="0" eaLnBrk="1" latinLnBrk="0" hangingPunct="1">
              <a:lnSpc>
                <a:spcPts val="2000"/>
              </a:lnSpc>
              <a:spcBef>
                <a:spcPts val="0"/>
              </a:spcBef>
              <a:buClr>
                <a:schemeClr val="accent6"/>
              </a:buClr>
              <a:buSzPct val="125000"/>
              <a:buFont typeface="Arial" pitchFamily="34" charset="0"/>
              <a:buChar char="•"/>
              <a:defRPr sz="1400" kern="1200">
                <a:solidFill>
                  <a:schemeClr val="accent5"/>
                </a:solidFill>
                <a:latin typeface="+mn-lt"/>
                <a:ea typeface="+mn-ea"/>
                <a:cs typeface="+mn-cs"/>
              </a:defRPr>
            </a:lvl4pPr>
            <a:lvl5pPr marL="2152650" indent="-114300" algn="l" defTabSz="914400" rtl="0" eaLnBrk="1" latinLnBrk="0" hangingPunct="1">
              <a:lnSpc>
                <a:spcPts val="2000"/>
              </a:lnSpc>
              <a:spcBef>
                <a:spcPts val="0"/>
              </a:spcBef>
              <a:buClr>
                <a:srgbClr val="666666"/>
              </a:buClr>
              <a:buSzPct val="125000"/>
              <a:buFont typeface="Arial" panose="020B0604020202020204" pitchFamily="34" charset="0"/>
              <a:buChar char="•"/>
              <a:defRPr sz="1200" kern="1200" baseline="0">
                <a:solidFill>
                  <a:srgbClr val="66666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10000"/>
              </a:lnSpc>
              <a:buFont typeface="Wingdings" panose="05000000000000000000" pitchFamily="2" charset="2"/>
              <a:buChar char="v"/>
              <a:defRPr/>
            </a:pPr>
            <a:r>
              <a:rPr lang="en-US" sz="1200" smtClean="0"/>
              <a:t>Why code modifications?</a:t>
            </a:r>
            <a:endParaRPr lang="en-US" sz="1200"/>
          </a:p>
          <a:p>
            <a:pPr lvl="1" algn="just">
              <a:lnSpc>
                <a:spcPct val="110000"/>
              </a:lnSpc>
              <a:defRPr/>
            </a:pPr>
            <a:r>
              <a:rPr lang="en-US" sz="1000" smtClean="0"/>
              <a:t>Code </a:t>
            </a:r>
            <a:r>
              <a:rPr lang="en-US" sz="1000"/>
              <a:t>level optimization, bug </a:t>
            </a:r>
            <a:r>
              <a:rPr lang="en-US" sz="1000" smtClean="0"/>
              <a:t>fixing, refactoring (renaming, i.e.)</a:t>
            </a:r>
            <a:endParaRPr lang="en-US" sz="1000"/>
          </a:p>
          <a:p>
            <a:pPr lvl="1" algn="just">
              <a:lnSpc>
                <a:spcPct val="110000"/>
              </a:lnSpc>
              <a:defRPr/>
            </a:pPr>
            <a:r>
              <a:rPr lang="en-US" sz="1000" smtClean="0"/>
              <a:t>Architecture </a:t>
            </a:r>
            <a:r>
              <a:rPr lang="en-US" sz="1000"/>
              <a:t>is not realistic in programming</a:t>
            </a:r>
          </a:p>
          <a:p>
            <a:pPr lvl="1" algn="just">
              <a:lnSpc>
                <a:spcPct val="110000"/>
              </a:lnSpc>
              <a:defRPr/>
            </a:pPr>
            <a:r>
              <a:rPr lang="en-US" sz="1000" smtClean="0"/>
              <a:t>Programmers </a:t>
            </a:r>
            <a:r>
              <a:rPr lang="en-US" sz="1000"/>
              <a:t>do not only modify method bodies, but also structure, methods to adopt well-known programming paradigm</a:t>
            </a:r>
          </a:p>
          <a:p>
            <a:pPr algn="just">
              <a:lnSpc>
                <a:spcPct val="110000"/>
              </a:lnSpc>
              <a:defRPr/>
            </a:pPr>
            <a:r>
              <a:rPr lang="en-US" sz="1200" smtClean="0"/>
              <a:t>Rarely, the programmers do not change anything in architecture, if changes onccur, they have to be propagated back to the architecture</a:t>
            </a:r>
          </a:p>
          <a:p>
            <a:pPr algn="just">
              <a:lnSpc>
                <a:spcPct val="110000"/>
              </a:lnSpc>
              <a:defRPr/>
            </a:pPr>
            <a:r>
              <a:rPr lang="en-US" sz="1200" smtClean="0"/>
              <a:t>In software evolution, continuous development and maintenance, the software architects change the architecture for new functionalities or requirements changing while the current architecture is still implemented by programmers </a:t>
            </a:r>
            <a:r>
              <a:rPr lang="en-US" sz="1200" smtClean="0">
                <a:sym typeface="Wingdings" panose="05000000000000000000" pitchFamily="2" charset="2"/>
              </a:rPr>
              <a:t> concurrent development. In MDE tools, if regenerate code from the changed architecture, the modifications made by programmers in code are overwritten. </a:t>
            </a:r>
            <a:r>
              <a:rPr lang="en-US" sz="1200"/>
              <a:t>Some tools use incremental code generation to preserve the code changes. However, code generated by these tools produce laborious comments which make the code ugly and the programmers feel hard to read and modify (for computational problem</a:t>
            </a:r>
            <a:r>
              <a:rPr lang="en-US" sz="1200" smtClean="0"/>
              <a:t>)</a:t>
            </a:r>
            <a:endParaRPr lang="en-US" sz="1200"/>
          </a:p>
        </p:txBody>
      </p:sp>
      <p:sp>
        <p:nvSpPr>
          <p:cNvPr id="5" name="ZoneTexte 4"/>
          <p:cNvSpPr txBox="1"/>
          <p:nvPr/>
        </p:nvSpPr>
        <p:spPr>
          <a:xfrm>
            <a:off x="127956" y="6451159"/>
            <a:ext cx="8972328" cy="400110"/>
          </a:xfrm>
          <a:prstGeom prst="rect">
            <a:avLst/>
          </a:prstGeom>
          <a:noFill/>
        </p:spPr>
        <p:txBody>
          <a:bodyPr wrap="none" rtlCol="0">
            <a:spAutoFit/>
          </a:bodyPr>
          <a:lstStyle/>
          <a:p>
            <a:r>
              <a:rPr lang="en-US" sz="1000" smtClean="0"/>
              <a:t>[</a:t>
            </a:r>
            <a:r>
              <a:rPr lang="en-US" sz="1000"/>
              <a:t>Taylor</a:t>
            </a:r>
            <a:r>
              <a:rPr lang="en-US" sz="1000" smtClean="0"/>
              <a:t>] Taylor</a:t>
            </a:r>
            <a:r>
              <a:rPr lang="en-US" sz="1000"/>
              <a:t>, R. N. and Hoek, A.: Software Design and Architecture –The once and future focus of software engineering, In Proceedings of 2007 Future of </a:t>
            </a:r>
            <a:endParaRPr lang="en-US" sz="1000" smtClean="0"/>
          </a:p>
          <a:p>
            <a:r>
              <a:rPr lang="en-US" sz="1000" smtClean="0"/>
              <a:t>Software </a:t>
            </a:r>
            <a:r>
              <a:rPr lang="en-US" sz="1000"/>
              <a:t>Engineering (FOSE 2007), pp.226-243, </a:t>
            </a:r>
            <a:r>
              <a:rPr lang="en-US" sz="1000" smtClean="0"/>
              <a:t>2007</a:t>
            </a:r>
            <a:endParaRPr lang="fr-FR" sz="1000"/>
          </a:p>
        </p:txBody>
      </p:sp>
      <p:sp>
        <p:nvSpPr>
          <p:cNvPr id="2" name="ZoneTexte 1"/>
          <p:cNvSpPr txBox="1"/>
          <p:nvPr/>
        </p:nvSpPr>
        <p:spPr>
          <a:xfrm>
            <a:off x="217431" y="949052"/>
            <a:ext cx="8443402" cy="369332"/>
          </a:xfrm>
          <a:prstGeom prst="rect">
            <a:avLst/>
          </a:prstGeom>
          <a:noFill/>
        </p:spPr>
        <p:txBody>
          <a:bodyPr wrap="none" rtlCol="0">
            <a:spAutoFit/>
          </a:bodyPr>
          <a:lstStyle/>
          <a:p>
            <a:r>
              <a:rPr lang="en-US" smtClean="0"/>
              <a:t>(2) Architecture-code modifications for concurrent development and maintenance</a:t>
            </a:r>
            <a:endParaRPr lang="fr-FR"/>
          </a:p>
        </p:txBody>
      </p:sp>
    </p:spTree>
    <p:extLst>
      <p:ext uri="{BB962C8B-B14F-4D97-AF65-F5344CB8AC3E}">
        <p14:creationId xmlns:p14="http://schemas.microsoft.com/office/powerpoint/2010/main" val="1547044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4294967295"/>
          </p:nvPr>
        </p:nvSpPr>
        <p:spPr>
          <a:xfrm>
            <a:off x="1642788" y="136706"/>
            <a:ext cx="7335450" cy="774988"/>
          </a:xfrm>
          <a:prstGeom prst="rect">
            <a:avLst/>
          </a:prstGeom>
        </p:spPr>
        <p:txBody>
          <a:bodyPr/>
          <a:lstStyle/>
          <a:p>
            <a:r>
              <a:rPr lang="en-US" sz="2000">
                <a:solidFill>
                  <a:schemeClr val="bg1"/>
                </a:solidFill>
              </a:rPr>
              <a:t>WHY IS IT A PROBLEM?</a:t>
            </a:r>
            <a:endParaRPr lang="fr-FR" sz="2000" dirty="0"/>
          </a:p>
        </p:txBody>
      </p:sp>
      <p:sp>
        <p:nvSpPr>
          <p:cNvPr id="33" name="Espace réservé du contenu 2"/>
          <p:cNvSpPr txBox="1">
            <a:spLocks/>
          </p:cNvSpPr>
          <p:nvPr/>
        </p:nvSpPr>
        <p:spPr>
          <a:xfrm>
            <a:off x="217431" y="1772816"/>
            <a:ext cx="8449832" cy="2960992"/>
          </a:xfrm>
          <a:prstGeom prst="rect">
            <a:avLst/>
          </a:prstGeom>
        </p:spPr>
        <p:txBody>
          <a:bodyPr lIns="0" tIns="0" rIns="0" bIns="0">
            <a:normAutofit/>
          </a:bodyPr>
          <a:lstStyle>
            <a:lvl1pPr marL="342900" indent="-342900" algn="l" defTabSz="914400" rtl="0" eaLnBrk="1" latinLnBrk="0" hangingPunct="1">
              <a:lnSpc>
                <a:spcPct val="100000"/>
              </a:lnSpc>
              <a:spcBef>
                <a:spcPts val="0"/>
              </a:spcBef>
              <a:spcAft>
                <a:spcPts val="400"/>
              </a:spcAft>
              <a:buClr>
                <a:schemeClr val="accent2"/>
              </a:buClr>
              <a:buSzPct val="125000"/>
              <a:buFont typeface="Arial" pitchFamily="34" charset="0"/>
              <a:buChar char="•"/>
              <a:defRPr sz="2000" b="1" kern="1200">
                <a:solidFill>
                  <a:schemeClr val="accent5"/>
                </a:solidFill>
                <a:latin typeface="+mn-lt"/>
                <a:ea typeface="+mn-ea"/>
                <a:cs typeface="+mn-cs"/>
              </a:defRPr>
            </a:lvl1pPr>
            <a:lvl2pPr marL="801688" indent="-360363" algn="l" defTabSz="914400" rtl="0" eaLnBrk="1" latinLnBrk="0" hangingPunct="1">
              <a:lnSpc>
                <a:spcPct val="100000"/>
              </a:lnSpc>
              <a:spcBef>
                <a:spcPts val="0"/>
              </a:spcBef>
              <a:buClr>
                <a:schemeClr val="accent5"/>
              </a:buClr>
              <a:buSzPct val="125000"/>
              <a:buFont typeface="Arial" panose="020B0604020202020204" pitchFamily="34" charset="0"/>
              <a:buChar char="•"/>
              <a:defRPr sz="1800" kern="1200">
                <a:solidFill>
                  <a:schemeClr val="accent5"/>
                </a:solidFill>
                <a:latin typeface="+mn-lt"/>
                <a:ea typeface="+mn-ea"/>
                <a:cs typeface="+mn-cs"/>
              </a:defRPr>
            </a:lvl2pPr>
            <a:lvl3pPr marL="1171575" indent="-285750" algn="l" defTabSz="914400" rtl="0" eaLnBrk="1" latinLnBrk="0" hangingPunct="1">
              <a:lnSpc>
                <a:spcPct val="100000"/>
              </a:lnSpc>
              <a:spcBef>
                <a:spcPts val="0"/>
              </a:spcBef>
              <a:buClr>
                <a:schemeClr val="accent2"/>
              </a:buClr>
              <a:buSzPct val="125000"/>
              <a:buFont typeface="Arial" panose="020B0604020202020204" pitchFamily="34" charset="0"/>
              <a:buChar char="•"/>
              <a:defRPr sz="1600" kern="1200">
                <a:solidFill>
                  <a:schemeClr val="accent5"/>
                </a:solidFill>
                <a:latin typeface="+mn-lt"/>
                <a:ea typeface="+mn-ea"/>
                <a:cs typeface="+mn-cs"/>
              </a:defRPr>
            </a:lvl3pPr>
            <a:lvl4pPr marL="1704975" indent="-287338" algn="l" defTabSz="914400" rtl="0" eaLnBrk="1" latinLnBrk="0" hangingPunct="1">
              <a:lnSpc>
                <a:spcPts val="2000"/>
              </a:lnSpc>
              <a:spcBef>
                <a:spcPts val="0"/>
              </a:spcBef>
              <a:buClr>
                <a:schemeClr val="accent6"/>
              </a:buClr>
              <a:buSzPct val="125000"/>
              <a:buFont typeface="Arial" pitchFamily="34" charset="0"/>
              <a:buChar char="•"/>
              <a:defRPr sz="1400" kern="1200">
                <a:solidFill>
                  <a:schemeClr val="accent5"/>
                </a:solidFill>
                <a:latin typeface="+mn-lt"/>
                <a:ea typeface="+mn-ea"/>
                <a:cs typeface="+mn-cs"/>
              </a:defRPr>
            </a:lvl4pPr>
            <a:lvl5pPr marL="2152650" indent="-114300" algn="l" defTabSz="914400" rtl="0" eaLnBrk="1" latinLnBrk="0" hangingPunct="1">
              <a:lnSpc>
                <a:spcPts val="2000"/>
              </a:lnSpc>
              <a:spcBef>
                <a:spcPts val="0"/>
              </a:spcBef>
              <a:buClr>
                <a:srgbClr val="666666"/>
              </a:buClr>
              <a:buSzPct val="125000"/>
              <a:buFont typeface="Arial" panose="020B0604020202020204" pitchFamily="34" charset="0"/>
              <a:buChar char="•"/>
              <a:defRPr sz="1200" kern="1200" baseline="0">
                <a:solidFill>
                  <a:srgbClr val="66666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10000"/>
              </a:lnSpc>
              <a:defRPr/>
            </a:pPr>
            <a:r>
              <a:rPr lang="en-US" sz="1200" smtClean="0"/>
              <a:t>Working </a:t>
            </a:r>
            <a:r>
              <a:rPr lang="en-US" sz="1200"/>
              <a:t>with code is easy for programmers in solving computational/algorithmic </a:t>
            </a:r>
            <a:r>
              <a:rPr lang="en-US" sz="1200" smtClean="0"/>
              <a:t>problems</a:t>
            </a:r>
          </a:p>
          <a:p>
            <a:pPr algn="just">
              <a:lnSpc>
                <a:spcPct val="110000"/>
              </a:lnSpc>
              <a:defRPr/>
            </a:pPr>
            <a:r>
              <a:rPr lang="en-US" sz="1200" smtClean="0"/>
              <a:t>Software architects, working at a high level abstract, prefer using graphic-based modeling languages for architecture + logic behavior (via UML State Machine) for concerns</a:t>
            </a:r>
          </a:p>
          <a:p>
            <a:pPr algn="just">
              <a:lnSpc>
                <a:spcPct val="110000"/>
              </a:lnSpc>
              <a:defRPr/>
            </a:pPr>
            <a:r>
              <a:rPr lang="en-US" sz="1200" smtClean="0"/>
              <a:t>Programmers favor the use of text-based programming languages for fine-grained statements</a:t>
            </a:r>
            <a:endParaRPr lang="en-US" sz="1200"/>
          </a:p>
        </p:txBody>
      </p:sp>
      <p:sp>
        <p:nvSpPr>
          <p:cNvPr id="5" name="ZoneTexte 4"/>
          <p:cNvSpPr txBox="1"/>
          <p:nvPr/>
        </p:nvSpPr>
        <p:spPr>
          <a:xfrm>
            <a:off x="127956" y="6451159"/>
            <a:ext cx="8972328" cy="400110"/>
          </a:xfrm>
          <a:prstGeom prst="rect">
            <a:avLst/>
          </a:prstGeom>
          <a:noFill/>
        </p:spPr>
        <p:txBody>
          <a:bodyPr wrap="none" rtlCol="0">
            <a:spAutoFit/>
          </a:bodyPr>
          <a:lstStyle/>
          <a:p>
            <a:r>
              <a:rPr lang="en-US" sz="1000" smtClean="0"/>
              <a:t>[</a:t>
            </a:r>
            <a:r>
              <a:rPr lang="en-US" sz="1000"/>
              <a:t>Taylor</a:t>
            </a:r>
            <a:r>
              <a:rPr lang="en-US" sz="1000" smtClean="0"/>
              <a:t>] Taylor</a:t>
            </a:r>
            <a:r>
              <a:rPr lang="en-US" sz="1000"/>
              <a:t>, R. N. and Hoek, A.: Software Design and Architecture –The once and future focus of software engineering, In Proceedings of 2007 Future of </a:t>
            </a:r>
            <a:endParaRPr lang="en-US" sz="1000" smtClean="0"/>
          </a:p>
          <a:p>
            <a:r>
              <a:rPr lang="en-US" sz="1000" smtClean="0"/>
              <a:t>Software </a:t>
            </a:r>
            <a:r>
              <a:rPr lang="en-US" sz="1000"/>
              <a:t>Engineering (FOSE 2007), pp.226-243, </a:t>
            </a:r>
            <a:r>
              <a:rPr lang="en-US" sz="1000" smtClean="0"/>
              <a:t>2007</a:t>
            </a:r>
            <a:endParaRPr lang="fr-FR" sz="1000"/>
          </a:p>
        </p:txBody>
      </p:sp>
      <p:sp>
        <p:nvSpPr>
          <p:cNvPr id="2" name="ZoneTexte 1"/>
          <p:cNvSpPr txBox="1"/>
          <p:nvPr/>
        </p:nvSpPr>
        <p:spPr>
          <a:xfrm>
            <a:off x="217431" y="949052"/>
            <a:ext cx="4660315" cy="369332"/>
          </a:xfrm>
          <a:prstGeom prst="rect">
            <a:avLst/>
          </a:prstGeom>
          <a:noFill/>
        </p:spPr>
        <p:txBody>
          <a:bodyPr wrap="none" rtlCol="0">
            <a:spAutoFit/>
          </a:bodyPr>
          <a:lstStyle/>
          <a:p>
            <a:r>
              <a:rPr lang="en-US" smtClean="0"/>
              <a:t>(3) Architecture and programmer perception</a:t>
            </a:r>
            <a:endParaRPr lang="fr-FR"/>
          </a:p>
        </p:txBody>
      </p:sp>
    </p:spTree>
    <p:extLst>
      <p:ext uri="{BB962C8B-B14F-4D97-AF65-F5344CB8AC3E}">
        <p14:creationId xmlns:p14="http://schemas.microsoft.com/office/powerpoint/2010/main" val="2497948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contenu 1"/>
          <p:cNvSpPr>
            <a:spLocks noGrp="1"/>
          </p:cNvSpPr>
          <p:nvPr>
            <p:ph sz="quarter" idx="18"/>
          </p:nvPr>
        </p:nvSpPr>
        <p:spPr>
          <a:xfrm>
            <a:off x="539750" y="1126679"/>
            <a:ext cx="8208963" cy="4174529"/>
          </a:xfrm>
        </p:spPr>
        <p:txBody>
          <a:bodyPr/>
          <a:lstStyle/>
          <a:p>
            <a:pPr marL="0" indent="0">
              <a:spcBef>
                <a:spcPts val="1200"/>
              </a:spcBef>
              <a:spcAft>
                <a:spcPts val="0"/>
              </a:spcAft>
              <a:buNone/>
              <a:defRPr/>
            </a:pPr>
            <a:r>
              <a:rPr lang="en-US" smtClean="0">
                <a:solidFill>
                  <a:srgbClr val="E60019"/>
                </a:solidFill>
              </a:rPr>
              <a:t>Gap between architecture model and code</a:t>
            </a:r>
            <a:endParaRPr lang="en-US" dirty="0" smtClean="0"/>
          </a:p>
          <a:p>
            <a:pPr marL="530100">
              <a:spcBef>
                <a:spcPts val="600"/>
              </a:spcBef>
              <a:spcAft>
                <a:spcPts val="0"/>
              </a:spcAft>
              <a:buFont typeface="Wingdings" panose="05000000000000000000" pitchFamily="2" charset="2"/>
              <a:buChar char="§"/>
              <a:defRPr/>
            </a:pPr>
            <a:r>
              <a:rPr lang="en-US" sz="1800" smtClean="0">
                <a:solidFill>
                  <a:srgbClr val="002060"/>
                </a:solidFill>
              </a:rPr>
              <a:t>No trivial mapping between architecture model and code</a:t>
            </a:r>
          </a:p>
          <a:p>
            <a:pPr marL="530100">
              <a:spcBef>
                <a:spcPts val="600"/>
              </a:spcBef>
              <a:spcAft>
                <a:spcPts val="0"/>
              </a:spcAft>
              <a:buFont typeface="Wingdings" panose="05000000000000000000" pitchFamily="2" charset="2"/>
              <a:buChar char="§"/>
              <a:defRPr/>
            </a:pPr>
            <a:r>
              <a:rPr lang="en-US" sz="1800" smtClean="0">
                <a:solidFill>
                  <a:srgbClr val="002060"/>
                </a:solidFill>
              </a:rPr>
              <a:t>Traceability between model and code is hard</a:t>
            </a:r>
          </a:p>
          <a:p>
            <a:pPr marL="530100">
              <a:spcBef>
                <a:spcPts val="600"/>
              </a:spcBef>
              <a:spcAft>
                <a:spcPts val="0"/>
              </a:spcAft>
              <a:buFont typeface="Wingdings" panose="05000000000000000000" pitchFamily="2" charset="2"/>
              <a:buChar char="§"/>
              <a:defRPr/>
            </a:pPr>
            <a:r>
              <a:rPr lang="en-US" sz="1800">
                <a:solidFill>
                  <a:srgbClr val="002060"/>
                </a:solidFill>
              </a:rPr>
              <a:t>Round-trip engineering between architecture and code is considered as a very hard problem</a:t>
            </a:r>
          </a:p>
          <a:p>
            <a:pPr marL="530100">
              <a:spcBef>
                <a:spcPts val="600"/>
              </a:spcBef>
              <a:spcAft>
                <a:spcPts val="0"/>
              </a:spcAft>
              <a:buFont typeface="Wingdings" panose="05000000000000000000" pitchFamily="2" charset="2"/>
              <a:buChar char="§"/>
              <a:defRPr/>
            </a:pPr>
            <a:endParaRPr lang="en-US" dirty="0">
              <a:solidFill>
                <a:srgbClr val="E60019"/>
              </a:solidFill>
            </a:endParaRPr>
          </a:p>
          <a:p>
            <a:pPr marL="0" lvl="0" indent="0">
              <a:spcBef>
                <a:spcPts val="1200"/>
              </a:spcBef>
              <a:spcAft>
                <a:spcPts val="0"/>
              </a:spcAft>
              <a:buNone/>
              <a:defRPr/>
            </a:pPr>
            <a:r>
              <a:rPr lang="en-US" smtClean="0">
                <a:solidFill>
                  <a:srgbClr val="E60019"/>
                </a:solidFill>
              </a:rPr>
              <a:t>Concurrent modification</a:t>
            </a:r>
            <a:endParaRPr lang="en-US" dirty="0">
              <a:solidFill>
                <a:srgbClr val="5F5F5F"/>
              </a:solidFill>
            </a:endParaRPr>
          </a:p>
          <a:p>
            <a:pPr marL="530100" lvl="0">
              <a:spcBef>
                <a:spcPts val="600"/>
              </a:spcBef>
              <a:spcAft>
                <a:spcPts val="0"/>
              </a:spcAft>
              <a:buFont typeface="Wingdings" panose="05000000000000000000" pitchFamily="2" charset="2"/>
              <a:buChar char="§"/>
              <a:defRPr/>
            </a:pPr>
            <a:r>
              <a:rPr lang="en-US" sz="1800" smtClean="0">
                <a:solidFill>
                  <a:srgbClr val="323265"/>
                </a:solidFill>
              </a:rPr>
              <a:t>Model and code evolve concurrently</a:t>
            </a:r>
          </a:p>
          <a:p>
            <a:pPr marL="988888" lvl="1">
              <a:spcBef>
                <a:spcPts val="600"/>
              </a:spcBef>
              <a:spcAft>
                <a:spcPts val="0"/>
              </a:spcAft>
              <a:defRPr/>
            </a:pPr>
            <a:r>
              <a:rPr lang="en-US" sz="1400" smtClean="0">
                <a:solidFill>
                  <a:srgbClr val="323265"/>
                </a:solidFill>
              </a:rPr>
              <a:t>Architecture refinement, refactoring…</a:t>
            </a:r>
          </a:p>
          <a:p>
            <a:pPr marL="988888" lvl="1">
              <a:spcBef>
                <a:spcPts val="600"/>
              </a:spcBef>
              <a:spcAft>
                <a:spcPts val="0"/>
              </a:spcAft>
              <a:defRPr/>
            </a:pPr>
            <a:r>
              <a:rPr lang="en-US" sz="1400" smtClean="0">
                <a:solidFill>
                  <a:srgbClr val="323265"/>
                </a:solidFill>
              </a:rPr>
              <a:t>Code-level bug fixing, optimizations, refinement, refactoring…</a:t>
            </a:r>
            <a:endParaRPr lang="en-US" sz="1400" dirty="0" smtClean="0">
              <a:solidFill>
                <a:srgbClr val="323265"/>
              </a:solidFill>
            </a:endParaRPr>
          </a:p>
        </p:txBody>
      </p:sp>
      <p:sp>
        <p:nvSpPr>
          <p:cNvPr id="5" name="Espace réservé du texte 4"/>
          <p:cNvSpPr>
            <a:spLocks noGrp="1"/>
          </p:cNvSpPr>
          <p:nvPr>
            <p:ph type="body" sz="quarter" idx="19"/>
          </p:nvPr>
        </p:nvSpPr>
        <p:spPr>
          <a:xfrm>
            <a:off x="1908175" y="92075"/>
            <a:ext cx="4824413" cy="576263"/>
          </a:xfrm>
        </p:spPr>
        <p:txBody>
          <a:bodyPr/>
          <a:lstStyle/>
          <a:p>
            <a:pPr lvl="0"/>
            <a:r>
              <a:rPr lang="fr-FR" smtClean="0"/>
              <a:t>Challenges</a:t>
            </a:r>
            <a:endParaRPr lang="fr-FR" dirty="0"/>
          </a:p>
        </p:txBody>
      </p:sp>
    </p:spTree>
    <p:extLst>
      <p:ext uri="{BB962C8B-B14F-4D97-AF65-F5344CB8AC3E}">
        <p14:creationId xmlns:p14="http://schemas.microsoft.com/office/powerpoint/2010/main" val="3899329022"/>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8"/>
          </p:nvPr>
        </p:nvSpPr>
        <p:spPr>
          <a:xfrm>
            <a:off x="467544" y="1556792"/>
            <a:ext cx="8208963" cy="4174529"/>
          </a:xfrm>
        </p:spPr>
        <p:txBody>
          <a:bodyPr/>
          <a:lstStyle/>
          <a:p>
            <a:pPr marL="0" indent="0">
              <a:spcBef>
                <a:spcPts val="1200"/>
              </a:spcBef>
              <a:spcAft>
                <a:spcPts val="0"/>
              </a:spcAft>
              <a:buNone/>
              <a:defRPr/>
            </a:pPr>
            <a:r>
              <a:rPr lang="en-US" smtClean="0">
                <a:solidFill>
                  <a:srgbClr val="E60019"/>
                </a:solidFill>
              </a:rPr>
              <a:t>UML</a:t>
            </a:r>
            <a:endParaRPr lang="en-US" dirty="0" smtClean="0"/>
          </a:p>
          <a:p>
            <a:pPr marL="530100">
              <a:spcBef>
                <a:spcPts val="600"/>
              </a:spcBef>
              <a:spcAft>
                <a:spcPts val="0"/>
              </a:spcAft>
              <a:buFont typeface="Wingdings" panose="05000000000000000000" pitchFamily="2" charset="2"/>
              <a:buChar char="§"/>
              <a:defRPr/>
            </a:pPr>
            <a:r>
              <a:rPr lang="en-US" sz="1800" smtClean="0">
                <a:solidFill>
                  <a:srgbClr val="002060"/>
                </a:solidFill>
              </a:rPr>
              <a:t>Class, component, composite structure as architecture model</a:t>
            </a:r>
          </a:p>
          <a:p>
            <a:pPr marL="530100">
              <a:spcBef>
                <a:spcPts val="600"/>
              </a:spcBef>
              <a:spcAft>
                <a:spcPts val="0"/>
              </a:spcAft>
              <a:buFont typeface="Wingdings" panose="05000000000000000000" pitchFamily="2" charset="2"/>
              <a:buChar char="§"/>
              <a:defRPr/>
            </a:pPr>
            <a:r>
              <a:rPr lang="en-US" sz="1800" smtClean="0">
                <a:solidFill>
                  <a:srgbClr val="002060"/>
                </a:solidFill>
              </a:rPr>
              <a:t>State machine as behavior model</a:t>
            </a:r>
            <a:endParaRPr lang="en-US" sz="1800">
              <a:solidFill>
                <a:srgbClr val="002060"/>
              </a:solidFill>
            </a:endParaRPr>
          </a:p>
          <a:p>
            <a:pPr marL="530100">
              <a:spcBef>
                <a:spcPts val="600"/>
              </a:spcBef>
              <a:spcAft>
                <a:spcPts val="0"/>
              </a:spcAft>
              <a:buFont typeface="Wingdings" panose="05000000000000000000" pitchFamily="2" charset="2"/>
              <a:buChar char="§"/>
              <a:defRPr/>
            </a:pPr>
            <a:endParaRPr lang="en-US" dirty="0">
              <a:solidFill>
                <a:srgbClr val="E60019"/>
              </a:solidFill>
            </a:endParaRPr>
          </a:p>
          <a:p>
            <a:pPr marL="0" lvl="0" indent="0">
              <a:spcBef>
                <a:spcPts val="1200"/>
              </a:spcBef>
              <a:spcAft>
                <a:spcPts val="0"/>
              </a:spcAft>
              <a:buNone/>
              <a:defRPr/>
            </a:pPr>
            <a:r>
              <a:rPr lang="en-US" smtClean="0">
                <a:solidFill>
                  <a:srgbClr val="E60019"/>
                </a:solidFill>
              </a:rPr>
              <a:t>Code</a:t>
            </a:r>
            <a:endParaRPr lang="en-US" dirty="0">
              <a:solidFill>
                <a:srgbClr val="5F5F5F"/>
              </a:solidFill>
            </a:endParaRPr>
          </a:p>
          <a:p>
            <a:pPr marL="530100" lvl="0">
              <a:spcBef>
                <a:spcPts val="600"/>
              </a:spcBef>
              <a:spcAft>
                <a:spcPts val="0"/>
              </a:spcAft>
              <a:buFont typeface="Wingdings" panose="05000000000000000000" pitchFamily="2" charset="2"/>
              <a:buChar char="§"/>
              <a:defRPr/>
            </a:pPr>
            <a:r>
              <a:rPr lang="en-US" sz="1800" smtClean="0">
                <a:solidFill>
                  <a:srgbClr val="323265"/>
                </a:solidFill>
              </a:rPr>
              <a:t>Object-oriented language: C++, Java</a:t>
            </a:r>
            <a:endParaRPr lang="en-US" sz="1400" dirty="0" smtClean="0">
              <a:solidFill>
                <a:srgbClr val="323265"/>
              </a:solidFill>
            </a:endParaRPr>
          </a:p>
        </p:txBody>
      </p:sp>
      <p:sp>
        <p:nvSpPr>
          <p:cNvPr id="5" name="Espace réservé du texte 4"/>
          <p:cNvSpPr>
            <a:spLocks noGrp="1"/>
          </p:cNvSpPr>
          <p:nvPr>
            <p:ph type="body" sz="quarter" idx="19"/>
          </p:nvPr>
        </p:nvSpPr>
        <p:spPr>
          <a:xfrm>
            <a:off x="1908175" y="92075"/>
            <a:ext cx="4824413" cy="576263"/>
          </a:xfrm>
        </p:spPr>
        <p:txBody>
          <a:bodyPr/>
          <a:lstStyle/>
          <a:p>
            <a:pPr lvl="0"/>
            <a:r>
              <a:rPr lang="fr-FR" smtClean="0"/>
              <a:t>Scope</a:t>
            </a:r>
            <a:endParaRPr lang="fr-FR" dirty="0"/>
          </a:p>
        </p:txBody>
      </p:sp>
    </p:spTree>
    <p:extLst>
      <p:ext uri="{BB962C8B-B14F-4D97-AF65-F5344CB8AC3E}">
        <p14:creationId xmlns:p14="http://schemas.microsoft.com/office/powerpoint/2010/main" val="3801320861"/>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CEA_Tech_List">
  <a:themeElements>
    <a:clrScheme name="CEA Tech">
      <a:dk1>
        <a:sysClr val="windowText" lastClr="000000"/>
      </a:dk1>
      <a:lt1>
        <a:sysClr val="window" lastClr="FFFFFF"/>
      </a:lt1>
      <a:dk2>
        <a:srgbClr val="E60019"/>
      </a:dk2>
      <a:lt2>
        <a:srgbClr val="FFFFFF"/>
      </a:lt2>
      <a:accent1>
        <a:srgbClr val="E60019"/>
      </a:accent1>
      <a:accent2>
        <a:srgbClr val="91C30A"/>
      </a:accent2>
      <a:accent3>
        <a:srgbClr val="87000A"/>
      </a:accent3>
      <a:accent4>
        <a:srgbClr val="0A6E28"/>
      </a:accent4>
      <a:accent5>
        <a:srgbClr val="5F5F5F"/>
      </a:accent5>
      <a:accent6>
        <a:srgbClr val="5F5F5F"/>
      </a:accent6>
      <a:hlink>
        <a:srgbClr val="91C30A"/>
      </a:hlink>
      <a:folHlink>
        <a:srgbClr val="0A6E28"/>
      </a:folHlink>
    </a:clrScheme>
    <a:fontScheme name="CE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CEA_Tech_List</Template>
  <TotalTime>27506</TotalTime>
  <Words>2227</Words>
  <Application>Microsoft Office PowerPoint</Application>
  <PresentationFormat>Affichage à l'écran (4:3)</PresentationFormat>
  <Paragraphs>306</Paragraphs>
  <Slides>25</Slides>
  <Notes>24</Notes>
  <HiddenSlides>1</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25</vt:i4>
      </vt:variant>
    </vt:vector>
  </HeadingPairs>
  <TitlesOfParts>
    <vt:vector size="29" baseType="lpstr">
      <vt:lpstr>Arial</vt:lpstr>
      <vt:lpstr>Calibri</vt:lpstr>
      <vt:lpstr>Wingdings</vt:lpstr>
      <vt:lpstr>CEA_Tech_List</vt:lpstr>
      <vt:lpstr>component-based embedded system development: A hybrid approach of modeling and programming</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CEA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Papyrus Software Designer</dc:title>
  <dc:creator>shuai.li@cea.fr</dc:creator>
  <cp:lastModifiedBy>PHAM Van Cam</cp:lastModifiedBy>
  <cp:revision>4069</cp:revision>
  <dcterms:created xsi:type="dcterms:W3CDTF">2013-02-01T10:51:35Z</dcterms:created>
  <dcterms:modified xsi:type="dcterms:W3CDTF">2016-10-26T15:30:54Z</dcterms:modified>
</cp:coreProperties>
</file>