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3" r:id="rId3"/>
    <p:sldId id="257" r:id="rId4"/>
    <p:sldId id="267" r:id="rId5"/>
    <p:sldId id="258" r:id="rId6"/>
    <p:sldId id="268" r:id="rId7"/>
    <p:sldId id="269" r:id="rId8"/>
    <p:sldId id="270" r:id="rId9"/>
    <p:sldId id="271" r:id="rId10"/>
    <p:sldId id="272" r:id="rId11"/>
    <p:sldId id="259" r:id="rId12"/>
    <p:sldId id="260" r:id="rId13"/>
    <p:sldId id="265" r:id="rId14"/>
    <p:sldId id="263" r:id="rId15"/>
    <p:sldId id="264" r:id="rId16"/>
    <p:sldId id="266" r:id="rId17"/>
    <p:sldId id="274" r:id="rId18"/>
    <p:sldId id="275" r:id="rId19"/>
    <p:sldId id="276" r:id="rId20"/>
    <p:sldId id="26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3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36F7A-E7C1-49CD-B983-7B43414E1C92}" type="datetimeFigureOut">
              <a:rPr lang="fr-FR" smtClean="0"/>
              <a:t>02/08/2016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42812-DAA5-4307-8527-C09B09ECFF8C}" type="slidenum">
              <a:rPr lang="fr-FR" smtClean="0"/>
              <a:t>‹N°›</a:t>
            </a:fld>
            <a:endParaRPr lang="fr-FR"/>
          </a:p>
        </p:txBody>
      </p:sp>
    </p:spTree>
    <p:extLst>
      <p:ext uri="{BB962C8B-B14F-4D97-AF65-F5344CB8AC3E}">
        <p14:creationId xmlns:p14="http://schemas.microsoft.com/office/powerpoint/2010/main" val="497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FD42812-DAA5-4307-8527-C09B09ECFF8C}" type="slidenum">
              <a:rPr lang="fr-FR" smtClean="0"/>
              <a:t>1</a:t>
            </a:fld>
            <a:endParaRPr lang="fr-FR"/>
          </a:p>
        </p:txBody>
      </p:sp>
    </p:spTree>
    <p:extLst>
      <p:ext uri="{BB962C8B-B14F-4D97-AF65-F5344CB8AC3E}">
        <p14:creationId xmlns:p14="http://schemas.microsoft.com/office/powerpoint/2010/main" val="300725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7</a:t>
            </a:fld>
            <a:endParaRPr lang="fr-FR"/>
          </a:p>
        </p:txBody>
      </p:sp>
    </p:spTree>
    <p:extLst>
      <p:ext uri="{BB962C8B-B14F-4D97-AF65-F5344CB8AC3E}">
        <p14:creationId xmlns:p14="http://schemas.microsoft.com/office/powerpoint/2010/main" val="121801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8</a:t>
            </a:fld>
            <a:endParaRPr lang="fr-FR"/>
          </a:p>
        </p:txBody>
      </p:sp>
    </p:spTree>
    <p:extLst>
      <p:ext uri="{BB962C8B-B14F-4D97-AF65-F5344CB8AC3E}">
        <p14:creationId xmlns:p14="http://schemas.microsoft.com/office/powerpoint/2010/main" val="49030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a:buFontTx/>
              <a:buChar char="-"/>
            </a:pP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38369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ED611E8-A42D-46C2-BAC0-5D1D8A298A67}" type="datetime1">
              <a:rPr lang="fr-FR" smtClean="0"/>
              <a:t>02/08/2016</a:t>
            </a:fld>
            <a:endParaRPr lang="fr-FR"/>
          </a:p>
        </p:txBody>
      </p:sp>
      <p:sp>
        <p:nvSpPr>
          <p:cNvPr id="5" name="Espace réservé du pied de page 4"/>
          <p:cNvSpPr>
            <a:spLocks noGrp="1"/>
          </p:cNvSpPr>
          <p:nvPr>
            <p:ph type="ftr" sz="quarter" idx="11"/>
          </p:nvPr>
        </p:nvSpPr>
        <p:spPr/>
        <p:txBody>
          <a:bodyPr/>
          <a:lstStyle/>
          <a:p>
            <a:r>
              <a:rPr lang="fr-FR" smtClean="0"/>
              <a:t>Van Cam PHAM</a:t>
            </a:r>
            <a:endParaRPr lang="fr-FR"/>
          </a:p>
        </p:txBody>
      </p:sp>
      <p:sp>
        <p:nvSpPr>
          <p:cNvPr id="6" name="Espace réservé du numéro de diapositive 5"/>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176397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613B03D-7F8A-4C9D-A57E-0366ED37E955}" type="datetime1">
              <a:rPr lang="fr-FR" smtClean="0"/>
              <a:t>02/08/2016</a:t>
            </a:fld>
            <a:endParaRPr lang="fr-FR"/>
          </a:p>
        </p:txBody>
      </p:sp>
      <p:sp>
        <p:nvSpPr>
          <p:cNvPr id="5" name="Espace réservé du pied de page 4"/>
          <p:cNvSpPr>
            <a:spLocks noGrp="1"/>
          </p:cNvSpPr>
          <p:nvPr>
            <p:ph type="ftr" sz="quarter" idx="11"/>
          </p:nvPr>
        </p:nvSpPr>
        <p:spPr/>
        <p:txBody>
          <a:bodyPr/>
          <a:lstStyle/>
          <a:p>
            <a:r>
              <a:rPr lang="fr-FR" smtClean="0"/>
              <a:t>Van Cam PHAM</a:t>
            </a:r>
            <a:endParaRPr lang="fr-FR"/>
          </a:p>
        </p:txBody>
      </p:sp>
      <p:sp>
        <p:nvSpPr>
          <p:cNvPr id="6" name="Espace réservé du numéro de diapositive 5"/>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83011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40CAD8-A8B4-4254-B761-570B8A44D141}" type="datetime1">
              <a:rPr lang="fr-FR" smtClean="0"/>
              <a:t>02/08/2016</a:t>
            </a:fld>
            <a:endParaRPr lang="fr-FR"/>
          </a:p>
        </p:txBody>
      </p:sp>
      <p:sp>
        <p:nvSpPr>
          <p:cNvPr id="5" name="Espace réservé du pied de page 4"/>
          <p:cNvSpPr>
            <a:spLocks noGrp="1"/>
          </p:cNvSpPr>
          <p:nvPr>
            <p:ph type="ftr" sz="quarter" idx="11"/>
          </p:nvPr>
        </p:nvSpPr>
        <p:spPr/>
        <p:txBody>
          <a:bodyPr/>
          <a:lstStyle/>
          <a:p>
            <a:r>
              <a:rPr lang="fr-FR" smtClean="0"/>
              <a:t>Van Cam PHAM</a:t>
            </a:r>
            <a:endParaRPr lang="fr-FR"/>
          </a:p>
        </p:txBody>
      </p:sp>
      <p:sp>
        <p:nvSpPr>
          <p:cNvPr id="6" name="Espace réservé du numéro de diapositive 5"/>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119701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e_CEA Tech">
    <p:spTree>
      <p:nvGrpSpPr>
        <p:cNvPr id="1" name=""/>
        <p:cNvGrpSpPr/>
        <p:nvPr/>
      </p:nvGrpSpPr>
      <p:grpSpPr>
        <a:xfrm>
          <a:off x="0" y="0"/>
          <a:ext cx="0" cy="0"/>
          <a:chOff x="0" y="0"/>
          <a:chExt cx="0" cy="0"/>
        </a:xfrm>
      </p:grpSpPr>
      <p:sp>
        <p:nvSpPr>
          <p:cNvPr id="17" name="Espace réservé du contenu 16"/>
          <p:cNvSpPr>
            <a:spLocks noGrp="1"/>
          </p:cNvSpPr>
          <p:nvPr>
            <p:ph sz="quarter" idx="18"/>
          </p:nvPr>
        </p:nvSpPr>
        <p:spPr>
          <a:xfrm>
            <a:off x="719403" y="1628800"/>
            <a:ext cx="10945284"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buClrTx/>
              <a:buFont typeface="Wingdings" pitchFamily="2" charset="2"/>
              <a:buChar char="§"/>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5" name="Titre 1"/>
          <p:cNvSpPr>
            <a:spLocks noGrp="1"/>
          </p:cNvSpPr>
          <p:nvPr>
            <p:ph type="title"/>
          </p:nvPr>
        </p:nvSpPr>
        <p:spPr>
          <a:xfrm>
            <a:off x="719403" y="980728"/>
            <a:ext cx="10972800" cy="648000"/>
          </a:xfrm>
          <a:prstGeom prst="rect">
            <a:avLst/>
          </a:prstGeom>
        </p:spPr>
        <p:txBody>
          <a:bodyPr anchor="ctr" anchorCtr="0"/>
          <a:lstStyle>
            <a:lvl1pPr algn="l">
              <a:defRPr lang="fr-FR" sz="2000" b="1" kern="1200" cap="all" baseline="0" dirty="0">
                <a:solidFill>
                  <a:schemeClr val="tx2"/>
                </a:solidFill>
                <a:latin typeface="+mn-lt"/>
                <a:ea typeface="+mn-ea"/>
                <a:cs typeface="+mn-cs"/>
              </a:defRPr>
            </a:lvl1pPr>
          </a:lstStyle>
          <a:p>
            <a:pPr lvl="0"/>
            <a:r>
              <a:rPr lang="fr-FR" smtClean="0"/>
              <a:t>Modifiez le style du titre</a:t>
            </a:r>
            <a:endParaRPr lang="fr-FR" dirty="0"/>
          </a:p>
        </p:txBody>
      </p:sp>
      <p:sp>
        <p:nvSpPr>
          <p:cNvPr id="7" name="Espace réservé du texte 2"/>
          <p:cNvSpPr>
            <a:spLocks noGrp="1"/>
          </p:cNvSpPr>
          <p:nvPr>
            <p:ph type="body" sz="quarter" idx="19"/>
          </p:nvPr>
        </p:nvSpPr>
        <p:spPr>
          <a:xfrm>
            <a:off x="2544234" y="92249"/>
            <a:ext cx="6432087" cy="576262"/>
          </a:xfrm>
          <a:prstGeom prst="rect">
            <a:avLst/>
          </a:prstGeom>
        </p:spPr>
        <p:txBody>
          <a:bodyPr anchor="ctr"/>
          <a:lstStyle>
            <a:lvl1pPr algn="l">
              <a:defRPr sz="2000" b="1" cap="all" baseline="0">
                <a:solidFill>
                  <a:schemeClr val="bg2"/>
                </a:solidFill>
              </a:defRPr>
            </a:lvl1pPr>
          </a:lstStyle>
          <a:p>
            <a:pPr lvl="0"/>
            <a:r>
              <a:rPr lang="fr-FR" smtClean="0"/>
              <a:t>Modifiez les styles du texte du masque</a:t>
            </a:r>
          </a:p>
        </p:txBody>
      </p:sp>
    </p:spTree>
    <p:extLst>
      <p:ext uri="{BB962C8B-B14F-4D97-AF65-F5344CB8AC3E}">
        <p14:creationId xmlns:p14="http://schemas.microsoft.com/office/powerpoint/2010/main" val="3732382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4054CB-63F8-4631-A0DB-D4C4CB2CE7E2}" type="datetime1">
              <a:rPr lang="fr-FR" smtClean="0"/>
              <a:t>02/08/2016</a:t>
            </a:fld>
            <a:endParaRPr lang="fr-FR"/>
          </a:p>
        </p:txBody>
      </p:sp>
      <p:sp>
        <p:nvSpPr>
          <p:cNvPr id="5" name="Espace réservé du pied de page 4"/>
          <p:cNvSpPr>
            <a:spLocks noGrp="1"/>
          </p:cNvSpPr>
          <p:nvPr>
            <p:ph type="ftr" sz="quarter" idx="11"/>
          </p:nvPr>
        </p:nvSpPr>
        <p:spPr/>
        <p:txBody>
          <a:bodyPr/>
          <a:lstStyle/>
          <a:p>
            <a:r>
              <a:rPr lang="fr-FR" smtClean="0"/>
              <a:t>Van Cam PHAM</a:t>
            </a:r>
            <a:endParaRPr lang="fr-FR"/>
          </a:p>
        </p:txBody>
      </p:sp>
      <p:sp>
        <p:nvSpPr>
          <p:cNvPr id="6" name="Espace réservé du numéro de diapositive 5"/>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286689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8A71C91-71EE-4DCC-BC6E-B57C01838E51}" type="datetime1">
              <a:rPr lang="fr-FR" smtClean="0"/>
              <a:t>02/08/2016</a:t>
            </a:fld>
            <a:endParaRPr lang="fr-FR"/>
          </a:p>
        </p:txBody>
      </p:sp>
      <p:sp>
        <p:nvSpPr>
          <p:cNvPr id="5" name="Espace réservé du pied de page 4"/>
          <p:cNvSpPr>
            <a:spLocks noGrp="1"/>
          </p:cNvSpPr>
          <p:nvPr>
            <p:ph type="ftr" sz="quarter" idx="11"/>
          </p:nvPr>
        </p:nvSpPr>
        <p:spPr/>
        <p:txBody>
          <a:bodyPr/>
          <a:lstStyle/>
          <a:p>
            <a:r>
              <a:rPr lang="fr-FR" smtClean="0"/>
              <a:t>Van Cam PHAM</a:t>
            </a:r>
            <a:endParaRPr lang="fr-FR"/>
          </a:p>
        </p:txBody>
      </p:sp>
      <p:sp>
        <p:nvSpPr>
          <p:cNvPr id="6" name="Espace réservé du numéro de diapositive 5"/>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405621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0626ACB-AEF6-44BA-B8BD-634662D0262D}" type="datetime1">
              <a:rPr lang="fr-FR" smtClean="0"/>
              <a:t>02/08/2016</a:t>
            </a:fld>
            <a:endParaRPr lang="fr-FR"/>
          </a:p>
        </p:txBody>
      </p:sp>
      <p:sp>
        <p:nvSpPr>
          <p:cNvPr id="6" name="Espace réservé du pied de page 5"/>
          <p:cNvSpPr>
            <a:spLocks noGrp="1"/>
          </p:cNvSpPr>
          <p:nvPr>
            <p:ph type="ftr" sz="quarter" idx="11"/>
          </p:nvPr>
        </p:nvSpPr>
        <p:spPr/>
        <p:txBody>
          <a:bodyPr/>
          <a:lstStyle/>
          <a:p>
            <a:r>
              <a:rPr lang="fr-FR" smtClean="0"/>
              <a:t>Van Cam PHAM</a:t>
            </a:r>
            <a:endParaRPr lang="fr-FR"/>
          </a:p>
        </p:txBody>
      </p:sp>
      <p:sp>
        <p:nvSpPr>
          <p:cNvPr id="7" name="Espace réservé du numéro de diapositive 6"/>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182841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174C074-D217-4081-A9DD-04CCB5FE6488}" type="datetime1">
              <a:rPr lang="fr-FR" smtClean="0"/>
              <a:t>02/08/2016</a:t>
            </a:fld>
            <a:endParaRPr lang="fr-FR"/>
          </a:p>
        </p:txBody>
      </p:sp>
      <p:sp>
        <p:nvSpPr>
          <p:cNvPr id="8" name="Espace réservé du pied de page 7"/>
          <p:cNvSpPr>
            <a:spLocks noGrp="1"/>
          </p:cNvSpPr>
          <p:nvPr>
            <p:ph type="ftr" sz="quarter" idx="11"/>
          </p:nvPr>
        </p:nvSpPr>
        <p:spPr/>
        <p:txBody>
          <a:bodyPr/>
          <a:lstStyle/>
          <a:p>
            <a:r>
              <a:rPr lang="fr-FR" smtClean="0"/>
              <a:t>Van Cam PHAM</a:t>
            </a:r>
            <a:endParaRPr lang="fr-FR"/>
          </a:p>
        </p:txBody>
      </p:sp>
      <p:sp>
        <p:nvSpPr>
          <p:cNvPr id="9" name="Espace réservé du numéro de diapositive 8"/>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342877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780C310-A6CD-446D-83E1-888898C61191}" type="datetime1">
              <a:rPr lang="fr-FR" smtClean="0"/>
              <a:t>02/08/2016</a:t>
            </a:fld>
            <a:endParaRPr lang="fr-FR"/>
          </a:p>
        </p:txBody>
      </p:sp>
      <p:sp>
        <p:nvSpPr>
          <p:cNvPr id="4" name="Espace réservé du pied de page 3"/>
          <p:cNvSpPr>
            <a:spLocks noGrp="1"/>
          </p:cNvSpPr>
          <p:nvPr>
            <p:ph type="ftr" sz="quarter" idx="11"/>
          </p:nvPr>
        </p:nvSpPr>
        <p:spPr/>
        <p:txBody>
          <a:bodyPr/>
          <a:lstStyle/>
          <a:p>
            <a:r>
              <a:rPr lang="fr-FR" smtClean="0"/>
              <a:t>Van Cam PHAM</a:t>
            </a:r>
            <a:endParaRPr lang="fr-FR"/>
          </a:p>
        </p:txBody>
      </p:sp>
      <p:sp>
        <p:nvSpPr>
          <p:cNvPr id="5" name="Espace réservé du numéro de diapositive 4"/>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292572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72F403-31B1-4936-8277-6F3B24492EE8}" type="datetime1">
              <a:rPr lang="fr-FR" smtClean="0"/>
              <a:t>02/08/2016</a:t>
            </a:fld>
            <a:endParaRPr lang="fr-FR"/>
          </a:p>
        </p:txBody>
      </p:sp>
      <p:sp>
        <p:nvSpPr>
          <p:cNvPr id="3" name="Espace réservé du pied de page 2"/>
          <p:cNvSpPr>
            <a:spLocks noGrp="1"/>
          </p:cNvSpPr>
          <p:nvPr>
            <p:ph type="ftr" sz="quarter" idx="11"/>
          </p:nvPr>
        </p:nvSpPr>
        <p:spPr/>
        <p:txBody>
          <a:bodyPr/>
          <a:lstStyle/>
          <a:p>
            <a:r>
              <a:rPr lang="fr-FR" smtClean="0"/>
              <a:t>Van Cam PHAM</a:t>
            </a:r>
            <a:endParaRPr lang="fr-FR"/>
          </a:p>
        </p:txBody>
      </p:sp>
      <p:sp>
        <p:nvSpPr>
          <p:cNvPr id="4" name="Espace réservé du numéro de diapositive 3"/>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358732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20BA572-053D-417B-B42C-643263974A1B}" type="datetime1">
              <a:rPr lang="fr-FR" smtClean="0"/>
              <a:t>02/08/2016</a:t>
            </a:fld>
            <a:endParaRPr lang="fr-FR"/>
          </a:p>
        </p:txBody>
      </p:sp>
      <p:sp>
        <p:nvSpPr>
          <p:cNvPr id="6" name="Espace réservé du pied de page 5"/>
          <p:cNvSpPr>
            <a:spLocks noGrp="1"/>
          </p:cNvSpPr>
          <p:nvPr>
            <p:ph type="ftr" sz="quarter" idx="11"/>
          </p:nvPr>
        </p:nvSpPr>
        <p:spPr/>
        <p:txBody>
          <a:bodyPr/>
          <a:lstStyle/>
          <a:p>
            <a:r>
              <a:rPr lang="fr-FR" smtClean="0"/>
              <a:t>Van Cam PHAM</a:t>
            </a:r>
            <a:endParaRPr lang="fr-FR"/>
          </a:p>
        </p:txBody>
      </p:sp>
      <p:sp>
        <p:nvSpPr>
          <p:cNvPr id="7" name="Espace réservé du numéro de diapositive 6"/>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21952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8009FA3-720C-4401-853F-CAA671EAB3D2}" type="datetime1">
              <a:rPr lang="fr-FR" smtClean="0"/>
              <a:t>02/08/2016</a:t>
            </a:fld>
            <a:endParaRPr lang="fr-FR"/>
          </a:p>
        </p:txBody>
      </p:sp>
      <p:sp>
        <p:nvSpPr>
          <p:cNvPr id="6" name="Espace réservé du pied de page 5"/>
          <p:cNvSpPr>
            <a:spLocks noGrp="1"/>
          </p:cNvSpPr>
          <p:nvPr>
            <p:ph type="ftr" sz="quarter" idx="11"/>
          </p:nvPr>
        </p:nvSpPr>
        <p:spPr/>
        <p:txBody>
          <a:bodyPr/>
          <a:lstStyle/>
          <a:p>
            <a:r>
              <a:rPr lang="fr-FR" smtClean="0"/>
              <a:t>Van Cam PHAM</a:t>
            </a:r>
            <a:endParaRPr lang="fr-FR"/>
          </a:p>
        </p:txBody>
      </p:sp>
      <p:sp>
        <p:nvSpPr>
          <p:cNvPr id="7" name="Espace réservé du numéro de diapositive 6"/>
          <p:cNvSpPr>
            <a:spLocks noGrp="1"/>
          </p:cNvSpPr>
          <p:nvPr>
            <p:ph type="sldNum" sz="quarter" idx="12"/>
          </p:nvPr>
        </p:nvSpPr>
        <p:spPr/>
        <p:txBody>
          <a:bodyPr/>
          <a:lstStyle/>
          <a:p>
            <a:fld id="{B5059285-1675-40EA-A2EA-2B5E0765F794}" type="slidenum">
              <a:rPr lang="fr-FR" smtClean="0"/>
              <a:t>‹N°›</a:t>
            </a:fld>
            <a:endParaRPr lang="fr-FR"/>
          </a:p>
        </p:txBody>
      </p:sp>
    </p:spTree>
    <p:extLst>
      <p:ext uri="{BB962C8B-B14F-4D97-AF65-F5344CB8AC3E}">
        <p14:creationId xmlns:p14="http://schemas.microsoft.com/office/powerpoint/2010/main" val="114110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1FE03-958C-409F-B4B0-0F8F48A4976E}" type="datetime1">
              <a:rPr lang="fr-FR" smtClean="0"/>
              <a:t>02/08/2016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Van Cam PHAM</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59285-1675-40EA-A2EA-2B5E0765F794}" type="slidenum">
              <a:rPr lang="fr-FR" smtClean="0"/>
              <a:t>‹N°›</a:t>
            </a:fld>
            <a:endParaRPr lang="fr-FR"/>
          </a:p>
        </p:txBody>
      </p:sp>
    </p:spTree>
    <p:extLst>
      <p:ext uri="{BB962C8B-B14F-4D97-AF65-F5344CB8AC3E}">
        <p14:creationId xmlns:p14="http://schemas.microsoft.com/office/powerpoint/2010/main" val="404301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524000" y="2025188"/>
            <a:ext cx="9144000" cy="2387600"/>
          </a:xfrm>
        </p:spPr>
        <p:txBody>
          <a:bodyPr>
            <a:normAutofit fontScale="90000"/>
          </a:bodyPr>
          <a:lstStyle/>
          <a:p>
            <a:r>
              <a:rPr lang="en-US" smtClean="0"/>
              <a:t>Event-driven system: model-driven development using round-trip engineering method</a:t>
            </a:r>
            <a:endParaRPr lang="fr-FR"/>
          </a:p>
        </p:txBody>
      </p:sp>
    </p:spTree>
    <p:extLst>
      <p:ext uri="{BB962C8B-B14F-4D97-AF65-F5344CB8AC3E}">
        <p14:creationId xmlns:p14="http://schemas.microsoft.com/office/powerpoint/2010/main" val="230784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92830"/>
            <a:ext cx="10515600" cy="946840"/>
          </a:xfrm>
        </p:spPr>
        <p:txBody>
          <a:bodyPr>
            <a:normAutofit/>
          </a:bodyPr>
          <a:lstStyle/>
          <a:p>
            <a:r>
              <a:rPr lang="en-US" smtClean="0"/>
              <a:t>Round-trip engineering: Front-end design</a:t>
            </a:r>
            <a:endParaRPr lang="fr-FR"/>
          </a:p>
        </p:txBody>
      </p:sp>
      <p:grpSp>
        <p:nvGrpSpPr>
          <p:cNvPr id="2063" name="Groupe 2062"/>
          <p:cNvGrpSpPr/>
          <p:nvPr/>
        </p:nvGrpSpPr>
        <p:grpSpPr>
          <a:xfrm>
            <a:off x="1012600" y="801372"/>
            <a:ext cx="10552681" cy="2434294"/>
            <a:chOff x="470555" y="3379599"/>
            <a:chExt cx="10552681" cy="2434294"/>
          </a:xfrm>
        </p:grpSpPr>
        <p:grpSp>
          <p:nvGrpSpPr>
            <p:cNvPr id="27" name="Groupe 26"/>
            <p:cNvGrpSpPr/>
            <p:nvPr/>
          </p:nvGrpSpPr>
          <p:grpSpPr>
            <a:xfrm>
              <a:off x="470555" y="4865472"/>
              <a:ext cx="10552681" cy="948421"/>
              <a:chOff x="197177" y="4007632"/>
              <a:chExt cx="10552681" cy="948421"/>
            </a:xfrm>
          </p:grpSpPr>
          <p:grpSp>
            <p:nvGrpSpPr>
              <p:cNvPr id="14" name="Groupe 13"/>
              <p:cNvGrpSpPr/>
              <p:nvPr/>
            </p:nvGrpSpPr>
            <p:grpSpPr>
              <a:xfrm>
                <a:off x="197177" y="4007632"/>
                <a:ext cx="10552681" cy="948421"/>
                <a:chOff x="1402236" y="1291141"/>
                <a:chExt cx="10552681" cy="948421"/>
              </a:xfrm>
            </p:grpSpPr>
            <p:sp>
              <p:nvSpPr>
                <p:cNvPr id="15" name="Organigramme : Document 14"/>
                <p:cNvSpPr/>
                <p:nvPr/>
              </p:nvSpPr>
              <p:spPr>
                <a:xfrm>
                  <a:off x="1402236" y="1551076"/>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16" name="Organigramme : Disque magnétique 15"/>
                <p:cNvSpPr/>
                <p:nvPr/>
              </p:nvSpPr>
              <p:spPr>
                <a:xfrm>
                  <a:off x="4539995" y="1617066"/>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pic>
              <p:nvPicPr>
                <p:cNvPr id="17" name="Picture 4"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41189" y="1291141"/>
                  <a:ext cx="513728" cy="94842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a:stCxn id="15" idx="3"/>
                  <a:endCxn id="16" idx="2"/>
                </p:cNvCxnSpPr>
                <p:nvPr/>
              </p:nvCxnSpPr>
              <p:spPr>
                <a:xfrm>
                  <a:off x="2761909" y="1857202"/>
                  <a:ext cx="1778086" cy="2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21" idx="4"/>
                </p:cNvCxnSpPr>
                <p:nvPr/>
              </p:nvCxnSpPr>
              <p:spPr>
                <a:xfrm flipV="1">
                  <a:off x="9800928" y="1857202"/>
                  <a:ext cx="1640261" cy="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Organigramme : Disque magnétique 20"/>
              <p:cNvSpPr/>
              <p:nvPr/>
            </p:nvSpPr>
            <p:spPr>
              <a:xfrm>
                <a:off x="6906899" y="433355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cxnSp>
            <p:nvCxnSpPr>
              <p:cNvPr id="26" name="Connecteur droit avec flèche 25"/>
              <p:cNvCxnSpPr>
                <a:stCxn id="16" idx="4"/>
                <a:endCxn id="21" idx="2"/>
              </p:cNvCxnSpPr>
              <p:nvPr/>
            </p:nvCxnSpPr>
            <p:spPr>
              <a:xfrm>
                <a:off x="5023906" y="4576114"/>
                <a:ext cx="1882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p:cNvSpPr txBox="1"/>
            <p:nvPr/>
          </p:nvSpPr>
          <p:spPr>
            <a:xfrm>
              <a:off x="9039199" y="5125407"/>
              <a:ext cx="1300356" cy="646331"/>
            </a:xfrm>
            <a:prstGeom prst="rect">
              <a:avLst/>
            </a:prstGeom>
            <a:noFill/>
          </p:spPr>
          <p:txBody>
            <a:bodyPr wrap="none" rtlCol="0">
              <a:spAutoFit/>
            </a:bodyPr>
            <a:lstStyle/>
            <a:p>
              <a:r>
                <a:rPr lang="vi-VN" smtClean="0"/>
                <a:t>Code </a:t>
              </a:r>
            </a:p>
            <a:p>
              <a:r>
                <a:rPr lang="vi-VN" smtClean="0"/>
                <a:t>compilaton</a:t>
              </a:r>
              <a:endParaRPr lang="fr-FR"/>
            </a:p>
          </p:txBody>
        </p:sp>
        <p:sp>
          <p:nvSpPr>
            <p:cNvPr id="50" name="ZoneTexte 49"/>
            <p:cNvSpPr txBox="1"/>
            <p:nvPr/>
          </p:nvSpPr>
          <p:spPr>
            <a:xfrm>
              <a:off x="1884841" y="5091326"/>
              <a:ext cx="1877437" cy="646331"/>
            </a:xfrm>
            <a:prstGeom prst="rect">
              <a:avLst/>
            </a:prstGeom>
            <a:noFill/>
          </p:spPr>
          <p:txBody>
            <a:bodyPr wrap="none" rtlCol="0">
              <a:spAutoFit/>
            </a:bodyPr>
            <a:lstStyle/>
            <a:p>
              <a:r>
                <a:rPr lang="vi-VN" smtClean="0"/>
                <a:t>Model-front-end </a:t>
              </a:r>
            </a:p>
            <a:p>
              <a:r>
                <a:rPr lang="vi-VN" smtClean="0"/>
                <a:t>sync</a:t>
              </a:r>
              <a:endParaRPr lang="fr-FR"/>
            </a:p>
          </p:txBody>
        </p:sp>
        <p:sp>
          <p:nvSpPr>
            <p:cNvPr id="51" name="ZoneTexte 50"/>
            <p:cNvSpPr txBox="1"/>
            <p:nvPr/>
          </p:nvSpPr>
          <p:spPr>
            <a:xfrm>
              <a:off x="5706101" y="5091327"/>
              <a:ext cx="1274708" cy="646331"/>
            </a:xfrm>
            <a:prstGeom prst="rect">
              <a:avLst/>
            </a:prstGeom>
            <a:noFill/>
          </p:spPr>
          <p:txBody>
            <a:bodyPr wrap="none" rtlCol="0">
              <a:spAutoFit/>
            </a:bodyPr>
            <a:lstStyle/>
            <a:p>
              <a:r>
                <a:rPr lang="vi-VN" smtClean="0"/>
                <a:t>Back-end </a:t>
              </a:r>
            </a:p>
            <a:p>
              <a:r>
                <a:rPr lang="vi-VN" smtClean="0"/>
                <a:t>generation</a:t>
              </a:r>
              <a:endParaRPr lang="fr-FR"/>
            </a:p>
          </p:txBody>
        </p:sp>
        <p:grpSp>
          <p:nvGrpSpPr>
            <p:cNvPr id="53" name="Groupe 52"/>
            <p:cNvGrpSpPr/>
            <p:nvPr/>
          </p:nvGrpSpPr>
          <p:grpSpPr>
            <a:xfrm>
              <a:off x="800540" y="3379599"/>
              <a:ext cx="7141484" cy="1821926"/>
              <a:chOff x="951370" y="568342"/>
              <a:chExt cx="7141484" cy="1821926"/>
            </a:xfrm>
          </p:grpSpPr>
          <p:pic>
            <p:nvPicPr>
              <p:cNvPr id="54"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70" y="1124731"/>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907" y="1164169"/>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56" name="Connecteur droit avec flèche 55"/>
              <p:cNvCxnSpPr>
                <a:stCxn id="54" idx="2"/>
              </p:cNvCxnSpPr>
              <p:nvPr/>
            </p:nvCxnSpPr>
            <p:spPr>
              <a:xfrm flipH="1">
                <a:off x="1298221" y="1746029"/>
                <a:ext cx="5707" cy="57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55" idx="2"/>
              </p:cNvCxnSpPr>
              <p:nvPr/>
            </p:nvCxnSpPr>
            <p:spPr>
              <a:xfrm flipH="1">
                <a:off x="4695115" y="1746029"/>
                <a:ext cx="7436" cy="6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Légende encadrée 1 57"/>
              <p:cNvSpPr/>
              <p:nvPr/>
            </p:nvSpPr>
            <p:spPr>
              <a:xfrm>
                <a:off x="1981058" y="568342"/>
                <a:ext cx="2278916" cy="658616"/>
              </a:xfrm>
              <a:prstGeom prst="borderCallout1">
                <a:avLst>
                  <a:gd name="adj1" fmla="val 101128"/>
                  <a:gd name="adj2" fmla="val 44314"/>
                  <a:gd name="adj3" fmla="val 134350"/>
                  <a:gd name="adj4" fmla="val -14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a:solidFill>
                      <a:schemeClr val="tx1"/>
                    </a:solidFill>
                  </a:rPr>
                  <a:t>S</a:t>
                </a:r>
                <a:r>
                  <a:rPr lang="vi-VN" sz="1600" smtClean="0">
                    <a:solidFill>
                      <a:schemeClr val="tx1"/>
                    </a:solidFill>
                  </a:rPr>
                  <a:t>tructure changes</a:t>
                </a:r>
              </a:p>
              <a:p>
                <a:r>
                  <a:rPr lang="vi-VN" sz="1600" smtClean="0">
                    <a:solidFill>
                      <a:schemeClr val="tx1"/>
                    </a:solidFill>
                  </a:rPr>
                  <a:t>-Behavior changes</a:t>
                </a:r>
                <a:endParaRPr lang="fr-FR" sz="1600">
                  <a:solidFill>
                    <a:schemeClr val="tx1"/>
                  </a:solidFill>
                </a:endParaRPr>
              </a:p>
            </p:txBody>
          </p:sp>
          <p:sp>
            <p:nvSpPr>
              <p:cNvPr id="59" name="Légende encadrée 1 58"/>
              <p:cNvSpPr/>
              <p:nvPr/>
            </p:nvSpPr>
            <p:spPr>
              <a:xfrm>
                <a:off x="5813938" y="568342"/>
                <a:ext cx="2278916" cy="658616"/>
              </a:xfrm>
              <a:prstGeom prst="borderCallout1">
                <a:avLst>
                  <a:gd name="adj1" fmla="val 48170"/>
                  <a:gd name="adj2" fmla="val -360"/>
                  <a:gd name="adj3" fmla="val 134351"/>
                  <a:gd name="adj4" fmla="val -33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smtClean="0">
                    <a:solidFill>
                      <a:schemeClr val="tx1"/>
                    </a:solidFill>
                  </a:rPr>
                  <a:t>User code changes</a:t>
                </a:r>
              </a:p>
              <a:p>
                <a:r>
                  <a:rPr lang="vi-VN" sz="1600" smtClean="0">
                    <a:solidFill>
                      <a:schemeClr val="tx1"/>
                    </a:solidFill>
                  </a:rPr>
                  <a:t>-Behavior changes</a:t>
                </a:r>
                <a:endParaRPr lang="fr-FR" sz="1600">
                  <a:solidFill>
                    <a:schemeClr val="tx1"/>
                  </a:solidFill>
                </a:endParaRPr>
              </a:p>
            </p:txBody>
          </p:sp>
        </p:grpSp>
      </p:grpSp>
      <p:sp>
        <p:nvSpPr>
          <p:cNvPr id="7" name="ZoneTexte 6"/>
          <p:cNvSpPr txBox="1"/>
          <p:nvPr/>
        </p:nvSpPr>
        <p:spPr>
          <a:xfrm>
            <a:off x="324465" y="4232784"/>
            <a:ext cx="11474245" cy="1200329"/>
          </a:xfrm>
          <a:prstGeom prst="rect">
            <a:avLst/>
          </a:prstGeom>
          <a:solidFill>
            <a:schemeClr val="accent4">
              <a:lumMod val="20000"/>
              <a:lumOff val="80000"/>
            </a:schemeClr>
          </a:solidFill>
        </p:spPr>
        <p:txBody>
          <a:bodyPr wrap="square" rtlCol="0">
            <a:spAutoFit/>
          </a:bodyPr>
          <a:lstStyle/>
          <a:p>
            <a:pPr marL="285750" indent="-285750">
              <a:buFont typeface="Wingdings" panose="05000000000000000000" pitchFamily="2" charset="2"/>
              <a:buChar char="v"/>
            </a:pPr>
            <a:r>
              <a:rPr lang="en-US" smtClean="0"/>
              <a:t>Two ways:</a:t>
            </a:r>
          </a:p>
          <a:p>
            <a:pPr marL="742950" lvl="1" indent="-285750">
              <a:buFont typeface="Arial" panose="020B0604020202020204" pitchFamily="34" charset="0"/>
              <a:buChar char="•"/>
            </a:pPr>
            <a:r>
              <a:rPr lang="en-US" smtClean="0"/>
              <a:t>Front-end as a separate language, which defines the state machine textually (as Umple) (Front-end 1)</a:t>
            </a:r>
          </a:p>
          <a:p>
            <a:pPr marL="742950" lvl="1" indent="-285750">
              <a:buFont typeface="Arial" panose="020B0604020202020204" pitchFamily="34" charset="0"/>
              <a:buChar char="•"/>
            </a:pPr>
            <a:r>
              <a:rPr lang="en-US" smtClean="0"/>
              <a:t>Front-end as new constructs extending a programming language, adding more features to connect the programming language to the actual behavior model (Front-end 2)</a:t>
            </a:r>
            <a:endParaRPr lang="fr-FR"/>
          </a:p>
        </p:txBody>
      </p:sp>
      <p:sp>
        <p:nvSpPr>
          <p:cNvPr id="2" name="Espace réservé du pied de page 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244714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92830"/>
            <a:ext cx="10515600" cy="946840"/>
          </a:xfrm>
        </p:spPr>
        <p:txBody>
          <a:bodyPr>
            <a:normAutofit/>
          </a:bodyPr>
          <a:lstStyle/>
          <a:p>
            <a:r>
              <a:rPr lang="en-US" smtClean="0"/>
              <a:t>Round-trip engineering: Front-end 1</a:t>
            </a:r>
            <a:endParaRPr lang="fr-FR"/>
          </a:p>
        </p:txBody>
      </p:sp>
      <p:grpSp>
        <p:nvGrpSpPr>
          <p:cNvPr id="2063" name="Groupe 2062"/>
          <p:cNvGrpSpPr/>
          <p:nvPr/>
        </p:nvGrpSpPr>
        <p:grpSpPr>
          <a:xfrm>
            <a:off x="1012600" y="1137039"/>
            <a:ext cx="10552681" cy="2434294"/>
            <a:chOff x="470555" y="3379599"/>
            <a:chExt cx="10552681" cy="2434294"/>
          </a:xfrm>
        </p:grpSpPr>
        <p:grpSp>
          <p:nvGrpSpPr>
            <p:cNvPr id="27" name="Groupe 26"/>
            <p:cNvGrpSpPr/>
            <p:nvPr/>
          </p:nvGrpSpPr>
          <p:grpSpPr>
            <a:xfrm>
              <a:off x="470555" y="4865472"/>
              <a:ext cx="10552681" cy="948421"/>
              <a:chOff x="197177" y="4007632"/>
              <a:chExt cx="10552681" cy="948421"/>
            </a:xfrm>
          </p:grpSpPr>
          <p:grpSp>
            <p:nvGrpSpPr>
              <p:cNvPr id="14" name="Groupe 13"/>
              <p:cNvGrpSpPr/>
              <p:nvPr/>
            </p:nvGrpSpPr>
            <p:grpSpPr>
              <a:xfrm>
                <a:off x="197177" y="4007632"/>
                <a:ext cx="10552681" cy="948421"/>
                <a:chOff x="1402236" y="1291141"/>
                <a:chExt cx="10552681" cy="948421"/>
              </a:xfrm>
            </p:grpSpPr>
            <p:sp>
              <p:nvSpPr>
                <p:cNvPr id="15" name="Organigramme : Document 14"/>
                <p:cNvSpPr/>
                <p:nvPr/>
              </p:nvSpPr>
              <p:spPr>
                <a:xfrm>
                  <a:off x="1402236" y="1551076"/>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16" name="Organigramme : Disque magnétique 15"/>
                <p:cNvSpPr/>
                <p:nvPr/>
              </p:nvSpPr>
              <p:spPr>
                <a:xfrm>
                  <a:off x="4539995" y="1617066"/>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pic>
              <p:nvPicPr>
                <p:cNvPr id="17" name="Picture 4"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41189" y="1291141"/>
                  <a:ext cx="513728" cy="94842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a:stCxn id="15" idx="3"/>
                  <a:endCxn id="16" idx="2"/>
                </p:cNvCxnSpPr>
                <p:nvPr/>
              </p:nvCxnSpPr>
              <p:spPr>
                <a:xfrm>
                  <a:off x="2761909" y="1857202"/>
                  <a:ext cx="1778086" cy="2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21" idx="4"/>
                </p:cNvCxnSpPr>
                <p:nvPr/>
              </p:nvCxnSpPr>
              <p:spPr>
                <a:xfrm flipV="1">
                  <a:off x="9800928" y="1857202"/>
                  <a:ext cx="1640261" cy="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Organigramme : Disque magnétique 20"/>
              <p:cNvSpPr/>
              <p:nvPr/>
            </p:nvSpPr>
            <p:spPr>
              <a:xfrm>
                <a:off x="6906899" y="433355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cxnSp>
            <p:nvCxnSpPr>
              <p:cNvPr id="26" name="Connecteur droit avec flèche 25"/>
              <p:cNvCxnSpPr>
                <a:stCxn id="16" idx="4"/>
                <a:endCxn id="21" idx="2"/>
              </p:cNvCxnSpPr>
              <p:nvPr/>
            </p:nvCxnSpPr>
            <p:spPr>
              <a:xfrm>
                <a:off x="5023906" y="4576114"/>
                <a:ext cx="1882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p:cNvSpPr txBox="1"/>
            <p:nvPr/>
          </p:nvSpPr>
          <p:spPr>
            <a:xfrm>
              <a:off x="9039199" y="5125407"/>
              <a:ext cx="1300356" cy="646331"/>
            </a:xfrm>
            <a:prstGeom prst="rect">
              <a:avLst/>
            </a:prstGeom>
            <a:noFill/>
          </p:spPr>
          <p:txBody>
            <a:bodyPr wrap="none" rtlCol="0">
              <a:spAutoFit/>
            </a:bodyPr>
            <a:lstStyle/>
            <a:p>
              <a:r>
                <a:rPr lang="vi-VN" smtClean="0"/>
                <a:t>Code </a:t>
              </a:r>
            </a:p>
            <a:p>
              <a:r>
                <a:rPr lang="vi-VN" smtClean="0"/>
                <a:t>compilaton</a:t>
              </a:r>
              <a:endParaRPr lang="fr-FR"/>
            </a:p>
          </p:txBody>
        </p:sp>
        <p:sp>
          <p:nvSpPr>
            <p:cNvPr id="50" name="ZoneTexte 49"/>
            <p:cNvSpPr txBox="1"/>
            <p:nvPr/>
          </p:nvSpPr>
          <p:spPr>
            <a:xfrm>
              <a:off x="1884841" y="5091326"/>
              <a:ext cx="1877437" cy="646331"/>
            </a:xfrm>
            <a:prstGeom prst="rect">
              <a:avLst/>
            </a:prstGeom>
            <a:noFill/>
          </p:spPr>
          <p:txBody>
            <a:bodyPr wrap="none" rtlCol="0">
              <a:spAutoFit/>
            </a:bodyPr>
            <a:lstStyle/>
            <a:p>
              <a:r>
                <a:rPr lang="vi-VN" smtClean="0"/>
                <a:t>Model-front-end </a:t>
              </a:r>
            </a:p>
            <a:p>
              <a:r>
                <a:rPr lang="vi-VN" smtClean="0"/>
                <a:t>sync</a:t>
              </a:r>
              <a:endParaRPr lang="fr-FR"/>
            </a:p>
          </p:txBody>
        </p:sp>
        <p:sp>
          <p:nvSpPr>
            <p:cNvPr id="51" name="ZoneTexte 50"/>
            <p:cNvSpPr txBox="1"/>
            <p:nvPr/>
          </p:nvSpPr>
          <p:spPr>
            <a:xfrm>
              <a:off x="5706101" y="5091327"/>
              <a:ext cx="1274708" cy="646331"/>
            </a:xfrm>
            <a:prstGeom prst="rect">
              <a:avLst/>
            </a:prstGeom>
            <a:noFill/>
          </p:spPr>
          <p:txBody>
            <a:bodyPr wrap="none" rtlCol="0">
              <a:spAutoFit/>
            </a:bodyPr>
            <a:lstStyle/>
            <a:p>
              <a:r>
                <a:rPr lang="vi-VN" smtClean="0"/>
                <a:t>Back-end </a:t>
              </a:r>
            </a:p>
            <a:p>
              <a:r>
                <a:rPr lang="vi-VN" smtClean="0"/>
                <a:t>generation</a:t>
              </a:r>
              <a:endParaRPr lang="fr-FR"/>
            </a:p>
          </p:txBody>
        </p:sp>
        <p:grpSp>
          <p:nvGrpSpPr>
            <p:cNvPr id="53" name="Groupe 52"/>
            <p:cNvGrpSpPr/>
            <p:nvPr/>
          </p:nvGrpSpPr>
          <p:grpSpPr>
            <a:xfrm>
              <a:off x="800540" y="3379599"/>
              <a:ext cx="7141484" cy="1811798"/>
              <a:chOff x="951370" y="568342"/>
              <a:chExt cx="7141484" cy="1811798"/>
            </a:xfrm>
          </p:grpSpPr>
          <p:pic>
            <p:nvPicPr>
              <p:cNvPr id="54"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70" y="1124731"/>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6542" y="1164169"/>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56" name="Connecteur droit avec flèche 55"/>
              <p:cNvCxnSpPr>
                <a:stCxn id="54" idx="2"/>
              </p:cNvCxnSpPr>
              <p:nvPr/>
            </p:nvCxnSpPr>
            <p:spPr>
              <a:xfrm flipH="1">
                <a:off x="1298221" y="1746029"/>
                <a:ext cx="5707" cy="57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55" idx="2"/>
                <a:endCxn id="16" idx="1"/>
              </p:cNvCxnSpPr>
              <p:nvPr/>
            </p:nvCxnSpPr>
            <p:spPr>
              <a:xfrm>
                <a:off x="4599186" y="1746029"/>
                <a:ext cx="4443" cy="634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Légende encadrée 1 57"/>
              <p:cNvSpPr/>
              <p:nvPr/>
            </p:nvSpPr>
            <p:spPr>
              <a:xfrm>
                <a:off x="1758423" y="568342"/>
                <a:ext cx="2278916" cy="658616"/>
              </a:xfrm>
              <a:prstGeom prst="borderCallout1">
                <a:avLst>
                  <a:gd name="adj1" fmla="val 101128"/>
                  <a:gd name="adj2" fmla="val 44314"/>
                  <a:gd name="adj3" fmla="val 130728"/>
                  <a:gd name="adj4" fmla="val -43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a:solidFill>
                      <a:schemeClr val="tx1"/>
                    </a:solidFill>
                  </a:rPr>
                  <a:t>S</a:t>
                </a:r>
                <a:r>
                  <a:rPr lang="vi-VN" sz="1600" smtClean="0">
                    <a:solidFill>
                      <a:schemeClr val="tx1"/>
                    </a:solidFill>
                  </a:rPr>
                  <a:t>tructure changes</a:t>
                </a:r>
              </a:p>
              <a:p>
                <a:r>
                  <a:rPr lang="vi-VN" sz="1600" smtClean="0">
                    <a:solidFill>
                      <a:schemeClr val="tx1"/>
                    </a:solidFill>
                  </a:rPr>
                  <a:t>-Behavior changes</a:t>
                </a:r>
                <a:endParaRPr lang="fr-FR" sz="1600">
                  <a:solidFill>
                    <a:schemeClr val="tx1"/>
                  </a:solidFill>
                </a:endParaRPr>
              </a:p>
            </p:txBody>
          </p:sp>
          <p:sp>
            <p:nvSpPr>
              <p:cNvPr id="59" name="Légende encadrée 1 58"/>
              <p:cNvSpPr/>
              <p:nvPr/>
            </p:nvSpPr>
            <p:spPr>
              <a:xfrm>
                <a:off x="5813938" y="568342"/>
                <a:ext cx="2278916" cy="658616"/>
              </a:xfrm>
              <a:prstGeom prst="borderCallout1">
                <a:avLst>
                  <a:gd name="adj1" fmla="val 48170"/>
                  <a:gd name="adj2" fmla="val -360"/>
                  <a:gd name="adj3" fmla="val 127107"/>
                  <a:gd name="adj4" fmla="val -36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smtClean="0">
                    <a:solidFill>
                      <a:schemeClr val="tx1"/>
                    </a:solidFill>
                  </a:rPr>
                  <a:t>User code changes</a:t>
                </a:r>
              </a:p>
              <a:p>
                <a:r>
                  <a:rPr lang="vi-VN" sz="1600" smtClean="0">
                    <a:solidFill>
                      <a:schemeClr val="tx1"/>
                    </a:solidFill>
                  </a:rPr>
                  <a:t>-Behavior changes</a:t>
                </a:r>
                <a:endParaRPr lang="fr-FR" sz="1600">
                  <a:solidFill>
                    <a:schemeClr val="tx1"/>
                  </a:solidFill>
                </a:endParaRPr>
              </a:p>
            </p:txBody>
          </p:sp>
        </p:grpSp>
      </p:grpSp>
      <p:sp>
        <p:nvSpPr>
          <p:cNvPr id="7" name="ZoneTexte 6"/>
          <p:cNvSpPr txBox="1"/>
          <p:nvPr/>
        </p:nvSpPr>
        <p:spPr>
          <a:xfrm>
            <a:off x="324465" y="4232784"/>
            <a:ext cx="11474245" cy="2031325"/>
          </a:xfrm>
          <a:prstGeom prst="rect">
            <a:avLst/>
          </a:prstGeom>
          <a:solidFill>
            <a:schemeClr val="accent4">
              <a:lumMod val="20000"/>
              <a:lumOff val="80000"/>
            </a:schemeClr>
          </a:solidFill>
        </p:spPr>
        <p:txBody>
          <a:bodyPr wrap="square" rtlCol="0">
            <a:spAutoFit/>
          </a:bodyPr>
          <a:lstStyle/>
          <a:p>
            <a:pPr marL="285750" indent="-285750">
              <a:buFont typeface="Wingdings" panose="05000000000000000000" pitchFamily="2" charset="2"/>
              <a:buChar char="v"/>
            </a:pPr>
            <a:r>
              <a:rPr lang="en-US" smtClean="0"/>
              <a:t>Front-end code (Umple-like): Mixing C++ and the state machine description (SMDes)</a:t>
            </a:r>
          </a:p>
          <a:p>
            <a:pPr marL="742950" lvl="1" indent="-285750">
              <a:buFont typeface="Arial" panose="020B0604020202020204" pitchFamily="34" charset="0"/>
              <a:buChar char="•"/>
            </a:pPr>
            <a:r>
              <a:rPr lang="en-US" smtClean="0"/>
              <a:t>State machine description = State machine structure + event definition + transition table</a:t>
            </a:r>
          </a:p>
          <a:p>
            <a:pPr marL="742950" lvl="1" indent="-285750">
              <a:buFont typeface="Arial" panose="020B0604020202020204" pitchFamily="34" charset="0"/>
              <a:buChar char="•"/>
            </a:pPr>
            <a:r>
              <a:rPr lang="en-US" smtClean="0"/>
              <a:t>SMDes is written in a simple syntax, can be written either in the owning active class or in a separate file</a:t>
            </a:r>
          </a:p>
          <a:p>
            <a:pPr marL="742950" lvl="1" indent="-285750">
              <a:buFont typeface="Arial" panose="020B0604020202020204" pitchFamily="34" charset="0"/>
              <a:buChar char="•"/>
            </a:pPr>
            <a:r>
              <a:rPr lang="en-US" smtClean="0"/>
              <a:t>Programmers have full control to modify the UML-compliant state machine textually while fully profit advantages of favourite IDEs </a:t>
            </a:r>
          </a:p>
          <a:p>
            <a:pPr marL="285750" indent="-285750">
              <a:buFont typeface="Wingdings" panose="05000000000000000000" pitchFamily="2" charset="2"/>
              <a:buChar char="v"/>
            </a:pPr>
            <a:r>
              <a:rPr lang="en-US" smtClean="0"/>
              <a:t>Back-end code: actual code, including generated code + user code, is ready for compilation</a:t>
            </a:r>
          </a:p>
          <a:p>
            <a:pPr marL="742950" lvl="1" indent="-285750">
              <a:buFont typeface="Arial" panose="020B0604020202020204" pitchFamily="34" charset="0"/>
              <a:buChar char="•"/>
            </a:pPr>
            <a:r>
              <a:rPr lang="en-US" smtClean="0"/>
              <a:t>Invisible to programmers and architects</a:t>
            </a:r>
            <a:endParaRPr lang="fr-FR"/>
          </a:p>
        </p:txBody>
      </p:sp>
      <p:sp>
        <p:nvSpPr>
          <p:cNvPr id="2" name="Espace réservé du pied de page 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17234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a:bodyPr>
          <a:lstStyle/>
          <a:p>
            <a:r>
              <a:rPr lang="en-US"/>
              <a:t>Round-trip engineering: Front-end 1</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a:t>State machine </a:t>
            </a:r>
            <a:r>
              <a:rPr lang="en-US" smtClean="0"/>
              <a:t>description</a:t>
            </a:r>
            <a:endParaRPr lang="fr-FR"/>
          </a:p>
        </p:txBody>
      </p:sp>
      <p:grpSp>
        <p:nvGrpSpPr>
          <p:cNvPr id="2061" name="Groupe 2060"/>
          <p:cNvGrpSpPr/>
          <p:nvPr/>
        </p:nvGrpSpPr>
        <p:grpSpPr>
          <a:xfrm>
            <a:off x="2333622" y="1634142"/>
            <a:ext cx="7038978" cy="4500400"/>
            <a:chOff x="1028697" y="1624617"/>
            <a:chExt cx="7038978" cy="4500400"/>
          </a:xfrm>
        </p:grpSpPr>
        <p:pic>
          <p:nvPicPr>
            <p:cNvPr id="2" name="Image 1"/>
            <p:cNvPicPr>
              <a:picLocks noChangeAspect="1"/>
            </p:cNvPicPr>
            <p:nvPr/>
          </p:nvPicPr>
          <p:blipFill>
            <a:blip r:embed="rId2"/>
            <a:stretch>
              <a:fillRect/>
            </a:stretch>
          </p:blipFill>
          <p:spPr>
            <a:xfrm>
              <a:off x="2590800" y="2453211"/>
              <a:ext cx="4381500" cy="3067050"/>
            </a:xfrm>
            <a:prstGeom prst="rect">
              <a:avLst/>
            </a:prstGeom>
          </p:spPr>
        </p:pic>
        <p:sp>
          <p:nvSpPr>
            <p:cNvPr id="3" name="Ellipse 2"/>
            <p:cNvSpPr/>
            <p:nvPr/>
          </p:nvSpPr>
          <p:spPr>
            <a:xfrm>
              <a:off x="2133600" y="1624617"/>
              <a:ext cx="914400"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Region name</a:t>
              </a:r>
              <a:endParaRPr lang="fr-FR" sz="1200">
                <a:solidFill>
                  <a:schemeClr val="tx1"/>
                </a:solidFill>
              </a:endParaRPr>
            </a:p>
          </p:txBody>
        </p:sp>
        <p:sp>
          <p:nvSpPr>
            <p:cNvPr id="28" name="Ellipse 27"/>
            <p:cNvSpPr/>
            <p:nvPr/>
          </p:nvSpPr>
          <p:spPr>
            <a:xfrm>
              <a:off x="3324224" y="1630591"/>
              <a:ext cx="1038225"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Machine name</a:t>
              </a:r>
              <a:endParaRPr lang="fr-FR" sz="1200">
                <a:solidFill>
                  <a:schemeClr val="tx1"/>
                </a:solidFill>
              </a:endParaRPr>
            </a:p>
          </p:txBody>
        </p:sp>
        <p:sp>
          <p:nvSpPr>
            <p:cNvPr id="29" name="Ellipse 28"/>
            <p:cNvSpPr/>
            <p:nvPr/>
          </p:nvSpPr>
          <p:spPr>
            <a:xfrm>
              <a:off x="1228724" y="2229373"/>
              <a:ext cx="1038225"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State name</a:t>
              </a:r>
              <a:endParaRPr lang="fr-FR" sz="1200">
                <a:solidFill>
                  <a:schemeClr val="tx1"/>
                </a:solidFill>
              </a:endParaRPr>
            </a:p>
          </p:txBody>
        </p:sp>
        <p:sp>
          <p:nvSpPr>
            <p:cNvPr id="30" name="Ellipse 29"/>
            <p:cNvSpPr/>
            <p:nvPr/>
          </p:nvSpPr>
          <p:spPr>
            <a:xfrm>
              <a:off x="4638673" y="1636204"/>
              <a:ext cx="342900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State exit action: implemented in the owning active class</a:t>
              </a:r>
              <a:endParaRPr lang="fr-FR" sz="1200">
                <a:solidFill>
                  <a:schemeClr val="tx1"/>
                </a:solidFill>
              </a:endParaRPr>
            </a:p>
          </p:txBody>
        </p:sp>
        <p:sp>
          <p:nvSpPr>
            <p:cNvPr id="31" name="Ellipse 30"/>
            <p:cNvSpPr/>
            <p:nvPr/>
          </p:nvSpPr>
          <p:spPr>
            <a:xfrm>
              <a:off x="5410198" y="2312479"/>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entrypoint</a:t>
              </a:r>
              <a:endParaRPr lang="fr-FR" sz="1200">
                <a:solidFill>
                  <a:schemeClr val="tx1"/>
                </a:solidFill>
              </a:endParaRPr>
            </a:p>
          </p:txBody>
        </p:sp>
        <p:sp>
          <p:nvSpPr>
            <p:cNvPr id="32" name="Ellipse 31"/>
            <p:cNvSpPr/>
            <p:nvPr/>
          </p:nvSpPr>
          <p:spPr>
            <a:xfrm>
              <a:off x="5476873" y="2988754"/>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Initial pseudo</a:t>
              </a:r>
              <a:endParaRPr lang="fr-FR" sz="1200">
                <a:solidFill>
                  <a:schemeClr val="tx1"/>
                </a:solidFill>
              </a:endParaRPr>
            </a:p>
          </p:txBody>
        </p:sp>
        <p:sp>
          <p:nvSpPr>
            <p:cNvPr id="33" name="Ellipse 32"/>
            <p:cNvSpPr/>
            <p:nvPr/>
          </p:nvSpPr>
          <p:spPr>
            <a:xfrm>
              <a:off x="1028697" y="4084129"/>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Events</a:t>
              </a:r>
              <a:endParaRPr lang="fr-FR" sz="1200">
                <a:solidFill>
                  <a:schemeClr val="tx1"/>
                </a:solidFill>
              </a:endParaRPr>
            </a:p>
          </p:txBody>
        </p:sp>
        <p:sp>
          <p:nvSpPr>
            <p:cNvPr id="34" name="Ellipse 33"/>
            <p:cNvSpPr/>
            <p:nvPr/>
          </p:nvSpPr>
          <p:spPr>
            <a:xfrm>
              <a:off x="1028697" y="4807131"/>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Transitions</a:t>
              </a:r>
              <a:endParaRPr lang="fr-FR" sz="1200">
                <a:solidFill>
                  <a:schemeClr val="tx1"/>
                </a:solidFill>
              </a:endParaRPr>
            </a:p>
          </p:txBody>
        </p:sp>
        <p:sp>
          <p:nvSpPr>
            <p:cNvPr id="35" name="Ellipse 34"/>
            <p:cNvSpPr/>
            <p:nvPr/>
          </p:nvSpPr>
          <p:spPr>
            <a:xfrm>
              <a:off x="2705098" y="5677342"/>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Source</a:t>
              </a:r>
              <a:endParaRPr lang="fr-FR" sz="1200">
                <a:solidFill>
                  <a:schemeClr val="tx1"/>
                </a:solidFill>
              </a:endParaRPr>
            </a:p>
          </p:txBody>
        </p:sp>
        <p:sp>
          <p:nvSpPr>
            <p:cNvPr id="36" name="Ellipse 35"/>
            <p:cNvSpPr/>
            <p:nvPr/>
          </p:nvSpPr>
          <p:spPr>
            <a:xfrm>
              <a:off x="4238621" y="5677342"/>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Target</a:t>
              </a:r>
              <a:endParaRPr lang="fr-FR" sz="1200">
                <a:solidFill>
                  <a:schemeClr val="tx1"/>
                </a:solidFill>
              </a:endParaRPr>
            </a:p>
          </p:txBody>
        </p:sp>
        <p:sp>
          <p:nvSpPr>
            <p:cNvPr id="37" name="Ellipse 36"/>
            <p:cNvSpPr/>
            <p:nvPr/>
          </p:nvSpPr>
          <p:spPr>
            <a:xfrm>
              <a:off x="5734048" y="5677341"/>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Triggering Event</a:t>
              </a:r>
              <a:endParaRPr lang="fr-FR" sz="1200">
                <a:solidFill>
                  <a:schemeClr val="tx1"/>
                </a:solidFill>
              </a:endParaRPr>
            </a:p>
          </p:txBody>
        </p:sp>
        <p:cxnSp>
          <p:nvCxnSpPr>
            <p:cNvPr id="6" name="Connecteur droit avec flèche 5"/>
            <p:cNvCxnSpPr>
              <a:stCxn id="3" idx="5"/>
            </p:cNvCxnSpPr>
            <p:nvPr/>
          </p:nvCxnSpPr>
          <p:spPr>
            <a:xfrm>
              <a:off x="2914089" y="2006732"/>
              <a:ext cx="800661" cy="670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8" idx="4"/>
            </p:cNvCxnSpPr>
            <p:nvPr/>
          </p:nvCxnSpPr>
          <p:spPr>
            <a:xfrm>
              <a:off x="3843337" y="2078266"/>
              <a:ext cx="195263" cy="37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30" idx="3"/>
            </p:cNvCxnSpPr>
            <p:nvPr/>
          </p:nvCxnSpPr>
          <p:spPr>
            <a:xfrm flipH="1">
              <a:off x="4772584" y="2018319"/>
              <a:ext cx="368255" cy="74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31" idx="3"/>
            </p:cNvCxnSpPr>
            <p:nvPr/>
          </p:nvCxnSpPr>
          <p:spPr>
            <a:xfrm flipH="1">
              <a:off x="4772584" y="2694594"/>
              <a:ext cx="818952" cy="22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32" idx="2"/>
            </p:cNvCxnSpPr>
            <p:nvPr/>
          </p:nvCxnSpPr>
          <p:spPr>
            <a:xfrm flipH="1">
              <a:off x="4638673" y="3212592"/>
              <a:ext cx="838200" cy="149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29" idx="5"/>
            </p:cNvCxnSpPr>
            <p:nvPr/>
          </p:nvCxnSpPr>
          <p:spPr>
            <a:xfrm>
              <a:off x="2114904" y="2611488"/>
              <a:ext cx="1333146" cy="217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Connecteur droit avec flèche 2047"/>
            <p:cNvCxnSpPr>
              <a:stCxn id="33" idx="6"/>
            </p:cNvCxnSpPr>
            <p:nvPr/>
          </p:nvCxnSpPr>
          <p:spPr>
            <a:xfrm flipV="1">
              <a:off x="2266949" y="4152900"/>
              <a:ext cx="914401" cy="155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0" name="Connecteur droit avec flèche 2049"/>
            <p:cNvCxnSpPr>
              <a:stCxn id="33" idx="6"/>
            </p:cNvCxnSpPr>
            <p:nvPr/>
          </p:nvCxnSpPr>
          <p:spPr>
            <a:xfrm>
              <a:off x="2266949" y="4307967"/>
              <a:ext cx="933451" cy="2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2" name="Connecteur droit avec flèche 2051"/>
            <p:cNvCxnSpPr>
              <a:stCxn id="34" idx="6"/>
            </p:cNvCxnSpPr>
            <p:nvPr/>
          </p:nvCxnSpPr>
          <p:spPr>
            <a:xfrm>
              <a:off x="2266949" y="5030969"/>
              <a:ext cx="914401" cy="8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Connecteur droit avec flèche 2053"/>
            <p:cNvCxnSpPr>
              <a:stCxn id="34" idx="6"/>
            </p:cNvCxnSpPr>
            <p:nvPr/>
          </p:nvCxnSpPr>
          <p:spPr>
            <a:xfrm>
              <a:off x="2266949" y="5030969"/>
              <a:ext cx="914401" cy="2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necteur droit avec flèche 2055"/>
            <p:cNvCxnSpPr>
              <a:stCxn id="35" idx="0"/>
            </p:cNvCxnSpPr>
            <p:nvPr/>
          </p:nvCxnSpPr>
          <p:spPr>
            <a:xfrm flipV="1">
              <a:off x="3324224" y="5334000"/>
              <a:ext cx="266701" cy="34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Connecteur droit avec flèche 2057"/>
            <p:cNvCxnSpPr>
              <a:stCxn id="36" idx="1"/>
            </p:cNvCxnSpPr>
            <p:nvPr/>
          </p:nvCxnSpPr>
          <p:spPr>
            <a:xfrm flipH="1" flipV="1">
              <a:off x="4038600" y="5343525"/>
              <a:ext cx="381359" cy="399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Connecteur droit avec flèche 2059"/>
            <p:cNvCxnSpPr>
              <a:stCxn id="37" idx="1"/>
            </p:cNvCxnSpPr>
            <p:nvPr/>
          </p:nvCxnSpPr>
          <p:spPr>
            <a:xfrm flipH="1" flipV="1">
              <a:off x="5295900" y="5334000"/>
              <a:ext cx="619486" cy="40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62" name="Image 20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 y="2864439"/>
            <a:ext cx="3031103" cy="1063545"/>
          </a:xfrm>
          <a:prstGeom prst="rect">
            <a:avLst/>
          </a:prstGeom>
        </p:spPr>
      </p:pic>
      <p:pic>
        <p:nvPicPr>
          <p:cNvPr id="2065" name="Image 2064"/>
          <p:cNvPicPr>
            <a:picLocks noChangeAspect="1"/>
          </p:cNvPicPr>
          <p:nvPr/>
        </p:nvPicPr>
        <p:blipFill>
          <a:blip r:embed="rId4"/>
          <a:stretch>
            <a:fillRect/>
          </a:stretch>
        </p:blipFill>
        <p:spPr>
          <a:xfrm>
            <a:off x="186116" y="1478237"/>
            <a:ext cx="2142465" cy="1409700"/>
          </a:xfrm>
          <a:prstGeom prst="rect">
            <a:avLst/>
          </a:prstGeom>
        </p:spPr>
      </p:pic>
      <p:grpSp>
        <p:nvGrpSpPr>
          <p:cNvPr id="38" name="Groupe 37"/>
          <p:cNvGrpSpPr/>
          <p:nvPr/>
        </p:nvGrpSpPr>
        <p:grpSpPr>
          <a:xfrm>
            <a:off x="2998195" y="2895406"/>
            <a:ext cx="1297455" cy="883229"/>
            <a:chOff x="628003" y="4723007"/>
            <a:chExt cx="1581391" cy="1182261"/>
          </a:xfrm>
        </p:grpSpPr>
        <p:sp>
          <p:nvSpPr>
            <p:cNvPr id="39" name="Flèche courbée vers le haut 38"/>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0" name="Flèche courbée vers le haut 39"/>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5" name="Espace réservé du pied de page 4"/>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7204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a:bodyPr>
          <a:lstStyle/>
          <a:p>
            <a:r>
              <a:rPr lang="en-US"/>
              <a:t>Round-trip engineering: Front-end 1</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State machine description syntax</a:t>
            </a:r>
            <a:endParaRPr lang="fr-FR"/>
          </a:p>
        </p:txBody>
      </p:sp>
      <p:pic>
        <p:nvPicPr>
          <p:cNvPr id="2" name="Image 1"/>
          <p:cNvPicPr>
            <a:picLocks noChangeAspect="1"/>
          </p:cNvPicPr>
          <p:nvPr/>
        </p:nvPicPr>
        <p:blipFill>
          <a:blip r:embed="rId2"/>
          <a:stretch>
            <a:fillRect/>
          </a:stretch>
        </p:blipFill>
        <p:spPr>
          <a:xfrm>
            <a:off x="717273" y="1755511"/>
            <a:ext cx="9237760" cy="4843841"/>
          </a:xfrm>
          <a:prstGeom prst="rect">
            <a:avLst/>
          </a:prstGeom>
        </p:spPr>
      </p:pic>
      <p:sp>
        <p:nvSpPr>
          <p:cNvPr id="3" name="Espace réservé du pied de page 2"/>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320182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fontScale="90000"/>
          </a:bodyPr>
          <a:lstStyle/>
          <a:p>
            <a:r>
              <a:rPr lang="en-US" smtClean="0"/>
              <a:t>Round-trip engineering: Front-end 2: Connecting UML State Machine to C++</a:t>
            </a:r>
            <a:endParaRPr lang="fr-FR"/>
          </a:p>
        </p:txBody>
      </p:sp>
      <p:sp>
        <p:nvSpPr>
          <p:cNvPr id="7" name="ZoneTexte 6"/>
          <p:cNvSpPr txBox="1"/>
          <p:nvPr/>
        </p:nvSpPr>
        <p:spPr>
          <a:xfrm>
            <a:off x="324465" y="3938586"/>
            <a:ext cx="11474245" cy="2862322"/>
          </a:xfrm>
          <a:prstGeom prst="rect">
            <a:avLst/>
          </a:prstGeom>
          <a:solidFill>
            <a:schemeClr val="accent4">
              <a:lumMod val="20000"/>
              <a:lumOff val="80000"/>
            </a:schemeClr>
          </a:solidFill>
        </p:spPr>
        <p:txBody>
          <a:bodyPr wrap="square" rtlCol="0">
            <a:spAutoFit/>
          </a:bodyPr>
          <a:lstStyle/>
          <a:p>
            <a:pPr marL="285750" indent="-285750">
              <a:buFont typeface="Wingdings" panose="05000000000000000000" pitchFamily="2" charset="2"/>
              <a:buChar char="v"/>
            </a:pPr>
            <a:r>
              <a:rPr lang="en-US" smtClean="0"/>
              <a:t>Front-end code: C++ with additional constructs to connect to built-in state machine features</a:t>
            </a:r>
          </a:p>
          <a:p>
            <a:pPr marL="742950" lvl="1" indent="-285750">
              <a:buFont typeface="Arial" panose="020B0604020202020204" pitchFamily="34" charset="0"/>
              <a:buChar char="•"/>
            </a:pPr>
            <a:r>
              <a:rPr lang="en-US" smtClean="0"/>
              <a:t>State machine description = State machine structure + event definition + transition table</a:t>
            </a:r>
          </a:p>
          <a:p>
            <a:pPr marL="742950" lvl="1" indent="-285750">
              <a:buFont typeface="Arial" panose="020B0604020202020204" pitchFamily="34" charset="0"/>
              <a:buChar char="•"/>
            </a:pPr>
            <a:r>
              <a:rPr lang="en-US" smtClean="0"/>
              <a:t>SMDes is written and specifified by additional C++ constructs, e.g. STATE, CALL_EVENT</a:t>
            </a:r>
          </a:p>
          <a:p>
            <a:pPr marL="742950" lvl="1" indent="-285750">
              <a:buFont typeface="Arial" panose="020B0604020202020204" pitchFamily="34" charset="0"/>
              <a:buChar char="•"/>
            </a:pPr>
            <a:r>
              <a:rPr lang="en-US" smtClean="0"/>
              <a:t>Programmers are freely to work with favourite IDEs, not constrained as in Umple</a:t>
            </a:r>
          </a:p>
          <a:p>
            <a:pPr marL="742950" lvl="1" indent="-285750">
              <a:buFont typeface="Arial" panose="020B0604020202020204" pitchFamily="34" charset="0"/>
              <a:buChar char="•"/>
            </a:pPr>
            <a:r>
              <a:rPr lang="en-US" smtClean="0"/>
              <a:t>Syntax should be simple and easy to use</a:t>
            </a:r>
          </a:p>
          <a:p>
            <a:pPr marL="742950" lvl="1" indent="-285750">
              <a:buFont typeface="Arial" panose="020B0604020202020204" pitchFamily="34" charset="0"/>
              <a:buChar char="•"/>
            </a:pPr>
            <a:r>
              <a:rPr lang="en-US" smtClean="0"/>
              <a:t>Programmers have full control to modify the UML-compliant state machine textually while fully profit advantages of favourite IDEs </a:t>
            </a:r>
          </a:p>
          <a:p>
            <a:pPr marL="285750" indent="-285750">
              <a:buFont typeface="Wingdings" panose="05000000000000000000" pitchFamily="2" charset="2"/>
              <a:buChar char="v"/>
            </a:pPr>
            <a:r>
              <a:rPr lang="en-US" smtClean="0"/>
              <a:t>Back-end code: actual code, including generated code + user code, is ready for compilation</a:t>
            </a:r>
          </a:p>
          <a:p>
            <a:pPr marL="742950" lvl="1" indent="-285750">
              <a:buFont typeface="Arial" panose="020B0604020202020204" pitchFamily="34" charset="0"/>
              <a:buChar char="•"/>
            </a:pPr>
            <a:r>
              <a:rPr lang="en-US" smtClean="0"/>
              <a:t>Invisible to programmers and architects</a:t>
            </a:r>
          </a:p>
          <a:p>
            <a:pPr marL="742950" lvl="1" indent="-285750">
              <a:buFont typeface="Arial" panose="020B0604020202020204" pitchFamily="34" charset="0"/>
              <a:buChar char="•"/>
            </a:pPr>
            <a:r>
              <a:rPr lang="en-US" smtClean="0"/>
              <a:t>An additional code generator: from front-end to back-end code</a:t>
            </a:r>
            <a:endParaRPr lang="fr-FR"/>
          </a:p>
        </p:txBody>
      </p:sp>
      <p:grpSp>
        <p:nvGrpSpPr>
          <p:cNvPr id="3" name="Groupe 2"/>
          <p:cNvGrpSpPr/>
          <p:nvPr/>
        </p:nvGrpSpPr>
        <p:grpSpPr>
          <a:xfrm>
            <a:off x="1012600" y="1251339"/>
            <a:ext cx="10552681" cy="2434294"/>
            <a:chOff x="1012600" y="1137039"/>
            <a:chExt cx="10552681" cy="2434294"/>
          </a:xfrm>
        </p:grpSpPr>
        <p:grpSp>
          <p:nvGrpSpPr>
            <p:cNvPr id="2063" name="Groupe 2062"/>
            <p:cNvGrpSpPr/>
            <p:nvPr/>
          </p:nvGrpSpPr>
          <p:grpSpPr>
            <a:xfrm>
              <a:off x="1012600" y="1137039"/>
              <a:ext cx="10552681" cy="2434294"/>
              <a:chOff x="470555" y="3379599"/>
              <a:chExt cx="10552681" cy="2434294"/>
            </a:xfrm>
          </p:grpSpPr>
          <p:grpSp>
            <p:nvGrpSpPr>
              <p:cNvPr id="27" name="Groupe 26"/>
              <p:cNvGrpSpPr/>
              <p:nvPr/>
            </p:nvGrpSpPr>
            <p:grpSpPr>
              <a:xfrm>
                <a:off x="470555" y="4865472"/>
                <a:ext cx="10552681" cy="948421"/>
                <a:chOff x="197177" y="4007632"/>
                <a:chExt cx="10552681" cy="948421"/>
              </a:xfrm>
            </p:grpSpPr>
            <p:grpSp>
              <p:nvGrpSpPr>
                <p:cNvPr id="14" name="Groupe 13"/>
                <p:cNvGrpSpPr/>
                <p:nvPr/>
              </p:nvGrpSpPr>
              <p:grpSpPr>
                <a:xfrm>
                  <a:off x="197177" y="4007632"/>
                  <a:ext cx="10552681" cy="948421"/>
                  <a:chOff x="1402236" y="1291141"/>
                  <a:chExt cx="10552681" cy="948421"/>
                </a:xfrm>
              </p:grpSpPr>
              <p:sp>
                <p:nvSpPr>
                  <p:cNvPr id="15" name="Organigramme : Document 14"/>
                  <p:cNvSpPr/>
                  <p:nvPr/>
                </p:nvSpPr>
                <p:spPr>
                  <a:xfrm>
                    <a:off x="1402236" y="1551076"/>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16" name="Organigramme : Disque magnétique 15"/>
                  <p:cNvSpPr/>
                  <p:nvPr/>
                </p:nvSpPr>
                <p:spPr>
                  <a:xfrm>
                    <a:off x="4539995" y="1617066"/>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pic>
                <p:nvPicPr>
                  <p:cNvPr id="17" name="Picture 4"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41189" y="1291141"/>
                    <a:ext cx="513728" cy="94842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a:stCxn id="15" idx="3"/>
                    <a:endCxn id="16" idx="2"/>
                  </p:cNvCxnSpPr>
                  <p:nvPr/>
                </p:nvCxnSpPr>
                <p:spPr>
                  <a:xfrm>
                    <a:off x="2761909" y="1857202"/>
                    <a:ext cx="1778086" cy="2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21" idx="4"/>
                  </p:cNvCxnSpPr>
                  <p:nvPr/>
                </p:nvCxnSpPr>
                <p:spPr>
                  <a:xfrm flipV="1">
                    <a:off x="9800928" y="1857202"/>
                    <a:ext cx="1640261" cy="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Organigramme : Disque magnétique 20"/>
                <p:cNvSpPr/>
                <p:nvPr/>
              </p:nvSpPr>
              <p:spPr>
                <a:xfrm>
                  <a:off x="6906899" y="433355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cxnSp>
              <p:nvCxnSpPr>
                <p:cNvPr id="26" name="Connecteur droit avec flèche 25"/>
                <p:cNvCxnSpPr>
                  <a:stCxn id="16" idx="4"/>
                  <a:endCxn id="21" idx="2"/>
                </p:cNvCxnSpPr>
                <p:nvPr/>
              </p:nvCxnSpPr>
              <p:spPr>
                <a:xfrm>
                  <a:off x="5023906" y="4576114"/>
                  <a:ext cx="1882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p:cNvSpPr txBox="1"/>
              <p:nvPr/>
            </p:nvSpPr>
            <p:spPr>
              <a:xfrm>
                <a:off x="9039199" y="5125407"/>
                <a:ext cx="1300356" cy="646331"/>
              </a:xfrm>
              <a:prstGeom prst="rect">
                <a:avLst/>
              </a:prstGeom>
              <a:noFill/>
            </p:spPr>
            <p:txBody>
              <a:bodyPr wrap="none" rtlCol="0">
                <a:spAutoFit/>
              </a:bodyPr>
              <a:lstStyle/>
              <a:p>
                <a:r>
                  <a:rPr lang="vi-VN" smtClean="0"/>
                  <a:t>Code </a:t>
                </a:r>
              </a:p>
              <a:p>
                <a:r>
                  <a:rPr lang="vi-VN" smtClean="0"/>
                  <a:t>compilaton</a:t>
                </a:r>
                <a:endParaRPr lang="fr-FR"/>
              </a:p>
            </p:txBody>
          </p:sp>
          <p:sp>
            <p:nvSpPr>
              <p:cNvPr id="50" name="ZoneTexte 49"/>
              <p:cNvSpPr txBox="1"/>
              <p:nvPr/>
            </p:nvSpPr>
            <p:spPr>
              <a:xfrm>
                <a:off x="1884841" y="5091326"/>
                <a:ext cx="1877437" cy="646331"/>
              </a:xfrm>
              <a:prstGeom prst="rect">
                <a:avLst/>
              </a:prstGeom>
              <a:noFill/>
            </p:spPr>
            <p:txBody>
              <a:bodyPr wrap="none" rtlCol="0">
                <a:spAutoFit/>
              </a:bodyPr>
              <a:lstStyle/>
              <a:p>
                <a:r>
                  <a:rPr lang="vi-VN" smtClean="0"/>
                  <a:t>Model-front-end </a:t>
                </a:r>
              </a:p>
              <a:p>
                <a:r>
                  <a:rPr lang="vi-VN" smtClean="0"/>
                  <a:t>sync</a:t>
                </a:r>
                <a:endParaRPr lang="fr-FR"/>
              </a:p>
            </p:txBody>
          </p:sp>
          <p:sp>
            <p:nvSpPr>
              <p:cNvPr id="51" name="ZoneTexte 50"/>
              <p:cNvSpPr txBox="1"/>
              <p:nvPr/>
            </p:nvSpPr>
            <p:spPr>
              <a:xfrm>
                <a:off x="5706101" y="5091327"/>
                <a:ext cx="1274708" cy="646331"/>
              </a:xfrm>
              <a:prstGeom prst="rect">
                <a:avLst/>
              </a:prstGeom>
              <a:noFill/>
            </p:spPr>
            <p:txBody>
              <a:bodyPr wrap="none" rtlCol="0">
                <a:spAutoFit/>
              </a:bodyPr>
              <a:lstStyle/>
              <a:p>
                <a:r>
                  <a:rPr lang="vi-VN" smtClean="0"/>
                  <a:t>Back-end </a:t>
                </a:r>
              </a:p>
              <a:p>
                <a:r>
                  <a:rPr lang="vi-VN" smtClean="0"/>
                  <a:t>generation</a:t>
                </a:r>
                <a:endParaRPr lang="fr-FR"/>
              </a:p>
            </p:txBody>
          </p:sp>
          <p:grpSp>
            <p:nvGrpSpPr>
              <p:cNvPr id="53" name="Groupe 52"/>
              <p:cNvGrpSpPr/>
              <p:nvPr/>
            </p:nvGrpSpPr>
            <p:grpSpPr>
              <a:xfrm>
                <a:off x="800540" y="3379599"/>
                <a:ext cx="7141484" cy="1821926"/>
                <a:chOff x="951370" y="568342"/>
                <a:chExt cx="7141484" cy="1821926"/>
              </a:xfrm>
            </p:grpSpPr>
            <p:pic>
              <p:nvPicPr>
                <p:cNvPr id="54"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70" y="1124731"/>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907" y="1164169"/>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56" name="Connecteur droit avec flèche 55"/>
                <p:cNvCxnSpPr>
                  <a:stCxn id="54" idx="2"/>
                </p:cNvCxnSpPr>
                <p:nvPr/>
              </p:nvCxnSpPr>
              <p:spPr>
                <a:xfrm flipH="1">
                  <a:off x="1298221" y="1746029"/>
                  <a:ext cx="5707" cy="57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55" idx="2"/>
                </p:cNvCxnSpPr>
                <p:nvPr/>
              </p:nvCxnSpPr>
              <p:spPr>
                <a:xfrm flipH="1">
                  <a:off x="4695115" y="1746029"/>
                  <a:ext cx="7436" cy="6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Légende encadrée 1 57"/>
                <p:cNvSpPr/>
                <p:nvPr/>
              </p:nvSpPr>
              <p:spPr>
                <a:xfrm>
                  <a:off x="1981058" y="568342"/>
                  <a:ext cx="2278916" cy="658616"/>
                </a:xfrm>
                <a:prstGeom prst="borderCallout1">
                  <a:avLst>
                    <a:gd name="adj1" fmla="val 101128"/>
                    <a:gd name="adj2" fmla="val 44314"/>
                    <a:gd name="adj3" fmla="val 134350"/>
                    <a:gd name="adj4" fmla="val -14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a:solidFill>
                        <a:schemeClr val="tx1"/>
                      </a:solidFill>
                    </a:rPr>
                    <a:t>S</a:t>
                  </a:r>
                  <a:r>
                    <a:rPr lang="vi-VN" sz="1600" smtClean="0">
                      <a:solidFill>
                        <a:schemeClr val="tx1"/>
                      </a:solidFill>
                    </a:rPr>
                    <a:t>tructure changes</a:t>
                  </a:r>
                </a:p>
                <a:p>
                  <a:r>
                    <a:rPr lang="vi-VN" sz="1600" smtClean="0">
                      <a:solidFill>
                        <a:schemeClr val="tx1"/>
                      </a:solidFill>
                    </a:rPr>
                    <a:t>-Behavior changes</a:t>
                  </a:r>
                  <a:endParaRPr lang="fr-FR" sz="1600">
                    <a:solidFill>
                      <a:schemeClr val="tx1"/>
                    </a:solidFill>
                  </a:endParaRPr>
                </a:p>
              </p:txBody>
            </p:sp>
            <p:sp>
              <p:nvSpPr>
                <p:cNvPr id="59" name="Légende encadrée 1 58"/>
                <p:cNvSpPr/>
                <p:nvPr/>
              </p:nvSpPr>
              <p:spPr>
                <a:xfrm>
                  <a:off x="5813938" y="568342"/>
                  <a:ext cx="2278916" cy="658616"/>
                </a:xfrm>
                <a:prstGeom prst="borderCallout1">
                  <a:avLst>
                    <a:gd name="adj1" fmla="val 48170"/>
                    <a:gd name="adj2" fmla="val -360"/>
                    <a:gd name="adj3" fmla="val 134351"/>
                    <a:gd name="adj4" fmla="val -33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smtClean="0">
                      <a:solidFill>
                        <a:schemeClr val="tx1"/>
                      </a:solidFill>
                    </a:rPr>
                    <a:t>User code changes</a:t>
                  </a:r>
                </a:p>
                <a:p>
                  <a:r>
                    <a:rPr lang="vi-VN" sz="1600" smtClean="0">
                      <a:solidFill>
                        <a:schemeClr val="tx1"/>
                      </a:solidFill>
                    </a:rPr>
                    <a:t>-Behavior changes</a:t>
                  </a:r>
                  <a:endParaRPr lang="fr-FR" sz="1600">
                    <a:solidFill>
                      <a:schemeClr val="tx1"/>
                    </a:solidFill>
                  </a:endParaRPr>
                </a:p>
              </p:txBody>
            </p:sp>
          </p:grpSp>
        </p:grpSp>
        <p:sp>
          <p:nvSpPr>
            <p:cNvPr id="2" name="Légende encadrée 1 1"/>
            <p:cNvSpPr/>
            <p:nvPr/>
          </p:nvSpPr>
          <p:spPr>
            <a:xfrm>
              <a:off x="2372273" y="2122998"/>
              <a:ext cx="1778086" cy="499914"/>
            </a:xfrm>
            <a:prstGeom prst="borderCallout1">
              <a:avLst>
                <a:gd name="adj1" fmla="val 97895"/>
                <a:gd name="adj2" fmla="val 50510"/>
                <a:gd name="adj3" fmla="val 159987"/>
                <a:gd name="adj4" fmla="val 47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synchronizer</a:t>
              </a:r>
              <a:endParaRPr lang="fr-FR">
                <a:solidFill>
                  <a:schemeClr val="tx1"/>
                </a:solidFill>
              </a:endParaRPr>
            </a:p>
          </p:txBody>
        </p:sp>
        <p:sp>
          <p:nvSpPr>
            <p:cNvPr id="25" name="Légende encadrée 1 24"/>
            <p:cNvSpPr/>
            <p:nvPr/>
          </p:nvSpPr>
          <p:spPr>
            <a:xfrm>
              <a:off x="5954738" y="2122998"/>
              <a:ext cx="1778086" cy="499914"/>
            </a:xfrm>
            <a:prstGeom prst="borderCallout1">
              <a:avLst>
                <a:gd name="adj1" fmla="val 97895"/>
                <a:gd name="adj2" fmla="val 50510"/>
                <a:gd name="adj3" fmla="val 159987"/>
                <a:gd name="adj4" fmla="val 47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 generator</a:t>
              </a:r>
              <a:endParaRPr lang="fr-FR">
                <a:solidFill>
                  <a:schemeClr val="tx1"/>
                </a:solidFill>
              </a:endParaRPr>
            </a:p>
          </p:txBody>
        </p:sp>
      </p:grpSp>
      <p:sp>
        <p:nvSpPr>
          <p:cNvPr id="5" name="Espace réservé du pied de page 4"/>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85067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fontScale="90000"/>
          </a:bodyPr>
          <a:lstStyle/>
          <a:p>
            <a:r>
              <a:rPr lang="en-US"/>
              <a:t>Round-trip engineering: Front-end 2: Connecting UML State Machine to C++</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a:t>State machine </a:t>
            </a:r>
            <a:r>
              <a:rPr lang="en-US" smtClean="0"/>
              <a:t>description (with built-in state machine constructs using C++ macros)</a:t>
            </a:r>
            <a:endParaRPr lang="fr-FR"/>
          </a:p>
        </p:txBody>
      </p:sp>
      <p:grpSp>
        <p:nvGrpSpPr>
          <p:cNvPr id="2076" name="Groupe 2075"/>
          <p:cNvGrpSpPr/>
          <p:nvPr/>
        </p:nvGrpSpPr>
        <p:grpSpPr>
          <a:xfrm>
            <a:off x="1217525" y="1565270"/>
            <a:ext cx="9875798" cy="4685823"/>
            <a:chOff x="972" y="1223365"/>
            <a:chExt cx="9875798" cy="4685823"/>
          </a:xfrm>
        </p:grpSpPr>
        <p:pic>
          <p:nvPicPr>
            <p:cNvPr id="27" name="Image 26"/>
            <p:cNvPicPr>
              <a:picLocks noChangeAspect="1"/>
            </p:cNvPicPr>
            <p:nvPr/>
          </p:nvPicPr>
          <p:blipFill>
            <a:blip r:embed="rId2"/>
            <a:stretch>
              <a:fillRect/>
            </a:stretch>
          </p:blipFill>
          <p:spPr>
            <a:xfrm>
              <a:off x="3834518" y="1759131"/>
              <a:ext cx="3657600" cy="3505200"/>
            </a:xfrm>
            <a:prstGeom prst="rect">
              <a:avLst/>
            </a:prstGeom>
          </p:spPr>
        </p:pic>
        <p:grpSp>
          <p:nvGrpSpPr>
            <p:cNvPr id="2075" name="Groupe 2074"/>
            <p:cNvGrpSpPr/>
            <p:nvPr/>
          </p:nvGrpSpPr>
          <p:grpSpPr>
            <a:xfrm>
              <a:off x="972" y="1223365"/>
              <a:ext cx="9875798" cy="4685823"/>
              <a:chOff x="972" y="1159756"/>
              <a:chExt cx="9875798" cy="4685823"/>
            </a:xfrm>
          </p:grpSpPr>
          <p:pic>
            <p:nvPicPr>
              <p:cNvPr id="2062" name="Image 20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 y="2864439"/>
                <a:ext cx="3031103" cy="1063545"/>
              </a:xfrm>
              <a:prstGeom prst="rect">
                <a:avLst/>
              </a:prstGeom>
            </p:spPr>
          </p:pic>
          <p:pic>
            <p:nvPicPr>
              <p:cNvPr id="2065" name="Image 2064"/>
              <p:cNvPicPr>
                <a:picLocks noChangeAspect="1"/>
              </p:cNvPicPr>
              <p:nvPr/>
            </p:nvPicPr>
            <p:blipFill>
              <a:blip r:embed="rId4"/>
              <a:stretch>
                <a:fillRect/>
              </a:stretch>
            </p:blipFill>
            <p:spPr>
              <a:xfrm>
                <a:off x="186116" y="1478237"/>
                <a:ext cx="2142465" cy="1409700"/>
              </a:xfrm>
              <a:prstGeom prst="rect">
                <a:avLst/>
              </a:prstGeom>
            </p:spPr>
          </p:pic>
          <p:grpSp>
            <p:nvGrpSpPr>
              <p:cNvPr id="2061" name="Groupe 2060"/>
              <p:cNvGrpSpPr/>
              <p:nvPr/>
            </p:nvGrpSpPr>
            <p:grpSpPr>
              <a:xfrm>
                <a:off x="2333622" y="1159756"/>
                <a:ext cx="7543148" cy="4685823"/>
                <a:chOff x="1028697" y="1150231"/>
                <a:chExt cx="7543148" cy="4685823"/>
              </a:xfrm>
            </p:grpSpPr>
            <p:sp>
              <p:nvSpPr>
                <p:cNvPr id="3" name="Ellipse 2"/>
                <p:cNvSpPr/>
                <p:nvPr/>
              </p:nvSpPr>
              <p:spPr>
                <a:xfrm>
                  <a:off x="2180845" y="1196784"/>
                  <a:ext cx="914400"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Region name</a:t>
                  </a:r>
                  <a:endParaRPr lang="fr-FR" sz="1200">
                    <a:solidFill>
                      <a:schemeClr val="tx1"/>
                    </a:solidFill>
                  </a:endParaRPr>
                </a:p>
              </p:txBody>
            </p:sp>
            <p:sp>
              <p:nvSpPr>
                <p:cNvPr id="28" name="Ellipse 27"/>
                <p:cNvSpPr/>
                <p:nvPr/>
              </p:nvSpPr>
              <p:spPr>
                <a:xfrm>
                  <a:off x="3181350" y="1150231"/>
                  <a:ext cx="1038225"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Machine name</a:t>
                  </a:r>
                  <a:endParaRPr lang="fr-FR" sz="1200">
                    <a:solidFill>
                      <a:schemeClr val="tx1"/>
                    </a:solidFill>
                  </a:endParaRPr>
                </a:p>
              </p:txBody>
            </p:sp>
            <p:sp>
              <p:nvSpPr>
                <p:cNvPr id="29" name="Ellipse 28"/>
                <p:cNvSpPr/>
                <p:nvPr/>
              </p:nvSpPr>
              <p:spPr>
                <a:xfrm>
                  <a:off x="1419983" y="1884848"/>
                  <a:ext cx="1038225"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State name</a:t>
                  </a:r>
                  <a:endParaRPr lang="fr-FR" sz="1200">
                    <a:solidFill>
                      <a:schemeClr val="tx1"/>
                    </a:solidFill>
                  </a:endParaRPr>
                </a:p>
              </p:txBody>
            </p:sp>
            <p:sp>
              <p:nvSpPr>
                <p:cNvPr id="30" name="Ellipse 29"/>
                <p:cNvSpPr/>
                <p:nvPr/>
              </p:nvSpPr>
              <p:spPr>
                <a:xfrm>
                  <a:off x="5142843" y="2416848"/>
                  <a:ext cx="342900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State exit action: implemented in the owning active class</a:t>
                  </a:r>
                  <a:endParaRPr lang="fr-FR" sz="1200">
                    <a:solidFill>
                      <a:schemeClr val="tx1"/>
                    </a:solidFill>
                  </a:endParaRPr>
                </a:p>
              </p:txBody>
            </p:sp>
            <p:sp>
              <p:nvSpPr>
                <p:cNvPr id="31" name="Ellipse 30"/>
                <p:cNvSpPr/>
                <p:nvPr/>
              </p:nvSpPr>
              <p:spPr>
                <a:xfrm>
                  <a:off x="5473854" y="3035230"/>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entrypoint</a:t>
                  </a:r>
                  <a:endParaRPr lang="fr-FR" sz="1200">
                    <a:solidFill>
                      <a:schemeClr val="tx1"/>
                    </a:solidFill>
                  </a:endParaRPr>
                </a:p>
              </p:txBody>
            </p:sp>
            <p:sp>
              <p:nvSpPr>
                <p:cNvPr id="32" name="Ellipse 31"/>
                <p:cNvSpPr/>
                <p:nvPr/>
              </p:nvSpPr>
              <p:spPr>
                <a:xfrm>
                  <a:off x="5382657" y="1739598"/>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Initial pseudo</a:t>
                  </a:r>
                  <a:endParaRPr lang="fr-FR" sz="1200">
                    <a:solidFill>
                      <a:schemeClr val="tx1"/>
                    </a:solidFill>
                  </a:endParaRPr>
                </a:p>
              </p:txBody>
            </p:sp>
            <p:sp>
              <p:nvSpPr>
                <p:cNvPr id="33" name="Ellipse 32"/>
                <p:cNvSpPr/>
                <p:nvPr/>
              </p:nvSpPr>
              <p:spPr>
                <a:xfrm>
                  <a:off x="1028697" y="4084129"/>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Events</a:t>
                  </a:r>
                  <a:endParaRPr lang="fr-FR" sz="1200">
                    <a:solidFill>
                      <a:schemeClr val="tx1"/>
                    </a:solidFill>
                  </a:endParaRPr>
                </a:p>
              </p:txBody>
            </p:sp>
            <p:sp>
              <p:nvSpPr>
                <p:cNvPr id="34" name="Ellipse 33"/>
                <p:cNvSpPr/>
                <p:nvPr/>
              </p:nvSpPr>
              <p:spPr>
                <a:xfrm>
                  <a:off x="1028697" y="4807131"/>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Transitions</a:t>
                  </a:r>
                  <a:endParaRPr lang="fr-FR" sz="1200">
                    <a:solidFill>
                      <a:schemeClr val="tx1"/>
                    </a:solidFill>
                  </a:endParaRPr>
                </a:p>
              </p:txBody>
            </p:sp>
            <p:sp>
              <p:nvSpPr>
                <p:cNvPr id="35" name="Ellipse 34"/>
                <p:cNvSpPr/>
                <p:nvPr/>
              </p:nvSpPr>
              <p:spPr>
                <a:xfrm>
                  <a:off x="2778378" y="5341587"/>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Source</a:t>
                  </a:r>
                  <a:endParaRPr lang="fr-FR" sz="1200">
                    <a:solidFill>
                      <a:schemeClr val="tx1"/>
                    </a:solidFill>
                  </a:endParaRPr>
                </a:p>
              </p:txBody>
            </p:sp>
            <p:sp>
              <p:nvSpPr>
                <p:cNvPr id="36" name="Ellipse 35"/>
                <p:cNvSpPr/>
                <p:nvPr/>
              </p:nvSpPr>
              <p:spPr>
                <a:xfrm>
                  <a:off x="4240060" y="5388379"/>
                  <a:ext cx="1238252"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Target</a:t>
                  </a:r>
                  <a:endParaRPr lang="fr-FR" sz="1200">
                    <a:solidFill>
                      <a:schemeClr val="tx1"/>
                    </a:solidFill>
                  </a:endParaRPr>
                </a:p>
              </p:txBody>
            </p:sp>
            <p:cxnSp>
              <p:nvCxnSpPr>
                <p:cNvPr id="6" name="Connecteur droit avec flèche 5"/>
                <p:cNvCxnSpPr>
                  <a:stCxn id="3" idx="5"/>
                </p:cNvCxnSpPr>
                <p:nvPr/>
              </p:nvCxnSpPr>
              <p:spPr>
                <a:xfrm>
                  <a:off x="2961334" y="1578899"/>
                  <a:ext cx="873040" cy="6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8" idx="4"/>
                </p:cNvCxnSpPr>
                <p:nvPr/>
              </p:nvCxnSpPr>
              <p:spPr>
                <a:xfrm>
                  <a:off x="3700463" y="1597906"/>
                  <a:ext cx="332992" cy="485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30" idx="2"/>
                </p:cNvCxnSpPr>
                <p:nvPr/>
              </p:nvCxnSpPr>
              <p:spPr>
                <a:xfrm flipH="1">
                  <a:off x="4791074" y="2640686"/>
                  <a:ext cx="351769" cy="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31" idx="2"/>
                </p:cNvCxnSpPr>
                <p:nvPr/>
              </p:nvCxnSpPr>
              <p:spPr>
                <a:xfrm flipH="1" flipV="1">
                  <a:off x="4671412" y="2913771"/>
                  <a:ext cx="802442" cy="34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32" idx="2"/>
                </p:cNvCxnSpPr>
                <p:nvPr/>
              </p:nvCxnSpPr>
              <p:spPr>
                <a:xfrm flipH="1">
                  <a:off x="4573503" y="1963436"/>
                  <a:ext cx="809154" cy="36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29" idx="5"/>
                </p:cNvCxnSpPr>
                <p:nvPr/>
              </p:nvCxnSpPr>
              <p:spPr>
                <a:xfrm>
                  <a:off x="2306163" y="2266963"/>
                  <a:ext cx="1330743" cy="26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Connecteur droit avec flèche 2047"/>
                <p:cNvCxnSpPr>
                  <a:stCxn id="33" idx="6"/>
                </p:cNvCxnSpPr>
                <p:nvPr/>
              </p:nvCxnSpPr>
              <p:spPr>
                <a:xfrm flipV="1">
                  <a:off x="2266949" y="3581400"/>
                  <a:ext cx="802443" cy="72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0" name="Connecteur droit avec flèche 2049"/>
                <p:cNvCxnSpPr>
                  <a:stCxn id="33" idx="6"/>
                </p:cNvCxnSpPr>
                <p:nvPr/>
              </p:nvCxnSpPr>
              <p:spPr>
                <a:xfrm flipV="1">
                  <a:off x="2266949" y="3894350"/>
                  <a:ext cx="828296" cy="413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Connecteur droit avec flèche 2053"/>
                <p:cNvCxnSpPr>
                  <a:stCxn id="34" idx="6"/>
                </p:cNvCxnSpPr>
                <p:nvPr/>
              </p:nvCxnSpPr>
              <p:spPr>
                <a:xfrm flipV="1">
                  <a:off x="2266949" y="4835650"/>
                  <a:ext cx="1057275" cy="19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necteur droit avec flèche 2055"/>
                <p:cNvCxnSpPr>
                  <a:stCxn id="35" idx="0"/>
                </p:cNvCxnSpPr>
                <p:nvPr/>
              </p:nvCxnSpPr>
              <p:spPr>
                <a:xfrm flipV="1">
                  <a:off x="3397504" y="4915560"/>
                  <a:ext cx="822071" cy="42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Connecteur droit avec flèche 2057"/>
                <p:cNvCxnSpPr>
                  <a:stCxn id="36" idx="0"/>
                </p:cNvCxnSpPr>
                <p:nvPr/>
              </p:nvCxnSpPr>
              <p:spPr>
                <a:xfrm flipH="1" flipV="1">
                  <a:off x="4819073" y="4915560"/>
                  <a:ext cx="40113" cy="47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57" name="Connecteur droit avec flèche 56"/>
          <p:cNvCxnSpPr>
            <a:stCxn id="33" idx="6"/>
          </p:cNvCxnSpPr>
          <p:nvPr/>
        </p:nvCxnSpPr>
        <p:spPr>
          <a:xfrm flipV="1">
            <a:off x="4788427" y="4554151"/>
            <a:ext cx="828296" cy="16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33" idx="6"/>
          </p:cNvCxnSpPr>
          <p:nvPr/>
        </p:nvCxnSpPr>
        <p:spPr>
          <a:xfrm>
            <a:off x="4788427" y="4723006"/>
            <a:ext cx="828296" cy="10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e 9"/>
          <p:cNvGrpSpPr/>
          <p:nvPr/>
        </p:nvGrpSpPr>
        <p:grpSpPr>
          <a:xfrm>
            <a:off x="4216561" y="3242287"/>
            <a:ext cx="1297455" cy="883229"/>
            <a:chOff x="628003" y="4723007"/>
            <a:chExt cx="1581391" cy="1182261"/>
          </a:xfrm>
        </p:grpSpPr>
        <p:sp>
          <p:nvSpPr>
            <p:cNvPr id="5" name="Flèche courbée vers le haut 4"/>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Flèche courbée vers le haut 7"/>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2" name="Espace réservé du pied de page 1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144869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fontScale="90000"/>
          </a:bodyPr>
          <a:lstStyle/>
          <a:p>
            <a:r>
              <a:rPr lang="en-US"/>
              <a:t>Round-trip engineering: Front-end 2: Connecting UML State Machine to C++</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State machine description </a:t>
            </a:r>
            <a:endParaRPr lang="fr-FR"/>
          </a:p>
        </p:txBody>
      </p:sp>
      <p:grpSp>
        <p:nvGrpSpPr>
          <p:cNvPr id="12" name="Groupe 11"/>
          <p:cNvGrpSpPr/>
          <p:nvPr/>
        </p:nvGrpSpPr>
        <p:grpSpPr>
          <a:xfrm>
            <a:off x="914397" y="1556223"/>
            <a:ext cx="9390121" cy="5152972"/>
            <a:chOff x="0" y="1428898"/>
            <a:chExt cx="9390121" cy="5152972"/>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7477"/>
              <a:ext cx="3931180" cy="3364393"/>
            </a:xfrm>
            <a:prstGeom prst="rect">
              <a:avLst/>
            </a:prstGeom>
          </p:spPr>
        </p:pic>
        <p:pic>
          <p:nvPicPr>
            <p:cNvPr id="8" name="Image 7"/>
            <p:cNvPicPr>
              <a:picLocks noChangeAspect="1"/>
            </p:cNvPicPr>
            <p:nvPr/>
          </p:nvPicPr>
          <p:blipFill>
            <a:blip r:embed="rId3"/>
            <a:stretch>
              <a:fillRect/>
            </a:stretch>
          </p:blipFill>
          <p:spPr>
            <a:xfrm>
              <a:off x="184370" y="1428898"/>
              <a:ext cx="2914650" cy="1666875"/>
            </a:xfrm>
            <a:prstGeom prst="rect">
              <a:avLst/>
            </a:prstGeom>
          </p:spPr>
        </p:pic>
        <p:pic>
          <p:nvPicPr>
            <p:cNvPr id="10" name="Image 9"/>
            <p:cNvPicPr>
              <a:picLocks noChangeAspect="1"/>
            </p:cNvPicPr>
            <p:nvPr/>
          </p:nvPicPr>
          <p:blipFill>
            <a:blip r:embed="rId4"/>
            <a:stretch>
              <a:fillRect/>
            </a:stretch>
          </p:blipFill>
          <p:spPr>
            <a:xfrm>
              <a:off x="5542021" y="1743170"/>
              <a:ext cx="3848100" cy="4838700"/>
            </a:xfrm>
            <a:prstGeom prst="rect">
              <a:avLst/>
            </a:prstGeom>
          </p:spPr>
        </p:pic>
      </p:grpSp>
      <p:sp>
        <p:nvSpPr>
          <p:cNvPr id="14" name="Légende encadrée 1 13"/>
          <p:cNvSpPr/>
          <p:nvPr/>
        </p:nvSpPr>
        <p:spPr>
          <a:xfrm>
            <a:off x="7438293" y="863683"/>
            <a:ext cx="4246684" cy="468285"/>
          </a:xfrm>
          <a:prstGeom prst="borderCallout1">
            <a:avLst>
              <a:gd name="adj1" fmla="val 101362"/>
              <a:gd name="adj2" fmla="val 50880"/>
              <a:gd name="adj3" fmla="val 237821"/>
              <a:gd name="adj4" fmla="val 301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This is defined inside of C++ class declaration (as a member of the C++ class)</a:t>
            </a:r>
            <a:endParaRPr lang="fr-FR">
              <a:solidFill>
                <a:schemeClr val="tx1"/>
              </a:solidFill>
            </a:endParaRPr>
          </a:p>
        </p:txBody>
      </p:sp>
      <p:grpSp>
        <p:nvGrpSpPr>
          <p:cNvPr id="11" name="Groupe 10"/>
          <p:cNvGrpSpPr/>
          <p:nvPr/>
        </p:nvGrpSpPr>
        <p:grpSpPr>
          <a:xfrm>
            <a:off x="4798544" y="4480778"/>
            <a:ext cx="1891623" cy="1190817"/>
            <a:chOff x="628003" y="4723007"/>
            <a:chExt cx="1581391" cy="1182261"/>
          </a:xfrm>
        </p:grpSpPr>
        <p:sp>
          <p:nvSpPr>
            <p:cNvPr id="13" name="Flèche courbée vers le haut 12"/>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courbée vers le haut 14"/>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3" name="Espace réservé du pied de page 2"/>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1208905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6690167" y="2909887"/>
            <a:ext cx="3695186" cy="3629025"/>
          </a:xfrm>
          <a:prstGeom prst="rect">
            <a:avLst/>
          </a:prstGeom>
        </p:spPr>
      </p:pic>
      <p:sp>
        <p:nvSpPr>
          <p:cNvPr id="4" name="Titre 3"/>
          <p:cNvSpPr>
            <a:spLocks noGrp="1"/>
          </p:cNvSpPr>
          <p:nvPr>
            <p:ph type="title"/>
          </p:nvPr>
        </p:nvSpPr>
        <p:spPr>
          <a:xfrm>
            <a:off x="838200" y="190199"/>
            <a:ext cx="10515600" cy="946840"/>
          </a:xfrm>
        </p:spPr>
        <p:txBody>
          <a:bodyPr>
            <a:normAutofit fontScale="90000"/>
          </a:bodyPr>
          <a:lstStyle/>
          <a:p>
            <a:r>
              <a:rPr lang="en-US"/>
              <a:t>Round-trip engineering: Front-end 2: Connecting UML State Machine to C++</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State machine description </a:t>
            </a:r>
            <a:endParaRPr lang="fr-FR"/>
          </a:p>
        </p:txBody>
      </p:sp>
      <p:grpSp>
        <p:nvGrpSpPr>
          <p:cNvPr id="12" name="Groupe 11"/>
          <p:cNvGrpSpPr/>
          <p:nvPr/>
        </p:nvGrpSpPr>
        <p:grpSpPr>
          <a:xfrm>
            <a:off x="914397" y="1556223"/>
            <a:ext cx="3931180" cy="5152972"/>
            <a:chOff x="0" y="1428898"/>
            <a:chExt cx="3931180" cy="5152972"/>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7477"/>
              <a:ext cx="3931180" cy="3364393"/>
            </a:xfrm>
            <a:prstGeom prst="rect">
              <a:avLst/>
            </a:prstGeom>
          </p:spPr>
        </p:pic>
        <p:pic>
          <p:nvPicPr>
            <p:cNvPr id="8" name="Image 7"/>
            <p:cNvPicPr>
              <a:picLocks noChangeAspect="1"/>
            </p:cNvPicPr>
            <p:nvPr/>
          </p:nvPicPr>
          <p:blipFill>
            <a:blip r:embed="rId4"/>
            <a:stretch>
              <a:fillRect/>
            </a:stretch>
          </p:blipFill>
          <p:spPr>
            <a:xfrm>
              <a:off x="184370" y="1428898"/>
              <a:ext cx="2914650" cy="1666875"/>
            </a:xfrm>
            <a:prstGeom prst="rect">
              <a:avLst/>
            </a:prstGeom>
          </p:spPr>
        </p:pic>
      </p:grpSp>
      <p:sp>
        <p:nvSpPr>
          <p:cNvPr id="14" name="Légende encadrée 1 13"/>
          <p:cNvSpPr/>
          <p:nvPr/>
        </p:nvSpPr>
        <p:spPr>
          <a:xfrm>
            <a:off x="6516303" y="1556223"/>
            <a:ext cx="4837497" cy="468285"/>
          </a:xfrm>
          <a:prstGeom prst="borderCallout1">
            <a:avLst>
              <a:gd name="adj1" fmla="val 101362"/>
              <a:gd name="adj2" fmla="val 50880"/>
              <a:gd name="adj3" fmla="val 320038"/>
              <a:gd name="adj4" fmla="val 36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This is defined inside of C++ class declaration (as a member of the C++ class), simplified version</a:t>
            </a:r>
            <a:endParaRPr lang="fr-FR">
              <a:solidFill>
                <a:schemeClr val="tx1"/>
              </a:solidFill>
            </a:endParaRPr>
          </a:p>
        </p:txBody>
      </p:sp>
      <p:grpSp>
        <p:nvGrpSpPr>
          <p:cNvPr id="11" name="Groupe 10"/>
          <p:cNvGrpSpPr/>
          <p:nvPr/>
        </p:nvGrpSpPr>
        <p:grpSpPr>
          <a:xfrm>
            <a:off x="4798544" y="4480778"/>
            <a:ext cx="1891623" cy="1190817"/>
            <a:chOff x="628003" y="4723007"/>
            <a:chExt cx="1581391" cy="1182261"/>
          </a:xfrm>
        </p:grpSpPr>
        <p:sp>
          <p:nvSpPr>
            <p:cNvPr id="13" name="Flèche courbée vers le haut 12"/>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courbée vers le haut 14"/>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3" name="Espace réservé du pied de page 2"/>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1834031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690167" y="2992888"/>
            <a:ext cx="4733925" cy="3514725"/>
          </a:xfrm>
          <a:prstGeom prst="rect">
            <a:avLst/>
          </a:prstGeom>
        </p:spPr>
      </p:pic>
      <p:sp>
        <p:nvSpPr>
          <p:cNvPr id="4" name="Titre 3"/>
          <p:cNvSpPr>
            <a:spLocks noGrp="1"/>
          </p:cNvSpPr>
          <p:nvPr>
            <p:ph type="title"/>
          </p:nvPr>
        </p:nvSpPr>
        <p:spPr>
          <a:xfrm>
            <a:off x="838200" y="190199"/>
            <a:ext cx="10515600" cy="946840"/>
          </a:xfrm>
        </p:spPr>
        <p:txBody>
          <a:bodyPr>
            <a:normAutofit fontScale="90000"/>
          </a:bodyPr>
          <a:lstStyle/>
          <a:p>
            <a:r>
              <a:rPr lang="en-US"/>
              <a:t>Round-trip engineering: Front-end 2: Connecting UML State Machine to C++</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State machine description </a:t>
            </a:r>
            <a:endParaRPr lang="fr-FR"/>
          </a:p>
        </p:txBody>
      </p:sp>
      <p:sp>
        <p:nvSpPr>
          <p:cNvPr id="14" name="Légende encadrée 1 13"/>
          <p:cNvSpPr/>
          <p:nvPr/>
        </p:nvSpPr>
        <p:spPr>
          <a:xfrm>
            <a:off x="6516303" y="1556223"/>
            <a:ext cx="4837497" cy="468285"/>
          </a:xfrm>
          <a:prstGeom prst="borderCallout1">
            <a:avLst>
              <a:gd name="adj1" fmla="val 101362"/>
              <a:gd name="adj2" fmla="val 50880"/>
              <a:gd name="adj3" fmla="val 308204"/>
              <a:gd name="adj4" fmla="val 372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This is defined inside of C++ class declaration (as a member of the C++ class), simplified version</a:t>
            </a:r>
            <a:endParaRPr lang="fr-FR">
              <a:solidFill>
                <a:schemeClr val="tx1"/>
              </a:solidFill>
            </a:endParaRPr>
          </a:p>
        </p:txBody>
      </p:sp>
      <p:grpSp>
        <p:nvGrpSpPr>
          <p:cNvPr id="11" name="Groupe 10"/>
          <p:cNvGrpSpPr/>
          <p:nvPr/>
        </p:nvGrpSpPr>
        <p:grpSpPr>
          <a:xfrm>
            <a:off x="4798544" y="4480778"/>
            <a:ext cx="1891623" cy="1190817"/>
            <a:chOff x="628003" y="4723007"/>
            <a:chExt cx="1581391" cy="1182261"/>
          </a:xfrm>
        </p:grpSpPr>
        <p:sp>
          <p:nvSpPr>
            <p:cNvPr id="13" name="Flèche courbée vers le haut 12"/>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courbée vers le haut 14"/>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3" name="Espace réservé du pied de page 2"/>
          <p:cNvSpPr>
            <a:spLocks noGrp="1"/>
          </p:cNvSpPr>
          <p:nvPr>
            <p:ph type="ftr" sz="quarter" idx="11"/>
          </p:nvPr>
        </p:nvSpPr>
        <p:spPr/>
        <p:txBody>
          <a:bodyPr/>
          <a:lstStyle/>
          <a:p>
            <a:r>
              <a:rPr lang="fr-FR" smtClean="0"/>
              <a:t>Van Cam PHAM</a:t>
            </a:r>
            <a:endParaRPr lang="fr-FR"/>
          </a:p>
        </p:txBody>
      </p:sp>
      <p:pic>
        <p:nvPicPr>
          <p:cNvPr id="5" name="Image 4"/>
          <p:cNvPicPr>
            <a:picLocks noChangeAspect="1"/>
          </p:cNvPicPr>
          <p:nvPr/>
        </p:nvPicPr>
        <p:blipFill>
          <a:blip r:embed="rId3"/>
          <a:stretch>
            <a:fillRect/>
          </a:stretch>
        </p:blipFill>
        <p:spPr>
          <a:xfrm>
            <a:off x="1098767" y="3419391"/>
            <a:ext cx="3553223" cy="3119521"/>
          </a:xfrm>
          <a:prstGeom prst="rect">
            <a:avLst/>
          </a:prstGeom>
        </p:spPr>
      </p:pic>
      <p:pic>
        <p:nvPicPr>
          <p:cNvPr id="9" name="Image 8"/>
          <p:cNvPicPr>
            <a:picLocks noChangeAspect="1"/>
          </p:cNvPicPr>
          <p:nvPr/>
        </p:nvPicPr>
        <p:blipFill>
          <a:blip r:embed="rId4"/>
          <a:stretch>
            <a:fillRect/>
          </a:stretch>
        </p:blipFill>
        <p:spPr>
          <a:xfrm>
            <a:off x="1158778" y="1578262"/>
            <a:ext cx="2447925" cy="1749898"/>
          </a:xfrm>
          <a:prstGeom prst="rect">
            <a:avLst/>
          </a:prstGeom>
        </p:spPr>
      </p:pic>
    </p:spTree>
    <p:extLst>
      <p:ext uri="{BB962C8B-B14F-4D97-AF65-F5344CB8AC3E}">
        <p14:creationId xmlns:p14="http://schemas.microsoft.com/office/powerpoint/2010/main" val="234385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fontScale="90000"/>
          </a:bodyPr>
          <a:lstStyle/>
          <a:p>
            <a:r>
              <a:rPr lang="en-US"/>
              <a:t>Round-trip engineering: Front-end 2: </a:t>
            </a:r>
            <a:r>
              <a:rPr lang="en-US" smtClean="0"/>
              <a:t>Debugging</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How to debug the system?</a:t>
            </a:r>
            <a:endParaRPr lang="fr-FR"/>
          </a:p>
        </p:txBody>
      </p:sp>
      <p:sp>
        <p:nvSpPr>
          <p:cNvPr id="3" name="Espace réservé du pied de page 2"/>
          <p:cNvSpPr>
            <a:spLocks noGrp="1"/>
          </p:cNvSpPr>
          <p:nvPr>
            <p:ph type="ftr" sz="quarter" idx="11"/>
          </p:nvPr>
        </p:nvSpPr>
        <p:spPr/>
        <p:txBody>
          <a:bodyPr/>
          <a:lstStyle/>
          <a:p>
            <a:r>
              <a:rPr lang="fr-FR" smtClean="0"/>
              <a:t>Van Cam PHAM</a:t>
            </a:r>
            <a:endParaRPr lang="fr-FR"/>
          </a:p>
        </p:txBody>
      </p:sp>
      <p:grpSp>
        <p:nvGrpSpPr>
          <p:cNvPr id="5" name="Groupe 4"/>
          <p:cNvGrpSpPr/>
          <p:nvPr/>
        </p:nvGrpSpPr>
        <p:grpSpPr>
          <a:xfrm>
            <a:off x="709405" y="1781738"/>
            <a:ext cx="1701284" cy="4299245"/>
            <a:chOff x="4394715" y="1587813"/>
            <a:chExt cx="1701284" cy="4299245"/>
          </a:xfrm>
        </p:grpSpPr>
        <p:sp>
          <p:nvSpPr>
            <p:cNvPr id="16" name="Organigramme : Document 15"/>
            <p:cNvSpPr/>
            <p:nvPr/>
          </p:nvSpPr>
          <p:spPr>
            <a:xfrm>
              <a:off x="4559363" y="1587813"/>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17" name="Organigramme : Disque magnétique 16"/>
            <p:cNvSpPr/>
            <p:nvPr/>
          </p:nvSpPr>
          <p:spPr>
            <a:xfrm>
              <a:off x="4407029" y="351772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sp>
          <p:nvSpPr>
            <p:cNvPr id="18" name="Organigramme : Disque magnétique 17"/>
            <p:cNvSpPr/>
            <p:nvPr/>
          </p:nvSpPr>
          <p:spPr>
            <a:xfrm>
              <a:off x="4394715" y="5401945"/>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grpSp>
          <p:nvGrpSpPr>
            <p:cNvPr id="19" name="Groupe 18"/>
            <p:cNvGrpSpPr/>
            <p:nvPr/>
          </p:nvGrpSpPr>
          <p:grpSpPr>
            <a:xfrm rot="5400000">
              <a:off x="4537691" y="2352481"/>
              <a:ext cx="1403015" cy="963982"/>
              <a:chOff x="628003" y="4723007"/>
              <a:chExt cx="1581391" cy="1182261"/>
            </a:xfrm>
          </p:grpSpPr>
          <p:sp>
            <p:nvSpPr>
              <p:cNvPr id="20" name="Flèche courbée vers le haut 19"/>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Flèche courbée vers le haut 20"/>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sp>
        <p:nvSpPr>
          <p:cNvPr id="9" name="Flèche vers le bas 8"/>
          <p:cNvSpPr/>
          <p:nvPr/>
        </p:nvSpPr>
        <p:spPr>
          <a:xfrm>
            <a:off x="1403927" y="4211782"/>
            <a:ext cx="277091" cy="1348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rganigramme : Document 9"/>
          <p:cNvSpPr/>
          <p:nvPr/>
        </p:nvSpPr>
        <p:spPr>
          <a:xfrm>
            <a:off x="2576944" y="2733964"/>
            <a:ext cx="1376219" cy="471054"/>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Traceability</a:t>
            </a:r>
            <a:endParaRPr lang="fr-FR">
              <a:solidFill>
                <a:schemeClr val="bg1"/>
              </a:solidFill>
            </a:endParaRPr>
          </a:p>
        </p:txBody>
      </p:sp>
      <p:sp>
        <p:nvSpPr>
          <p:cNvPr id="25" name="Organigramme : Document 24"/>
          <p:cNvSpPr/>
          <p:nvPr/>
        </p:nvSpPr>
        <p:spPr>
          <a:xfrm>
            <a:off x="2576943" y="4650509"/>
            <a:ext cx="1376219" cy="471054"/>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Traceability</a:t>
            </a:r>
            <a:endParaRPr lang="fr-FR">
              <a:solidFill>
                <a:schemeClr val="bg1"/>
              </a:solidFill>
            </a:endParaRPr>
          </a:p>
        </p:txBody>
      </p:sp>
      <p:sp>
        <p:nvSpPr>
          <p:cNvPr id="27" name="Chevron 26"/>
          <p:cNvSpPr/>
          <p:nvPr/>
        </p:nvSpPr>
        <p:spPr>
          <a:xfrm>
            <a:off x="2075933" y="2892496"/>
            <a:ext cx="452139" cy="153990"/>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Chevron 27"/>
          <p:cNvSpPr/>
          <p:nvPr/>
        </p:nvSpPr>
        <p:spPr>
          <a:xfrm>
            <a:off x="1676841" y="4809041"/>
            <a:ext cx="851231" cy="156364"/>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8" name="Groupe 47"/>
          <p:cNvGrpSpPr/>
          <p:nvPr/>
        </p:nvGrpSpPr>
        <p:grpSpPr>
          <a:xfrm>
            <a:off x="7228293" y="1760378"/>
            <a:ext cx="3711755" cy="4308292"/>
            <a:chOff x="6452116" y="1772691"/>
            <a:chExt cx="3711755" cy="4308292"/>
          </a:xfrm>
        </p:grpSpPr>
        <p:grpSp>
          <p:nvGrpSpPr>
            <p:cNvPr id="29" name="Groupe 28"/>
            <p:cNvGrpSpPr/>
            <p:nvPr/>
          </p:nvGrpSpPr>
          <p:grpSpPr>
            <a:xfrm>
              <a:off x="6452116" y="1781738"/>
              <a:ext cx="1701284" cy="4299245"/>
              <a:chOff x="4394715" y="1587813"/>
              <a:chExt cx="1701284" cy="4299245"/>
            </a:xfrm>
          </p:grpSpPr>
          <p:sp>
            <p:nvSpPr>
              <p:cNvPr id="30" name="Organigramme : Document 29"/>
              <p:cNvSpPr/>
              <p:nvPr/>
            </p:nvSpPr>
            <p:spPr>
              <a:xfrm>
                <a:off x="4559363" y="1587813"/>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31" name="Organigramme : Disque magnétique 30"/>
              <p:cNvSpPr/>
              <p:nvPr/>
            </p:nvSpPr>
            <p:spPr>
              <a:xfrm>
                <a:off x="4407029" y="351772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sp>
            <p:nvSpPr>
              <p:cNvPr id="32" name="Organigramme : Disque magnétique 31"/>
              <p:cNvSpPr/>
              <p:nvPr/>
            </p:nvSpPr>
            <p:spPr>
              <a:xfrm>
                <a:off x="4394715" y="5401945"/>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grpSp>
            <p:nvGrpSpPr>
              <p:cNvPr id="33" name="Groupe 32"/>
              <p:cNvGrpSpPr/>
              <p:nvPr/>
            </p:nvGrpSpPr>
            <p:grpSpPr>
              <a:xfrm rot="5400000">
                <a:off x="4537691" y="2352481"/>
                <a:ext cx="1403015" cy="963982"/>
                <a:chOff x="628003" y="4723007"/>
                <a:chExt cx="1581391" cy="1182261"/>
              </a:xfrm>
            </p:grpSpPr>
            <p:sp>
              <p:nvSpPr>
                <p:cNvPr id="34" name="Flèche courbée vers le haut 33"/>
                <p:cNvSpPr/>
                <p:nvPr/>
              </p:nvSpPr>
              <p:spPr>
                <a:xfrm flipV="1">
                  <a:off x="658386" y="4723007"/>
                  <a:ext cx="1551008" cy="535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5" name="Flèche courbée vers le haut 34"/>
                <p:cNvSpPr/>
                <p:nvPr/>
              </p:nvSpPr>
              <p:spPr>
                <a:xfrm flipH="1">
                  <a:off x="628003" y="5307203"/>
                  <a:ext cx="1501333" cy="5980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sp>
          <p:nvSpPr>
            <p:cNvPr id="36" name="Flèche vers le bas 35"/>
            <p:cNvSpPr/>
            <p:nvPr/>
          </p:nvSpPr>
          <p:spPr>
            <a:xfrm>
              <a:off x="7146638" y="4211782"/>
              <a:ext cx="277091" cy="1348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Picture 2" descr="C:\Documents\Slides\architec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583" y="1772691"/>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2" name="Picture 3" descr="C:\Documents\Slides\co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8583" y="3661696"/>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44" name="Connecteur droit avec flèche 43"/>
            <p:cNvCxnSpPr>
              <a:stCxn id="41" idx="1"/>
              <a:endCxn id="30" idx="3"/>
            </p:cNvCxnSpPr>
            <p:nvPr/>
          </p:nvCxnSpPr>
          <p:spPr>
            <a:xfrm flipH="1">
              <a:off x="7976437" y="2083340"/>
              <a:ext cx="1482146" cy="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42" idx="1"/>
              <a:endCxn id="31" idx="4"/>
            </p:cNvCxnSpPr>
            <p:nvPr/>
          </p:nvCxnSpPr>
          <p:spPr>
            <a:xfrm flipH="1">
              <a:off x="8153400" y="3952626"/>
              <a:ext cx="1305183" cy="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e 50"/>
          <p:cNvGrpSpPr/>
          <p:nvPr/>
        </p:nvGrpSpPr>
        <p:grpSpPr>
          <a:xfrm>
            <a:off x="8633637" y="1692904"/>
            <a:ext cx="1698837" cy="307777"/>
            <a:chOff x="4013558" y="1837080"/>
            <a:chExt cx="1698837" cy="307777"/>
          </a:xfrm>
        </p:grpSpPr>
        <p:sp>
          <p:nvSpPr>
            <p:cNvPr id="49" name="Ellipse 48"/>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1a</a:t>
              </a:r>
              <a:endParaRPr lang="en-US" sz="1400" dirty="0"/>
            </a:p>
          </p:txBody>
        </p:sp>
        <p:sp>
          <p:nvSpPr>
            <p:cNvPr id="50" name="ZoneTexte 49"/>
            <p:cNvSpPr txBox="1"/>
            <p:nvPr/>
          </p:nvSpPr>
          <p:spPr>
            <a:xfrm>
              <a:off x="4458718" y="1837080"/>
              <a:ext cx="1253677" cy="307777"/>
            </a:xfrm>
            <a:prstGeom prst="rect">
              <a:avLst/>
            </a:prstGeom>
            <a:noFill/>
          </p:spPr>
          <p:txBody>
            <a:bodyPr wrap="none" rtlCol="0">
              <a:spAutoFit/>
            </a:bodyPr>
            <a:lstStyle/>
            <a:p>
              <a:r>
                <a:rPr lang="en-US" sz="1400" smtClean="0">
                  <a:solidFill>
                    <a:srgbClr val="0070C0"/>
                  </a:solidFill>
                </a:rPr>
                <a:t>Set breakpoint</a:t>
              </a:r>
              <a:endParaRPr lang="en-US" sz="1400" dirty="0">
                <a:solidFill>
                  <a:srgbClr val="0070C0"/>
                </a:solidFill>
              </a:endParaRPr>
            </a:p>
          </p:txBody>
        </p:sp>
      </p:grpSp>
      <p:grpSp>
        <p:nvGrpSpPr>
          <p:cNvPr id="52" name="Groupe 51"/>
          <p:cNvGrpSpPr/>
          <p:nvPr/>
        </p:nvGrpSpPr>
        <p:grpSpPr>
          <a:xfrm>
            <a:off x="9127423" y="3379484"/>
            <a:ext cx="1698837" cy="307777"/>
            <a:chOff x="4013558" y="1837080"/>
            <a:chExt cx="1698837" cy="307777"/>
          </a:xfrm>
        </p:grpSpPr>
        <p:sp>
          <p:nvSpPr>
            <p:cNvPr id="53" name="Ellipse 52"/>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1b</a:t>
              </a:r>
              <a:endParaRPr lang="en-US" sz="1400" dirty="0"/>
            </a:p>
          </p:txBody>
        </p:sp>
        <p:sp>
          <p:nvSpPr>
            <p:cNvPr id="54" name="ZoneTexte 53"/>
            <p:cNvSpPr txBox="1"/>
            <p:nvPr/>
          </p:nvSpPr>
          <p:spPr>
            <a:xfrm>
              <a:off x="4458718" y="1837080"/>
              <a:ext cx="1253677" cy="307777"/>
            </a:xfrm>
            <a:prstGeom prst="rect">
              <a:avLst/>
            </a:prstGeom>
            <a:noFill/>
          </p:spPr>
          <p:txBody>
            <a:bodyPr wrap="none" rtlCol="0">
              <a:spAutoFit/>
            </a:bodyPr>
            <a:lstStyle/>
            <a:p>
              <a:r>
                <a:rPr lang="en-US" sz="1400" smtClean="0">
                  <a:solidFill>
                    <a:srgbClr val="0070C0"/>
                  </a:solidFill>
                </a:rPr>
                <a:t>Set breakpoint</a:t>
              </a:r>
              <a:endParaRPr lang="en-US" sz="1400" dirty="0">
                <a:solidFill>
                  <a:srgbClr val="0070C0"/>
                </a:solidFill>
              </a:endParaRPr>
            </a:p>
          </p:txBody>
        </p:sp>
      </p:grpSp>
      <p:cxnSp>
        <p:nvCxnSpPr>
          <p:cNvPr id="56" name="Connecteur en arc 55"/>
          <p:cNvCxnSpPr>
            <a:stCxn id="30" idx="1"/>
            <a:endCxn id="31" idx="2"/>
          </p:cNvCxnSpPr>
          <p:nvPr/>
        </p:nvCxnSpPr>
        <p:spPr>
          <a:xfrm rot="10800000" flipV="1">
            <a:off x="7240607" y="2075550"/>
            <a:ext cx="152334" cy="1866345"/>
          </a:xfrm>
          <a:prstGeom prst="curvedConnector3">
            <a:avLst>
              <a:gd name="adj1" fmla="val 36174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Groupe 57"/>
          <p:cNvGrpSpPr/>
          <p:nvPr/>
        </p:nvGrpSpPr>
        <p:grpSpPr>
          <a:xfrm>
            <a:off x="5323323" y="2727974"/>
            <a:ext cx="1698837" cy="523220"/>
            <a:chOff x="4013558" y="1752016"/>
            <a:chExt cx="1698837" cy="523220"/>
          </a:xfrm>
        </p:grpSpPr>
        <p:sp>
          <p:nvSpPr>
            <p:cNvPr id="59" name="Ellipse 58"/>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2a</a:t>
              </a:r>
              <a:endParaRPr lang="en-US" sz="1400" dirty="0"/>
            </a:p>
          </p:txBody>
        </p:sp>
        <p:sp>
          <p:nvSpPr>
            <p:cNvPr id="60" name="ZoneTexte 59"/>
            <p:cNvSpPr txBox="1"/>
            <p:nvPr/>
          </p:nvSpPr>
          <p:spPr>
            <a:xfrm>
              <a:off x="4458718" y="1752016"/>
              <a:ext cx="1253677" cy="523220"/>
            </a:xfrm>
            <a:prstGeom prst="rect">
              <a:avLst/>
            </a:prstGeom>
            <a:noFill/>
          </p:spPr>
          <p:txBody>
            <a:bodyPr wrap="none" rtlCol="0">
              <a:spAutoFit/>
            </a:bodyPr>
            <a:lstStyle/>
            <a:p>
              <a:r>
                <a:rPr lang="en-US" sz="1400" smtClean="0">
                  <a:solidFill>
                    <a:srgbClr val="0070C0"/>
                  </a:solidFill>
                </a:rPr>
                <a:t>Set breakpoint</a:t>
              </a:r>
            </a:p>
            <a:p>
              <a:r>
                <a:rPr lang="en-US" sz="1400" smtClean="0">
                  <a:solidFill>
                    <a:srgbClr val="0070C0"/>
                  </a:solidFill>
                </a:rPr>
                <a:t>To front-end</a:t>
              </a:r>
              <a:endParaRPr lang="en-US" sz="1400" dirty="0">
                <a:solidFill>
                  <a:srgbClr val="0070C0"/>
                </a:solidFill>
              </a:endParaRPr>
            </a:p>
          </p:txBody>
        </p:sp>
      </p:grpSp>
      <p:grpSp>
        <p:nvGrpSpPr>
          <p:cNvPr id="61" name="Groupe 60"/>
          <p:cNvGrpSpPr/>
          <p:nvPr/>
        </p:nvGrpSpPr>
        <p:grpSpPr>
          <a:xfrm>
            <a:off x="5323323" y="4650509"/>
            <a:ext cx="1698837" cy="523220"/>
            <a:chOff x="4013558" y="1752016"/>
            <a:chExt cx="1698837" cy="523220"/>
          </a:xfrm>
        </p:grpSpPr>
        <p:sp>
          <p:nvSpPr>
            <p:cNvPr id="62" name="Ellipse 61"/>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3</a:t>
              </a:r>
              <a:r>
                <a:rPr lang="en-US" sz="1400"/>
                <a:t>a</a:t>
              </a:r>
              <a:endParaRPr lang="en-US" sz="1400" dirty="0"/>
            </a:p>
          </p:txBody>
        </p:sp>
        <p:sp>
          <p:nvSpPr>
            <p:cNvPr id="63" name="ZoneTexte 62"/>
            <p:cNvSpPr txBox="1"/>
            <p:nvPr/>
          </p:nvSpPr>
          <p:spPr>
            <a:xfrm>
              <a:off x="4458718" y="1752016"/>
              <a:ext cx="1253677" cy="523220"/>
            </a:xfrm>
            <a:prstGeom prst="rect">
              <a:avLst/>
            </a:prstGeom>
            <a:noFill/>
          </p:spPr>
          <p:txBody>
            <a:bodyPr wrap="none" rtlCol="0">
              <a:spAutoFit/>
            </a:bodyPr>
            <a:lstStyle/>
            <a:p>
              <a:r>
                <a:rPr lang="en-US" sz="1400" smtClean="0">
                  <a:solidFill>
                    <a:srgbClr val="0070C0"/>
                  </a:solidFill>
                </a:rPr>
                <a:t>Set breakpoint</a:t>
              </a:r>
            </a:p>
            <a:p>
              <a:r>
                <a:rPr lang="en-US" sz="1400" smtClean="0">
                  <a:solidFill>
                    <a:srgbClr val="0070C0"/>
                  </a:solidFill>
                </a:rPr>
                <a:t>To back-end</a:t>
              </a:r>
              <a:endParaRPr lang="en-US" sz="1400" dirty="0">
                <a:solidFill>
                  <a:srgbClr val="0070C0"/>
                </a:solidFill>
              </a:endParaRPr>
            </a:p>
          </p:txBody>
        </p:sp>
      </p:grpSp>
      <p:cxnSp>
        <p:nvCxnSpPr>
          <p:cNvPr id="64" name="Connecteur en arc 63"/>
          <p:cNvCxnSpPr>
            <a:stCxn id="31" idx="2"/>
            <a:endCxn id="32" idx="2"/>
          </p:cNvCxnSpPr>
          <p:nvPr/>
        </p:nvCxnSpPr>
        <p:spPr>
          <a:xfrm rot="10800000" flipV="1">
            <a:off x="7228293" y="3941896"/>
            <a:ext cx="12314" cy="1884218"/>
          </a:xfrm>
          <a:prstGeom prst="curvedConnector3">
            <a:avLst>
              <a:gd name="adj1" fmla="val 385601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1" name="Groupe 70"/>
          <p:cNvGrpSpPr/>
          <p:nvPr/>
        </p:nvGrpSpPr>
        <p:grpSpPr>
          <a:xfrm>
            <a:off x="3953163" y="2659610"/>
            <a:ext cx="1370160" cy="369332"/>
            <a:chOff x="3953163" y="2659610"/>
            <a:chExt cx="1370160" cy="369332"/>
          </a:xfrm>
        </p:grpSpPr>
        <p:cxnSp>
          <p:nvCxnSpPr>
            <p:cNvPr id="69" name="Connecteur droit avec flèche 68"/>
            <p:cNvCxnSpPr>
              <a:stCxn id="59" idx="2"/>
              <a:endCxn id="10" idx="3"/>
            </p:cNvCxnSpPr>
            <p:nvPr/>
          </p:nvCxnSpPr>
          <p:spPr>
            <a:xfrm flipH="1" flipV="1">
              <a:off x="3953163" y="2969491"/>
              <a:ext cx="1370160" cy="30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4294753" y="2659610"/>
              <a:ext cx="537327" cy="369332"/>
            </a:xfrm>
            <a:prstGeom prst="rect">
              <a:avLst/>
            </a:prstGeom>
            <a:noFill/>
          </p:spPr>
          <p:txBody>
            <a:bodyPr wrap="none" rtlCol="0">
              <a:spAutoFit/>
            </a:bodyPr>
            <a:lstStyle/>
            <a:p>
              <a:r>
                <a:rPr lang="en-US" smtClean="0"/>
                <a:t>Use</a:t>
              </a:r>
              <a:endParaRPr lang="fr-FR"/>
            </a:p>
          </p:txBody>
        </p:sp>
      </p:grpSp>
      <p:grpSp>
        <p:nvGrpSpPr>
          <p:cNvPr id="72" name="Groupe 71"/>
          <p:cNvGrpSpPr/>
          <p:nvPr/>
        </p:nvGrpSpPr>
        <p:grpSpPr>
          <a:xfrm>
            <a:off x="3939184" y="4579426"/>
            <a:ext cx="1370160" cy="369332"/>
            <a:chOff x="3953163" y="2659610"/>
            <a:chExt cx="1370160" cy="369332"/>
          </a:xfrm>
        </p:grpSpPr>
        <p:cxnSp>
          <p:nvCxnSpPr>
            <p:cNvPr id="73" name="Connecteur droit avec flèche 72"/>
            <p:cNvCxnSpPr/>
            <p:nvPr/>
          </p:nvCxnSpPr>
          <p:spPr>
            <a:xfrm flipH="1" flipV="1">
              <a:off x="3953163" y="2969491"/>
              <a:ext cx="1370160" cy="30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4294753" y="2659610"/>
              <a:ext cx="537327" cy="369332"/>
            </a:xfrm>
            <a:prstGeom prst="rect">
              <a:avLst/>
            </a:prstGeom>
            <a:noFill/>
          </p:spPr>
          <p:txBody>
            <a:bodyPr wrap="none" rtlCol="0">
              <a:spAutoFit/>
            </a:bodyPr>
            <a:lstStyle/>
            <a:p>
              <a:r>
                <a:rPr lang="en-US" smtClean="0"/>
                <a:t>Use</a:t>
              </a:r>
              <a:endParaRPr lang="fr-FR"/>
            </a:p>
          </p:txBody>
        </p:sp>
      </p:grpSp>
      <p:cxnSp>
        <p:nvCxnSpPr>
          <p:cNvPr id="75" name="Connecteur en arc 74"/>
          <p:cNvCxnSpPr>
            <a:stCxn id="31" idx="4"/>
            <a:endCxn id="32" idx="4"/>
          </p:cNvCxnSpPr>
          <p:nvPr/>
        </p:nvCxnSpPr>
        <p:spPr>
          <a:xfrm flipH="1">
            <a:off x="8917263" y="3941896"/>
            <a:ext cx="12314" cy="1884218"/>
          </a:xfrm>
          <a:prstGeom prst="curvedConnector3">
            <a:avLst>
              <a:gd name="adj1" fmla="val -332428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oupe 78"/>
          <p:cNvGrpSpPr/>
          <p:nvPr/>
        </p:nvGrpSpPr>
        <p:grpSpPr>
          <a:xfrm>
            <a:off x="9493687" y="4646873"/>
            <a:ext cx="1698837" cy="523220"/>
            <a:chOff x="4013558" y="1752016"/>
            <a:chExt cx="1698837" cy="523220"/>
          </a:xfrm>
        </p:grpSpPr>
        <p:sp>
          <p:nvSpPr>
            <p:cNvPr id="80" name="Ellipse 79"/>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2</a:t>
              </a:r>
              <a:r>
                <a:rPr lang="en-US" sz="1400"/>
                <a:t>b</a:t>
              </a:r>
              <a:endParaRPr lang="en-US" sz="1400" dirty="0"/>
            </a:p>
          </p:txBody>
        </p:sp>
        <p:sp>
          <p:nvSpPr>
            <p:cNvPr id="81" name="ZoneTexte 80"/>
            <p:cNvSpPr txBox="1"/>
            <p:nvPr/>
          </p:nvSpPr>
          <p:spPr>
            <a:xfrm>
              <a:off x="4458718" y="1752016"/>
              <a:ext cx="1253677" cy="523220"/>
            </a:xfrm>
            <a:prstGeom prst="rect">
              <a:avLst/>
            </a:prstGeom>
            <a:noFill/>
          </p:spPr>
          <p:txBody>
            <a:bodyPr wrap="none" rtlCol="0">
              <a:spAutoFit/>
            </a:bodyPr>
            <a:lstStyle/>
            <a:p>
              <a:r>
                <a:rPr lang="en-US" sz="1400" smtClean="0">
                  <a:solidFill>
                    <a:srgbClr val="0070C0"/>
                  </a:solidFill>
                </a:rPr>
                <a:t>Set breakpoint</a:t>
              </a:r>
            </a:p>
            <a:p>
              <a:r>
                <a:rPr lang="en-US" sz="1400" smtClean="0">
                  <a:solidFill>
                    <a:srgbClr val="0070C0"/>
                  </a:solidFill>
                </a:rPr>
                <a:t>To back-end</a:t>
              </a:r>
              <a:endParaRPr lang="en-US" sz="1400" dirty="0">
                <a:solidFill>
                  <a:srgbClr val="0070C0"/>
                </a:solidFill>
              </a:endParaRPr>
            </a:p>
          </p:txBody>
        </p:sp>
      </p:grpSp>
      <p:grpSp>
        <p:nvGrpSpPr>
          <p:cNvPr id="82" name="Groupe 81"/>
          <p:cNvGrpSpPr/>
          <p:nvPr/>
        </p:nvGrpSpPr>
        <p:grpSpPr>
          <a:xfrm>
            <a:off x="9350208" y="2661724"/>
            <a:ext cx="1698837" cy="523220"/>
            <a:chOff x="4013558" y="1752016"/>
            <a:chExt cx="1698837" cy="523220"/>
          </a:xfrm>
        </p:grpSpPr>
        <p:sp>
          <p:nvSpPr>
            <p:cNvPr id="83" name="Ellipse 82"/>
            <p:cNvSpPr/>
            <p:nvPr/>
          </p:nvSpPr>
          <p:spPr>
            <a:xfrm>
              <a:off x="4013558" y="1874718"/>
              <a:ext cx="520996" cy="23823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3</a:t>
              </a:r>
              <a:r>
                <a:rPr lang="en-US" sz="1400" smtClean="0"/>
                <a:t>b</a:t>
              </a:r>
              <a:endParaRPr lang="en-US" sz="1400" dirty="0"/>
            </a:p>
          </p:txBody>
        </p:sp>
        <p:sp>
          <p:nvSpPr>
            <p:cNvPr id="84" name="ZoneTexte 83"/>
            <p:cNvSpPr txBox="1"/>
            <p:nvPr/>
          </p:nvSpPr>
          <p:spPr>
            <a:xfrm>
              <a:off x="4458718" y="1752016"/>
              <a:ext cx="1253677" cy="523220"/>
            </a:xfrm>
            <a:prstGeom prst="rect">
              <a:avLst/>
            </a:prstGeom>
            <a:noFill/>
          </p:spPr>
          <p:txBody>
            <a:bodyPr wrap="none" rtlCol="0">
              <a:spAutoFit/>
            </a:bodyPr>
            <a:lstStyle/>
            <a:p>
              <a:r>
                <a:rPr lang="en-US" sz="1400" smtClean="0">
                  <a:solidFill>
                    <a:srgbClr val="0070C0"/>
                  </a:solidFill>
                </a:rPr>
                <a:t>Set breakpoint</a:t>
              </a:r>
            </a:p>
            <a:p>
              <a:r>
                <a:rPr lang="en-US" sz="1400" smtClean="0">
                  <a:solidFill>
                    <a:srgbClr val="0070C0"/>
                  </a:solidFill>
                </a:rPr>
                <a:t>To model</a:t>
              </a:r>
              <a:endParaRPr lang="en-US" sz="1400" dirty="0">
                <a:solidFill>
                  <a:srgbClr val="0070C0"/>
                </a:solidFill>
              </a:endParaRPr>
            </a:p>
          </p:txBody>
        </p:sp>
      </p:grpSp>
      <p:cxnSp>
        <p:nvCxnSpPr>
          <p:cNvPr id="85" name="Connecteur en arc 84"/>
          <p:cNvCxnSpPr>
            <a:stCxn id="31" idx="4"/>
            <a:endCxn id="30" idx="3"/>
          </p:cNvCxnSpPr>
          <p:nvPr/>
        </p:nvCxnSpPr>
        <p:spPr>
          <a:xfrm flipH="1" flipV="1">
            <a:off x="8752614" y="2075551"/>
            <a:ext cx="176963" cy="1866345"/>
          </a:xfrm>
          <a:prstGeom prst="curvedConnector3">
            <a:avLst>
              <a:gd name="adj1" fmla="val -1952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9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05114" y="110482"/>
            <a:ext cx="10948686" cy="946840"/>
          </a:xfrm>
        </p:spPr>
        <p:txBody>
          <a:bodyPr>
            <a:normAutofit fontScale="90000"/>
          </a:bodyPr>
          <a:lstStyle/>
          <a:p>
            <a:r>
              <a:rPr lang="en-US" smtClean="0"/>
              <a:t>Event-driven system and model-driven development</a:t>
            </a:r>
            <a:endParaRPr lang="fr-FR"/>
          </a:p>
        </p:txBody>
      </p:sp>
      <p:sp>
        <p:nvSpPr>
          <p:cNvPr id="5" name="Espace réservé du contenu 4"/>
          <p:cNvSpPr>
            <a:spLocks noGrp="1"/>
          </p:cNvSpPr>
          <p:nvPr>
            <p:ph idx="1"/>
          </p:nvPr>
        </p:nvSpPr>
        <p:spPr>
          <a:xfrm>
            <a:off x="838200" y="1542553"/>
            <a:ext cx="10515600" cy="5168348"/>
          </a:xfrm>
        </p:spPr>
        <p:txBody>
          <a:bodyPr/>
          <a:lstStyle/>
          <a:p>
            <a:r>
              <a:rPr lang="en-US" smtClean="0"/>
              <a:t>System architecture is described by using class/component dia</a:t>
            </a:r>
          </a:p>
          <a:p>
            <a:r>
              <a:rPr lang="en-US" smtClean="0"/>
              <a:t>Class/component’s dynamic behavior: state machine (full features)</a:t>
            </a:r>
          </a:p>
          <a:p>
            <a:r>
              <a:rPr lang="en-US" smtClean="0"/>
              <a:t>Software architects: prefer using graphic-based languages</a:t>
            </a:r>
          </a:p>
          <a:p>
            <a:r>
              <a:rPr lang="en-US" smtClean="0"/>
              <a:t>Programmers: effectively + efficiently with textual languages + favourite IDE</a:t>
            </a:r>
          </a:p>
          <a:p>
            <a:r>
              <a:rPr lang="en-US" smtClean="0"/>
              <a:t>Collaboration raises the synchronization issues: round-trip engineering</a:t>
            </a:r>
          </a:p>
          <a:p>
            <a:pPr marL="0" indent="0">
              <a:buNone/>
            </a:pPr>
            <a:endParaRPr lang="fr-FR"/>
          </a:p>
        </p:txBody>
      </p:sp>
      <p:sp>
        <p:nvSpPr>
          <p:cNvPr id="2" name="Espace réservé du pied de page 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828109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190199"/>
            <a:ext cx="10515600" cy="946840"/>
          </a:xfrm>
        </p:spPr>
        <p:txBody>
          <a:bodyPr>
            <a:normAutofit/>
          </a:bodyPr>
          <a:lstStyle/>
          <a:p>
            <a:r>
              <a:rPr lang="en-US" smtClean="0"/>
              <a:t>Round-trip engineering method</a:t>
            </a:r>
            <a:endParaRPr lang="fr-FR"/>
          </a:p>
        </p:txBody>
      </p:sp>
      <p:sp>
        <p:nvSpPr>
          <p:cNvPr id="7" name="ZoneTexte 6"/>
          <p:cNvSpPr txBox="1"/>
          <p:nvPr/>
        </p:nvSpPr>
        <p:spPr>
          <a:xfrm>
            <a:off x="358877" y="1137039"/>
            <a:ext cx="11474245" cy="369332"/>
          </a:xfrm>
          <a:prstGeom prst="rect">
            <a:avLst/>
          </a:prstGeom>
          <a:noFill/>
        </p:spPr>
        <p:txBody>
          <a:bodyPr wrap="square" rtlCol="0">
            <a:spAutoFit/>
          </a:bodyPr>
          <a:lstStyle/>
          <a:p>
            <a:pPr marL="285750" indent="-285750">
              <a:buFont typeface="Wingdings" panose="05000000000000000000" pitchFamily="2" charset="2"/>
              <a:buChar char="v"/>
            </a:pPr>
            <a:r>
              <a:rPr lang="en-US" smtClean="0"/>
              <a:t>Reverse engineering</a:t>
            </a:r>
            <a:endParaRPr lang="fr-FR"/>
          </a:p>
        </p:txBody>
      </p:sp>
      <p:grpSp>
        <p:nvGrpSpPr>
          <p:cNvPr id="43" name="Groupe 42"/>
          <p:cNvGrpSpPr/>
          <p:nvPr/>
        </p:nvGrpSpPr>
        <p:grpSpPr>
          <a:xfrm>
            <a:off x="2375388" y="2210654"/>
            <a:ext cx="7229475" cy="3237646"/>
            <a:chOff x="666750" y="2210654"/>
            <a:chExt cx="7229475" cy="3237646"/>
          </a:xfrm>
        </p:grpSpPr>
        <p:grpSp>
          <p:nvGrpSpPr>
            <p:cNvPr id="18" name="Groupe 17"/>
            <p:cNvGrpSpPr/>
            <p:nvPr/>
          </p:nvGrpSpPr>
          <p:grpSpPr>
            <a:xfrm>
              <a:off x="666750" y="2210654"/>
              <a:ext cx="7229475" cy="3237646"/>
              <a:chOff x="666750" y="2210654"/>
              <a:chExt cx="7229475" cy="3237646"/>
            </a:xfrm>
          </p:grpSpPr>
          <p:sp>
            <p:nvSpPr>
              <p:cNvPr id="38" name="Organigramme : Disque magnétique 37"/>
              <p:cNvSpPr/>
              <p:nvPr/>
            </p:nvSpPr>
            <p:spPr>
              <a:xfrm>
                <a:off x="5502909" y="2210654"/>
                <a:ext cx="2393316" cy="323764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p>
              <a:p>
                <a:pPr algn="ctr"/>
                <a:endParaRPr lang="en-US" smtClean="0">
                  <a:solidFill>
                    <a:schemeClr val="tx1"/>
                  </a:solidFill>
                </a:endParaRPr>
              </a:p>
              <a:p>
                <a:pPr algn="ctr"/>
                <a:endParaRPr lang="en-US" smtClean="0">
                  <a:solidFill>
                    <a:schemeClr val="tx1"/>
                  </a:solidFill>
                </a:endParaRPr>
              </a:p>
              <a:p>
                <a:pPr algn="ctr"/>
                <a:endParaRPr lang="en-US" smtClean="0">
                  <a:solidFill>
                    <a:schemeClr val="tx1"/>
                  </a:solidFill>
                </a:endParaRPr>
              </a:p>
              <a:p>
                <a:pPr algn="ctr"/>
                <a:r>
                  <a:rPr lang="en-US" smtClean="0">
                    <a:solidFill>
                      <a:schemeClr val="tx1"/>
                    </a:solidFill>
                  </a:rPr>
                  <a:t>SMDes</a:t>
                </a:r>
                <a:endParaRPr lang="fr-FR">
                  <a:solidFill>
                    <a:schemeClr val="tx1"/>
                  </a:solidFill>
                </a:endParaRPr>
              </a:p>
            </p:txBody>
          </p:sp>
          <p:sp>
            <p:nvSpPr>
              <p:cNvPr id="5" name="Organigramme : Document 4"/>
              <p:cNvSpPr/>
              <p:nvPr/>
            </p:nvSpPr>
            <p:spPr>
              <a:xfrm>
                <a:off x="6115050" y="3737428"/>
                <a:ext cx="1209675" cy="542925"/>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p>
            </p:txBody>
          </p:sp>
          <p:sp>
            <p:nvSpPr>
              <p:cNvPr id="39" name="Organigramme : Document 38"/>
              <p:cNvSpPr/>
              <p:nvPr/>
            </p:nvSpPr>
            <p:spPr>
              <a:xfrm>
                <a:off x="6115050" y="4457133"/>
                <a:ext cx="1209675" cy="542925"/>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Organigramme : Document 7"/>
              <p:cNvSpPr/>
              <p:nvPr/>
            </p:nvSpPr>
            <p:spPr>
              <a:xfrm>
                <a:off x="666750" y="3238500"/>
                <a:ext cx="2143125" cy="1761558"/>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p>
              <a:p>
                <a:pPr algn="ctr"/>
                <a:endParaRPr lang="en-US">
                  <a:solidFill>
                    <a:schemeClr val="tx1"/>
                  </a:solidFill>
                </a:endParaRPr>
              </a:p>
              <a:p>
                <a:pPr algn="ctr"/>
                <a:endParaRPr lang="en-US">
                  <a:solidFill>
                    <a:schemeClr val="tx1"/>
                  </a:solidFill>
                </a:endParaRPr>
              </a:p>
              <a:p>
                <a:pPr algn="ctr"/>
                <a:endParaRPr lang="fr-FR">
                  <a:solidFill>
                    <a:schemeClr val="tx1"/>
                  </a:solidFill>
                </a:endParaRPr>
              </a:p>
            </p:txBody>
          </p:sp>
          <p:sp>
            <p:nvSpPr>
              <p:cNvPr id="40" name="Organigramme : Document 39"/>
              <p:cNvSpPr/>
              <p:nvPr/>
            </p:nvSpPr>
            <p:spPr>
              <a:xfrm>
                <a:off x="1133474" y="3737428"/>
                <a:ext cx="1209675" cy="442486"/>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Structure</a:t>
                </a:r>
              </a:p>
            </p:txBody>
          </p:sp>
          <p:sp>
            <p:nvSpPr>
              <p:cNvPr id="41" name="Organigramme : Document 40"/>
              <p:cNvSpPr/>
              <p:nvPr/>
            </p:nvSpPr>
            <p:spPr>
              <a:xfrm>
                <a:off x="1133473" y="4286109"/>
                <a:ext cx="1209675" cy="442486"/>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Behavior</a:t>
                </a:r>
                <a:endParaRPr lang="en-US">
                  <a:solidFill>
                    <a:schemeClr val="tx1"/>
                  </a:solidFill>
                </a:endParaRPr>
              </a:p>
            </p:txBody>
          </p:sp>
          <p:cxnSp>
            <p:nvCxnSpPr>
              <p:cNvPr id="12" name="Connecteur droit avec flèche 11"/>
              <p:cNvCxnSpPr>
                <a:stCxn id="5" idx="1"/>
                <a:endCxn id="19" idx="3"/>
              </p:cNvCxnSpPr>
              <p:nvPr/>
            </p:nvCxnSpPr>
            <p:spPr>
              <a:xfrm flipH="1">
                <a:off x="4900611" y="4008891"/>
                <a:ext cx="1214439" cy="2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39" idx="1"/>
              </p:cNvCxnSpPr>
              <p:nvPr/>
            </p:nvCxnSpPr>
            <p:spPr>
              <a:xfrm flipH="1" flipV="1">
                <a:off x="4900611" y="4192674"/>
                <a:ext cx="1214439" cy="53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3452811" y="3737428"/>
              <a:ext cx="1447800" cy="590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Synchronizer</a:t>
              </a:r>
              <a:endParaRPr lang="fr-FR">
                <a:solidFill>
                  <a:schemeClr val="tx1"/>
                </a:solidFill>
              </a:endParaRPr>
            </a:p>
          </p:txBody>
        </p:sp>
        <p:cxnSp>
          <p:nvCxnSpPr>
            <p:cNvPr id="47" name="Connecteur droit avec flèche 46"/>
            <p:cNvCxnSpPr>
              <a:stCxn id="19" idx="1"/>
            </p:cNvCxnSpPr>
            <p:nvPr/>
          </p:nvCxnSpPr>
          <p:spPr>
            <a:xfrm flipH="1" flipV="1">
              <a:off x="2334734" y="3885918"/>
              <a:ext cx="1118077" cy="14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19" idx="1"/>
              <a:endCxn id="41" idx="3"/>
            </p:cNvCxnSpPr>
            <p:nvPr/>
          </p:nvCxnSpPr>
          <p:spPr>
            <a:xfrm flipH="1">
              <a:off x="2343148" y="4032917"/>
              <a:ext cx="1109663" cy="474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Espace réservé du pied de page 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262594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365126"/>
            <a:ext cx="10515600" cy="946840"/>
          </a:xfrm>
        </p:spPr>
        <p:txBody>
          <a:bodyPr>
            <a:normAutofit fontScale="90000"/>
          </a:bodyPr>
          <a:lstStyle/>
          <a:p>
            <a:r>
              <a:rPr lang="en-US" smtClean="0"/>
              <a:t>Event-driven system: model-driven development using round-trip engineering method</a:t>
            </a:r>
            <a:endParaRPr lang="fr-FR"/>
          </a:p>
        </p:txBody>
      </p:sp>
      <p:sp>
        <p:nvSpPr>
          <p:cNvPr id="5" name="Espace réservé du contenu 4"/>
          <p:cNvSpPr>
            <a:spLocks noGrp="1"/>
          </p:cNvSpPr>
          <p:nvPr>
            <p:ph idx="1"/>
          </p:nvPr>
        </p:nvSpPr>
        <p:spPr>
          <a:xfrm>
            <a:off x="170291" y="1486894"/>
            <a:ext cx="9116832" cy="5168348"/>
          </a:xfrm>
        </p:spPr>
        <p:txBody>
          <a:bodyPr/>
          <a:lstStyle/>
          <a:p>
            <a:pPr>
              <a:buFont typeface="Wingdings" panose="05000000000000000000" pitchFamily="2" charset="2"/>
              <a:buChar char="v"/>
            </a:pPr>
            <a:r>
              <a:rPr lang="en-US" smtClean="0"/>
              <a:t>Current round-trip engineering:</a:t>
            </a:r>
          </a:p>
          <a:p>
            <a:pPr lvl="1"/>
            <a:r>
              <a:rPr lang="en-US" smtClean="0"/>
              <a:t>Support only static concepts available in class diagram</a:t>
            </a:r>
          </a:p>
          <a:p>
            <a:pPr lvl="1"/>
            <a:r>
              <a:rPr lang="en-US" smtClean="0"/>
              <a:t>For dynamic behaviors: some advanced tools (IBM Rhapsody) allow to synchronize user code, which is written either in a restrictive editor or in IDEs but the programmers are forbidden to modify the behavior part, thus have no control on the high-level dynamic behavior without an appropriate supporting tool. </a:t>
            </a:r>
          </a:p>
          <a:p>
            <a:pPr lvl="1"/>
            <a:r>
              <a:rPr lang="en-US" b="1" smtClean="0"/>
              <a:t>“</a:t>
            </a:r>
            <a:r>
              <a:rPr lang="en-US" i="1" smtClean="0"/>
              <a:t>A </a:t>
            </a:r>
            <a:r>
              <a:rPr lang="en-US" i="1"/>
              <a:t>common problem in Round-Trip-Engineering tools is that the model reversed is not the same as the original one, unless the tools are helped by laborious annotations. The behavioral parts of UML (e.g. state machine) impose even more challenges for RTE</a:t>
            </a:r>
            <a:r>
              <a:rPr lang="en-US" b="1"/>
              <a:t>" </a:t>
            </a:r>
            <a:r>
              <a:rPr lang="en-US" b="1" smtClean="0"/>
              <a:t>en.wikipedia.org</a:t>
            </a:r>
            <a:endParaRPr lang="en-US" smtClean="0"/>
          </a:p>
          <a:p>
            <a:pPr marL="0" indent="0">
              <a:buNone/>
            </a:pPr>
            <a:endParaRPr lang="fr-FR"/>
          </a:p>
        </p:txBody>
      </p:sp>
      <p:pic>
        <p:nvPicPr>
          <p:cNvPr id="1026" name="Picture 2" descr="Where Is Here The State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960" y="3714931"/>
            <a:ext cx="2746651" cy="2801768"/>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pied de page 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30066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365126"/>
            <a:ext cx="10515600" cy="946840"/>
          </a:xfrm>
        </p:spPr>
        <p:txBody>
          <a:bodyPr>
            <a:normAutofit fontScale="90000"/>
          </a:bodyPr>
          <a:lstStyle/>
          <a:p>
            <a:r>
              <a:rPr lang="en-US" smtClean="0"/>
              <a:t>Event-driven system: model-driven development using round-trip engineering method</a:t>
            </a:r>
            <a:endParaRPr lang="fr-FR"/>
          </a:p>
        </p:txBody>
      </p:sp>
      <p:sp>
        <p:nvSpPr>
          <p:cNvPr id="5" name="Espace réservé du contenu 4"/>
          <p:cNvSpPr>
            <a:spLocks noGrp="1"/>
          </p:cNvSpPr>
          <p:nvPr>
            <p:ph idx="1"/>
          </p:nvPr>
        </p:nvSpPr>
        <p:spPr>
          <a:xfrm>
            <a:off x="170290" y="1574816"/>
            <a:ext cx="12021709" cy="5168348"/>
          </a:xfrm>
        </p:spPr>
        <p:txBody>
          <a:bodyPr/>
          <a:lstStyle/>
          <a:p>
            <a:pPr>
              <a:buFont typeface="Wingdings" panose="05000000000000000000" pitchFamily="2" charset="2"/>
              <a:buChar char="v"/>
            </a:pPr>
            <a:r>
              <a:rPr lang="en-US" smtClean="0"/>
              <a:t>Goal</a:t>
            </a:r>
          </a:p>
          <a:p>
            <a:pPr lvl="1"/>
            <a:r>
              <a:rPr lang="en-US" smtClean="0"/>
              <a:t>Provides a method which allows software architects and programmers to freely modify the model and code, respectively</a:t>
            </a:r>
          </a:p>
          <a:p>
            <a:pPr lvl="1"/>
            <a:r>
              <a:rPr lang="en-US" smtClean="0"/>
              <a:t>A methodology to synchronize these artifacts in case of concurrent modifications made by the stakeholders</a:t>
            </a:r>
          </a:p>
          <a:p>
            <a:pPr>
              <a:buFont typeface="Wingdings" panose="05000000000000000000" pitchFamily="2" charset="2"/>
              <a:buChar char="v"/>
            </a:pPr>
            <a:r>
              <a:rPr lang="en-US" smtClean="0"/>
              <a:t>Idea</a:t>
            </a:r>
          </a:p>
          <a:p>
            <a:pPr lvl="1"/>
            <a:r>
              <a:rPr lang="en-US" smtClean="0"/>
              <a:t>Inspired by [Jonathan]: connecting software architecture to implementation</a:t>
            </a:r>
          </a:p>
          <a:p>
            <a:pPr lvl="1"/>
            <a:r>
              <a:rPr lang="en-US" smtClean="0"/>
              <a:t>Extends a pratical implementation language (e.g. C++) to incorporate state machine features (e.g. state, event, transition)</a:t>
            </a:r>
          </a:p>
        </p:txBody>
      </p:sp>
      <p:sp>
        <p:nvSpPr>
          <p:cNvPr id="2" name="ZoneTexte 1"/>
          <p:cNvSpPr txBox="1"/>
          <p:nvPr/>
        </p:nvSpPr>
        <p:spPr>
          <a:xfrm>
            <a:off x="0" y="6183839"/>
            <a:ext cx="8435194" cy="646331"/>
          </a:xfrm>
          <a:prstGeom prst="rect">
            <a:avLst/>
          </a:prstGeom>
          <a:noFill/>
        </p:spPr>
        <p:txBody>
          <a:bodyPr wrap="none" rtlCol="0">
            <a:spAutoFit/>
          </a:bodyPr>
          <a:lstStyle/>
          <a:p>
            <a:r>
              <a:rPr lang="en-US" sz="1200" smtClean="0"/>
              <a:t>[Jonathan]Jonathan </a:t>
            </a:r>
            <a:r>
              <a:rPr lang="en-US" sz="1200"/>
              <a:t>Aldrich, Craig Chambers, and David Notkin. 2002. ArchJava: connecting software architecture to implementation. </a:t>
            </a:r>
            <a:endParaRPr lang="en-US" sz="1200" smtClean="0"/>
          </a:p>
          <a:p>
            <a:r>
              <a:rPr lang="en-US" sz="1200" smtClean="0"/>
              <a:t>In</a:t>
            </a:r>
            <a:r>
              <a:rPr lang="en-US" sz="1200"/>
              <a:t> </a:t>
            </a:r>
            <a:r>
              <a:rPr lang="en-US" sz="1200" i="1"/>
              <a:t>Proceedings of the 24th International Conference on Software Engineering</a:t>
            </a:r>
            <a:r>
              <a:rPr lang="en-US" sz="1200"/>
              <a:t> (ICSE '02). </a:t>
            </a:r>
            <a:endParaRPr lang="en-US" sz="1200" smtClean="0"/>
          </a:p>
          <a:p>
            <a:r>
              <a:rPr lang="en-US" sz="1200" smtClean="0"/>
              <a:t>ACM</a:t>
            </a:r>
            <a:r>
              <a:rPr lang="en-US" sz="1200"/>
              <a:t>, New York, NY, USA, 187-197. DOI=http://dx.doi.org/10.1145/581339.581365</a:t>
            </a:r>
            <a:endParaRPr lang="fr-FR" sz="1200"/>
          </a:p>
        </p:txBody>
      </p:sp>
      <p:sp>
        <p:nvSpPr>
          <p:cNvPr id="3" name="Espace réservé du pied de page 2"/>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4423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40734"/>
            <a:ext cx="10515600" cy="946840"/>
          </a:xfrm>
        </p:spPr>
        <p:txBody>
          <a:bodyPr>
            <a:normAutofit/>
          </a:bodyPr>
          <a:lstStyle/>
          <a:p>
            <a:r>
              <a:rPr lang="en-US" smtClean="0"/>
              <a:t>Round-trip engineering method</a:t>
            </a:r>
            <a:endParaRPr lang="fr-FR"/>
          </a:p>
        </p:txBody>
      </p:sp>
      <p:grpSp>
        <p:nvGrpSpPr>
          <p:cNvPr id="2064" name="Groupe 2063"/>
          <p:cNvGrpSpPr/>
          <p:nvPr/>
        </p:nvGrpSpPr>
        <p:grpSpPr>
          <a:xfrm>
            <a:off x="2318996" y="1114965"/>
            <a:ext cx="9384693" cy="1924011"/>
            <a:chOff x="150830" y="1020695"/>
            <a:chExt cx="9384693" cy="1924011"/>
          </a:xfrm>
        </p:grpSpPr>
        <p:grpSp>
          <p:nvGrpSpPr>
            <p:cNvPr id="11" name="Groupe 10"/>
            <p:cNvGrpSpPr/>
            <p:nvPr/>
          </p:nvGrpSpPr>
          <p:grpSpPr>
            <a:xfrm>
              <a:off x="2429746" y="1996285"/>
              <a:ext cx="6712876" cy="948421"/>
              <a:chOff x="2263171" y="1291141"/>
              <a:chExt cx="6712876" cy="948421"/>
            </a:xfrm>
          </p:grpSpPr>
          <p:sp>
            <p:nvSpPr>
              <p:cNvPr id="3" name="Organigramme : Document 2"/>
              <p:cNvSpPr/>
              <p:nvPr/>
            </p:nvSpPr>
            <p:spPr>
              <a:xfrm>
                <a:off x="2263171" y="1551077"/>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6" name="Organigramme : Disque magnétique 5"/>
              <p:cNvSpPr/>
              <p:nvPr/>
            </p:nvSpPr>
            <p:spPr>
              <a:xfrm>
                <a:off x="5618375" y="1617066"/>
                <a:ext cx="848413"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Code</a:t>
                </a:r>
                <a:endParaRPr lang="fr-FR">
                  <a:solidFill>
                    <a:schemeClr val="tx1"/>
                  </a:solidFill>
                </a:endParaRPr>
              </a:p>
            </p:txBody>
          </p:sp>
          <p:pic>
            <p:nvPicPr>
              <p:cNvPr id="2052" name="Picture 4"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2319" y="1291141"/>
                <a:ext cx="513728" cy="94842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avec flèche 9"/>
              <p:cNvCxnSpPr>
                <a:stCxn id="3" idx="3"/>
                <a:endCxn id="6" idx="2"/>
              </p:cNvCxnSpPr>
              <p:nvPr/>
            </p:nvCxnSpPr>
            <p:spPr>
              <a:xfrm>
                <a:off x="3622844" y="1857203"/>
                <a:ext cx="1995531" cy="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6466788" y="1857202"/>
                <a:ext cx="1995531" cy="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62" name="Groupe 2061"/>
            <p:cNvGrpSpPr/>
            <p:nvPr/>
          </p:nvGrpSpPr>
          <p:grpSpPr>
            <a:xfrm>
              <a:off x="150830" y="1020695"/>
              <a:ext cx="9384693" cy="1301515"/>
              <a:chOff x="150830" y="1020695"/>
              <a:chExt cx="9384693" cy="1301515"/>
            </a:xfrm>
          </p:grpSpPr>
          <p:pic>
            <p:nvPicPr>
              <p:cNvPr id="30"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732" y="1056673"/>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3949" y="1096111"/>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2048" name="Connecteur droit avec flèche 2047"/>
              <p:cNvCxnSpPr>
                <a:stCxn id="30" idx="2"/>
                <a:endCxn id="3" idx="0"/>
              </p:cNvCxnSpPr>
              <p:nvPr/>
            </p:nvCxnSpPr>
            <p:spPr>
              <a:xfrm flipH="1">
                <a:off x="3109583" y="1677971"/>
                <a:ext cx="5707" cy="57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31" idx="2"/>
                <a:endCxn id="6" idx="1"/>
              </p:cNvCxnSpPr>
              <p:nvPr/>
            </p:nvCxnSpPr>
            <p:spPr>
              <a:xfrm flipH="1">
                <a:off x="6209157" y="1677971"/>
                <a:ext cx="7436" cy="6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4" name="Légende encadrée 1 2053"/>
              <p:cNvSpPr/>
              <p:nvPr/>
            </p:nvSpPr>
            <p:spPr>
              <a:xfrm>
                <a:off x="150830" y="1056674"/>
                <a:ext cx="2278916" cy="658616"/>
              </a:xfrm>
              <a:prstGeom prst="borderCallout1">
                <a:avLst>
                  <a:gd name="adj1" fmla="val 12387"/>
                  <a:gd name="adj2" fmla="val 100571"/>
                  <a:gd name="adj3" fmla="val 8395"/>
                  <a:gd name="adj4" fmla="val 1137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a:solidFill>
                      <a:schemeClr val="tx1"/>
                    </a:solidFill>
                  </a:rPr>
                  <a:t>S</a:t>
                </a:r>
                <a:r>
                  <a:rPr lang="vi-VN" sz="1600" smtClean="0">
                    <a:solidFill>
                      <a:schemeClr val="tx1"/>
                    </a:solidFill>
                  </a:rPr>
                  <a:t>tructure changes</a:t>
                </a:r>
              </a:p>
              <a:p>
                <a:r>
                  <a:rPr lang="vi-VN" sz="1600" smtClean="0">
                    <a:solidFill>
                      <a:schemeClr val="tx1"/>
                    </a:solidFill>
                  </a:rPr>
                  <a:t>-Behavior changes</a:t>
                </a:r>
                <a:endParaRPr lang="fr-FR" sz="1600">
                  <a:solidFill>
                    <a:schemeClr val="tx1"/>
                  </a:solidFill>
                </a:endParaRPr>
              </a:p>
            </p:txBody>
          </p:sp>
          <p:sp>
            <p:nvSpPr>
              <p:cNvPr id="40" name="Légende encadrée 1 39"/>
              <p:cNvSpPr/>
              <p:nvPr/>
            </p:nvSpPr>
            <p:spPr>
              <a:xfrm>
                <a:off x="7256607" y="1020695"/>
                <a:ext cx="2278916" cy="658616"/>
              </a:xfrm>
              <a:prstGeom prst="borderCallout1">
                <a:avLst>
                  <a:gd name="adj1" fmla="val 48170"/>
                  <a:gd name="adj2" fmla="val -360"/>
                  <a:gd name="adj3" fmla="val 47041"/>
                  <a:gd name="adj4" fmla="val -302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latin typeface="Arial" panose="020B0604020202020204" pitchFamily="34" charset="0"/>
                    <a:cs typeface="Arial" panose="020B0604020202020204" pitchFamily="34" charset="0"/>
                  </a:rPr>
                  <a:t>-</a:t>
                </a:r>
                <a:r>
                  <a:rPr lang="vi-VN" sz="1600" smtClean="0">
                    <a:solidFill>
                      <a:schemeClr val="tx1"/>
                    </a:solidFill>
                    <a:latin typeface="Arial" panose="020B0604020202020204" pitchFamily="34" charset="0"/>
                    <a:cs typeface="Arial" panose="020B0604020202020204" pitchFamily="34" charset="0"/>
                  </a:rPr>
                  <a:t>User code changes</a:t>
                </a:r>
                <a:endParaRPr lang="en-US" sz="1600" smtClean="0">
                  <a:solidFill>
                    <a:schemeClr val="tx1"/>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-Algorithm code</a:t>
                </a:r>
                <a:endParaRPr lang="fr-FR" sz="1600">
                  <a:solidFill>
                    <a:schemeClr val="tx1"/>
                  </a:solidFill>
                  <a:latin typeface="Arial" panose="020B0604020202020204" pitchFamily="34" charset="0"/>
                  <a:cs typeface="Arial" panose="020B0604020202020204" pitchFamily="34" charset="0"/>
                </a:endParaRPr>
              </a:p>
            </p:txBody>
          </p:sp>
        </p:grpSp>
        <p:sp>
          <p:nvSpPr>
            <p:cNvPr id="2055" name="ZoneTexte 2054"/>
            <p:cNvSpPr txBox="1"/>
            <p:nvPr/>
          </p:nvSpPr>
          <p:spPr>
            <a:xfrm>
              <a:off x="4240529" y="2225107"/>
              <a:ext cx="1274708" cy="646331"/>
            </a:xfrm>
            <a:prstGeom prst="rect">
              <a:avLst/>
            </a:prstGeom>
            <a:noFill/>
          </p:spPr>
          <p:txBody>
            <a:bodyPr wrap="none" rtlCol="0">
              <a:spAutoFit/>
            </a:bodyPr>
            <a:lstStyle/>
            <a:p>
              <a:r>
                <a:rPr lang="vi-VN" smtClean="0"/>
                <a:t>Code </a:t>
              </a:r>
              <a:endParaRPr lang="en-US" smtClean="0"/>
            </a:p>
            <a:p>
              <a:r>
                <a:rPr lang="vi-VN" smtClean="0"/>
                <a:t>generation</a:t>
              </a:r>
              <a:endParaRPr lang="fr-FR"/>
            </a:p>
          </p:txBody>
        </p:sp>
        <p:sp>
          <p:nvSpPr>
            <p:cNvPr id="42" name="ZoneTexte 41"/>
            <p:cNvSpPr txBox="1"/>
            <p:nvPr/>
          </p:nvSpPr>
          <p:spPr>
            <a:xfrm>
              <a:off x="7018265" y="2237240"/>
              <a:ext cx="1300356" cy="646331"/>
            </a:xfrm>
            <a:prstGeom prst="rect">
              <a:avLst/>
            </a:prstGeom>
            <a:noFill/>
          </p:spPr>
          <p:txBody>
            <a:bodyPr wrap="none" rtlCol="0">
              <a:spAutoFit/>
            </a:bodyPr>
            <a:lstStyle/>
            <a:p>
              <a:r>
                <a:rPr lang="vi-VN" smtClean="0"/>
                <a:t>Code </a:t>
              </a:r>
              <a:endParaRPr lang="en-US" smtClean="0"/>
            </a:p>
            <a:p>
              <a:r>
                <a:rPr lang="vi-VN" smtClean="0"/>
                <a:t>compilaton</a:t>
              </a:r>
              <a:endParaRPr lang="fr-FR"/>
            </a:p>
          </p:txBody>
        </p:sp>
      </p:grpSp>
      <p:grpSp>
        <p:nvGrpSpPr>
          <p:cNvPr id="2063" name="Groupe 2062"/>
          <p:cNvGrpSpPr/>
          <p:nvPr/>
        </p:nvGrpSpPr>
        <p:grpSpPr>
          <a:xfrm>
            <a:off x="1469800" y="4086615"/>
            <a:ext cx="10552681" cy="2434294"/>
            <a:chOff x="470555" y="3379599"/>
            <a:chExt cx="10552681" cy="2434294"/>
          </a:xfrm>
        </p:grpSpPr>
        <p:grpSp>
          <p:nvGrpSpPr>
            <p:cNvPr id="27" name="Groupe 26"/>
            <p:cNvGrpSpPr/>
            <p:nvPr/>
          </p:nvGrpSpPr>
          <p:grpSpPr>
            <a:xfrm>
              <a:off x="470555" y="4865472"/>
              <a:ext cx="10552681" cy="948421"/>
              <a:chOff x="197177" y="4007632"/>
              <a:chExt cx="10552681" cy="948421"/>
            </a:xfrm>
          </p:grpSpPr>
          <p:grpSp>
            <p:nvGrpSpPr>
              <p:cNvPr id="14" name="Groupe 13"/>
              <p:cNvGrpSpPr/>
              <p:nvPr/>
            </p:nvGrpSpPr>
            <p:grpSpPr>
              <a:xfrm>
                <a:off x="197177" y="4007632"/>
                <a:ext cx="10552681" cy="948421"/>
                <a:chOff x="1402236" y="1291141"/>
                <a:chExt cx="10552681" cy="948421"/>
              </a:xfrm>
            </p:grpSpPr>
            <p:sp>
              <p:nvSpPr>
                <p:cNvPr id="15" name="Organigramme : Document 14"/>
                <p:cNvSpPr/>
                <p:nvPr/>
              </p:nvSpPr>
              <p:spPr>
                <a:xfrm>
                  <a:off x="1402236" y="1551076"/>
                  <a:ext cx="1359673" cy="612251"/>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UML Model</a:t>
                  </a:r>
                  <a:endParaRPr lang="fr-FR">
                    <a:solidFill>
                      <a:schemeClr val="tx1"/>
                    </a:solidFill>
                  </a:endParaRPr>
                </a:p>
              </p:txBody>
            </p:sp>
            <p:sp>
              <p:nvSpPr>
                <p:cNvPr id="16" name="Organigramme : Disque magnétique 15"/>
                <p:cNvSpPr/>
                <p:nvPr/>
              </p:nvSpPr>
              <p:spPr>
                <a:xfrm>
                  <a:off x="4539995" y="1617066"/>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fr-FR">
                    <a:solidFill>
                      <a:schemeClr val="tx1"/>
                    </a:solidFill>
                  </a:endParaRPr>
                </a:p>
              </p:txBody>
            </p:sp>
            <p:pic>
              <p:nvPicPr>
                <p:cNvPr id="17" name="Picture 4"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41189" y="1291141"/>
                  <a:ext cx="513728" cy="94842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a:stCxn id="15" idx="3"/>
                  <a:endCxn id="16" idx="2"/>
                </p:cNvCxnSpPr>
                <p:nvPr/>
              </p:nvCxnSpPr>
              <p:spPr>
                <a:xfrm>
                  <a:off x="2761909" y="1857202"/>
                  <a:ext cx="1778086" cy="2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21" idx="4"/>
                </p:cNvCxnSpPr>
                <p:nvPr/>
              </p:nvCxnSpPr>
              <p:spPr>
                <a:xfrm flipV="1">
                  <a:off x="9800928" y="1857202"/>
                  <a:ext cx="1640261" cy="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Organigramme : Disque magnétique 20"/>
              <p:cNvSpPr/>
              <p:nvPr/>
            </p:nvSpPr>
            <p:spPr>
              <a:xfrm>
                <a:off x="6906899" y="4333557"/>
                <a:ext cx="1688970" cy="485113"/>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fr-FR">
                  <a:solidFill>
                    <a:schemeClr val="tx1"/>
                  </a:solidFill>
                </a:endParaRPr>
              </a:p>
            </p:txBody>
          </p:sp>
          <p:cxnSp>
            <p:nvCxnSpPr>
              <p:cNvPr id="26" name="Connecteur droit avec flèche 25"/>
              <p:cNvCxnSpPr>
                <a:stCxn id="16" idx="4"/>
                <a:endCxn id="21" idx="2"/>
              </p:cNvCxnSpPr>
              <p:nvPr/>
            </p:nvCxnSpPr>
            <p:spPr>
              <a:xfrm>
                <a:off x="5023906" y="4576114"/>
                <a:ext cx="1882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p:cNvSpPr txBox="1"/>
            <p:nvPr/>
          </p:nvSpPr>
          <p:spPr>
            <a:xfrm>
              <a:off x="9039199" y="5125407"/>
              <a:ext cx="1300356" cy="646331"/>
            </a:xfrm>
            <a:prstGeom prst="rect">
              <a:avLst/>
            </a:prstGeom>
            <a:noFill/>
          </p:spPr>
          <p:txBody>
            <a:bodyPr wrap="none" rtlCol="0">
              <a:spAutoFit/>
            </a:bodyPr>
            <a:lstStyle/>
            <a:p>
              <a:r>
                <a:rPr lang="vi-VN" smtClean="0"/>
                <a:t>Code </a:t>
              </a:r>
            </a:p>
            <a:p>
              <a:r>
                <a:rPr lang="vi-VN" smtClean="0"/>
                <a:t>compilaton</a:t>
              </a:r>
              <a:endParaRPr lang="fr-FR"/>
            </a:p>
          </p:txBody>
        </p:sp>
        <p:sp>
          <p:nvSpPr>
            <p:cNvPr id="50" name="ZoneTexte 49"/>
            <p:cNvSpPr txBox="1"/>
            <p:nvPr/>
          </p:nvSpPr>
          <p:spPr>
            <a:xfrm>
              <a:off x="1884841" y="5091326"/>
              <a:ext cx="1877437" cy="646331"/>
            </a:xfrm>
            <a:prstGeom prst="rect">
              <a:avLst/>
            </a:prstGeom>
            <a:noFill/>
          </p:spPr>
          <p:txBody>
            <a:bodyPr wrap="none" rtlCol="0">
              <a:spAutoFit/>
            </a:bodyPr>
            <a:lstStyle/>
            <a:p>
              <a:r>
                <a:rPr lang="vi-VN" smtClean="0"/>
                <a:t>Model-front-end </a:t>
              </a:r>
            </a:p>
            <a:p>
              <a:r>
                <a:rPr lang="vi-VN" smtClean="0"/>
                <a:t>sync</a:t>
              </a:r>
              <a:endParaRPr lang="fr-FR"/>
            </a:p>
          </p:txBody>
        </p:sp>
        <p:sp>
          <p:nvSpPr>
            <p:cNvPr id="51" name="ZoneTexte 50"/>
            <p:cNvSpPr txBox="1"/>
            <p:nvPr/>
          </p:nvSpPr>
          <p:spPr>
            <a:xfrm>
              <a:off x="5706101" y="5091327"/>
              <a:ext cx="1274708" cy="646331"/>
            </a:xfrm>
            <a:prstGeom prst="rect">
              <a:avLst/>
            </a:prstGeom>
            <a:noFill/>
          </p:spPr>
          <p:txBody>
            <a:bodyPr wrap="none" rtlCol="0">
              <a:spAutoFit/>
            </a:bodyPr>
            <a:lstStyle/>
            <a:p>
              <a:r>
                <a:rPr lang="vi-VN" smtClean="0"/>
                <a:t>Back-end </a:t>
              </a:r>
            </a:p>
            <a:p>
              <a:r>
                <a:rPr lang="vi-VN" smtClean="0"/>
                <a:t>generation</a:t>
              </a:r>
              <a:endParaRPr lang="fr-FR"/>
            </a:p>
          </p:txBody>
        </p:sp>
        <p:grpSp>
          <p:nvGrpSpPr>
            <p:cNvPr id="53" name="Groupe 52"/>
            <p:cNvGrpSpPr/>
            <p:nvPr/>
          </p:nvGrpSpPr>
          <p:grpSpPr>
            <a:xfrm>
              <a:off x="800540" y="3379599"/>
              <a:ext cx="7141484" cy="1821926"/>
              <a:chOff x="951370" y="568342"/>
              <a:chExt cx="7141484" cy="1821926"/>
            </a:xfrm>
          </p:grpSpPr>
          <p:pic>
            <p:nvPicPr>
              <p:cNvPr id="54" name="Picture 2" descr="C:\Documents\Slides\archite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70" y="1124731"/>
                <a:ext cx="705115" cy="6212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 name="Picture 3" descr="C:\Documents\Slides\co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907" y="1164169"/>
                <a:ext cx="705288" cy="58186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cxnSp>
            <p:nvCxnSpPr>
              <p:cNvPr id="56" name="Connecteur droit avec flèche 55"/>
              <p:cNvCxnSpPr>
                <a:stCxn id="54" idx="2"/>
              </p:cNvCxnSpPr>
              <p:nvPr/>
            </p:nvCxnSpPr>
            <p:spPr>
              <a:xfrm flipH="1">
                <a:off x="1298221" y="1746029"/>
                <a:ext cx="5707" cy="57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55" idx="2"/>
              </p:cNvCxnSpPr>
              <p:nvPr/>
            </p:nvCxnSpPr>
            <p:spPr>
              <a:xfrm flipH="1">
                <a:off x="4695115" y="1746029"/>
                <a:ext cx="7436" cy="6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Légende encadrée 1 57"/>
              <p:cNvSpPr/>
              <p:nvPr/>
            </p:nvSpPr>
            <p:spPr>
              <a:xfrm>
                <a:off x="1981058" y="568342"/>
                <a:ext cx="2278916" cy="658616"/>
              </a:xfrm>
              <a:prstGeom prst="borderCallout1">
                <a:avLst>
                  <a:gd name="adj1" fmla="val 101128"/>
                  <a:gd name="adj2" fmla="val 44314"/>
                  <a:gd name="adj3" fmla="val 134350"/>
                  <a:gd name="adj4" fmla="val -140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a:solidFill>
                      <a:schemeClr val="tx1"/>
                    </a:solidFill>
                  </a:rPr>
                  <a:t>S</a:t>
                </a:r>
                <a:r>
                  <a:rPr lang="vi-VN" sz="1600" smtClean="0">
                    <a:solidFill>
                      <a:schemeClr val="tx1"/>
                    </a:solidFill>
                  </a:rPr>
                  <a:t>tructure changes</a:t>
                </a:r>
              </a:p>
              <a:p>
                <a:r>
                  <a:rPr lang="vi-VN" sz="1600" smtClean="0">
                    <a:solidFill>
                      <a:schemeClr val="tx1"/>
                    </a:solidFill>
                  </a:rPr>
                  <a:t>-Behavior changes</a:t>
                </a:r>
                <a:endParaRPr lang="fr-FR" sz="1600">
                  <a:solidFill>
                    <a:schemeClr val="tx1"/>
                  </a:solidFill>
                </a:endParaRPr>
              </a:p>
            </p:txBody>
          </p:sp>
          <p:sp>
            <p:nvSpPr>
              <p:cNvPr id="59" name="Légende encadrée 1 58"/>
              <p:cNvSpPr/>
              <p:nvPr/>
            </p:nvSpPr>
            <p:spPr>
              <a:xfrm>
                <a:off x="5813938" y="568342"/>
                <a:ext cx="2278916" cy="658616"/>
              </a:xfrm>
              <a:prstGeom prst="borderCallout1">
                <a:avLst>
                  <a:gd name="adj1" fmla="val 48170"/>
                  <a:gd name="adj2" fmla="val -360"/>
                  <a:gd name="adj3" fmla="val 134351"/>
                  <a:gd name="adj4" fmla="val -33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r>
                  <a:rPr lang="vi-VN" sz="1600" smtClean="0">
                    <a:solidFill>
                      <a:schemeClr val="tx1"/>
                    </a:solidFill>
                  </a:rPr>
                  <a:t>User code changes</a:t>
                </a:r>
              </a:p>
              <a:p>
                <a:r>
                  <a:rPr lang="vi-VN" sz="1600" smtClean="0">
                    <a:solidFill>
                      <a:schemeClr val="tx1"/>
                    </a:solidFill>
                  </a:rPr>
                  <a:t>-Behavior changes</a:t>
                </a:r>
                <a:endParaRPr lang="en-US" sz="1600" smtClean="0">
                  <a:solidFill>
                    <a:schemeClr val="tx1"/>
                  </a:solidFill>
                </a:endParaRPr>
              </a:p>
              <a:p>
                <a:r>
                  <a:rPr lang="en-US" sz="1600" smtClean="0">
                    <a:solidFill>
                      <a:schemeClr val="tx1"/>
                    </a:solidFill>
                  </a:rPr>
                  <a:t>-Algorithm code</a:t>
                </a:r>
                <a:endParaRPr lang="fr-FR" sz="1600">
                  <a:solidFill>
                    <a:schemeClr val="tx1"/>
                  </a:solidFill>
                </a:endParaRPr>
              </a:p>
            </p:txBody>
          </p:sp>
        </p:grpSp>
      </p:grpSp>
      <p:sp>
        <p:nvSpPr>
          <p:cNvPr id="2" name="Flèche vers le bas 1"/>
          <p:cNvSpPr/>
          <p:nvPr/>
        </p:nvSpPr>
        <p:spPr>
          <a:xfrm>
            <a:off x="6520873" y="3038976"/>
            <a:ext cx="397163" cy="95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11623" y="2608794"/>
            <a:ext cx="3553409" cy="369332"/>
          </a:xfrm>
          <a:prstGeom prst="rect">
            <a:avLst/>
          </a:prstGeom>
          <a:noFill/>
        </p:spPr>
        <p:txBody>
          <a:bodyPr wrap="none" rtlCol="0">
            <a:spAutoFit/>
          </a:bodyPr>
          <a:lstStyle/>
          <a:p>
            <a:r>
              <a:rPr lang="en-US" smtClean="0"/>
              <a:t>-Current method (existing methods)</a:t>
            </a:r>
            <a:endParaRPr lang="fr-FR"/>
          </a:p>
        </p:txBody>
      </p:sp>
      <p:sp>
        <p:nvSpPr>
          <p:cNvPr id="41" name="ZoneTexte 40"/>
          <p:cNvSpPr txBox="1"/>
          <p:nvPr/>
        </p:nvSpPr>
        <p:spPr>
          <a:xfrm>
            <a:off x="211623" y="3621932"/>
            <a:ext cx="1403333" cy="369332"/>
          </a:xfrm>
          <a:prstGeom prst="rect">
            <a:avLst/>
          </a:prstGeom>
          <a:noFill/>
        </p:spPr>
        <p:txBody>
          <a:bodyPr wrap="none" rtlCol="0">
            <a:spAutoFit/>
          </a:bodyPr>
          <a:lstStyle/>
          <a:p>
            <a:r>
              <a:rPr lang="en-US" smtClean="0"/>
              <a:t>-Our method</a:t>
            </a:r>
            <a:endParaRPr lang="fr-FR"/>
          </a:p>
        </p:txBody>
      </p:sp>
      <p:cxnSp>
        <p:nvCxnSpPr>
          <p:cNvPr id="8" name="Connecteur droit 7"/>
          <p:cNvCxnSpPr/>
          <p:nvPr/>
        </p:nvCxnSpPr>
        <p:spPr>
          <a:xfrm>
            <a:off x="0" y="3315855"/>
            <a:ext cx="12192000" cy="1847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6309027" y="5009550"/>
            <a:ext cx="5827554" cy="1816454"/>
          </a:xfrm>
          <a:prstGeom prst="ellipse">
            <a:avLst/>
          </a:prstGeom>
          <a:solidFill>
            <a:schemeClr val="accent4">
              <a:lumMod val="40000"/>
              <a:lumOff val="6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Légende encadrée 1 12"/>
          <p:cNvSpPr/>
          <p:nvPr/>
        </p:nvSpPr>
        <p:spPr>
          <a:xfrm>
            <a:off x="9645445" y="3640404"/>
            <a:ext cx="1408479" cy="621880"/>
          </a:xfrm>
          <a:prstGeom prst="borderCallout1">
            <a:avLst>
              <a:gd name="adj1" fmla="val 101755"/>
              <a:gd name="adj2" fmla="val 49258"/>
              <a:gd name="adj3" fmla="val 219221"/>
              <a:gd name="adj4" fmla="val -79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Invisible to stakeholders</a:t>
            </a:r>
            <a:endParaRPr lang="fr-FR">
              <a:solidFill>
                <a:schemeClr val="tx1"/>
              </a:solidFill>
            </a:endParaRPr>
          </a:p>
        </p:txBody>
      </p:sp>
      <p:sp>
        <p:nvSpPr>
          <p:cNvPr id="7" name="ZoneTexte 6"/>
          <p:cNvSpPr txBox="1"/>
          <p:nvPr/>
        </p:nvSpPr>
        <p:spPr>
          <a:xfrm>
            <a:off x="4393656" y="804341"/>
            <a:ext cx="1925271" cy="369332"/>
          </a:xfrm>
          <a:prstGeom prst="rect">
            <a:avLst/>
          </a:prstGeom>
          <a:noFill/>
        </p:spPr>
        <p:txBody>
          <a:bodyPr wrap="none" rtlCol="0">
            <a:spAutoFit/>
          </a:bodyPr>
          <a:lstStyle/>
          <a:p>
            <a:r>
              <a:rPr lang="en-US" smtClean="0"/>
              <a:t>Software Architect</a:t>
            </a:r>
            <a:endParaRPr lang="fr-FR"/>
          </a:p>
        </p:txBody>
      </p:sp>
      <p:sp>
        <p:nvSpPr>
          <p:cNvPr id="46" name="ZoneTexte 45"/>
          <p:cNvSpPr txBox="1"/>
          <p:nvPr/>
        </p:nvSpPr>
        <p:spPr>
          <a:xfrm>
            <a:off x="7683403" y="790172"/>
            <a:ext cx="1360822" cy="369332"/>
          </a:xfrm>
          <a:prstGeom prst="rect">
            <a:avLst/>
          </a:prstGeom>
          <a:noFill/>
        </p:spPr>
        <p:txBody>
          <a:bodyPr wrap="none" rtlCol="0">
            <a:spAutoFit/>
          </a:bodyPr>
          <a:lstStyle/>
          <a:p>
            <a:r>
              <a:rPr lang="en-US" smtClean="0"/>
              <a:t>Programmer</a:t>
            </a:r>
            <a:endParaRPr lang="fr-FR"/>
          </a:p>
        </p:txBody>
      </p:sp>
      <p:sp>
        <p:nvSpPr>
          <p:cNvPr id="20" name="ZoneTexte 19"/>
          <p:cNvSpPr txBox="1"/>
          <p:nvPr/>
        </p:nvSpPr>
        <p:spPr>
          <a:xfrm>
            <a:off x="5277748" y="1887106"/>
            <a:ext cx="854273" cy="369332"/>
          </a:xfrm>
          <a:prstGeom prst="rect">
            <a:avLst/>
          </a:prstGeom>
          <a:noFill/>
        </p:spPr>
        <p:txBody>
          <a:bodyPr wrap="none" rtlCol="0">
            <a:spAutoFit/>
          </a:bodyPr>
          <a:lstStyle/>
          <a:p>
            <a:r>
              <a:rPr lang="en-US" smtClean="0"/>
              <a:t>Modify</a:t>
            </a:r>
            <a:endParaRPr lang="fr-FR"/>
          </a:p>
        </p:txBody>
      </p:sp>
      <p:sp>
        <p:nvSpPr>
          <p:cNvPr id="48" name="ZoneTexte 47"/>
          <p:cNvSpPr txBox="1"/>
          <p:nvPr/>
        </p:nvSpPr>
        <p:spPr>
          <a:xfrm>
            <a:off x="8358459" y="1934988"/>
            <a:ext cx="854273" cy="369332"/>
          </a:xfrm>
          <a:prstGeom prst="rect">
            <a:avLst/>
          </a:prstGeom>
          <a:noFill/>
        </p:spPr>
        <p:txBody>
          <a:bodyPr wrap="none" rtlCol="0">
            <a:spAutoFit/>
          </a:bodyPr>
          <a:lstStyle/>
          <a:p>
            <a:r>
              <a:rPr lang="en-US" smtClean="0"/>
              <a:t>Modify</a:t>
            </a:r>
            <a:endParaRPr lang="fr-FR"/>
          </a:p>
        </p:txBody>
      </p:sp>
      <p:sp>
        <p:nvSpPr>
          <p:cNvPr id="22" name="Espace réservé du pied de page 21"/>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389037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stretch>
            <a:fillRect/>
          </a:stretch>
        </p:blipFill>
        <p:spPr>
          <a:xfrm>
            <a:off x="6757408" y="1711893"/>
            <a:ext cx="3495675" cy="3200400"/>
          </a:xfrm>
          <a:prstGeom prst="rect">
            <a:avLst/>
          </a:prstGeom>
        </p:spPr>
      </p:pic>
      <p:sp>
        <p:nvSpPr>
          <p:cNvPr id="2" name="Titre 1"/>
          <p:cNvSpPr>
            <a:spLocks noGrp="1"/>
          </p:cNvSpPr>
          <p:nvPr>
            <p:ph type="title"/>
          </p:nvPr>
        </p:nvSpPr>
        <p:spPr>
          <a:xfrm>
            <a:off x="838200" y="-342446"/>
            <a:ext cx="10515600" cy="1325563"/>
          </a:xfrm>
        </p:spPr>
        <p:txBody>
          <a:bodyPr/>
          <a:lstStyle/>
          <a:p>
            <a:r>
              <a:rPr lang="en-US"/>
              <a:t>Round-trip engineering method</a:t>
            </a:r>
            <a:endParaRPr lang="fr-FR"/>
          </a:p>
        </p:txBody>
      </p:sp>
      <p:sp>
        <p:nvSpPr>
          <p:cNvPr id="3" name="Espace réservé du contenu 2"/>
          <p:cNvSpPr>
            <a:spLocks noGrp="1"/>
          </p:cNvSpPr>
          <p:nvPr>
            <p:ph idx="1"/>
          </p:nvPr>
        </p:nvSpPr>
        <p:spPr>
          <a:xfrm>
            <a:off x="489857" y="737053"/>
            <a:ext cx="11451772" cy="5925003"/>
          </a:xfrm>
        </p:spPr>
        <p:txBody>
          <a:bodyPr/>
          <a:lstStyle/>
          <a:p>
            <a:pPr>
              <a:buFont typeface="Wingdings" panose="05000000000000000000" pitchFamily="2" charset="2"/>
              <a:buChar char="v"/>
            </a:pPr>
            <a:r>
              <a:rPr lang="en-US" smtClean="0"/>
              <a:t>Clear separation of State Machine with other parts within a class</a:t>
            </a:r>
          </a:p>
        </p:txBody>
      </p:sp>
      <p:grpSp>
        <p:nvGrpSpPr>
          <p:cNvPr id="29" name="Groupe 28"/>
          <p:cNvGrpSpPr/>
          <p:nvPr/>
        </p:nvGrpSpPr>
        <p:grpSpPr>
          <a:xfrm>
            <a:off x="1208315" y="1544555"/>
            <a:ext cx="6067128" cy="4083019"/>
            <a:chOff x="1208315" y="1544555"/>
            <a:chExt cx="6067128" cy="4083019"/>
          </a:xfrm>
        </p:grpSpPr>
        <p:grpSp>
          <p:nvGrpSpPr>
            <p:cNvPr id="9" name="Groupe 8"/>
            <p:cNvGrpSpPr/>
            <p:nvPr/>
          </p:nvGrpSpPr>
          <p:grpSpPr>
            <a:xfrm>
              <a:off x="1208315" y="1544555"/>
              <a:ext cx="4071256" cy="4083019"/>
              <a:chOff x="1208315" y="1544555"/>
              <a:chExt cx="4071256" cy="4083019"/>
            </a:xfrm>
          </p:grpSpPr>
          <p:pic>
            <p:nvPicPr>
              <p:cNvPr id="4" name="Image 3"/>
              <p:cNvPicPr>
                <a:picLocks noChangeAspect="1"/>
              </p:cNvPicPr>
              <p:nvPr/>
            </p:nvPicPr>
            <p:blipFill>
              <a:blip r:embed="rId3"/>
              <a:stretch>
                <a:fillRect/>
              </a:stretch>
            </p:blipFill>
            <p:spPr>
              <a:xfrm>
                <a:off x="1208315" y="2017599"/>
                <a:ext cx="3048000" cy="3609975"/>
              </a:xfrm>
              <a:prstGeom prst="rect">
                <a:avLst/>
              </a:prstGeom>
            </p:spPr>
          </p:pic>
          <p:sp>
            <p:nvSpPr>
              <p:cNvPr id="5" name="Légende encadrée 1 4"/>
              <p:cNvSpPr/>
              <p:nvPr/>
            </p:nvSpPr>
            <p:spPr>
              <a:xfrm>
                <a:off x="3875313" y="1544555"/>
                <a:ext cx="1404257" cy="544286"/>
              </a:xfrm>
              <a:prstGeom prst="borderCallout1">
                <a:avLst>
                  <a:gd name="adj1" fmla="val 52750"/>
                  <a:gd name="adj2" fmla="val 194"/>
                  <a:gd name="adj3" fmla="val 184500"/>
                  <a:gd name="adj4" fmla="val -1267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Class</a:t>
                </a:r>
                <a:endParaRPr lang="fr-FR" sz="1400">
                  <a:solidFill>
                    <a:schemeClr val="tx1"/>
                  </a:solidFill>
                </a:endParaRPr>
              </a:p>
            </p:txBody>
          </p:sp>
          <p:sp>
            <p:nvSpPr>
              <p:cNvPr id="6" name="Légende encadrée 1 5"/>
              <p:cNvSpPr/>
              <p:nvPr/>
            </p:nvSpPr>
            <p:spPr>
              <a:xfrm>
                <a:off x="3875314" y="2213941"/>
                <a:ext cx="1404257" cy="544286"/>
              </a:xfrm>
              <a:prstGeom prst="borderCallout1">
                <a:avLst>
                  <a:gd name="adj1" fmla="val 52750"/>
                  <a:gd name="adj2" fmla="val 194"/>
                  <a:gd name="adj3" fmla="val 92500"/>
                  <a:gd name="adj4" fmla="val -1011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Structural part</a:t>
                </a:r>
                <a:endParaRPr lang="fr-FR" sz="1400">
                  <a:solidFill>
                    <a:schemeClr val="tx1"/>
                  </a:solidFill>
                </a:endParaRPr>
              </a:p>
            </p:txBody>
          </p:sp>
          <p:sp>
            <p:nvSpPr>
              <p:cNvPr id="7" name="Légende encadrée 1 6"/>
              <p:cNvSpPr/>
              <p:nvPr/>
            </p:nvSpPr>
            <p:spPr>
              <a:xfrm>
                <a:off x="3875314" y="2846728"/>
                <a:ext cx="1404257" cy="544286"/>
              </a:xfrm>
              <a:prstGeom prst="borderCallout1">
                <a:avLst>
                  <a:gd name="adj1" fmla="val 44750"/>
                  <a:gd name="adj2" fmla="val 194"/>
                  <a:gd name="adj3" fmla="val 12500"/>
                  <a:gd name="adj4" fmla="val -902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State machine part</a:t>
                </a:r>
                <a:endParaRPr lang="fr-FR" sz="1400">
                  <a:solidFill>
                    <a:schemeClr val="tx1"/>
                  </a:solidFill>
                </a:endParaRPr>
              </a:p>
            </p:txBody>
          </p:sp>
          <p:sp>
            <p:nvSpPr>
              <p:cNvPr id="8" name="Légende encadrée 1 7"/>
              <p:cNvSpPr/>
              <p:nvPr/>
            </p:nvSpPr>
            <p:spPr>
              <a:xfrm>
                <a:off x="3875314" y="4076701"/>
                <a:ext cx="1404257" cy="544286"/>
              </a:xfrm>
              <a:prstGeom prst="borderCallout1">
                <a:avLst>
                  <a:gd name="adj1" fmla="val 58750"/>
                  <a:gd name="adj2" fmla="val 194"/>
                  <a:gd name="adj3" fmla="val 6500"/>
                  <a:gd name="adj4" fmla="val -1143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Usual operation part</a:t>
                </a:r>
                <a:endParaRPr lang="fr-FR" sz="1400">
                  <a:solidFill>
                    <a:schemeClr val="tx1"/>
                  </a:solidFill>
                </a:endParaRPr>
              </a:p>
            </p:txBody>
          </p:sp>
        </p:grpSp>
        <p:cxnSp>
          <p:nvCxnSpPr>
            <p:cNvPr id="14" name="Connecteur droit 13"/>
            <p:cNvCxnSpPr>
              <a:stCxn id="7" idx="0"/>
            </p:cNvCxnSpPr>
            <p:nvPr/>
          </p:nvCxnSpPr>
          <p:spPr>
            <a:xfrm flipV="1">
              <a:off x="5279571" y="2812594"/>
              <a:ext cx="1995872" cy="30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a:stCxn id="7" idx="0"/>
            </p:cNvCxnSpPr>
            <p:nvPr/>
          </p:nvCxnSpPr>
          <p:spPr>
            <a:xfrm>
              <a:off x="5279571" y="3118871"/>
              <a:ext cx="1995872" cy="1229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8" idx="0"/>
            </p:cNvCxnSpPr>
            <p:nvPr/>
          </p:nvCxnSpPr>
          <p:spPr>
            <a:xfrm flipV="1">
              <a:off x="5279571" y="2581501"/>
              <a:ext cx="1995872" cy="176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a:stCxn id="6" idx="0"/>
            </p:cNvCxnSpPr>
            <p:nvPr/>
          </p:nvCxnSpPr>
          <p:spPr>
            <a:xfrm flipV="1">
              <a:off x="5279571" y="2268308"/>
              <a:ext cx="1995872" cy="21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5" idx="0"/>
            </p:cNvCxnSpPr>
            <p:nvPr/>
          </p:nvCxnSpPr>
          <p:spPr>
            <a:xfrm>
              <a:off x="5279570" y="1816698"/>
              <a:ext cx="1760765" cy="1251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Espace réservé du pied de page 9"/>
          <p:cNvSpPr>
            <a:spLocks noGrp="1"/>
          </p:cNvSpPr>
          <p:nvPr>
            <p:ph type="ftr" sz="quarter" idx="11"/>
          </p:nvPr>
        </p:nvSpPr>
        <p:spPr/>
        <p:txBody>
          <a:bodyPr/>
          <a:lstStyle/>
          <a:p>
            <a:r>
              <a:rPr lang="fr-FR" smtClean="0"/>
              <a:t>Van Cam PHAM</a:t>
            </a:r>
            <a:endParaRPr lang="fr-FR"/>
          </a:p>
        </p:txBody>
      </p:sp>
    </p:spTree>
    <p:extLst>
      <p:ext uri="{BB962C8B-B14F-4D97-AF65-F5344CB8AC3E}">
        <p14:creationId xmlns:p14="http://schemas.microsoft.com/office/powerpoint/2010/main" val="24486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149450" y="869628"/>
            <a:ext cx="11508511" cy="5738337"/>
            <a:chOff x="149450" y="564828"/>
            <a:chExt cx="11508511" cy="5738337"/>
          </a:xfrm>
        </p:grpSpPr>
        <p:sp>
          <p:nvSpPr>
            <p:cNvPr id="4" name="Organigramme : Document 3"/>
            <p:cNvSpPr/>
            <p:nvPr/>
          </p:nvSpPr>
          <p:spPr>
            <a:xfrm>
              <a:off x="7202207" y="1067292"/>
              <a:ext cx="1118315"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Legacy code</a:t>
              </a:r>
            </a:p>
          </p:txBody>
        </p:sp>
        <p:sp>
          <p:nvSpPr>
            <p:cNvPr id="6" name="Organigramme : Document 5"/>
            <p:cNvSpPr/>
            <p:nvPr/>
          </p:nvSpPr>
          <p:spPr>
            <a:xfrm>
              <a:off x="1819141" y="2510092"/>
              <a:ext cx="914400"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8" name="Organigramme : Document 7"/>
            <p:cNvSpPr/>
            <p:nvPr/>
          </p:nvSpPr>
          <p:spPr>
            <a:xfrm>
              <a:off x="6999855" y="2538640"/>
              <a:ext cx="1523020"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Front-end code</a:t>
              </a:r>
              <a:endParaRPr lang="en-US" dirty="0">
                <a:solidFill>
                  <a:schemeClr val="tx1"/>
                </a:solidFill>
              </a:endParaRPr>
            </a:p>
          </p:txBody>
        </p:sp>
        <p:cxnSp>
          <p:nvCxnSpPr>
            <p:cNvPr id="14" name="Connecteur droit avec flèche 13"/>
            <p:cNvCxnSpPr>
              <a:stCxn id="4" idx="1"/>
            </p:cNvCxnSpPr>
            <p:nvPr/>
          </p:nvCxnSpPr>
          <p:spPr>
            <a:xfrm flipH="1">
              <a:off x="2733541" y="1373616"/>
              <a:ext cx="4468666" cy="12304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6" idx="3"/>
              <a:endCxn id="8" idx="1"/>
            </p:cNvCxnSpPr>
            <p:nvPr/>
          </p:nvCxnSpPr>
          <p:spPr>
            <a:xfrm>
              <a:off x="2733541" y="2816416"/>
              <a:ext cx="4266314" cy="10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e 54"/>
            <p:cNvGrpSpPr/>
            <p:nvPr/>
          </p:nvGrpSpPr>
          <p:grpSpPr>
            <a:xfrm>
              <a:off x="4151784" y="1553799"/>
              <a:ext cx="2950598" cy="307777"/>
              <a:chOff x="3079330" y="1201252"/>
              <a:chExt cx="2950598" cy="307777"/>
            </a:xfrm>
          </p:grpSpPr>
          <p:sp>
            <p:nvSpPr>
              <p:cNvPr id="53" name="Ellipse 52"/>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4" name="ZoneTexte 53"/>
              <p:cNvSpPr txBox="1"/>
              <p:nvPr/>
            </p:nvSpPr>
            <p:spPr>
              <a:xfrm>
                <a:off x="3333099" y="1201252"/>
                <a:ext cx="2696829" cy="307777"/>
              </a:xfrm>
              <a:prstGeom prst="rect">
                <a:avLst/>
              </a:prstGeom>
              <a:noFill/>
            </p:spPr>
            <p:txBody>
              <a:bodyPr wrap="none" rtlCol="0">
                <a:spAutoFit/>
              </a:bodyPr>
              <a:lstStyle/>
              <a:p>
                <a:r>
                  <a:rPr lang="en-US" sz="1400" dirty="0">
                    <a:solidFill>
                      <a:srgbClr val="0070C0"/>
                    </a:solidFill>
                  </a:rPr>
                  <a:t>Reverse to new model + validation</a:t>
                </a:r>
              </a:p>
            </p:txBody>
          </p:sp>
        </p:grpSp>
        <p:grpSp>
          <p:nvGrpSpPr>
            <p:cNvPr id="56" name="Groupe 55"/>
            <p:cNvGrpSpPr/>
            <p:nvPr/>
          </p:nvGrpSpPr>
          <p:grpSpPr>
            <a:xfrm>
              <a:off x="4508637" y="2543509"/>
              <a:ext cx="1646714" cy="523220"/>
              <a:chOff x="3079330" y="1201252"/>
              <a:chExt cx="1646714" cy="523220"/>
            </a:xfrm>
          </p:grpSpPr>
          <p:sp>
            <p:nvSpPr>
              <p:cNvPr id="57" name="Ellipse 56"/>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8" name="ZoneTexte 57"/>
              <p:cNvSpPr txBox="1"/>
              <p:nvPr/>
            </p:nvSpPr>
            <p:spPr>
              <a:xfrm>
                <a:off x="3333099" y="1201252"/>
                <a:ext cx="1392945" cy="523220"/>
              </a:xfrm>
              <a:prstGeom prst="rect">
                <a:avLst/>
              </a:prstGeom>
              <a:noFill/>
            </p:spPr>
            <p:txBody>
              <a:bodyPr wrap="none" rtlCol="0">
                <a:spAutoFit/>
              </a:bodyPr>
              <a:lstStyle/>
              <a:p>
                <a:r>
                  <a:rPr lang="en-US" sz="1400" smtClean="0">
                    <a:solidFill>
                      <a:srgbClr val="0070C0"/>
                    </a:solidFill>
                  </a:rPr>
                  <a:t>Front-end </a:t>
                </a:r>
              </a:p>
              <a:p>
                <a:r>
                  <a:rPr lang="en-US" sz="1400" smtClean="0">
                    <a:solidFill>
                      <a:srgbClr val="0070C0"/>
                    </a:solidFill>
                  </a:rPr>
                  <a:t>Code </a:t>
                </a:r>
                <a:r>
                  <a:rPr lang="en-US" sz="1400" dirty="0">
                    <a:solidFill>
                      <a:srgbClr val="0070C0"/>
                    </a:solidFill>
                  </a:rPr>
                  <a:t>generation</a:t>
                </a:r>
              </a:p>
            </p:txBody>
          </p:sp>
        </p:grpSp>
        <p:cxnSp>
          <p:nvCxnSpPr>
            <p:cNvPr id="48" name="Connecteur droit avec flèche 47"/>
            <p:cNvCxnSpPr>
              <a:stCxn id="68" idx="1"/>
              <a:endCxn id="6" idx="2"/>
            </p:cNvCxnSpPr>
            <p:nvPr/>
          </p:nvCxnSpPr>
          <p:spPr>
            <a:xfrm flipH="1" flipV="1">
              <a:off x="2276341" y="3082237"/>
              <a:ext cx="4679632" cy="17863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e 70"/>
            <p:cNvGrpSpPr/>
            <p:nvPr/>
          </p:nvGrpSpPr>
          <p:grpSpPr>
            <a:xfrm>
              <a:off x="5735960" y="3887697"/>
              <a:ext cx="1893642" cy="307777"/>
              <a:chOff x="3079330" y="1201252"/>
              <a:chExt cx="1893642" cy="307777"/>
            </a:xfrm>
          </p:grpSpPr>
          <p:sp>
            <p:nvSpPr>
              <p:cNvPr id="72" name="Ellipse 71"/>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3" name="ZoneTexte 72"/>
              <p:cNvSpPr txBox="1"/>
              <p:nvPr/>
            </p:nvSpPr>
            <p:spPr>
              <a:xfrm>
                <a:off x="3333099" y="1201252"/>
                <a:ext cx="1639873" cy="307777"/>
              </a:xfrm>
              <a:prstGeom prst="rect">
                <a:avLst/>
              </a:prstGeom>
              <a:noFill/>
            </p:spPr>
            <p:txBody>
              <a:bodyPr wrap="none" rtlCol="0">
                <a:spAutoFit/>
              </a:bodyPr>
              <a:lstStyle/>
              <a:p>
                <a:r>
                  <a:rPr lang="en-US" sz="1400" dirty="0">
                    <a:solidFill>
                      <a:srgbClr val="0070C0"/>
                    </a:solidFill>
                  </a:rPr>
                  <a:t>Reverse (Overwrite)</a:t>
                </a:r>
              </a:p>
            </p:txBody>
          </p:sp>
        </p:grpSp>
        <p:sp>
          <p:nvSpPr>
            <p:cNvPr id="68" name="Organigramme : Document 67"/>
            <p:cNvSpPr/>
            <p:nvPr/>
          </p:nvSpPr>
          <p:spPr>
            <a:xfrm>
              <a:off x="6955973" y="4562222"/>
              <a:ext cx="1610445"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Modified </a:t>
              </a:r>
              <a:r>
                <a:rPr lang="en-US" smtClean="0">
                  <a:solidFill>
                    <a:schemeClr val="tx1"/>
                  </a:solidFill>
                </a:rPr>
                <a:t>front-end code</a:t>
              </a:r>
              <a:endParaRPr lang="en-US" b="1" dirty="0">
                <a:solidFill>
                  <a:schemeClr val="tx2"/>
                </a:solidFill>
              </a:endParaRPr>
            </a:p>
          </p:txBody>
        </p:sp>
        <p:cxnSp>
          <p:nvCxnSpPr>
            <p:cNvPr id="69" name="Connecteur droit avec flèche 68"/>
            <p:cNvCxnSpPr>
              <a:stCxn id="8" idx="2"/>
              <a:endCxn id="68" idx="0"/>
            </p:cNvCxnSpPr>
            <p:nvPr/>
          </p:nvCxnSpPr>
          <p:spPr>
            <a:xfrm flipH="1">
              <a:off x="7761196" y="3076620"/>
              <a:ext cx="169" cy="14856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e 69"/>
            <p:cNvGrpSpPr/>
            <p:nvPr/>
          </p:nvGrpSpPr>
          <p:grpSpPr>
            <a:xfrm rot="5400000">
              <a:off x="7259413" y="3711421"/>
              <a:ext cx="1393825" cy="307777"/>
              <a:chOff x="3079330" y="1201252"/>
              <a:chExt cx="1393825" cy="307777"/>
            </a:xfrm>
          </p:grpSpPr>
          <p:sp>
            <p:nvSpPr>
              <p:cNvPr id="75" name="Ellipse 74"/>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76" name="ZoneTexte 75"/>
              <p:cNvSpPr txBox="1"/>
              <p:nvPr/>
            </p:nvSpPr>
            <p:spPr>
              <a:xfrm>
                <a:off x="3333099" y="1201252"/>
                <a:ext cx="1140056" cy="307777"/>
              </a:xfrm>
              <a:prstGeom prst="rect">
                <a:avLst/>
              </a:prstGeom>
              <a:noFill/>
            </p:spPr>
            <p:txBody>
              <a:bodyPr wrap="none" rtlCol="0">
                <a:spAutoFit/>
              </a:bodyPr>
              <a:lstStyle/>
              <a:p>
                <a:r>
                  <a:rPr lang="en-US" sz="1400" dirty="0">
                    <a:solidFill>
                      <a:srgbClr val="0070C0"/>
                    </a:solidFill>
                  </a:rPr>
                  <a:t>Modification</a:t>
                </a:r>
              </a:p>
            </p:txBody>
          </p:sp>
        </p:grpSp>
        <p:cxnSp>
          <p:nvCxnSpPr>
            <p:cNvPr id="42" name="Connecteur droit 41"/>
            <p:cNvCxnSpPr/>
            <p:nvPr/>
          </p:nvCxnSpPr>
          <p:spPr>
            <a:xfrm>
              <a:off x="1524000" y="2132856"/>
              <a:ext cx="9144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1784891" y="1359413"/>
              <a:ext cx="1784656"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Initialization step</a:t>
              </a:r>
            </a:p>
          </p:txBody>
        </p:sp>
        <p:sp>
          <p:nvSpPr>
            <p:cNvPr id="81" name="ZoneTexte 80"/>
            <p:cNvSpPr txBox="1"/>
            <p:nvPr/>
          </p:nvSpPr>
          <p:spPr>
            <a:xfrm>
              <a:off x="3882081" y="5933833"/>
              <a:ext cx="4222887"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Scenario 1: </a:t>
              </a:r>
              <a:r>
                <a:rPr lang="en-US">
                  <a:solidFill>
                    <a:schemeClr val="tx2"/>
                  </a:solidFill>
                </a:rPr>
                <a:t>only </a:t>
              </a:r>
              <a:r>
                <a:rPr lang="en-US" smtClean="0">
                  <a:solidFill>
                    <a:schemeClr val="tx2"/>
                  </a:solidFill>
                </a:rPr>
                <a:t>front-end code </a:t>
              </a:r>
              <a:r>
                <a:rPr lang="en-US" dirty="0">
                  <a:solidFill>
                    <a:schemeClr val="tx2"/>
                  </a:solidFill>
                </a:rPr>
                <a:t>is modified</a:t>
              </a:r>
            </a:p>
          </p:txBody>
        </p:sp>
        <p:sp>
          <p:nvSpPr>
            <p:cNvPr id="26" name="Légende encadrée 1 25"/>
            <p:cNvSpPr/>
            <p:nvPr/>
          </p:nvSpPr>
          <p:spPr>
            <a:xfrm>
              <a:off x="149450" y="4007248"/>
              <a:ext cx="3639683" cy="1109949"/>
            </a:xfrm>
            <a:prstGeom prst="borderCallout1">
              <a:avLst>
                <a:gd name="adj1" fmla="val -416"/>
                <a:gd name="adj2" fmla="val 80968"/>
                <a:gd name="adj3" fmla="val -198853"/>
                <a:gd name="adj4" fmla="val 110804"/>
              </a:avLst>
            </a:prstGeom>
            <a:solidFill>
              <a:schemeClr val="accent2">
                <a:alpha val="2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(Manual) Validation is needed because we use some patterns to transform pure C code (not C++) to an object-oriented model (e.g. file scope functions, extern variables)</a:t>
              </a:r>
            </a:p>
          </p:txBody>
        </p:sp>
        <p:grpSp>
          <p:nvGrpSpPr>
            <p:cNvPr id="13" name="Groupe 12"/>
            <p:cNvGrpSpPr/>
            <p:nvPr/>
          </p:nvGrpSpPr>
          <p:grpSpPr>
            <a:xfrm>
              <a:off x="1524000" y="564828"/>
              <a:ext cx="7285518" cy="389623"/>
              <a:chOff x="1524000" y="564828"/>
              <a:chExt cx="7285518" cy="389623"/>
            </a:xfrm>
          </p:grpSpPr>
          <p:sp>
            <p:nvSpPr>
              <p:cNvPr id="27" name="ZoneTexte 26"/>
              <p:cNvSpPr txBox="1"/>
              <p:nvPr/>
            </p:nvSpPr>
            <p:spPr>
              <a:xfrm>
                <a:off x="1524000" y="564828"/>
                <a:ext cx="2358081" cy="369332"/>
              </a:xfrm>
              <a:prstGeom prst="rect">
                <a:avLst/>
              </a:prstGeom>
              <a:noFill/>
            </p:spPr>
            <p:txBody>
              <a:bodyPr wrap="none" rtlCol="0">
                <a:spAutoFit/>
              </a:bodyPr>
              <a:lstStyle/>
              <a:p>
                <a:r>
                  <a:rPr lang="en-US" smtClean="0"/>
                  <a:t>Software Architect Side</a:t>
                </a:r>
                <a:endParaRPr lang="fr-FR"/>
              </a:p>
            </p:txBody>
          </p:sp>
          <p:sp>
            <p:nvSpPr>
              <p:cNvPr id="28" name="ZoneTexte 27"/>
              <p:cNvSpPr txBox="1"/>
              <p:nvPr/>
            </p:nvSpPr>
            <p:spPr>
              <a:xfrm>
                <a:off x="6999855" y="585119"/>
                <a:ext cx="1809663" cy="369332"/>
              </a:xfrm>
              <a:prstGeom prst="rect">
                <a:avLst/>
              </a:prstGeom>
              <a:noFill/>
            </p:spPr>
            <p:txBody>
              <a:bodyPr wrap="none" rtlCol="0">
                <a:spAutoFit/>
              </a:bodyPr>
              <a:lstStyle/>
              <a:p>
                <a:r>
                  <a:rPr lang="en-US" smtClean="0"/>
                  <a:t>Programmer Side</a:t>
                </a:r>
                <a:endParaRPr lang="fr-FR"/>
              </a:p>
            </p:txBody>
          </p:sp>
        </p:grpSp>
        <p:grpSp>
          <p:nvGrpSpPr>
            <p:cNvPr id="15" name="Groupe 14"/>
            <p:cNvGrpSpPr/>
            <p:nvPr/>
          </p:nvGrpSpPr>
          <p:grpSpPr>
            <a:xfrm>
              <a:off x="8522875" y="2538640"/>
              <a:ext cx="3135086" cy="576064"/>
              <a:chOff x="8522875" y="2538640"/>
              <a:chExt cx="3135086" cy="576064"/>
            </a:xfrm>
          </p:grpSpPr>
          <p:sp>
            <p:nvSpPr>
              <p:cNvPr id="34" name="Organigramme : Document 33"/>
              <p:cNvSpPr/>
              <p:nvPr/>
            </p:nvSpPr>
            <p:spPr>
              <a:xfrm>
                <a:off x="10134941" y="2538640"/>
                <a:ext cx="1523020"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en-US" dirty="0">
                  <a:solidFill>
                    <a:schemeClr val="tx1"/>
                  </a:solidFill>
                </a:endParaRPr>
              </a:p>
            </p:txBody>
          </p:sp>
          <p:cxnSp>
            <p:nvCxnSpPr>
              <p:cNvPr id="35" name="Connecteur droit avec flèche 34"/>
              <p:cNvCxnSpPr>
                <a:stCxn id="8" idx="3"/>
                <a:endCxn id="34" idx="1"/>
              </p:cNvCxnSpPr>
              <p:nvPr/>
            </p:nvCxnSpPr>
            <p:spPr>
              <a:xfrm>
                <a:off x="8522875" y="2826672"/>
                <a:ext cx="16120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e 38"/>
              <p:cNvGrpSpPr/>
              <p:nvPr/>
            </p:nvGrpSpPr>
            <p:grpSpPr>
              <a:xfrm>
                <a:off x="8544022" y="2543509"/>
                <a:ext cx="1646714" cy="523220"/>
                <a:chOff x="3079330" y="1201252"/>
                <a:chExt cx="1646714" cy="523220"/>
              </a:xfrm>
            </p:grpSpPr>
            <p:sp>
              <p:nvSpPr>
                <p:cNvPr id="40" name="Ellipse 39"/>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5</a:t>
                  </a:r>
                  <a:endParaRPr lang="en-US" sz="1400" dirty="0"/>
                </a:p>
              </p:txBody>
            </p:sp>
            <p:sp>
              <p:nvSpPr>
                <p:cNvPr id="41" name="ZoneTexte 40"/>
                <p:cNvSpPr txBox="1"/>
                <p:nvPr/>
              </p:nvSpPr>
              <p:spPr>
                <a:xfrm>
                  <a:off x="3333099" y="1201252"/>
                  <a:ext cx="1392945" cy="523220"/>
                </a:xfrm>
                <a:prstGeom prst="rect">
                  <a:avLst/>
                </a:prstGeom>
                <a:noFill/>
              </p:spPr>
              <p:txBody>
                <a:bodyPr wrap="none" rtlCol="0">
                  <a:spAutoFit/>
                </a:bodyPr>
                <a:lstStyle/>
                <a:p>
                  <a:r>
                    <a:rPr lang="en-US" sz="1400" smtClean="0">
                      <a:solidFill>
                        <a:srgbClr val="0070C0"/>
                      </a:solidFill>
                    </a:rPr>
                    <a:t>Back-end </a:t>
                  </a:r>
                </a:p>
                <a:p>
                  <a:r>
                    <a:rPr lang="en-US" sz="1400" smtClean="0">
                      <a:solidFill>
                        <a:srgbClr val="0070C0"/>
                      </a:solidFill>
                    </a:rPr>
                    <a:t>Code </a:t>
                  </a:r>
                  <a:r>
                    <a:rPr lang="en-US" sz="1400" dirty="0">
                      <a:solidFill>
                        <a:srgbClr val="0070C0"/>
                      </a:solidFill>
                    </a:rPr>
                    <a:t>generation</a:t>
                  </a:r>
                </a:p>
              </p:txBody>
            </p:sp>
          </p:grpSp>
        </p:grpSp>
      </p:grpSp>
      <p:sp>
        <p:nvSpPr>
          <p:cNvPr id="49" name="ZoneTexte 48"/>
          <p:cNvSpPr txBox="1"/>
          <p:nvPr/>
        </p:nvSpPr>
        <p:spPr>
          <a:xfrm>
            <a:off x="1524000" y="-58752"/>
            <a:ext cx="8255593" cy="769441"/>
          </a:xfrm>
          <a:prstGeom prst="rect">
            <a:avLst/>
          </a:prstGeom>
          <a:noFill/>
        </p:spPr>
        <p:txBody>
          <a:bodyPr wrap="none" rtlCol="0">
            <a:spAutoFit/>
          </a:bodyPr>
          <a:lstStyle/>
          <a:p>
            <a:r>
              <a:rPr lang="en-US" sz="4400" smtClean="0">
                <a:latin typeface="+mj-lt"/>
              </a:rPr>
              <a:t>Round-trip use-cases and scenarios</a:t>
            </a:r>
            <a:endParaRPr lang="fr-FR" sz="4400">
              <a:latin typeface="+mj-lt"/>
            </a:endParaRPr>
          </a:p>
        </p:txBody>
      </p:sp>
    </p:spTree>
    <p:extLst>
      <p:ext uri="{BB962C8B-B14F-4D97-AF65-F5344CB8AC3E}">
        <p14:creationId xmlns:p14="http://schemas.microsoft.com/office/powerpoint/2010/main" val="678698513"/>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p:cNvGrpSpPr/>
          <p:nvPr/>
        </p:nvGrpSpPr>
        <p:grpSpPr>
          <a:xfrm>
            <a:off x="1524000" y="858742"/>
            <a:ext cx="10133961" cy="5753784"/>
            <a:chOff x="1524000" y="564828"/>
            <a:chExt cx="10133961" cy="5753784"/>
          </a:xfrm>
        </p:grpSpPr>
        <p:sp>
          <p:nvSpPr>
            <p:cNvPr id="4" name="Organigramme : Document 3"/>
            <p:cNvSpPr/>
            <p:nvPr/>
          </p:nvSpPr>
          <p:spPr>
            <a:xfrm>
              <a:off x="7256049" y="1165816"/>
              <a:ext cx="1118315"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Legacy code</a:t>
              </a:r>
            </a:p>
          </p:txBody>
        </p:sp>
        <p:sp>
          <p:nvSpPr>
            <p:cNvPr id="6" name="Organigramme : Document 5"/>
            <p:cNvSpPr/>
            <p:nvPr/>
          </p:nvSpPr>
          <p:spPr>
            <a:xfrm>
              <a:off x="1819141" y="2510092"/>
              <a:ext cx="914400"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8" name="Organigramme : Document 7"/>
            <p:cNvSpPr/>
            <p:nvPr/>
          </p:nvSpPr>
          <p:spPr>
            <a:xfrm>
              <a:off x="6994792" y="2528384"/>
              <a:ext cx="1523020"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Front-end code</a:t>
              </a:r>
              <a:endParaRPr lang="en-US" dirty="0">
                <a:solidFill>
                  <a:schemeClr val="tx1"/>
                </a:solidFill>
              </a:endParaRPr>
            </a:p>
          </p:txBody>
        </p:sp>
        <p:cxnSp>
          <p:nvCxnSpPr>
            <p:cNvPr id="14" name="Connecteur droit avec flèche 13"/>
            <p:cNvCxnSpPr>
              <a:stCxn id="4" idx="1"/>
            </p:cNvCxnSpPr>
            <p:nvPr/>
          </p:nvCxnSpPr>
          <p:spPr>
            <a:xfrm flipH="1">
              <a:off x="2733541" y="1472140"/>
              <a:ext cx="4522508" cy="114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6" idx="3"/>
              <a:endCxn id="8" idx="1"/>
            </p:cNvCxnSpPr>
            <p:nvPr/>
          </p:nvCxnSpPr>
          <p:spPr>
            <a:xfrm>
              <a:off x="2733541" y="2816416"/>
              <a:ext cx="426125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26" idx="3"/>
              <a:endCxn id="8" idx="2"/>
            </p:cNvCxnSpPr>
            <p:nvPr/>
          </p:nvCxnSpPr>
          <p:spPr>
            <a:xfrm flipV="1">
              <a:off x="2830595" y="3066364"/>
              <a:ext cx="4925707" cy="1988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e 69"/>
            <p:cNvGrpSpPr/>
            <p:nvPr/>
          </p:nvGrpSpPr>
          <p:grpSpPr>
            <a:xfrm rot="5400000">
              <a:off x="1806296" y="3752165"/>
              <a:ext cx="1393825" cy="307777"/>
              <a:chOff x="3079330" y="1201252"/>
              <a:chExt cx="1393825" cy="307777"/>
            </a:xfrm>
          </p:grpSpPr>
          <p:sp>
            <p:nvSpPr>
              <p:cNvPr id="75" name="Ellipse 74"/>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76" name="ZoneTexte 75"/>
              <p:cNvSpPr txBox="1"/>
              <p:nvPr/>
            </p:nvSpPr>
            <p:spPr>
              <a:xfrm>
                <a:off x="3333099" y="1201252"/>
                <a:ext cx="1140056" cy="307777"/>
              </a:xfrm>
              <a:prstGeom prst="rect">
                <a:avLst/>
              </a:prstGeom>
              <a:noFill/>
            </p:spPr>
            <p:txBody>
              <a:bodyPr wrap="none" rtlCol="0">
                <a:spAutoFit/>
              </a:bodyPr>
              <a:lstStyle/>
              <a:p>
                <a:r>
                  <a:rPr lang="en-US" sz="1400" dirty="0">
                    <a:solidFill>
                      <a:srgbClr val="0070C0"/>
                    </a:solidFill>
                  </a:rPr>
                  <a:t>Modification</a:t>
                </a:r>
              </a:p>
            </p:txBody>
          </p:sp>
        </p:grpSp>
        <p:cxnSp>
          <p:nvCxnSpPr>
            <p:cNvPr id="42" name="Connecteur droit 41"/>
            <p:cNvCxnSpPr/>
            <p:nvPr/>
          </p:nvCxnSpPr>
          <p:spPr>
            <a:xfrm>
              <a:off x="1524000" y="2132856"/>
              <a:ext cx="9144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1819141" y="1076394"/>
              <a:ext cx="1784656"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Initialization step</a:t>
              </a:r>
            </a:p>
          </p:txBody>
        </p:sp>
        <p:sp>
          <p:nvSpPr>
            <p:cNvPr id="81" name="ZoneTexte 80"/>
            <p:cNvSpPr txBox="1"/>
            <p:nvPr/>
          </p:nvSpPr>
          <p:spPr>
            <a:xfrm>
              <a:off x="1819141" y="5949280"/>
              <a:ext cx="3416320"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Scenario 2: only model is modified</a:t>
              </a:r>
            </a:p>
          </p:txBody>
        </p:sp>
        <p:sp>
          <p:nvSpPr>
            <p:cNvPr id="26" name="Organigramme : Document 25"/>
            <p:cNvSpPr/>
            <p:nvPr/>
          </p:nvSpPr>
          <p:spPr>
            <a:xfrm>
              <a:off x="1722087" y="4748400"/>
              <a:ext cx="1108508"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Modified model</a:t>
              </a:r>
              <a:endParaRPr lang="en-US" b="1" dirty="0">
                <a:solidFill>
                  <a:schemeClr val="tx2"/>
                </a:solidFill>
              </a:endParaRPr>
            </a:p>
          </p:txBody>
        </p:sp>
        <p:cxnSp>
          <p:nvCxnSpPr>
            <p:cNvPr id="27" name="Connecteur droit avec flèche 26"/>
            <p:cNvCxnSpPr>
              <a:stCxn id="6" idx="2"/>
              <a:endCxn id="26" idx="0"/>
            </p:cNvCxnSpPr>
            <p:nvPr/>
          </p:nvCxnSpPr>
          <p:spPr>
            <a:xfrm>
              <a:off x="2276341" y="3082238"/>
              <a:ext cx="0" cy="16661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e 43"/>
            <p:cNvGrpSpPr/>
            <p:nvPr/>
          </p:nvGrpSpPr>
          <p:grpSpPr>
            <a:xfrm>
              <a:off x="4151784" y="1553799"/>
              <a:ext cx="2950598" cy="307777"/>
              <a:chOff x="3079330" y="1201252"/>
              <a:chExt cx="2950598" cy="307777"/>
            </a:xfrm>
          </p:grpSpPr>
          <p:sp>
            <p:nvSpPr>
              <p:cNvPr id="45" name="Ellipse 44"/>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6" name="ZoneTexte 45"/>
              <p:cNvSpPr txBox="1"/>
              <p:nvPr/>
            </p:nvSpPr>
            <p:spPr>
              <a:xfrm>
                <a:off x="3333099" y="1201252"/>
                <a:ext cx="2696829" cy="307777"/>
              </a:xfrm>
              <a:prstGeom prst="rect">
                <a:avLst/>
              </a:prstGeom>
              <a:noFill/>
            </p:spPr>
            <p:txBody>
              <a:bodyPr wrap="none" rtlCol="0">
                <a:spAutoFit/>
              </a:bodyPr>
              <a:lstStyle/>
              <a:p>
                <a:r>
                  <a:rPr lang="en-US" sz="1400" dirty="0">
                    <a:solidFill>
                      <a:srgbClr val="0070C0"/>
                    </a:solidFill>
                  </a:rPr>
                  <a:t>Reverse to new model + validation</a:t>
                </a:r>
              </a:p>
            </p:txBody>
          </p:sp>
        </p:grpSp>
        <p:grpSp>
          <p:nvGrpSpPr>
            <p:cNvPr id="28" name="Groupe 27"/>
            <p:cNvGrpSpPr/>
            <p:nvPr/>
          </p:nvGrpSpPr>
          <p:grpSpPr>
            <a:xfrm>
              <a:off x="1524000" y="564828"/>
              <a:ext cx="7285518" cy="389623"/>
              <a:chOff x="1524000" y="564828"/>
              <a:chExt cx="7285518" cy="389623"/>
            </a:xfrm>
          </p:grpSpPr>
          <p:sp>
            <p:nvSpPr>
              <p:cNvPr id="29" name="ZoneTexte 28"/>
              <p:cNvSpPr txBox="1"/>
              <p:nvPr/>
            </p:nvSpPr>
            <p:spPr>
              <a:xfrm>
                <a:off x="1524000" y="564828"/>
                <a:ext cx="2358081" cy="369332"/>
              </a:xfrm>
              <a:prstGeom prst="rect">
                <a:avLst/>
              </a:prstGeom>
              <a:noFill/>
            </p:spPr>
            <p:txBody>
              <a:bodyPr wrap="none" rtlCol="0">
                <a:spAutoFit/>
              </a:bodyPr>
              <a:lstStyle/>
              <a:p>
                <a:r>
                  <a:rPr lang="en-US" smtClean="0"/>
                  <a:t>Software Architect Side</a:t>
                </a:r>
                <a:endParaRPr lang="fr-FR"/>
              </a:p>
            </p:txBody>
          </p:sp>
          <p:sp>
            <p:nvSpPr>
              <p:cNvPr id="30" name="ZoneTexte 29"/>
              <p:cNvSpPr txBox="1"/>
              <p:nvPr/>
            </p:nvSpPr>
            <p:spPr>
              <a:xfrm>
                <a:off x="6999855" y="585119"/>
                <a:ext cx="1809663" cy="369332"/>
              </a:xfrm>
              <a:prstGeom prst="rect">
                <a:avLst/>
              </a:prstGeom>
              <a:noFill/>
            </p:spPr>
            <p:txBody>
              <a:bodyPr wrap="none" rtlCol="0">
                <a:spAutoFit/>
              </a:bodyPr>
              <a:lstStyle/>
              <a:p>
                <a:r>
                  <a:rPr lang="en-US" smtClean="0"/>
                  <a:t>Programmer Side</a:t>
                </a:r>
                <a:endParaRPr lang="fr-FR"/>
              </a:p>
            </p:txBody>
          </p:sp>
        </p:grpSp>
        <p:grpSp>
          <p:nvGrpSpPr>
            <p:cNvPr id="32" name="Groupe 31"/>
            <p:cNvGrpSpPr/>
            <p:nvPr/>
          </p:nvGrpSpPr>
          <p:grpSpPr>
            <a:xfrm>
              <a:off x="4508637" y="2543509"/>
              <a:ext cx="1646714" cy="523220"/>
              <a:chOff x="3079330" y="1201252"/>
              <a:chExt cx="1646714" cy="523220"/>
            </a:xfrm>
          </p:grpSpPr>
          <p:sp>
            <p:nvSpPr>
              <p:cNvPr id="33" name="Ellipse 32"/>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34" name="ZoneTexte 33"/>
              <p:cNvSpPr txBox="1"/>
              <p:nvPr/>
            </p:nvSpPr>
            <p:spPr>
              <a:xfrm>
                <a:off x="3333099" y="1201252"/>
                <a:ext cx="1392945" cy="523220"/>
              </a:xfrm>
              <a:prstGeom prst="rect">
                <a:avLst/>
              </a:prstGeom>
              <a:noFill/>
            </p:spPr>
            <p:txBody>
              <a:bodyPr wrap="none" rtlCol="0">
                <a:spAutoFit/>
              </a:bodyPr>
              <a:lstStyle/>
              <a:p>
                <a:r>
                  <a:rPr lang="en-US" sz="1400" smtClean="0">
                    <a:solidFill>
                      <a:srgbClr val="0070C0"/>
                    </a:solidFill>
                  </a:rPr>
                  <a:t>Front-end </a:t>
                </a:r>
              </a:p>
              <a:p>
                <a:r>
                  <a:rPr lang="en-US" sz="1400" smtClean="0">
                    <a:solidFill>
                      <a:srgbClr val="0070C0"/>
                    </a:solidFill>
                  </a:rPr>
                  <a:t>Code </a:t>
                </a:r>
                <a:r>
                  <a:rPr lang="en-US" sz="1400" dirty="0">
                    <a:solidFill>
                      <a:srgbClr val="0070C0"/>
                    </a:solidFill>
                  </a:rPr>
                  <a:t>generation</a:t>
                </a:r>
              </a:p>
            </p:txBody>
          </p:sp>
        </p:grpSp>
        <p:grpSp>
          <p:nvGrpSpPr>
            <p:cNvPr id="35" name="Groupe 34"/>
            <p:cNvGrpSpPr/>
            <p:nvPr/>
          </p:nvGrpSpPr>
          <p:grpSpPr>
            <a:xfrm>
              <a:off x="8522875" y="2538640"/>
              <a:ext cx="3135086" cy="576064"/>
              <a:chOff x="8522875" y="2538640"/>
              <a:chExt cx="3135086" cy="576064"/>
            </a:xfrm>
          </p:grpSpPr>
          <p:sp>
            <p:nvSpPr>
              <p:cNvPr id="36" name="Organigramme : Document 35"/>
              <p:cNvSpPr/>
              <p:nvPr/>
            </p:nvSpPr>
            <p:spPr>
              <a:xfrm>
                <a:off x="10134941" y="2538640"/>
                <a:ext cx="1523020"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Back-end code</a:t>
                </a:r>
                <a:endParaRPr lang="en-US" dirty="0">
                  <a:solidFill>
                    <a:schemeClr val="tx1"/>
                  </a:solidFill>
                </a:endParaRPr>
              </a:p>
            </p:txBody>
          </p:sp>
          <p:cxnSp>
            <p:nvCxnSpPr>
              <p:cNvPr id="37" name="Connecteur droit avec flèche 36"/>
              <p:cNvCxnSpPr>
                <a:endCxn id="36" idx="1"/>
              </p:cNvCxnSpPr>
              <p:nvPr/>
            </p:nvCxnSpPr>
            <p:spPr>
              <a:xfrm>
                <a:off x="8522875" y="2826672"/>
                <a:ext cx="16120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e 38"/>
              <p:cNvGrpSpPr/>
              <p:nvPr/>
            </p:nvGrpSpPr>
            <p:grpSpPr>
              <a:xfrm>
                <a:off x="8544022" y="2543509"/>
                <a:ext cx="1646714" cy="523220"/>
                <a:chOff x="3079330" y="1201252"/>
                <a:chExt cx="1646714" cy="523220"/>
              </a:xfrm>
            </p:grpSpPr>
            <p:sp>
              <p:nvSpPr>
                <p:cNvPr id="40" name="Ellipse 39"/>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5</a:t>
                  </a:r>
                  <a:endParaRPr lang="en-US" sz="1400" dirty="0"/>
                </a:p>
              </p:txBody>
            </p:sp>
            <p:sp>
              <p:nvSpPr>
                <p:cNvPr id="41" name="ZoneTexte 40"/>
                <p:cNvSpPr txBox="1"/>
                <p:nvPr/>
              </p:nvSpPr>
              <p:spPr>
                <a:xfrm>
                  <a:off x="3333099" y="1201252"/>
                  <a:ext cx="1392945" cy="523220"/>
                </a:xfrm>
                <a:prstGeom prst="rect">
                  <a:avLst/>
                </a:prstGeom>
                <a:noFill/>
              </p:spPr>
              <p:txBody>
                <a:bodyPr wrap="none" rtlCol="0">
                  <a:spAutoFit/>
                </a:bodyPr>
                <a:lstStyle/>
                <a:p>
                  <a:r>
                    <a:rPr lang="en-US" sz="1400" smtClean="0">
                      <a:solidFill>
                        <a:srgbClr val="0070C0"/>
                      </a:solidFill>
                    </a:rPr>
                    <a:t>Back-end </a:t>
                  </a:r>
                </a:p>
                <a:p>
                  <a:r>
                    <a:rPr lang="en-US" sz="1400" smtClean="0">
                      <a:solidFill>
                        <a:srgbClr val="0070C0"/>
                      </a:solidFill>
                    </a:rPr>
                    <a:t>Code </a:t>
                  </a:r>
                  <a:r>
                    <a:rPr lang="en-US" sz="1400" dirty="0">
                      <a:solidFill>
                        <a:srgbClr val="0070C0"/>
                      </a:solidFill>
                    </a:rPr>
                    <a:t>generation</a:t>
                  </a:r>
                </a:p>
              </p:txBody>
            </p:sp>
          </p:grpSp>
        </p:grpSp>
        <p:grpSp>
          <p:nvGrpSpPr>
            <p:cNvPr id="47" name="Groupe 46"/>
            <p:cNvGrpSpPr/>
            <p:nvPr/>
          </p:nvGrpSpPr>
          <p:grpSpPr>
            <a:xfrm>
              <a:off x="4661037" y="3795367"/>
              <a:ext cx="1646714" cy="523220"/>
              <a:chOff x="3079330" y="1201252"/>
              <a:chExt cx="1646714" cy="523220"/>
            </a:xfrm>
          </p:grpSpPr>
          <p:sp>
            <p:nvSpPr>
              <p:cNvPr id="49" name="Ellipse 48"/>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4</a:t>
                </a:r>
                <a:endParaRPr lang="en-US" sz="1400" dirty="0"/>
              </a:p>
            </p:txBody>
          </p:sp>
          <p:sp>
            <p:nvSpPr>
              <p:cNvPr id="50" name="ZoneTexte 49"/>
              <p:cNvSpPr txBox="1"/>
              <p:nvPr/>
            </p:nvSpPr>
            <p:spPr>
              <a:xfrm>
                <a:off x="3333099" y="1201252"/>
                <a:ext cx="1392945" cy="523220"/>
              </a:xfrm>
              <a:prstGeom prst="rect">
                <a:avLst/>
              </a:prstGeom>
              <a:noFill/>
            </p:spPr>
            <p:txBody>
              <a:bodyPr wrap="none" rtlCol="0">
                <a:spAutoFit/>
              </a:bodyPr>
              <a:lstStyle/>
              <a:p>
                <a:r>
                  <a:rPr lang="en-US" sz="1400" smtClean="0">
                    <a:solidFill>
                      <a:srgbClr val="0070C0"/>
                    </a:solidFill>
                  </a:rPr>
                  <a:t>Front-end </a:t>
                </a:r>
              </a:p>
              <a:p>
                <a:r>
                  <a:rPr lang="en-US" sz="1400" smtClean="0">
                    <a:solidFill>
                      <a:srgbClr val="0070C0"/>
                    </a:solidFill>
                  </a:rPr>
                  <a:t>Code </a:t>
                </a:r>
                <a:r>
                  <a:rPr lang="en-US" sz="1400" dirty="0">
                    <a:solidFill>
                      <a:srgbClr val="0070C0"/>
                    </a:solidFill>
                  </a:rPr>
                  <a:t>generation</a:t>
                </a:r>
              </a:p>
            </p:txBody>
          </p:sp>
        </p:grpSp>
      </p:grpSp>
      <p:sp>
        <p:nvSpPr>
          <p:cNvPr id="52" name="ZoneTexte 51"/>
          <p:cNvSpPr txBox="1"/>
          <p:nvPr/>
        </p:nvSpPr>
        <p:spPr>
          <a:xfrm>
            <a:off x="1524000" y="-58752"/>
            <a:ext cx="8255593" cy="769441"/>
          </a:xfrm>
          <a:prstGeom prst="rect">
            <a:avLst/>
          </a:prstGeom>
          <a:noFill/>
        </p:spPr>
        <p:txBody>
          <a:bodyPr wrap="none" rtlCol="0">
            <a:spAutoFit/>
          </a:bodyPr>
          <a:lstStyle/>
          <a:p>
            <a:r>
              <a:rPr lang="en-US" sz="4400" smtClean="0">
                <a:latin typeface="+mj-lt"/>
              </a:rPr>
              <a:t>Round-trip use-cases and scenarios</a:t>
            </a:r>
            <a:endParaRPr lang="fr-FR" sz="4400">
              <a:latin typeface="+mj-lt"/>
            </a:endParaRPr>
          </a:p>
        </p:txBody>
      </p:sp>
    </p:spTree>
    <p:extLst>
      <p:ext uri="{BB962C8B-B14F-4D97-AF65-F5344CB8AC3E}">
        <p14:creationId xmlns:p14="http://schemas.microsoft.com/office/powerpoint/2010/main" val="222701375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p:cNvSpPr/>
          <p:nvPr/>
        </p:nvSpPr>
        <p:spPr>
          <a:xfrm>
            <a:off x="7397563" y="1317259"/>
            <a:ext cx="1118315"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Legacy code</a:t>
            </a:r>
          </a:p>
        </p:txBody>
      </p:sp>
      <p:sp>
        <p:nvSpPr>
          <p:cNvPr id="6" name="Organigramme : Document 5"/>
          <p:cNvSpPr/>
          <p:nvPr/>
        </p:nvSpPr>
        <p:spPr>
          <a:xfrm>
            <a:off x="1819141" y="2335918"/>
            <a:ext cx="914400"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8" name="Organigramme : Document 7"/>
          <p:cNvSpPr/>
          <p:nvPr/>
        </p:nvSpPr>
        <p:spPr>
          <a:xfrm>
            <a:off x="7260525" y="2354210"/>
            <a:ext cx="1523020"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Front-end code</a:t>
            </a:r>
            <a:endParaRPr lang="en-US" dirty="0">
              <a:solidFill>
                <a:schemeClr val="tx1"/>
              </a:solidFill>
            </a:endParaRPr>
          </a:p>
        </p:txBody>
      </p:sp>
      <p:cxnSp>
        <p:nvCxnSpPr>
          <p:cNvPr id="14" name="Connecteur droit avec flèche 13"/>
          <p:cNvCxnSpPr>
            <a:stCxn id="4" idx="1"/>
          </p:cNvCxnSpPr>
          <p:nvPr/>
        </p:nvCxnSpPr>
        <p:spPr>
          <a:xfrm flipH="1">
            <a:off x="2733541" y="1623583"/>
            <a:ext cx="4664022" cy="8346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6" idx="3"/>
            <a:endCxn id="8" idx="1"/>
          </p:cNvCxnSpPr>
          <p:nvPr/>
        </p:nvCxnSpPr>
        <p:spPr>
          <a:xfrm>
            <a:off x="2733541" y="2642242"/>
            <a:ext cx="45269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e 55"/>
          <p:cNvGrpSpPr/>
          <p:nvPr/>
        </p:nvGrpSpPr>
        <p:grpSpPr>
          <a:xfrm>
            <a:off x="5215543" y="2458249"/>
            <a:ext cx="1646714" cy="307777"/>
            <a:chOff x="3079330" y="1201252"/>
            <a:chExt cx="1646714" cy="307777"/>
          </a:xfrm>
        </p:grpSpPr>
        <p:sp>
          <p:nvSpPr>
            <p:cNvPr id="57" name="Ellipse 56"/>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8" name="ZoneTexte 57"/>
            <p:cNvSpPr txBox="1"/>
            <p:nvPr/>
          </p:nvSpPr>
          <p:spPr>
            <a:xfrm>
              <a:off x="3333099" y="1201252"/>
              <a:ext cx="1392945" cy="307777"/>
            </a:xfrm>
            <a:prstGeom prst="rect">
              <a:avLst/>
            </a:prstGeom>
            <a:noFill/>
          </p:spPr>
          <p:txBody>
            <a:bodyPr wrap="none" rtlCol="0">
              <a:spAutoFit/>
            </a:bodyPr>
            <a:lstStyle/>
            <a:p>
              <a:r>
                <a:rPr lang="en-US" sz="1400" dirty="0">
                  <a:solidFill>
                    <a:srgbClr val="0070C0"/>
                  </a:solidFill>
                </a:rPr>
                <a:t>Code generation</a:t>
              </a:r>
            </a:p>
          </p:txBody>
        </p:sp>
      </p:grpSp>
      <p:grpSp>
        <p:nvGrpSpPr>
          <p:cNvPr id="71" name="Groupe 70"/>
          <p:cNvGrpSpPr/>
          <p:nvPr/>
        </p:nvGrpSpPr>
        <p:grpSpPr>
          <a:xfrm>
            <a:off x="4524051" y="4696042"/>
            <a:ext cx="1523604" cy="307777"/>
            <a:chOff x="3079330" y="1201252"/>
            <a:chExt cx="1523604" cy="307777"/>
          </a:xfrm>
        </p:grpSpPr>
        <p:sp>
          <p:nvSpPr>
            <p:cNvPr id="72" name="Ellipse 71"/>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3" name="ZoneTexte 72"/>
            <p:cNvSpPr txBox="1"/>
            <p:nvPr/>
          </p:nvSpPr>
          <p:spPr>
            <a:xfrm>
              <a:off x="3333099" y="1201252"/>
              <a:ext cx="1269835" cy="307777"/>
            </a:xfrm>
            <a:prstGeom prst="rect">
              <a:avLst/>
            </a:prstGeom>
            <a:noFill/>
          </p:spPr>
          <p:txBody>
            <a:bodyPr wrap="none" rtlCol="0">
              <a:spAutoFit/>
            </a:bodyPr>
            <a:lstStyle/>
            <a:p>
              <a:r>
                <a:rPr lang="en-US" sz="1400" smtClean="0">
                  <a:solidFill>
                    <a:srgbClr val="0070C0"/>
                  </a:solidFill>
                </a:rPr>
                <a:t>Synhronization</a:t>
              </a:r>
              <a:endParaRPr lang="en-US" sz="1400" dirty="0">
                <a:solidFill>
                  <a:srgbClr val="0070C0"/>
                </a:solidFill>
              </a:endParaRPr>
            </a:p>
          </p:txBody>
        </p:sp>
      </p:grpSp>
      <p:grpSp>
        <p:nvGrpSpPr>
          <p:cNvPr id="70" name="Groupe 69"/>
          <p:cNvGrpSpPr/>
          <p:nvPr/>
        </p:nvGrpSpPr>
        <p:grpSpPr>
          <a:xfrm rot="5400000">
            <a:off x="1806296" y="3567107"/>
            <a:ext cx="1393825" cy="307777"/>
            <a:chOff x="3079330" y="1201252"/>
            <a:chExt cx="1393825" cy="307777"/>
          </a:xfrm>
        </p:grpSpPr>
        <p:sp>
          <p:nvSpPr>
            <p:cNvPr id="75" name="Ellipse 74"/>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76" name="ZoneTexte 75"/>
            <p:cNvSpPr txBox="1"/>
            <p:nvPr/>
          </p:nvSpPr>
          <p:spPr>
            <a:xfrm>
              <a:off x="3333099" y="1201252"/>
              <a:ext cx="1140056" cy="307777"/>
            </a:xfrm>
            <a:prstGeom prst="rect">
              <a:avLst/>
            </a:prstGeom>
            <a:noFill/>
          </p:spPr>
          <p:txBody>
            <a:bodyPr wrap="none" rtlCol="0">
              <a:spAutoFit/>
            </a:bodyPr>
            <a:lstStyle/>
            <a:p>
              <a:r>
                <a:rPr lang="en-US" sz="1400" dirty="0">
                  <a:solidFill>
                    <a:srgbClr val="0070C0"/>
                  </a:solidFill>
                </a:rPr>
                <a:t>Modification</a:t>
              </a:r>
            </a:p>
          </p:txBody>
        </p:sp>
      </p:grpSp>
      <p:cxnSp>
        <p:nvCxnSpPr>
          <p:cNvPr id="42" name="Connecteur droit 41"/>
          <p:cNvCxnSpPr/>
          <p:nvPr/>
        </p:nvCxnSpPr>
        <p:spPr>
          <a:xfrm>
            <a:off x="1524000" y="2132857"/>
            <a:ext cx="9144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1710284" y="1468280"/>
            <a:ext cx="1784656"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Initialization step</a:t>
            </a:r>
          </a:p>
        </p:txBody>
      </p:sp>
      <p:sp>
        <p:nvSpPr>
          <p:cNvPr id="81" name="ZoneTexte 80"/>
          <p:cNvSpPr txBox="1"/>
          <p:nvPr/>
        </p:nvSpPr>
        <p:spPr>
          <a:xfrm>
            <a:off x="2503581" y="6466896"/>
            <a:ext cx="4533485" cy="369332"/>
          </a:xfrm>
          <a:prstGeom prst="rect">
            <a:avLst/>
          </a:prstGeom>
          <a:noFill/>
          <a:ln w="12700">
            <a:solidFill>
              <a:schemeClr val="accent1">
                <a:shade val="95000"/>
                <a:satMod val="105000"/>
              </a:schemeClr>
            </a:solidFill>
            <a:prstDash val="dash"/>
          </a:ln>
        </p:spPr>
        <p:txBody>
          <a:bodyPr wrap="none" rtlCol="0">
            <a:spAutoFit/>
          </a:bodyPr>
          <a:lstStyle/>
          <a:p>
            <a:r>
              <a:rPr lang="en-US" dirty="0">
                <a:solidFill>
                  <a:schemeClr val="tx2"/>
                </a:solidFill>
              </a:rPr>
              <a:t>Scenario 3: model and code are both modified</a:t>
            </a:r>
          </a:p>
        </p:txBody>
      </p:sp>
      <p:cxnSp>
        <p:nvCxnSpPr>
          <p:cNvPr id="27" name="Connecteur droit avec flèche 26"/>
          <p:cNvCxnSpPr>
            <a:stCxn id="6" idx="2"/>
            <a:endCxn id="33" idx="0"/>
          </p:cNvCxnSpPr>
          <p:nvPr/>
        </p:nvCxnSpPr>
        <p:spPr>
          <a:xfrm>
            <a:off x="2276341" y="2908063"/>
            <a:ext cx="0" cy="1415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rganigramme : Document 27"/>
          <p:cNvSpPr/>
          <p:nvPr/>
        </p:nvSpPr>
        <p:spPr>
          <a:xfrm>
            <a:off x="7195209" y="4345112"/>
            <a:ext cx="1663436"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Modified front-end </a:t>
            </a:r>
            <a:r>
              <a:rPr lang="en-US" dirty="0">
                <a:solidFill>
                  <a:schemeClr val="tx1"/>
                </a:solidFill>
              </a:rPr>
              <a:t>code</a:t>
            </a:r>
          </a:p>
        </p:txBody>
      </p:sp>
      <p:cxnSp>
        <p:nvCxnSpPr>
          <p:cNvPr id="29" name="Connecteur droit avec flèche 28"/>
          <p:cNvCxnSpPr>
            <a:stCxn id="8" idx="2"/>
            <a:endCxn id="28" idx="0"/>
          </p:cNvCxnSpPr>
          <p:nvPr/>
        </p:nvCxnSpPr>
        <p:spPr>
          <a:xfrm>
            <a:off x="8022035" y="2892190"/>
            <a:ext cx="4892" cy="14529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a:xfrm rot="5400000">
            <a:off x="7591984" y="3609930"/>
            <a:ext cx="1393825" cy="307777"/>
            <a:chOff x="3079330" y="1201252"/>
            <a:chExt cx="1393825" cy="307777"/>
          </a:xfrm>
        </p:grpSpPr>
        <p:sp>
          <p:nvSpPr>
            <p:cNvPr id="31" name="Ellipse 30"/>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32" name="ZoneTexte 31"/>
            <p:cNvSpPr txBox="1"/>
            <p:nvPr/>
          </p:nvSpPr>
          <p:spPr>
            <a:xfrm>
              <a:off x="3333099" y="1201252"/>
              <a:ext cx="1140056" cy="307777"/>
            </a:xfrm>
            <a:prstGeom prst="rect">
              <a:avLst/>
            </a:prstGeom>
            <a:noFill/>
          </p:spPr>
          <p:txBody>
            <a:bodyPr wrap="none" rtlCol="0">
              <a:spAutoFit/>
            </a:bodyPr>
            <a:lstStyle/>
            <a:p>
              <a:r>
                <a:rPr lang="en-US" sz="1400" dirty="0">
                  <a:solidFill>
                    <a:srgbClr val="0070C0"/>
                  </a:solidFill>
                </a:rPr>
                <a:t>Modification</a:t>
              </a:r>
            </a:p>
          </p:txBody>
        </p:sp>
      </p:grpSp>
      <p:cxnSp>
        <p:nvCxnSpPr>
          <p:cNvPr id="36" name="Connecteur droit avec flèche 35"/>
          <p:cNvCxnSpPr>
            <a:stCxn id="33" idx="3"/>
            <a:endCxn id="28" idx="1"/>
          </p:cNvCxnSpPr>
          <p:nvPr/>
        </p:nvCxnSpPr>
        <p:spPr>
          <a:xfrm>
            <a:off x="2830595" y="4629664"/>
            <a:ext cx="4364614" cy="2177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Légende encadrée 1 46"/>
          <p:cNvSpPr/>
          <p:nvPr/>
        </p:nvSpPr>
        <p:spPr>
          <a:xfrm>
            <a:off x="3612411" y="3111688"/>
            <a:ext cx="3217236" cy="1141783"/>
          </a:xfrm>
          <a:prstGeom prst="borderCallout1">
            <a:avLst>
              <a:gd name="adj1" fmla="val 100486"/>
              <a:gd name="adj2" fmla="val 46796"/>
              <a:gd name="adj3" fmla="val 143585"/>
              <a:gd name="adj4" fmla="val 49968"/>
            </a:avLst>
          </a:prstGeom>
          <a:solidFill>
            <a:schemeClr val="accent2">
              <a:alpha val="2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Several strategies are possible. We propose one based on comparing manually modified code with an representation of the model as code, called “image of model”</a:t>
            </a:r>
          </a:p>
        </p:txBody>
      </p:sp>
      <p:sp>
        <p:nvSpPr>
          <p:cNvPr id="33" name="Organigramme : Document 32"/>
          <p:cNvSpPr/>
          <p:nvPr/>
        </p:nvSpPr>
        <p:spPr>
          <a:xfrm>
            <a:off x="1722087" y="4323340"/>
            <a:ext cx="1108508"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Modified model</a:t>
            </a:r>
            <a:endParaRPr lang="en-US" b="1" dirty="0">
              <a:solidFill>
                <a:schemeClr val="tx2"/>
              </a:solidFill>
            </a:endParaRPr>
          </a:p>
        </p:txBody>
      </p:sp>
      <p:grpSp>
        <p:nvGrpSpPr>
          <p:cNvPr id="41" name="Groupe 40"/>
          <p:cNvGrpSpPr/>
          <p:nvPr/>
        </p:nvGrpSpPr>
        <p:grpSpPr>
          <a:xfrm>
            <a:off x="4151784" y="1553799"/>
            <a:ext cx="2950598" cy="307777"/>
            <a:chOff x="3079330" y="1201252"/>
            <a:chExt cx="2950598" cy="307777"/>
          </a:xfrm>
        </p:grpSpPr>
        <p:sp>
          <p:nvSpPr>
            <p:cNvPr id="44" name="Ellipse 43"/>
            <p:cNvSpPr/>
            <p:nvPr/>
          </p:nvSpPr>
          <p:spPr>
            <a:xfrm>
              <a:off x="3079330" y="1228257"/>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5" name="ZoneTexte 44"/>
            <p:cNvSpPr txBox="1"/>
            <p:nvPr/>
          </p:nvSpPr>
          <p:spPr>
            <a:xfrm>
              <a:off x="3333099" y="1201252"/>
              <a:ext cx="2696829" cy="307777"/>
            </a:xfrm>
            <a:prstGeom prst="rect">
              <a:avLst/>
            </a:prstGeom>
            <a:noFill/>
          </p:spPr>
          <p:txBody>
            <a:bodyPr wrap="none" rtlCol="0">
              <a:spAutoFit/>
            </a:bodyPr>
            <a:lstStyle/>
            <a:p>
              <a:r>
                <a:rPr lang="en-US" sz="1400" dirty="0">
                  <a:solidFill>
                    <a:srgbClr val="0070C0"/>
                  </a:solidFill>
                </a:rPr>
                <a:t>Reverse to new model + validation</a:t>
              </a:r>
            </a:p>
          </p:txBody>
        </p:sp>
      </p:grpSp>
      <p:grpSp>
        <p:nvGrpSpPr>
          <p:cNvPr id="34" name="Groupe 33"/>
          <p:cNvGrpSpPr/>
          <p:nvPr/>
        </p:nvGrpSpPr>
        <p:grpSpPr>
          <a:xfrm>
            <a:off x="1524000" y="902285"/>
            <a:ext cx="7285518" cy="389623"/>
            <a:chOff x="1524000" y="564828"/>
            <a:chExt cx="7285518" cy="389623"/>
          </a:xfrm>
        </p:grpSpPr>
        <p:sp>
          <p:nvSpPr>
            <p:cNvPr id="35" name="ZoneTexte 34"/>
            <p:cNvSpPr txBox="1"/>
            <p:nvPr/>
          </p:nvSpPr>
          <p:spPr>
            <a:xfrm>
              <a:off x="1524000" y="564828"/>
              <a:ext cx="2358081" cy="369332"/>
            </a:xfrm>
            <a:prstGeom prst="rect">
              <a:avLst/>
            </a:prstGeom>
            <a:noFill/>
          </p:spPr>
          <p:txBody>
            <a:bodyPr wrap="none" rtlCol="0">
              <a:spAutoFit/>
            </a:bodyPr>
            <a:lstStyle/>
            <a:p>
              <a:r>
                <a:rPr lang="en-US" smtClean="0"/>
                <a:t>Software Architect Side</a:t>
              </a:r>
              <a:endParaRPr lang="fr-FR"/>
            </a:p>
          </p:txBody>
        </p:sp>
        <p:sp>
          <p:nvSpPr>
            <p:cNvPr id="37" name="ZoneTexte 36"/>
            <p:cNvSpPr txBox="1"/>
            <p:nvPr/>
          </p:nvSpPr>
          <p:spPr>
            <a:xfrm>
              <a:off x="6999855" y="585119"/>
              <a:ext cx="1809663" cy="369332"/>
            </a:xfrm>
            <a:prstGeom prst="rect">
              <a:avLst/>
            </a:prstGeom>
            <a:noFill/>
          </p:spPr>
          <p:txBody>
            <a:bodyPr wrap="none" rtlCol="0">
              <a:spAutoFit/>
            </a:bodyPr>
            <a:lstStyle/>
            <a:p>
              <a:r>
                <a:rPr lang="en-US" smtClean="0"/>
                <a:t>Programmer Side</a:t>
              </a:r>
              <a:endParaRPr lang="fr-FR"/>
            </a:p>
          </p:txBody>
        </p:sp>
      </p:grpSp>
      <p:sp>
        <p:nvSpPr>
          <p:cNvPr id="46" name="Organigramme : Document 45"/>
          <p:cNvSpPr/>
          <p:nvPr/>
        </p:nvSpPr>
        <p:spPr>
          <a:xfrm>
            <a:off x="6901294" y="5869112"/>
            <a:ext cx="2362450"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Synchronized modified front-end </a:t>
            </a:r>
            <a:r>
              <a:rPr lang="en-US" dirty="0">
                <a:solidFill>
                  <a:schemeClr val="tx1"/>
                </a:solidFill>
              </a:rPr>
              <a:t>code</a:t>
            </a:r>
          </a:p>
        </p:txBody>
      </p:sp>
      <p:sp>
        <p:nvSpPr>
          <p:cNvPr id="48" name="Organigramme : Document 47"/>
          <p:cNvSpPr/>
          <p:nvPr/>
        </p:nvSpPr>
        <p:spPr>
          <a:xfrm>
            <a:off x="1730829" y="5760255"/>
            <a:ext cx="1458994" cy="612648"/>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Synchronized model</a:t>
            </a:r>
            <a:endParaRPr lang="en-US" b="1" dirty="0">
              <a:solidFill>
                <a:schemeClr val="tx2"/>
              </a:solidFill>
            </a:endParaRPr>
          </a:p>
        </p:txBody>
      </p:sp>
      <p:cxnSp>
        <p:nvCxnSpPr>
          <p:cNvPr id="49" name="Connecteur droit avec flèche 48"/>
          <p:cNvCxnSpPr>
            <a:stCxn id="72" idx="2"/>
            <a:endCxn id="48" idx="0"/>
          </p:cNvCxnSpPr>
          <p:nvPr/>
        </p:nvCxnSpPr>
        <p:spPr>
          <a:xfrm flipH="1">
            <a:off x="2460326" y="4849932"/>
            <a:ext cx="2063725" cy="9103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73" idx="3"/>
            <a:endCxn id="46" idx="0"/>
          </p:cNvCxnSpPr>
          <p:nvPr/>
        </p:nvCxnSpPr>
        <p:spPr>
          <a:xfrm>
            <a:off x="6047655" y="4849931"/>
            <a:ext cx="2034864" cy="10191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rganigramme : Document 51"/>
          <p:cNvSpPr/>
          <p:nvPr/>
        </p:nvSpPr>
        <p:spPr>
          <a:xfrm>
            <a:off x="10156371" y="3394547"/>
            <a:ext cx="1686059" cy="576064"/>
          </a:xfrm>
          <a:prstGeom prst="flowChartDocumen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Synchronized back-end </a:t>
            </a:r>
            <a:r>
              <a:rPr lang="en-US">
                <a:solidFill>
                  <a:schemeClr val="tx1"/>
                </a:solidFill>
              </a:rPr>
              <a:t>code</a:t>
            </a:r>
            <a:endParaRPr lang="en-US" dirty="0">
              <a:solidFill>
                <a:schemeClr val="tx1"/>
              </a:solidFill>
            </a:endParaRPr>
          </a:p>
        </p:txBody>
      </p:sp>
      <p:cxnSp>
        <p:nvCxnSpPr>
          <p:cNvPr id="53" name="Connecteur droit avec flèche 52"/>
          <p:cNvCxnSpPr>
            <a:stCxn id="46" idx="3"/>
            <a:endCxn id="52" idx="2"/>
          </p:cNvCxnSpPr>
          <p:nvPr/>
        </p:nvCxnSpPr>
        <p:spPr>
          <a:xfrm flipV="1">
            <a:off x="9263744" y="3932527"/>
            <a:ext cx="1735657" cy="22429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e 21"/>
          <p:cNvGrpSpPr/>
          <p:nvPr/>
        </p:nvGrpSpPr>
        <p:grpSpPr>
          <a:xfrm>
            <a:off x="10024479" y="5333084"/>
            <a:ext cx="1646714" cy="523220"/>
            <a:chOff x="8544022" y="2543509"/>
            <a:chExt cx="1646714" cy="523220"/>
          </a:xfrm>
        </p:grpSpPr>
        <p:sp>
          <p:nvSpPr>
            <p:cNvPr id="59" name="Ellipse 58"/>
            <p:cNvSpPr/>
            <p:nvPr/>
          </p:nvSpPr>
          <p:spPr>
            <a:xfrm>
              <a:off x="8544022" y="2570514"/>
              <a:ext cx="253769" cy="253769"/>
            </a:xfrm>
            <a:prstGeom prst="ellipse">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5</a:t>
              </a:r>
              <a:endParaRPr lang="en-US" sz="1400" dirty="0"/>
            </a:p>
          </p:txBody>
        </p:sp>
        <p:sp>
          <p:nvSpPr>
            <p:cNvPr id="60" name="ZoneTexte 59"/>
            <p:cNvSpPr txBox="1"/>
            <p:nvPr/>
          </p:nvSpPr>
          <p:spPr>
            <a:xfrm>
              <a:off x="8797791" y="2543509"/>
              <a:ext cx="1392945" cy="523220"/>
            </a:xfrm>
            <a:prstGeom prst="rect">
              <a:avLst/>
            </a:prstGeom>
            <a:noFill/>
          </p:spPr>
          <p:txBody>
            <a:bodyPr wrap="none" rtlCol="0">
              <a:spAutoFit/>
            </a:bodyPr>
            <a:lstStyle/>
            <a:p>
              <a:r>
                <a:rPr lang="en-US" sz="1400" smtClean="0">
                  <a:solidFill>
                    <a:srgbClr val="0070C0"/>
                  </a:solidFill>
                </a:rPr>
                <a:t>Back-end </a:t>
              </a:r>
            </a:p>
            <a:p>
              <a:r>
                <a:rPr lang="en-US" sz="1400" smtClean="0">
                  <a:solidFill>
                    <a:srgbClr val="0070C0"/>
                  </a:solidFill>
                </a:rPr>
                <a:t>Code </a:t>
              </a:r>
              <a:r>
                <a:rPr lang="en-US" sz="1400" dirty="0">
                  <a:solidFill>
                    <a:srgbClr val="0070C0"/>
                  </a:solidFill>
                </a:rPr>
                <a:t>generation</a:t>
              </a:r>
            </a:p>
          </p:txBody>
        </p:sp>
      </p:grpSp>
      <p:sp>
        <p:nvSpPr>
          <p:cNvPr id="25" name="ZoneTexte 24"/>
          <p:cNvSpPr txBox="1"/>
          <p:nvPr/>
        </p:nvSpPr>
        <p:spPr>
          <a:xfrm>
            <a:off x="1524000" y="-58752"/>
            <a:ext cx="8255593" cy="769441"/>
          </a:xfrm>
          <a:prstGeom prst="rect">
            <a:avLst/>
          </a:prstGeom>
          <a:noFill/>
        </p:spPr>
        <p:txBody>
          <a:bodyPr wrap="none" rtlCol="0">
            <a:spAutoFit/>
          </a:bodyPr>
          <a:lstStyle/>
          <a:p>
            <a:r>
              <a:rPr lang="en-US" sz="4400" smtClean="0">
                <a:latin typeface="+mj-lt"/>
              </a:rPr>
              <a:t>Round-trip use-cases and scenarios</a:t>
            </a:r>
            <a:endParaRPr lang="fr-FR" sz="4400">
              <a:latin typeface="+mj-lt"/>
            </a:endParaRPr>
          </a:p>
        </p:txBody>
      </p:sp>
    </p:spTree>
    <p:extLst>
      <p:ext uri="{BB962C8B-B14F-4D97-AF65-F5344CB8AC3E}">
        <p14:creationId xmlns:p14="http://schemas.microsoft.com/office/powerpoint/2010/main" val="209715648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7108</TotalTime>
  <Words>1277</Words>
  <Application>Microsoft Office PowerPoint</Application>
  <PresentationFormat>Grand écran</PresentationFormat>
  <Paragraphs>292</Paragraphs>
  <Slides>20</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Wingdings</vt:lpstr>
      <vt:lpstr>Thème Office</vt:lpstr>
      <vt:lpstr>Event-driven system: model-driven development using round-trip engineering method</vt:lpstr>
      <vt:lpstr>Event-driven system and model-driven development</vt:lpstr>
      <vt:lpstr>Event-driven system: model-driven development using round-trip engineering method</vt:lpstr>
      <vt:lpstr>Event-driven system: model-driven development using round-trip engineering method</vt:lpstr>
      <vt:lpstr>Round-trip engineering method</vt:lpstr>
      <vt:lpstr>Round-trip engineering method</vt:lpstr>
      <vt:lpstr>Présentation PowerPoint</vt:lpstr>
      <vt:lpstr>Présentation PowerPoint</vt:lpstr>
      <vt:lpstr>Présentation PowerPoint</vt:lpstr>
      <vt:lpstr>Round-trip engineering: Front-end design</vt:lpstr>
      <vt:lpstr>Round-trip engineering: Front-end 1</vt:lpstr>
      <vt:lpstr>Round-trip engineering: Front-end 1</vt:lpstr>
      <vt:lpstr>Round-trip engineering: Front-end 1</vt:lpstr>
      <vt:lpstr>Round-trip engineering: Front-end 2: Connecting UML State Machine to C++</vt:lpstr>
      <vt:lpstr>Round-trip engineering: Front-end 2: Connecting UML State Machine to C++</vt:lpstr>
      <vt:lpstr>Round-trip engineering: Front-end 2: Connecting UML State Machine to C++</vt:lpstr>
      <vt:lpstr>Round-trip engineering: Front-end 2: Connecting UML State Machine to C++</vt:lpstr>
      <vt:lpstr>Round-trip engineering: Front-end 2: Connecting UML State Machine to C++</vt:lpstr>
      <vt:lpstr>Round-trip engineering: Front-end 2: Debugging</vt:lpstr>
      <vt:lpstr>Round-trip engineering method</vt:lpstr>
    </vt:vector>
  </TitlesOfParts>
  <Company>Commissariat à l'Energie Atomique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PHAM Van Cam</dc:creator>
  <cp:lastModifiedBy>PHAM Van Cam</cp:lastModifiedBy>
  <cp:revision>162</cp:revision>
  <dcterms:created xsi:type="dcterms:W3CDTF">2016-07-19T12:57:59Z</dcterms:created>
  <dcterms:modified xsi:type="dcterms:W3CDTF">2016-08-03T12:28:12Z</dcterms:modified>
</cp:coreProperties>
</file>