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71" r:id="rId14"/>
    <p:sldId id="272" r:id="rId15"/>
    <p:sldId id="268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3CB7-2E77-4A16-90BD-86BC38391085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9F5D-EF10-4AC6-A1C6-E32646DF7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37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3CB7-2E77-4A16-90BD-86BC38391085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9F5D-EF10-4AC6-A1C6-E32646DF7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38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3CB7-2E77-4A16-90BD-86BC38391085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9F5D-EF10-4AC6-A1C6-E32646DF7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15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3CB7-2E77-4A16-90BD-86BC38391085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9F5D-EF10-4AC6-A1C6-E32646DF7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65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3CB7-2E77-4A16-90BD-86BC38391085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9F5D-EF10-4AC6-A1C6-E32646DF7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92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3CB7-2E77-4A16-90BD-86BC38391085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9F5D-EF10-4AC6-A1C6-E32646DF7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88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3CB7-2E77-4A16-90BD-86BC38391085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9F5D-EF10-4AC6-A1C6-E32646DF7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94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3CB7-2E77-4A16-90BD-86BC38391085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9F5D-EF10-4AC6-A1C6-E32646DF7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67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3CB7-2E77-4A16-90BD-86BC38391085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9F5D-EF10-4AC6-A1C6-E32646DF7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22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3CB7-2E77-4A16-90BD-86BC38391085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9F5D-EF10-4AC6-A1C6-E32646DF7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19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3CB7-2E77-4A16-90BD-86BC38391085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9F5D-EF10-4AC6-A1C6-E32646DF7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1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73CB7-2E77-4A16-90BD-86BC38391085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9F5D-EF10-4AC6-A1C6-E32646DF7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18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Model-code synchronization for interaction component</a:t>
            </a:r>
            <a:endParaRPr lang="fr-FR"/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6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2000"/>
          </a:xfrm>
        </p:spPr>
        <p:txBody>
          <a:bodyPr/>
          <a:lstStyle/>
          <a:p>
            <a:r>
              <a:rPr lang="en-US" smtClean="0"/>
              <a:t>Four-way </a:t>
            </a:r>
            <a:r>
              <a:rPr lang="en-US" smtClean="0"/>
              <a:t>merging</a:t>
            </a:r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38200" y="593592"/>
            <a:ext cx="10515600" cy="57105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smtClean="0"/>
              <a:t>Match and diff format:</a:t>
            </a:r>
          </a:p>
          <a:p>
            <a:pPr lvl="1"/>
            <a:r>
              <a:rPr lang="en-US" sz="1600" smtClean="0"/>
              <a:t>A match m in Match consists of left lines (ll) and right lines (rl). ll are lines of CT which are matched with rl lines of C.</a:t>
            </a:r>
          </a:p>
          <a:p>
            <a:pPr lvl="1"/>
            <a:r>
              <a:rPr lang="en-US" sz="1600" smtClean="0"/>
              <a:t>A diff d in Diff1 or Diff2 (of two code versions LC and RC) consists of left and right line, and is one of the followings: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smtClean="0"/>
              <a:t>ADD: a line is added to LC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smtClean="0"/>
              <a:t>REMOVE: a line is removed from LC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smtClean="0"/>
              <a:t>UPDATE: A line is in LC is updated to the corresponding line in RC.</a:t>
            </a:r>
            <a:endParaRPr lang="fr-FR" sz="1200"/>
          </a:p>
        </p:txBody>
      </p:sp>
      <p:grpSp>
        <p:nvGrpSpPr>
          <p:cNvPr id="24" name="Groupe 23"/>
          <p:cNvGrpSpPr/>
          <p:nvPr/>
        </p:nvGrpSpPr>
        <p:grpSpPr>
          <a:xfrm>
            <a:off x="1693716" y="2131872"/>
            <a:ext cx="8524844" cy="2633957"/>
            <a:chOff x="1986324" y="2899352"/>
            <a:chExt cx="8524844" cy="2633957"/>
          </a:xfrm>
        </p:grpSpPr>
        <p:grpSp>
          <p:nvGrpSpPr>
            <p:cNvPr id="4" name="Groupe 3"/>
            <p:cNvGrpSpPr/>
            <p:nvPr/>
          </p:nvGrpSpPr>
          <p:grpSpPr>
            <a:xfrm>
              <a:off x="1986324" y="3101874"/>
              <a:ext cx="2682145" cy="2141514"/>
              <a:chOff x="2617260" y="3391795"/>
              <a:chExt cx="2682145" cy="2141514"/>
            </a:xfrm>
          </p:grpSpPr>
          <p:sp>
            <p:nvSpPr>
              <p:cNvPr id="34" name="ZoneTexte 33"/>
              <p:cNvSpPr txBox="1"/>
              <p:nvPr/>
            </p:nvSpPr>
            <p:spPr>
              <a:xfrm>
                <a:off x="2617260" y="3594317"/>
                <a:ext cx="2682145" cy="193899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80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int</a:t>
                </a:r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sum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int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a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,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int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b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</a:t>
                </a:r>
                <a:r>
                  <a:rPr lang="fr-FR" sz="8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int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size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{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int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varName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a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BEncAsnContent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(&amp;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pBuffer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,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&amp;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varName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size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+=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sizeof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}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{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int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varName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b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BEncAsnContent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(&amp;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pBuffer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,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&amp;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varName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size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+=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sizeof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b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}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</a:t>
                </a: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send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pBuffer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,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size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endParaRPr lang="fr-FR" sz="800"/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4970469" y="3391795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smtClean="0"/>
                  <a:t>CT</a:t>
                </a:r>
                <a:endParaRPr lang="fr-FR" sz="1100"/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7915586" y="3101874"/>
              <a:ext cx="2560316" cy="243143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80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int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sum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</a:t>
              </a:r>
              <a:r>
                <a:rPr lang="fr-FR" sz="80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int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a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int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b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int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c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{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</a:t>
              </a:r>
              <a:r>
                <a:rPr lang="fr-FR" sz="800" smtClean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int</a:t>
              </a:r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size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;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{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smtClean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int</a:t>
              </a:r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varName 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=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a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;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AnsiMarshall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(&amp;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pBuffer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&amp;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varName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);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size 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+=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1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sizeof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);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}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{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smtClean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int</a:t>
              </a:r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varName 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=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b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;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AnsiMarshall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(&amp;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pBuffer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&amp;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varName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);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size 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+=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1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sizeof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b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);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}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{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smtClean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int</a:t>
              </a:r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varName 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=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c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;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AnsiMarshall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(&amp;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pBuffer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&amp;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varName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);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size 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+=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1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sizeof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);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}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send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</a:t>
              </a:r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pBuffer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size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);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}</a:t>
              </a:r>
              <a:endParaRPr lang="fr-FR" sz="80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10146966" y="2899352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CT’</a:t>
              </a:r>
              <a:endParaRPr lang="fr-FR" sz="1100"/>
            </a:p>
          </p:txBody>
        </p:sp>
        <p:cxnSp>
          <p:nvCxnSpPr>
            <p:cNvPr id="6" name="Connecteur en arc 5"/>
            <p:cNvCxnSpPr/>
            <p:nvPr/>
          </p:nvCxnSpPr>
          <p:spPr>
            <a:xfrm flipV="1">
              <a:off x="3478390" y="3232679"/>
              <a:ext cx="4504322" cy="130805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rc 8"/>
            <p:cNvCxnSpPr/>
            <p:nvPr/>
          </p:nvCxnSpPr>
          <p:spPr>
            <a:xfrm flipV="1">
              <a:off x="4590288" y="3685032"/>
              <a:ext cx="3749040" cy="219456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en arc 11"/>
            <p:cNvCxnSpPr/>
            <p:nvPr/>
          </p:nvCxnSpPr>
          <p:spPr>
            <a:xfrm flipV="1">
              <a:off x="4668469" y="4317591"/>
              <a:ext cx="3661715" cy="194219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en arc 15"/>
            <p:cNvCxnSpPr/>
            <p:nvPr/>
          </p:nvCxnSpPr>
          <p:spPr>
            <a:xfrm rot="10800000" flipV="1">
              <a:off x="4736592" y="4794930"/>
              <a:ext cx="3602736" cy="87966"/>
            </a:xfrm>
            <a:prstGeom prst="curvedConnector3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en arc 19"/>
            <p:cNvCxnSpPr/>
            <p:nvPr/>
          </p:nvCxnSpPr>
          <p:spPr>
            <a:xfrm rot="10800000" flipV="1">
              <a:off x="4773168" y="4924912"/>
              <a:ext cx="3557016" cy="84235"/>
            </a:xfrm>
            <a:prstGeom prst="curvedConnector3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en arc 21"/>
            <p:cNvCxnSpPr/>
            <p:nvPr/>
          </p:nvCxnSpPr>
          <p:spPr>
            <a:xfrm rot="10800000" flipV="1">
              <a:off x="4736592" y="5026330"/>
              <a:ext cx="3593593" cy="121683"/>
            </a:xfrm>
            <a:prstGeom prst="curvedConnector3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5990502" y="2926969"/>
              <a:ext cx="929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UPDATE</a:t>
              </a:r>
              <a:endParaRPr lang="fr-FR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068645" y="4487646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ADD</a:t>
              </a:r>
              <a:endParaRPr lang="fr-FR"/>
            </a:p>
          </p:txBody>
        </p:sp>
      </p:grpSp>
      <p:sp>
        <p:nvSpPr>
          <p:cNvPr id="31" name="ZoneTexte 30"/>
          <p:cNvSpPr txBox="1"/>
          <p:nvPr/>
        </p:nvSpPr>
        <p:spPr>
          <a:xfrm>
            <a:off x="7633560" y="4846983"/>
            <a:ext cx="2585000" cy="20110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sz="80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/*non generated*/</a:t>
            </a:r>
            <a:endParaRPr lang="fr-FR" sz="80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sum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8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size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{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int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varName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BEncAsnContent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(&amp;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pBuffer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varName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size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sizeof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}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{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int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varName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BEncAsnContent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(&amp;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pBuffer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varName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size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sizeof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}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size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size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send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pBuffer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size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800"/>
          </a:p>
        </p:txBody>
      </p:sp>
      <p:sp>
        <p:nvSpPr>
          <p:cNvPr id="32" name="ZoneTexte 31"/>
          <p:cNvSpPr txBox="1"/>
          <p:nvPr/>
        </p:nvSpPr>
        <p:spPr>
          <a:xfrm>
            <a:off x="1693716" y="4889011"/>
            <a:ext cx="2682145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sz="80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sum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8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size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{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int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varName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BEncAsnContent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(&amp;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pBuffer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varName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size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sizeof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}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{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int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varName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BEncAsnContent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(&amp;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pBuffer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varName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size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sizeof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}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send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pBuffer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size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800"/>
          </a:p>
        </p:txBody>
      </p:sp>
      <p:sp>
        <p:nvSpPr>
          <p:cNvPr id="33" name="ZoneTexte 32"/>
          <p:cNvSpPr txBox="1"/>
          <p:nvPr/>
        </p:nvSpPr>
        <p:spPr>
          <a:xfrm>
            <a:off x="3968744" y="4666651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</a:t>
            </a:r>
            <a:endParaRPr lang="fr-FR" sz="1100"/>
          </a:p>
        </p:txBody>
      </p:sp>
      <p:sp>
        <p:nvSpPr>
          <p:cNvPr id="35" name="ZoneTexte 34"/>
          <p:cNvSpPr txBox="1"/>
          <p:nvPr/>
        </p:nvSpPr>
        <p:spPr>
          <a:xfrm>
            <a:off x="9889624" y="4837546"/>
            <a:ext cx="295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C’</a:t>
            </a:r>
            <a:endParaRPr lang="fr-FR" sz="1100"/>
          </a:p>
        </p:txBody>
      </p:sp>
      <p:cxnSp>
        <p:nvCxnSpPr>
          <p:cNvPr id="26" name="Connecteur en arc 25"/>
          <p:cNvCxnSpPr/>
          <p:nvPr/>
        </p:nvCxnSpPr>
        <p:spPr>
          <a:xfrm rot="10800000" flipV="1">
            <a:off x="4375862" y="6528816"/>
            <a:ext cx="3497123" cy="45720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33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2000"/>
          </a:xfrm>
        </p:spPr>
        <p:txBody>
          <a:bodyPr/>
          <a:lstStyle/>
          <a:p>
            <a:r>
              <a:rPr lang="en-US" smtClean="0"/>
              <a:t>Four-way </a:t>
            </a:r>
            <a:r>
              <a:rPr lang="en-US" smtClean="0"/>
              <a:t>merging</a:t>
            </a:r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38200" y="593592"/>
            <a:ext cx="10515600" cy="57105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smtClean="0"/>
              <a:t>Conflict</a:t>
            </a:r>
          </a:p>
          <a:p>
            <a:pPr lvl="1"/>
            <a:r>
              <a:rPr lang="en-US" sz="1600" smtClean="0"/>
              <a:t>Conflict between diff1 and diff2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smtClean="0"/>
              <a:t>REMOVE-UPDATE: d1 in diff1 and d2 in diff2 are in conflict if: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smtClean="0"/>
              <a:t>d1 is REMOVE, d2 is UPDATE, and d1.rl = d2.ll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smtClean="0"/>
              <a:t>d1 is UPDATE, d2 is REMOVE and d1.rl = d2.ll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smtClean="0"/>
              <a:t>UPDATE-UPDATE: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smtClean="0"/>
              <a:t>d1 is UPDATE, d2 is UPDATE, and d1.rl = d2.ll</a:t>
            </a:r>
            <a:endParaRPr lang="en-US" smtClean="0"/>
          </a:p>
          <a:p>
            <a:pPr lvl="1"/>
            <a:r>
              <a:rPr lang="en-US" sz="1600" smtClean="0"/>
              <a:t>In the example, no conflict is found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smtClean="0"/>
              <a:t>Synchronization strategy:</a:t>
            </a:r>
          </a:p>
          <a:p>
            <a:pPr lvl="1"/>
            <a:r>
              <a:rPr lang="en-US" sz="1600" smtClean="0"/>
              <a:t>Differences filter: A difference is valid if the affected code line is in the Match set or none.</a:t>
            </a:r>
          </a:p>
          <a:p>
            <a:pPr lvl="1"/>
            <a:r>
              <a:rPr lang="en-US" sz="1600" smtClean="0"/>
              <a:t>Find conflicts: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smtClean="0"/>
              <a:t>For d1 in diff1, d2 in diff2, if d1 and d2 are in conflict </a:t>
            </a:r>
            <a:r>
              <a:rPr lang="en-US" sz="1600" smtClean="0">
                <a:sym typeface="Wingdings" panose="05000000000000000000" pitchFamily="2" charset="2"/>
              </a:rPr>
              <a:t> add (d1,d2) as a conflict pair to </a:t>
            </a:r>
            <a:r>
              <a:rPr lang="en-US" sz="1600" i="1" smtClean="0">
                <a:sym typeface="Wingdings" panose="05000000000000000000" pitchFamily="2" charset="2"/>
              </a:rPr>
              <a:t>conflictPairs</a:t>
            </a:r>
          </a:p>
          <a:p>
            <a:pPr lvl="1"/>
            <a:r>
              <a:rPr lang="en-US" sz="1600" smtClean="0"/>
              <a:t>If conflictPairs not empty, use conflict resolution policy to remove the unaccounted differences: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smtClean="0"/>
              <a:t>User code over template code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smtClean="0"/>
              <a:t>Template code over user code</a:t>
            </a:r>
          </a:p>
          <a:p>
            <a:pPr lvl="1"/>
            <a:r>
              <a:rPr lang="en-US" sz="1600" smtClean="0"/>
              <a:t>For all existing differences, merge to the code C to get the final code.</a:t>
            </a:r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29777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2000"/>
          </a:xfrm>
        </p:spPr>
        <p:txBody>
          <a:bodyPr/>
          <a:lstStyle/>
          <a:p>
            <a:r>
              <a:rPr lang="en-US" smtClean="0"/>
              <a:t>Four-way </a:t>
            </a:r>
            <a:r>
              <a:rPr lang="en-US" smtClean="0"/>
              <a:t>merging</a:t>
            </a:r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38200" y="593592"/>
            <a:ext cx="10515600" cy="57105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smtClean="0"/>
              <a:t>Synchronization strategy:</a:t>
            </a:r>
          </a:p>
          <a:p>
            <a:pPr lvl="1"/>
            <a:r>
              <a:rPr lang="en-US" sz="1600" smtClean="0"/>
              <a:t>Differences filter: A difference is valid if the affected code line is in the Match set</a:t>
            </a:r>
            <a:r>
              <a:rPr lang="en-US" sz="1600"/>
              <a:t> or none</a:t>
            </a:r>
            <a:r>
              <a:rPr lang="en-US" sz="1600" smtClean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200" smtClean="0"/>
              <a:t>Match = {(1,1), (2,2)..(12,12),(14,14)}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sz="1200" smtClean="0"/>
          </a:p>
        </p:txBody>
      </p:sp>
      <p:grpSp>
        <p:nvGrpSpPr>
          <p:cNvPr id="23" name="Groupe 22"/>
          <p:cNvGrpSpPr/>
          <p:nvPr/>
        </p:nvGrpSpPr>
        <p:grpSpPr>
          <a:xfrm>
            <a:off x="849174" y="2152840"/>
            <a:ext cx="10696650" cy="2771775"/>
            <a:chOff x="849174" y="2152840"/>
            <a:chExt cx="10696650" cy="2771775"/>
          </a:xfrm>
        </p:grpSpPr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9174" y="2152840"/>
              <a:ext cx="3619500" cy="2771775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7274" y="2152840"/>
              <a:ext cx="3638550" cy="2733675"/>
            </a:xfrm>
            <a:prstGeom prst="rect">
              <a:avLst/>
            </a:prstGeom>
          </p:spPr>
        </p:pic>
        <p:cxnSp>
          <p:nvCxnSpPr>
            <p:cNvPr id="9" name="Connecteur en arc 8"/>
            <p:cNvCxnSpPr/>
            <p:nvPr/>
          </p:nvCxnSpPr>
          <p:spPr>
            <a:xfrm flipV="1">
              <a:off x="3118104" y="2257564"/>
              <a:ext cx="5093208" cy="16346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en arc 9"/>
            <p:cNvCxnSpPr/>
            <p:nvPr/>
          </p:nvCxnSpPr>
          <p:spPr>
            <a:xfrm flipV="1">
              <a:off x="2258568" y="2417443"/>
              <a:ext cx="6281928" cy="30991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en arc 10"/>
            <p:cNvCxnSpPr/>
            <p:nvPr/>
          </p:nvCxnSpPr>
          <p:spPr>
            <a:xfrm flipV="1">
              <a:off x="2999232" y="2713037"/>
              <a:ext cx="5733288" cy="74205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51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2000"/>
          </a:xfrm>
        </p:spPr>
        <p:txBody>
          <a:bodyPr/>
          <a:lstStyle/>
          <a:p>
            <a:r>
              <a:rPr lang="en-US" smtClean="0"/>
              <a:t>Four-way </a:t>
            </a:r>
            <a:r>
              <a:rPr lang="en-US" smtClean="0"/>
              <a:t>merging</a:t>
            </a:r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38200" y="593592"/>
            <a:ext cx="10515600" cy="57105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smtClean="0"/>
              <a:t>Synchronization strategy:</a:t>
            </a:r>
          </a:p>
          <a:p>
            <a:pPr lvl="1"/>
            <a:r>
              <a:rPr lang="en-US" sz="1600" smtClean="0"/>
              <a:t>Differences filter: A difference is valid if the affected code line is in the Match set</a:t>
            </a:r>
            <a:r>
              <a:rPr lang="en-US" sz="1600"/>
              <a:t> or none</a:t>
            </a:r>
            <a:r>
              <a:rPr lang="en-US" sz="1600" smtClean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200" smtClean="0"/>
              <a:t>Match = {(1,1), (2,2)..(12,12),(14,14)}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200" smtClean="0"/>
              <a:t>Diff1 = {UPDATE[(1,1), (5,5), (10, 10)], ADD[13, 14, 15, 16, 17]}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sz="120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6354"/>
            <a:ext cx="3695700" cy="28860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556" y="2647188"/>
            <a:ext cx="3609975" cy="3429000"/>
          </a:xfrm>
          <a:prstGeom prst="rect">
            <a:avLst/>
          </a:prstGeom>
        </p:spPr>
      </p:pic>
      <p:cxnSp>
        <p:nvCxnSpPr>
          <p:cNvPr id="7" name="Connecteur en arc 6"/>
          <p:cNvCxnSpPr/>
          <p:nvPr/>
        </p:nvCxnSpPr>
        <p:spPr>
          <a:xfrm flipV="1">
            <a:off x="3127248" y="2734056"/>
            <a:ext cx="4736592" cy="19202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en arc 11"/>
          <p:cNvCxnSpPr/>
          <p:nvPr/>
        </p:nvCxnSpPr>
        <p:spPr>
          <a:xfrm flipV="1">
            <a:off x="4453128" y="3401568"/>
            <a:ext cx="4005072" cy="21031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rc 13"/>
          <p:cNvCxnSpPr/>
          <p:nvPr/>
        </p:nvCxnSpPr>
        <p:spPr>
          <a:xfrm flipV="1">
            <a:off x="4533900" y="4261104"/>
            <a:ext cx="3906012" cy="20116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6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2000"/>
          </a:xfrm>
        </p:spPr>
        <p:txBody>
          <a:bodyPr/>
          <a:lstStyle/>
          <a:p>
            <a:r>
              <a:rPr lang="en-US" smtClean="0"/>
              <a:t>Four-way </a:t>
            </a:r>
            <a:r>
              <a:rPr lang="en-US" smtClean="0"/>
              <a:t>merging</a:t>
            </a:r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38200" y="593592"/>
            <a:ext cx="10515600" cy="57105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smtClean="0"/>
              <a:t>Synchronization strategy:</a:t>
            </a:r>
          </a:p>
          <a:p>
            <a:pPr lvl="1"/>
            <a:r>
              <a:rPr lang="en-US" sz="1600" smtClean="0"/>
              <a:t>Differences filter: A difference is valid if the affected code line is in the Match set</a:t>
            </a:r>
            <a:r>
              <a:rPr lang="en-US" sz="1600"/>
              <a:t> or none</a:t>
            </a:r>
            <a:r>
              <a:rPr lang="en-US" sz="1600" smtClean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200" smtClean="0"/>
              <a:t>Match = {(1,1), (2,2)..(12,12),(14,14)}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200" smtClean="0"/>
              <a:t>Diff1 = {UPDATE[(1,1), (5,5), (10, 10)], ADD[(none,13), (none,14), (none,15), (none,16), (none,17)]}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200" smtClean="0"/>
              <a:t>Diff2 </a:t>
            </a:r>
            <a:r>
              <a:rPr lang="en-US" sz="1200"/>
              <a:t>= </a:t>
            </a:r>
            <a:r>
              <a:rPr lang="en-US" sz="1200" smtClean="0"/>
              <a:t>{</a:t>
            </a:r>
            <a:r>
              <a:rPr lang="en-US" sz="1200"/>
              <a:t>ADD[(none,13</a:t>
            </a:r>
            <a:r>
              <a:rPr lang="en-US" sz="1200" smtClean="0"/>
              <a:t>)]}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6354"/>
            <a:ext cx="3695700" cy="28860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556" y="2647188"/>
            <a:ext cx="3609975" cy="3429000"/>
          </a:xfrm>
          <a:prstGeom prst="rect">
            <a:avLst/>
          </a:prstGeom>
        </p:spPr>
      </p:pic>
      <p:cxnSp>
        <p:nvCxnSpPr>
          <p:cNvPr id="7" name="Connecteur en arc 6"/>
          <p:cNvCxnSpPr/>
          <p:nvPr/>
        </p:nvCxnSpPr>
        <p:spPr>
          <a:xfrm flipV="1">
            <a:off x="3127248" y="2734056"/>
            <a:ext cx="4736592" cy="19202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en arc 11"/>
          <p:cNvCxnSpPr/>
          <p:nvPr/>
        </p:nvCxnSpPr>
        <p:spPr>
          <a:xfrm flipV="1">
            <a:off x="4453128" y="3401568"/>
            <a:ext cx="4005072" cy="21031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rc 13"/>
          <p:cNvCxnSpPr/>
          <p:nvPr/>
        </p:nvCxnSpPr>
        <p:spPr>
          <a:xfrm flipV="1">
            <a:off x="4533900" y="4261104"/>
            <a:ext cx="3906012" cy="20116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36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2000"/>
          </a:xfrm>
        </p:spPr>
        <p:txBody>
          <a:bodyPr/>
          <a:lstStyle/>
          <a:p>
            <a:r>
              <a:rPr lang="en-US" smtClean="0"/>
              <a:t>Four-way </a:t>
            </a:r>
            <a:r>
              <a:rPr lang="en-US" smtClean="0"/>
              <a:t>merging</a:t>
            </a:r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38200" y="593592"/>
            <a:ext cx="10515600" cy="57105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smtClean="0"/>
              <a:t>Synchronization strategy:</a:t>
            </a:r>
          </a:p>
          <a:p>
            <a:pPr lvl="1"/>
            <a:r>
              <a:rPr lang="en-US" sz="1600"/>
              <a:t>Differences filter: A difference is valid if the affected code line is in the Match </a:t>
            </a:r>
            <a:r>
              <a:rPr lang="en-US" sz="1600" smtClean="0"/>
              <a:t>set</a:t>
            </a:r>
            <a:r>
              <a:rPr lang="en-US" sz="1600"/>
              <a:t> or none</a:t>
            </a:r>
            <a:r>
              <a:rPr lang="en-US" sz="1600" smtClean="0"/>
              <a:t>.</a:t>
            </a:r>
            <a:endParaRPr lang="en-US" sz="160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200"/>
              <a:t>Match = {(1,1), (2,2)..(12,12),(14,14)}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200"/>
              <a:t>Diff1 = {UPDATE[(1,1), (5,5), (10, 10)], ADD[(none,13), (none,14), (none,15), (none,16), (none,17)]}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200"/>
              <a:t>Diff2 = {ADD[(none,13)]}</a:t>
            </a:r>
          </a:p>
          <a:p>
            <a:pPr lvl="1"/>
            <a:r>
              <a:rPr lang="en-US" sz="1600" smtClean="0"/>
              <a:t>Find conflicts: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smtClean="0"/>
              <a:t>No conflicts are found in this case</a:t>
            </a:r>
          </a:p>
          <a:p>
            <a:pPr lvl="1"/>
            <a:r>
              <a:rPr lang="en-US" sz="1600" smtClean="0"/>
              <a:t>No conflict resolution policy is needed</a:t>
            </a:r>
          </a:p>
          <a:p>
            <a:pPr lvl="1"/>
            <a:r>
              <a:rPr lang="en-US" sz="1600" smtClean="0"/>
              <a:t>Merge: apply all differences (Diff1 and Diff2) to the code C</a:t>
            </a:r>
            <a:endParaRPr lang="fr-FR" sz="160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86" y="3418035"/>
            <a:ext cx="3695700" cy="2886075"/>
          </a:xfrm>
          <a:prstGeom prst="rect">
            <a:avLst/>
          </a:prstGeom>
        </p:spPr>
      </p:pic>
      <p:cxnSp>
        <p:nvCxnSpPr>
          <p:cNvPr id="7" name="Connecteur en arc 6"/>
          <p:cNvCxnSpPr/>
          <p:nvPr/>
        </p:nvCxnSpPr>
        <p:spPr>
          <a:xfrm flipV="1">
            <a:off x="2759103" y="3283889"/>
            <a:ext cx="5208104" cy="2146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000859" y="3129242"/>
            <a:ext cx="123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UPDATE(1,1)</a:t>
            </a:r>
            <a:endParaRPr lang="fr-FR" sz="1600"/>
          </a:p>
        </p:txBody>
      </p:sp>
      <p:cxnSp>
        <p:nvCxnSpPr>
          <p:cNvPr id="10" name="Connecteur en arc 9"/>
          <p:cNvCxnSpPr/>
          <p:nvPr/>
        </p:nvCxnSpPr>
        <p:spPr>
          <a:xfrm flipV="1">
            <a:off x="4158532" y="3991555"/>
            <a:ext cx="4389120" cy="1908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rc 13"/>
          <p:cNvCxnSpPr/>
          <p:nvPr/>
        </p:nvCxnSpPr>
        <p:spPr>
          <a:xfrm flipV="1">
            <a:off x="4158532" y="4834194"/>
            <a:ext cx="4397071" cy="2330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051756" y="3811630"/>
            <a:ext cx="123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UPDATE(5,5)</a:t>
            </a:r>
            <a:endParaRPr lang="fr-FR" sz="1600"/>
          </a:p>
        </p:txBody>
      </p:sp>
      <p:sp>
        <p:nvSpPr>
          <p:cNvPr id="18" name="ZoneTexte 17"/>
          <p:cNvSpPr txBox="1"/>
          <p:nvPr/>
        </p:nvSpPr>
        <p:spPr>
          <a:xfrm>
            <a:off x="5051756" y="4701287"/>
            <a:ext cx="1441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UPDATE(10,10)</a:t>
            </a:r>
            <a:endParaRPr lang="fr-FR" sz="1600"/>
          </a:p>
        </p:txBody>
      </p:sp>
      <p:grpSp>
        <p:nvGrpSpPr>
          <p:cNvPr id="25" name="Groupe 24"/>
          <p:cNvGrpSpPr/>
          <p:nvPr/>
        </p:nvGrpSpPr>
        <p:grpSpPr>
          <a:xfrm>
            <a:off x="7595971" y="3211731"/>
            <a:ext cx="3609975" cy="3429000"/>
            <a:chOff x="7595971" y="3211731"/>
            <a:chExt cx="3609975" cy="3429000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5971" y="3211731"/>
              <a:ext cx="3609975" cy="3429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8120800" y="3211731"/>
              <a:ext cx="2560316" cy="128016"/>
            </a:xfrm>
            <a:prstGeom prst="rect">
              <a:avLst/>
            </a:prstGeom>
            <a:solidFill>
              <a:schemeClr val="accent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555603" y="3893183"/>
              <a:ext cx="2560316" cy="128016"/>
            </a:xfrm>
            <a:prstGeom prst="rect">
              <a:avLst/>
            </a:prstGeom>
            <a:solidFill>
              <a:schemeClr val="accent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586437" y="4762235"/>
              <a:ext cx="2560316" cy="128016"/>
            </a:xfrm>
            <a:prstGeom prst="rect">
              <a:avLst/>
            </a:prstGeom>
            <a:solidFill>
              <a:schemeClr val="accent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57173" y="5276906"/>
              <a:ext cx="2789579" cy="829695"/>
            </a:xfrm>
            <a:prstGeom prst="rect">
              <a:avLst/>
            </a:prstGeom>
            <a:solidFill>
              <a:schemeClr val="accent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Connecteur en arc 20"/>
          <p:cNvCxnSpPr>
            <a:endCxn id="20" idx="1"/>
          </p:cNvCxnSpPr>
          <p:nvPr/>
        </p:nvCxnSpPr>
        <p:spPr>
          <a:xfrm>
            <a:off x="2608028" y="5631288"/>
            <a:ext cx="5749145" cy="604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5375193" y="5389465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ADD</a:t>
            </a:r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1313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38200" y="142490"/>
            <a:ext cx="10515600" cy="946839"/>
          </a:xfrm>
        </p:spPr>
        <p:txBody>
          <a:bodyPr/>
          <a:lstStyle/>
          <a:p>
            <a:r>
              <a:rPr lang="en-US" smtClean="0"/>
              <a:t>Code generation</a:t>
            </a:r>
            <a:endParaRPr lang="fr-FR"/>
          </a:p>
        </p:txBody>
      </p:sp>
      <p:grpSp>
        <p:nvGrpSpPr>
          <p:cNvPr id="14" name="Groupe 13"/>
          <p:cNvGrpSpPr/>
          <p:nvPr/>
        </p:nvGrpSpPr>
        <p:grpSpPr>
          <a:xfrm>
            <a:off x="2585630" y="1724853"/>
            <a:ext cx="7020740" cy="2970239"/>
            <a:chOff x="3215224" y="1469876"/>
            <a:chExt cx="5449678" cy="1795731"/>
          </a:xfrm>
        </p:grpSpPr>
        <p:sp>
          <p:nvSpPr>
            <p:cNvPr id="5" name="Organigramme : Document 4"/>
            <p:cNvSpPr/>
            <p:nvPr/>
          </p:nvSpPr>
          <p:spPr>
            <a:xfrm>
              <a:off x="3215224" y="2653357"/>
              <a:ext cx="1272209" cy="612250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Model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" name="Organigramme : Document 5"/>
            <p:cNvSpPr/>
            <p:nvPr/>
          </p:nvSpPr>
          <p:spPr>
            <a:xfrm>
              <a:off x="7392693" y="2653357"/>
              <a:ext cx="1272209" cy="612250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Code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8" name="Connecteur droit avec flèche 7"/>
            <p:cNvCxnSpPr>
              <a:stCxn id="5" idx="3"/>
              <a:endCxn id="6" idx="1"/>
            </p:cNvCxnSpPr>
            <p:nvPr/>
          </p:nvCxnSpPr>
          <p:spPr>
            <a:xfrm>
              <a:off x="4487433" y="2959482"/>
              <a:ext cx="29052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5251880" y="2653357"/>
              <a:ext cx="1737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Code generation</a:t>
              </a:r>
              <a:endParaRPr lang="fr-FR"/>
            </a:p>
          </p:txBody>
        </p:sp>
        <p:sp>
          <p:nvSpPr>
            <p:cNvPr id="10" name="Organigramme : Multidocument 9"/>
            <p:cNvSpPr/>
            <p:nvPr/>
          </p:nvSpPr>
          <p:spPr>
            <a:xfrm>
              <a:off x="4888197" y="1469876"/>
              <a:ext cx="2119357" cy="777667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Code generation template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2" name="Connecteur droit avec flèche 11"/>
            <p:cNvCxnSpPr>
              <a:stCxn id="9" idx="0"/>
            </p:cNvCxnSpPr>
            <p:nvPr/>
          </p:nvCxnSpPr>
          <p:spPr>
            <a:xfrm flipH="1" flipV="1">
              <a:off x="5990602" y="2256090"/>
              <a:ext cx="129882" cy="39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5990602" y="2252421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Use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6815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38200" y="142490"/>
            <a:ext cx="10515600" cy="946839"/>
          </a:xfrm>
        </p:spPr>
        <p:txBody>
          <a:bodyPr/>
          <a:lstStyle/>
          <a:p>
            <a:r>
              <a:rPr lang="en-US" smtClean="0"/>
              <a:t>Evolution</a:t>
            </a:r>
            <a:endParaRPr lang="fr-FR"/>
          </a:p>
        </p:txBody>
      </p:sp>
      <p:grpSp>
        <p:nvGrpSpPr>
          <p:cNvPr id="30" name="Groupe 29"/>
          <p:cNvGrpSpPr/>
          <p:nvPr/>
        </p:nvGrpSpPr>
        <p:grpSpPr>
          <a:xfrm>
            <a:off x="1486379" y="978723"/>
            <a:ext cx="8912122" cy="2589862"/>
            <a:chOff x="1486379" y="1937084"/>
            <a:chExt cx="8912122" cy="2589862"/>
          </a:xfrm>
        </p:grpSpPr>
        <p:sp>
          <p:nvSpPr>
            <p:cNvPr id="5" name="Organigramme : Document 4"/>
            <p:cNvSpPr/>
            <p:nvPr/>
          </p:nvSpPr>
          <p:spPr>
            <a:xfrm>
              <a:off x="1497520" y="2019793"/>
              <a:ext cx="1272209" cy="612250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Model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" name="Organigramme : Document 5"/>
            <p:cNvSpPr/>
            <p:nvPr/>
          </p:nvSpPr>
          <p:spPr>
            <a:xfrm>
              <a:off x="8922390" y="2019793"/>
              <a:ext cx="1272209" cy="612250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Code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" name="Organigramme : Multidocument 9"/>
            <p:cNvSpPr/>
            <p:nvPr/>
          </p:nvSpPr>
          <p:spPr>
            <a:xfrm>
              <a:off x="4614729" y="1937084"/>
              <a:ext cx="2119357" cy="777667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Code generation template T</a:t>
              </a:r>
              <a:endParaRPr lang="fr-FR">
                <a:solidFill>
                  <a:schemeClr val="tx1"/>
                </a:solidFill>
              </a:endParaRPr>
            </a:p>
          </p:txBody>
        </p:sp>
        <p:grpSp>
          <p:nvGrpSpPr>
            <p:cNvPr id="15" name="Groupe 14"/>
            <p:cNvGrpSpPr/>
            <p:nvPr/>
          </p:nvGrpSpPr>
          <p:grpSpPr>
            <a:xfrm>
              <a:off x="1486379" y="2591566"/>
              <a:ext cx="1410568" cy="1935380"/>
              <a:chOff x="1494695" y="2510813"/>
              <a:chExt cx="1410568" cy="1935380"/>
            </a:xfrm>
          </p:grpSpPr>
          <p:sp>
            <p:nvSpPr>
              <p:cNvPr id="9" name="ZoneTexte 8"/>
              <p:cNvSpPr txBox="1"/>
              <p:nvPr/>
            </p:nvSpPr>
            <p:spPr>
              <a:xfrm>
                <a:off x="2050990" y="2933628"/>
                <a:ext cx="854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Modify</a:t>
                </a:r>
                <a:endParaRPr lang="fr-FR"/>
              </a:p>
            </p:txBody>
          </p:sp>
          <p:sp>
            <p:nvSpPr>
              <p:cNvPr id="14" name="Organigramme : Document 13"/>
              <p:cNvSpPr/>
              <p:nvPr/>
            </p:nvSpPr>
            <p:spPr>
              <a:xfrm>
                <a:off x="1494695" y="3833943"/>
                <a:ext cx="1272209" cy="612250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Model’</a:t>
                </a:r>
                <a:endParaRPr lang="fr-F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Connecteur droit avec flèche 10"/>
              <p:cNvCxnSpPr>
                <a:stCxn id="5" idx="2"/>
                <a:endCxn id="14" idx="0"/>
              </p:cNvCxnSpPr>
              <p:nvPr/>
            </p:nvCxnSpPr>
            <p:spPr>
              <a:xfrm flipH="1">
                <a:off x="2130800" y="2510813"/>
                <a:ext cx="11141" cy="13231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e 15"/>
            <p:cNvGrpSpPr/>
            <p:nvPr/>
          </p:nvGrpSpPr>
          <p:grpSpPr>
            <a:xfrm>
              <a:off x="8987932" y="2632043"/>
              <a:ext cx="1410569" cy="1894903"/>
              <a:chOff x="1494694" y="1886131"/>
              <a:chExt cx="1410569" cy="1894903"/>
            </a:xfrm>
          </p:grpSpPr>
          <p:sp>
            <p:nvSpPr>
              <p:cNvPr id="17" name="ZoneTexte 16"/>
              <p:cNvSpPr txBox="1"/>
              <p:nvPr/>
            </p:nvSpPr>
            <p:spPr>
              <a:xfrm>
                <a:off x="2050990" y="2316337"/>
                <a:ext cx="854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Modify</a:t>
                </a:r>
                <a:endParaRPr lang="fr-FR"/>
              </a:p>
            </p:txBody>
          </p:sp>
          <p:sp>
            <p:nvSpPr>
              <p:cNvPr id="18" name="Organigramme : Document 17"/>
              <p:cNvSpPr/>
              <p:nvPr/>
            </p:nvSpPr>
            <p:spPr>
              <a:xfrm>
                <a:off x="1494694" y="3168784"/>
                <a:ext cx="1272209" cy="612250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Code’</a:t>
                </a:r>
                <a:endParaRPr lang="fr-F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Connecteur droit avec flèche 18"/>
              <p:cNvCxnSpPr/>
              <p:nvPr/>
            </p:nvCxnSpPr>
            <p:spPr>
              <a:xfrm flipH="1">
                <a:off x="2130799" y="1886131"/>
                <a:ext cx="2827" cy="12826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e 19"/>
            <p:cNvGrpSpPr/>
            <p:nvPr/>
          </p:nvGrpSpPr>
          <p:grpSpPr>
            <a:xfrm>
              <a:off x="4902101" y="2682958"/>
              <a:ext cx="1444574" cy="1843988"/>
              <a:chOff x="1494694" y="2320085"/>
              <a:chExt cx="1444574" cy="1843988"/>
            </a:xfrm>
          </p:grpSpPr>
          <p:sp>
            <p:nvSpPr>
              <p:cNvPr id="21" name="ZoneTexte 20"/>
              <p:cNvSpPr txBox="1"/>
              <p:nvPr/>
            </p:nvSpPr>
            <p:spPr>
              <a:xfrm>
                <a:off x="2084995" y="2651508"/>
                <a:ext cx="854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Modify</a:t>
                </a:r>
                <a:endParaRPr lang="fr-FR"/>
              </a:p>
            </p:txBody>
          </p:sp>
          <p:sp>
            <p:nvSpPr>
              <p:cNvPr id="22" name="Organigramme : Document 21"/>
              <p:cNvSpPr/>
              <p:nvPr/>
            </p:nvSpPr>
            <p:spPr>
              <a:xfrm>
                <a:off x="1494694" y="3551823"/>
                <a:ext cx="1272209" cy="612250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T’</a:t>
                </a:r>
                <a:endParaRPr lang="fr-F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Connecteur droit avec flèche 22"/>
              <p:cNvCxnSpPr>
                <a:endCxn id="22" idx="0"/>
              </p:cNvCxnSpPr>
              <p:nvPr/>
            </p:nvCxnSpPr>
            <p:spPr>
              <a:xfrm>
                <a:off x="2130799" y="2320085"/>
                <a:ext cx="0" cy="12317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2" name="Connecteur droit 31"/>
          <p:cNvCxnSpPr/>
          <p:nvPr/>
        </p:nvCxnSpPr>
        <p:spPr>
          <a:xfrm>
            <a:off x="0" y="3745523"/>
            <a:ext cx="12192000" cy="1758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rganigramme : Document 33"/>
          <p:cNvSpPr/>
          <p:nvPr/>
        </p:nvSpPr>
        <p:spPr>
          <a:xfrm>
            <a:off x="3342520" y="4617037"/>
            <a:ext cx="1272209" cy="61225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Model’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Organigramme : Document 34"/>
          <p:cNvSpPr/>
          <p:nvPr/>
        </p:nvSpPr>
        <p:spPr>
          <a:xfrm>
            <a:off x="6825023" y="4617037"/>
            <a:ext cx="1272209" cy="61225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Code’</a:t>
            </a:r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41" name="Groupe 40"/>
          <p:cNvGrpSpPr/>
          <p:nvPr/>
        </p:nvGrpSpPr>
        <p:grpSpPr>
          <a:xfrm>
            <a:off x="4656168" y="4426857"/>
            <a:ext cx="2127416" cy="918866"/>
            <a:chOff x="5039955" y="4426857"/>
            <a:chExt cx="1242528" cy="918866"/>
          </a:xfrm>
        </p:grpSpPr>
        <p:sp>
          <p:nvSpPr>
            <p:cNvPr id="38" name="Flèche courbée vers le haut 37"/>
            <p:cNvSpPr/>
            <p:nvPr/>
          </p:nvSpPr>
          <p:spPr>
            <a:xfrm>
              <a:off x="5066331" y="4908906"/>
              <a:ext cx="1216152" cy="436817"/>
            </a:xfrm>
            <a:prstGeom prst="curvedUp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Flèche courbée vers le haut 38"/>
            <p:cNvSpPr/>
            <p:nvPr/>
          </p:nvSpPr>
          <p:spPr>
            <a:xfrm rot="10800000">
              <a:off x="5039955" y="4426857"/>
              <a:ext cx="1216152" cy="436817"/>
            </a:xfrm>
            <a:prstGeom prst="curvedUp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40" name="ZoneTexte 39"/>
          <p:cNvSpPr txBox="1"/>
          <p:nvPr/>
        </p:nvSpPr>
        <p:spPr>
          <a:xfrm>
            <a:off x="5041110" y="4701625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Consistency?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10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92564"/>
            <a:ext cx="10515600" cy="857005"/>
          </a:xfrm>
        </p:spPr>
        <p:txBody>
          <a:bodyPr/>
          <a:lstStyle/>
          <a:p>
            <a:r>
              <a:rPr lang="en-US" smtClean="0"/>
              <a:t>Motivating example</a:t>
            </a:r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87" y="4608694"/>
            <a:ext cx="2085570" cy="1005807"/>
          </a:xfrm>
          <a:prstGeom prst="rect">
            <a:avLst/>
          </a:prstGeom>
        </p:spPr>
      </p:pic>
      <p:cxnSp>
        <p:nvCxnSpPr>
          <p:cNvPr id="25" name="Connecteur droit avec flèche 24"/>
          <p:cNvCxnSpPr>
            <a:stCxn id="16" idx="2"/>
            <a:endCxn id="21" idx="0"/>
          </p:cNvCxnSpPr>
          <p:nvPr/>
        </p:nvCxnSpPr>
        <p:spPr>
          <a:xfrm flipH="1">
            <a:off x="1278872" y="2960414"/>
            <a:ext cx="1272071" cy="164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endCxn id="44" idx="0"/>
          </p:cNvCxnSpPr>
          <p:nvPr/>
        </p:nvCxnSpPr>
        <p:spPr>
          <a:xfrm>
            <a:off x="4123765" y="2712593"/>
            <a:ext cx="870428" cy="182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8" idx="2"/>
            <a:endCxn id="40" idx="0"/>
          </p:cNvCxnSpPr>
          <p:nvPr/>
        </p:nvCxnSpPr>
        <p:spPr>
          <a:xfrm>
            <a:off x="8347154" y="3106124"/>
            <a:ext cx="694531" cy="119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1800833" y="3725174"/>
            <a:ext cx="85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Modify</a:t>
            </a:r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4588661" y="3391521"/>
            <a:ext cx="85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Modify</a:t>
            </a:r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8798679" y="3391521"/>
            <a:ext cx="85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Modify</a:t>
            </a:r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3172719" y="1019822"/>
            <a:ext cx="3544560" cy="16927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sz="80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def marshall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Operation op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800" b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''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</a:p>
          <a:p>
            <a:r>
              <a:rPr lang="fr-FR" sz="8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int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size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«FOR p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InOutParameters»</a:t>
            </a: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{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«p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cppType» varName_ASN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«p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name»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BEncAsnContent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(&amp;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pBuffer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varName_ASN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size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sizeof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«p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name»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«ENDFOR»</a:t>
            </a: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send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pBuffer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size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800" b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''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800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37" y="2074830"/>
            <a:ext cx="1891064" cy="1123147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7006081" y="1167132"/>
            <a:ext cx="2682145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sz="80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sum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8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size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{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int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varName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BEncAsnContent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(&amp;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pBuffer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varName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size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sizeof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}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{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int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varName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BEncAsnContent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(&amp;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pBuffer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varName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size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sizeof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}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send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pBuffer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size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800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3085770" y="3074220"/>
            <a:ext cx="3888000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4377915" y="2881766"/>
            <a:ext cx="1133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Code generation</a:t>
            </a:r>
            <a:endParaRPr lang="fr-FR" sz="1100"/>
          </a:p>
        </p:txBody>
      </p:sp>
      <p:cxnSp>
        <p:nvCxnSpPr>
          <p:cNvPr id="35" name="Connecteur droit avec flèche 34"/>
          <p:cNvCxnSpPr>
            <a:stCxn id="34" idx="0"/>
            <a:endCxn id="24" idx="2"/>
          </p:cNvCxnSpPr>
          <p:nvPr/>
        </p:nvCxnSpPr>
        <p:spPr>
          <a:xfrm flipV="1">
            <a:off x="4944737" y="2712593"/>
            <a:ext cx="262" cy="16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4947261" y="2693163"/>
            <a:ext cx="10518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Use template T</a:t>
            </a:r>
            <a:endParaRPr lang="fr-FR" sz="1100"/>
          </a:p>
        </p:txBody>
      </p:sp>
      <p:sp>
        <p:nvSpPr>
          <p:cNvPr id="37" name="ZoneTexte 36"/>
          <p:cNvSpPr txBox="1"/>
          <p:nvPr/>
        </p:nvSpPr>
        <p:spPr>
          <a:xfrm>
            <a:off x="8615964" y="1092703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Generated code C</a:t>
            </a:r>
            <a:endParaRPr lang="fr-FR" sz="1000"/>
          </a:p>
        </p:txBody>
      </p:sp>
      <p:sp>
        <p:nvSpPr>
          <p:cNvPr id="38" name="ZoneTexte 37"/>
          <p:cNvSpPr txBox="1"/>
          <p:nvPr/>
        </p:nvSpPr>
        <p:spPr>
          <a:xfrm>
            <a:off x="5841311" y="1039556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Template T</a:t>
            </a:r>
            <a:endParaRPr lang="fr-FR" sz="1100"/>
          </a:p>
        </p:txBody>
      </p:sp>
      <p:grpSp>
        <p:nvGrpSpPr>
          <p:cNvPr id="39" name="Groupe 38"/>
          <p:cNvGrpSpPr/>
          <p:nvPr/>
        </p:nvGrpSpPr>
        <p:grpSpPr>
          <a:xfrm>
            <a:off x="3500835" y="4299226"/>
            <a:ext cx="6833350" cy="2011017"/>
            <a:chOff x="780144" y="2160116"/>
            <a:chExt cx="7090149" cy="2062103"/>
          </a:xfrm>
        </p:grpSpPr>
        <p:sp>
          <p:nvSpPr>
            <p:cNvPr id="40" name="ZoneTexte 39"/>
            <p:cNvSpPr txBox="1"/>
            <p:nvPr/>
          </p:nvSpPr>
          <p:spPr>
            <a:xfrm>
              <a:off x="5188148" y="2160116"/>
              <a:ext cx="2682145" cy="206210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800" smtClean="0">
                  <a:solidFill>
                    <a:srgbClr val="008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/*non generated*/</a:t>
              </a:r>
              <a:endPara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smtClean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int</a:t>
              </a:r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sum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</a:t>
              </a:r>
              <a:r>
                <a:rPr lang="fr-FR" sz="800" b="0" smtClean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int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a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0" smtClean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int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b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{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</a:t>
              </a:r>
              <a:r>
                <a:rPr lang="fr-FR" sz="800" b="0" smtClean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int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size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;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{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0" smtClean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int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varName 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=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a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;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BEncAsnContent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(&amp;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pBuffer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&amp;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varName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);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size 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+=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1" smtClean="0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sizeof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);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}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{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0" smtClean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int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varName 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=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b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;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BEncAsnContent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(&amp;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pBuffer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&amp;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varName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);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size 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+=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1" smtClean="0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sizeof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b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);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}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size 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=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size 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+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0" smtClean="0">
                  <a:solidFill>
                    <a:srgbClr val="FF8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5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;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send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pBuffer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size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);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}</a:t>
              </a:r>
              <a:endParaRPr lang="fr-FR" sz="80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6643545" y="2160116"/>
              <a:ext cx="12137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Generated code C</a:t>
              </a:r>
              <a:endParaRPr lang="fr-FR" sz="1100"/>
            </a:p>
          </p:txBody>
        </p:sp>
        <p:grpSp>
          <p:nvGrpSpPr>
            <p:cNvPr id="42" name="Groupe 41"/>
            <p:cNvGrpSpPr/>
            <p:nvPr/>
          </p:nvGrpSpPr>
          <p:grpSpPr>
            <a:xfrm>
              <a:off x="780144" y="2355644"/>
              <a:ext cx="3163200" cy="1780847"/>
              <a:chOff x="1490437" y="1041361"/>
              <a:chExt cx="3163200" cy="1780847"/>
            </a:xfrm>
          </p:grpSpPr>
          <p:sp>
            <p:nvSpPr>
              <p:cNvPr id="44" name="ZoneTexte 43"/>
              <p:cNvSpPr txBox="1"/>
              <p:nvPr/>
            </p:nvSpPr>
            <p:spPr>
              <a:xfrm>
                <a:off x="1490437" y="1086436"/>
                <a:ext cx="3098956" cy="173577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80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public</a:t>
                </a:r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def marshall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Operation op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</a:t>
                </a:r>
                <a:r>
                  <a:rPr lang="fr-FR" sz="800" b="0" smtClean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''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'</a:t>
                </a:r>
              </a:p>
              <a:p>
                <a:r>
                  <a:rPr lang="fr-FR" sz="8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int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size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«FOR p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: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op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InOutParameters»</a:t>
                </a: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{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«p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type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cppType» varName_ASN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«p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name»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AnsiMarshall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(&amp;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pBuffer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,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&amp;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varName_ASN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size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+=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sizeof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«p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name»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«ENDFOR»</a:t>
                </a: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send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pBuffer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,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size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</a:t>
                </a:r>
                <a:r>
                  <a:rPr lang="fr-FR" sz="800" b="0" smtClean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''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'</a:t>
                </a: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endParaRPr lang="fr-FR" sz="800"/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>
                <a:off x="3795070" y="1041361"/>
                <a:ext cx="858567" cy="268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smtClean="0"/>
                  <a:t>Template T</a:t>
                </a:r>
                <a:endParaRPr lang="fr-FR" sz="1100"/>
              </a:p>
            </p:txBody>
          </p:sp>
        </p:grpSp>
      </p:grpSp>
      <p:sp>
        <p:nvSpPr>
          <p:cNvPr id="46" name="Rectangle 45"/>
          <p:cNvSpPr/>
          <p:nvPr/>
        </p:nvSpPr>
        <p:spPr>
          <a:xfrm>
            <a:off x="3500834" y="5304734"/>
            <a:ext cx="2986715" cy="135946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7749186" y="5930480"/>
            <a:ext cx="2572514" cy="135946"/>
          </a:xfrm>
          <a:prstGeom prst="rect">
            <a:avLst/>
          </a:prstGeom>
          <a:solidFill>
            <a:srgbClr val="FFC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90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38200" y="1814"/>
            <a:ext cx="10515600" cy="946839"/>
          </a:xfrm>
        </p:spPr>
        <p:txBody>
          <a:bodyPr/>
          <a:lstStyle/>
          <a:p>
            <a:r>
              <a:rPr lang="en-US" smtClean="0"/>
              <a:t>Existing approaches</a:t>
            </a:r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0" y="3420206"/>
            <a:ext cx="12192000" cy="1758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5904122" y="948653"/>
            <a:ext cx="5449678" cy="1795731"/>
            <a:chOff x="3215224" y="1469876"/>
            <a:chExt cx="5449678" cy="1795731"/>
          </a:xfrm>
        </p:grpSpPr>
        <p:sp>
          <p:nvSpPr>
            <p:cNvPr id="26" name="Organigramme : Document 25"/>
            <p:cNvSpPr/>
            <p:nvPr/>
          </p:nvSpPr>
          <p:spPr>
            <a:xfrm>
              <a:off x="3215224" y="2653357"/>
              <a:ext cx="1272209" cy="612250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Model’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7" name="Organigramme : Document 26"/>
            <p:cNvSpPr/>
            <p:nvPr/>
          </p:nvSpPr>
          <p:spPr>
            <a:xfrm>
              <a:off x="7392693" y="2653357"/>
              <a:ext cx="1272209" cy="612250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Code’’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28" name="Connecteur droit avec flèche 27"/>
            <p:cNvCxnSpPr>
              <a:stCxn id="26" idx="3"/>
              <a:endCxn id="27" idx="1"/>
            </p:cNvCxnSpPr>
            <p:nvPr/>
          </p:nvCxnSpPr>
          <p:spPr>
            <a:xfrm>
              <a:off x="4487433" y="2959482"/>
              <a:ext cx="29052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251880" y="2653357"/>
              <a:ext cx="1737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Code generation</a:t>
              </a:r>
              <a:endParaRPr lang="fr-FR"/>
            </a:p>
          </p:txBody>
        </p:sp>
        <p:sp>
          <p:nvSpPr>
            <p:cNvPr id="30" name="Organigramme : Multidocument 29"/>
            <p:cNvSpPr/>
            <p:nvPr/>
          </p:nvSpPr>
          <p:spPr>
            <a:xfrm>
              <a:off x="4888197" y="1469876"/>
              <a:ext cx="2119357" cy="777667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Code generation template T’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31" name="Connecteur droit avec flèche 30"/>
            <p:cNvCxnSpPr>
              <a:stCxn id="29" idx="0"/>
            </p:cNvCxnSpPr>
            <p:nvPr/>
          </p:nvCxnSpPr>
          <p:spPr>
            <a:xfrm flipH="1" flipV="1">
              <a:off x="5990602" y="2256090"/>
              <a:ext cx="129882" cy="39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5990602" y="2252421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Use</a:t>
              </a:r>
              <a:endParaRPr lang="fr-FR"/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281354" y="948653"/>
            <a:ext cx="6463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Preseve model + template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Code generation with modified model + template to Code’’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Overwrite changes previously made to Code’ </a:t>
            </a:r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1064230" y="3680357"/>
            <a:ext cx="9128208" cy="2921509"/>
            <a:chOff x="517383" y="3437791"/>
            <a:chExt cx="9128208" cy="2921509"/>
          </a:xfrm>
        </p:grpSpPr>
        <p:cxnSp>
          <p:nvCxnSpPr>
            <p:cNvPr id="13" name="Connecteur droit avec flèche 12"/>
            <p:cNvCxnSpPr/>
            <p:nvPr/>
          </p:nvCxnSpPr>
          <p:spPr>
            <a:xfrm flipV="1">
              <a:off x="2602953" y="5183706"/>
              <a:ext cx="44396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383" y="4599729"/>
              <a:ext cx="2085570" cy="1005807"/>
            </a:xfrm>
            <a:prstGeom prst="rect">
              <a:avLst/>
            </a:prstGeom>
          </p:spPr>
        </p:pic>
        <p:sp>
          <p:nvSpPr>
            <p:cNvPr id="18" name="ZoneTexte 17"/>
            <p:cNvSpPr txBox="1"/>
            <p:nvPr/>
          </p:nvSpPr>
          <p:spPr>
            <a:xfrm>
              <a:off x="3329438" y="3437791"/>
              <a:ext cx="2986715" cy="16927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800" smtClean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public</a:t>
              </a:r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def marshall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Operation op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{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</a:t>
              </a:r>
              <a:r>
                <a:rPr lang="fr-FR" sz="800" b="0" smtClean="0">
                  <a:solidFill>
                    <a:srgbClr val="808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''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'</a:t>
              </a:r>
            </a:p>
            <a:p>
              <a:r>
                <a:rPr lang="fr-FR" sz="800" b="0" smtClean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int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size 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=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0" smtClean="0">
                  <a:solidFill>
                    <a:srgbClr val="FF8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0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;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«FOR p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op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.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InOutParameters»</a:t>
              </a:r>
            </a:p>
            <a:p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{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«p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.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type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.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cppType» varName_ASN 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=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«p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.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name»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;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AnsiMarshall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(&amp;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pBuffer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&amp;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varName_ASN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);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size 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+=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sizeof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«p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.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name»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);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}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«ENDFOR»</a:t>
              </a:r>
            </a:p>
            <a:p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send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pBuffer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size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);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</a:t>
              </a:r>
              <a:r>
                <a:rPr lang="fr-FR" sz="800" b="0" smtClean="0">
                  <a:solidFill>
                    <a:srgbClr val="808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''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'</a:t>
              </a:r>
            </a:p>
            <a:p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}</a:t>
              </a:r>
              <a:endParaRPr lang="fr-FR" sz="80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7085275" y="3927865"/>
              <a:ext cx="2560316" cy="243143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80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int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sum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</a:t>
              </a:r>
              <a:r>
                <a:rPr lang="fr-FR" sz="80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int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a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int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b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int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c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{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</a:t>
              </a:r>
              <a:r>
                <a:rPr lang="fr-FR" sz="800" smtClean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int</a:t>
              </a:r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size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;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{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smtClean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int</a:t>
              </a:r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varName 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=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a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;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AnsiMarshall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(&amp;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pBuffer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&amp;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varName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);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size 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+=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1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sizeof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);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}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{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smtClean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int</a:t>
              </a:r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varName 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=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b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;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AnsiMarshall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(&amp;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pBuffer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&amp;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varName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);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size 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+=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1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sizeof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b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);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}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{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smtClean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int</a:t>
              </a:r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varName 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=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c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;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AnsiMarshall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(&amp;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pBuffer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&amp;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varName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);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size 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+=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1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sizeof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);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}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send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</a:t>
              </a:r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pBuffer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</a:t>
              </a:r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size</a:t>
              </a:r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);</a:t>
              </a:r>
              <a:endPara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1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}</a:t>
              </a:r>
              <a:endParaRPr lang="fr-FR" sz="80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3882503" y="4461896"/>
            <a:ext cx="2986715" cy="135946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3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38200" y="1814"/>
            <a:ext cx="10515600" cy="618239"/>
          </a:xfrm>
        </p:spPr>
        <p:txBody>
          <a:bodyPr>
            <a:normAutofit fontScale="90000"/>
          </a:bodyPr>
          <a:lstStyle/>
          <a:p>
            <a:r>
              <a:rPr lang="en-US" smtClean="0"/>
              <a:t>Existing approaches</a:t>
            </a:r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0" y="3570069"/>
            <a:ext cx="12192000" cy="1758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68104" y="626292"/>
            <a:ext cx="656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Preseve code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Generated code Code’ is tagged by @generated/@protected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281354" y="3599520"/>
            <a:ext cx="5361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Code generation after changes made to the artifacts</a:t>
            </a:r>
          </a:p>
        </p:txBody>
      </p:sp>
      <p:grpSp>
        <p:nvGrpSpPr>
          <p:cNvPr id="9" name="Groupe 8"/>
          <p:cNvGrpSpPr/>
          <p:nvPr/>
        </p:nvGrpSpPr>
        <p:grpSpPr>
          <a:xfrm>
            <a:off x="838200" y="4722995"/>
            <a:ext cx="6204438" cy="851087"/>
            <a:chOff x="838200" y="4758163"/>
            <a:chExt cx="6204438" cy="851087"/>
          </a:xfrm>
        </p:grpSpPr>
        <p:pic>
          <p:nvPicPr>
            <p:cNvPr id="33" name="Imag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758163"/>
              <a:ext cx="1764753" cy="851087"/>
            </a:xfrm>
            <a:prstGeom prst="rect">
              <a:avLst/>
            </a:prstGeom>
          </p:spPr>
        </p:pic>
        <p:cxnSp>
          <p:nvCxnSpPr>
            <p:cNvPr id="13" name="Connecteur droit avec flèche 12"/>
            <p:cNvCxnSpPr>
              <a:stCxn id="33" idx="3"/>
            </p:cNvCxnSpPr>
            <p:nvPr/>
          </p:nvCxnSpPr>
          <p:spPr>
            <a:xfrm flipV="1">
              <a:off x="2602953" y="5183706"/>
              <a:ext cx="44396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Légende encadrée 2 9"/>
          <p:cNvSpPr/>
          <p:nvPr/>
        </p:nvSpPr>
        <p:spPr>
          <a:xfrm>
            <a:off x="1446236" y="5592092"/>
            <a:ext cx="5396569" cy="1154584"/>
          </a:xfrm>
          <a:prstGeom prst="borderCallout2">
            <a:avLst>
              <a:gd name="adj1" fmla="val -731"/>
              <a:gd name="adj2" fmla="val 51487"/>
              <a:gd name="adj3" fmla="val -95619"/>
              <a:gd name="adj4" fmla="val 89090"/>
              <a:gd name="adj5" fmla="val -96930"/>
              <a:gd name="adj6" fmla="val 10408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-The “old sum” is preserved but dead-code since the signature is not met with the model-defined operation</a:t>
            </a:r>
          </a:p>
          <a:p>
            <a:r>
              <a:rPr lang="en-US" smtClean="0">
                <a:solidFill>
                  <a:schemeClr val="tx1"/>
                </a:solidFill>
              </a:rPr>
              <a:t>-Potential to have syntax errors since no “sum” method in code is met with the model’s.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441660" y="1307571"/>
            <a:ext cx="3544560" cy="16927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sz="80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def marshall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Operation op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800" b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''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</a:p>
          <a:p>
            <a:r>
              <a:rPr lang="fr-FR" sz="8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int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size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«FOR p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InOutParameters»</a:t>
            </a: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{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«p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cppType» varName_ASN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«p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name»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BEncAsnContent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(&amp;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pBuffer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varName_ASN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size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sizeof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«p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name»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«ENDFOR»</a:t>
            </a: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send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pBuffer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size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800" b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''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80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78" y="2362579"/>
            <a:ext cx="1891064" cy="1123147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7275022" y="1374196"/>
            <a:ext cx="2743059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sz="800" b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/*non generated*/</a:t>
            </a:r>
            <a:endParaRPr lang="fr-FR" sz="800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sum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8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size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{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int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varName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BEncAsnContent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(&amp;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pBuffer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varName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size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sizeof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}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{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int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varName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BEncAsnContent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(&amp;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pBuffer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varName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size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sizeof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}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send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pBuffer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size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800"/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3354711" y="3361969"/>
            <a:ext cx="3888000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4646856" y="3169515"/>
            <a:ext cx="1133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Code generation</a:t>
            </a:r>
            <a:endParaRPr lang="fr-FR" sz="1100"/>
          </a:p>
        </p:txBody>
      </p:sp>
      <p:cxnSp>
        <p:nvCxnSpPr>
          <p:cNvPr id="27" name="Connecteur droit avec flèche 26"/>
          <p:cNvCxnSpPr>
            <a:stCxn id="26" idx="0"/>
            <a:endCxn id="22" idx="2"/>
          </p:cNvCxnSpPr>
          <p:nvPr/>
        </p:nvCxnSpPr>
        <p:spPr>
          <a:xfrm flipV="1">
            <a:off x="5213678" y="3000342"/>
            <a:ext cx="262" cy="16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5216202" y="2980912"/>
            <a:ext cx="10518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Use template T</a:t>
            </a:r>
            <a:endParaRPr lang="fr-FR" sz="1100"/>
          </a:p>
        </p:txBody>
      </p:sp>
      <p:sp>
        <p:nvSpPr>
          <p:cNvPr id="29" name="ZoneTexte 28"/>
          <p:cNvSpPr txBox="1"/>
          <p:nvPr/>
        </p:nvSpPr>
        <p:spPr>
          <a:xfrm>
            <a:off x="8884905" y="1380452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Generated code C</a:t>
            </a:r>
            <a:endParaRPr lang="fr-FR" sz="1000"/>
          </a:p>
        </p:txBody>
      </p:sp>
      <p:sp>
        <p:nvSpPr>
          <p:cNvPr id="30" name="ZoneTexte 29"/>
          <p:cNvSpPr txBox="1"/>
          <p:nvPr/>
        </p:nvSpPr>
        <p:spPr>
          <a:xfrm>
            <a:off x="6110252" y="1327305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Template T</a:t>
            </a:r>
            <a:endParaRPr lang="fr-FR" sz="1100"/>
          </a:p>
        </p:txBody>
      </p:sp>
      <p:sp>
        <p:nvSpPr>
          <p:cNvPr id="31" name="ZoneTexte 30"/>
          <p:cNvSpPr txBox="1"/>
          <p:nvPr/>
        </p:nvSpPr>
        <p:spPr>
          <a:xfrm>
            <a:off x="7042638" y="4190442"/>
            <a:ext cx="2585000" cy="20110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sz="80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/*non generated*/</a:t>
            </a:r>
            <a:endParaRPr lang="fr-FR" sz="80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sum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8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size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{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int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varName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BEncAsnContent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(&amp;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pBuffer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varName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size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sizeof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}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{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int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varName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BEncAsnContent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(&amp;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pBuffer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varName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size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sizeof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}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size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size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send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pBuffer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size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800"/>
          </a:p>
        </p:txBody>
      </p:sp>
    </p:spTree>
    <p:extLst>
      <p:ext uri="{BB962C8B-B14F-4D97-AF65-F5344CB8AC3E}">
        <p14:creationId xmlns:p14="http://schemas.microsoft.com/office/powerpoint/2010/main" val="257458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38200" y="1814"/>
            <a:ext cx="10515600" cy="946839"/>
          </a:xfrm>
        </p:spPr>
        <p:txBody>
          <a:bodyPr/>
          <a:lstStyle/>
          <a:p>
            <a:r>
              <a:rPr lang="en-US" smtClean="0"/>
              <a:t>Overview of our approach</a:t>
            </a:r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8427"/>
            <a:ext cx="2085570" cy="1005807"/>
          </a:xfrm>
          <a:prstGeom prst="rect">
            <a:avLst/>
          </a:prstGeom>
        </p:spPr>
      </p:pic>
      <p:grpSp>
        <p:nvGrpSpPr>
          <p:cNvPr id="36" name="Groupe 35"/>
          <p:cNvGrpSpPr/>
          <p:nvPr/>
        </p:nvGrpSpPr>
        <p:grpSpPr>
          <a:xfrm>
            <a:off x="3958035" y="802991"/>
            <a:ext cx="6833350" cy="2011017"/>
            <a:chOff x="780144" y="2160116"/>
            <a:chExt cx="7090149" cy="2062103"/>
          </a:xfrm>
        </p:grpSpPr>
        <p:sp>
          <p:nvSpPr>
            <p:cNvPr id="37" name="ZoneTexte 36"/>
            <p:cNvSpPr txBox="1"/>
            <p:nvPr/>
          </p:nvSpPr>
          <p:spPr>
            <a:xfrm>
              <a:off x="5188148" y="2160116"/>
              <a:ext cx="2682145" cy="206210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800" smtClean="0">
                  <a:solidFill>
                    <a:srgbClr val="008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/*non generated*/</a:t>
              </a:r>
              <a:endPara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smtClean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int</a:t>
              </a:r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sum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</a:t>
              </a:r>
              <a:r>
                <a:rPr lang="fr-FR" sz="800" b="0" smtClean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int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a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0" smtClean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int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b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{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</a:t>
              </a:r>
              <a:r>
                <a:rPr lang="fr-FR" sz="800" b="0" smtClean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int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size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;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{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0" smtClean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int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varName 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=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a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;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BEncAsnContent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(&amp;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pBuffer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&amp;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varName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);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size 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+=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1" smtClean="0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sizeof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);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}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{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0" smtClean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int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varName 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=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b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;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BEncAsnContent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(&amp;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pBuffer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&amp;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varName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);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size 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+=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1" smtClean="0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sizeof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b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);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}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size 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=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size 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+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0" smtClean="0">
                  <a:solidFill>
                    <a:srgbClr val="FF8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5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;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send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pBuffer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size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);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}</a:t>
              </a:r>
              <a:endParaRPr lang="fr-FR" sz="80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6643545" y="2160116"/>
              <a:ext cx="12137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Generated code C</a:t>
              </a:r>
              <a:endParaRPr lang="fr-FR" sz="1100"/>
            </a:p>
          </p:txBody>
        </p:sp>
        <p:grpSp>
          <p:nvGrpSpPr>
            <p:cNvPr id="40" name="Groupe 39"/>
            <p:cNvGrpSpPr/>
            <p:nvPr/>
          </p:nvGrpSpPr>
          <p:grpSpPr>
            <a:xfrm>
              <a:off x="780144" y="2355644"/>
              <a:ext cx="3163200" cy="1780847"/>
              <a:chOff x="1490437" y="1041361"/>
              <a:chExt cx="3163200" cy="1780847"/>
            </a:xfrm>
          </p:grpSpPr>
          <p:sp>
            <p:nvSpPr>
              <p:cNvPr id="42" name="ZoneTexte 41"/>
              <p:cNvSpPr txBox="1"/>
              <p:nvPr/>
            </p:nvSpPr>
            <p:spPr>
              <a:xfrm>
                <a:off x="1490437" y="1086436"/>
                <a:ext cx="3098956" cy="173577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80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public</a:t>
                </a:r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def marshall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Operation op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</a:t>
                </a:r>
                <a:r>
                  <a:rPr lang="fr-FR" sz="800" b="0" smtClean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''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'</a:t>
                </a:r>
              </a:p>
              <a:p>
                <a:r>
                  <a:rPr lang="fr-FR" sz="8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int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size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«FOR p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: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op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InOutParameters»</a:t>
                </a: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{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«p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type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cppType» varName_ASN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«p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name»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1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AnsiMarshall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(&amp;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pBuffer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,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&amp;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varName_ASN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size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+=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sizeof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«p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.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name»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«ENDFOR»</a:t>
                </a:r>
              </a:p>
              <a:p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send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pBuffer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,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size</a:t>
                </a:r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8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8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</a:t>
                </a:r>
                <a:r>
                  <a:rPr lang="fr-FR" sz="800" b="0" smtClean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''</a:t>
                </a:r>
                <a:r>
                  <a:rPr lang="fr-FR" sz="8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'</a:t>
                </a:r>
              </a:p>
              <a:p>
                <a:r>
                  <a:rPr lang="fr-FR" sz="8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endParaRPr lang="fr-FR" sz="800"/>
              </a:p>
            </p:txBody>
          </p:sp>
          <p:sp>
            <p:nvSpPr>
              <p:cNvPr id="43" name="ZoneTexte 42"/>
              <p:cNvSpPr txBox="1"/>
              <p:nvPr/>
            </p:nvSpPr>
            <p:spPr>
              <a:xfrm>
                <a:off x="3795070" y="1041361"/>
                <a:ext cx="858567" cy="268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smtClean="0"/>
                  <a:t>Template T</a:t>
                </a:r>
                <a:endParaRPr lang="fr-FR" sz="1100"/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1102678" y="4131218"/>
            <a:ext cx="1556614" cy="624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Synchronizer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6" name="Connecteur en arc 5"/>
          <p:cNvCxnSpPr>
            <a:stCxn id="34" idx="2"/>
            <a:endCxn id="44" idx="0"/>
          </p:cNvCxnSpPr>
          <p:nvPr/>
        </p:nvCxnSpPr>
        <p:spPr>
          <a:xfrm rot="5400000">
            <a:off x="1007493" y="3257726"/>
            <a:ext cx="1746984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en arc 8"/>
          <p:cNvCxnSpPr>
            <a:stCxn id="42" idx="2"/>
            <a:endCxn id="44" idx="0"/>
          </p:cNvCxnSpPr>
          <p:nvPr/>
        </p:nvCxnSpPr>
        <p:spPr>
          <a:xfrm rot="5400000">
            <a:off x="2965782" y="1645607"/>
            <a:ext cx="1400814" cy="35704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en arc 11"/>
          <p:cNvCxnSpPr>
            <a:stCxn id="37" idx="2"/>
            <a:endCxn id="44" idx="0"/>
          </p:cNvCxnSpPr>
          <p:nvPr/>
        </p:nvCxnSpPr>
        <p:spPr>
          <a:xfrm rot="5400000">
            <a:off x="5031330" y="-336337"/>
            <a:ext cx="1317210" cy="76179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7584819" y="3722195"/>
            <a:ext cx="256031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sz="80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//@non generated</a:t>
            </a:r>
          </a:p>
          <a:p>
            <a:r>
              <a:rPr lang="fr-FR" sz="800" b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8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sum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 b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8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8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8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8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8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80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size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8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{</a:t>
            </a:r>
            <a:endParaRPr lang="fr-FR" sz="8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int</a:t>
            </a:r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varName 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8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fr-FR" sz="8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AnsiMarshall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(&amp;</a:t>
            </a:r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pBuffer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varName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size 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sizeof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}</a:t>
            </a:r>
            <a:endParaRPr lang="fr-FR" sz="8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{</a:t>
            </a:r>
            <a:endParaRPr lang="fr-FR" sz="8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int</a:t>
            </a:r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varName 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8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fr-FR" sz="8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AnsiMarshall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(&amp;</a:t>
            </a:r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pBuffer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varName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size 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sizeof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}</a:t>
            </a:r>
            <a:endParaRPr lang="fr-FR" sz="8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{</a:t>
            </a:r>
            <a:endParaRPr lang="fr-FR" sz="8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int</a:t>
            </a:r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varName 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8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AnsiMarshall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(&amp;</a:t>
            </a:r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pBuffer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varName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size 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sizeof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}</a:t>
            </a:r>
            <a:endParaRPr lang="fr-FR" sz="8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fr-FR" sz="8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size 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8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size 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fr-FR" sz="8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8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send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pBuffer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size</a:t>
            </a:r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800"/>
          </a:p>
        </p:txBody>
      </p:sp>
      <p:cxnSp>
        <p:nvCxnSpPr>
          <p:cNvPr id="16" name="Connecteur droit avec flèche 15"/>
          <p:cNvCxnSpPr>
            <a:stCxn id="44" idx="3"/>
            <a:endCxn id="45" idx="1"/>
          </p:cNvCxnSpPr>
          <p:nvPr/>
        </p:nvCxnSpPr>
        <p:spPr>
          <a:xfrm>
            <a:off x="2659292" y="4443563"/>
            <a:ext cx="4925527" cy="61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584819" y="3886200"/>
            <a:ext cx="2560316" cy="128016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7581771" y="4358640"/>
            <a:ext cx="2560316" cy="128016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587867" y="4977384"/>
            <a:ext cx="2560316" cy="128016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7587867" y="5334000"/>
            <a:ext cx="2560316" cy="635210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7578723" y="5974080"/>
            <a:ext cx="2560316" cy="128016"/>
          </a:xfrm>
          <a:prstGeom prst="rect">
            <a:avLst/>
          </a:prstGeom>
          <a:solidFill>
            <a:srgbClr val="FFC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73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38200" y="1814"/>
            <a:ext cx="10515600" cy="946839"/>
          </a:xfrm>
        </p:spPr>
        <p:txBody>
          <a:bodyPr/>
          <a:lstStyle/>
          <a:p>
            <a:r>
              <a:rPr lang="en-US" smtClean="0"/>
              <a:t>Overview of our approach</a:t>
            </a:r>
            <a:endParaRPr lang="fr-FR"/>
          </a:p>
        </p:txBody>
      </p:sp>
      <p:sp>
        <p:nvSpPr>
          <p:cNvPr id="8" name="Organigramme : Document 7"/>
          <p:cNvSpPr/>
          <p:nvPr/>
        </p:nvSpPr>
        <p:spPr>
          <a:xfrm>
            <a:off x="1009900" y="3048627"/>
            <a:ext cx="984738" cy="474784"/>
          </a:xfrm>
          <a:prstGeom prst="flowChartDocumen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Model’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Organigramme : Document 21"/>
          <p:cNvSpPr/>
          <p:nvPr/>
        </p:nvSpPr>
        <p:spPr>
          <a:xfrm>
            <a:off x="3174273" y="2411213"/>
            <a:ext cx="984738" cy="474784"/>
          </a:xfrm>
          <a:prstGeom prst="flowChartDocumen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T’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Organigramme : Document 22"/>
          <p:cNvSpPr/>
          <p:nvPr/>
        </p:nvSpPr>
        <p:spPr>
          <a:xfrm>
            <a:off x="8507700" y="3020570"/>
            <a:ext cx="984738" cy="474784"/>
          </a:xfrm>
          <a:prstGeom prst="flowChartDocumen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CU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Organigramme : Document 23"/>
          <p:cNvSpPr/>
          <p:nvPr/>
        </p:nvSpPr>
        <p:spPr>
          <a:xfrm>
            <a:off x="8499511" y="1788641"/>
            <a:ext cx="984738" cy="474784"/>
          </a:xfrm>
          <a:prstGeom prst="flowChartDocumen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4" name="Connecteur droit avec flèche 13"/>
          <p:cNvCxnSpPr>
            <a:stCxn id="24" idx="2"/>
            <a:endCxn id="23" idx="0"/>
          </p:cNvCxnSpPr>
          <p:nvPr/>
        </p:nvCxnSpPr>
        <p:spPr>
          <a:xfrm>
            <a:off x="8991880" y="2232037"/>
            <a:ext cx="8189" cy="788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8927641" y="2457331"/>
            <a:ext cx="84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modify</a:t>
            </a:r>
            <a:endParaRPr lang="fr-FR"/>
          </a:p>
        </p:txBody>
      </p:sp>
      <p:sp>
        <p:nvSpPr>
          <p:cNvPr id="26" name="Organigramme : Document 25"/>
          <p:cNvSpPr/>
          <p:nvPr/>
        </p:nvSpPr>
        <p:spPr>
          <a:xfrm>
            <a:off x="4951785" y="3048627"/>
            <a:ext cx="984738" cy="474784"/>
          </a:xfrm>
          <a:prstGeom prst="flowChartDocumen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CT’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5" name="Connecteur droit avec flèche 24"/>
          <p:cNvCxnSpPr>
            <a:stCxn id="8" idx="3"/>
            <a:endCxn id="26" idx="1"/>
          </p:cNvCxnSpPr>
          <p:nvPr/>
        </p:nvCxnSpPr>
        <p:spPr>
          <a:xfrm>
            <a:off x="1994638" y="3286019"/>
            <a:ext cx="2957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endCxn id="22" idx="2"/>
          </p:cNvCxnSpPr>
          <p:nvPr/>
        </p:nvCxnSpPr>
        <p:spPr>
          <a:xfrm flipV="1">
            <a:off x="3666642" y="2854609"/>
            <a:ext cx="0" cy="43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3617968" y="289346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</a:t>
            </a:r>
            <a:endParaRPr lang="fr-FR"/>
          </a:p>
        </p:txBody>
      </p:sp>
      <p:sp>
        <p:nvSpPr>
          <p:cNvPr id="27" name="Organigramme : Document 26"/>
          <p:cNvSpPr/>
          <p:nvPr/>
        </p:nvSpPr>
        <p:spPr>
          <a:xfrm>
            <a:off x="990287" y="1843016"/>
            <a:ext cx="984738" cy="474784"/>
          </a:xfrm>
          <a:prstGeom prst="flowChartDocumen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Model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29" name="Organigramme : Document 28"/>
          <p:cNvSpPr/>
          <p:nvPr/>
        </p:nvSpPr>
        <p:spPr>
          <a:xfrm>
            <a:off x="3154660" y="1205602"/>
            <a:ext cx="984738" cy="474784"/>
          </a:xfrm>
          <a:prstGeom prst="flowChartDocumen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Organigramme : Document 29"/>
          <p:cNvSpPr/>
          <p:nvPr/>
        </p:nvSpPr>
        <p:spPr>
          <a:xfrm>
            <a:off x="4932172" y="1843016"/>
            <a:ext cx="984738" cy="474784"/>
          </a:xfrm>
          <a:prstGeom prst="flowChartDocumen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CT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2" name="Connecteur droit avec flèche 31"/>
          <p:cNvCxnSpPr>
            <a:stCxn id="27" idx="3"/>
            <a:endCxn id="30" idx="1"/>
          </p:cNvCxnSpPr>
          <p:nvPr/>
        </p:nvCxnSpPr>
        <p:spPr>
          <a:xfrm>
            <a:off x="1975025" y="2080408"/>
            <a:ext cx="2957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endCxn id="29" idx="2"/>
          </p:cNvCxnSpPr>
          <p:nvPr/>
        </p:nvCxnSpPr>
        <p:spPr>
          <a:xfrm flipV="1">
            <a:off x="3647029" y="1648998"/>
            <a:ext cx="0" cy="43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3598355" y="168785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</a:t>
            </a:r>
            <a:endParaRPr lang="fr-FR"/>
          </a:p>
        </p:txBody>
      </p:sp>
      <p:cxnSp>
        <p:nvCxnSpPr>
          <p:cNvPr id="4" name="Connecteur en angle 3"/>
          <p:cNvCxnSpPr>
            <a:stCxn id="30" idx="3"/>
            <a:endCxn id="26" idx="3"/>
          </p:cNvCxnSpPr>
          <p:nvPr/>
        </p:nvCxnSpPr>
        <p:spPr>
          <a:xfrm>
            <a:off x="5916910" y="2080408"/>
            <a:ext cx="19613" cy="1205611"/>
          </a:xfrm>
          <a:prstGeom prst="bentConnector3">
            <a:avLst>
              <a:gd name="adj1" fmla="val 126555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6110856" y="2498547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Diff1</a:t>
            </a:r>
            <a:endParaRPr lang="fr-FR"/>
          </a:p>
        </p:txBody>
      </p:sp>
      <p:cxnSp>
        <p:nvCxnSpPr>
          <p:cNvPr id="39" name="Connecteur en angle 38"/>
          <p:cNvCxnSpPr>
            <a:stCxn id="24" idx="1"/>
            <a:endCxn id="23" idx="1"/>
          </p:cNvCxnSpPr>
          <p:nvPr/>
        </p:nvCxnSpPr>
        <p:spPr>
          <a:xfrm rot="10800000" flipH="1" flipV="1">
            <a:off x="8499510" y="2026032"/>
            <a:ext cx="8189" cy="1231929"/>
          </a:xfrm>
          <a:prstGeom prst="bentConnector3">
            <a:avLst>
              <a:gd name="adj1" fmla="val -279155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7693696" y="2497040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Diff2</a:t>
            </a:r>
            <a:endParaRPr lang="fr-FR"/>
          </a:p>
        </p:txBody>
      </p:sp>
      <p:cxnSp>
        <p:nvCxnSpPr>
          <p:cNvPr id="46" name="Connecteur en angle 45"/>
          <p:cNvCxnSpPr>
            <a:stCxn id="30" idx="0"/>
            <a:endCxn id="24" idx="0"/>
          </p:cNvCxnSpPr>
          <p:nvPr/>
        </p:nvCxnSpPr>
        <p:spPr>
          <a:xfrm rot="5400000" flipH="1" flipV="1">
            <a:off x="7181023" y="32160"/>
            <a:ext cx="54375" cy="3567339"/>
          </a:xfrm>
          <a:prstGeom prst="bentConnector3">
            <a:avLst>
              <a:gd name="adj1" fmla="val 520414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6851726" y="1510215"/>
            <a:ext cx="7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atch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500383" y="4418088"/>
            <a:ext cx="1556614" cy="624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Synchronizer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7" name="Connecteur en arc 16"/>
          <p:cNvCxnSpPr>
            <a:stCxn id="24" idx="1"/>
            <a:endCxn id="11" idx="0"/>
          </p:cNvCxnSpPr>
          <p:nvPr/>
        </p:nvCxnSpPr>
        <p:spPr>
          <a:xfrm rot="10800000" flipV="1">
            <a:off x="7278691" y="2026032"/>
            <a:ext cx="1220821" cy="23920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5" idx="2"/>
            <a:endCxn id="11" idx="0"/>
          </p:cNvCxnSpPr>
          <p:nvPr/>
        </p:nvCxnSpPr>
        <p:spPr>
          <a:xfrm>
            <a:off x="6428892" y="2867879"/>
            <a:ext cx="849798" cy="155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47" idx="2"/>
            <a:endCxn id="11" idx="0"/>
          </p:cNvCxnSpPr>
          <p:nvPr/>
        </p:nvCxnSpPr>
        <p:spPr>
          <a:xfrm>
            <a:off x="7243757" y="1879547"/>
            <a:ext cx="34933" cy="253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41" idx="2"/>
            <a:endCxn id="11" idx="0"/>
          </p:cNvCxnSpPr>
          <p:nvPr/>
        </p:nvCxnSpPr>
        <p:spPr>
          <a:xfrm flipH="1">
            <a:off x="7278690" y="2866372"/>
            <a:ext cx="733042" cy="155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77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2000"/>
          </a:xfrm>
        </p:spPr>
        <p:txBody>
          <a:bodyPr/>
          <a:lstStyle/>
          <a:p>
            <a:r>
              <a:rPr lang="en-US" smtClean="0"/>
              <a:t>Four-way </a:t>
            </a:r>
            <a:r>
              <a:rPr lang="en-US" smtClean="0"/>
              <a:t>merging</a:t>
            </a:r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38200" y="905435"/>
            <a:ext cx="10515600" cy="57105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smtClean="0"/>
              <a:t>Match and diff</a:t>
            </a:r>
          </a:p>
          <a:p>
            <a:pPr lvl="1"/>
            <a:r>
              <a:rPr lang="en-US" sz="1600" smtClean="0"/>
              <a:t>Match: maintaining line-based matches between the previous generated code CT and the previous synthesized code C</a:t>
            </a:r>
          </a:p>
          <a:p>
            <a:pPr lvl="1"/>
            <a:r>
              <a:rPr lang="en-US" sz="1600" smtClean="0"/>
              <a:t>Diff1: maintaining the differences between the previous generated code CT and the generated code CT’ after models and templates modifications</a:t>
            </a:r>
          </a:p>
          <a:p>
            <a:pPr lvl="1"/>
            <a:r>
              <a:rPr lang="en-US" sz="1600" smtClean="0"/>
              <a:t>Diff2: maintaining the differences between the previous synthesized code C and the modified code C’.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smtClean="0"/>
              <a:t>Match and diff format:</a:t>
            </a:r>
          </a:p>
          <a:p>
            <a:pPr lvl="1"/>
            <a:r>
              <a:rPr lang="en-US" sz="1600" smtClean="0"/>
              <a:t>A match m in Match consists of left lines (ll) and right lines (rl). ll are lines of CT which are matched with rl lines of C.</a:t>
            </a:r>
          </a:p>
          <a:p>
            <a:pPr lvl="1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2617260" y="3594317"/>
            <a:ext cx="2682145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sz="80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sum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8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size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{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int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varName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BEncAsnContent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(&amp;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pBuffer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varName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size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sizeof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}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{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int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varName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BEncAsnContent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(&amp;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pBuffer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varName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size 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8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sizeof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}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</a:p>
          <a:p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send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pBuffer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size</a:t>
            </a:r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fr-FR" sz="800" b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sz="8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FR" sz="800"/>
          </a:p>
        </p:txBody>
      </p:sp>
      <p:grpSp>
        <p:nvGrpSpPr>
          <p:cNvPr id="36" name="Groupe 35"/>
          <p:cNvGrpSpPr/>
          <p:nvPr/>
        </p:nvGrpSpPr>
        <p:grpSpPr>
          <a:xfrm>
            <a:off x="7802973" y="3372309"/>
            <a:ext cx="2585000" cy="2223034"/>
            <a:chOff x="5188148" y="1942713"/>
            <a:chExt cx="2682145" cy="2279506"/>
          </a:xfrm>
        </p:grpSpPr>
        <p:sp>
          <p:nvSpPr>
            <p:cNvPr id="37" name="ZoneTexte 36"/>
            <p:cNvSpPr txBox="1"/>
            <p:nvPr/>
          </p:nvSpPr>
          <p:spPr>
            <a:xfrm>
              <a:off x="5188148" y="2160116"/>
              <a:ext cx="2682145" cy="206210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800" smtClean="0">
                  <a:solidFill>
                    <a:srgbClr val="008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/*non generated*/</a:t>
              </a:r>
              <a:endParaRPr lang="fr-FR" sz="8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smtClean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int</a:t>
              </a:r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sum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</a:t>
              </a:r>
              <a:r>
                <a:rPr lang="fr-FR" sz="800" b="0" smtClean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int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a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0" smtClean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int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b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{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</a:t>
              </a:r>
              <a:r>
                <a:rPr lang="fr-FR" sz="800" b="0" smtClean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int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size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;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{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0" smtClean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int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varName 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=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a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;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BEncAsnContent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(&amp;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pBuffer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&amp;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varName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);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size 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+=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1" smtClean="0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sizeof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);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}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{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0" smtClean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int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varName 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=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b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;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BEncAsnContent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(&amp;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pBuffer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&amp;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varName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);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size 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+=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1" smtClean="0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sizeof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b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);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}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size 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=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size 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+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r>
                <a:rPr lang="fr-FR" sz="800" b="0" smtClean="0">
                  <a:solidFill>
                    <a:srgbClr val="FF8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5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;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send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(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pBuffer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,</a:t>
              </a:r>
              <a:r>
                <a:rPr lang="fr-FR" sz="8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size</a:t>
              </a:r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);</a:t>
              </a:r>
              <a:endParaRPr lang="fr-FR" sz="800" b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800" b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}</a:t>
              </a:r>
              <a:endParaRPr lang="fr-FR" sz="80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7600514" y="1942713"/>
              <a:ext cx="269779" cy="268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C</a:t>
              </a:r>
              <a:endParaRPr lang="fr-FR" sz="1100"/>
            </a:p>
          </p:txBody>
        </p:sp>
      </p:grpSp>
      <p:sp>
        <p:nvSpPr>
          <p:cNvPr id="44" name="ZoneTexte 43"/>
          <p:cNvSpPr txBox="1"/>
          <p:nvPr/>
        </p:nvSpPr>
        <p:spPr>
          <a:xfrm>
            <a:off x="4970469" y="3391795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CT</a:t>
            </a:r>
            <a:endParaRPr lang="fr-FR" sz="1100"/>
          </a:p>
        </p:txBody>
      </p:sp>
      <p:cxnSp>
        <p:nvCxnSpPr>
          <p:cNvPr id="7" name="Connecteur en arc 6"/>
          <p:cNvCxnSpPr/>
          <p:nvPr/>
        </p:nvCxnSpPr>
        <p:spPr>
          <a:xfrm>
            <a:off x="4096871" y="3653405"/>
            <a:ext cx="3827929" cy="17452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rc 9"/>
          <p:cNvCxnSpPr/>
          <p:nvPr/>
        </p:nvCxnSpPr>
        <p:spPr>
          <a:xfrm>
            <a:off x="3478390" y="3827929"/>
            <a:ext cx="4553986" cy="10757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rc 17"/>
          <p:cNvCxnSpPr/>
          <p:nvPr/>
        </p:nvCxnSpPr>
        <p:spPr>
          <a:xfrm>
            <a:off x="4096871" y="4089539"/>
            <a:ext cx="4141873" cy="11670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478390" y="5879592"/>
            <a:ext cx="4183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-Every line in CT is matched with a line in C</a:t>
            </a:r>
          </a:p>
          <a:p>
            <a:r>
              <a:rPr lang="en-US" smtClean="0"/>
              <a:t>-C contains a diff (ADD)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18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2078</Words>
  <Application>Microsoft Office PowerPoint</Application>
  <PresentationFormat>Grand écran</PresentationFormat>
  <Paragraphs>419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Thème Office</vt:lpstr>
      <vt:lpstr>Model-code synchronization for interaction component</vt:lpstr>
      <vt:lpstr>Code generation</vt:lpstr>
      <vt:lpstr>Evolution</vt:lpstr>
      <vt:lpstr>Motivating example</vt:lpstr>
      <vt:lpstr>Existing approaches</vt:lpstr>
      <vt:lpstr>Existing approaches</vt:lpstr>
      <vt:lpstr>Overview of our approach</vt:lpstr>
      <vt:lpstr>Overview of our approach</vt:lpstr>
      <vt:lpstr>Four-way merging</vt:lpstr>
      <vt:lpstr>Four-way merging</vt:lpstr>
      <vt:lpstr>Four-way merging</vt:lpstr>
      <vt:lpstr>Four-way merging</vt:lpstr>
      <vt:lpstr>Four-way merging</vt:lpstr>
      <vt:lpstr>Four-way merging</vt:lpstr>
      <vt:lpstr>Four-way merging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Model-code synchronization for interaction component</dc:title>
  <dc:creator>PHAM Van Cam</dc:creator>
  <cp:lastModifiedBy>PHAM Van Cam</cp:lastModifiedBy>
  <cp:revision>86</cp:revision>
  <dcterms:created xsi:type="dcterms:W3CDTF">2016-07-28T11:12:49Z</dcterms:created>
  <dcterms:modified xsi:type="dcterms:W3CDTF">2016-10-07T09:01:07Z</dcterms:modified>
</cp:coreProperties>
</file>