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61" r:id="rId4"/>
    <p:sldId id="260" r:id="rId5"/>
    <p:sldId id="263" r:id="rId6"/>
    <p:sldId id="267" r:id="rId7"/>
    <p:sldId id="268" r:id="rId8"/>
    <p:sldId id="269" r:id="rId9"/>
    <p:sldId id="273" r:id="rId10"/>
    <p:sldId id="275" r:id="rId11"/>
    <p:sldId id="276" r:id="rId12"/>
    <p:sldId id="278" r:id="rId13"/>
    <p:sldId id="271" r:id="rId14"/>
    <p:sldId id="280" r:id="rId15"/>
    <p:sldId id="281" r:id="rId16"/>
    <p:sldId id="283" r:id="rId17"/>
    <p:sldId id="284"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0000"/>
    <a:srgbClr val="F2F2F2"/>
    <a:srgbClr val="D9D9D9"/>
    <a:srgbClr val="233FB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3219" autoAdjust="0"/>
  </p:normalViewPr>
  <p:slideViewPr>
    <p:cSldViewPr snapToGrid="0">
      <p:cViewPr varScale="1">
        <p:scale>
          <a:sx n="64" d="100"/>
          <a:sy n="64" d="100"/>
        </p:scale>
        <p:origin x="1378" y="62"/>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34B82C-F0AB-4DA7-90B3-2F4E6FC7B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25D96E-60DF-40ED-8074-5DA302A08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83A87F-D506-44B5-B06F-5F7287ADDF2F}" type="datetimeFigureOut">
              <a:rPr lang="en-US" smtClean="0"/>
              <a:t>13/10/2021</a:t>
            </a:fld>
            <a:endParaRPr lang="en-US"/>
          </a:p>
        </p:txBody>
      </p:sp>
      <p:sp>
        <p:nvSpPr>
          <p:cNvPr id="4" name="Footer Placeholder 3">
            <a:extLst>
              <a:ext uri="{FF2B5EF4-FFF2-40B4-BE49-F238E27FC236}">
                <a16:creationId xmlns:a16="http://schemas.microsoft.com/office/drawing/2014/main" id="{DEA08190-0FF6-4BAE-AA7D-834048D6CC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334996-C104-4EBA-8962-F8CACA740B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BC29BC-FD07-4B9A-89BC-79744594F4C2}" type="slidenum">
              <a:rPr lang="en-US" smtClean="0"/>
              <a:t>‹#›</a:t>
            </a:fld>
            <a:endParaRPr lang="en-US"/>
          </a:p>
        </p:txBody>
      </p:sp>
    </p:spTree>
    <p:extLst>
      <p:ext uri="{BB962C8B-B14F-4D97-AF65-F5344CB8AC3E}">
        <p14:creationId xmlns:p14="http://schemas.microsoft.com/office/powerpoint/2010/main" val="3487236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DC09D-04DF-451F-8E6F-B3C75CCEF5E4}" type="datetimeFigureOut">
              <a:rPr lang="en-US" smtClean="0"/>
              <a:t>13/10/2021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39247-CFEE-4521-BB09-EC28388FF0B3}" type="slidenum">
              <a:rPr lang="en-US" smtClean="0"/>
              <a:t>‹#›</a:t>
            </a:fld>
            <a:endParaRPr lang="en-US"/>
          </a:p>
        </p:txBody>
      </p:sp>
    </p:spTree>
    <p:extLst>
      <p:ext uri="{BB962C8B-B14F-4D97-AF65-F5344CB8AC3E}">
        <p14:creationId xmlns:p14="http://schemas.microsoft.com/office/powerpoint/2010/main" val="5624280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15s</a:t>
            </a:r>
          </a:p>
          <a:p>
            <a:r>
              <a:rPr lang="en-US" dirty="0" smtClean="0"/>
              <a:t>- </a:t>
            </a:r>
            <a:r>
              <a:rPr lang="en-US" dirty="0" err="1" smtClean="0"/>
              <a:t>Sau</a:t>
            </a:r>
            <a:r>
              <a:rPr lang="en-US" dirty="0" smtClean="0"/>
              <a:t> </a:t>
            </a:r>
            <a:r>
              <a:rPr lang="en-US" dirty="0" err="1" smtClean="0"/>
              <a:t>đây</a:t>
            </a:r>
            <a:r>
              <a:rPr lang="en-US" dirty="0" smtClean="0"/>
              <a:t>,</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dirty="0" err="1" smtClean="0"/>
              <a:t>công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do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thầy</a:t>
            </a:r>
            <a:r>
              <a:rPr lang="en-US" baseline="0" dirty="0" smtClean="0"/>
              <a:t> NQK, </a:t>
            </a:r>
            <a:r>
              <a:rPr lang="en-US" baseline="0" dirty="0" err="1" smtClean="0"/>
              <a:t>cô</a:t>
            </a:r>
            <a:r>
              <a:rPr lang="en-US" baseline="0" dirty="0" smtClean="0"/>
              <a:t> PTBV </a:t>
            </a:r>
            <a:r>
              <a:rPr lang="en-US" baseline="0" dirty="0" err="1" smtClean="0"/>
              <a:t>và</a:t>
            </a:r>
            <a:r>
              <a:rPr lang="en-US" baseline="0" dirty="0" smtClean="0"/>
              <a:t> </a:t>
            </a:r>
            <a:r>
              <a:rPr lang="en-US" baseline="0" dirty="0" err="1" smtClean="0"/>
              <a:t>tôi</a:t>
            </a:r>
            <a:r>
              <a:rPr lang="en-US" baseline="0" dirty="0" smtClean="0"/>
              <a:t> PVĐ </a:t>
            </a:r>
            <a:r>
              <a:rPr lang="en-US" baseline="0" dirty="0" err="1" smtClean="0"/>
              <a:t>thực</a:t>
            </a:r>
            <a:r>
              <a:rPr lang="en-US" baseline="0" dirty="0" smtClean="0"/>
              <a:t> </a:t>
            </a:r>
            <a:r>
              <a:rPr lang="en-US" baseline="0" dirty="0" err="1" smtClean="0"/>
              <a:t>hiện</a:t>
            </a:r>
            <a:r>
              <a:rPr lang="en-US" baseline="0" dirty="0" smtClean="0"/>
              <a:t>.</a:t>
            </a:r>
          </a:p>
          <a:p>
            <a:endParaRPr lang="en-US" baseline="0" dirty="0" smtClean="0"/>
          </a:p>
          <a:p>
            <a:endParaRPr lang="en-US" dirty="0"/>
          </a:p>
        </p:txBody>
      </p:sp>
    </p:spTree>
    <p:extLst>
      <p:ext uri="{BB962C8B-B14F-4D97-AF65-F5344CB8AC3E}">
        <p14:creationId xmlns:p14="http://schemas.microsoft.com/office/powerpoint/2010/main" val="149928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Đối</a:t>
            </a:r>
            <a:r>
              <a:rPr lang="en-US" baseline="0" dirty="0" smtClean="0"/>
              <a:t> </a:t>
            </a:r>
            <a:r>
              <a:rPr lang="en-US" baseline="0"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trước</a:t>
            </a:r>
            <a:r>
              <a:rPr lang="en-US" baseline="0" dirty="0" smtClean="0"/>
              <a:t> </a:t>
            </a:r>
            <a:r>
              <a:rPr lang="en-US" baseline="0" dirty="0" err="1" smtClean="0"/>
              <a:t>hết</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VN.</a:t>
            </a:r>
          </a:p>
          <a:p>
            <a:r>
              <a:rPr lang="en-US" baseline="0" dirty="0" smtClean="0"/>
              <a:t>Theo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VN </a:t>
            </a:r>
            <a:r>
              <a:rPr lang="en-US" baseline="0" dirty="0" err="1" smtClean="0"/>
              <a:t>gồm</a:t>
            </a:r>
            <a:r>
              <a:rPr lang="en-US" baseline="0" dirty="0" smtClean="0"/>
              <a:t> </a:t>
            </a:r>
            <a:r>
              <a:rPr lang="en-US" baseline="0" dirty="0" err="1" smtClean="0"/>
              <a:t>có</a:t>
            </a:r>
            <a:r>
              <a:rPr lang="en-US" baseline="0" dirty="0" smtClean="0"/>
              <a:t> 33 </a:t>
            </a:r>
            <a:r>
              <a:rPr lang="en-US" baseline="0" dirty="0" err="1" smtClean="0"/>
              <a:t>ký</a:t>
            </a:r>
            <a:r>
              <a:rPr lang="en-US" baseline="0" dirty="0" smtClean="0"/>
              <a:t> </a:t>
            </a:r>
            <a:r>
              <a:rPr lang="en-US" baseline="0" dirty="0" err="1" smtClean="0"/>
              <a:t>tự</a:t>
            </a:r>
            <a:r>
              <a:rPr lang="en-US" baseline="0" dirty="0" smtClean="0"/>
              <a:t>.</a:t>
            </a:r>
          </a:p>
          <a:p>
            <a:r>
              <a:rPr lang="en-US" baseline="0" dirty="0" smtClean="0"/>
              <a:t>Do </a:t>
            </a:r>
            <a:r>
              <a:rPr lang="en-US" baseline="0" dirty="0" err="1" smtClean="0"/>
              <a:t>có</a:t>
            </a:r>
            <a:r>
              <a:rPr lang="en-US" baseline="0" dirty="0" smtClean="0"/>
              <a:t> </a:t>
            </a:r>
            <a:r>
              <a:rPr lang="en-US" baseline="0" dirty="0" err="1" smtClean="0"/>
              <a:t>biển</a:t>
            </a:r>
            <a:r>
              <a:rPr lang="en-US" baseline="0" dirty="0" smtClean="0"/>
              <a:t> 2 </a:t>
            </a:r>
            <a:r>
              <a:rPr lang="en-US" baseline="0" dirty="0" err="1" smtClean="0"/>
              <a:t>dòng</a:t>
            </a:r>
            <a:r>
              <a:rPr lang="en-US" baseline="0" dirty="0" smtClean="0"/>
              <a:t>, …</a:t>
            </a:r>
          </a:p>
          <a:p>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VN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biển</a:t>
            </a:r>
            <a:r>
              <a:rPr lang="en-US" baseline="0" dirty="0" smtClean="0"/>
              <a:t> </a:t>
            </a:r>
            <a:r>
              <a:rPr lang="en-US" baseline="0" dirty="0" err="1" smtClean="0"/>
              <a:t>cũ</a:t>
            </a:r>
            <a:r>
              <a:rPr lang="en-US" baseline="0" dirty="0" smtClean="0"/>
              <a:t> </a:t>
            </a:r>
            <a:r>
              <a:rPr lang="en-US" baseline="0" dirty="0" err="1" smtClean="0"/>
              <a:t>và</a:t>
            </a:r>
            <a:r>
              <a:rPr lang="en-US" baseline="0" dirty="0" smtClean="0"/>
              <a:t> </a:t>
            </a:r>
            <a:r>
              <a:rPr lang="en-US" baseline="0" dirty="0" err="1" smtClean="0"/>
              <a:t>biển</a:t>
            </a:r>
            <a:r>
              <a:rPr lang="en-US" baseline="0" dirty="0" smtClean="0"/>
              <a:t> </a:t>
            </a:r>
            <a:r>
              <a:rPr lang="en-US" baseline="0" dirty="0" err="1" smtClean="0"/>
              <a:t>mới</a:t>
            </a:r>
            <a:endParaRPr lang="en-US" baseline="0" dirty="0" smtClean="0"/>
          </a:p>
          <a:p>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màu</a:t>
            </a:r>
            <a:r>
              <a:rPr lang="en-US" baseline="0" dirty="0" smtClean="0"/>
              <a:t> </a:t>
            </a:r>
            <a:r>
              <a:rPr lang="en-US" baseline="0" dirty="0" err="1" smtClean="0"/>
              <a:t>chữ</a:t>
            </a:r>
            <a:r>
              <a:rPr lang="en-US" baseline="0" dirty="0" smtClean="0"/>
              <a:t> </a:t>
            </a:r>
            <a:r>
              <a:rPr lang="en-US" baseline="0" dirty="0" err="1" smtClean="0"/>
              <a:t>và</a:t>
            </a:r>
            <a:r>
              <a:rPr lang="en-US" baseline="0" dirty="0" smtClean="0"/>
              <a:t> </a:t>
            </a:r>
            <a:r>
              <a:rPr lang="en-US" baseline="0" dirty="0" err="1" smtClean="0"/>
              <a:t>màu</a:t>
            </a:r>
            <a:r>
              <a:rPr lang="en-US" baseline="0" dirty="0" smtClean="0"/>
              <a:t> </a:t>
            </a:r>
            <a:r>
              <a:rPr lang="en-US" baseline="0" dirty="0" err="1" smtClean="0"/>
              <a:t>nền</a:t>
            </a:r>
            <a:r>
              <a:rPr lang="en-US" baseline="0" dirty="0" smtClean="0"/>
              <a:t> </a:t>
            </a:r>
            <a:r>
              <a:rPr lang="en-US" baseline="0" dirty="0" err="1" smtClean="0"/>
              <a:t>gồm</a:t>
            </a:r>
            <a:r>
              <a:rPr lang="en-US" baseline="0" dirty="0" smtClean="0"/>
              <a:t> 4 </a:t>
            </a:r>
            <a:r>
              <a:rPr lang="en-US" baseline="0" dirty="0" err="1" smtClean="0"/>
              <a:t>loại</a:t>
            </a:r>
            <a:r>
              <a:rPr lang="en-US" baseline="0" dirty="0" smtClean="0"/>
              <a:t>: </a:t>
            </a:r>
          </a:p>
          <a:p>
            <a:r>
              <a:rPr lang="en-US" baseline="0" dirty="0" err="1" smtClean="0"/>
              <a:t>Việc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và</a:t>
            </a:r>
            <a:r>
              <a:rPr lang="en-US" baseline="0" dirty="0" smtClean="0"/>
              <a:t> </a:t>
            </a:r>
            <a:r>
              <a:rPr lang="en-US" baseline="0" dirty="0" err="1" smtClean="0"/>
              <a:t>bố</a:t>
            </a:r>
            <a:r>
              <a:rPr lang="en-US" baseline="0" dirty="0" smtClean="0"/>
              <a:t> </a:t>
            </a:r>
            <a:r>
              <a:rPr lang="en-US" baseline="0" dirty="0" err="1" smtClean="0"/>
              <a:t>trí</a:t>
            </a:r>
            <a:r>
              <a:rPr lang="en-US" baseline="0" dirty="0" smtClean="0"/>
              <a:t> </a:t>
            </a:r>
            <a:r>
              <a:rPr lang="en-US" baseline="0" dirty="0" err="1" smtClean="0"/>
              <a:t>chữ</a:t>
            </a:r>
            <a:r>
              <a:rPr lang="en-US" baseline="0" dirty="0" smtClean="0"/>
              <a:t> </a:t>
            </a:r>
            <a:r>
              <a:rPr lang="en-US" baseline="0" dirty="0" err="1" smtClean="0"/>
              <a:t>và</a:t>
            </a:r>
            <a:r>
              <a:rPr lang="en-US" baseline="0" dirty="0" smtClean="0"/>
              <a:t> </a:t>
            </a:r>
            <a:r>
              <a:rPr lang="en-US" baseline="0" dirty="0" err="1" smtClean="0"/>
              <a:t>số</a:t>
            </a:r>
            <a:r>
              <a:rPr lang="en-US" baseline="0" dirty="0" smtClean="0"/>
              <a:t> </a:t>
            </a:r>
            <a:r>
              <a:rPr lang="en-US" baseline="0" dirty="0" err="1" smtClean="0"/>
              <a:t>thuộc</a:t>
            </a:r>
            <a:r>
              <a:rPr lang="en-US" baseline="0" dirty="0" smtClean="0"/>
              <a:t> 1 </a:t>
            </a:r>
            <a:r>
              <a:rPr lang="en-US" baseline="0" dirty="0" err="1" smtClean="0"/>
              <a:t>trong</a:t>
            </a:r>
            <a:r>
              <a:rPr lang="en-US" baseline="0" dirty="0" smtClean="0"/>
              <a:t> 5 </a:t>
            </a:r>
            <a:r>
              <a:rPr lang="en-US" baseline="0" dirty="0" err="1" smtClean="0"/>
              <a:t>loại</a:t>
            </a:r>
            <a:r>
              <a:rPr lang="en-US" baseline="0" dirty="0" smtClean="0"/>
              <a:t> </a:t>
            </a:r>
            <a:r>
              <a:rPr lang="en-US" baseline="0" dirty="0" err="1" smtClean="0"/>
              <a:t>trên</a:t>
            </a:r>
            <a:r>
              <a:rPr lang="en-US" baseline="0" dirty="0" smtClean="0"/>
              <a:t>, </a:t>
            </a:r>
            <a:r>
              <a:rPr lang="en-US" baseline="0" dirty="0" err="1" smtClean="0"/>
              <a:t>biển</a:t>
            </a:r>
            <a:r>
              <a:rPr lang="en-US" baseline="0" dirty="0" smtClean="0"/>
              <a:t> 1 </a:t>
            </a:r>
            <a:r>
              <a:rPr lang="en-US" baseline="0" dirty="0" err="1" smtClean="0"/>
              <a:t>dòng</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thêm</a:t>
            </a:r>
            <a:r>
              <a:rPr lang="en-US" baseline="0" dirty="0" smtClean="0"/>
              <a:t> </a:t>
            </a:r>
            <a:r>
              <a:rPr lang="en-US" baseline="0" dirty="0" err="1" smtClean="0"/>
              <a:t>dấu</a:t>
            </a:r>
            <a:r>
              <a:rPr lang="en-US" baseline="0" dirty="0" smtClean="0"/>
              <a:t> “-” </a:t>
            </a:r>
            <a:r>
              <a:rPr lang="en-US" baseline="0" dirty="0" err="1" smtClean="0"/>
              <a:t>mà</a:t>
            </a:r>
            <a:r>
              <a:rPr lang="en-US" baseline="0" dirty="0" smtClean="0"/>
              <a:t> </a:t>
            </a:r>
            <a:r>
              <a:rPr lang="en-US" baseline="0" dirty="0" err="1" smtClean="0"/>
              <a:t>thôi</a:t>
            </a:r>
            <a:r>
              <a:rPr lang="en-US" baseline="0" dirty="0" smtClean="0"/>
              <a:t>.</a:t>
            </a:r>
            <a:endParaRPr lang="en-US" dirty="0"/>
          </a:p>
        </p:txBody>
      </p:sp>
    </p:spTree>
    <p:extLst>
      <p:ext uri="{BB962C8B-B14F-4D97-AF65-F5344CB8AC3E}">
        <p14:creationId xmlns:p14="http://schemas.microsoft.com/office/powerpoint/2010/main" val="301308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30s</a:t>
            </a:r>
          </a:p>
          <a:p>
            <a:r>
              <a:rPr lang="en-US" dirty="0" smtClean="0"/>
              <a:t>- </a:t>
            </a:r>
            <a:r>
              <a:rPr lang="en-US" dirty="0" smtClean="0"/>
              <a:t>VGG-19</a:t>
            </a:r>
            <a:r>
              <a:rPr lang="en-US" baseline="0" dirty="0" smtClean="0"/>
              <a:t> </a:t>
            </a:r>
            <a:r>
              <a:rPr lang="en-US" baseline="0" dirty="0" err="1" smtClean="0"/>
              <a:t>AvgPool</a:t>
            </a:r>
            <a:r>
              <a:rPr lang="en-US" baseline="0" dirty="0" smtClean="0"/>
              <a:t>, </a:t>
            </a:r>
            <a:r>
              <a:rPr lang="en-US" baseline="0" dirty="0" err="1" smtClean="0"/>
              <a:t>conv</a:t>
            </a:r>
            <a:r>
              <a:rPr lang="en-US" baseline="0" dirty="0" smtClean="0"/>
              <a:t> </a:t>
            </a:r>
            <a:r>
              <a:rPr lang="en-US" baseline="0" dirty="0" err="1" smtClean="0"/>
              <a:t>kersize</a:t>
            </a:r>
            <a:endParaRPr lang="en-US" dirty="0" smtClean="0"/>
          </a:p>
          <a:p>
            <a:r>
              <a:rPr lang="en-US" dirty="0" smtClean="0"/>
              <a:t>- Attention mechanism: Minh</a:t>
            </a:r>
            <a:r>
              <a:rPr lang="en-US" baseline="0" dirty="0" smtClean="0"/>
              <a:t> </a:t>
            </a:r>
            <a:r>
              <a:rPr lang="en-US" dirty="0" smtClean="0"/>
              <a:t>Thang Luong,</a:t>
            </a:r>
            <a:r>
              <a:rPr lang="en-US" baseline="0" dirty="0" smtClean="0"/>
              <a:t> Addictive scoring function</a:t>
            </a:r>
            <a:endParaRPr lang="en-US" dirty="0" smtClean="0"/>
          </a:p>
        </p:txBody>
      </p:sp>
    </p:spTree>
    <p:extLst>
      <p:ext uri="{BB962C8B-B14F-4D97-AF65-F5344CB8AC3E}">
        <p14:creationId xmlns:p14="http://schemas.microsoft.com/office/powerpoint/2010/main" val="173415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30s – </a:t>
            </a:r>
            <a:r>
              <a:rPr lang="en-US" dirty="0" err="1" smtClean="0"/>
              <a:t>đủ</a:t>
            </a:r>
            <a:r>
              <a:rPr lang="en-US" dirty="0" smtClean="0"/>
              <a:t> </a:t>
            </a:r>
            <a:r>
              <a:rPr lang="en-US" dirty="0" err="1" smtClean="0"/>
              <a:t>lớn</a:t>
            </a:r>
            <a:r>
              <a:rPr lang="en-US" baseline="0" dirty="0" smtClean="0"/>
              <a:t> </a:t>
            </a:r>
            <a:r>
              <a:rPr lang="en-US" baseline="0" dirty="0" err="1" smtClean="0"/>
              <a:t>và</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để</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tính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đề</a:t>
            </a:r>
            <a:r>
              <a:rPr lang="en-US" baseline="0" dirty="0" smtClean="0"/>
              <a:t> </a:t>
            </a:r>
            <a:r>
              <a:rPr lang="en-US" baseline="0" dirty="0" err="1" smtClean="0"/>
              <a:t>xuất</a:t>
            </a:r>
            <a:endParaRPr lang="en-US" dirty="0"/>
          </a:p>
        </p:txBody>
      </p:sp>
    </p:spTree>
    <p:extLst>
      <p:ext uri="{BB962C8B-B14F-4D97-AF65-F5344CB8AC3E}">
        <p14:creationId xmlns:p14="http://schemas.microsoft.com/office/powerpoint/2010/main" val="71324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Tx/>
              <a:buChar char="-"/>
            </a:pPr>
            <a:r>
              <a:rPr lang="en-US" dirty="0" smtClean="0"/>
              <a:t>40s</a:t>
            </a:r>
          </a:p>
          <a:p>
            <a:pPr marL="171450" indent="-171450" algn="just">
              <a:buFontTx/>
              <a:buChar char="-"/>
            </a:pPr>
            <a:r>
              <a:rPr lang="vi-VN" dirty="0" smtClean="0"/>
              <a:t>Xem </a:t>
            </a:r>
            <a:r>
              <a:rPr lang="vi-VN" dirty="0" smtClean="0"/>
              <a:t>bảng 2 ta thấy, Rest18_1c cho kết quả mIOU = 93.8 cao nhất giải thích cho việc các điểm keypoints của biển số đều có thể xem là 1 đối tượng. </a:t>
            </a:r>
            <a:endParaRPr lang="en-US" dirty="0" smtClean="0"/>
          </a:p>
          <a:p>
            <a:pPr marL="171450" indent="-171450" algn="just">
              <a:buFontTx/>
              <a:buChar char="-"/>
            </a:pPr>
            <a:r>
              <a:rPr lang="vi-VN" dirty="0" smtClean="0"/>
              <a:t>Ngoài ra Resnet18_2c có kết quả tương đương do độ tương đồng của các cặp keypoints phía trên cũng như phía dưới là tương tự nhau, đồng thời cặp keypoints phía trên có những đặc trưng khác hơn so với cặp keypoints phía dưới do đó có thể xem xét chúng như 2 lớp riêng biệt. </a:t>
            </a:r>
            <a:endParaRPr lang="en-US" dirty="0" smtClean="0"/>
          </a:p>
        </p:txBody>
      </p:sp>
    </p:spTree>
    <p:extLst>
      <p:ext uri="{BB962C8B-B14F-4D97-AF65-F5344CB8AC3E}">
        <p14:creationId xmlns:p14="http://schemas.microsoft.com/office/powerpoint/2010/main" val="1013971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40s</a:t>
            </a:r>
          </a:p>
          <a:p>
            <a:pPr algn="just"/>
            <a:r>
              <a:rPr lang="vi-VN" dirty="0" smtClean="0"/>
              <a:t>Chúng </a:t>
            </a:r>
            <a:r>
              <a:rPr lang="vi-VN" dirty="0" smtClean="0"/>
              <a:t>tôi phát hiện các keypoints của biển số từ ảnh ô tô thu được từ mô hình phát hiện ô tô, do đó kích thước ảnh gốc không quá lớn. </a:t>
            </a:r>
            <a:endParaRPr lang="en-US" dirty="0" smtClean="0"/>
          </a:p>
          <a:p>
            <a:pPr algn="just"/>
            <a:r>
              <a:rPr lang="vi-VN" dirty="0" smtClean="0"/>
              <a:t>Do đó, chúng tôi xem xét độ chính xác của mô hình ở hai kích thước ảnh là 384 × 384 và 512 × 512 (xem bảng </a:t>
            </a:r>
            <a:r>
              <a:rPr lang="en-US" dirty="0" smtClean="0"/>
              <a:t>3</a:t>
            </a:r>
            <a:r>
              <a:rPr lang="vi-VN" dirty="0" smtClean="0"/>
              <a:t>) với mô hình DDRNet23 slim [8] với chỉnh sửa upconv mà chúng tôi đề xuất. </a:t>
            </a:r>
            <a:endParaRPr lang="en-US" dirty="0" smtClean="0"/>
          </a:p>
          <a:p>
            <a:pPr algn="just"/>
            <a:r>
              <a:rPr lang="vi-VN" dirty="0" smtClean="0"/>
              <a:t>Việc kiểm thử ở kích thước 384 × 384 thấp hơn lúc huấn luyện là 512 × 512 khiến P recision75 giảm 1.3%. </a:t>
            </a:r>
            <a:endParaRPr lang="en-US" dirty="0" smtClean="0"/>
          </a:p>
          <a:p>
            <a:pPr algn="just"/>
            <a:r>
              <a:rPr lang="vi-VN" dirty="0" smtClean="0"/>
              <a:t>Training và testing ở cùng kích thước 512 × 512 có P recision75 = 99.4 cao nhất, tuy nhiên không cao hơn nhiều so với kích thước 384 × 384, </a:t>
            </a:r>
            <a:endParaRPr lang="en-US" dirty="0" smtClean="0"/>
          </a:p>
          <a:p>
            <a:pPr algn="just"/>
            <a:r>
              <a:rPr lang="vi-VN" dirty="0" smtClean="0"/>
              <a:t>trong khi mIOU lại thấp hơn 0.2% - dễ hiểu</a:t>
            </a:r>
            <a:r>
              <a:rPr lang="en-US" dirty="0" smtClean="0"/>
              <a:t> </a:t>
            </a:r>
            <a:r>
              <a:rPr lang="vi-VN" dirty="0" smtClean="0"/>
              <a:t>do kích thước lớn hơn dẫn tới sai số cao hơn khi xét trên thông số mIOU</a:t>
            </a:r>
            <a:r>
              <a:rPr lang="en-US" dirty="0" smtClean="0"/>
              <a:t>.</a:t>
            </a:r>
          </a:p>
          <a:p>
            <a:pPr algn="just"/>
            <a:endParaRPr lang="en-US" dirty="0" smtClean="0"/>
          </a:p>
          <a:p>
            <a:pPr algn="just"/>
            <a:r>
              <a:rPr lang="vi-VN" dirty="0" smtClean="0"/>
              <a:t>Với kích thước training và testing là 384 × 384, chúng tôi tiến hành huấn luyện và đánh giá hiệu năng của các kiến trúc khác nhau</a:t>
            </a:r>
            <a:r>
              <a:rPr lang="en-US" dirty="0" smtClean="0"/>
              <a:t>.</a:t>
            </a:r>
            <a:r>
              <a:rPr lang="en-US" baseline="0" dirty="0" smtClean="0"/>
              <a:t> </a:t>
            </a:r>
          </a:p>
          <a:p>
            <a:pPr algn="just"/>
            <a:r>
              <a:rPr lang="en-US" dirty="0" smtClean="0"/>
              <a:t>DDRNet23sh </a:t>
            </a:r>
            <a:r>
              <a:rPr lang="en-US" dirty="0" err="1" smtClean="0"/>
              <a:t>cho</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mIOU</a:t>
            </a:r>
            <a:r>
              <a:rPr lang="en-US" dirty="0" smtClean="0"/>
              <a:t> = 95.01, P recision75 = 99.5 </a:t>
            </a:r>
            <a:r>
              <a:rPr lang="en-US" dirty="0" err="1" smtClean="0"/>
              <a:t>mặc</a:t>
            </a:r>
            <a:r>
              <a:rPr lang="en-US" dirty="0" smtClean="0"/>
              <a:t> </a:t>
            </a:r>
            <a:r>
              <a:rPr lang="en-US" dirty="0" err="1" smtClean="0"/>
              <a:t>dù</a:t>
            </a:r>
            <a:r>
              <a:rPr lang="en-US" dirty="0" smtClean="0"/>
              <a:t> </a:t>
            </a:r>
            <a:r>
              <a:rPr lang="en-US" dirty="0" err="1" smtClean="0"/>
              <a:t>xuất</a:t>
            </a:r>
            <a:r>
              <a:rPr lang="en-US" dirty="0" smtClean="0"/>
              <a:t> </a:t>
            </a:r>
            <a:r>
              <a:rPr lang="en-US" dirty="0" err="1" smtClean="0"/>
              <a:t>phát</a:t>
            </a:r>
            <a:r>
              <a:rPr lang="en-US" dirty="0" smtClean="0"/>
              <a:t> </a:t>
            </a:r>
            <a:r>
              <a:rPr lang="en-US" dirty="0" err="1" smtClean="0"/>
              <a:t>điểm</a:t>
            </a:r>
            <a:r>
              <a:rPr lang="en-US" dirty="0" smtClean="0"/>
              <a:t> </a:t>
            </a:r>
            <a:r>
              <a:rPr lang="en-US" dirty="0" err="1" smtClean="0"/>
              <a:t>là</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dành</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segmentation.</a:t>
            </a:r>
            <a:endParaRPr lang="en-US" dirty="0"/>
          </a:p>
        </p:txBody>
      </p:sp>
    </p:spTree>
    <p:extLst>
      <p:ext uri="{BB962C8B-B14F-4D97-AF65-F5344CB8AC3E}">
        <p14:creationId xmlns:p14="http://schemas.microsoft.com/office/powerpoint/2010/main" val="2231312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1p</a:t>
            </a:r>
          </a:p>
          <a:p>
            <a:pPr algn="just"/>
            <a:r>
              <a:rPr lang="vi-VN" dirty="0" smtClean="0"/>
              <a:t>Vocr </a:t>
            </a:r>
            <a:r>
              <a:rPr lang="vi-VN" dirty="0" smtClean="0"/>
              <a:t>cho kết quả vượt trội trong tác vụ này</a:t>
            </a:r>
            <a:r>
              <a:rPr lang="en-US" dirty="0" smtClean="0"/>
              <a:t> </a:t>
            </a:r>
            <a:r>
              <a:rPr lang="vi-VN" dirty="0" smtClean="0"/>
              <a:t>, do việc trích chọn đặc trưng từ CNN feature map có sử dụng cơ chế attention khiến mô hình học kết hợp được các đặc trưng cần thiết để decode ra ký tự</a:t>
            </a:r>
            <a:r>
              <a:rPr lang="en-US" dirty="0" smtClean="0"/>
              <a:t>.</a:t>
            </a:r>
          </a:p>
          <a:p>
            <a:pPr algn="just"/>
            <a:endParaRPr lang="en-US" dirty="0" smtClean="0"/>
          </a:p>
          <a:p>
            <a:pPr algn="just"/>
            <a:r>
              <a:rPr lang="vi-VN" dirty="0" smtClean="0"/>
              <a:t>LPRnet-STN [50] cho kết quả tương đối cao do được thiết kế riêng cho bài toán nhận diện biển số với kích thước đầu vào cố định 24 × 94 đi cùng với các kích thước kernel, stride được thiết kế với kích thước cụ thể nhằm trích xuất được thông tin các kí tự của biển số. </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CTC loss.</a:t>
            </a:r>
          </a:p>
          <a:p>
            <a:pPr algn="just"/>
            <a:endParaRPr lang="en-US" dirty="0" smtClean="0"/>
          </a:p>
          <a:p>
            <a:pPr algn="just"/>
            <a:r>
              <a:rPr lang="en-US" dirty="0" smtClean="0"/>
              <a:t>CRNN</a:t>
            </a:r>
            <a:r>
              <a:rPr lang="en-US" baseline="0" dirty="0" smtClean="0"/>
              <a:t> – </a:t>
            </a:r>
            <a:r>
              <a:rPr lang="en-US" baseline="0" dirty="0" err="1" smtClean="0"/>
              <a:t>với</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cố</a:t>
            </a:r>
            <a:r>
              <a:rPr lang="en-US" baseline="0" dirty="0" smtClean="0"/>
              <a:t> </a:t>
            </a:r>
            <a:r>
              <a:rPr lang="en-US" baseline="0" dirty="0" err="1" smtClean="0"/>
              <a:t>hữu</a:t>
            </a:r>
            <a:r>
              <a:rPr lang="en-US" baseline="0" dirty="0" smtClean="0"/>
              <a:t> </a:t>
            </a:r>
            <a:r>
              <a:rPr lang="en-US" baseline="0" dirty="0" err="1" smtClean="0"/>
              <a:t>của</a:t>
            </a:r>
            <a:r>
              <a:rPr lang="en-US" baseline="0" dirty="0" smtClean="0"/>
              <a:t> CTC loss:</a:t>
            </a:r>
          </a:p>
          <a:p>
            <a:pPr algn="just"/>
            <a:r>
              <a:rPr lang="en-US" baseline="0" dirty="0" smtClean="0"/>
              <a:t>+ </a:t>
            </a:r>
            <a:r>
              <a:rPr lang="vi-VN" baseline="0" dirty="0" smtClean="0"/>
              <a:t>CTC có xu hướng sắp xếp từng dự đoán nhãn với phần tương ứng của chuỗi đầu vào</a:t>
            </a:r>
            <a:r>
              <a:rPr lang="en-US" baseline="0" dirty="0" smtClean="0"/>
              <a:t> (</a:t>
            </a:r>
            <a:r>
              <a:rPr lang="en-US" baseline="0" dirty="0" err="1" smtClean="0"/>
              <a:t>từng</a:t>
            </a:r>
            <a:r>
              <a:rPr lang="en-US" baseline="0" dirty="0" smtClean="0"/>
              <a:t> </a:t>
            </a:r>
            <a:r>
              <a:rPr lang="en-US" baseline="0" dirty="0" err="1" smtClean="0"/>
              <a:t>đoạn</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trước</a:t>
            </a:r>
            <a:r>
              <a:rPr lang="en-US" baseline="0" dirty="0" smtClean="0"/>
              <a:t>)</a:t>
            </a:r>
            <a:r>
              <a:rPr lang="vi-VN" baseline="0" dirty="0" smtClean="0"/>
              <a:t>. Đây cũng là nhược điểm chính của nó trong việc chọn một đặc điểm cố định của phần nào của hình ảnh để xuất ra ở mỗi bước của CTC.</a:t>
            </a:r>
            <a:endParaRPr lang="en-US" baseline="0" dirty="0" smtClean="0"/>
          </a:p>
          <a:p>
            <a:pPr algn="just"/>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không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rõ</a:t>
            </a:r>
            <a:r>
              <a:rPr lang="en-US" baseline="0" dirty="0" smtClean="0"/>
              <a:t> </a:t>
            </a:r>
            <a:r>
              <a:rPr lang="en-US" baseline="0" dirty="0" err="1" smtClean="0"/>
              <a:t>ràng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liên</a:t>
            </a:r>
            <a:r>
              <a:rPr lang="en-US" baseline="0" dirty="0" smtClean="0"/>
              <a:t> </a:t>
            </a:r>
            <a:r>
              <a:rPr lang="en-US" baseline="0" dirty="0" err="1" smtClean="0"/>
              <a:t>nhãn</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bằng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trống</a:t>
            </a:r>
            <a:r>
              <a:rPr lang="en-US" baseline="0" dirty="0" smtClean="0"/>
              <a:t>.</a:t>
            </a:r>
            <a:endParaRPr lang="en-US" dirty="0"/>
          </a:p>
        </p:txBody>
      </p:sp>
    </p:spTree>
    <p:extLst>
      <p:ext uri="{BB962C8B-B14F-4D97-AF65-F5344CB8AC3E}">
        <p14:creationId xmlns:p14="http://schemas.microsoft.com/office/powerpoint/2010/main" val="2200610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đó</a:t>
            </a:r>
            <a:r>
              <a:rPr lang="en-US" dirty="0" smtClean="0"/>
              <a:t>,</a:t>
            </a:r>
            <a:r>
              <a:rPr lang="en-US" baseline="0" dirty="0" smtClean="0"/>
              <a:t> </a:t>
            </a:r>
            <a:r>
              <a:rPr lang="en-US" baseline="0" dirty="0" err="1" smtClean="0"/>
              <a:t>khi</a:t>
            </a:r>
            <a:r>
              <a:rPr lang="en-US" baseline="0" dirty="0" smtClean="0"/>
              <a:t> </a:t>
            </a:r>
            <a:r>
              <a:rPr lang="en-US" baseline="0" dirty="0" err="1" smtClean="0"/>
              <a:t>tích</a:t>
            </a:r>
            <a:r>
              <a:rPr lang="en-US" baseline="0" dirty="0" smtClean="0"/>
              <a:t> </a:t>
            </a:r>
            <a:r>
              <a:rPr lang="en-US" baseline="0" dirty="0" err="1" smtClean="0"/>
              <a:t>hợp</a:t>
            </a:r>
            <a:r>
              <a:rPr lang="en-US" baseline="0" dirty="0" smtClean="0"/>
              <a:t> </a:t>
            </a:r>
            <a:r>
              <a:rPr lang="en-US" baseline="0" dirty="0" err="1" smtClean="0"/>
              <a:t>thêm</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inference optimization </a:t>
            </a:r>
            <a:r>
              <a:rPr lang="en-US" baseline="0" dirty="0" err="1" smtClean="0"/>
              <a:t>như</a:t>
            </a:r>
            <a:r>
              <a:rPr lang="en-US" baseline="0" dirty="0" smtClean="0"/>
              <a:t> </a:t>
            </a:r>
            <a:r>
              <a:rPr lang="en-US" baseline="0" dirty="0" err="1" smtClean="0"/>
              <a:t>tensort</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inference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tăng</a:t>
            </a:r>
            <a:r>
              <a:rPr lang="en-US" baseline="0" dirty="0" smtClean="0"/>
              <a:t> </a:t>
            </a:r>
            <a:r>
              <a:rPr lang="en-US" baseline="0" dirty="0" err="1" smtClean="0"/>
              <a:t>lên</a:t>
            </a:r>
            <a:r>
              <a:rPr lang="en-US" baseline="0" dirty="0" smtClean="0"/>
              <a:t> </a:t>
            </a:r>
            <a:r>
              <a:rPr lang="en-US" baseline="0" dirty="0" err="1" smtClean="0"/>
              <a:t>gấp</a:t>
            </a:r>
            <a:r>
              <a:rPr lang="en-US" baseline="0" dirty="0" smtClean="0"/>
              <a:t> 1.5 </a:t>
            </a:r>
            <a:r>
              <a:rPr lang="en-US" baseline="0" dirty="0" err="1" smtClean="0"/>
              <a:t>lần</a:t>
            </a:r>
            <a:r>
              <a:rPr lang="en-US" baseline="0" dirty="0" smtClean="0"/>
              <a:t> do </a:t>
            </a:r>
            <a:r>
              <a:rPr lang="en-US" baseline="0" dirty="0" err="1" smtClean="0"/>
              <a:t>đó</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realtime</a:t>
            </a:r>
            <a:r>
              <a:rPr lang="en-US" baseline="0" dirty="0" smtClean="0"/>
              <a:t> processing.</a:t>
            </a:r>
            <a:endParaRPr lang="en-US" dirty="0"/>
          </a:p>
        </p:txBody>
      </p:sp>
    </p:spTree>
    <p:extLst>
      <p:ext uri="{BB962C8B-B14F-4D97-AF65-F5344CB8AC3E}">
        <p14:creationId xmlns:p14="http://schemas.microsoft.com/office/powerpoint/2010/main" val="3810618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r>
              <a:rPr lang="en-US" dirty="0" smtClean="0"/>
              <a:t>2p</a:t>
            </a:r>
          </a:p>
          <a:p>
            <a:pPr marL="171450" indent="-171450" algn="just">
              <a:buFontTx/>
              <a:buChar char="-"/>
            </a:pPr>
            <a:r>
              <a:rPr lang="en-US" dirty="0" err="1" smtClean="0"/>
              <a:t>Áp</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segmantic</a:t>
            </a:r>
            <a:r>
              <a:rPr lang="en-US" baseline="0" dirty="0" smtClean="0"/>
              <a:t> segmentation </a:t>
            </a:r>
            <a:r>
              <a:rPr lang="en-US" baseline="0" dirty="0" err="1" smtClean="0"/>
              <a:t>cho</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endParaRPr lang="en-US" baseline="0" dirty="0" smtClean="0"/>
          </a:p>
          <a:p>
            <a:pPr marL="171450" indent="-171450" algn="just">
              <a:buFontTx/>
              <a:buChar char="-"/>
            </a:pPr>
            <a:r>
              <a:rPr lang="en-US" baseline="0" dirty="0" smtClean="0"/>
              <a:t>OCR </a:t>
            </a:r>
            <a:r>
              <a:rPr lang="en-US" baseline="0" dirty="0" err="1" smtClean="0"/>
              <a:t>cho</a:t>
            </a:r>
            <a:r>
              <a:rPr lang="en-US" baseline="0" dirty="0" smtClean="0"/>
              <a:t> </a:t>
            </a:r>
            <a:r>
              <a:rPr lang="en-US" baseline="0" dirty="0" err="1" smtClean="0"/>
              <a:t>thấy</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vượt</a:t>
            </a:r>
            <a:r>
              <a:rPr lang="en-US" baseline="0" dirty="0" smtClean="0"/>
              <a:t> </a:t>
            </a:r>
            <a:r>
              <a:rPr lang="en-US" baseline="0" dirty="0" err="1" smtClean="0"/>
              <a:t>trội</a:t>
            </a:r>
            <a:r>
              <a:rPr lang="en-US" baseline="0" dirty="0" smtClean="0"/>
              <a:t> </a:t>
            </a:r>
            <a:r>
              <a:rPr lang="en-US" baseline="0" dirty="0" err="1" smtClean="0"/>
              <a:t>và</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segment </a:t>
            </a:r>
            <a:r>
              <a:rPr lang="en-US" baseline="0" dirty="0" err="1" smtClean="0"/>
              <a:t>từng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mờ</a:t>
            </a:r>
            <a:r>
              <a:rPr lang="en-US" baseline="0" dirty="0" smtClean="0"/>
              <a:t> </a:t>
            </a:r>
            <a:r>
              <a:rPr lang="en-US" baseline="0" dirty="0" err="1" smtClean="0"/>
              <a:t>nhiều</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đk</a:t>
            </a:r>
            <a:r>
              <a:rPr lang="en-US" baseline="0" dirty="0" smtClean="0"/>
              <a:t> </a:t>
            </a:r>
            <a:r>
              <a:rPr lang="en-US" baseline="0" dirty="0" err="1" smtClean="0"/>
              <a:t>khác</a:t>
            </a:r>
            <a:r>
              <a:rPr lang="en-US" baseline="0" dirty="0" smtClean="0"/>
              <a:t> </a:t>
            </a:r>
            <a:r>
              <a:rPr lang="en-US" baseline="0" dirty="0" err="1" smtClean="0"/>
              <a:t>nhau</a:t>
            </a:r>
            <a:endParaRPr lang="en-US" baseline="0" dirty="0" smtClean="0"/>
          </a:p>
          <a:p>
            <a:pPr marL="171450" indent="-171450" algn="just">
              <a:buFontTx/>
              <a:buChar char="-"/>
            </a:pPr>
            <a:r>
              <a:rPr lang="en-US" baseline="0" dirty="0" smtClean="0"/>
              <a:t>MTAVLP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đủ</a:t>
            </a:r>
            <a:r>
              <a:rPr lang="en-US" baseline="0" dirty="0" smtClean="0"/>
              <a:t> </a:t>
            </a:r>
            <a:r>
              <a:rPr lang="en-US" baseline="0" dirty="0" err="1" smtClean="0"/>
              <a:t>lớn</a:t>
            </a:r>
            <a:r>
              <a:rPr lang="en-US" baseline="0" dirty="0" smtClean="0"/>
              <a:t> </a:t>
            </a:r>
            <a:r>
              <a:rPr lang="en-US" baseline="0" dirty="0" err="1" smtClean="0"/>
              <a:t>để</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của</a:t>
            </a:r>
            <a:r>
              <a:rPr lang="en-US" baseline="0" dirty="0" smtClean="0"/>
              <a:t> </a:t>
            </a:r>
            <a:r>
              <a:rPr lang="en-US" baseline="0" dirty="0" err="1" smtClean="0"/>
              <a:t>mô</a:t>
            </a:r>
            <a:r>
              <a:rPr lang="en-US" baseline="0" dirty="0" smtClean="0"/>
              <a:t> </a:t>
            </a:r>
            <a:r>
              <a:rPr lang="en-US" baseline="0" dirty="0" err="1" smtClean="0"/>
              <a:t>hình</a:t>
            </a:r>
            <a:endParaRPr lang="en-US" dirty="0"/>
          </a:p>
        </p:txBody>
      </p:sp>
    </p:spTree>
    <p:extLst>
      <p:ext uri="{BB962C8B-B14F-4D97-AF65-F5344CB8AC3E}">
        <p14:creationId xmlns:p14="http://schemas.microsoft.com/office/powerpoint/2010/main" val="213063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5s</a:t>
            </a:r>
            <a:endParaRPr lang="en-US" dirty="0"/>
          </a:p>
        </p:txBody>
      </p:sp>
    </p:spTree>
    <p:extLst>
      <p:ext uri="{BB962C8B-B14F-4D97-AF65-F5344CB8AC3E}">
        <p14:creationId xmlns:p14="http://schemas.microsoft.com/office/powerpoint/2010/main" val="299705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r>
              <a:rPr lang="en-US" dirty="0" smtClean="0"/>
              <a:t>2 p</a:t>
            </a:r>
          </a:p>
          <a:p>
            <a:pPr marL="171450" indent="-171450" algn="just">
              <a:buFontTx/>
              <a:buChar char="-"/>
            </a:pPr>
            <a:r>
              <a:rPr lang="en-US" dirty="0" err="1" smtClean="0"/>
              <a:t>Bài</a:t>
            </a:r>
            <a:r>
              <a:rPr lang="en-US" baseline="0" dirty="0" smtClean="0"/>
              <a:t> </a:t>
            </a:r>
            <a:r>
              <a:rPr lang="en-US" baseline="0" dirty="0" err="1" smtClean="0"/>
              <a:t>toán</a:t>
            </a:r>
            <a:r>
              <a:rPr lang="en-US" baseline="0" dirty="0" smtClean="0"/>
              <a:t> ALPR </a:t>
            </a:r>
            <a:r>
              <a:rPr lang="en-US" baseline="0" dirty="0" err="1" smtClean="0"/>
              <a:t>nhận</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là</a:t>
            </a:r>
            <a:r>
              <a:rPr lang="en-US" baseline="0" dirty="0" smtClean="0"/>
              <a:t>  </a:t>
            </a:r>
          </a:p>
          <a:p>
            <a:pPr marL="171450" indent="-171450" algn="just">
              <a:buFontTx/>
              <a:buChar char="-"/>
            </a:pPr>
            <a:r>
              <a:rPr lang="en-US"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ALPR multi-stage </a:t>
            </a:r>
            <a:r>
              <a:rPr lang="en-US" baseline="0" dirty="0" err="1" smtClean="0"/>
              <a:t>điển</a:t>
            </a:r>
            <a:r>
              <a:rPr lang="en-US" baseline="0" dirty="0" smtClean="0"/>
              <a:t> </a:t>
            </a:r>
            <a:r>
              <a:rPr lang="en-US" baseline="0" dirty="0" err="1" smtClean="0"/>
              <a:t>hình</a:t>
            </a:r>
            <a:endParaRPr lang="en-US" baseline="0" dirty="0" smtClean="0"/>
          </a:p>
          <a:p>
            <a:pPr marL="171450" indent="-171450" algn="just">
              <a:buFontTx/>
              <a:buChar char="-"/>
            </a:pP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a:t>
            </a:r>
          </a:p>
          <a:p>
            <a:pPr marL="171450" indent="-171450" algn="just">
              <a:buFontTx/>
              <a:buChar char="-"/>
            </a:pPr>
            <a:r>
              <a:rPr lang="en-US" baseline="0" dirty="0" err="1" smtClean="0"/>
              <a:t>Góc</a:t>
            </a:r>
            <a:r>
              <a:rPr lang="en-US" baseline="0" dirty="0" smtClean="0"/>
              <a:t> </a:t>
            </a:r>
            <a:r>
              <a:rPr lang="en-US" baseline="0" dirty="0" err="1" smtClean="0"/>
              <a:t>nhìn</a:t>
            </a:r>
            <a:r>
              <a:rPr lang="en-US" baseline="0" dirty="0" smtClean="0"/>
              <a:t> </a:t>
            </a:r>
            <a:r>
              <a:rPr lang="en-US" baseline="0" dirty="0" err="1" smtClean="0"/>
              <a:t>của</a:t>
            </a:r>
            <a:r>
              <a:rPr lang="en-US" baseline="0" dirty="0" smtClean="0"/>
              <a:t> camera </a:t>
            </a:r>
            <a:r>
              <a:rPr lang="en-US" baseline="0" dirty="0" err="1" smtClean="0"/>
              <a:t>dẫn</a:t>
            </a:r>
            <a:r>
              <a:rPr lang="en-US" baseline="0" dirty="0" smtClean="0"/>
              <a:t> </a:t>
            </a:r>
            <a:r>
              <a:rPr lang="en-US" baseline="0" dirty="0" err="1" smtClean="0"/>
              <a:t>tới</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sẽ</a:t>
            </a:r>
            <a:r>
              <a:rPr lang="en-US" baseline="0" dirty="0" smtClean="0"/>
              <a:t> </a:t>
            </a:r>
            <a:r>
              <a:rPr lang="en-US" baseline="0" dirty="0" err="1" smtClean="0"/>
              <a:t>bị</a:t>
            </a:r>
            <a:r>
              <a:rPr lang="en-US" baseline="0" dirty="0" smtClean="0"/>
              <a:t> </a:t>
            </a:r>
            <a:r>
              <a:rPr lang="en-US" baseline="0" dirty="0" err="1" smtClean="0"/>
              <a:t>xiên</a:t>
            </a:r>
            <a:r>
              <a:rPr lang="en-US" baseline="0" dirty="0" smtClean="0"/>
              <a:t> </a:t>
            </a:r>
            <a:r>
              <a:rPr lang="en-US" baseline="0" dirty="0" err="1" smtClean="0"/>
              <a:t>xẹo</a:t>
            </a:r>
            <a:r>
              <a:rPr lang="en-US" baseline="0" dirty="0" smtClean="0"/>
              <a:t> ở </a:t>
            </a:r>
            <a:r>
              <a:rPr lang="en-US" baseline="0" dirty="0" err="1" smtClean="0"/>
              <a:t>các</a:t>
            </a:r>
            <a:r>
              <a:rPr lang="en-US" baseline="0" dirty="0" smtClean="0"/>
              <a:t> </a:t>
            </a:r>
            <a:r>
              <a:rPr lang="en-US" baseline="0" dirty="0" err="1" smtClean="0"/>
              <a:t>góc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dẫn</a:t>
            </a:r>
            <a:r>
              <a:rPr lang="en-US" baseline="0" dirty="0" smtClean="0"/>
              <a:t> </a:t>
            </a:r>
            <a:r>
              <a:rPr lang="en-US" baseline="0" dirty="0" err="1" smtClean="0"/>
              <a:t>tới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vừa</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vừa</a:t>
            </a:r>
            <a:r>
              <a:rPr lang="en-US" baseline="0" dirty="0" smtClean="0"/>
              <a:t> </a:t>
            </a:r>
            <a:r>
              <a:rPr lang="en-US" baseline="0" dirty="0" err="1" smtClean="0"/>
              <a:t>căn</a:t>
            </a:r>
            <a:r>
              <a:rPr lang="en-US" baseline="0" dirty="0" smtClean="0"/>
              <a:t> </a:t>
            </a:r>
            <a:r>
              <a:rPr lang="en-US" baseline="0" dirty="0" err="1" smtClean="0"/>
              <a:t>chỉnh</a:t>
            </a:r>
            <a:r>
              <a:rPr lang="en-US" baseline="0" dirty="0" smtClean="0"/>
              <a:t> </a:t>
            </a:r>
            <a:r>
              <a:rPr lang="en-US" baseline="0" dirty="0" err="1" smtClean="0"/>
              <a:t>được</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nghiêng</a:t>
            </a:r>
            <a:r>
              <a:rPr lang="en-US" baseline="0" dirty="0" smtClean="0"/>
              <a:t> </a:t>
            </a:r>
            <a:r>
              <a:rPr lang="en-US" baseline="0" dirty="0" err="1" smtClean="0"/>
              <a:t>nữa</a:t>
            </a:r>
            <a:r>
              <a:rPr lang="en-US" baseline="0" dirty="0" smtClean="0"/>
              <a:t>, </a:t>
            </a:r>
            <a:r>
              <a:rPr lang="en-US" baseline="0" dirty="0" err="1" smtClean="0"/>
              <a:t>trong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khó</a:t>
            </a:r>
            <a:r>
              <a:rPr lang="en-US" baseline="0" dirty="0" smtClean="0"/>
              <a:t>.</a:t>
            </a:r>
          </a:p>
          <a:p>
            <a:pPr marL="171450" indent="-171450" algn="just">
              <a:buFontTx/>
              <a:buChar char="-"/>
            </a:pPr>
            <a:r>
              <a:rPr lang="en-US" baseline="0" dirty="0" err="1" smtClean="0"/>
              <a:t>Màu</a:t>
            </a:r>
            <a:r>
              <a:rPr lang="en-US" baseline="0" dirty="0" smtClean="0"/>
              <a:t> </a:t>
            </a:r>
            <a:r>
              <a:rPr lang="en-US" baseline="0" dirty="0" err="1" smtClean="0"/>
              <a:t>chữ</a:t>
            </a:r>
            <a:r>
              <a:rPr lang="en-US" baseline="0" dirty="0" smtClean="0"/>
              <a:t> </a:t>
            </a:r>
            <a:r>
              <a:rPr lang="en-US" baseline="0" dirty="0" err="1" smtClean="0"/>
              <a:t>và</a:t>
            </a:r>
            <a:r>
              <a:rPr lang="en-US" baseline="0" dirty="0" smtClean="0"/>
              <a:t> </a:t>
            </a:r>
            <a:r>
              <a:rPr lang="en-US" baseline="0" dirty="0" err="1" smtClean="0"/>
              <a:t>màu</a:t>
            </a:r>
            <a:r>
              <a:rPr lang="en-US" baseline="0" dirty="0" smtClean="0"/>
              <a:t> </a:t>
            </a:r>
            <a:r>
              <a:rPr lang="en-US" baseline="0" dirty="0" err="1" smtClean="0"/>
              <a:t>nền</a:t>
            </a:r>
            <a:r>
              <a:rPr lang="en-US" baseline="0" dirty="0" smtClean="0"/>
              <a:t>, </a:t>
            </a:r>
            <a:r>
              <a:rPr lang="en-US" baseline="0" dirty="0" err="1" smtClean="0"/>
              <a:t>biển</a:t>
            </a:r>
            <a:r>
              <a:rPr lang="en-US" baseline="0" dirty="0" smtClean="0"/>
              <a:t> </a:t>
            </a:r>
            <a:r>
              <a:rPr lang="en-US" baseline="0" dirty="0" err="1" smtClean="0"/>
              <a:t>trắng</a:t>
            </a:r>
            <a:r>
              <a:rPr lang="en-US" baseline="0" dirty="0" smtClean="0"/>
              <a:t> </a:t>
            </a:r>
            <a:r>
              <a:rPr lang="en-US" baseline="0" dirty="0" err="1" smtClean="0"/>
              <a:t>chiếm</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do </a:t>
            </a:r>
            <a:r>
              <a:rPr lang="en-US" baseline="0" dirty="0" err="1" smtClean="0"/>
              <a:t>là</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-&gt; </a:t>
            </a:r>
            <a:r>
              <a:rPr lang="en-US" baseline="0" dirty="0" err="1" smtClean="0"/>
              <a:t>mất</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biển</a:t>
            </a:r>
            <a:r>
              <a:rPr lang="en-US" baseline="0" dirty="0" smtClean="0"/>
              <a:t> 1 </a:t>
            </a:r>
            <a:r>
              <a:rPr lang="en-US" baseline="0" dirty="0" err="1" smtClean="0"/>
              <a:t>dòng</a:t>
            </a:r>
            <a:r>
              <a:rPr lang="en-US" baseline="0" dirty="0" smtClean="0"/>
              <a:t> </a:t>
            </a:r>
            <a:r>
              <a:rPr lang="en-US" baseline="0" dirty="0" err="1" smtClean="0"/>
              <a:t>và</a:t>
            </a:r>
            <a:r>
              <a:rPr lang="en-US" baseline="0" dirty="0" smtClean="0"/>
              <a:t> </a:t>
            </a:r>
            <a:r>
              <a:rPr lang="en-US" baseline="0" dirty="0" err="1" smtClean="0"/>
              <a:t>biển</a:t>
            </a:r>
            <a:r>
              <a:rPr lang="en-US" baseline="0" dirty="0" smtClean="0"/>
              <a:t> </a:t>
            </a:r>
            <a:r>
              <a:rPr lang="en-US" baseline="0" dirty="0" err="1" smtClean="0"/>
              <a:t>hai</a:t>
            </a:r>
            <a:r>
              <a:rPr lang="en-US" baseline="0" dirty="0" smtClean="0"/>
              <a:t> </a:t>
            </a:r>
            <a:r>
              <a:rPr lang="en-US" baseline="0" dirty="0" err="1" smtClean="0"/>
              <a:t>dòng</a:t>
            </a:r>
            <a:r>
              <a:rPr lang="en-US" baseline="0" dirty="0" smtClean="0"/>
              <a:t> </a:t>
            </a:r>
            <a:r>
              <a:rPr lang="en-US" baseline="0" dirty="0" smtClean="0">
                <a:sym typeface="Wingdings" panose="05000000000000000000" pitchFamily="2" charset="2"/>
              </a:rPr>
              <a:t> </a:t>
            </a:r>
            <a:r>
              <a:rPr lang="en-US" baseline="0" dirty="0" err="1" smtClean="0">
                <a:sym typeface="Wingdings" panose="05000000000000000000" pitchFamily="2" charset="2"/>
              </a:rPr>
              <a:t>cần</a:t>
            </a:r>
            <a:r>
              <a:rPr lang="en-US" baseline="0" dirty="0" smtClean="0">
                <a:sym typeface="Wingdings" panose="05000000000000000000" pitchFamily="2" charset="2"/>
              </a:rPr>
              <a:t> </a:t>
            </a:r>
            <a:r>
              <a:rPr lang="en-US" baseline="0" dirty="0" err="1" smtClean="0">
                <a:sym typeface="Wingdings" panose="05000000000000000000" pitchFamily="2" charset="2"/>
              </a:rPr>
              <a:t>được</a:t>
            </a:r>
            <a:r>
              <a:rPr lang="en-US" baseline="0" dirty="0" smtClean="0">
                <a:sym typeface="Wingdings" panose="05000000000000000000" pitchFamily="2" charset="2"/>
              </a:rPr>
              <a:t> </a:t>
            </a:r>
            <a:r>
              <a:rPr lang="en-US" baseline="0" dirty="0" err="1" smtClean="0">
                <a:sym typeface="Wingdings" panose="05000000000000000000" pitchFamily="2" charset="2"/>
              </a:rPr>
              <a:t>xem</a:t>
            </a:r>
            <a:r>
              <a:rPr lang="en-US" baseline="0" dirty="0" smtClean="0">
                <a:sym typeface="Wingdings" panose="05000000000000000000" pitchFamily="2" charset="2"/>
              </a:rPr>
              <a:t> </a:t>
            </a:r>
            <a:r>
              <a:rPr lang="en-US" baseline="0" dirty="0" err="1" smtClean="0">
                <a:sym typeface="Wingdings" panose="05000000000000000000" pitchFamily="2" charset="2"/>
              </a:rPr>
              <a:t>xét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thu</a:t>
            </a:r>
            <a:r>
              <a:rPr lang="en-US" baseline="0" dirty="0" smtClean="0">
                <a:sym typeface="Wingdings" panose="05000000000000000000" pitchFamily="2" charset="2"/>
              </a:rPr>
              <a:t> </a:t>
            </a:r>
            <a:r>
              <a:rPr lang="en-US" baseline="0" dirty="0" err="1" smtClean="0">
                <a:sym typeface="Wingdings" panose="05000000000000000000" pitchFamily="2" charset="2"/>
              </a:rPr>
              <a:t>thập</a:t>
            </a:r>
            <a:r>
              <a:rPr lang="en-US" baseline="0" dirty="0" smtClean="0">
                <a:sym typeface="Wingdings" panose="05000000000000000000" pitchFamily="2" charset="2"/>
              </a:rPr>
              <a:t> </a:t>
            </a:r>
            <a:r>
              <a:rPr lang="en-US" baseline="0" dirty="0" err="1" smtClean="0">
                <a:sym typeface="Wingdings" panose="05000000000000000000" pitchFamily="2" charset="2"/>
              </a:rPr>
              <a:t>dữ</a:t>
            </a:r>
            <a:r>
              <a:rPr lang="en-US" baseline="0" dirty="0" smtClean="0">
                <a:sym typeface="Wingdings" panose="05000000000000000000" pitchFamily="2" charset="2"/>
              </a:rPr>
              <a:t> </a:t>
            </a:r>
            <a:r>
              <a:rPr lang="en-US" baseline="0" dirty="0" err="1" smtClean="0">
                <a:sym typeface="Wingdings" panose="05000000000000000000" pitchFamily="2" charset="2"/>
              </a:rPr>
              <a:t>liệu</a:t>
            </a:r>
            <a:r>
              <a:rPr lang="en-US" baseline="0" dirty="0" smtClean="0">
                <a:sym typeface="Wingdings" panose="05000000000000000000" pitchFamily="2" charset="2"/>
              </a:rPr>
              <a:t> </a:t>
            </a:r>
            <a:r>
              <a:rPr lang="en-US" baseline="0" dirty="0" err="1" smtClean="0">
                <a:sym typeface="Wingdings" panose="05000000000000000000" pitchFamily="2" charset="2"/>
              </a:rPr>
              <a:t>xử</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a:t>
            </a:r>
          </a:p>
          <a:p>
            <a:pPr marL="171450" indent="-171450" algn="just">
              <a:buFontTx/>
              <a:buChar char="-"/>
            </a:pPr>
            <a:r>
              <a:rPr lang="en-US" baseline="0" dirty="0" err="1" smtClean="0">
                <a:sym typeface="Wingdings" panose="05000000000000000000" pitchFamily="2" charset="2"/>
              </a:rPr>
              <a:t>Mật</a:t>
            </a:r>
            <a:r>
              <a:rPr lang="en-US" baseline="0" dirty="0" smtClean="0">
                <a:sym typeface="Wingdings" panose="05000000000000000000" pitchFamily="2" charset="2"/>
              </a:rPr>
              <a:t> </a:t>
            </a:r>
            <a:r>
              <a:rPr lang="en-US" baseline="0" dirty="0" err="1" smtClean="0">
                <a:sym typeface="Wingdings" panose="05000000000000000000" pitchFamily="2" charset="2"/>
              </a:rPr>
              <a:t>độ</a:t>
            </a:r>
            <a:r>
              <a:rPr lang="en-US" baseline="0" dirty="0" smtClean="0">
                <a:sym typeface="Wingdings" panose="05000000000000000000" pitchFamily="2" charset="2"/>
              </a:rPr>
              <a:t> </a:t>
            </a:r>
            <a:r>
              <a:rPr lang="en-US" baseline="0" dirty="0" err="1" smtClean="0">
                <a:sym typeface="Wingdings" panose="05000000000000000000" pitchFamily="2" charset="2"/>
              </a:rPr>
              <a:t>xe</a:t>
            </a:r>
            <a:r>
              <a:rPr lang="en-US" baseline="0" dirty="0" smtClean="0">
                <a:sym typeface="Wingdings" panose="05000000000000000000" pitchFamily="2" charset="2"/>
              </a:rPr>
              <a:t>, ở VN </a:t>
            </a:r>
            <a:r>
              <a:rPr lang="en-US" baseline="0" dirty="0" err="1" smtClean="0">
                <a:sym typeface="Wingdings" panose="05000000000000000000" pitchFamily="2" charset="2"/>
              </a:rPr>
              <a:t>các</a:t>
            </a:r>
            <a:r>
              <a:rPr lang="en-US" baseline="0" dirty="0" smtClean="0">
                <a:sym typeface="Wingdings" panose="05000000000000000000" pitchFamily="2" charset="2"/>
              </a:rPr>
              <a:t> </a:t>
            </a:r>
            <a:r>
              <a:rPr lang="en-US" baseline="0" dirty="0" err="1" smtClean="0">
                <a:sym typeface="Wingdings" panose="05000000000000000000" pitchFamily="2" charset="2"/>
              </a:rPr>
              <a:t>xe</a:t>
            </a:r>
            <a:r>
              <a:rPr lang="en-US" baseline="0" dirty="0" smtClean="0">
                <a:sym typeface="Wingdings" panose="05000000000000000000" pitchFamily="2" charset="2"/>
              </a:rPr>
              <a:t> </a:t>
            </a:r>
            <a:r>
              <a:rPr lang="en-US" baseline="0" dirty="0" err="1" smtClean="0">
                <a:sym typeface="Wingdings" panose="05000000000000000000" pitchFamily="2" charset="2"/>
              </a:rPr>
              <a:t>rất</a:t>
            </a:r>
            <a:r>
              <a:rPr lang="en-US" baseline="0" dirty="0" smtClean="0">
                <a:sym typeface="Wingdings" panose="05000000000000000000" pitchFamily="2" charset="2"/>
              </a:rPr>
              <a:t> </a:t>
            </a:r>
            <a:r>
              <a:rPr lang="en-US" baseline="0" dirty="0" err="1" smtClean="0">
                <a:sym typeface="Wingdings" panose="05000000000000000000" pitchFamily="2" charset="2"/>
              </a:rPr>
              <a:t>ít</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làn</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ở </a:t>
            </a:r>
            <a:r>
              <a:rPr lang="en-US" baseline="0" dirty="0" err="1" smtClean="0">
                <a:sym typeface="Wingdings" panose="05000000000000000000" pitchFamily="2" charset="2"/>
              </a:rPr>
              <a:t>nước</a:t>
            </a:r>
            <a:r>
              <a:rPr lang="en-US" baseline="0" dirty="0" smtClean="0">
                <a:sym typeface="Wingdings" panose="05000000000000000000" pitchFamily="2" charset="2"/>
              </a:rPr>
              <a:t> </a:t>
            </a:r>
            <a:r>
              <a:rPr lang="en-US" baseline="0" dirty="0" err="1" smtClean="0">
                <a:sym typeface="Wingdings" panose="05000000000000000000" pitchFamily="2" charset="2"/>
              </a:rPr>
              <a:t>ngoài</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ngoài</a:t>
            </a:r>
            <a:r>
              <a:rPr lang="en-US" baseline="0" dirty="0" smtClean="0">
                <a:sym typeface="Wingdings" panose="05000000000000000000" pitchFamily="2" charset="2"/>
              </a:rPr>
              <a:t> </a:t>
            </a:r>
            <a:r>
              <a:rPr lang="en-US" baseline="0" dirty="0" err="1" smtClean="0">
                <a:sym typeface="Wingdings" panose="05000000000000000000" pitchFamily="2" charset="2"/>
              </a:rPr>
              <a:t>xe</a:t>
            </a:r>
            <a:r>
              <a:rPr lang="en-US" baseline="0" dirty="0" smtClean="0">
                <a:sym typeface="Wingdings" panose="05000000000000000000" pitchFamily="2" charset="2"/>
              </a:rPr>
              <a:t> ô </a:t>
            </a:r>
            <a:r>
              <a:rPr lang="en-US" baseline="0" dirty="0" err="1" smtClean="0">
                <a:sym typeface="Wingdings" panose="05000000000000000000" pitchFamily="2" charset="2"/>
              </a:rPr>
              <a:t>tô</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rất</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phương</a:t>
            </a:r>
            <a:r>
              <a:rPr lang="en-US" baseline="0" dirty="0" smtClean="0">
                <a:sym typeface="Wingdings" panose="05000000000000000000" pitchFamily="2" charset="2"/>
              </a:rPr>
              <a:t> </a:t>
            </a:r>
            <a:r>
              <a:rPr lang="en-US" baseline="0" dirty="0" err="1" smtClean="0">
                <a:sym typeface="Wingdings" panose="05000000000000000000" pitchFamily="2" charset="2"/>
              </a:rPr>
              <a:t>tiện</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di </a:t>
            </a:r>
            <a:r>
              <a:rPr lang="en-US" baseline="0" dirty="0" err="1" smtClean="0">
                <a:sym typeface="Wingdings" panose="05000000000000000000" pitchFamily="2" charset="2"/>
              </a:rPr>
              <a:t>chuyển</a:t>
            </a:r>
            <a:r>
              <a:rPr lang="en-US" baseline="0" dirty="0" smtClean="0">
                <a:sym typeface="Wingdings" panose="05000000000000000000" pitchFamily="2" charset="2"/>
              </a:rPr>
              <a:t> </a:t>
            </a:r>
            <a:r>
              <a:rPr lang="en-US" baseline="0" dirty="0" err="1" smtClean="0">
                <a:sym typeface="Wingdings" panose="05000000000000000000" pitchFamily="2" charset="2"/>
              </a:rPr>
              <a:t>hỗn</a:t>
            </a:r>
            <a:r>
              <a:rPr lang="en-US" baseline="0" dirty="0" smtClean="0">
                <a:sym typeface="Wingdings" panose="05000000000000000000" pitchFamily="2" charset="2"/>
              </a:rPr>
              <a:t> </a:t>
            </a:r>
            <a:r>
              <a:rPr lang="en-US" baseline="0" dirty="0" err="1" smtClean="0">
                <a:sym typeface="Wingdings" panose="05000000000000000000" pitchFamily="2" charset="2"/>
              </a:rPr>
              <a:t>loạn</a:t>
            </a:r>
            <a:r>
              <a:rPr lang="en-US" baseline="0" dirty="0" smtClean="0">
                <a:sym typeface="Wingdings" panose="05000000000000000000" pitchFamily="2" charset="2"/>
              </a:rPr>
              <a:t> 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phải</a:t>
            </a:r>
            <a:r>
              <a:rPr lang="en-US" baseline="0" dirty="0" smtClean="0">
                <a:sym typeface="Wingdings" panose="05000000000000000000" pitchFamily="2" charset="2"/>
              </a:rPr>
              <a:t> </a:t>
            </a:r>
            <a:r>
              <a:rPr lang="en-US" baseline="0" dirty="0" err="1" smtClean="0">
                <a:sym typeface="Wingdings" panose="05000000000000000000" pitchFamily="2" charset="2"/>
              </a:rPr>
              <a:t>đủ</a:t>
            </a:r>
            <a:r>
              <a:rPr lang="en-US" baseline="0" dirty="0" smtClean="0">
                <a:sym typeface="Wingdings" panose="05000000000000000000" pitchFamily="2" charset="2"/>
              </a:rPr>
              <a:t> </a:t>
            </a:r>
            <a:r>
              <a:rPr lang="en-US" baseline="0" dirty="0" err="1" smtClean="0">
                <a:sym typeface="Wingdings" panose="05000000000000000000" pitchFamily="2" charset="2"/>
              </a:rPr>
              <a:t>mạnh</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tốc</a:t>
            </a:r>
            <a:r>
              <a:rPr lang="en-US" baseline="0" dirty="0" smtClean="0">
                <a:sym typeface="Wingdings" panose="05000000000000000000" pitchFamily="2" charset="2"/>
              </a:rPr>
              <a:t> </a:t>
            </a:r>
            <a:r>
              <a:rPr lang="en-US" baseline="0" dirty="0" err="1" smtClean="0">
                <a:sym typeface="Wingdings" panose="05000000000000000000" pitchFamily="2" charset="2"/>
              </a:rPr>
              <a:t>độ</a:t>
            </a:r>
            <a:r>
              <a:rPr lang="en-US" baseline="0" dirty="0" smtClean="0">
                <a:sym typeface="Wingdings" panose="05000000000000000000" pitchFamily="2" charset="2"/>
              </a:rPr>
              <a:t> </a:t>
            </a:r>
            <a:r>
              <a:rPr lang="en-US" baseline="0" dirty="0" err="1" smtClean="0">
                <a:sym typeface="Wingdings" panose="05000000000000000000" pitchFamily="2" charset="2"/>
              </a:rPr>
              <a:t>xử</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a:t>
            </a:r>
            <a:r>
              <a:rPr lang="en-US" baseline="0" dirty="0" err="1" smtClean="0">
                <a:sym typeface="Wingdings" panose="05000000000000000000" pitchFamily="2" charset="2"/>
              </a:rPr>
              <a:t>cao</a:t>
            </a:r>
            <a:r>
              <a:rPr lang="en-US"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318545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2-30p</a:t>
            </a:r>
          </a:p>
          <a:p>
            <a:pPr algn="just"/>
            <a:r>
              <a:rPr lang="en-US" dirty="0" smtClean="0"/>
              <a:t>- </a:t>
            </a:r>
            <a:r>
              <a:rPr lang="en-US" dirty="0" err="1" smtClean="0"/>
              <a:t>Trên</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nổi</a:t>
            </a:r>
            <a:r>
              <a:rPr lang="en-US" baseline="0" dirty="0" smtClean="0"/>
              <a:t> </a:t>
            </a:r>
            <a:r>
              <a:rPr lang="en-US" baseline="0" dirty="0" err="1" smtClean="0"/>
              <a:t>bật</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mang</a:t>
            </a:r>
            <a:r>
              <a:rPr lang="en-US" baseline="0" dirty="0" smtClean="0"/>
              <a:t> </a:t>
            </a:r>
            <a:r>
              <a:rPr lang="en-US" baseline="0" dirty="0" err="1" smtClean="0"/>
              <a:t>tính</a:t>
            </a:r>
            <a:r>
              <a:rPr lang="en-US" baseline="0" dirty="0" smtClean="0"/>
              <a:t> </a:t>
            </a:r>
            <a:r>
              <a:rPr lang="en-US" baseline="0" dirty="0" err="1" smtClean="0"/>
              <a:t>chất</a:t>
            </a:r>
            <a:r>
              <a:rPr lang="en-US" baseline="0" dirty="0" smtClean="0"/>
              <a:t> </a:t>
            </a:r>
            <a:r>
              <a:rPr lang="en-US" baseline="0" dirty="0" err="1" smtClean="0"/>
              <a:t>đặc</a:t>
            </a:r>
            <a:r>
              <a:rPr lang="en-US" baseline="0" dirty="0" smtClean="0"/>
              <a:t> </a:t>
            </a:r>
            <a:r>
              <a:rPr lang="en-US" baseline="0" dirty="0" err="1" smtClean="0"/>
              <a:t>thù</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riêng</a:t>
            </a:r>
            <a:r>
              <a:rPr lang="en-US" baseline="0" dirty="0" smtClean="0"/>
              <a:t> ở </a:t>
            </a:r>
            <a:r>
              <a:rPr lang="en-US" baseline="0" dirty="0" err="1" smtClean="0"/>
              <a:t>từng</a:t>
            </a:r>
            <a:r>
              <a:rPr lang="en-US" baseline="0" dirty="0" smtClean="0"/>
              <a:t> </a:t>
            </a:r>
            <a:r>
              <a:rPr lang="en-US" baseline="0" dirty="0" err="1" smtClean="0"/>
              <a:t>quốc</a:t>
            </a:r>
            <a:r>
              <a:rPr lang="en-US" baseline="0" dirty="0" smtClean="0"/>
              <a:t> </a:t>
            </a:r>
            <a:r>
              <a:rPr lang="en-US" baseline="0" dirty="0" err="1" smtClean="0"/>
              <a:t>gia</a:t>
            </a:r>
            <a:r>
              <a:rPr lang="en-US" baseline="0" dirty="0" smtClean="0"/>
              <a:t>.</a:t>
            </a:r>
          </a:p>
          <a:p>
            <a:pPr algn="just"/>
            <a:r>
              <a:rPr lang="en-US" baseline="0" dirty="0" smtClean="0"/>
              <a:t>- </a:t>
            </a:r>
            <a:r>
              <a:rPr lang="en-US" baseline="0" dirty="0" err="1" smtClean="0"/>
              <a:t>Các</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trước</a:t>
            </a:r>
            <a:r>
              <a:rPr lang="en-US" baseline="0" dirty="0" smtClean="0"/>
              <a:t> … (</a:t>
            </a:r>
            <a:r>
              <a:rPr lang="en-US" baseline="0" dirty="0" err="1" smtClean="0"/>
              <a:t>chỉ</a:t>
            </a:r>
            <a:r>
              <a:rPr lang="en-US" baseline="0" dirty="0" smtClean="0"/>
              <a:t> </a:t>
            </a:r>
            <a:r>
              <a:rPr lang="en-US" baseline="0" dirty="0" err="1" smtClean="0"/>
              <a:t>hình</a:t>
            </a:r>
            <a:r>
              <a:rPr lang="en-US" baseline="0" dirty="0" smtClean="0"/>
              <a:t> constraint environment)</a:t>
            </a:r>
          </a:p>
          <a:p>
            <a:pPr marL="171450" indent="-171450" algn="just">
              <a:buFontTx/>
              <a:buChar char="-"/>
            </a:pPr>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mà</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hướng</a:t>
            </a:r>
            <a:r>
              <a:rPr lang="en-US" baseline="0" dirty="0" smtClean="0"/>
              <a:t> </a:t>
            </a:r>
            <a:r>
              <a:rPr lang="en-US" baseline="0" dirty="0" err="1" smtClean="0"/>
              <a:t>tới</a:t>
            </a:r>
            <a:r>
              <a:rPr lang="en-US" baseline="0" dirty="0" smtClean="0"/>
              <a:t> </a:t>
            </a:r>
            <a:r>
              <a:rPr lang="en-US" baseline="0" dirty="0" err="1" smtClean="0"/>
              <a:t>là</a:t>
            </a:r>
            <a:r>
              <a:rPr lang="en-US" baseline="0" dirty="0" smtClean="0"/>
              <a:t> …</a:t>
            </a:r>
          </a:p>
          <a:p>
            <a:pPr marL="171450" indent="-171450" algn="just">
              <a:buFontTx/>
              <a:buChar char="-"/>
            </a:pPr>
            <a:r>
              <a:rPr lang="en-US" baseline="0" dirty="0" err="1" smtClean="0"/>
              <a:t>Các</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chính</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a:t>
            </a:r>
            <a:endParaRPr lang="en-US" dirty="0"/>
          </a:p>
        </p:txBody>
      </p:sp>
    </p:spTree>
    <p:extLst>
      <p:ext uri="{BB962C8B-B14F-4D97-AF65-F5344CB8AC3E}">
        <p14:creationId xmlns:p14="http://schemas.microsoft.com/office/powerpoint/2010/main" val="3527180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Tx/>
              <a:buChar char="-"/>
            </a:pPr>
            <a:r>
              <a:rPr lang="en-US" dirty="0" smtClean="0"/>
              <a:t>1p</a:t>
            </a:r>
          </a:p>
          <a:p>
            <a:pPr marL="171450" indent="-171450" algn="just">
              <a:buFontTx/>
              <a:buChar char="-"/>
            </a:pPr>
            <a:r>
              <a:rPr lang="en-US" dirty="0" smtClean="0"/>
              <a:t>Theo</a:t>
            </a:r>
            <a:r>
              <a:rPr lang="en-US" baseline="0" dirty="0" smtClean="0"/>
              <a:t> </a:t>
            </a:r>
            <a:r>
              <a:rPr lang="en-US" baseline="0" dirty="0" err="1" smtClean="0"/>
              <a:t>như</a:t>
            </a:r>
            <a:r>
              <a:rPr lang="en-US" baseline="0" dirty="0" smtClean="0"/>
              <a:t> </a:t>
            </a:r>
            <a:r>
              <a:rPr lang="en-US" baseline="0" dirty="0" err="1" smtClean="0"/>
              <a:t>hiểu</a:t>
            </a:r>
            <a:r>
              <a:rPr lang="en-US" baseline="0" dirty="0" smtClean="0"/>
              <a:t> </a:t>
            </a:r>
            <a:r>
              <a:rPr lang="en-US" baseline="0" dirty="0" err="1" smtClean="0"/>
              <a:t>biết</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a:t>
            </a:r>
            <a:endParaRPr lang="en-US" baseline="0" dirty="0" smtClean="0"/>
          </a:p>
          <a:p>
            <a:pPr marL="171450" indent="-171450" algn="just">
              <a:buFontTx/>
              <a:buChar char="-"/>
            </a:pPr>
            <a:r>
              <a:rPr lang="en-US" dirty="0" err="1" smtClean="0"/>
              <a:t>Đây</a:t>
            </a:r>
            <a:r>
              <a:rPr lang="en-US" baseline="0" dirty="0" smtClean="0"/>
              <a:t> </a:t>
            </a:r>
            <a:r>
              <a:rPr lang="en-US" baseline="0" dirty="0" err="1" smtClean="0"/>
              <a:t>là</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minh </a:t>
            </a:r>
            <a:r>
              <a:rPr lang="en-US" baseline="0" dirty="0" err="1" smtClean="0"/>
              <a:t>họa</a:t>
            </a:r>
            <a:r>
              <a:rPr lang="en-US" baseline="0" dirty="0" smtClean="0"/>
              <a:t> </a:t>
            </a:r>
            <a:r>
              <a:rPr lang="en-US" baseline="0" dirty="0" err="1" smtClean="0"/>
              <a:t>cho</a:t>
            </a:r>
            <a:r>
              <a:rPr lang="en-US" baseline="0" dirty="0" smtClean="0"/>
              <a:t> </a:t>
            </a:r>
            <a:r>
              <a:rPr lang="en-US" baseline="0" dirty="0" err="1" smtClean="0"/>
              <a:t>cách</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single-stage </a:t>
            </a:r>
            <a:r>
              <a:rPr lang="en-US" baseline="0" dirty="0" err="1" smtClean="0"/>
              <a:t>dựa</a:t>
            </a:r>
            <a:r>
              <a:rPr lang="en-US" baseline="0" dirty="0" smtClean="0"/>
              <a:t> </a:t>
            </a:r>
            <a:r>
              <a:rPr lang="en-US" baseline="0" dirty="0" err="1" smtClean="0"/>
              <a:t>trên</a:t>
            </a:r>
            <a:r>
              <a:rPr lang="en-US" baseline="0" dirty="0" smtClean="0"/>
              <a:t> 1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mạng</a:t>
            </a:r>
            <a:r>
              <a:rPr lang="en-US" baseline="0" dirty="0" smtClean="0"/>
              <a:t> DNN </a:t>
            </a:r>
            <a:r>
              <a:rPr lang="en-US" baseline="0" dirty="0" err="1" smtClean="0"/>
              <a:t>duy</a:t>
            </a:r>
            <a:r>
              <a:rPr lang="en-US" baseline="0" dirty="0" smtClean="0"/>
              <a:t> </a:t>
            </a:r>
            <a:r>
              <a:rPr lang="en-US" baseline="0" dirty="0" err="1" smtClean="0"/>
              <a:t>nhất</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cả</a:t>
            </a:r>
            <a:r>
              <a:rPr lang="en-US" baseline="0" dirty="0" smtClean="0"/>
              <a:t> 2 </a:t>
            </a:r>
            <a:r>
              <a:rPr lang="en-US" baseline="0" dirty="0" err="1" smtClean="0"/>
              <a:t>tác</a:t>
            </a:r>
            <a:r>
              <a:rPr lang="en-US" baseline="0" dirty="0" smtClean="0"/>
              <a:t> </a:t>
            </a:r>
            <a:r>
              <a:rPr lang="en-US" baseline="0" dirty="0" err="1" smtClean="0"/>
              <a:t>vụ</a:t>
            </a:r>
            <a:r>
              <a:rPr lang="en-US" baseline="0" dirty="0" smtClean="0"/>
              <a:t> … </a:t>
            </a:r>
            <a:r>
              <a:rPr lang="en-US" baseline="0" dirty="0" err="1" smtClean="0"/>
              <a:t>dựa</a:t>
            </a:r>
            <a:r>
              <a:rPr lang="en-US" baseline="0" dirty="0" smtClean="0"/>
              <a:t> </a:t>
            </a:r>
            <a:r>
              <a:rPr lang="en-US" baseline="0" dirty="0" err="1" smtClean="0"/>
              <a:t>trên</a:t>
            </a:r>
            <a:r>
              <a:rPr lang="en-US" baseline="0" dirty="0" smtClean="0"/>
              <a:t> 2 subnetworks </a:t>
            </a:r>
            <a:r>
              <a:rPr lang="en-US" baseline="0" dirty="0" err="1" smtClean="0"/>
              <a:t>như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thấy</a:t>
            </a:r>
            <a:r>
              <a:rPr lang="en-US" baseline="0" dirty="0" smtClean="0"/>
              <a:t>.</a:t>
            </a:r>
            <a:endParaRPr lang="en-US" dirty="0"/>
          </a:p>
        </p:txBody>
      </p:sp>
    </p:spTree>
    <p:extLst>
      <p:ext uri="{BB962C8B-B14F-4D97-AF65-F5344CB8AC3E}">
        <p14:creationId xmlns:p14="http://schemas.microsoft.com/office/powerpoint/2010/main" val="256524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1p</a:t>
            </a:r>
          </a:p>
          <a:p>
            <a:pPr algn="just"/>
            <a:r>
              <a:rPr lang="en-US" dirty="0" err="1" smtClean="0"/>
              <a:t>Một</a:t>
            </a:r>
            <a:r>
              <a:rPr lang="en-US" baseline="0" dirty="0" smtClean="0"/>
              <a:t> </a:t>
            </a:r>
            <a:r>
              <a:rPr lang="en-US" baseline="0" dirty="0" err="1" smtClean="0"/>
              <a:t>v</a:t>
            </a:r>
            <a:r>
              <a:rPr lang="en-US" dirty="0" err="1" smtClean="0"/>
              <a:t>ấn</a:t>
            </a:r>
            <a:r>
              <a:rPr lang="en-US" baseline="0" dirty="0" smtClean="0"/>
              <a:t> </a:t>
            </a:r>
            <a:r>
              <a:rPr lang="en-US" baseline="0" dirty="0" err="1" smtClean="0"/>
              <a:t>đề</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tới</a:t>
            </a:r>
            <a:r>
              <a:rPr lang="en-US" baseline="0" dirty="0" smtClean="0"/>
              <a:t> </a:t>
            </a:r>
            <a:r>
              <a:rPr lang="en-US" baseline="0" dirty="0" err="1" smtClean="0"/>
              <a:t>công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nữa</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Key-points detection.</a:t>
            </a:r>
          </a:p>
          <a:p>
            <a:pPr algn="just"/>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HPE </a:t>
            </a:r>
            <a:r>
              <a:rPr lang="en-US" baseline="0" dirty="0" err="1" smtClean="0"/>
              <a:t>là</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chủ</a:t>
            </a:r>
            <a:r>
              <a:rPr lang="en-US" baseline="0" dirty="0" smtClean="0"/>
              <a:t> </a:t>
            </a:r>
            <a:r>
              <a:rPr lang="en-US" baseline="0" dirty="0" err="1" smtClean="0"/>
              <a:t>đạo</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sự</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tới</a:t>
            </a:r>
            <a:r>
              <a:rPr lang="en-US" baseline="0" dirty="0" smtClean="0"/>
              <a:t> nay.</a:t>
            </a:r>
          </a:p>
          <a:p>
            <a:pPr algn="just"/>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hai</a:t>
            </a:r>
            <a:r>
              <a:rPr lang="en-US" baseline="0" dirty="0" smtClean="0"/>
              <a:t> </a:t>
            </a:r>
            <a:r>
              <a:rPr lang="en-US" baseline="0" dirty="0" err="1" smtClean="0"/>
              <a:t>cách</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chính</a:t>
            </a:r>
            <a:r>
              <a:rPr lang="en-US" baseline="0" dirty="0" smtClean="0"/>
              <a:t> </a:t>
            </a:r>
            <a:r>
              <a:rPr lang="en-US" baseline="0" dirty="0" err="1" smtClean="0"/>
              <a:t>đó</a:t>
            </a:r>
            <a:r>
              <a:rPr lang="en-US" baseline="0" dirty="0" smtClean="0"/>
              <a:t> </a:t>
            </a:r>
            <a:r>
              <a:rPr lang="en-US" baseline="0" dirty="0" err="1" smtClean="0"/>
              <a:t>là</a:t>
            </a:r>
            <a:r>
              <a:rPr lang="en-US" baseline="0" dirty="0" smtClean="0"/>
              <a:t>:</a:t>
            </a:r>
          </a:p>
          <a:p>
            <a:pPr algn="just"/>
            <a:r>
              <a:rPr lang="en-US" baseline="0" dirty="0" smtClean="0"/>
              <a:t>+ </a:t>
            </a:r>
            <a:r>
              <a:rPr lang="en-US" baseline="0" dirty="0" err="1" smtClean="0"/>
              <a:t>cách</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coordinate regression – </a:t>
            </a:r>
            <a:r>
              <a:rPr lang="en-US" baseline="0" dirty="0" err="1" smtClean="0"/>
              <a:t>là</a:t>
            </a:r>
            <a:r>
              <a:rPr lang="en-US" baseline="0" dirty="0" smtClean="0"/>
              <a:t> </a:t>
            </a:r>
            <a:r>
              <a:rPr lang="en-US" baseline="0" dirty="0" err="1" smtClean="0"/>
              <a:t>việc</a:t>
            </a:r>
            <a:r>
              <a:rPr lang="en-US" baseline="0" dirty="0" smtClean="0"/>
              <a:t> </a:t>
            </a:r>
            <a:r>
              <a:rPr lang="en-US" baseline="0" dirty="0" err="1" smtClean="0"/>
              <a:t>hồi</a:t>
            </a:r>
            <a:r>
              <a:rPr lang="en-US" baseline="0" dirty="0" smtClean="0"/>
              <a:t> </a:t>
            </a:r>
            <a:r>
              <a:rPr lang="en-US" baseline="0" dirty="0" err="1" smtClean="0"/>
              <a:t>quy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các</a:t>
            </a:r>
            <a:r>
              <a:rPr lang="en-US" baseline="0" dirty="0" smtClean="0"/>
              <a:t> </a:t>
            </a:r>
            <a:r>
              <a:rPr lang="en-US" baseline="0" dirty="0" err="1" smtClean="0"/>
              <a:t>tọa</a:t>
            </a:r>
            <a:r>
              <a:rPr lang="en-US" baseline="0" dirty="0" smtClean="0"/>
              <a:t> </a:t>
            </a:r>
            <a:r>
              <a:rPr lang="en-US" baseline="0" dirty="0" err="1" smtClean="0"/>
              <a:t>độ</a:t>
            </a:r>
            <a:endParaRPr lang="en-US" baseline="0" dirty="0" smtClean="0"/>
          </a:p>
          <a:p>
            <a:pPr algn="just"/>
            <a:r>
              <a:rPr lang="en-US" baseline="0" dirty="0" smtClean="0"/>
              <a:t>+ </a:t>
            </a:r>
            <a:r>
              <a:rPr lang="en-US" baseline="0" dirty="0" err="1" smtClean="0"/>
              <a:t>cách</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heatmap</a:t>
            </a:r>
            <a:r>
              <a:rPr lang="en-US" baseline="0" dirty="0" smtClean="0"/>
              <a:t> regression – </a:t>
            </a:r>
            <a:r>
              <a:rPr lang="en-US" baseline="0" dirty="0" err="1" smtClean="0"/>
              <a:t>hồi</a:t>
            </a:r>
            <a:r>
              <a:rPr lang="en-US" baseline="0" dirty="0" smtClean="0"/>
              <a:t> </a:t>
            </a:r>
            <a:r>
              <a:rPr lang="en-US" baseline="0" dirty="0" err="1" smtClean="0"/>
              <a:t>quy</a:t>
            </a:r>
            <a:r>
              <a:rPr lang="en-US" baseline="0" dirty="0" smtClean="0"/>
              <a:t> </a:t>
            </a:r>
            <a:r>
              <a:rPr lang="en-US" baseline="0" dirty="0" err="1" smtClean="0"/>
              <a:t>gián</a:t>
            </a:r>
            <a:r>
              <a:rPr lang="en-US" baseline="0" dirty="0" smtClean="0"/>
              <a:t> </a:t>
            </a:r>
            <a:r>
              <a:rPr lang="en-US" baseline="0" dirty="0" err="1" smtClean="0"/>
              <a:t>tiếp</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heatmap</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p>
          <a:p>
            <a:pPr algn="just"/>
            <a:r>
              <a:rPr lang="en-US" baseline="0" dirty="0" smtClean="0"/>
              <a:t>- </a:t>
            </a:r>
            <a:r>
              <a:rPr lang="en-US" baseline="0" dirty="0" err="1" smtClean="0"/>
              <a:t>Các</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trước</a:t>
            </a:r>
            <a:r>
              <a:rPr lang="en-US" baseline="0" dirty="0" smtClean="0"/>
              <a:t> </a:t>
            </a:r>
            <a:r>
              <a:rPr lang="en-US" baseline="0" dirty="0" err="1" smtClean="0"/>
              <a:t>đã</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cách</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sẽ</a:t>
            </a:r>
            <a:r>
              <a:rPr lang="en-US" baseline="0" dirty="0" smtClean="0"/>
              <a:t> </a:t>
            </a:r>
            <a:r>
              <a:rPr lang="en-US" baseline="0" dirty="0" err="1" smtClean="0"/>
              <a:t>gặp</a:t>
            </a:r>
            <a:r>
              <a:rPr lang="en-US" baseline="0" dirty="0" smtClean="0"/>
              <a:t> </a:t>
            </a:r>
            <a:r>
              <a:rPr lang="en-US" baseline="0" dirty="0" err="1" smtClean="0"/>
              <a:t>nhiều</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hơn</a:t>
            </a:r>
            <a:r>
              <a:rPr lang="en-US" baseline="0" dirty="0" smtClean="0"/>
              <a:t>:</a:t>
            </a:r>
          </a:p>
          <a:p>
            <a:pPr algn="just"/>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ánh</a:t>
            </a:r>
            <a:r>
              <a:rPr lang="en-US" baseline="0" dirty="0" smtClean="0"/>
              <a:t> </a:t>
            </a:r>
            <a:r>
              <a:rPr lang="en-US" baseline="0" dirty="0" err="1" smtClean="0"/>
              <a:t>xạ</a:t>
            </a:r>
            <a:r>
              <a:rPr lang="en-US" baseline="0" dirty="0" smtClean="0"/>
              <a:t> </a:t>
            </a:r>
            <a:r>
              <a:rPr lang="en-US" baseline="0" dirty="0" err="1" smtClean="0"/>
              <a:t>từ</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RGB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đến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XY </a:t>
            </a:r>
            <a:r>
              <a:rPr lang="en-US" baseline="0" dirty="0" err="1" smtClean="0"/>
              <a:t>làm</a:t>
            </a:r>
            <a:r>
              <a:rPr lang="en-US" baseline="0" dirty="0" smtClean="0"/>
              <a:t> </a:t>
            </a:r>
            <a:r>
              <a:rPr lang="en-US" baseline="0" dirty="0" err="1" smtClean="0"/>
              <a:t>tăng</a:t>
            </a:r>
            <a:r>
              <a:rPr lang="en-US" baseline="0" dirty="0" smtClean="0"/>
              <a:t> </a:t>
            </a:r>
            <a:r>
              <a:rPr lang="en-US" baseline="0" dirty="0" err="1" smtClean="0"/>
              <a:t>thêm</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học</a:t>
            </a:r>
            <a:r>
              <a:rPr lang="en-US" baseline="0" dirty="0" smtClean="0"/>
              <a:t> </a:t>
            </a:r>
            <a:r>
              <a:rPr lang="en-US" baseline="0" dirty="0" err="1" smtClean="0"/>
              <a:t>tập</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làm</a:t>
            </a:r>
            <a:r>
              <a:rPr lang="en-US" baseline="0" dirty="0" smtClean="0"/>
              <a:t> </a:t>
            </a:r>
            <a:r>
              <a:rPr lang="en-US" baseline="0" dirty="0" err="1" smtClean="0"/>
              <a:t>suy</a:t>
            </a:r>
            <a:r>
              <a:rPr lang="en-US" baseline="0" dirty="0" smtClean="0"/>
              <a:t> </a:t>
            </a:r>
            <a:r>
              <a:rPr lang="en-US" baseline="0" dirty="0" err="1" smtClean="0"/>
              <a:t>yếu</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p>
        </p:txBody>
      </p:sp>
    </p:spTree>
    <p:extLst>
      <p:ext uri="{BB962C8B-B14F-4D97-AF65-F5344CB8AC3E}">
        <p14:creationId xmlns:p14="http://schemas.microsoft.com/office/powerpoint/2010/main" val="2040218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chúng</a:t>
            </a:r>
            <a:r>
              <a:rPr lang="en-US" baseline="0" dirty="0" smtClean="0"/>
              <a:t> ta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tiện</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ô </a:t>
            </a:r>
            <a:r>
              <a:rPr lang="en-US" baseline="0" dirty="0" err="1" smtClean="0"/>
              <a:t>tô</a:t>
            </a:r>
            <a:r>
              <a:rPr lang="en-US" baseline="0" dirty="0" smtClean="0"/>
              <a:t>, </a:t>
            </a:r>
            <a:r>
              <a:rPr lang="en-US" baseline="0" dirty="0" err="1" smtClean="0"/>
              <a:t>xe</a:t>
            </a:r>
            <a:r>
              <a:rPr lang="en-US" baseline="0" dirty="0" smtClean="0"/>
              <a:t> </a:t>
            </a:r>
            <a:r>
              <a:rPr lang="en-US" baseline="0" dirty="0" err="1" smtClean="0"/>
              <a:t>tải</a:t>
            </a:r>
            <a:r>
              <a:rPr lang="en-US" baseline="0" dirty="0" smtClean="0"/>
              <a:t>, </a:t>
            </a:r>
            <a:r>
              <a:rPr lang="en-US" baseline="0" dirty="0" err="1" smtClean="0"/>
              <a:t>xe</a:t>
            </a:r>
            <a:r>
              <a:rPr lang="en-US" baseline="0" dirty="0" smtClean="0"/>
              <a:t> </a:t>
            </a:r>
            <a:r>
              <a:rPr lang="en-US" baseline="0" dirty="0" err="1" smtClean="0"/>
              <a:t>khách</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 </a:t>
            </a:r>
            <a:r>
              <a:rPr lang="en-US" baseline="0" dirty="0" err="1" smtClean="0"/>
              <a:t>đó</a:t>
            </a:r>
            <a:r>
              <a:rPr lang="en-US" baseline="0" dirty="0" smtClean="0"/>
              <a:t>, </a:t>
            </a:r>
            <a:r>
              <a:rPr lang="en-US" dirty="0" err="1" smtClean="0"/>
              <a:t>Đối</a:t>
            </a:r>
            <a:r>
              <a:rPr lang="en-US" baseline="0" dirty="0" smtClean="0"/>
              <a:t> </a:t>
            </a:r>
            <a:r>
              <a:rPr lang="en-US" baseline="0" dirty="0" err="1" smtClean="0"/>
              <a:t>với</a:t>
            </a:r>
            <a:r>
              <a:rPr lang="en-US" baseline="0" dirty="0" smtClean="0"/>
              <a:t> </a:t>
            </a:r>
            <a:r>
              <a:rPr lang="en-US" baseline="0" dirty="0" err="1" smtClean="0"/>
              <a:t>bước</a:t>
            </a:r>
            <a:r>
              <a:rPr lang="en-US" baseline="0" dirty="0" smtClean="0"/>
              <a:t> Car detection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không</a:t>
            </a:r>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lại</a:t>
            </a:r>
            <a:r>
              <a:rPr lang="en-US" baseline="0" dirty="0" smtClean="0"/>
              <a:t> </a:t>
            </a:r>
            <a:r>
              <a:rPr lang="en-US" baseline="0" dirty="0" err="1" smtClean="0"/>
              <a:t>mà</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YOLOv2 544x544 </a:t>
            </a:r>
            <a:r>
              <a:rPr lang="en-US" baseline="0" dirty="0" err="1" smtClean="0"/>
              <a:t>trên</a:t>
            </a:r>
            <a:r>
              <a:rPr lang="en-US" baseline="0" dirty="0" smtClean="0"/>
              <a:t> </a:t>
            </a:r>
            <a:r>
              <a:rPr lang="en-US" baseline="0" dirty="0" err="1" smtClean="0"/>
              <a:t>tập</a:t>
            </a:r>
            <a:r>
              <a:rPr lang="en-US" baseline="0" dirty="0" smtClean="0"/>
              <a:t> VOC do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giữa</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a:t>
            </a:r>
            <a:endParaRPr lang="en-US" dirty="0"/>
          </a:p>
        </p:txBody>
      </p:sp>
    </p:spTree>
    <p:extLst>
      <p:ext uri="{BB962C8B-B14F-4D97-AF65-F5344CB8AC3E}">
        <p14:creationId xmlns:p14="http://schemas.microsoft.com/office/powerpoint/2010/main" val="213319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Tx/>
              <a:buChar char="-"/>
            </a:pPr>
            <a:r>
              <a:rPr lang="en-US" dirty="0" smtClean="0"/>
              <a:t>1p</a:t>
            </a:r>
          </a:p>
          <a:p>
            <a:pPr marL="171450" indent="-171450" algn="just">
              <a:buFontTx/>
              <a:buChar char="-"/>
            </a:pPr>
            <a:r>
              <a:rPr lang="en-US" dirty="0" err="1" smtClean="0"/>
              <a:t>Đóng</a:t>
            </a:r>
            <a:r>
              <a:rPr lang="en-US" baseline="0" dirty="0" smtClean="0"/>
              <a:t> </a:t>
            </a:r>
            <a:r>
              <a:rPr lang="en-US" baseline="0" dirty="0" err="1" smtClean="0"/>
              <a:t>góp</a:t>
            </a:r>
            <a:r>
              <a:rPr lang="en-US" baseline="0" dirty="0" smtClean="0"/>
              <a:t> ở </a:t>
            </a:r>
            <a:r>
              <a:rPr lang="en-US" baseline="0" dirty="0" err="1" smtClean="0"/>
              <a:t>bước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keypoints </a:t>
            </a:r>
            <a:r>
              <a:rPr lang="en-US" baseline="0" dirty="0" err="1" smtClean="0"/>
              <a:t>của</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a:t>
            </a:r>
          </a:p>
          <a:p>
            <a:pPr marL="171450" marR="0" indent="-171450" algn="just"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Để</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keypoints </a:t>
            </a:r>
            <a:r>
              <a:rPr lang="en-US" baseline="0" dirty="0" err="1" smtClean="0"/>
              <a:t>cho</a:t>
            </a:r>
            <a:r>
              <a:rPr lang="en-US" baseline="0" dirty="0" smtClean="0"/>
              <a:t> </a:t>
            </a:r>
            <a:r>
              <a:rPr lang="en-US" baseline="0" dirty="0" err="1" smtClean="0"/>
              <a:t>nhiều</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dùng</a:t>
            </a:r>
            <a:r>
              <a:rPr lang="en-US" baseline="0" dirty="0" smtClean="0"/>
              <a:t> </a:t>
            </a:r>
            <a:r>
              <a:rPr lang="en-US" baseline="0" dirty="0" err="1" smtClean="0"/>
              <a:t>keypoint</a:t>
            </a:r>
            <a:r>
              <a:rPr lang="en-US" baseline="0" dirty="0" smtClean="0"/>
              <a:t> ở </a:t>
            </a:r>
            <a:r>
              <a:rPr lang="en-US" baseline="0" dirty="0" err="1" smtClean="0"/>
              <a:t>tâm</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là</a:t>
            </a:r>
            <a:r>
              <a:rPr lang="en-US" baseline="0" dirty="0" smtClean="0"/>
              <a:t> </a:t>
            </a:r>
            <a:r>
              <a:rPr lang="en-US" baseline="0" dirty="0" err="1" smtClean="0"/>
              <a:t>điểm</a:t>
            </a:r>
            <a:r>
              <a:rPr lang="en-US" baseline="0" dirty="0" smtClean="0"/>
              <a:t> neo </a:t>
            </a:r>
            <a:r>
              <a:rPr lang="en-US" baseline="0" dirty="0" err="1" smtClean="0"/>
              <a:t>để</a:t>
            </a:r>
            <a:r>
              <a:rPr lang="en-US" baseline="0" dirty="0" smtClean="0"/>
              <a:t> </a:t>
            </a:r>
            <a:r>
              <a:rPr lang="en-US" baseline="0" dirty="0" err="1" smtClean="0"/>
              <a:t>nhóm</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keypoint</a:t>
            </a:r>
            <a:r>
              <a:rPr lang="en-US" baseline="0" dirty="0" smtClean="0"/>
              <a:t> </a:t>
            </a:r>
            <a:r>
              <a:rPr lang="en-US" baseline="0" dirty="0" err="1" smtClean="0"/>
              <a:t>của</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vì</a:t>
            </a:r>
            <a:r>
              <a:rPr lang="en-US" baseline="0" dirty="0" smtClean="0"/>
              <a:t> </a:t>
            </a:r>
            <a:r>
              <a:rPr lang="en-US" baseline="0" dirty="0" err="1" smtClean="0"/>
              <a:t>mỗi</a:t>
            </a:r>
            <a:r>
              <a:rPr lang="en-US" baseline="0" dirty="0" smtClean="0"/>
              <a:t> ô </a:t>
            </a:r>
            <a:r>
              <a:rPr lang="en-US" baseline="0" dirty="0" err="1" smtClean="0"/>
              <a:t>tô</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endParaRPr lang="en-US" b="1" baseline="0" dirty="0" smtClean="0"/>
          </a:p>
          <a:p>
            <a:pPr marL="171450" indent="-171450" algn="just">
              <a:buFontTx/>
              <a:buChar char="-"/>
            </a:pPr>
            <a:r>
              <a:rPr lang="en-US" baseline="0" dirty="0" smtClean="0"/>
              <a:t>+ </a:t>
            </a:r>
            <a:r>
              <a:rPr lang="en-US" baseline="0" dirty="0" err="1" smtClean="0"/>
              <a:t>không</a:t>
            </a:r>
            <a:r>
              <a:rPr lang="en-US" baseline="0" dirty="0" smtClean="0"/>
              <a:t> </a:t>
            </a:r>
            <a:r>
              <a:rPr lang="en-US" baseline="0" dirty="0" err="1" smtClean="0"/>
              <a:t>chỉ</a:t>
            </a:r>
            <a:r>
              <a:rPr lang="en-US" baseline="0" dirty="0" smtClean="0"/>
              <a:t> </a:t>
            </a:r>
            <a:r>
              <a:rPr lang="en-US" baseline="0" dirty="0" err="1" smtClean="0"/>
              <a:t>xem</a:t>
            </a:r>
            <a:r>
              <a:rPr lang="en-US" baseline="0" dirty="0" smtClean="0"/>
              <a:t> </a:t>
            </a:r>
            <a:r>
              <a:rPr lang="en-US" baseline="0" dirty="0" err="1" smtClean="0"/>
              <a:t>mỗi</a:t>
            </a:r>
            <a:r>
              <a:rPr lang="en-US" baseline="0" dirty="0" smtClean="0"/>
              <a:t> </a:t>
            </a:r>
            <a:r>
              <a:rPr lang="en-US" baseline="0" dirty="0" err="1" smtClean="0"/>
              <a:t>điểm</a:t>
            </a:r>
            <a:r>
              <a:rPr lang="en-US" baseline="0" dirty="0" smtClean="0"/>
              <a:t> </a:t>
            </a:r>
            <a:r>
              <a:rPr lang="en-US" baseline="0" dirty="0" err="1" smtClean="0"/>
              <a:t>keypoint</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lớp</a:t>
            </a:r>
            <a:r>
              <a:rPr lang="en-US" baseline="0" dirty="0" smtClean="0"/>
              <a:t> </a:t>
            </a:r>
          </a:p>
        </p:txBody>
      </p:sp>
    </p:spTree>
    <p:extLst>
      <p:ext uri="{BB962C8B-B14F-4D97-AF65-F5344CB8AC3E}">
        <p14:creationId xmlns:p14="http://schemas.microsoft.com/office/powerpoint/2010/main" val="82027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Tx/>
              <a:buChar char="-"/>
            </a:pPr>
            <a:r>
              <a:rPr lang="en-US" baseline="0" dirty="0" smtClean="0"/>
              <a:t>1p</a:t>
            </a:r>
          </a:p>
          <a:p>
            <a:pPr marL="171450" indent="-171450" algn="just">
              <a:buFontTx/>
              <a:buChar char="-"/>
            </a:pPr>
            <a:r>
              <a:rPr lang="en-US" baseline="0" dirty="0" err="1" smtClean="0"/>
              <a:t>Ngoài</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các</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của</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HPE </a:t>
            </a:r>
            <a:r>
              <a:rPr lang="en-US" baseline="0" dirty="0" err="1" smtClean="0"/>
              <a:t>như</a:t>
            </a:r>
            <a:r>
              <a:rPr lang="en-US" baseline="0" dirty="0" smtClean="0"/>
              <a:t> …</a:t>
            </a:r>
          </a:p>
          <a:p>
            <a:pPr marL="171450" indent="-171450" algn="just">
              <a:buFontTx/>
              <a:buChar char="-"/>
            </a:pP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thấy</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mật</a:t>
            </a:r>
            <a:r>
              <a:rPr lang="en-US" baseline="0" dirty="0" smtClean="0"/>
              <a:t> </a:t>
            </a:r>
            <a:r>
              <a:rPr lang="en-US" baseline="0" dirty="0" err="1" smtClean="0"/>
              <a:t>thiết</a:t>
            </a:r>
            <a:r>
              <a:rPr lang="en-US" baseline="0" dirty="0" smtClean="0"/>
              <a:t> </a:t>
            </a:r>
            <a:r>
              <a:rPr lang="en-US" baseline="0" dirty="0" err="1" smtClean="0"/>
              <a:t>tới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semantic segmentation </a:t>
            </a:r>
            <a:r>
              <a:rPr lang="en-US" baseline="0" dirty="0" smtClean="0">
                <a:sym typeface="Wingdings" panose="05000000000000000000" pitchFamily="2" charset="2"/>
              </a:rPr>
              <a:t> </a:t>
            </a:r>
            <a:r>
              <a:rPr lang="en-US" baseline="0" dirty="0" err="1" smtClean="0">
                <a:sym typeface="Wingdings" panose="05000000000000000000" pitchFamily="2" charset="2"/>
              </a:rPr>
              <a:t>sửa</a:t>
            </a:r>
            <a:r>
              <a:rPr lang="en-US" baseline="0" dirty="0" smtClean="0">
                <a:sym typeface="Wingdings" panose="05000000000000000000" pitchFamily="2" charset="2"/>
              </a:rPr>
              <a:t> </a:t>
            </a:r>
            <a:r>
              <a:rPr lang="en-US" baseline="0" dirty="0" err="1" smtClean="0">
                <a:sym typeface="Wingdings" panose="05000000000000000000" pitchFamily="2" charset="2"/>
              </a:rPr>
              <a:t>đổi</a:t>
            </a:r>
            <a:r>
              <a:rPr lang="en-US" baseline="0" dirty="0" smtClean="0">
                <a:sym typeface="Wingdings" panose="05000000000000000000" pitchFamily="2" charset="2"/>
              </a:rPr>
              <a:t> </a:t>
            </a:r>
            <a:r>
              <a:rPr lang="en-US" baseline="0" dirty="0" err="1" smtClean="0">
                <a:sym typeface="Wingdings" panose="05000000000000000000" pitchFamily="2" charset="2"/>
              </a:rPr>
              <a:t>DDRNet</a:t>
            </a:r>
            <a:endParaRPr lang="en-US" baseline="0" dirty="0" smtClean="0">
              <a:sym typeface="Wingdings" panose="05000000000000000000" pitchFamily="2" charset="2"/>
            </a:endParaRPr>
          </a:p>
          <a:p>
            <a:pPr marL="171450" indent="-171450" algn="just">
              <a:buFontTx/>
              <a:buChar char="-"/>
            </a:pPr>
            <a:r>
              <a:rPr lang="en-US" baseline="0" dirty="0" smtClean="0">
                <a:sym typeface="Wingdings" panose="05000000000000000000" pitchFamily="2" charset="2"/>
              </a:rPr>
              <a:t>+ skip connection </a:t>
            </a:r>
            <a:r>
              <a:rPr lang="en-US" baseline="0" dirty="0" err="1" smtClean="0">
                <a:sym typeface="Wingdings" panose="05000000000000000000" pitchFamily="2" charset="2"/>
              </a:rPr>
              <a:t>thay</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huấn</a:t>
            </a:r>
            <a:r>
              <a:rPr lang="en-US" baseline="0" dirty="0" smtClean="0">
                <a:sym typeface="Wingdings" panose="05000000000000000000" pitchFamily="2" charset="2"/>
              </a:rPr>
              <a:t> </a:t>
            </a:r>
            <a:r>
              <a:rPr lang="en-US" baseline="0" dirty="0" err="1" smtClean="0">
                <a:sym typeface="Wingdings" panose="05000000000000000000" pitchFamily="2" charset="2"/>
              </a:rPr>
              <a:t>luyện</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stage</a:t>
            </a:r>
          </a:p>
          <a:p>
            <a:pPr marL="171450" indent="-171450" algn="just">
              <a:buFontTx/>
              <a:buChar char="-"/>
            </a:pPr>
            <a:r>
              <a:rPr lang="en-US" baseline="0" dirty="0" smtClean="0">
                <a:sym typeface="Wingdings" panose="05000000000000000000" pitchFamily="2" charset="2"/>
              </a:rPr>
              <a:t>+ </a:t>
            </a:r>
            <a:r>
              <a:rPr lang="en-US" baseline="0" dirty="0" err="1" smtClean="0">
                <a:sym typeface="Wingdings" panose="05000000000000000000" pitchFamily="2" charset="2"/>
              </a:rPr>
              <a:t>thêm</a:t>
            </a:r>
            <a:r>
              <a:rPr lang="en-US" baseline="0" dirty="0" smtClean="0">
                <a:sym typeface="Wingdings" panose="05000000000000000000" pitchFamily="2" charset="2"/>
              </a:rPr>
              <a:t> </a:t>
            </a:r>
            <a:r>
              <a:rPr lang="en-US" baseline="0" dirty="0" err="1" smtClean="0">
                <a:sym typeface="Wingdings" panose="05000000000000000000" pitchFamily="2" charset="2"/>
              </a:rPr>
              <a:t>upconv</a:t>
            </a:r>
            <a:r>
              <a:rPr lang="en-US" baseline="0" dirty="0" smtClean="0">
                <a:sym typeface="Wingdings" panose="05000000000000000000" pitchFamily="2" charset="2"/>
              </a:rPr>
              <a:t> </a:t>
            </a:r>
            <a:r>
              <a:rPr lang="en-US" baseline="0" dirty="0" err="1" smtClean="0">
                <a:sym typeface="Wingdings" panose="05000000000000000000" pitchFamily="2" charset="2"/>
              </a:rPr>
              <a:t>hoặc</a:t>
            </a:r>
            <a:r>
              <a:rPr lang="en-US" baseline="0" dirty="0" smtClean="0">
                <a:sym typeface="Wingdings" panose="05000000000000000000" pitchFamily="2" charset="2"/>
              </a:rPr>
              <a:t> </a:t>
            </a:r>
            <a:r>
              <a:rPr lang="en-US" baseline="0" dirty="0" err="1" smtClean="0">
                <a:sym typeface="Wingdings" panose="05000000000000000000" pitchFamily="2" charset="2"/>
              </a:rPr>
              <a:t>thay</a:t>
            </a:r>
            <a:r>
              <a:rPr lang="en-US" baseline="0" dirty="0" smtClean="0">
                <a:sym typeface="Wingdings" panose="05000000000000000000" pitchFamily="2" charset="2"/>
              </a:rPr>
              <a:t> </a:t>
            </a:r>
            <a:r>
              <a:rPr lang="en-US" baseline="0" dirty="0" err="1" smtClean="0">
                <a:sym typeface="Wingdings" panose="05000000000000000000" pitchFamily="2" charset="2"/>
              </a:rPr>
              <a:t>đổi</a:t>
            </a:r>
            <a:r>
              <a:rPr lang="en-US" baseline="0" dirty="0" smtClean="0">
                <a:sym typeface="Wingdings" panose="05000000000000000000" pitchFamily="2" charset="2"/>
              </a:rPr>
              <a:t> resolution scale ở </a:t>
            </a:r>
            <a:r>
              <a:rPr lang="en-US" baseline="0" dirty="0" err="1" smtClean="0">
                <a:sym typeface="Wingdings" panose="05000000000000000000" pitchFamily="2" charset="2"/>
              </a:rPr>
              <a:t>lớp</a:t>
            </a:r>
            <a:r>
              <a:rPr lang="en-US" baseline="0" dirty="0" smtClean="0">
                <a:sym typeface="Wingdings" panose="05000000000000000000" pitchFamily="2" charset="2"/>
              </a:rPr>
              <a:t> </a:t>
            </a:r>
            <a:r>
              <a:rPr lang="en-US" baseline="0" dirty="0" err="1" smtClean="0">
                <a:sym typeface="Wingdings" panose="05000000000000000000" pitchFamily="2" charset="2"/>
              </a:rPr>
              <a:t>đầu</a:t>
            </a:r>
            <a:endParaRPr lang="en-US" baseline="0" dirty="0" smtClean="0"/>
          </a:p>
        </p:txBody>
      </p:sp>
    </p:spTree>
    <p:extLst>
      <p:ext uri="{BB962C8B-B14F-4D97-AF65-F5344CB8AC3E}">
        <p14:creationId xmlns:p14="http://schemas.microsoft.com/office/powerpoint/2010/main" val="219598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9761-BF51-4982-B173-7C87BE59473C}"/>
              </a:ext>
            </a:extLst>
          </p:cNvPr>
          <p:cNvSpPr>
            <a:spLocks noGrp="1"/>
          </p:cNvSpPr>
          <p:nvPr>
            <p:ph type="ctrTitle"/>
          </p:nvPr>
        </p:nvSpPr>
        <p:spPr>
          <a:xfrm>
            <a:off x="642849" y="2022475"/>
            <a:ext cx="10906299" cy="1406525"/>
          </a:xfrm>
          <a:prstGeom prst="roundRect">
            <a:avLst/>
          </a:prstGeom>
          <a:solidFill>
            <a:srgbClr val="233FB5"/>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normAutofit/>
          </a:bodyPr>
          <a:lstStyle>
            <a:lvl1pPr algn="ctr">
              <a:defRPr sz="36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6ADC7FA-F762-4F2C-A8C2-9F53FF66F74C}"/>
              </a:ext>
            </a:extLst>
          </p:cNvPr>
          <p:cNvSpPr>
            <a:spLocks noGrp="1"/>
          </p:cNvSpPr>
          <p:nvPr>
            <p:ph type="subTitle" idx="1" hasCustomPrompt="1"/>
          </p:nvPr>
        </p:nvSpPr>
        <p:spPr>
          <a:xfrm>
            <a:off x="1523999" y="3838339"/>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Author’s name</a:t>
            </a:r>
          </a:p>
        </p:txBody>
      </p:sp>
      <p:sp>
        <p:nvSpPr>
          <p:cNvPr id="4" name="Date Placeholder 3">
            <a:extLst>
              <a:ext uri="{FF2B5EF4-FFF2-40B4-BE49-F238E27FC236}">
                <a16:creationId xmlns:a16="http://schemas.microsoft.com/office/drawing/2014/main" id="{9AE3762C-6BE1-4914-A42A-547BFFE13573}"/>
              </a:ext>
            </a:extLst>
          </p:cNvPr>
          <p:cNvSpPr>
            <a:spLocks noGrp="1"/>
          </p:cNvSpPr>
          <p:nvPr>
            <p:ph type="dt" sz="half" idx="10"/>
          </p:nvPr>
        </p:nvSpPr>
        <p:spPr>
          <a:xfrm>
            <a:off x="0" y="6492873"/>
            <a:ext cx="3581400" cy="365125"/>
          </a:xfrm>
        </p:spPr>
        <p:txBody>
          <a:bodyPr/>
          <a:lstStyle/>
          <a:p>
            <a:fld id="{F254E6E1-C624-4A89-BDA1-87A8B08D93BA}" type="datetime1">
              <a:rPr lang="en-US" smtClean="0"/>
              <a:t>13/10/2021</a:t>
            </a:fld>
            <a:endParaRPr lang="en-US" dirty="0"/>
          </a:p>
        </p:txBody>
      </p:sp>
      <p:sp>
        <p:nvSpPr>
          <p:cNvPr id="5" name="Footer Placeholder 4">
            <a:extLst>
              <a:ext uri="{FF2B5EF4-FFF2-40B4-BE49-F238E27FC236}">
                <a16:creationId xmlns:a16="http://schemas.microsoft.com/office/drawing/2014/main" id="{A1C19CA5-2273-46CF-AF28-A8786B5D1964}"/>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A3B65A15-C7E5-4585-8C30-13D2685A9980}"/>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8" name="Text Placeholder 17">
            <a:extLst>
              <a:ext uri="{FF2B5EF4-FFF2-40B4-BE49-F238E27FC236}">
                <a16:creationId xmlns:a16="http://schemas.microsoft.com/office/drawing/2014/main" id="{E6BB2E7B-336E-42EB-AA6B-EA58EEE2DBE7}"/>
              </a:ext>
            </a:extLst>
          </p:cNvPr>
          <p:cNvSpPr>
            <a:spLocks noGrp="1"/>
          </p:cNvSpPr>
          <p:nvPr>
            <p:ph type="body" sz="quarter" idx="13" hasCustomPrompt="1"/>
          </p:nvPr>
        </p:nvSpPr>
        <p:spPr>
          <a:xfrm>
            <a:off x="1523999" y="4225901"/>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r>
              <a:rPr lang="en-US" dirty="0"/>
              <a:t>Major</a:t>
            </a:r>
          </a:p>
        </p:txBody>
      </p:sp>
      <p:sp>
        <p:nvSpPr>
          <p:cNvPr id="26" name="Text Placeholder 25">
            <a:extLst>
              <a:ext uri="{FF2B5EF4-FFF2-40B4-BE49-F238E27FC236}">
                <a16:creationId xmlns:a16="http://schemas.microsoft.com/office/drawing/2014/main" id="{FCC792DB-AD82-4882-BD81-BD755219E38E}"/>
              </a:ext>
            </a:extLst>
          </p:cNvPr>
          <p:cNvSpPr>
            <a:spLocks noGrp="1"/>
          </p:cNvSpPr>
          <p:nvPr>
            <p:ph type="body" sz="quarter" idx="16" hasCustomPrompt="1"/>
          </p:nvPr>
        </p:nvSpPr>
        <p:spPr>
          <a:xfrm>
            <a:off x="1524000" y="4634264"/>
            <a:ext cx="9143999" cy="365125"/>
          </a:xfrm>
          <a:prstGeom prst="rect">
            <a:avLst/>
          </a:prstGeom>
        </p:spPr>
        <p:txBody>
          <a:bodyPr anchor="ctr"/>
          <a:lstStyle>
            <a:lvl1pPr marL="0" indent="0" algn="ctr">
              <a:buNone/>
              <a:defRPr sz="14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fr-FR" dirty="0" err="1"/>
              <a:t>School</a:t>
            </a:r>
            <a:endParaRPr lang="fr-FR" dirty="0"/>
          </a:p>
        </p:txBody>
      </p:sp>
      <p:sp>
        <p:nvSpPr>
          <p:cNvPr id="28" name="Text Placeholder 27">
            <a:extLst>
              <a:ext uri="{FF2B5EF4-FFF2-40B4-BE49-F238E27FC236}">
                <a16:creationId xmlns:a16="http://schemas.microsoft.com/office/drawing/2014/main" id="{3D9EC919-DE44-49F1-AE87-407D7E34EC8F}"/>
              </a:ext>
            </a:extLst>
          </p:cNvPr>
          <p:cNvSpPr>
            <a:spLocks noGrp="1"/>
          </p:cNvSpPr>
          <p:nvPr>
            <p:ph type="body" sz="quarter" idx="17" hasCustomPrompt="1"/>
          </p:nvPr>
        </p:nvSpPr>
        <p:spPr>
          <a:xfrm>
            <a:off x="1524001" y="5021826"/>
            <a:ext cx="9143997" cy="365125"/>
          </a:xfrm>
          <a:prstGeom prst="rect">
            <a:avLst/>
          </a:prstGeom>
        </p:spPr>
        <p:txBody>
          <a:bodyPr anchor="ctr"/>
          <a:lstStyle>
            <a:lvl1pPr marL="0" indent="0" algn="ctr">
              <a:buNone/>
              <a:defRPr sz="1300" b="0" i="1"/>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i="1" dirty="0"/>
              <a:t>email</a:t>
            </a:r>
            <a:endParaRPr lang="en-US" dirty="0"/>
          </a:p>
        </p:txBody>
      </p:sp>
    </p:spTree>
    <p:extLst>
      <p:ext uri="{BB962C8B-B14F-4D97-AF65-F5344CB8AC3E}">
        <p14:creationId xmlns:p14="http://schemas.microsoft.com/office/powerpoint/2010/main" val="256601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4163"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8"/>
            <a:ext cx="11430000" cy="564197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135163813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_header">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394588"/>
            <a:ext cx="11430000" cy="609828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 </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407052800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2575"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9"/>
            <a:ext cx="11430000" cy="5641972"/>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
        <p:nvSpPr>
          <p:cNvPr id="16" name="Text Placeholder 15">
            <a:extLst>
              <a:ext uri="{FF2B5EF4-FFF2-40B4-BE49-F238E27FC236}">
                <a16:creationId xmlns:a16="http://schemas.microsoft.com/office/drawing/2014/main" id="{D4AB21C4-42CD-4920-BCF7-A34790F303ED}"/>
              </a:ext>
            </a:extLst>
          </p:cNvPr>
          <p:cNvSpPr>
            <a:spLocks noGrp="1"/>
          </p:cNvSpPr>
          <p:nvPr>
            <p:ph type="body" sz="quarter" idx="15" hasCustomPrompt="1"/>
          </p:nvPr>
        </p:nvSpPr>
        <p:spPr>
          <a:xfrm>
            <a:off x="6932209" y="4749966"/>
            <a:ext cx="4697297" cy="300082"/>
          </a:xfrm>
          <a:prstGeom prst="rect">
            <a:avLst/>
          </a:prstGeom>
        </p:spPr>
        <p:txBody>
          <a:bodyPr wrap="square" anchor="ctr">
            <a:spAutoFit/>
          </a:bodyPr>
          <a:lstStyle>
            <a:lvl1pPr marL="0" indent="0" algn="ctr">
              <a:buFont typeface="+mj-lt"/>
              <a:buNone/>
              <a:defRPr sz="1500" b="0" i="1"/>
            </a:lvl1pPr>
            <a:lvl2pPr marL="457200" indent="0">
              <a:buFont typeface="+mj-lt"/>
              <a:buNone/>
              <a:defRPr sz="1400" i="1"/>
            </a:lvl2pPr>
            <a:lvl3pPr marL="914400" indent="0">
              <a:buFont typeface="+mj-lt"/>
              <a:buNone/>
              <a:defRPr sz="1400" i="1"/>
            </a:lvl3pPr>
            <a:lvl4pPr marL="1371600" indent="0">
              <a:buFont typeface="+mj-lt"/>
              <a:buNone/>
              <a:defRPr sz="1400" i="1"/>
            </a:lvl4pPr>
            <a:lvl5pPr marL="1828800" indent="0">
              <a:buFont typeface="+mj-lt"/>
              <a:buNone/>
              <a:defRPr sz="1400" i="1"/>
            </a:lvl5pPr>
          </a:lstStyle>
          <a:p>
            <a:pPr lvl="0"/>
            <a:r>
              <a:rPr lang="en-US" dirty="0"/>
              <a:t>Fig. caption</a:t>
            </a:r>
          </a:p>
        </p:txBody>
      </p:sp>
    </p:spTree>
    <p:extLst>
      <p:ext uri="{BB962C8B-B14F-4D97-AF65-F5344CB8AC3E}">
        <p14:creationId xmlns:p14="http://schemas.microsoft.com/office/powerpoint/2010/main" val="186387195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ing">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66219"/>
            <a:ext cx="10515600" cy="1325563"/>
          </a:xfrm>
          <a:prstGeom prst="rect">
            <a:avLst/>
          </a:prstGeom>
          <a:noFill/>
        </p:spPr>
        <p:txBody>
          <a:bodyPr anchor="ctr"/>
          <a:lstStyle>
            <a:lvl1pPr algn="ctr">
              <a:defRPr sz="5400" baseline="0">
                <a:solidFill>
                  <a:srgbClr val="A30000"/>
                </a:solidFill>
                <a:effectLst>
                  <a:outerShdw blurRad="50800" dist="38100" dir="16200000" rotWithShape="0">
                    <a:prstClr val="black">
                      <a:alpha val="40000"/>
                    </a:prstClr>
                  </a:outerShdw>
                </a:effectLst>
              </a:defRPr>
            </a:lvl1pPr>
          </a:lstStyle>
          <a:p>
            <a:r>
              <a:rPr lang="en-US" dirty="0" smtClean="0"/>
              <a:t>THANK FOR YOUR ATTENTION!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13/10/2021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a:t>
            </a:fld>
            <a:endParaRPr lang="en-US" dirty="0"/>
          </a:p>
        </p:txBody>
      </p:sp>
    </p:spTree>
    <p:extLst>
      <p:ext uri="{BB962C8B-B14F-4D97-AF65-F5344CB8AC3E}">
        <p14:creationId xmlns:p14="http://schemas.microsoft.com/office/powerpoint/2010/main" val="17242649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42630-8E2B-4E99-A079-E550D597398D}"/>
              </a:ext>
            </a:extLst>
          </p:cNvPr>
          <p:cNvSpPr>
            <a:spLocks noGrp="1"/>
          </p:cNvSpPr>
          <p:nvPr>
            <p:ph type="dt" sz="half" idx="2"/>
          </p:nvPr>
        </p:nvSpPr>
        <p:spPr>
          <a:xfrm>
            <a:off x="0" y="6492873"/>
            <a:ext cx="3581400" cy="365125"/>
          </a:xfrm>
          <a:prstGeom prst="rect">
            <a:avLst/>
          </a:prstGeom>
          <a:solidFill>
            <a:srgbClr val="A30000"/>
          </a:solidFill>
        </p:spPr>
        <p:txBody>
          <a:bodyPr vert="horz" lIns="91440" tIns="45720" rIns="91440" bIns="45720" rtlCol="0" anchor="ctr"/>
          <a:lstStyle>
            <a:lvl1pPr algn="ctr">
              <a:defRPr sz="1200">
                <a:solidFill>
                  <a:schemeClr val="bg1"/>
                </a:solidFill>
                <a:latin typeface="Knuth's Computer Modern"/>
              </a:defRPr>
            </a:lvl1pPr>
          </a:lstStyle>
          <a:p>
            <a:fld id="{3605BC6B-0753-49C4-B818-4A6D4F4F202B}" type="datetime1">
              <a:rPr lang="en-US" smtClean="0"/>
              <a:t>13/10/2021</a:t>
            </a:fld>
            <a:endParaRPr lang="en-US" dirty="0"/>
          </a:p>
        </p:txBody>
      </p:sp>
      <p:sp>
        <p:nvSpPr>
          <p:cNvPr id="5" name="Footer Placeholder 4">
            <a:extLst>
              <a:ext uri="{FF2B5EF4-FFF2-40B4-BE49-F238E27FC236}">
                <a16:creationId xmlns:a16="http://schemas.microsoft.com/office/drawing/2014/main" id="{41ED622E-32C2-4FEC-BC7F-ED2E93990BBA}"/>
              </a:ext>
            </a:extLst>
          </p:cNvPr>
          <p:cNvSpPr>
            <a:spLocks noGrp="1"/>
          </p:cNvSpPr>
          <p:nvPr>
            <p:ph type="ftr" sz="quarter" idx="3"/>
          </p:nvPr>
        </p:nvSpPr>
        <p:spPr>
          <a:xfrm>
            <a:off x="3581401" y="6492874"/>
            <a:ext cx="5029200" cy="365125"/>
          </a:xfrm>
          <a:prstGeom prst="rect">
            <a:avLst/>
          </a:prstGeom>
          <a:solidFill>
            <a:srgbClr val="ECECEC"/>
          </a:solidFill>
        </p:spPr>
        <p:txBody>
          <a:bodyPr vert="horz" lIns="91440" tIns="45720" rIns="91440" bIns="45720" rtlCol="0" anchor="ctr"/>
          <a:lstStyle>
            <a:lvl1pPr algn="ctr">
              <a:defRPr sz="1200">
                <a:solidFill>
                  <a:srgbClr val="A30000"/>
                </a:solidFill>
                <a:latin typeface="Knuth's Computer Modern"/>
              </a:defRPr>
            </a:lvl1pPr>
          </a:lstStyle>
          <a:p>
            <a:r>
              <a:rPr lang="en-US" dirty="0"/>
              <a:t>Le </a:t>
            </a:r>
            <a:r>
              <a:rPr lang="en-US" dirty="0" err="1"/>
              <a:t>Quy</a:t>
            </a:r>
            <a:r>
              <a:rPr lang="en-US" dirty="0"/>
              <a:t> Don Technical University</a:t>
            </a:r>
          </a:p>
        </p:txBody>
      </p:sp>
      <p:sp>
        <p:nvSpPr>
          <p:cNvPr id="6" name="Slide Number Placeholder 5">
            <a:extLst>
              <a:ext uri="{FF2B5EF4-FFF2-40B4-BE49-F238E27FC236}">
                <a16:creationId xmlns:a16="http://schemas.microsoft.com/office/drawing/2014/main" id="{404A855A-CFDC-40CC-AF2C-4895690933D8}"/>
              </a:ext>
            </a:extLst>
          </p:cNvPr>
          <p:cNvSpPr>
            <a:spLocks noGrp="1"/>
          </p:cNvSpPr>
          <p:nvPr>
            <p:ph type="sldNum" sz="quarter" idx="4"/>
          </p:nvPr>
        </p:nvSpPr>
        <p:spPr>
          <a:xfrm>
            <a:off x="8610601" y="6492875"/>
            <a:ext cx="3578352" cy="365125"/>
          </a:xfrm>
          <a:prstGeom prst="rect">
            <a:avLst/>
          </a:prstGeom>
          <a:solidFill>
            <a:srgbClr val="D9D9D9"/>
          </a:solidFill>
        </p:spPr>
        <p:txBody>
          <a:bodyPr vert="horz" lIns="91440" tIns="45720" rIns="91440" bIns="45720" rtlCol="0" anchor="ctr"/>
          <a:lstStyle>
            <a:lvl1pPr algn="r">
              <a:defRPr sz="1200">
                <a:solidFill>
                  <a:srgbClr val="A30000"/>
                </a:solidFill>
                <a:latin typeface="Knuth's Computer Modern"/>
              </a:defRPr>
            </a:lvl1pPr>
          </a:lstStyle>
          <a:p>
            <a:fld id="{B881B6B3-2069-452F-BF40-F653D75B3DB0}" type="slidenum">
              <a:rPr lang="en-US" smtClean="0"/>
              <a:pPr/>
              <a:t>‹#›</a:t>
            </a:fld>
            <a:endParaRPr lang="en-US" dirty="0"/>
          </a:p>
        </p:txBody>
      </p:sp>
      <p:sp>
        <p:nvSpPr>
          <p:cNvPr id="10" name="Text Placeholder 2">
            <a:extLst>
              <a:ext uri="{FF2B5EF4-FFF2-40B4-BE49-F238E27FC236}">
                <a16:creationId xmlns:a16="http://schemas.microsoft.com/office/drawing/2014/main" id="{9BCDD4B7-978F-4E19-B60E-2231E06EED4F}"/>
              </a:ext>
            </a:extLst>
          </p:cNvPr>
          <p:cNvSpPr txBox="1">
            <a:spLocks/>
          </p:cNvSpPr>
          <p:nvPr userDrawn="1"/>
        </p:nvSpPr>
        <p:spPr>
          <a:xfrm>
            <a:off x="3047" y="0"/>
            <a:ext cx="6092953" cy="394588"/>
          </a:xfrm>
          <a:prstGeom prst="rect">
            <a:avLst/>
          </a:prstGeom>
          <a:solidFill>
            <a:srgbClr val="A30000"/>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bg1"/>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3" name="Text Placeholder 4">
            <a:extLst>
              <a:ext uri="{FF2B5EF4-FFF2-40B4-BE49-F238E27FC236}">
                <a16:creationId xmlns:a16="http://schemas.microsoft.com/office/drawing/2014/main" id="{DE5A3003-6C2A-42FA-9EE4-152F2549C40B}"/>
              </a:ext>
            </a:extLst>
          </p:cNvPr>
          <p:cNvSpPr txBox="1">
            <a:spLocks/>
          </p:cNvSpPr>
          <p:nvPr userDrawn="1"/>
        </p:nvSpPr>
        <p:spPr>
          <a:xfrm>
            <a:off x="6096000" y="0"/>
            <a:ext cx="6096000" cy="394588"/>
          </a:xfrm>
          <a:prstGeom prst="rect">
            <a:avLst/>
          </a:prstGeom>
          <a:solidFill>
            <a:srgbClr val="D9D9D9"/>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b="0" kern="1200">
                <a:solidFill>
                  <a:srgbClr val="A30000"/>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623655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60" r:id="rId3"/>
    <p:sldLayoutId id="2147483661" r:id="rId4"/>
    <p:sldLayoutId id="2147483662" r:id="rId5"/>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Knuth's Computer Modern"/>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hanh29bk@mta.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vanptb@lqdtu.edu.vn" TargetMode="External"/><Relationship Id="rId4" Type="http://schemas.openxmlformats.org/officeDocument/2006/relationships/hyperlink" Target="mailto:phamvandan.cntt2@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787D-4AB5-436E-B8B0-4C00CA19B027}"/>
              </a:ext>
            </a:extLst>
          </p:cNvPr>
          <p:cNvSpPr>
            <a:spLocks noGrp="1"/>
          </p:cNvSpPr>
          <p:nvPr>
            <p:ph type="ctrTitle"/>
          </p:nvPr>
        </p:nvSpPr>
        <p:spPr>
          <a:xfrm>
            <a:off x="642851" y="2083033"/>
            <a:ext cx="10906299" cy="1406525"/>
          </a:xfrm>
          <a:solidFill>
            <a:srgbClr val="A30000"/>
          </a:solidFill>
        </p:spPr>
        <p:txBody>
          <a:bodyPr>
            <a:normAutofit fontScale="90000"/>
          </a:bodyPr>
          <a:lstStyle/>
          <a:p>
            <a:r>
              <a:rPr lang="en-US" dirty="0"/>
              <a:t>An efficient method to improve the accuracy of Vietnamese vehicle license plate recognition in unconstrained environment</a:t>
            </a:r>
          </a:p>
        </p:txBody>
      </p:sp>
      <p:sp>
        <p:nvSpPr>
          <p:cNvPr id="3" name="Subtitle 2">
            <a:extLst>
              <a:ext uri="{FF2B5EF4-FFF2-40B4-BE49-F238E27FC236}">
                <a16:creationId xmlns:a16="http://schemas.microsoft.com/office/drawing/2014/main" id="{7747C03F-DB98-4A7F-9201-6039FC00BB28}"/>
              </a:ext>
            </a:extLst>
          </p:cNvPr>
          <p:cNvSpPr>
            <a:spLocks noGrp="1"/>
          </p:cNvSpPr>
          <p:nvPr>
            <p:ph type="subTitle" idx="1"/>
          </p:nvPr>
        </p:nvSpPr>
        <p:spPr/>
        <p:txBody>
          <a:bodyPr/>
          <a:lstStyle/>
          <a:p>
            <a:r>
              <a:rPr lang="en-US" dirty="0" err="1"/>
              <a:t>Khanh</a:t>
            </a:r>
            <a:r>
              <a:rPr lang="en-US" dirty="0"/>
              <a:t> Nguyen Quoc, Dan Pham Van, Van Pham </a:t>
            </a:r>
            <a:r>
              <a:rPr lang="en-US" dirty="0" err="1"/>
              <a:t>Thi</a:t>
            </a:r>
            <a:r>
              <a:rPr lang="en-US" dirty="0"/>
              <a:t> </a:t>
            </a:r>
            <a:r>
              <a:rPr lang="en-US" dirty="0" err="1"/>
              <a:t>Bich</a:t>
            </a:r>
            <a:r>
              <a:rPr lang="en-US" dirty="0"/>
              <a:t> </a:t>
            </a:r>
          </a:p>
        </p:txBody>
      </p:sp>
      <p:sp>
        <p:nvSpPr>
          <p:cNvPr id="4" name="Date Placeholder 3">
            <a:extLst>
              <a:ext uri="{FF2B5EF4-FFF2-40B4-BE49-F238E27FC236}">
                <a16:creationId xmlns:a16="http://schemas.microsoft.com/office/drawing/2014/main" id="{DD1E8E9B-5F07-42F3-BEB3-2CBD42E61D65}"/>
              </a:ext>
            </a:extLst>
          </p:cNvPr>
          <p:cNvSpPr>
            <a:spLocks noGrp="1"/>
          </p:cNvSpPr>
          <p:nvPr>
            <p:ph type="dt" sz="half" idx="10"/>
          </p:nvPr>
        </p:nvSpPr>
        <p:spPr/>
        <p:txBody>
          <a:bodyPr/>
          <a:lstStyle/>
          <a:p>
            <a:fld id="{F254E6E1-C624-4A89-BDA1-87A8B08D93BA}" type="datetime1">
              <a:rPr lang="en-US" smtClean="0"/>
              <a:t>13/10/2021</a:t>
            </a:fld>
            <a:endParaRPr lang="en-US" dirty="0"/>
          </a:p>
        </p:txBody>
      </p:sp>
      <p:sp>
        <p:nvSpPr>
          <p:cNvPr id="5" name="Footer Placeholder 4">
            <a:extLst>
              <a:ext uri="{FF2B5EF4-FFF2-40B4-BE49-F238E27FC236}">
                <a16:creationId xmlns:a16="http://schemas.microsoft.com/office/drawing/2014/main" id="{AC8F9484-0A00-444D-8E1B-EE7AC4E93605}"/>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C6C68334-3910-4382-A4B9-7BA49F9A00E4}"/>
              </a:ext>
            </a:extLst>
          </p:cNvPr>
          <p:cNvSpPr>
            <a:spLocks noGrp="1"/>
          </p:cNvSpPr>
          <p:nvPr>
            <p:ph type="sldNum" sz="quarter" idx="12"/>
          </p:nvPr>
        </p:nvSpPr>
        <p:spPr/>
        <p:txBody>
          <a:bodyPr/>
          <a:lstStyle/>
          <a:p>
            <a:fld id="{B881B6B3-2069-452F-BF40-F653D75B3DB0}" type="slidenum">
              <a:rPr lang="en-US" smtClean="0"/>
              <a:t>1</a:t>
            </a:fld>
            <a:endParaRPr lang="en-US"/>
          </a:p>
        </p:txBody>
      </p:sp>
      <p:sp>
        <p:nvSpPr>
          <p:cNvPr id="7" name="Text Placeholder 6">
            <a:extLst>
              <a:ext uri="{FF2B5EF4-FFF2-40B4-BE49-F238E27FC236}">
                <a16:creationId xmlns:a16="http://schemas.microsoft.com/office/drawing/2014/main" id="{EF21A2AE-ED52-4AFA-A0CC-8D851723124F}"/>
              </a:ext>
            </a:extLst>
          </p:cNvPr>
          <p:cNvSpPr>
            <a:spLocks noGrp="1"/>
          </p:cNvSpPr>
          <p:nvPr>
            <p:ph type="body" sz="quarter" idx="13"/>
          </p:nvPr>
        </p:nvSpPr>
        <p:spPr/>
        <p:txBody>
          <a:bodyPr/>
          <a:lstStyle/>
          <a:p>
            <a:r>
              <a:rPr lang="en-US" dirty="0"/>
              <a:t>Faculty Of Information Technology </a:t>
            </a:r>
          </a:p>
        </p:txBody>
      </p:sp>
      <p:sp>
        <p:nvSpPr>
          <p:cNvPr id="8" name="Text Placeholder 7">
            <a:extLst>
              <a:ext uri="{FF2B5EF4-FFF2-40B4-BE49-F238E27FC236}">
                <a16:creationId xmlns:a16="http://schemas.microsoft.com/office/drawing/2014/main" id="{0B47E543-2326-4640-B787-AC644F9DDDDA}"/>
              </a:ext>
            </a:extLst>
          </p:cNvPr>
          <p:cNvSpPr>
            <a:spLocks noGrp="1"/>
          </p:cNvSpPr>
          <p:nvPr>
            <p:ph type="body" sz="quarter" idx="16"/>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fr-FR" dirty="0"/>
          </a:p>
        </p:txBody>
      </p:sp>
      <p:sp>
        <p:nvSpPr>
          <p:cNvPr id="9" name="Text Placeholder 8">
            <a:extLst>
              <a:ext uri="{FF2B5EF4-FFF2-40B4-BE49-F238E27FC236}">
                <a16:creationId xmlns:a16="http://schemas.microsoft.com/office/drawing/2014/main" id="{0DFF9BC9-A77D-4E84-8F07-8CAC67CB8A34}"/>
              </a:ext>
            </a:extLst>
          </p:cNvPr>
          <p:cNvSpPr>
            <a:spLocks noGrp="1"/>
          </p:cNvSpPr>
          <p:nvPr>
            <p:ph type="body" sz="quarter" idx="17"/>
          </p:nvPr>
        </p:nvSpPr>
        <p:spPr/>
        <p:txBody>
          <a:bodyPr/>
          <a:lstStyle/>
          <a:p>
            <a:r>
              <a:rPr lang="en-US" dirty="0">
                <a:hlinkClick r:id="rId3"/>
              </a:rPr>
              <a:t>khanh29bk@mta.edu.vn</a:t>
            </a:r>
            <a:r>
              <a:rPr lang="en-US" dirty="0"/>
              <a:t>, </a:t>
            </a:r>
            <a:r>
              <a:rPr lang="en-US" dirty="0">
                <a:hlinkClick r:id="rId4"/>
              </a:rPr>
              <a:t>phamvandan.cntt2@gmail.com</a:t>
            </a:r>
            <a:r>
              <a:rPr lang="en-US" dirty="0"/>
              <a:t>, </a:t>
            </a:r>
            <a:r>
              <a:rPr lang="en-US" dirty="0">
                <a:hlinkClick r:id="rId5"/>
              </a:rPr>
              <a:t>vanptb@lqdtu.edu.vn</a:t>
            </a:r>
            <a:r>
              <a:rPr lang="en-US" dirty="0"/>
              <a:t> </a:t>
            </a:r>
          </a:p>
        </p:txBody>
      </p:sp>
      <p:pic>
        <p:nvPicPr>
          <p:cNvPr id="10" name="Picture 9">
            <a:extLst>
              <a:ext uri="{FF2B5EF4-FFF2-40B4-BE49-F238E27FC236}">
                <a16:creationId xmlns:a16="http://schemas.microsoft.com/office/drawing/2014/main" id="{52DB479E-BB61-4678-9058-BBE2F1404A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4002" y="712399"/>
            <a:ext cx="1103989" cy="11039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3345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The characteristics of Vietnamese license plates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8C93B-6EF0-41FA-BD04-947E610F2B5E}"/>
                  </a:ext>
                </a:extLst>
              </p:cNvPr>
              <p:cNvSpPr>
                <a:spLocks noGrp="1"/>
              </p:cNvSpPr>
              <p:nvPr>
                <p:ph sz="half" idx="2"/>
              </p:nvPr>
            </p:nvSpPr>
            <p:spPr>
              <a:xfrm>
                <a:off x="381000" y="850898"/>
                <a:ext cx="11430000" cy="1092947"/>
              </a:xfrm>
            </p:spPr>
            <p:txBody>
              <a:bodyPr/>
              <a:lstStyle/>
              <a:p>
                <a:pPr marL="342900" indent="-342900">
                  <a:buFont typeface="Wingdings" panose="05000000000000000000" pitchFamily="2" charset="2"/>
                  <a:buChar char="§"/>
                </a:pPr>
                <a:r>
                  <a:rPr lang="en-US" dirty="0" smtClean="0"/>
                  <a:t>33 characters {</a:t>
                </a:r>
                <a14:m>
                  <m:oMath xmlns:m="http://schemas.openxmlformats.org/officeDocument/2006/math">
                    <m:r>
                      <a:rPr lang="en-US" i="1">
                        <a:latin typeface="Cambria Math" panose="02040503050406030204" pitchFamily="18" charset="0"/>
                      </a:rPr>
                      <m:t>𝐴𝐵𝐶𝐷𝐸𝐹𝐺𝐻𝐾𝐿𝑀𝑁𝑃𝑄𝑆𝑇𝑈𝑉𝑋𝑌𝑍</m:t>
                    </m:r>
                    <m:r>
                      <a:rPr lang="en-US" i="1">
                        <a:latin typeface="Cambria Math" panose="02040503050406030204" pitchFamily="18" charset="0"/>
                      </a:rPr>
                      <m:t>0123456789−.}</m:t>
                    </m:r>
                  </m:oMath>
                </a14:m>
                <a:endParaRPr lang="en-US" dirty="0" smtClean="0"/>
              </a:p>
              <a:p>
                <a:pPr marL="342900" indent="-342900">
                  <a:buFont typeface="Wingdings" panose="05000000000000000000" pitchFamily="2" charset="2"/>
                  <a:buChar char="§"/>
                </a:pPr>
                <a:r>
                  <a:rPr lang="en-US" u="sng" dirty="0"/>
                  <a:t>Data preprocessing</a:t>
                </a:r>
                <a:r>
                  <a:rPr lang="en-US" dirty="0"/>
                  <a:t>: For 2-line LPs, we use the X-Y Cut algorithm </a:t>
                </a:r>
                <a:r>
                  <a:rPr lang="en-US" dirty="0" smtClean="0"/>
                  <a:t>to </a:t>
                </a:r>
                <a:r>
                  <a:rPr lang="en-US" dirty="0"/>
                  <a:t>find out where to split a 2-line LP into two 1-line </a:t>
                </a:r>
                <a:r>
                  <a:rPr lang="en-US" dirty="0" smtClean="0"/>
                  <a:t>LPs.</a:t>
                </a:r>
                <a:endParaRPr lang="en-US" b="0" dirty="0"/>
              </a:p>
            </p:txBody>
          </p:sp>
        </mc:Choice>
        <mc:Fallback xmlns="">
          <p:sp>
            <p:nvSpPr>
              <p:cNvPr id="3" name="Content Placeholder 2">
                <a:extLst>
                  <a:ext uri="{FF2B5EF4-FFF2-40B4-BE49-F238E27FC236}">
                    <a16:creationId xmlns:a16="http://schemas.microsoft.com/office/drawing/2014/main" id="{D578C93B-6EF0-41FA-BD04-947E610F2B5E}"/>
                  </a:ext>
                </a:extLst>
              </p:cNvPr>
              <p:cNvSpPr>
                <a:spLocks noGrp="1" noRot="1" noChangeAspect="1" noMove="1" noResize="1" noEditPoints="1" noAdjustHandles="1" noChangeArrowheads="1" noChangeShapeType="1" noTextEdit="1"/>
              </p:cNvSpPr>
              <p:nvPr>
                <p:ph sz="half" idx="2"/>
              </p:nvPr>
            </p:nvSpPr>
            <p:spPr>
              <a:xfrm>
                <a:off x="381000" y="850898"/>
                <a:ext cx="11430000" cy="1092947"/>
              </a:xfrm>
              <a:blipFill>
                <a:blip r:embed="rId3"/>
                <a:stretch>
                  <a:fillRect l="-427" t="-1676" r="-480" b="-50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10</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pic>
        <p:nvPicPr>
          <p:cNvPr id="12" name="Picture 11">
            <a:extLst>
              <a:ext uri="{FF2B5EF4-FFF2-40B4-BE49-F238E27FC236}">
                <a16:creationId xmlns:a16="http://schemas.microsoft.com/office/drawing/2014/main" id="{B4CBBB96-A00C-420E-B754-C8E4DA9B157B}"/>
              </a:ext>
            </a:extLst>
          </p:cNvPr>
          <p:cNvPicPr>
            <a:picLocks noChangeAspect="1"/>
          </p:cNvPicPr>
          <p:nvPr/>
        </p:nvPicPr>
        <p:blipFill>
          <a:blip r:embed="rId4"/>
          <a:stretch>
            <a:fillRect/>
          </a:stretch>
        </p:blipFill>
        <p:spPr>
          <a:xfrm>
            <a:off x="535359" y="2400157"/>
            <a:ext cx="5029902" cy="2057687"/>
          </a:xfrm>
          <a:prstGeom prst="rect">
            <a:avLst/>
          </a:prstGeom>
        </p:spPr>
      </p:pic>
      <p:pic>
        <p:nvPicPr>
          <p:cNvPr id="14" name="Picture 13">
            <a:extLst>
              <a:ext uri="{FF2B5EF4-FFF2-40B4-BE49-F238E27FC236}">
                <a16:creationId xmlns:a16="http://schemas.microsoft.com/office/drawing/2014/main" id="{BB6CF09D-69EE-4412-A77C-46D4A0490C82}"/>
              </a:ext>
            </a:extLst>
          </p:cNvPr>
          <p:cNvPicPr>
            <a:picLocks noChangeAspect="1"/>
          </p:cNvPicPr>
          <p:nvPr/>
        </p:nvPicPr>
        <p:blipFill>
          <a:blip r:embed="rId5"/>
          <a:stretch>
            <a:fillRect/>
          </a:stretch>
        </p:blipFill>
        <p:spPr>
          <a:xfrm>
            <a:off x="6521806" y="3024131"/>
            <a:ext cx="5249008" cy="809738"/>
          </a:xfrm>
          <a:prstGeom prst="rect">
            <a:avLst/>
          </a:prstGeom>
        </p:spPr>
      </p:pic>
      <p:sp>
        <p:nvSpPr>
          <p:cNvPr id="9" name="TextBox 8"/>
          <p:cNvSpPr txBox="1"/>
          <p:nvPr/>
        </p:nvSpPr>
        <p:spPr>
          <a:xfrm>
            <a:off x="1010008" y="4457844"/>
            <a:ext cx="4080604" cy="323165"/>
          </a:xfrm>
          <a:prstGeom prst="rect">
            <a:avLst/>
          </a:prstGeom>
          <a:noFill/>
        </p:spPr>
        <p:txBody>
          <a:bodyPr wrap="none" rtlCol="0">
            <a:spAutoFit/>
          </a:bodyPr>
          <a:lstStyle/>
          <a:p>
            <a:r>
              <a:rPr lang="en-US" sz="1500" i="1" dirty="0" smtClean="0">
                <a:latin typeface="Knuth's Computer Modern"/>
              </a:rPr>
              <a:t>Size of old and new Vietnamese LP (unit mm)</a:t>
            </a:r>
            <a:endParaRPr lang="en-US" sz="1500" i="1" dirty="0">
              <a:latin typeface="Knuth's Computer Modern"/>
            </a:endParaRPr>
          </a:p>
        </p:txBody>
      </p:sp>
      <p:sp>
        <p:nvSpPr>
          <p:cNvPr id="13" name="TextBox 12"/>
          <p:cNvSpPr txBox="1"/>
          <p:nvPr/>
        </p:nvSpPr>
        <p:spPr>
          <a:xfrm>
            <a:off x="7322862" y="3833869"/>
            <a:ext cx="3646896" cy="323165"/>
          </a:xfrm>
          <a:prstGeom prst="rect">
            <a:avLst/>
          </a:prstGeom>
          <a:noFill/>
        </p:spPr>
        <p:txBody>
          <a:bodyPr wrap="none" rtlCol="0">
            <a:spAutoFit/>
          </a:bodyPr>
          <a:lstStyle/>
          <a:p>
            <a:r>
              <a:rPr lang="en-US" sz="1500" i="1" dirty="0" smtClean="0">
                <a:latin typeface="Knuth's Computer Modern"/>
              </a:rPr>
              <a:t>Color and text formats of Vietnamese LP</a:t>
            </a:r>
            <a:endParaRPr lang="en-US" sz="1500" i="1" dirty="0">
              <a:latin typeface="Knuth's Computer Modern"/>
            </a:endParaRPr>
          </a:p>
        </p:txBody>
      </p:sp>
    </p:spTree>
    <p:extLst>
      <p:ext uri="{BB962C8B-B14F-4D97-AF65-F5344CB8AC3E}">
        <p14:creationId xmlns:p14="http://schemas.microsoft.com/office/powerpoint/2010/main" val="247625223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VOCR Architecture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8C93B-6EF0-41FA-BD04-947E610F2B5E}"/>
                  </a:ext>
                </a:extLst>
              </p:cNvPr>
              <p:cNvSpPr>
                <a:spLocks noGrp="1"/>
              </p:cNvSpPr>
              <p:nvPr>
                <p:ph sz="half" idx="2"/>
              </p:nvPr>
            </p:nvSpPr>
            <p:spPr>
              <a:xfrm>
                <a:off x="381000" y="850898"/>
                <a:ext cx="11430000" cy="1439720"/>
              </a:xfrm>
            </p:spPr>
            <p:txBody>
              <a:bodyPr/>
              <a:lstStyle/>
              <a:p>
                <a:pPr marL="342900" indent="-342900">
                  <a:buFont typeface="Wingdings" panose="05000000000000000000" pitchFamily="2" charset="2"/>
                  <a:buChar char="§"/>
                </a:pPr>
                <a:r>
                  <a:rPr lang="en-US" dirty="0" smtClean="0"/>
                  <a:t>Segmentation-free approach with input is 1-line LP </a:t>
                </a:r>
                <a14:m>
                  <m:oMath xmlns:m="http://schemas.openxmlformats.org/officeDocument/2006/math">
                    <m:r>
                      <a:rPr lang="en-US" b="0" i="1" smtClean="0">
                        <a:latin typeface="Cambria Math" panose="02040503050406030204" pitchFamily="18" charset="0"/>
                      </a:rPr>
                      <m:t>32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140</m:t>
                    </m:r>
                  </m:oMath>
                </a14:m>
                <a:r>
                  <a:rPr lang="en-US" dirty="0" smtClean="0"/>
                  <a:t> image.</a:t>
                </a:r>
              </a:p>
              <a:p>
                <a:pPr marL="342900" indent="-342900">
                  <a:buFont typeface="Wingdings" panose="05000000000000000000" pitchFamily="2" charset="2"/>
                  <a:buChar char="§"/>
                </a:pPr>
                <a:r>
                  <a:rPr lang="en-US" dirty="0" smtClean="0"/>
                  <a:t>VOCR included two parts:</a:t>
                </a:r>
              </a:p>
              <a:p>
                <a:pPr marL="800100" lvl="1" indent="-342900">
                  <a:buFont typeface="Wingdings" panose="05000000000000000000" pitchFamily="2" charset="2"/>
                  <a:buChar char="§"/>
                </a:pPr>
                <a:r>
                  <a:rPr lang="en-US" dirty="0" smtClean="0"/>
                  <a:t>VOCR-CNN based on VGG-19 with some modifications.</a:t>
                </a:r>
              </a:p>
              <a:p>
                <a:pPr marL="800100" lvl="1" indent="-342900">
                  <a:buFont typeface="Wingdings" panose="05000000000000000000" pitchFamily="2" charset="2"/>
                  <a:buChar char="§"/>
                </a:pPr>
                <a:r>
                  <a:rPr lang="en-US" dirty="0" smtClean="0"/>
                  <a:t>VOCR-RNN </a:t>
                </a:r>
                <a:r>
                  <a:rPr lang="en-US" dirty="0"/>
                  <a:t>was </a:t>
                </a:r>
                <a:r>
                  <a:rPr lang="en-US" dirty="0" smtClean="0"/>
                  <a:t>an GRU </a:t>
                </a:r>
                <a:r>
                  <a:rPr lang="en-US" dirty="0"/>
                  <a:t>encoder-decoder </a:t>
                </a:r>
                <a:r>
                  <a:rPr lang="en-US" dirty="0" smtClean="0"/>
                  <a:t>combined with </a:t>
                </a:r>
                <a:r>
                  <a:rPr lang="en-US" dirty="0"/>
                  <a:t>the a</a:t>
                </a:r>
                <a:r>
                  <a:rPr lang="en-US" dirty="0" smtClean="0"/>
                  <a:t>ttention mechanism.</a:t>
                </a:r>
              </a:p>
            </p:txBody>
          </p:sp>
        </mc:Choice>
        <mc:Fallback xmlns="">
          <p:sp>
            <p:nvSpPr>
              <p:cNvPr id="3" name="Content Placeholder 2">
                <a:extLst>
                  <a:ext uri="{FF2B5EF4-FFF2-40B4-BE49-F238E27FC236}">
                    <a16:creationId xmlns:a16="http://schemas.microsoft.com/office/drawing/2014/main" id="{D578C93B-6EF0-41FA-BD04-947E610F2B5E}"/>
                  </a:ext>
                </a:extLst>
              </p:cNvPr>
              <p:cNvSpPr>
                <a:spLocks noGrp="1" noRot="1" noChangeAspect="1" noMove="1" noResize="1" noEditPoints="1" noAdjustHandles="1" noChangeArrowheads="1" noChangeShapeType="1" noTextEdit="1"/>
              </p:cNvSpPr>
              <p:nvPr>
                <p:ph sz="half" idx="2"/>
              </p:nvPr>
            </p:nvSpPr>
            <p:spPr>
              <a:xfrm>
                <a:off x="381000" y="850898"/>
                <a:ext cx="11430000" cy="1439720"/>
              </a:xfrm>
              <a:blipFill>
                <a:blip r:embed="rId3"/>
                <a:stretch>
                  <a:fillRect l="-427" t="-1695" b="-423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11</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sp>
        <p:nvSpPr>
          <p:cNvPr id="9" name="TextBox 8"/>
          <p:cNvSpPr txBox="1"/>
          <p:nvPr/>
        </p:nvSpPr>
        <p:spPr>
          <a:xfrm>
            <a:off x="2078745" y="5626955"/>
            <a:ext cx="2282997" cy="323165"/>
          </a:xfrm>
          <a:prstGeom prst="rect">
            <a:avLst/>
          </a:prstGeom>
          <a:noFill/>
        </p:spPr>
        <p:txBody>
          <a:bodyPr wrap="none" rtlCol="0">
            <a:spAutoFit/>
          </a:bodyPr>
          <a:lstStyle/>
          <a:p>
            <a:r>
              <a:rPr lang="en-US" sz="1500" i="1" dirty="0" smtClean="0">
                <a:latin typeface="Knuth's Computer Modern"/>
              </a:rPr>
              <a:t>VOCR-CNN architecture</a:t>
            </a:r>
            <a:endParaRPr lang="en-US" sz="1500" i="1" dirty="0">
              <a:latin typeface="Knuth's Computer Modern"/>
            </a:endParaRPr>
          </a:p>
        </p:txBody>
      </p:sp>
      <p:pic>
        <p:nvPicPr>
          <p:cNvPr id="10" name="Picture 9"/>
          <p:cNvPicPr>
            <a:picLocks noChangeAspect="1"/>
          </p:cNvPicPr>
          <p:nvPr/>
        </p:nvPicPr>
        <p:blipFill>
          <a:blip r:embed="rId4"/>
          <a:stretch>
            <a:fillRect/>
          </a:stretch>
        </p:blipFill>
        <p:spPr>
          <a:xfrm>
            <a:off x="381000" y="2524276"/>
            <a:ext cx="5678488" cy="3102679"/>
          </a:xfrm>
          <a:prstGeom prst="rect">
            <a:avLst/>
          </a:prstGeom>
        </p:spPr>
      </p:pic>
      <p:pic>
        <p:nvPicPr>
          <p:cNvPr id="11" name="Picture 10"/>
          <p:cNvPicPr>
            <a:picLocks noChangeAspect="1"/>
          </p:cNvPicPr>
          <p:nvPr/>
        </p:nvPicPr>
        <p:blipFill>
          <a:blip r:embed="rId5"/>
          <a:stretch>
            <a:fillRect/>
          </a:stretch>
        </p:blipFill>
        <p:spPr>
          <a:xfrm>
            <a:off x="6100620" y="2675771"/>
            <a:ext cx="5965298" cy="2953224"/>
          </a:xfrm>
          <a:prstGeom prst="rect">
            <a:avLst/>
          </a:prstGeom>
        </p:spPr>
      </p:pic>
      <p:sp>
        <p:nvSpPr>
          <p:cNvPr id="12" name="TextBox 11"/>
          <p:cNvSpPr txBox="1"/>
          <p:nvPr/>
        </p:nvSpPr>
        <p:spPr>
          <a:xfrm>
            <a:off x="8004811" y="5626954"/>
            <a:ext cx="2282997" cy="323165"/>
          </a:xfrm>
          <a:prstGeom prst="rect">
            <a:avLst/>
          </a:prstGeom>
          <a:noFill/>
        </p:spPr>
        <p:txBody>
          <a:bodyPr wrap="none" rtlCol="0">
            <a:spAutoFit/>
          </a:bodyPr>
          <a:lstStyle/>
          <a:p>
            <a:r>
              <a:rPr lang="en-US" sz="1500" i="1" dirty="0" smtClean="0">
                <a:latin typeface="Knuth's Computer Modern"/>
              </a:rPr>
              <a:t>VOCR-RNN architecture</a:t>
            </a:r>
            <a:endParaRPr lang="en-US" sz="1500" i="1" dirty="0">
              <a:latin typeface="Knuth's Computer Modern"/>
            </a:endParaRPr>
          </a:p>
        </p:txBody>
      </p:sp>
    </p:spTree>
    <p:extLst>
      <p:ext uri="{BB962C8B-B14F-4D97-AF65-F5344CB8AC3E}">
        <p14:creationId xmlns:p14="http://schemas.microsoft.com/office/powerpoint/2010/main" val="180315380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Dataset MTAVLP</a:t>
            </a:r>
            <a:endParaRPr lang="en-US" dirty="0"/>
          </a:p>
        </p:txBody>
      </p:sp>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725238"/>
          </a:xfrm>
        </p:spPr>
        <p:txBody>
          <a:bodyPr/>
          <a:lstStyle/>
          <a:p>
            <a:pPr marL="342900" indent="-342900">
              <a:buFont typeface="Wingdings" panose="05000000000000000000" pitchFamily="2" charset="2"/>
              <a:buChar char="§"/>
            </a:pPr>
            <a:r>
              <a:rPr lang="en-US" b="1" dirty="0" smtClean="0"/>
              <a:t>Dataset collection: </a:t>
            </a:r>
            <a:r>
              <a:rPr lang="en-US" dirty="0" smtClean="0"/>
              <a:t>2 traffic cameras on two different road tracks, 3 weeks from 6 am to 6 pm.</a:t>
            </a:r>
          </a:p>
          <a:p>
            <a:pPr marL="342900" indent="-342900">
              <a:buFont typeface="Wingdings" panose="05000000000000000000" pitchFamily="2" charset="2"/>
              <a:buChar char="§"/>
            </a:pPr>
            <a:r>
              <a:rPr lang="en-US" b="1" dirty="0" smtClean="0"/>
              <a:t>MTAVLP: </a:t>
            </a:r>
            <a:r>
              <a:rPr lang="en-US" dirty="0" smtClean="0"/>
              <a:t>including </a:t>
            </a:r>
            <a:r>
              <a:rPr lang="en-US" dirty="0"/>
              <a:t>15571</a:t>
            </a:r>
            <a:r>
              <a:rPr lang="en-US" dirty="0" smtClean="0"/>
              <a:t> </a:t>
            </a:r>
            <a:r>
              <a:rPr lang="en-US" dirty="0"/>
              <a:t>v</a:t>
            </a:r>
            <a:r>
              <a:rPr lang="en-US" dirty="0" smtClean="0"/>
              <a:t>ehicle </a:t>
            </a:r>
            <a:r>
              <a:rPr lang="en-US" dirty="0"/>
              <a:t>images, </a:t>
            </a:r>
            <a:r>
              <a:rPr lang="en-US" dirty="0" smtClean="0"/>
              <a:t>16012 </a:t>
            </a:r>
            <a:r>
              <a:rPr lang="en-US" dirty="0"/>
              <a:t>images of 1-line </a:t>
            </a:r>
            <a:r>
              <a:rPr lang="en-US" dirty="0" smtClean="0"/>
              <a:t>plate after processing.</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12</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Dataset</a:t>
            </a:r>
            <a:endParaRPr lang="en-US" dirty="0"/>
          </a:p>
        </p:txBody>
      </p:sp>
      <p:pic>
        <p:nvPicPr>
          <p:cNvPr id="10" name="Picture 9"/>
          <p:cNvPicPr>
            <a:picLocks noChangeAspect="1"/>
          </p:cNvPicPr>
          <p:nvPr/>
        </p:nvPicPr>
        <p:blipFill>
          <a:blip r:embed="rId3"/>
          <a:stretch>
            <a:fillRect/>
          </a:stretch>
        </p:blipFill>
        <p:spPr>
          <a:xfrm>
            <a:off x="3301111" y="1675181"/>
            <a:ext cx="5589778" cy="1282191"/>
          </a:xfrm>
          <a:prstGeom prst="rect">
            <a:avLst/>
          </a:prstGeom>
        </p:spPr>
      </p:pic>
      <p:pic>
        <p:nvPicPr>
          <p:cNvPr id="11" name="Picture 10"/>
          <p:cNvPicPr>
            <a:picLocks noChangeAspect="1"/>
          </p:cNvPicPr>
          <p:nvPr/>
        </p:nvPicPr>
        <p:blipFill>
          <a:blip r:embed="rId4"/>
          <a:stretch>
            <a:fillRect/>
          </a:stretch>
        </p:blipFill>
        <p:spPr>
          <a:xfrm>
            <a:off x="8524416" y="3884423"/>
            <a:ext cx="3286584" cy="1381318"/>
          </a:xfrm>
          <a:prstGeom prst="rect">
            <a:avLst/>
          </a:prstGeom>
        </p:spPr>
      </p:pic>
      <p:sp>
        <p:nvSpPr>
          <p:cNvPr id="12" name="Text Placeholder 8"/>
          <p:cNvSpPr txBox="1">
            <a:spLocks/>
          </p:cNvSpPr>
          <p:nvPr/>
        </p:nvSpPr>
        <p:spPr>
          <a:xfrm>
            <a:off x="9072283" y="5265741"/>
            <a:ext cx="2190850"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License plate </a:t>
            </a:r>
            <a:r>
              <a:rPr lang="en-US" dirty="0" smtClean="0"/>
              <a:t>images</a:t>
            </a:r>
            <a:endParaRPr lang="en-US" dirty="0"/>
          </a:p>
        </p:txBody>
      </p:sp>
      <p:pic>
        <p:nvPicPr>
          <p:cNvPr id="13" name="Picture 12"/>
          <p:cNvPicPr>
            <a:picLocks noChangeAspect="1"/>
          </p:cNvPicPr>
          <p:nvPr/>
        </p:nvPicPr>
        <p:blipFill>
          <a:blip r:embed="rId5"/>
          <a:stretch>
            <a:fillRect/>
          </a:stretch>
        </p:blipFill>
        <p:spPr>
          <a:xfrm>
            <a:off x="347173" y="2976069"/>
            <a:ext cx="7717905" cy="3198027"/>
          </a:xfrm>
          <a:prstGeom prst="rect">
            <a:avLst/>
          </a:prstGeom>
        </p:spPr>
      </p:pic>
      <p:sp>
        <p:nvSpPr>
          <p:cNvPr id="15" name="Text Placeholder 8"/>
          <p:cNvSpPr txBox="1">
            <a:spLocks/>
          </p:cNvSpPr>
          <p:nvPr/>
        </p:nvSpPr>
        <p:spPr>
          <a:xfrm>
            <a:off x="3110700" y="6158594"/>
            <a:ext cx="2190850"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Vehicle images</a:t>
            </a:r>
          </a:p>
        </p:txBody>
      </p:sp>
    </p:spTree>
    <p:extLst>
      <p:ext uri="{BB962C8B-B14F-4D97-AF65-F5344CB8AC3E}">
        <p14:creationId xmlns:p14="http://schemas.microsoft.com/office/powerpoint/2010/main" val="226292034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detection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1297570"/>
              </a:xfrm>
            </p:spPr>
            <p:txBody>
              <a:bodyPr/>
              <a:lstStyle/>
              <a:p>
                <a:pPr marL="342900" indent="-342900">
                  <a:buFont typeface="Wingdings" panose="05000000000000000000" pitchFamily="2" charset="2"/>
                  <a:buChar char="§"/>
                </a:pPr>
                <a:r>
                  <a:rPr lang="en-US" b="1" dirty="0" smtClean="0"/>
                  <a:t>Settings: </a:t>
                </a:r>
                <a:r>
                  <a:rPr lang="en-US" dirty="0" smtClean="0"/>
                  <a:t>We divide 15571 vehicle images into 3 sets with 0.8:0.1:0.1 ratio.</a:t>
                </a:r>
              </a:p>
              <a:p>
                <a:pPr marL="342900" indent="-342900">
                  <a:buFont typeface="Wingdings" panose="05000000000000000000" pitchFamily="2" charset="2"/>
                  <a:buChar char="§"/>
                </a:pPr>
                <a:r>
                  <a:rPr lang="en-US" b="1" dirty="0" smtClean="0"/>
                  <a:t>Validation method: </a:t>
                </a:r>
                <a:r>
                  <a:rPr lang="en-US" dirty="0" smtClean="0"/>
                  <a:t>Mean IOU </a:t>
                </a:r>
                <a14:m>
                  <m:oMath xmlns:m="http://schemas.openxmlformats.org/officeDocument/2006/math">
                    <m:r>
                      <a:rPr lang="en-US" i="1">
                        <a:latin typeface="Cambria Math" panose="02040503050406030204" pitchFamily="18" charset="0"/>
                      </a:rPr>
                      <m:t>𝑚𝐼𝑂𝑈</m:t>
                    </m:r>
                    <m:r>
                      <a:rPr lang="en-US" i="1">
                        <a:latin typeface="Cambria Math" panose="02040503050406030204" pitchFamily="18" charset="0"/>
                      </a:rPr>
                      <m:t> </m:t>
                    </m:r>
                  </m:oMath>
                </a14:m>
                <a:r>
                  <a:rPr lang="en-US" dirty="0" smtClean="0"/>
                  <a:t>and Precision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75</m:t>
                        </m:r>
                      </m:sub>
                    </m:sSub>
                  </m:oMath>
                </a14:m>
                <a:r>
                  <a:rPr lang="en-US" dirty="0" smtClean="0"/>
                  <a:t> with </a:t>
                </a:r>
                <a14:m>
                  <m:oMath xmlns:m="http://schemas.openxmlformats.org/officeDocument/2006/math">
                    <m:r>
                      <a:rPr lang="en-US" b="0" i="1" smtClean="0">
                        <a:latin typeface="Cambria Math" panose="02040503050406030204" pitchFamily="18" charset="0"/>
                      </a:rPr>
                      <m:t>𝑚𝐼𝑂𝑈</m:t>
                    </m:r>
                    <m:r>
                      <a:rPr lang="en-US" b="0" i="1" smtClean="0">
                        <a:latin typeface="Cambria Math" panose="02040503050406030204" pitchFamily="18" charset="0"/>
                      </a:rPr>
                      <m:t>≥0.75</m:t>
                    </m:r>
                    <m:r>
                      <a:rPr lang="en-US" b="1" i="0" smtClean="0">
                        <a:latin typeface="Cambria Math" panose="02040503050406030204" pitchFamily="18" charset="0"/>
                      </a:rPr>
                      <m:t>.</m:t>
                    </m:r>
                  </m:oMath>
                </a14:m>
                <a:endParaRPr lang="en-US" b="1" dirty="0" smtClean="0"/>
              </a:p>
              <a:p>
                <a:pPr marL="342900" indent="-342900">
                  <a:buFont typeface="Wingdings" panose="05000000000000000000" pitchFamily="2" charset="2"/>
                  <a:buChar char="§"/>
                </a:pPr>
                <a:r>
                  <a:rPr lang="en-US" b="1" dirty="0" smtClean="0"/>
                  <a:t>Training: </a:t>
                </a:r>
                <a:r>
                  <a:rPr lang="en-US" dirty="0" smtClean="0"/>
                  <a:t>Adam optimization algorithm.</a:t>
                </a:r>
                <a:endParaRPr lang="en-US" b="1" dirty="0"/>
              </a:p>
            </p:txBody>
          </p:sp>
        </mc:Choice>
        <mc:Fallback xmlns="">
          <p:sp>
            <p:nvSpPr>
              <p:cNvPr id="3" name="Content Placeholder 2">
                <a:extLst>
                  <a:ext uri="{FF2B5EF4-FFF2-40B4-BE49-F238E27FC236}">
                    <a16:creationId xmlns:a16="http://schemas.microsoft.com/office/drawing/2014/main" id="{53FDC751-40E8-4995-8855-D4EDC6678457}"/>
                  </a:ext>
                </a:extLst>
              </p:cNvPr>
              <p:cNvSpPr>
                <a:spLocks noGrp="1" noRot="1" noChangeAspect="1" noMove="1" noResize="1" noEditPoints="1" noAdjustHandles="1" noChangeArrowheads="1" noChangeShapeType="1" noTextEdit="1"/>
              </p:cNvSpPr>
              <p:nvPr>
                <p:ph sz="half" idx="2"/>
              </p:nvPr>
            </p:nvSpPr>
            <p:spPr>
              <a:xfrm>
                <a:off x="381000" y="850899"/>
                <a:ext cx="11430000" cy="1297570"/>
              </a:xfrm>
              <a:blipFill>
                <a:blip r:embed="rId3"/>
                <a:stretch>
                  <a:fillRect l="-427" b="-1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13</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1" name="Picture 10"/>
          <p:cNvPicPr>
            <a:picLocks noChangeAspect="1"/>
          </p:cNvPicPr>
          <p:nvPr/>
        </p:nvPicPr>
        <p:blipFill>
          <a:blip r:embed="rId4"/>
          <a:stretch>
            <a:fillRect/>
          </a:stretch>
        </p:blipFill>
        <p:spPr>
          <a:xfrm>
            <a:off x="3052338" y="4009268"/>
            <a:ext cx="6087325" cy="2324424"/>
          </a:xfrm>
          <a:prstGeom prst="rect">
            <a:avLst/>
          </a:prstGeom>
        </p:spPr>
      </p:pic>
      <p:pic>
        <p:nvPicPr>
          <p:cNvPr id="13" name="Picture 12">
            <a:extLst>
              <a:ext uri="{FF2B5EF4-FFF2-40B4-BE49-F238E27FC236}">
                <a16:creationId xmlns:a16="http://schemas.microsoft.com/office/drawing/2014/main" id="{941EDC8E-3CFA-4A89-B1EF-219AA9B0C392}"/>
              </a:ext>
            </a:extLst>
          </p:cNvPr>
          <p:cNvPicPr>
            <a:picLocks noChangeAspect="1"/>
          </p:cNvPicPr>
          <p:nvPr/>
        </p:nvPicPr>
        <p:blipFill>
          <a:blip r:embed="rId5"/>
          <a:stretch>
            <a:fillRect/>
          </a:stretch>
        </p:blipFill>
        <p:spPr>
          <a:xfrm>
            <a:off x="2398259" y="2148469"/>
            <a:ext cx="7392432" cy="1181265"/>
          </a:xfrm>
          <a:prstGeom prst="rect">
            <a:avLst/>
          </a:prstGeom>
        </p:spPr>
      </p:pic>
      <p:sp>
        <p:nvSpPr>
          <p:cNvPr id="14" name="Text Placeholder 8">
            <a:extLst>
              <a:ext uri="{FF2B5EF4-FFF2-40B4-BE49-F238E27FC236}">
                <a16:creationId xmlns:a16="http://schemas.microsoft.com/office/drawing/2014/main" id="{8CF30DFC-DA1E-425D-82E2-D5BD27EE06B7}"/>
              </a:ext>
            </a:extLst>
          </p:cNvPr>
          <p:cNvSpPr txBox="1">
            <a:spLocks/>
          </p:cNvSpPr>
          <p:nvPr/>
        </p:nvSpPr>
        <p:spPr>
          <a:xfrm>
            <a:off x="2603176" y="3329734"/>
            <a:ext cx="6982598" cy="6843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i="1" dirty="0" smtClean="0"/>
              <a:t>Key-points design for a license plate (colors are according to number of classes)</a:t>
            </a:r>
          </a:p>
          <a:p>
            <a:pPr marL="0" indent="0" algn="ctr">
              <a:buNone/>
            </a:pPr>
            <a:r>
              <a:rPr lang="en-US" sz="1500" i="1" dirty="0" smtClean="0"/>
              <a:t>from left to right is 1c, 2c, 4c, 1c3 design respectively</a:t>
            </a:r>
            <a:endParaRPr lang="en-US" sz="1500" i="1" dirty="0"/>
          </a:p>
        </p:txBody>
      </p:sp>
    </p:spTree>
    <p:extLst>
      <p:ext uri="{BB962C8B-B14F-4D97-AF65-F5344CB8AC3E}">
        <p14:creationId xmlns:p14="http://schemas.microsoft.com/office/powerpoint/2010/main" val="390509289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detection</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14</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0" name="Picture 9"/>
          <p:cNvPicPr>
            <a:picLocks noChangeAspect="1"/>
          </p:cNvPicPr>
          <p:nvPr/>
        </p:nvPicPr>
        <p:blipFill>
          <a:blip r:embed="rId3"/>
          <a:stretch>
            <a:fillRect/>
          </a:stretch>
        </p:blipFill>
        <p:spPr>
          <a:xfrm>
            <a:off x="2733206" y="961731"/>
            <a:ext cx="6725589" cy="2267266"/>
          </a:xfrm>
          <a:prstGeom prst="rect">
            <a:avLst/>
          </a:prstGeom>
        </p:spPr>
      </p:pic>
      <p:pic>
        <p:nvPicPr>
          <p:cNvPr id="12" name="Picture 11"/>
          <p:cNvPicPr>
            <a:picLocks noChangeAspect="1"/>
          </p:cNvPicPr>
          <p:nvPr/>
        </p:nvPicPr>
        <p:blipFill>
          <a:blip r:embed="rId4"/>
          <a:stretch>
            <a:fillRect/>
          </a:stretch>
        </p:blipFill>
        <p:spPr>
          <a:xfrm>
            <a:off x="2661758" y="3407503"/>
            <a:ext cx="6868484" cy="3048425"/>
          </a:xfrm>
          <a:prstGeom prst="rect">
            <a:avLst/>
          </a:prstGeom>
        </p:spPr>
      </p:pic>
    </p:spTree>
    <p:extLst>
      <p:ext uri="{BB962C8B-B14F-4D97-AF65-F5344CB8AC3E}">
        <p14:creationId xmlns:p14="http://schemas.microsoft.com/office/powerpoint/2010/main" val="15665058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OCR</a:t>
            </a:r>
            <a:endParaRPr lang="en-US" dirty="0"/>
          </a:p>
        </p:txBody>
      </p:sp>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616954"/>
          </a:xfrm>
        </p:spPr>
        <p:txBody>
          <a:bodyPr/>
          <a:lstStyle/>
          <a:p>
            <a:pPr marL="342900" indent="-342900">
              <a:buFont typeface="Wingdings" panose="05000000000000000000" pitchFamily="2" charset="2"/>
              <a:buChar char="§"/>
            </a:pPr>
            <a:r>
              <a:rPr lang="en-US" b="1" dirty="0" smtClean="0"/>
              <a:t>Settings: </a:t>
            </a:r>
            <a:r>
              <a:rPr lang="en-US" dirty="0" smtClean="0"/>
              <a:t>We divide 16012 LP images into 3 training, validation and testing with 0.75:0.1:0.15 ratio.</a:t>
            </a:r>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15</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9" name="Picture 8"/>
          <p:cNvPicPr>
            <a:picLocks noChangeAspect="1"/>
          </p:cNvPicPr>
          <p:nvPr/>
        </p:nvPicPr>
        <p:blipFill>
          <a:blip r:embed="rId3"/>
          <a:stretch>
            <a:fillRect/>
          </a:stretch>
        </p:blipFill>
        <p:spPr>
          <a:xfrm>
            <a:off x="775545" y="1467853"/>
            <a:ext cx="10640910" cy="2686425"/>
          </a:xfrm>
          <a:prstGeom prst="rect">
            <a:avLst/>
          </a:prstGeom>
        </p:spPr>
      </p:pic>
      <p:pic>
        <p:nvPicPr>
          <p:cNvPr id="10" name="Picture 9"/>
          <p:cNvPicPr>
            <a:picLocks noChangeAspect="1"/>
          </p:cNvPicPr>
          <p:nvPr/>
        </p:nvPicPr>
        <p:blipFill>
          <a:blip r:embed="rId4"/>
          <a:stretch>
            <a:fillRect/>
          </a:stretch>
        </p:blipFill>
        <p:spPr>
          <a:xfrm>
            <a:off x="2390258" y="4154278"/>
            <a:ext cx="7411484" cy="2267266"/>
          </a:xfrm>
          <a:prstGeom prst="rect">
            <a:avLst/>
          </a:prstGeom>
        </p:spPr>
      </p:pic>
    </p:spTree>
    <p:extLst>
      <p:ext uri="{BB962C8B-B14F-4D97-AF65-F5344CB8AC3E}">
        <p14:creationId xmlns:p14="http://schemas.microsoft.com/office/powerpoint/2010/main" val="390211894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a:t>
            </a:r>
            <a:endParaRPr lang="en-US" dirty="0"/>
          </a:p>
        </p:txBody>
      </p:sp>
      <p:sp>
        <p:nvSpPr>
          <p:cNvPr id="3" name="Content Placeholder 2"/>
          <p:cNvSpPr>
            <a:spLocks noGrp="1"/>
          </p:cNvSpPr>
          <p:nvPr>
            <p:ph sz="half" idx="2"/>
          </p:nvPr>
        </p:nvSpPr>
        <p:spPr/>
        <p:txBody>
          <a:bodyPr/>
          <a:lstStyle/>
          <a:p>
            <a:pPr marL="342900" indent="-342900">
              <a:buFont typeface="Wingdings" panose="05000000000000000000" pitchFamily="2" charset="2"/>
              <a:buChar char="§"/>
            </a:pPr>
            <a:r>
              <a:rPr lang="en-US" dirty="0" smtClean="0"/>
              <a:t>On a single RTX 2080 without inference optimization techniques: </a:t>
            </a:r>
          </a:p>
          <a:p>
            <a:pPr marL="800100" lvl="1" indent="-342900">
              <a:buFont typeface="Wingdings" panose="05000000000000000000" pitchFamily="2" charset="2"/>
              <a:buChar char="§"/>
            </a:pPr>
            <a:r>
              <a:rPr lang="en-US" i="1" dirty="0" smtClean="0"/>
              <a:t>Car detection</a:t>
            </a:r>
            <a:r>
              <a:rPr lang="en-US" dirty="0" smtClean="0"/>
              <a:t>: YOLOv2 run at 38.28 FPS.</a:t>
            </a:r>
          </a:p>
          <a:p>
            <a:pPr marL="800100" lvl="1" indent="-342900">
              <a:buFont typeface="Wingdings" panose="05000000000000000000" pitchFamily="2" charset="2"/>
              <a:buChar char="§"/>
            </a:pPr>
            <a:r>
              <a:rPr lang="en-US" i="1" dirty="0" smtClean="0"/>
              <a:t>LP detection</a:t>
            </a:r>
            <a:r>
              <a:rPr lang="en-US" dirty="0" smtClean="0"/>
              <a:t>: DDRNet23sh run at 103.5 FPS.</a:t>
            </a:r>
          </a:p>
          <a:p>
            <a:pPr marL="800100" lvl="1" indent="-342900">
              <a:buFont typeface="Wingdings" panose="05000000000000000000" pitchFamily="2" charset="2"/>
              <a:buChar char="§"/>
            </a:pPr>
            <a:r>
              <a:rPr lang="en-US" i="1" dirty="0" smtClean="0"/>
              <a:t>LP OCR</a:t>
            </a:r>
            <a:r>
              <a:rPr lang="en-US" dirty="0" smtClean="0"/>
              <a:t>: VOCR run at 36 FPS.</a:t>
            </a:r>
          </a:p>
          <a:p>
            <a:pPr marL="800100" lvl="1" indent="-342900">
              <a:buFont typeface="Wingdings" panose="05000000000000000000" pitchFamily="2" charset="2"/>
              <a:buChar char="§"/>
            </a:pPr>
            <a:r>
              <a:rPr lang="en-US" i="1" dirty="0" smtClean="0"/>
              <a:t>Overall performance: </a:t>
            </a:r>
            <a:r>
              <a:rPr lang="en-US" dirty="0" smtClean="0"/>
              <a:t>15 FPS.</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16</a:t>
            </a:fld>
            <a:endParaRPr lang="en-US"/>
          </a:p>
        </p:txBody>
      </p:sp>
      <p:sp>
        <p:nvSpPr>
          <p:cNvPr id="7" name="Text Placeholder 6"/>
          <p:cNvSpPr>
            <a:spLocks noGrp="1"/>
          </p:cNvSpPr>
          <p:nvPr>
            <p:ph type="body" sz="quarter" idx="13"/>
          </p:nvPr>
        </p:nvSpPr>
        <p:spPr/>
        <p:txBody>
          <a:bodyPr/>
          <a:lstStyle/>
          <a:p>
            <a:r>
              <a:rPr lang="en-US" dirty="0" smtClean="0"/>
              <a:t>Experiment</a:t>
            </a:r>
            <a:endParaRPr lang="en-US" dirty="0"/>
          </a:p>
        </p:txBody>
      </p:sp>
      <p:sp>
        <p:nvSpPr>
          <p:cNvPr id="8" name="Text Placeholder 7"/>
          <p:cNvSpPr>
            <a:spLocks noGrp="1"/>
          </p:cNvSpPr>
          <p:nvPr>
            <p:ph type="body" sz="quarter" idx="14"/>
          </p:nvPr>
        </p:nvSpPr>
        <p:spPr/>
        <p:txBody>
          <a:bodyPr/>
          <a:lstStyle/>
          <a:p>
            <a:r>
              <a:rPr lang="en-US" dirty="0" smtClean="0"/>
              <a:t>Results</a:t>
            </a:r>
            <a:endParaRPr lang="en-US" dirty="0"/>
          </a:p>
        </p:txBody>
      </p:sp>
    </p:spTree>
    <p:extLst>
      <p:ext uri="{BB962C8B-B14F-4D97-AF65-F5344CB8AC3E}">
        <p14:creationId xmlns:p14="http://schemas.microsoft.com/office/powerpoint/2010/main" val="280952055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lstStyle/>
              <a:p>
                <a:pPr marL="342900" indent="-342900">
                  <a:buFont typeface="Wingdings" panose="05000000000000000000" pitchFamily="2" charset="2"/>
                  <a:buChar char="§"/>
                </a:pPr>
                <a:r>
                  <a:rPr lang="en-US" b="1" dirty="0" smtClean="0"/>
                  <a:t>In this work:</a:t>
                </a:r>
              </a:p>
              <a:p>
                <a:pPr marL="800100" lvl="1" indent="-342900">
                  <a:buFont typeface="Wingdings" panose="05000000000000000000" pitchFamily="2" charset="2"/>
                  <a:buChar char="§"/>
                </a:pPr>
                <a:r>
                  <a:rPr lang="en-US" dirty="0" smtClean="0"/>
                  <a:t>LP detection:</a:t>
                </a:r>
              </a:p>
              <a:p>
                <a:pPr marL="1257300" lvl="2" indent="-342900">
                  <a:buFont typeface="Wingdings" panose="05000000000000000000" pitchFamily="2" charset="2"/>
                  <a:buChar char="§"/>
                </a:pPr>
                <a:r>
                  <a:rPr lang="en-US" dirty="0"/>
                  <a:t>Solve </a:t>
                </a:r>
                <a:r>
                  <a:rPr lang="en-US" dirty="0" smtClean="0"/>
                  <a:t>non-rectangular, DDRNet23sh </a:t>
                </a:r>
                <a:r>
                  <a:rPr lang="en-US" dirty="0" smtClean="0"/>
                  <a:t>– modify from a semantic segmentation network got </a:t>
                </a:r>
                <a14:m>
                  <m:oMath xmlns:m="http://schemas.openxmlformats.org/officeDocument/2006/math">
                    <m:r>
                      <a:rPr lang="en-US" b="0" i="1" smtClean="0">
                        <a:latin typeface="Cambria Math" panose="02040503050406030204" pitchFamily="18" charset="0"/>
                      </a:rPr>
                      <m:t>𝑚𝐼𝑂𝑈</m:t>
                    </m:r>
                    <m:r>
                      <a:rPr lang="en-US" b="0" i="1" smtClean="0">
                        <a:latin typeface="Cambria Math" panose="02040503050406030204" pitchFamily="18" charset="0"/>
                      </a:rPr>
                      <m:t>=95.01%</m:t>
                    </m:r>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75</m:t>
                        </m:r>
                      </m:sub>
                    </m:sSub>
                    <m:r>
                      <a:rPr lang="en-US" b="0" i="1" smtClean="0">
                        <a:latin typeface="Cambria Math" panose="02040503050406030204" pitchFamily="18" charset="0"/>
                      </a:rPr>
                      <m:t>=99.5%</m:t>
                    </m:r>
                    <m:r>
                      <a:rPr lang="en-US" b="0" i="0" smtClean="0">
                        <a:latin typeface="Cambria Math" panose="02040503050406030204" pitchFamily="18" charset="0"/>
                      </a:rPr>
                      <m:t>.</m:t>
                    </m:r>
                  </m:oMath>
                </a14:m>
                <a:endParaRPr lang="en-US" b="0" dirty="0" smtClean="0"/>
              </a:p>
              <a:p>
                <a:pPr marL="1257300" lvl="2" indent="-342900">
                  <a:buFont typeface="Wingdings" panose="05000000000000000000" pitchFamily="2" charset="2"/>
                  <a:buChar char="§"/>
                </a:pPr>
                <a:r>
                  <a:rPr lang="en-US" dirty="0"/>
                  <a:t>W</a:t>
                </a:r>
                <a:r>
                  <a:rPr lang="en-US" dirty="0" smtClean="0"/>
                  <a:t>e proposed new classes keypoints design with highest accuracy.</a:t>
                </a:r>
                <a:endParaRPr lang="en-US" dirty="0" smtClean="0"/>
              </a:p>
              <a:p>
                <a:pPr marL="800100" lvl="1" indent="-342900">
                  <a:buFont typeface="Wingdings" panose="05000000000000000000" pitchFamily="2" charset="2"/>
                  <a:buChar char="§"/>
                </a:pPr>
                <a:r>
                  <a:rPr lang="en-US" dirty="0" smtClean="0"/>
                  <a:t>LP OCR:</a:t>
                </a:r>
              </a:p>
              <a:p>
                <a:pPr marL="1257300" lvl="2" indent="-342900">
                  <a:buFont typeface="Wingdings" panose="05000000000000000000" pitchFamily="2" charset="2"/>
                  <a:buChar char="§"/>
                </a:pPr>
                <a:r>
                  <a:rPr lang="en-US" dirty="0" smtClean="0"/>
                  <a:t>Split </a:t>
                </a:r>
                <a:r>
                  <a:rPr lang="en-US" dirty="0"/>
                  <a:t>2-lines LP by </a:t>
                </a:r>
                <a:r>
                  <a:rPr lang="en-US" dirty="0" smtClean="0"/>
                  <a:t>projection.</a:t>
                </a:r>
                <a:endParaRPr lang="en-US" dirty="0" smtClean="0"/>
              </a:p>
              <a:p>
                <a:pPr marL="1257300" lvl="2" indent="-342900">
                  <a:buFont typeface="Wingdings" panose="05000000000000000000" pitchFamily="2" charset="2"/>
                  <a:buChar char="§"/>
                </a:pPr>
                <a:r>
                  <a:rPr lang="en-US" dirty="0" smtClean="0"/>
                  <a:t>Segmentation-free, VOCR </a:t>
                </a:r>
                <a:r>
                  <a:rPr lang="en-US" dirty="0" smtClean="0"/>
                  <a:t>achieved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𝐴𝑐𝑐</m:t>
                        </m:r>
                      </m:e>
                      <m:sub>
                        <m:r>
                          <a:rPr lang="en-US" b="0" i="1" smtClean="0">
                            <a:latin typeface="Cambria Math" panose="02040503050406030204" pitchFamily="18" charset="0"/>
                          </a:rPr>
                          <m:t>𝑠𝑒𝑞</m:t>
                        </m:r>
                      </m:sub>
                    </m:sSub>
                    <m:r>
                      <a:rPr lang="en-US" b="0" i="1" smtClean="0">
                        <a:latin typeface="Cambria Math" panose="02040503050406030204" pitchFamily="18" charset="0"/>
                      </a:rPr>
                      <m:t>=99.28%</m:t>
                    </m:r>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b="0" i="1" smtClean="0">
                            <a:latin typeface="Cambria Math" panose="02040503050406030204" pitchFamily="18" charset="0"/>
                          </a:rPr>
                          <m:t>𝑐h𝑎𝑟</m:t>
                        </m:r>
                      </m:sub>
                    </m:sSub>
                    <m:r>
                      <a:rPr lang="en-US" b="0" i="1" smtClean="0">
                        <a:latin typeface="Cambria Math" panose="02040503050406030204" pitchFamily="18" charset="0"/>
                      </a:rPr>
                      <m:t>=99.7%</m:t>
                    </m:r>
                  </m:oMath>
                </a14:m>
                <a:r>
                  <a:rPr lang="en-US" b="0" dirty="0" smtClean="0"/>
                  <a:t>.</a:t>
                </a:r>
              </a:p>
              <a:p>
                <a:pPr marL="1257300" lvl="2" indent="-342900">
                  <a:buFont typeface="Wingdings" panose="05000000000000000000" pitchFamily="2" charset="2"/>
                  <a:buChar char="§"/>
                </a:pPr>
                <a:r>
                  <a:rPr lang="en-US" dirty="0"/>
                  <a:t>A</a:t>
                </a:r>
                <a:r>
                  <a:rPr lang="en-US" dirty="0" smtClean="0"/>
                  <a:t>ffect </a:t>
                </a:r>
                <a:r>
                  <a:rPr lang="en-US" dirty="0"/>
                  <a:t>of unbalance dataset to </a:t>
                </a:r>
                <a:r>
                  <a:rPr lang="en-US" dirty="0" smtClean="0"/>
                  <a:t>VOCR.</a:t>
                </a:r>
                <a:endParaRPr lang="en-US" b="0" dirty="0" smtClean="0"/>
              </a:p>
              <a:p>
                <a:pPr marL="800100" lvl="1" indent="-342900">
                  <a:buFont typeface="Wingdings" panose="05000000000000000000" pitchFamily="2" charset="2"/>
                  <a:buChar char="§"/>
                </a:pPr>
                <a:r>
                  <a:rPr lang="en-US" dirty="0" smtClean="0"/>
                  <a:t> </a:t>
                </a:r>
                <a:r>
                  <a:rPr lang="en-US" dirty="0" smtClean="0"/>
                  <a:t>MTAVLP – a day time large and diverse Vietnamese vehicle and license plate dataset.</a:t>
                </a:r>
              </a:p>
              <a:p>
                <a:pPr marL="342900" indent="-342900">
                  <a:buFont typeface="Wingdings" panose="05000000000000000000" pitchFamily="2" charset="2"/>
                  <a:buChar char="§"/>
                </a:pPr>
                <a:r>
                  <a:rPr lang="en-US" b="1" dirty="0" smtClean="0"/>
                  <a:t>Future work:</a:t>
                </a:r>
              </a:p>
              <a:p>
                <a:pPr marL="800100" lvl="1" indent="-342900">
                  <a:buFont typeface="Wingdings" panose="05000000000000000000" pitchFamily="2" charset="2"/>
                  <a:buChar char="§"/>
                </a:pPr>
                <a:r>
                  <a:rPr lang="en-US" dirty="0"/>
                  <a:t> </a:t>
                </a:r>
                <a:r>
                  <a:rPr lang="en-US" dirty="0" smtClean="0"/>
                  <a:t>Expanding </a:t>
                </a:r>
                <a:r>
                  <a:rPr lang="en-US" dirty="0"/>
                  <a:t>to other </a:t>
                </a:r>
                <a:r>
                  <a:rPr lang="en-US" dirty="0" smtClean="0"/>
                  <a:t>environments such </a:t>
                </a:r>
                <a:r>
                  <a:rPr lang="en-US" dirty="0"/>
                  <a:t>as in night time and low-light conditions</a:t>
                </a:r>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a:blip r:embed="rId3"/>
                <a:stretch>
                  <a:fillRect l="-4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17</a:t>
            </a:fld>
            <a:endParaRPr lang="en-US"/>
          </a:p>
        </p:txBody>
      </p:sp>
      <p:sp>
        <p:nvSpPr>
          <p:cNvPr id="7" name="Text Placeholder 6"/>
          <p:cNvSpPr>
            <a:spLocks noGrp="1"/>
          </p:cNvSpPr>
          <p:nvPr>
            <p:ph type="body" sz="quarter" idx="13"/>
          </p:nvPr>
        </p:nvSpPr>
        <p:spPr/>
        <p:txBody>
          <a:bodyPr/>
          <a:lstStyle/>
          <a:p>
            <a:r>
              <a:rPr lang="en-US" dirty="0" smtClean="0"/>
              <a:t>Conclusion</a:t>
            </a:r>
            <a:endParaRPr lang="en-US" dirty="0"/>
          </a:p>
        </p:txBody>
      </p:sp>
      <p:sp>
        <p:nvSpPr>
          <p:cNvPr id="8" name="Text Placeholder 7"/>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78795601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FOR YOUR ATTENTION!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13/10/2021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18</a:t>
            </a:fld>
            <a:endParaRPr lang="en-US" dirty="0"/>
          </a:p>
        </p:txBody>
      </p:sp>
    </p:spTree>
    <p:extLst>
      <p:ext uri="{BB962C8B-B14F-4D97-AF65-F5344CB8AC3E}">
        <p14:creationId xmlns:p14="http://schemas.microsoft.com/office/powerpoint/2010/main" val="26698366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34C294-D997-4100-8447-278784994C23}"/>
              </a:ext>
            </a:extLst>
          </p:cNvPr>
          <p:cNvSpPr>
            <a:spLocks noGrp="1"/>
          </p:cNvSpPr>
          <p:nvPr>
            <p:ph sz="half" idx="2"/>
          </p:nvPr>
        </p:nvSpPr>
        <p:spPr/>
        <p:txBody>
          <a:bodyPr/>
          <a:lstStyle/>
          <a:p>
            <a:pPr marL="342900" indent="-342900">
              <a:buFont typeface="+mj-lt"/>
              <a:buAutoNum type="arabicPeriod"/>
            </a:pPr>
            <a:r>
              <a:rPr lang="en-US" dirty="0"/>
              <a:t>Introduction</a:t>
            </a:r>
          </a:p>
          <a:p>
            <a:pPr marL="342900" indent="-342900">
              <a:buFont typeface="+mj-lt"/>
              <a:buAutoNum type="arabicPeriod"/>
            </a:pPr>
            <a:r>
              <a:rPr lang="en-US" dirty="0"/>
              <a:t>Related work</a:t>
            </a:r>
          </a:p>
          <a:p>
            <a:pPr marL="342900" indent="-342900">
              <a:buFont typeface="+mj-lt"/>
              <a:buAutoNum type="arabicPeriod"/>
            </a:pPr>
            <a:r>
              <a:rPr lang="en-US" dirty="0"/>
              <a:t>Proposed method</a:t>
            </a:r>
          </a:p>
          <a:p>
            <a:pPr marL="342900" indent="-342900">
              <a:buFont typeface="+mj-lt"/>
              <a:buAutoNum type="arabicPeriod"/>
            </a:pPr>
            <a:r>
              <a:rPr lang="en-US" dirty="0"/>
              <a:t>Experiments </a:t>
            </a:r>
            <a:r>
              <a:rPr lang="en-US" dirty="0" smtClean="0"/>
              <a:t>and results</a:t>
            </a:r>
            <a:endParaRPr lang="en-US" dirty="0"/>
          </a:p>
          <a:p>
            <a:pPr marL="342900" indent="-342900">
              <a:buFont typeface="+mj-lt"/>
              <a:buAutoNum type="arabicPeriod"/>
            </a:pPr>
            <a:r>
              <a:rPr lang="en-US" dirty="0" smtClean="0"/>
              <a:t>Conclusion</a:t>
            </a:r>
            <a:endParaRPr lang="en-US" dirty="0"/>
          </a:p>
        </p:txBody>
      </p:sp>
      <p:sp>
        <p:nvSpPr>
          <p:cNvPr id="3" name="Date Placeholder 2">
            <a:extLst>
              <a:ext uri="{FF2B5EF4-FFF2-40B4-BE49-F238E27FC236}">
                <a16:creationId xmlns:a16="http://schemas.microsoft.com/office/drawing/2014/main" id="{26A4EC38-7D95-4B19-B56A-9DC713A13B44}"/>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4" name="Footer Placeholder 3">
            <a:extLst>
              <a:ext uri="{FF2B5EF4-FFF2-40B4-BE49-F238E27FC236}">
                <a16:creationId xmlns:a16="http://schemas.microsoft.com/office/drawing/2014/main" id="{59D4A331-1FF4-4B3D-8A23-EA55C1DB28C5}"/>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9D94D10F-A7B8-4892-8F8A-8B51778B85DD}"/>
              </a:ext>
            </a:extLst>
          </p:cNvPr>
          <p:cNvSpPr>
            <a:spLocks noGrp="1"/>
          </p:cNvSpPr>
          <p:nvPr>
            <p:ph type="sldNum" sz="quarter" idx="12"/>
          </p:nvPr>
        </p:nvSpPr>
        <p:spPr/>
        <p:txBody>
          <a:bodyPr/>
          <a:lstStyle/>
          <a:p>
            <a:fld id="{B881B6B3-2069-452F-BF40-F653D75B3DB0}" type="slidenum">
              <a:rPr lang="en-US" smtClean="0"/>
              <a:t>2</a:t>
            </a:fld>
            <a:endParaRPr lang="en-US"/>
          </a:p>
        </p:txBody>
      </p:sp>
      <p:sp>
        <p:nvSpPr>
          <p:cNvPr id="6" name="Text Placeholder 5">
            <a:extLst>
              <a:ext uri="{FF2B5EF4-FFF2-40B4-BE49-F238E27FC236}">
                <a16:creationId xmlns:a16="http://schemas.microsoft.com/office/drawing/2014/main" id="{73B66DC4-BE8F-4379-876C-313C1316942B}"/>
              </a:ext>
            </a:extLst>
          </p:cNvPr>
          <p:cNvSpPr>
            <a:spLocks noGrp="1"/>
          </p:cNvSpPr>
          <p:nvPr>
            <p:ph type="body" sz="quarter" idx="13"/>
          </p:nvPr>
        </p:nvSpPr>
        <p:spPr/>
        <p:txBody>
          <a:bodyPr/>
          <a:lstStyle/>
          <a:p>
            <a:r>
              <a:rPr lang="en-US" dirty="0"/>
              <a:t>Content</a:t>
            </a:r>
          </a:p>
        </p:txBody>
      </p:sp>
      <p:sp>
        <p:nvSpPr>
          <p:cNvPr id="7" name="Text Placeholder 6">
            <a:extLst>
              <a:ext uri="{FF2B5EF4-FFF2-40B4-BE49-F238E27FC236}">
                <a16:creationId xmlns:a16="http://schemas.microsoft.com/office/drawing/2014/main" id="{0363A5A7-B203-4760-AFB0-02EABD7BE00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3242417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79BE-E246-446D-94C6-4B50B4E3847F}"/>
              </a:ext>
            </a:extLst>
          </p:cNvPr>
          <p:cNvSpPr>
            <a:spLocks noGrp="1"/>
          </p:cNvSpPr>
          <p:nvPr>
            <p:ph type="title"/>
          </p:nvPr>
        </p:nvSpPr>
        <p:spPr/>
        <p:txBody>
          <a:bodyPr/>
          <a:lstStyle/>
          <a:p>
            <a:r>
              <a:rPr lang="en-US" dirty="0" smtClean="0"/>
              <a:t>ALPR problem</a:t>
            </a:r>
            <a:endParaRPr lang="en-US" dirty="0"/>
          </a:p>
        </p:txBody>
      </p:sp>
      <p:sp>
        <p:nvSpPr>
          <p:cNvPr id="4" name="Date Placeholder 3">
            <a:extLst>
              <a:ext uri="{FF2B5EF4-FFF2-40B4-BE49-F238E27FC236}">
                <a16:creationId xmlns:a16="http://schemas.microsoft.com/office/drawing/2014/main" id="{63F0F9CC-6B76-4053-90A6-6CF29092E5D4}"/>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8B1FBC0B-3D49-4F2A-82EC-15A98CC29B6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6DB1617-9A8C-49E6-B7B1-17467FEC3BB2}"/>
              </a:ext>
            </a:extLst>
          </p:cNvPr>
          <p:cNvSpPr>
            <a:spLocks noGrp="1"/>
          </p:cNvSpPr>
          <p:nvPr>
            <p:ph type="sldNum" sz="quarter" idx="12"/>
          </p:nvPr>
        </p:nvSpPr>
        <p:spPr/>
        <p:txBody>
          <a:bodyPr/>
          <a:lstStyle/>
          <a:p>
            <a:fld id="{B881B6B3-2069-452F-BF40-F653D75B3DB0}" type="slidenum">
              <a:rPr lang="en-US" smtClean="0"/>
              <a:t>3</a:t>
            </a:fld>
            <a:endParaRPr lang="en-US"/>
          </a:p>
        </p:txBody>
      </p:sp>
      <p:sp>
        <p:nvSpPr>
          <p:cNvPr id="7" name="Text Placeholder 6">
            <a:extLst>
              <a:ext uri="{FF2B5EF4-FFF2-40B4-BE49-F238E27FC236}">
                <a16:creationId xmlns:a16="http://schemas.microsoft.com/office/drawing/2014/main" id="{0D50477A-7B60-4FC7-91B4-1E48151F96A1}"/>
              </a:ext>
            </a:extLst>
          </p:cNvPr>
          <p:cNvSpPr>
            <a:spLocks noGrp="1"/>
          </p:cNvSpPr>
          <p:nvPr>
            <p:ph type="body" sz="quarter" idx="13"/>
          </p:nvPr>
        </p:nvSpPr>
        <p:spPr/>
        <p:txBody>
          <a:bodyPr/>
          <a:lstStyle/>
          <a:p>
            <a:r>
              <a:rPr lang="en-US" dirty="0"/>
              <a:t>Introduction</a:t>
            </a:r>
          </a:p>
        </p:txBody>
      </p:sp>
      <p:sp>
        <p:nvSpPr>
          <p:cNvPr id="8" name="Text Placeholder 7">
            <a:extLst>
              <a:ext uri="{FF2B5EF4-FFF2-40B4-BE49-F238E27FC236}">
                <a16:creationId xmlns:a16="http://schemas.microsoft.com/office/drawing/2014/main" id="{1E3B3BE6-E8E9-4C6F-A6A9-78021EF3E4E9}"/>
              </a:ext>
            </a:extLst>
          </p:cNvPr>
          <p:cNvSpPr>
            <a:spLocks noGrp="1"/>
          </p:cNvSpPr>
          <p:nvPr>
            <p:ph type="body" sz="quarter" idx="14"/>
          </p:nvPr>
        </p:nvSpPr>
        <p:spPr/>
        <p:txBody>
          <a:bodyPr/>
          <a:lstStyle/>
          <a:p>
            <a:r>
              <a:rPr lang="en-US" dirty="0"/>
              <a:t>ALPR </a:t>
            </a:r>
            <a:r>
              <a:rPr lang="en-US" dirty="0" smtClean="0"/>
              <a:t>problem</a:t>
            </a:r>
            <a:endParaRPr lang="en-US" dirty="0"/>
          </a:p>
        </p:txBody>
      </p:sp>
      <p:sp>
        <p:nvSpPr>
          <p:cNvPr id="9" name="Text Placeholder 8">
            <a:extLst>
              <a:ext uri="{FF2B5EF4-FFF2-40B4-BE49-F238E27FC236}">
                <a16:creationId xmlns:a16="http://schemas.microsoft.com/office/drawing/2014/main" id="{332E3EBE-EA0D-4599-98CC-800ABDFCCB1E}"/>
              </a:ext>
            </a:extLst>
          </p:cNvPr>
          <p:cNvSpPr>
            <a:spLocks noGrp="1"/>
          </p:cNvSpPr>
          <p:nvPr>
            <p:ph type="body" sz="quarter" idx="15"/>
          </p:nvPr>
        </p:nvSpPr>
        <p:spPr>
          <a:xfrm>
            <a:off x="6797661" y="4191091"/>
            <a:ext cx="4697297" cy="286232"/>
          </a:xfrm>
        </p:spPr>
        <p:txBody>
          <a:bodyPr/>
          <a:lstStyle/>
          <a:p>
            <a:r>
              <a:rPr lang="en-US" dirty="0"/>
              <a:t>A typical ALPR system</a:t>
            </a:r>
          </a:p>
        </p:txBody>
      </p:sp>
      <p:pic>
        <p:nvPicPr>
          <p:cNvPr id="10" name="Content Placeholder 9">
            <a:extLst>
              <a:ext uri="{FF2B5EF4-FFF2-40B4-BE49-F238E27FC236}">
                <a16:creationId xmlns:a16="http://schemas.microsoft.com/office/drawing/2014/main" id="{84B6AEBC-FD2F-45E0-B5CC-03E3D9CEB26B}"/>
              </a:ext>
            </a:extLst>
          </p:cNvPr>
          <p:cNvPicPr>
            <a:picLocks noGrp="1" noChangeAspect="1"/>
          </p:cNvPicPr>
          <p:nvPr>
            <p:ph sz="half" idx="2"/>
          </p:nvPr>
        </p:nvPicPr>
        <p:blipFill>
          <a:blip r:embed="rId3"/>
          <a:stretch>
            <a:fillRect/>
          </a:stretch>
        </p:blipFill>
        <p:spPr>
          <a:xfrm>
            <a:off x="6399754" y="850899"/>
            <a:ext cx="5493112" cy="3340192"/>
          </a:xfrm>
          <a:prstGeom prst="rect">
            <a:avLst/>
          </a:prstGeom>
        </p:spPr>
      </p:pic>
      <p:sp>
        <p:nvSpPr>
          <p:cNvPr id="11" name="Content Placeholder 2">
            <a:extLst>
              <a:ext uri="{FF2B5EF4-FFF2-40B4-BE49-F238E27FC236}">
                <a16:creationId xmlns:a16="http://schemas.microsoft.com/office/drawing/2014/main" id="{D9C4E4DD-8A17-4168-902F-9BB7DAE443BC}"/>
              </a:ext>
            </a:extLst>
          </p:cNvPr>
          <p:cNvSpPr txBox="1">
            <a:spLocks/>
          </p:cNvSpPr>
          <p:nvPr/>
        </p:nvSpPr>
        <p:spPr>
          <a:xfrm>
            <a:off x="381000" y="850899"/>
            <a:ext cx="5815263" cy="2638259"/>
          </a:xfrm>
          <a:prstGeom prst="rect">
            <a:avLst/>
          </a:prstGeom>
        </p:spPr>
        <p:txBody>
          <a:bodyPr anchor="ctr"/>
          <a:lstStyle>
            <a:lvl1pPr marL="0" indent="0" algn="just" defTabSz="914400" rtl="0" eaLnBrk="1" latinLnBrk="0" hangingPunct="1">
              <a:lnSpc>
                <a:spcPct val="90000"/>
              </a:lnSpc>
              <a:spcBef>
                <a:spcPts val="1000"/>
              </a:spcBef>
              <a:buClr>
                <a:srgbClr val="233FB5"/>
              </a:buClr>
              <a:buFont typeface="+mj-lt"/>
              <a:buNone/>
              <a:defRPr sz="1900" kern="1200">
                <a:solidFill>
                  <a:schemeClr val="tx1"/>
                </a:solidFill>
                <a:latin typeface="Knuth's Computer Modern"/>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800" kern="1200">
                <a:solidFill>
                  <a:schemeClr val="tx1"/>
                </a:solidFill>
                <a:latin typeface="Knuth's Computer Modern"/>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800" kern="1200">
                <a:solidFill>
                  <a:schemeClr val="tx1"/>
                </a:solidFill>
                <a:latin typeface="Knuth's Computer Modern"/>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800" kern="1200">
                <a:solidFill>
                  <a:schemeClr val="tx1"/>
                </a:solidFill>
                <a:latin typeface="Knuth's Computer Modern"/>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Challenges:</a:t>
            </a:r>
          </a:p>
          <a:p>
            <a:pPr marL="457200" indent="-457200">
              <a:buFont typeface="+mj-lt"/>
              <a:buAutoNum type="arabicPeriod"/>
            </a:pPr>
            <a:r>
              <a:rPr lang="en-US" dirty="0"/>
              <a:t>Environment </a:t>
            </a:r>
            <a:r>
              <a:rPr lang="en-US" dirty="0" smtClean="0"/>
              <a:t>conditions.</a:t>
            </a:r>
          </a:p>
          <a:p>
            <a:pPr marL="457200" indent="-457200">
              <a:buFont typeface="+mj-lt"/>
              <a:buAutoNum type="arabicPeriod"/>
            </a:pPr>
            <a:r>
              <a:rPr lang="en-US" dirty="0" smtClean="0"/>
              <a:t>Image resolution.</a:t>
            </a:r>
          </a:p>
          <a:p>
            <a:pPr marL="457200" indent="-457200">
              <a:buFont typeface="+mj-lt"/>
              <a:buAutoNum type="arabicPeriod"/>
            </a:pPr>
            <a:r>
              <a:rPr lang="en-US" b="1" dirty="0"/>
              <a:t>V</a:t>
            </a:r>
            <a:r>
              <a:rPr lang="en-US" b="1" dirty="0" smtClean="0"/>
              <a:t>iew </a:t>
            </a:r>
            <a:r>
              <a:rPr lang="en-US" b="1" dirty="0"/>
              <a:t>of </a:t>
            </a:r>
            <a:r>
              <a:rPr lang="en-US" b="1" dirty="0" smtClean="0"/>
              <a:t>cameras </a:t>
            </a:r>
            <a:r>
              <a:rPr lang="en-US" dirty="0" smtClean="0"/>
              <a:t>(non-rectangular object).</a:t>
            </a:r>
            <a:endParaRPr lang="en-US" dirty="0"/>
          </a:p>
          <a:p>
            <a:pPr marL="457200" indent="-457200">
              <a:buFont typeface="+mj-lt"/>
              <a:buAutoNum type="arabicPeriod"/>
            </a:pPr>
            <a:r>
              <a:rPr lang="en-US" b="1" dirty="0" smtClean="0"/>
              <a:t>Color</a:t>
            </a:r>
            <a:r>
              <a:rPr lang="en-US" dirty="0"/>
              <a:t>, shape and font of license plate images.</a:t>
            </a:r>
          </a:p>
          <a:p>
            <a:pPr marL="457200" indent="-457200">
              <a:buFont typeface="+mj-lt"/>
              <a:buAutoNum type="arabicPeriod"/>
            </a:pPr>
            <a:r>
              <a:rPr lang="en-US" b="1" dirty="0"/>
              <a:t>Density of vehicle at the same </a:t>
            </a:r>
            <a:r>
              <a:rPr lang="en-US" b="1" dirty="0" smtClean="0"/>
              <a:t>time</a:t>
            </a:r>
            <a:r>
              <a:rPr lang="en-US" dirty="0" smtClean="0"/>
              <a:t>.</a:t>
            </a:r>
            <a:endParaRPr lang="en-US" dirty="0"/>
          </a:p>
        </p:txBody>
      </p:sp>
      <p:pic>
        <p:nvPicPr>
          <p:cNvPr id="12" name="Picture 11">
            <a:extLst>
              <a:ext uri="{FF2B5EF4-FFF2-40B4-BE49-F238E27FC236}">
                <a16:creationId xmlns:a16="http://schemas.microsoft.com/office/drawing/2014/main" id="{BB6CF09D-69EE-4412-A77C-46D4A0490C82}"/>
              </a:ext>
            </a:extLst>
          </p:cNvPr>
          <p:cNvPicPr>
            <a:picLocks noChangeAspect="1"/>
          </p:cNvPicPr>
          <p:nvPr/>
        </p:nvPicPr>
        <p:blipFill>
          <a:blip r:embed="rId4"/>
          <a:stretch>
            <a:fillRect/>
          </a:stretch>
        </p:blipFill>
        <p:spPr>
          <a:xfrm>
            <a:off x="6577263" y="4918647"/>
            <a:ext cx="5249008" cy="809738"/>
          </a:xfrm>
          <a:prstGeom prst="rect">
            <a:avLst/>
          </a:prstGeom>
        </p:spPr>
      </p:pic>
      <p:sp>
        <p:nvSpPr>
          <p:cNvPr id="13" name="TextBox 12"/>
          <p:cNvSpPr txBox="1"/>
          <p:nvPr/>
        </p:nvSpPr>
        <p:spPr>
          <a:xfrm>
            <a:off x="7378319" y="5728385"/>
            <a:ext cx="3646896" cy="323165"/>
          </a:xfrm>
          <a:prstGeom prst="rect">
            <a:avLst/>
          </a:prstGeom>
          <a:noFill/>
        </p:spPr>
        <p:txBody>
          <a:bodyPr wrap="none" rtlCol="0">
            <a:spAutoFit/>
          </a:bodyPr>
          <a:lstStyle/>
          <a:p>
            <a:r>
              <a:rPr lang="en-US" sz="1500" i="1" dirty="0" smtClean="0">
                <a:latin typeface="Knuth's Computer Modern"/>
              </a:rPr>
              <a:t>Color and text formats of Vietnamese LP</a:t>
            </a:r>
            <a:endParaRPr lang="en-US" sz="1500" i="1" dirty="0">
              <a:latin typeface="Knuth's Computer Modern"/>
            </a:endParaRPr>
          </a:p>
        </p:txBody>
      </p:sp>
      <p:pic>
        <p:nvPicPr>
          <p:cNvPr id="14" name="Picture 13">
            <a:extLst>
              <a:ext uri="{FF2B5EF4-FFF2-40B4-BE49-F238E27FC236}">
                <a16:creationId xmlns:a16="http://schemas.microsoft.com/office/drawing/2014/main" id="{B4CBBB96-A00C-420E-B754-C8E4DA9B157B}"/>
              </a:ext>
            </a:extLst>
          </p:cNvPr>
          <p:cNvPicPr>
            <a:picLocks noChangeAspect="1"/>
          </p:cNvPicPr>
          <p:nvPr/>
        </p:nvPicPr>
        <p:blipFill>
          <a:blip r:embed="rId5"/>
          <a:stretch>
            <a:fillRect/>
          </a:stretch>
        </p:blipFill>
        <p:spPr>
          <a:xfrm>
            <a:off x="535359" y="3577602"/>
            <a:ext cx="5029902" cy="2057687"/>
          </a:xfrm>
          <a:prstGeom prst="rect">
            <a:avLst/>
          </a:prstGeom>
        </p:spPr>
      </p:pic>
      <p:sp>
        <p:nvSpPr>
          <p:cNvPr id="15" name="TextBox 14"/>
          <p:cNvSpPr txBox="1"/>
          <p:nvPr/>
        </p:nvSpPr>
        <p:spPr>
          <a:xfrm>
            <a:off x="1010008" y="5713397"/>
            <a:ext cx="4080604" cy="323165"/>
          </a:xfrm>
          <a:prstGeom prst="rect">
            <a:avLst/>
          </a:prstGeom>
          <a:noFill/>
        </p:spPr>
        <p:txBody>
          <a:bodyPr wrap="none" rtlCol="0">
            <a:spAutoFit/>
          </a:bodyPr>
          <a:lstStyle/>
          <a:p>
            <a:r>
              <a:rPr lang="en-US" sz="1500" i="1" dirty="0" smtClean="0">
                <a:latin typeface="Knuth's Computer Modern"/>
              </a:rPr>
              <a:t>Size of old and new Vietnamese LP (unit mm)</a:t>
            </a:r>
            <a:endParaRPr lang="en-US" sz="1500" i="1" dirty="0">
              <a:latin typeface="Knuth's Computer Modern"/>
            </a:endParaRPr>
          </a:p>
        </p:txBody>
      </p:sp>
    </p:spTree>
    <p:extLst>
      <p:ext uri="{BB962C8B-B14F-4D97-AF65-F5344CB8AC3E}">
        <p14:creationId xmlns:p14="http://schemas.microsoft.com/office/powerpoint/2010/main" val="6322005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88023-2E08-48D1-A10F-BD6A68ADCC33}"/>
              </a:ext>
            </a:extLst>
          </p:cNvPr>
          <p:cNvSpPr>
            <a:spLocks noGrp="1"/>
          </p:cNvSpPr>
          <p:nvPr>
            <p:ph sz="half" idx="2"/>
          </p:nvPr>
        </p:nvSpPr>
        <p:spPr>
          <a:xfrm>
            <a:off x="381000" y="394589"/>
            <a:ext cx="11325726" cy="2942932"/>
          </a:xfrm>
        </p:spPr>
        <p:txBody>
          <a:bodyPr/>
          <a:lstStyle/>
          <a:p>
            <a:r>
              <a:rPr lang="da-DK" b="1" dirty="0" smtClean="0"/>
              <a:t>Previous ALPR systems </a:t>
            </a:r>
            <a:r>
              <a:rPr lang="da-DK" b="1" dirty="0"/>
              <a:t>for Vietnamese </a:t>
            </a:r>
            <a:r>
              <a:rPr lang="da-DK" b="1" dirty="0" smtClean="0"/>
              <a:t>LPs:</a:t>
            </a:r>
            <a:endParaRPr lang="en-US" b="1" dirty="0" smtClean="0"/>
          </a:p>
          <a:p>
            <a:pPr marL="285750" indent="-285750">
              <a:buFont typeface="Courier New" panose="02070309020205020404" pitchFamily="49" charset="0"/>
              <a:buChar char="o"/>
            </a:pPr>
            <a:r>
              <a:rPr lang="en-US" dirty="0"/>
              <a:t>C</a:t>
            </a:r>
            <a:r>
              <a:rPr lang="en-US" dirty="0" smtClean="0"/>
              <a:t>onstrained </a:t>
            </a:r>
            <a:r>
              <a:rPr lang="en-US" dirty="0"/>
              <a:t>environment</a:t>
            </a:r>
            <a:r>
              <a:rPr lang="en-US" dirty="0" smtClean="0"/>
              <a:t>.</a:t>
            </a:r>
            <a:endParaRPr lang="en-US" dirty="0"/>
          </a:p>
          <a:p>
            <a:pPr marL="285750" indent="-285750">
              <a:buFont typeface="Courier New" panose="02070309020205020404" pitchFamily="49" charset="0"/>
              <a:buChar char="o"/>
            </a:pPr>
            <a:r>
              <a:rPr lang="en-US" dirty="0" smtClean="0"/>
              <a:t>Small and not diverse datasets.</a:t>
            </a:r>
          </a:p>
          <a:p>
            <a:r>
              <a:rPr lang="en-US" b="1" dirty="0">
                <a:solidFill>
                  <a:srgbClr val="A30000"/>
                </a:solidFill>
              </a:rPr>
              <a:t>Main contributions</a:t>
            </a:r>
            <a:r>
              <a:rPr lang="en-US" b="1" dirty="0"/>
              <a:t>:</a:t>
            </a:r>
          </a:p>
          <a:p>
            <a:pPr marL="457200" indent="-457200">
              <a:buFont typeface="+mj-lt"/>
              <a:buAutoNum type="arabicPeriod"/>
            </a:pPr>
            <a:r>
              <a:rPr lang="en-US" dirty="0" smtClean="0"/>
              <a:t>Solving non-rectangular object detection, </a:t>
            </a:r>
            <a:r>
              <a:rPr lang="en-US" dirty="0"/>
              <a:t>L</a:t>
            </a:r>
            <a:r>
              <a:rPr lang="en-US" dirty="0" smtClean="0"/>
              <a:t>P </a:t>
            </a:r>
            <a:r>
              <a:rPr lang="en-US" dirty="0"/>
              <a:t>detection based on keypoints detection.</a:t>
            </a:r>
          </a:p>
          <a:p>
            <a:pPr marL="457200" indent="-457200">
              <a:buFont typeface="+mj-lt"/>
              <a:buAutoNum type="arabicPeriod"/>
            </a:pPr>
            <a:r>
              <a:rPr lang="en-US" dirty="0"/>
              <a:t>LP OCR based on segmentation-free approach CRNN + Attention.</a:t>
            </a:r>
          </a:p>
          <a:p>
            <a:pPr marL="457200" indent="-457200">
              <a:buFont typeface="+mj-lt"/>
              <a:buAutoNum type="arabicPeriod"/>
            </a:pPr>
            <a:r>
              <a:rPr lang="en-US" dirty="0"/>
              <a:t>We build </a:t>
            </a:r>
            <a:r>
              <a:rPr lang="en-US" dirty="0" smtClean="0"/>
              <a:t>MATVLP - a </a:t>
            </a:r>
            <a:r>
              <a:rPr lang="en-US" dirty="0"/>
              <a:t>large and diverse dataset</a:t>
            </a:r>
            <a:r>
              <a:rPr lang="en-US" dirty="0" smtClean="0"/>
              <a:t>.</a:t>
            </a:r>
            <a:endParaRPr lang="en-US" dirty="0"/>
          </a:p>
        </p:txBody>
      </p:sp>
      <p:sp>
        <p:nvSpPr>
          <p:cNvPr id="3" name="Date Placeholder 2">
            <a:extLst>
              <a:ext uri="{FF2B5EF4-FFF2-40B4-BE49-F238E27FC236}">
                <a16:creationId xmlns:a16="http://schemas.microsoft.com/office/drawing/2014/main" id="{3203F4C9-8947-4EAE-B01C-E79C27D44EBB}"/>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4" name="Footer Placeholder 3">
            <a:extLst>
              <a:ext uri="{FF2B5EF4-FFF2-40B4-BE49-F238E27FC236}">
                <a16:creationId xmlns:a16="http://schemas.microsoft.com/office/drawing/2014/main" id="{984F3939-CE30-4234-8405-AF08899C4E67}"/>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730A4907-C423-478E-BA8C-AEA9F8670097}"/>
              </a:ext>
            </a:extLst>
          </p:cNvPr>
          <p:cNvSpPr>
            <a:spLocks noGrp="1"/>
          </p:cNvSpPr>
          <p:nvPr>
            <p:ph type="sldNum" sz="quarter" idx="12"/>
          </p:nvPr>
        </p:nvSpPr>
        <p:spPr/>
        <p:txBody>
          <a:bodyPr/>
          <a:lstStyle/>
          <a:p>
            <a:fld id="{B881B6B3-2069-452F-BF40-F653D75B3DB0}" type="slidenum">
              <a:rPr lang="en-US" smtClean="0"/>
              <a:t>4</a:t>
            </a:fld>
            <a:endParaRPr lang="en-US"/>
          </a:p>
        </p:txBody>
      </p:sp>
      <p:sp>
        <p:nvSpPr>
          <p:cNvPr id="6" name="Text Placeholder 5">
            <a:extLst>
              <a:ext uri="{FF2B5EF4-FFF2-40B4-BE49-F238E27FC236}">
                <a16:creationId xmlns:a16="http://schemas.microsoft.com/office/drawing/2014/main" id="{ECC80763-189B-486B-B69A-BC4B04B11790}"/>
              </a:ext>
            </a:extLst>
          </p:cNvPr>
          <p:cNvSpPr>
            <a:spLocks noGrp="1"/>
          </p:cNvSpPr>
          <p:nvPr>
            <p:ph type="body" sz="quarter" idx="13"/>
          </p:nvPr>
        </p:nvSpPr>
        <p:spPr/>
        <p:txBody>
          <a:bodyPr/>
          <a:lstStyle/>
          <a:p>
            <a:r>
              <a:rPr lang="en-US" dirty="0" smtClean="0"/>
              <a:t>Introduction</a:t>
            </a:r>
            <a:endParaRPr lang="en-US" dirty="0"/>
          </a:p>
        </p:txBody>
      </p:sp>
      <p:sp>
        <p:nvSpPr>
          <p:cNvPr id="7" name="Text Placeholder 6">
            <a:extLst>
              <a:ext uri="{FF2B5EF4-FFF2-40B4-BE49-F238E27FC236}">
                <a16:creationId xmlns:a16="http://schemas.microsoft.com/office/drawing/2014/main" id="{8E36EA54-8154-43B5-AD28-EC570103E07D}"/>
              </a:ext>
            </a:extLst>
          </p:cNvPr>
          <p:cNvSpPr>
            <a:spLocks noGrp="1"/>
          </p:cNvSpPr>
          <p:nvPr>
            <p:ph type="body" sz="quarter" idx="14"/>
          </p:nvPr>
        </p:nvSpPr>
        <p:spPr/>
        <p:txBody>
          <a:bodyPr/>
          <a:lstStyle/>
          <a:p>
            <a:r>
              <a:rPr lang="en-US" dirty="0"/>
              <a:t>Our </a:t>
            </a:r>
            <a:r>
              <a:rPr lang="en-US" dirty="0" smtClean="0"/>
              <a:t>goal and contribution</a:t>
            </a:r>
            <a:endParaRPr lang="en-US" dirty="0"/>
          </a:p>
        </p:txBody>
      </p:sp>
      <p:pic>
        <p:nvPicPr>
          <p:cNvPr id="1026" name="Picture 2" descr="Automatic Number Plate Recognition (ANPR) solution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087" y="3236495"/>
            <a:ext cx="7213827" cy="29994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016296" y="6235928"/>
            <a:ext cx="4159408" cy="323165"/>
          </a:xfrm>
          <a:prstGeom prst="rect">
            <a:avLst/>
          </a:prstGeom>
          <a:noFill/>
        </p:spPr>
        <p:txBody>
          <a:bodyPr wrap="none" rtlCol="0">
            <a:spAutoFit/>
          </a:bodyPr>
          <a:lstStyle/>
          <a:p>
            <a:r>
              <a:rPr lang="en-US" sz="1500" i="1" dirty="0" smtClean="0">
                <a:latin typeface="Knuth's Computer Modern"/>
              </a:rPr>
              <a:t>An ALPR system in a constrained environment</a:t>
            </a:r>
            <a:endParaRPr lang="en-US" sz="1500" i="1" dirty="0">
              <a:latin typeface="Knuth's Computer Modern"/>
            </a:endParaRPr>
          </a:p>
        </p:txBody>
      </p:sp>
      <p:sp>
        <p:nvSpPr>
          <p:cNvPr id="8" name="Right Brace 7"/>
          <p:cNvSpPr/>
          <p:nvPr/>
        </p:nvSpPr>
        <p:spPr>
          <a:xfrm>
            <a:off x="4319335" y="938464"/>
            <a:ext cx="288759" cy="685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p:cNvSpPr txBox="1"/>
          <p:nvPr/>
        </p:nvSpPr>
        <p:spPr>
          <a:xfrm>
            <a:off x="5513849" y="938464"/>
            <a:ext cx="5323709" cy="646331"/>
          </a:xfrm>
          <a:prstGeom prst="rect">
            <a:avLst/>
          </a:prstGeom>
          <a:noFill/>
          <a:ln>
            <a:solidFill>
              <a:srgbClr val="A30000"/>
            </a:solidFill>
          </a:ln>
        </p:spPr>
        <p:txBody>
          <a:bodyPr wrap="square" rtlCol="0">
            <a:spAutoFit/>
          </a:bodyPr>
          <a:lstStyle/>
          <a:p>
            <a:r>
              <a:rPr lang="en-US" b="1" dirty="0" smtClean="0">
                <a:latin typeface="Knuth's Computer Modern"/>
              </a:rPr>
              <a:t>Goal:</a:t>
            </a:r>
            <a:r>
              <a:rPr lang="en-US" i="1" dirty="0" smtClean="0">
                <a:latin typeface="Knuth's Computer Modern"/>
              </a:rPr>
              <a:t> An </a:t>
            </a:r>
            <a:r>
              <a:rPr lang="en-US" i="1" dirty="0">
                <a:latin typeface="Knuth's Computer Modern"/>
              </a:rPr>
              <a:t>effective </a:t>
            </a:r>
            <a:r>
              <a:rPr lang="en-US" i="1" dirty="0" smtClean="0">
                <a:latin typeface="Knuth's Computer Modern"/>
              </a:rPr>
              <a:t>ALPR method </a:t>
            </a:r>
            <a:r>
              <a:rPr lang="en-US" i="1" dirty="0">
                <a:latin typeface="Knuth's Computer Modern"/>
              </a:rPr>
              <a:t>in unconstrained environment for Vietnamese LPs</a:t>
            </a:r>
            <a:r>
              <a:rPr lang="en-US" dirty="0">
                <a:latin typeface="Knuth's Computer Modern"/>
              </a:rPr>
              <a:t>.</a:t>
            </a:r>
          </a:p>
        </p:txBody>
      </p:sp>
      <p:sp>
        <p:nvSpPr>
          <p:cNvPr id="12" name="Right Arrow 11"/>
          <p:cNvSpPr/>
          <p:nvPr/>
        </p:nvSpPr>
        <p:spPr>
          <a:xfrm>
            <a:off x="4713499" y="1179095"/>
            <a:ext cx="685801" cy="204538"/>
          </a:xfrm>
          <a:prstGeom prst="rightArrow">
            <a:avLst/>
          </a:prstGeom>
          <a:solidFill>
            <a:srgbClr val="A3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4803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approaches for ALPR</a:t>
            </a:r>
          </a:p>
        </p:txBody>
      </p:sp>
      <p:sp>
        <p:nvSpPr>
          <p:cNvPr id="3" name="Content Placeholder 2"/>
          <p:cNvSpPr>
            <a:spLocks noGrp="1"/>
          </p:cNvSpPr>
          <p:nvPr>
            <p:ph sz="half" idx="2"/>
          </p:nvPr>
        </p:nvSpPr>
        <p:spPr>
          <a:xfrm>
            <a:off x="381000" y="850899"/>
            <a:ext cx="11430000" cy="1844176"/>
          </a:xfrm>
        </p:spPr>
        <p:txBody>
          <a:bodyPr/>
          <a:lstStyle/>
          <a:p>
            <a:pPr marL="457200" indent="-457200">
              <a:buFont typeface="+mj-lt"/>
              <a:buAutoNum type="arabicPeriod"/>
            </a:pPr>
            <a:r>
              <a:rPr lang="en-US" b="1" dirty="0">
                <a:solidFill>
                  <a:srgbClr val="A30000"/>
                </a:solidFill>
              </a:rPr>
              <a:t>Multi-stage license plate recognition systems.</a:t>
            </a:r>
          </a:p>
          <a:p>
            <a:pPr marL="742950" lvl="1" indent="-285750">
              <a:buFont typeface="Wingdings" panose="05000000000000000000" pitchFamily="2" charset="2"/>
              <a:buChar char="§"/>
            </a:pPr>
            <a:r>
              <a:rPr lang="en-US" dirty="0"/>
              <a:t>License plate detection: traditional image processing techniques, CNN.</a:t>
            </a:r>
          </a:p>
          <a:p>
            <a:pPr marL="742950" lvl="1" indent="-285750">
              <a:buFont typeface="Wingdings" panose="05000000000000000000" pitchFamily="2" charset="2"/>
              <a:buChar char="§"/>
            </a:pPr>
            <a:r>
              <a:rPr lang="en-US" dirty="0"/>
              <a:t>LP OCR: segmentation-based and segmentation-free approaches.</a:t>
            </a:r>
          </a:p>
          <a:p>
            <a:pPr marL="457200" indent="-457200">
              <a:buFont typeface="+mj-lt"/>
              <a:buAutoNum type="arabicPeriod"/>
            </a:pPr>
            <a:r>
              <a:rPr lang="en-US" b="1" dirty="0"/>
              <a:t>Single-stage LP recognition systems.</a:t>
            </a:r>
          </a:p>
          <a:p>
            <a:pPr marL="742950" lvl="1" indent="-285750">
              <a:buFont typeface="Wingdings" panose="05000000000000000000" pitchFamily="2" charset="2"/>
              <a:buChar char="§"/>
            </a:pPr>
            <a:r>
              <a:rPr lang="en-US" dirty="0"/>
              <a:t>They design a complex neural network to do both LP detection and LP OCR tasks.</a:t>
            </a:r>
          </a:p>
        </p:txBody>
      </p:sp>
      <p:sp>
        <p:nvSpPr>
          <p:cNvPr id="4" name="Date Placeholder 3"/>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5</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Approaches</a:t>
            </a:r>
          </a:p>
        </p:txBody>
      </p:sp>
      <p:pic>
        <p:nvPicPr>
          <p:cNvPr id="12" name="Picture 11">
            <a:extLst>
              <a:ext uri="{FF2B5EF4-FFF2-40B4-BE49-F238E27FC236}">
                <a16:creationId xmlns:a16="http://schemas.microsoft.com/office/drawing/2014/main" id="{60CAEFB5-50D2-41D6-8063-B889FA0DC2EE}"/>
              </a:ext>
            </a:extLst>
          </p:cNvPr>
          <p:cNvPicPr>
            <a:picLocks noChangeAspect="1"/>
          </p:cNvPicPr>
          <p:nvPr/>
        </p:nvPicPr>
        <p:blipFill>
          <a:blip r:embed="rId3"/>
          <a:stretch>
            <a:fillRect/>
          </a:stretch>
        </p:blipFill>
        <p:spPr>
          <a:xfrm>
            <a:off x="697329" y="2572393"/>
            <a:ext cx="10797342" cy="3688919"/>
          </a:xfrm>
          <a:prstGeom prst="rect">
            <a:avLst/>
          </a:prstGeom>
        </p:spPr>
      </p:pic>
      <p:sp>
        <p:nvSpPr>
          <p:cNvPr id="15" name="Text Placeholder 8"/>
          <p:cNvSpPr txBox="1">
            <a:spLocks/>
          </p:cNvSpPr>
          <p:nvPr/>
        </p:nvSpPr>
        <p:spPr>
          <a:xfrm>
            <a:off x="3747352" y="6192792"/>
            <a:ext cx="4697297" cy="300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i="1" dirty="0" smtClean="0"/>
              <a:t>Illustration of a single-stage ALPR system</a:t>
            </a:r>
            <a:endParaRPr lang="en-US" sz="1500" i="1" dirty="0"/>
          </a:p>
        </p:txBody>
      </p:sp>
    </p:spTree>
    <p:extLst>
      <p:ext uri="{BB962C8B-B14F-4D97-AF65-F5344CB8AC3E}">
        <p14:creationId xmlns:p14="http://schemas.microsoft.com/office/powerpoint/2010/main" val="14471632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Key-points detection problem – Human Pose Estimation (HPE)</a:t>
            </a:r>
          </a:p>
        </p:txBody>
      </p:sp>
      <p:sp>
        <p:nvSpPr>
          <p:cNvPr id="4" name="Date Placeholder 3"/>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6</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smtClean="0"/>
              <a:t>Key-points detection for plate detection</a:t>
            </a:r>
            <a:endParaRPr lang="en-US" dirty="0"/>
          </a:p>
        </p:txBody>
      </p:sp>
      <p:sp>
        <p:nvSpPr>
          <p:cNvPr id="9" name="Text Placeholder 8"/>
          <p:cNvSpPr>
            <a:spLocks noGrp="1"/>
          </p:cNvSpPr>
          <p:nvPr>
            <p:ph type="body" sz="quarter" idx="15"/>
          </p:nvPr>
        </p:nvSpPr>
        <p:spPr>
          <a:xfrm>
            <a:off x="889383" y="5901523"/>
            <a:ext cx="2570132" cy="270077"/>
          </a:xfrm>
        </p:spPr>
        <p:txBody>
          <a:bodyPr/>
          <a:lstStyle/>
          <a:p>
            <a:r>
              <a:rPr lang="en-US" dirty="0"/>
              <a:t>HPE problem</a:t>
            </a:r>
          </a:p>
        </p:txBody>
      </p:sp>
      <p:pic>
        <p:nvPicPr>
          <p:cNvPr id="10" name="Picture 9"/>
          <p:cNvPicPr>
            <a:picLocks noChangeAspect="1"/>
          </p:cNvPicPr>
          <p:nvPr/>
        </p:nvPicPr>
        <p:blipFill>
          <a:blip r:embed="rId3"/>
          <a:stretch>
            <a:fillRect/>
          </a:stretch>
        </p:blipFill>
        <p:spPr>
          <a:xfrm>
            <a:off x="945553" y="971207"/>
            <a:ext cx="2457793" cy="4915586"/>
          </a:xfrm>
          <a:prstGeom prst="rect">
            <a:avLst/>
          </a:prstGeom>
        </p:spPr>
      </p:pic>
      <p:pic>
        <p:nvPicPr>
          <p:cNvPr id="3" name="Picture 2"/>
          <p:cNvPicPr>
            <a:picLocks noChangeAspect="1"/>
          </p:cNvPicPr>
          <p:nvPr/>
        </p:nvPicPr>
        <p:blipFill>
          <a:blip r:embed="rId4"/>
          <a:stretch>
            <a:fillRect/>
          </a:stretch>
        </p:blipFill>
        <p:spPr>
          <a:xfrm>
            <a:off x="5203459" y="908580"/>
            <a:ext cx="6239746" cy="2486372"/>
          </a:xfrm>
          <a:prstGeom prst="rect">
            <a:avLst/>
          </a:prstGeom>
        </p:spPr>
      </p:pic>
      <p:pic>
        <p:nvPicPr>
          <p:cNvPr id="2050" name="Picture 2" descr="Heatmaps of images using convolutional networks"/>
          <p:cNvPicPr>
            <a:picLocks noChangeAspect="1" noChangeArrowheads="1"/>
          </p:cNvPicPr>
          <p:nvPr/>
        </p:nvPicPr>
        <p:blipFill rotWithShape="1">
          <a:blip r:embed="rId5">
            <a:extLst>
              <a:ext uri="{28A0092B-C50C-407E-A947-70E740481C1C}">
                <a14:useLocalDpi xmlns:a14="http://schemas.microsoft.com/office/drawing/2010/main" val="0"/>
              </a:ext>
            </a:extLst>
          </a:blip>
          <a:srcRect t="1841" b="11914"/>
          <a:stretch/>
        </p:blipFill>
        <p:spPr bwMode="auto">
          <a:xfrm>
            <a:off x="4991695" y="3643801"/>
            <a:ext cx="6762750" cy="11500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8"/>
          <p:cNvSpPr txBox="1">
            <a:spLocks/>
          </p:cNvSpPr>
          <p:nvPr/>
        </p:nvSpPr>
        <p:spPr>
          <a:xfrm>
            <a:off x="7038266" y="3278594"/>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Coordinate regression</a:t>
            </a:r>
          </a:p>
        </p:txBody>
      </p:sp>
      <p:sp>
        <p:nvSpPr>
          <p:cNvPr id="14" name="Text Placeholder 8"/>
          <p:cNvSpPr txBox="1">
            <a:spLocks/>
          </p:cNvSpPr>
          <p:nvPr/>
        </p:nvSpPr>
        <p:spPr>
          <a:xfrm>
            <a:off x="7088004" y="4793872"/>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err="1"/>
              <a:t>Heatmap</a:t>
            </a:r>
            <a:r>
              <a:rPr lang="en-US" u="sng" dirty="0"/>
              <a:t> regression</a:t>
            </a:r>
          </a:p>
        </p:txBody>
      </p:sp>
      <p:pic>
        <p:nvPicPr>
          <p:cNvPr id="15" name="Picture 14">
            <a:extLst>
              <a:ext uri="{FF2B5EF4-FFF2-40B4-BE49-F238E27FC236}">
                <a16:creationId xmlns:a16="http://schemas.microsoft.com/office/drawing/2014/main" id="{941EDC8E-3CFA-4A89-B1EF-219AA9B0C392}"/>
              </a:ext>
            </a:extLst>
          </p:cNvPr>
          <p:cNvPicPr>
            <a:picLocks noChangeAspect="1"/>
          </p:cNvPicPr>
          <p:nvPr/>
        </p:nvPicPr>
        <p:blipFill>
          <a:blip r:embed="rId6"/>
          <a:stretch>
            <a:fillRect/>
          </a:stretch>
        </p:blipFill>
        <p:spPr>
          <a:xfrm>
            <a:off x="5958667" y="5227954"/>
            <a:ext cx="4626960" cy="739360"/>
          </a:xfrm>
          <a:prstGeom prst="rect">
            <a:avLst/>
          </a:prstGeom>
        </p:spPr>
      </p:pic>
      <p:sp>
        <p:nvSpPr>
          <p:cNvPr id="16" name="Text Placeholder 8">
            <a:extLst>
              <a:ext uri="{FF2B5EF4-FFF2-40B4-BE49-F238E27FC236}">
                <a16:creationId xmlns:a16="http://schemas.microsoft.com/office/drawing/2014/main" id="{8CF30DFC-DA1E-425D-82E2-D5BD27EE06B7}"/>
              </a:ext>
            </a:extLst>
          </p:cNvPr>
          <p:cNvSpPr txBox="1">
            <a:spLocks/>
          </p:cNvSpPr>
          <p:nvPr/>
        </p:nvSpPr>
        <p:spPr>
          <a:xfrm>
            <a:off x="6372831" y="5976551"/>
            <a:ext cx="3870811" cy="5163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i="1" dirty="0" smtClean="0"/>
              <a:t>Key-points design for a license plate (colors are according to number of classes)</a:t>
            </a:r>
            <a:endParaRPr lang="en-US" sz="1500" i="1" dirty="0"/>
          </a:p>
        </p:txBody>
      </p:sp>
    </p:spTree>
    <p:extLst>
      <p:ext uri="{BB962C8B-B14F-4D97-AF65-F5344CB8AC3E}">
        <p14:creationId xmlns:p14="http://schemas.microsoft.com/office/powerpoint/2010/main" val="74198224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detection</a:t>
            </a:r>
          </a:p>
        </p:txBody>
      </p:sp>
      <p:sp>
        <p:nvSpPr>
          <p:cNvPr id="3" name="Content Placeholder 2"/>
          <p:cNvSpPr>
            <a:spLocks noGrp="1"/>
          </p:cNvSpPr>
          <p:nvPr>
            <p:ph sz="half" idx="2"/>
          </p:nvPr>
        </p:nvSpPr>
        <p:spPr>
          <a:xfrm>
            <a:off x="381000" y="850899"/>
            <a:ext cx="11430000" cy="986515"/>
          </a:xfrm>
        </p:spPr>
        <p:txBody>
          <a:bodyPr/>
          <a:lstStyle/>
          <a:p>
            <a:pPr marL="342900" indent="-342900">
              <a:buFont typeface="Wingdings" panose="05000000000000000000" pitchFamily="2" charset="2"/>
              <a:buChar char="§"/>
            </a:pPr>
            <a:r>
              <a:rPr lang="en-US" dirty="0" smtClean="0"/>
              <a:t>Vehicles </a:t>
            </a:r>
            <a:r>
              <a:rPr lang="en-US" dirty="0"/>
              <a:t>are basic objects presented in large datasets such as COCO, VOC, PASCAL datasets.</a:t>
            </a:r>
          </a:p>
          <a:p>
            <a:pPr marL="342900" indent="-342900">
              <a:buFont typeface="Wingdings" panose="05000000000000000000" pitchFamily="2" charset="2"/>
              <a:buChar char="§"/>
            </a:pPr>
            <a:r>
              <a:rPr lang="en-US" dirty="0"/>
              <a:t>We decided to use YOLOv2 544x544 network trained on VOC 2007+2012 dataset. </a:t>
            </a:r>
          </a:p>
        </p:txBody>
      </p:sp>
      <p:sp>
        <p:nvSpPr>
          <p:cNvPr id="4" name="Date Placeholder 3"/>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7</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Car detection</a:t>
            </a:r>
          </a:p>
        </p:txBody>
      </p:sp>
      <p:sp>
        <p:nvSpPr>
          <p:cNvPr id="9" name="Text Placeholder 8"/>
          <p:cNvSpPr>
            <a:spLocks noGrp="1"/>
          </p:cNvSpPr>
          <p:nvPr>
            <p:ph type="body" sz="quarter" idx="15"/>
          </p:nvPr>
        </p:nvSpPr>
        <p:spPr>
          <a:xfrm>
            <a:off x="3747352" y="4900459"/>
            <a:ext cx="4697297" cy="300082"/>
          </a:xfrm>
        </p:spPr>
        <p:txBody>
          <a:bodyPr/>
          <a:lstStyle/>
          <a:p>
            <a:r>
              <a:rPr lang="en-US" dirty="0"/>
              <a:t>Accuracy and speed of YOLOv2 on a Titan X GPU. </a:t>
            </a:r>
          </a:p>
        </p:txBody>
      </p:sp>
      <p:pic>
        <p:nvPicPr>
          <p:cNvPr id="11" name="Picture 10"/>
          <p:cNvPicPr>
            <a:picLocks noChangeAspect="1"/>
          </p:cNvPicPr>
          <p:nvPr/>
        </p:nvPicPr>
        <p:blipFill>
          <a:blip r:embed="rId3"/>
          <a:stretch>
            <a:fillRect/>
          </a:stretch>
        </p:blipFill>
        <p:spPr>
          <a:xfrm>
            <a:off x="2990417" y="3014245"/>
            <a:ext cx="6211167" cy="1886213"/>
          </a:xfrm>
          <a:prstGeom prst="rect">
            <a:avLst/>
          </a:prstGeom>
        </p:spPr>
      </p:pic>
    </p:spTree>
    <p:extLst>
      <p:ext uri="{BB962C8B-B14F-4D97-AF65-F5344CB8AC3E}">
        <p14:creationId xmlns:p14="http://schemas.microsoft.com/office/powerpoint/2010/main" val="302094875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plate detection based on </a:t>
            </a:r>
            <a:r>
              <a:rPr lang="en-US" dirty="0" err="1"/>
              <a:t>h</a:t>
            </a:r>
            <a:r>
              <a:rPr lang="en-US" dirty="0" err="1" smtClean="0"/>
              <a:t>eatmap</a:t>
            </a:r>
            <a:r>
              <a:rPr lang="en-US" dirty="0" smtClean="0"/>
              <a:t> regression</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8</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License plate detection</a:t>
            </a:r>
          </a:p>
        </p:txBody>
      </p:sp>
      <p:sp>
        <p:nvSpPr>
          <p:cNvPr id="9" name="Text Placeholder 8"/>
          <p:cNvSpPr>
            <a:spLocks noGrp="1"/>
          </p:cNvSpPr>
          <p:nvPr>
            <p:ph type="body" sz="quarter" idx="15"/>
          </p:nvPr>
        </p:nvSpPr>
        <p:spPr>
          <a:xfrm>
            <a:off x="8005016" y="4741171"/>
            <a:ext cx="3372057" cy="439587"/>
          </a:xfrm>
        </p:spPr>
        <p:txBody>
          <a:bodyPr/>
          <a:lstStyle/>
          <a:p>
            <a:r>
              <a:rPr lang="en-US" dirty="0"/>
              <a:t>Our LP detection was inspired from top-down HPE approach</a:t>
            </a:r>
          </a:p>
        </p:txBody>
      </p:sp>
      <p:pic>
        <p:nvPicPr>
          <p:cNvPr id="1026" name="Picture 2" descr="Figure 1: Pipeline of a human pose estimation system. For efficiency, resolution reduction is often applied on the original person detection bounding boxes as well as the groundtruth heatmap supervision. That is, the model operates in a low-resolution image space. At test time, a corresponding resolution recovery is therefore necessary in order to obtain the joint coordinate prediction in the original image 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124" y="873976"/>
            <a:ext cx="4311843" cy="38441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41EDC8E-3CFA-4A89-B1EF-219AA9B0C392}"/>
              </a:ext>
            </a:extLst>
          </p:cNvPr>
          <p:cNvPicPr>
            <a:picLocks noChangeAspect="1"/>
          </p:cNvPicPr>
          <p:nvPr/>
        </p:nvPicPr>
        <p:blipFill>
          <a:blip r:embed="rId4"/>
          <a:stretch>
            <a:fillRect/>
          </a:stretch>
        </p:blipFill>
        <p:spPr>
          <a:xfrm>
            <a:off x="7561992" y="5227954"/>
            <a:ext cx="4626960" cy="739360"/>
          </a:xfrm>
          <a:prstGeom prst="rect">
            <a:avLst/>
          </a:prstGeom>
        </p:spPr>
      </p:pic>
      <p:sp>
        <p:nvSpPr>
          <p:cNvPr id="11" name="Text Placeholder 8">
            <a:extLst>
              <a:ext uri="{FF2B5EF4-FFF2-40B4-BE49-F238E27FC236}">
                <a16:creationId xmlns:a16="http://schemas.microsoft.com/office/drawing/2014/main" id="{8CF30DFC-DA1E-425D-82E2-D5BD27EE06B7}"/>
              </a:ext>
            </a:extLst>
          </p:cNvPr>
          <p:cNvSpPr txBox="1">
            <a:spLocks/>
          </p:cNvSpPr>
          <p:nvPr/>
        </p:nvSpPr>
        <p:spPr>
          <a:xfrm>
            <a:off x="7976156" y="5976551"/>
            <a:ext cx="3870811" cy="5163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i="1" dirty="0" smtClean="0"/>
              <a:t>Key-points design for a license plate (colors are according to number of classes)</a:t>
            </a:r>
            <a:endParaRPr lang="en-US" sz="1500" i="1" dirty="0"/>
          </a:p>
        </p:txBody>
      </p:sp>
      <p:pic>
        <p:nvPicPr>
          <p:cNvPr id="12" name="Picture 11">
            <a:extLst>
              <a:ext uri="{FF2B5EF4-FFF2-40B4-BE49-F238E27FC236}">
                <a16:creationId xmlns:a16="http://schemas.microsoft.com/office/drawing/2014/main" id="{BE7EE3AA-3177-4320-9C21-FB350DCE18A2}"/>
              </a:ext>
            </a:extLst>
          </p:cNvPr>
          <p:cNvPicPr>
            <a:picLocks noChangeAspect="1"/>
          </p:cNvPicPr>
          <p:nvPr/>
        </p:nvPicPr>
        <p:blipFill>
          <a:blip r:embed="rId5"/>
          <a:stretch>
            <a:fillRect/>
          </a:stretch>
        </p:blipFill>
        <p:spPr>
          <a:xfrm>
            <a:off x="4466288" y="873976"/>
            <a:ext cx="2925676" cy="1695946"/>
          </a:xfrm>
          <a:prstGeom prst="rect">
            <a:avLst/>
          </a:prstGeom>
        </p:spPr>
      </p:pic>
      <mc:AlternateContent xmlns:mc="http://schemas.openxmlformats.org/markup-compatibility/2006" xmlns:a14="http://schemas.microsoft.com/office/drawing/2010/main">
        <mc:Choice Requires="a14">
          <p:sp>
            <p:nvSpPr>
              <p:cNvPr id="16" name="Content Placeholder 2"/>
              <p:cNvSpPr>
                <a:spLocks noGrp="1"/>
              </p:cNvSpPr>
              <p:nvPr>
                <p:ph sz="half" idx="2"/>
              </p:nvPr>
            </p:nvSpPr>
            <p:spPr>
              <a:xfrm>
                <a:off x="0" y="850898"/>
                <a:ext cx="7451512" cy="5641974"/>
              </a:xfrm>
            </p:spPr>
            <p:txBody>
              <a:bodyPr/>
              <a:lstStyle/>
              <a:p>
                <a:r>
                  <a:rPr lang="en-US" b="1" dirty="0" smtClean="0"/>
                  <a:t>Input:</a:t>
                </a:r>
                <a:r>
                  <a:rPr lang="en-US" dirty="0"/>
                  <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×3</m:t>
                        </m:r>
                      </m:sup>
                    </m:sSup>
                  </m:oMath>
                </a14:m>
                <a:endParaRPr lang="en-US" b="0" dirty="0" smtClean="0">
                  <a:ea typeface="Cambria Math" panose="02040503050406030204" pitchFamily="18" charset="0"/>
                </a:endParaRPr>
              </a:p>
              <a:p>
                <a:r>
                  <a:rPr lang="en-US" b="1" dirty="0" smtClean="0"/>
                  <a:t>Output</a:t>
                </a:r>
                <a:r>
                  <a:rPr lang="en-US" b="1" dirty="0"/>
                  <a:t>:</a:t>
                </a:r>
                <a:endParaRPr lang="en-US" dirty="0"/>
              </a:p>
              <a:p>
                <a:pPr marL="342900" indent="-342900">
                  <a:buFont typeface="Wingdings" panose="05000000000000000000" pitchFamily="2" charset="2"/>
                  <a:buChar char="§"/>
                </a:pPr>
                <a:r>
                  <a:rPr lang="en-US" b="1" i="1" dirty="0"/>
                  <a:t>Classes heads: </a:t>
                </a:r>
                <a:endParaRPr lang="en-US" i="1" dirty="0">
                  <a:latin typeface="Cambria Math" panose="02040503050406030204" pitchFamily="18" charset="0"/>
                </a:endParaRPr>
              </a:p>
              <a:p>
                <a:pPr marL="800100" lvl="1" indent="-342900">
                  <a:buFont typeface="Wingdings" panose="05000000000000000000" pitchFamily="2" charset="2"/>
                  <a:buChar char="§"/>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[0,1]</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sup>
                    </m:sSup>
                    <m:r>
                      <m:rPr>
                        <m:nor/>
                      </m:rPr>
                      <a:rPr lang="en-US" dirty="0"/>
                      <m:t>, </m:t>
                    </m:r>
                    <m:r>
                      <a:rPr lang="en-US" i="1">
                        <a:latin typeface="Cambria Math" panose="02040503050406030204" pitchFamily="18" charset="0"/>
                      </a:rPr>
                      <m:t>𝑅</m:t>
                    </m:r>
                    <m:r>
                      <m:rPr>
                        <m:nor/>
                      </m:rPr>
                      <a:rPr lang="en-US" dirty="0"/>
                      <m:t>−</m:t>
                    </m:r>
                    <m:r>
                      <m:rPr>
                        <m:nor/>
                      </m:rPr>
                      <a:rPr lang="en-US" dirty="0"/>
                      <m:t>resolution</m:t>
                    </m:r>
                    <m:r>
                      <m:rPr>
                        <m:nor/>
                      </m:rPr>
                      <a:rPr lang="en-US" dirty="0"/>
                      <m:t> </m:t>
                    </m:r>
                    <m:r>
                      <m:rPr>
                        <m:nor/>
                      </m:rPr>
                      <a:rPr lang="en-US" dirty="0"/>
                      <m:t>decrease</m:t>
                    </m:r>
                    <m:r>
                      <m:rPr>
                        <m:nor/>
                      </m:rPr>
                      <a:rPr lang="en-US" dirty="0"/>
                      <m:t>, </m:t>
                    </m:r>
                    <m:r>
                      <a:rPr lang="en-US" i="1">
                        <a:latin typeface="Cambria Math" panose="02040503050406030204" pitchFamily="18" charset="0"/>
                      </a:rPr>
                      <m:t>𝐶</m:t>
                    </m:r>
                    <m:r>
                      <m:rPr>
                        <m:nor/>
                      </m:rPr>
                      <a:rPr lang="en-US" dirty="0"/>
                      <m:t>−</m:t>
                    </m:r>
                    <m:r>
                      <m:rPr>
                        <m:nor/>
                      </m:rPr>
                      <a:rPr lang="en-US" dirty="0" smtClean="0"/>
                      <m:t>number</m:t>
                    </m:r>
                    <m:r>
                      <m:rPr>
                        <m:nor/>
                      </m:rPr>
                      <a:rPr lang="en-US" dirty="0" smtClean="0"/>
                      <m:t> </m:t>
                    </m:r>
                    <m:r>
                      <m:rPr>
                        <m:nor/>
                      </m:rPr>
                      <a:rPr lang="en-US" dirty="0" smtClean="0"/>
                      <m:t>of</m:t>
                    </m:r>
                    <m:r>
                      <m:rPr>
                        <m:nor/>
                      </m:rPr>
                      <a:rPr lang="en-US" dirty="0" smtClean="0"/>
                      <m:t> </m:t>
                    </m:r>
                    <m:r>
                      <m:rPr>
                        <m:nor/>
                      </m:rPr>
                      <a:rPr lang="en-US" dirty="0"/>
                      <m:t>classes</m:t>
                    </m:r>
                    <m:r>
                      <m:rPr>
                        <m:nor/>
                      </m:rPr>
                      <a:rPr lang="en-US" b="0" i="0" dirty="0" smtClean="0"/>
                      <m:t>.</m:t>
                    </m:r>
                    <m:r>
                      <a:rPr lang="en-US" i="1" dirty="0">
                        <a:latin typeface="Cambria Math" panose="02040503050406030204" pitchFamily="18" charset="0"/>
                      </a:rPr>
                      <m:t> </m:t>
                    </m:r>
                  </m:oMath>
                </a14:m>
                <a:endParaRPr lang="en-US" dirty="0"/>
              </a:p>
              <a:p>
                <a:pPr marL="800100" lvl="1" indent="-342900">
                  <a:buFont typeface="Wingdings" panose="05000000000000000000" pitchFamily="2" charset="2"/>
                  <a:buChar char="§"/>
                </a:pP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k</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of class </a:t>
                </a:r>
                <a14:m>
                  <m:oMath xmlns:m="http://schemas.openxmlformats.org/officeDocument/2006/math">
                    <m:r>
                      <a:rPr lang="en-US" b="0" i="1" smtClean="0">
                        <a:latin typeface="Cambria Math" panose="02040503050406030204" pitchFamily="18" charset="0"/>
                      </a:rPr>
                      <m:t>𝑐</m:t>
                    </m:r>
                  </m:oMath>
                </a14:m>
                <a:r>
                  <a:rPr lang="en-US" dirty="0"/>
                  <a:t> in original resolution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k</m:t>
                        </m:r>
                      </m:e>
                      <m:sup>
                        <m:r>
                          <a:rPr lang="en-US" b="0" i="0"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oMath>
                </a14:m>
                <a:r>
                  <a:rPr lang="en-US" dirty="0"/>
                  <a:t> in  </a:t>
                </a:r>
                <a14:m>
                  <m:oMath xmlns:m="http://schemas.openxmlformats.org/officeDocument/2006/math">
                    <m:r>
                      <a:rPr lang="en-US" i="1">
                        <a:latin typeface="Cambria Math" panose="02040503050406030204" pitchFamily="18" charset="0"/>
                      </a:rPr>
                      <m:t>𝑌</m:t>
                    </m:r>
                  </m:oMath>
                </a14:m>
                <a:r>
                  <a:rPr lang="en-US" dirty="0"/>
                  <a:t>. </a:t>
                </a:r>
              </a:p>
              <a:p>
                <a:pPr marL="800100" lvl="1" indent="-342900">
                  <a:buFont typeface="Wingdings" panose="05000000000000000000" pitchFamily="2" charset="2"/>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b="0" i="1" smtClean="0">
                                    <a:latin typeface="Cambria Math" panose="02040503050406030204" pitchFamily="18" charset="0"/>
                                  </a:rPr>
                                  <m:t>𝑦</m:t>
                                </m:r>
                              </m:sub>
                            </m:sSub>
                            <m:r>
                              <a:rPr lang="en-US" i="1">
                                <a:latin typeface="Cambria Math" panose="02040503050406030204" pitchFamily="18" charset="0"/>
                              </a:rPr>
                              <m:t>)</m:t>
                            </m:r>
                          </m:e>
                          <m:sup>
                            <m:r>
                              <a:rPr lang="en-US" i="1">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oMath>
                </a14:m>
                <a:r>
                  <a:rPr lang="en-US" dirty="0"/>
                  <a:t>, where </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oMath>
                </a14:m>
                <a:r>
                  <a:rPr lang="en-US" dirty="0"/>
                  <a:t> - radius of </a:t>
                </a:r>
                <a14:m>
                  <m:oMath xmlns:m="http://schemas.openxmlformats.org/officeDocument/2006/math">
                    <m:r>
                      <a:rPr lang="en-US" b="0" i="1" smtClean="0">
                        <a:latin typeface="Cambria Math" panose="02040503050406030204" pitchFamily="18" charset="0"/>
                      </a:rPr>
                      <m:t>𝑘</m:t>
                    </m:r>
                  </m:oMath>
                </a14:m>
                <a:r>
                  <a:rPr lang="en-US" dirty="0"/>
                  <a:t> in Y and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i="1">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oMath>
                </a14:m>
                <a:r>
                  <a:rPr lang="en-US" dirty="0"/>
                  <a:t>.</a:t>
                </a:r>
              </a:p>
              <a:p>
                <a:pPr marL="342900" indent="-342900">
                  <a:buFont typeface="Wingdings" panose="05000000000000000000" pitchFamily="2" charset="2"/>
                  <a:buChar char="§"/>
                </a:pPr>
                <a:r>
                  <a:rPr lang="en-US" b="1" i="1" dirty="0"/>
                  <a:t>Offset heads</a:t>
                </a:r>
                <a:r>
                  <a:rPr lang="en-US" b="1" dirty="0"/>
                  <a:t>: </a:t>
                </a:r>
                <a:endParaRPr lang="en-US" b="1" dirty="0" smtClean="0"/>
              </a:p>
              <a:p>
                <a:pPr marL="800100" lvl="1" indent="-342900">
                  <a:buFont typeface="Wingdings" panose="05000000000000000000" pitchFamily="2" charset="2"/>
                  <a:buChar char="§"/>
                </a:pP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m:t>
                    </m:r>
                  </m:oMath>
                </a14:m>
                <a:r>
                  <a:rPr lang="en-US" dirty="0"/>
                  <a:t>in which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𝑘</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𝑘</m:t>
                        </m:r>
                      </m:e>
                      <m:sup>
                        <m:r>
                          <a:rPr lang="en-US" i="1">
                            <a:latin typeface="Cambria Math" panose="02040503050406030204" pitchFamily="18" charset="0"/>
                            <a:ea typeface="Cambria Math" panose="02040503050406030204" pitchFamily="18" charset="0"/>
                          </a:rPr>
                          <m:t>′</m:t>
                        </m:r>
                      </m:sup>
                    </m:sSup>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&gt;0, 1≤</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a:t>
                </a:r>
              </a:p>
            </p:txBody>
          </p:sp>
        </mc:Choice>
        <mc:Fallback xmlns="">
          <p:sp>
            <p:nvSpPr>
              <p:cNvPr id="16" name="Content Placeholder 2"/>
              <p:cNvSpPr>
                <a:spLocks noGrp="1" noRot="1" noChangeAspect="1" noMove="1" noResize="1" noEditPoints="1" noAdjustHandles="1" noChangeArrowheads="1" noChangeShapeType="1" noTextEdit="1"/>
              </p:cNvSpPr>
              <p:nvPr>
                <p:ph sz="half" idx="2"/>
              </p:nvPr>
            </p:nvSpPr>
            <p:spPr>
              <a:xfrm>
                <a:off x="0" y="850898"/>
                <a:ext cx="7451512" cy="5641974"/>
              </a:xfrm>
              <a:blipFill>
                <a:blip r:embed="rId6"/>
                <a:stretch>
                  <a:fillRect l="-736" r="-655"/>
                </a:stretch>
              </a:blipFill>
            </p:spPr>
            <p:txBody>
              <a:bodyPr/>
              <a:lstStyle/>
              <a:p>
                <a:r>
                  <a:rPr lang="en-US">
                    <a:noFill/>
                  </a:rPr>
                  <a:t> </a:t>
                </a:r>
              </a:p>
            </p:txBody>
          </p:sp>
        </mc:Fallback>
      </mc:AlternateContent>
    </p:spTree>
    <p:extLst>
      <p:ext uri="{BB962C8B-B14F-4D97-AF65-F5344CB8AC3E}">
        <p14:creationId xmlns:p14="http://schemas.microsoft.com/office/powerpoint/2010/main" val="357754799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99A-810E-404E-A2B0-8680C96B54B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7B0E4F1-3E60-4B89-AB4D-D04D82414C0C}"/>
              </a:ext>
            </a:extLst>
          </p:cNvPr>
          <p:cNvSpPr>
            <a:spLocks noGrp="1"/>
          </p:cNvSpPr>
          <p:nvPr>
            <p:ph sz="half" idx="2"/>
          </p:nvPr>
        </p:nvSpPr>
        <p:spPr>
          <a:xfrm>
            <a:off x="381000" y="850899"/>
            <a:ext cx="11430000" cy="813309"/>
          </a:xfrm>
        </p:spPr>
        <p:txBody>
          <a:bodyPr/>
          <a:lstStyle/>
          <a:p>
            <a:pPr marL="342900" indent="-342900">
              <a:buFont typeface="Wingdings" panose="05000000000000000000" pitchFamily="2" charset="2"/>
              <a:buChar char="§"/>
            </a:pPr>
            <a:r>
              <a:rPr lang="en-US" dirty="0" smtClean="0"/>
              <a:t>HPE architecture: DLA-34, HRNet-18, Restnet18.</a:t>
            </a:r>
          </a:p>
          <a:p>
            <a:pPr marL="342900" indent="-342900">
              <a:buFont typeface="Wingdings" panose="05000000000000000000" pitchFamily="2" charset="2"/>
              <a:buChar char="§"/>
            </a:pPr>
            <a:r>
              <a:rPr lang="en-US" dirty="0" smtClean="0"/>
              <a:t>Modify a semantic segmentation architecture: </a:t>
            </a:r>
            <a:r>
              <a:rPr lang="en-US" dirty="0" err="1" smtClean="0"/>
              <a:t>DDRNet</a:t>
            </a:r>
            <a:r>
              <a:rPr lang="en-US" dirty="0"/>
              <a:t>.</a:t>
            </a:r>
          </a:p>
        </p:txBody>
      </p:sp>
      <p:sp>
        <p:nvSpPr>
          <p:cNvPr id="4" name="Date Placeholder 3">
            <a:extLst>
              <a:ext uri="{FF2B5EF4-FFF2-40B4-BE49-F238E27FC236}">
                <a16:creationId xmlns:a16="http://schemas.microsoft.com/office/drawing/2014/main" id="{8C26C7E0-64FA-4139-8F6F-860D73AAC7C1}"/>
              </a:ext>
            </a:extLst>
          </p:cNvPr>
          <p:cNvSpPr>
            <a:spLocks noGrp="1"/>
          </p:cNvSpPr>
          <p:nvPr>
            <p:ph type="dt" sz="half" idx="10"/>
          </p:nvPr>
        </p:nvSpPr>
        <p:spPr/>
        <p:txBody>
          <a:bodyPr/>
          <a:lstStyle/>
          <a:p>
            <a:fld id="{499624E5-6640-4B65-82B0-BACE50C7D1B2}" type="datetime1">
              <a:rPr lang="en-US" smtClean="0"/>
              <a:t>13/10/2021</a:t>
            </a:fld>
            <a:endParaRPr lang="en-US" dirty="0"/>
          </a:p>
        </p:txBody>
      </p:sp>
      <p:sp>
        <p:nvSpPr>
          <p:cNvPr id="5" name="Footer Placeholder 4">
            <a:extLst>
              <a:ext uri="{FF2B5EF4-FFF2-40B4-BE49-F238E27FC236}">
                <a16:creationId xmlns:a16="http://schemas.microsoft.com/office/drawing/2014/main" id="{C45C4F86-8D1C-4791-B811-9B8F877971C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4326A09-6CA9-4714-8981-B4FE8019B8D6}"/>
              </a:ext>
            </a:extLst>
          </p:cNvPr>
          <p:cNvSpPr>
            <a:spLocks noGrp="1"/>
          </p:cNvSpPr>
          <p:nvPr>
            <p:ph type="sldNum" sz="quarter" idx="12"/>
          </p:nvPr>
        </p:nvSpPr>
        <p:spPr/>
        <p:txBody>
          <a:bodyPr/>
          <a:lstStyle/>
          <a:p>
            <a:fld id="{B881B6B3-2069-452F-BF40-F653D75B3DB0}" type="slidenum">
              <a:rPr lang="en-US" smtClean="0"/>
              <a:t>9</a:t>
            </a:fld>
            <a:endParaRPr lang="en-US"/>
          </a:p>
        </p:txBody>
      </p:sp>
      <p:sp>
        <p:nvSpPr>
          <p:cNvPr id="7" name="Text Placeholder 6">
            <a:extLst>
              <a:ext uri="{FF2B5EF4-FFF2-40B4-BE49-F238E27FC236}">
                <a16:creationId xmlns:a16="http://schemas.microsoft.com/office/drawing/2014/main" id="{0F0599A4-6104-4775-9BA6-BB7934F95EA5}"/>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208E154-589E-405B-AB70-914916C0A2B8}"/>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2AC2D970-18A6-45A7-9ADB-44A0D3C965A5}"/>
              </a:ext>
            </a:extLst>
          </p:cNvPr>
          <p:cNvSpPr>
            <a:spLocks noGrp="1"/>
          </p:cNvSpPr>
          <p:nvPr>
            <p:ph type="body" sz="quarter" idx="15"/>
          </p:nvPr>
        </p:nvSpPr>
        <p:spPr>
          <a:xfrm>
            <a:off x="1024528" y="4910068"/>
            <a:ext cx="4697297" cy="300082"/>
          </a:xfrm>
        </p:spPr>
        <p:txBody>
          <a:bodyPr/>
          <a:lstStyle/>
          <a:p>
            <a:r>
              <a:rPr lang="en-US" dirty="0"/>
              <a:t>Original </a:t>
            </a:r>
            <a:r>
              <a:rPr lang="en-US" dirty="0" err="1"/>
              <a:t>DDRNet</a:t>
            </a:r>
            <a:r>
              <a:rPr lang="en-US" dirty="0"/>
              <a:t> architecture</a:t>
            </a:r>
          </a:p>
        </p:txBody>
      </p:sp>
      <p:pic>
        <p:nvPicPr>
          <p:cNvPr id="10" name="Picture 9">
            <a:extLst>
              <a:ext uri="{FF2B5EF4-FFF2-40B4-BE49-F238E27FC236}">
                <a16:creationId xmlns:a16="http://schemas.microsoft.com/office/drawing/2014/main" id="{EC39AE08-D8E7-4A2A-B720-3A3AA0DBA148}"/>
              </a:ext>
            </a:extLst>
          </p:cNvPr>
          <p:cNvPicPr>
            <a:picLocks noChangeAspect="1"/>
          </p:cNvPicPr>
          <p:nvPr/>
        </p:nvPicPr>
        <p:blipFill>
          <a:blip r:embed="rId3"/>
          <a:stretch>
            <a:fillRect/>
          </a:stretch>
        </p:blipFill>
        <p:spPr>
          <a:xfrm>
            <a:off x="96256" y="2342717"/>
            <a:ext cx="6553842" cy="2567351"/>
          </a:xfrm>
          <a:prstGeom prst="rect">
            <a:avLst/>
          </a:prstGeom>
        </p:spPr>
      </p:pic>
      <p:pic>
        <p:nvPicPr>
          <p:cNvPr id="11" name="Picture 10">
            <a:extLst>
              <a:ext uri="{FF2B5EF4-FFF2-40B4-BE49-F238E27FC236}">
                <a16:creationId xmlns:a16="http://schemas.microsoft.com/office/drawing/2014/main" id="{6A025E55-49FB-4451-913D-516171AA56DA}"/>
              </a:ext>
            </a:extLst>
          </p:cNvPr>
          <p:cNvPicPr>
            <a:picLocks noChangeAspect="1"/>
          </p:cNvPicPr>
          <p:nvPr/>
        </p:nvPicPr>
        <p:blipFill>
          <a:blip r:embed="rId4"/>
          <a:stretch>
            <a:fillRect/>
          </a:stretch>
        </p:blipFill>
        <p:spPr>
          <a:xfrm>
            <a:off x="6714189" y="1947932"/>
            <a:ext cx="5345464" cy="2962136"/>
          </a:xfrm>
          <a:prstGeom prst="rect">
            <a:avLst/>
          </a:prstGeom>
        </p:spPr>
      </p:pic>
      <p:sp>
        <p:nvSpPr>
          <p:cNvPr id="12" name="Text Placeholder 8">
            <a:extLst>
              <a:ext uri="{FF2B5EF4-FFF2-40B4-BE49-F238E27FC236}">
                <a16:creationId xmlns:a16="http://schemas.microsoft.com/office/drawing/2014/main" id="{2AC2D970-18A6-45A7-9ADB-44A0D3C965A5}"/>
              </a:ext>
            </a:extLst>
          </p:cNvPr>
          <p:cNvSpPr txBox="1">
            <a:spLocks/>
          </p:cNvSpPr>
          <p:nvPr/>
        </p:nvSpPr>
        <p:spPr>
          <a:xfrm>
            <a:off x="6951835" y="4910068"/>
            <a:ext cx="5237117" cy="715581"/>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DDRNetsh</a:t>
            </a:r>
            <a:r>
              <a:rPr lang="en-US" dirty="0" smtClean="0"/>
              <a:t> network, “RB” - sequential residual basic blocks. “RBB” - single residual bottleneck block. “DAPPM” - Deep Aggregation Pyramid Pooling Module</a:t>
            </a:r>
            <a:endParaRPr lang="en-US" dirty="0"/>
          </a:p>
        </p:txBody>
      </p:sp>
    </p:spTree>
    <p:extLst>
      <p:ext uri="{BB962C8B-B14F-4D97-AF65-F5344CB8AC3E}">
        <p14:creationId xmlns:p14="http://schemas.microsoft.com/office/powerpoint/2010/main" val="16498314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Master_Latex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2638</TotalTime>
  <Words>2304</Words>
  <Application>Microsoft Office PowerPoint</Application>
  <PresentationFormat>Widescreen</PresentationFormat>
  <Paragraphs>262</Paragraphs>
  <Slides>18</Slides>
  <Notes>17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Courier New</vt:lpstr>
      <vt:lpstr>Knuth's Computer Modern</vt:lpstr>
      <vt:lpstr>Wingdings</vt:lpstr>
      <vt:lpstr>Master_Latex_Theme</vt:lpstr>
      <vt:lpstr>An efficient method to improve the accuracy of Vietnamese vehicle license plate recognition in unconstrained environment</vt:lpstr>
      <vt:lpstr>PowerPoint Presentation</vt:lpstr>
      <vt:lpstr>ALPR problem</vt:lpstr>
      <vt:lpstr>PowerPoint Presentation</vt:lpstr>
      <vt:lpstr>Two main approaches for ALPR</vt:lpstr>
      <vt:lpstr>Key-points detection problem – Human Pose Estimation (HPE)</vt:lpstr>
      <vt:lpstr>Car detection</vt:lpstr>
      <vt:lpstr>License plate detection based on heatmap regression</vt:lpstr>
      <vt:lpstr>Architecture</vt:lpstr>
      <vt:lpstr>The characteristics of Vietnamese license plates</vt:lpstr>
      <vt:lpstr>VOCR Architecture</vt:lpstr>
      <vt:lpstr>Dataset MTAVLP</vt:lpstr>
      <vt:lpstr>License plate detection</vt:lpstr>
      <vt:lpstr>License plate detection</vt:lpstr>
      <vt:lpstr>License plate OCR</vt:lpstr>
      <vt:lpstr>Overall performance</vt:lpstr>
      <vt:lpstr>Conclusion and future work</vt:lpstr>
      <vt:lpstr>THANK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dan</dc:creator>
  <cp:lastModifiedBy>Admin</cp:lastModifiedBy>
  <cp:revision>543</cp:revision>
  <dcterms:created xsi:type="dcterms:W3CDTF">2021-10-05T02:41:49Z</dcterms:created>
  <dcterms:modified xsi:type="dcterms:W3CDTF">2021-10-13T04:05:56Z</dcterms:modified>
</cp:coreProperties>
</file>