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8" r:id="rId3"/>
    <p:sldId id="289" r:id="rId4"/>
    <p:sldId id="259" r:id="rId5"/>
    <p:sldId id="260" r:id="rId6"/>
    <p:sldId id="290" r:id="rId7"/>
    <p:sldId id="261" r:id="rId8"/>
    <p:sldId id="262" r:id="rId9"/>
    <p:sldId id="285" r:id="rId10"/>
    <p:sldId id="288" r:id="rId11"/>
    <p:sldId id="263" r:id="rId12"/>
    <p:sldId id="264" r:id="rId13"/>
    <p:sldId id="265" r:id="rId14"/>
    <p:sldId id="267" r:id="rId15"/>
    <p:sldId id="287" r:id="rId16"/>
    <p:sldId id="268" r:id="rId17"/>
    <p:sldId id="269" r:id="rId18"/>
    <p:sldId id="270" r:id="rId19"/>
    <p:sldId id="273" r:id="rId20"/>
    <p:sldId id="274" r:id="rId21"/>
    <p:sldId id="275" r:id="rId22"/>
    <p:sldId id="276" r:id="rId23"/>
    <p:sldId id="277" r:id="rId24"/>
    <p:sldId id="291" r:id="rId25"/>
    <p:sldId id="278" r:id="rId26"/>
    <p:sldId id="279" r:id="rId27"/>
    <p:sldId id="271" r:id="rId28"/>
    <p:sldId id="280" r:id="rId29"/>
    <p:sldId id="281" r:id="rId30"/>
    <p:sldId id="282" r:id="rId31"/>
    <p:sldId id="283" r:id="rId32"/>
    <p:sldId id="292" r:id="rId33"/>
    <p:sldId id="284"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D9D9D9"/>
    <a:srgbClr val="A30000"/>
    <a:srgbClr val="233FB5"/>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219" autoAdjust="0"/>
  </p:normalViewPr>
  <p:slideViewPr>
    <p:cSldViewPr snapToGrid="0">
      <p:cViewPr varScale="1">
        <p:scale>
          <a:sx n="64" d="100"/>
          <a:sy n="64" d="100"/>
        </p:scale>
        <p:origin x="1397" y="62"/>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34B82C-F0AB-4DA7-90B3-2F4E6FC7B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25D96E-60DF-40ED-8074-5DA302A082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83A87F-D506-44B5-B06F-5F7287ADDF2F}" type="datetimeFigureOut">
              <a:rPr lang="en-US" smtClean="0"/>
              <a:t>10/10/2021</a:t>
            </a:fld>
            <a:endParaRPr lang="en-US"/>
          </a:p>
        </p:txBody>
      </p:sp>
      <p:sp>
        <p:nvSpPr>
          <p:cNvPr id="4" name="Footer Placeholder 3">
            <a:extLst>
              <a:ext uri="{FF2B5EF4-FFF2-40B4-BE49-F238E27FC236}">
                <a16:creationId xmlns:a16="http://schemas.microsoft.com/office/drawing/2014/main" id="{DEA08190-0FF6-4BAE-AA7D-834048D6CC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334996-C104-4EBA-8962-F8CACA740B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BC29BC-FD07-4B9A-89BC-79744594F4C2}" type="slidenum">
              <a:rPr lang="en-US" smtClean="0"/>
              <a:t>‹#›</a:t>
            </a:fld>
            <a:endParaRPr lang="en-US"/>
          </a:p>
        </p:txBody>
      </p:sp>
    </p:spTree>
    <p:extLst>
      <p:ext uri="{BB962C8B-B14F-4D97-AF65-F5344CB8AC3E}">
        <p14:creationId xmlns:p14="http://schemas.microsoft.com/office/powerpoint/2010/main" val="34872367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DC09D-04DF-451F-8E6F-B3C75CCEF5E4}" type="datetimeFigureOut">
              <a:rPr lang="en-US" smtClean="0"/>
              <a:t>10/10/2021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39247-CFEE-4521-BB09-EC28388FF0B3}" type="slidenum">
              <a:rPr lang="en-US" smtClean="0"/>
              <a:t>‹#›</a:t>
            </a:fld>
            <a:endParaRPr lang="en-US"/>
          </a:p>
        </p:txBody>
      </p:sp>
    </p:spTree>
    <p:extLst>
      <p:ext uri="{BB962C8B-B14F-4D97-AF65-F5344CB8AC3E}">
        <p14:creationId xmlns:p14="http://schemas.microsoft.com/office/powerpoint/2010/main" val="5624280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Sau</a:t>
            </a:r>
            <a:r>
              <a:rPr lang="en-US" dirty="0" smtClean="0"/>
              <a:t> </a:t>
            </a:r>
            <a:r>
              <a:rPr lang="en-US" dirty="0" err="1" smtClean="0"/>
              <a:t>đây</a:t>
            </a:r>
            <a:r>
              <a:rPr lang="en-US" dirty="0" smtClean="0"/>
              <a:t>,</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dirty="0" err="1" smtClean="0"/>
              <a:t>công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do </a:t>
            </a:r>
            <a:r>
              <a:rPr lang="en-US" baseline="0" dirty="0" err="1" smtClean="0"/>
              <a:t>các</a:t>
            </a:r>
            <a:r>
              <a:rPr lang="en-US" baseline="0" dirty="0" smtClean="0"/>
              <a:t> </a:t>
            </a:r>
            <a:r>
              <a:rPr lang="en-US" baseline="0" dirty="0" err="1" smtClean="0"/>
              <a:t>tác</a:t>
            </a:r>
            <a:r>
              <a:rPr lang="en-US" baseline="0" dirty="0" smtClean="0"/>
              <a:t> </a:t>
            </a:r>
            <a:r>
              <a:rPr lang="en-US" baseline="0" dirty="0" err="1" smtClean="0"/>
              <a:t>giả</a:t>
            </a:r>
            <a:r>
              <a:rPr lang="en-US" baseline="0" dirty="0" smtClean="0"/>
              <a:t> </a:t>
            </a:r>
            <a:r>
              <a:rPr lang="en-US" baseline="0" dirty="0" err="1" smtClean="0"/>
              <a:t>thầy</a:t>
            </a:r>
            <a:r>
              <a:rPr lang="en-US" baseline="0" dirty="0" smtClean="0"/>
              <a:t> NQK, </a:t>
            </a:r>
            <a:r>
              <a:rPr lang="en-US" baseline="0" dirty="0" err="1" smtClean="0"/>
              <a:t>cô</a:t>
            </a:r>
            <a:r>
              <a:rPr lang="en-US" baseline="0" dirty="0" smtClean="0"/>
              <a:t> PTBV </a:t>
            </a:r>
            <a:r>
              <a:rPr lang="en-US" baseline="0" dirty="0" err="1" smtClean="0"/>
              <a:t>và</a:t>
            </a:r>
            <a:r>
              <a:rPr lang="en-US" baseline="0" dirty="0" smtClean="0"/>
              <a:t> </a:t>
            </a:r>
            <a:r>
              <a:rPr lang="en-US" baseline="0" dirty="0" err="1" smtClean="0"/>
              <a:t>tôi</a:t>
            </a:r>
            <a:r>
              <a:rPr lang="en-US" baseline="0" dirty="0" smtClean="0"/>
              <a:t> PVĐ</a:t>
            </a:r>
          </a:p>
          <a:p>
            <a:endParaRPr lang="en-US" baseline="0" dirty="0" smtClean="0"/>
          </a:p>
          <a:p>
            <a:endParaRPr lang="en-US" dirty="0"/>
          </a:p>
        </p:txBody>
      </p:sp>
    </p:spTree>
    <p:extLst>
      <p:ext uri="{BB962C8B-B14F-4D97-AF65-F5344CB8AC3E}">
        <p14:creationId xmlns:p14="http://schemas.microsoft.com/office/powerpoint/2010/main" val="149928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Còn</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mạng</a:t>
            </a:r>
            <a:r>
              <a:rPr lang="en-US" baseline="0" dirty="0" smtClean="0"/>
              <a:t> end-to-end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cả</a:t>
            </a:r>
            <a:r>
              <a:rPr lang="en-US" baseline="0" dirty="0" smtClean="0"/>
              <a:t> </a:t>
            </a:r>
            <a:r>
              <a:rPr lang="en-US" baseline="0" dirty="0" err="1" smtClean="0"/>
              <a:t>bước</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nhận</a:t>
            </a:r>
            <a:r>
              <a:rPr lang="en-US" baseline="0" dirty="0" smtClean="0"/>
              <a:t> </a:t>
            </a:r>
            <a:r>
              <a:rPr lang="en-US" baseline="0" dirty="0" err="1" smtClean="0"/>
              <a:t>diện</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2 subnetworks.</a:t>
            </a:r>
          </a:p>
          <a:p>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sau</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region proposal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qua 2 sub networks.</a:t>
            </a:r>
          </a:p>
          <a:p>
            <a:r>
              <a:rPr lang="en-US" baseline="0" dirty="0" smtClean="0"/>
              <a:t>Subnetwork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FC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hồi</a:t>
            </a:r>
            <a:r>
              <a:rPr lang="en-US" baseline="0" dirty="0" smtClean="0"/>
              <a:t> </a:t>
            </a:r>
            <a:r>
              <a:rPr lang="en-US" baseline="0" dirty="0" err="1" smtClean="0"/>
              <a:t>quy</a:t>
            </a:r>
            <a:r>
              <a:rPr lang="en-US" baseline="0" dirty="0" smtClean="0"/>
              <a:t> </a:t>
            </a:r>
            <a:r>
              <a:rPr lang="en-US" baseline="0" dirty="0" err="1" smtClean="0"/>
              <a:t>bouding</a:t>
            </a:r>
            <a:r>
              <a:rPr lang="en-US" baseline="0" dirty="0" smtClean="0"/>
              <a:t> box </a:t>
            </a:r>
            <a:r>
              <a:rPr lang="en-US" baseline="0" dirty="0" err="1" smtClean="0"/>
              <a:t>và</a:t>
            </a:r>
            <a:r>
              <a:rPr lang="en-US" baseline="0" dirty="0" smtClean="0"/>
              <a:t> confidence </a:t>
            </a:r>
            <a:r>
              <a:rPr lang="en-US" baseline="0" dirty="0" err="1" smtClean="0"/>
              <a:t>cho</a:t>
            </a:r>
            <a:r>
              <a:rPr lang="en-US" baseline="0" dirty="0" smtClean="0"/>
              <a:t> LP detection.</a:t>
            </a:r>
          </a:p>
          <a:p>
            <a:r>
              <a:rPr lang="en-US" baseline="0" dirty="0" smtClean="0"/>
              <a:t>Subnetwork </a:t>
            </a:r>
            <a:r>
              <a:rPr lang="en-US" baseline="0" dirty="0" err="1" smtClean="0"/>
              <a:t>thứ</a:t>
            </a:r>
            <a:r>
              <a:rPr lang="en-US" baseline="0" dirty="0" smtClean="0"/>
              <a:t> 2 decode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Bidirectional RNNs.</a:t>
            </a:r>
          </a:p>
          <a:p>
            <a:endParaRPr lang="en-US" dirty="0"/>
          </a:p>
        </p:txBody>
      </p:sp>
    </p:spTree>
    <p:extLst>
      <p:ext uri="{BB962C8B-B14F-4D97-AF65-F5344CB8AC3E}">
        <p14:creationId xmlns:p14="http://schemas.microsoft.com/office/powerpoint/2010/main" val="2371961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Một</a:t>
            </a:r>
            <a:r>
              <a:rPr lang="en-US" baseline="0" dirty="0" smtClean="0"/>
              <a:t> </a:t>
            </a:r>
            <a:r>
              <a:rPr lang="en-US" baseline="0" dirty="0" err="1" smtClean="0"/>
              <a:t>v</a:t>
            </a:r>
            <a:r>
              <a:rPr lang="en-US" dirty="0" err="1" smtClean="0"/>
              <a:t>ấn</a:t>
            </a:r>
            <a:r>
              <a:rPr lang="en-US" baseline="0" dirty="0" smtClean="0"/>
              <a:t> </a:t>
            </a:r>
            <a:r>
              <a:rPr lang="en-US" baseline="0" dirty="0" err="1" smtClean="0"/>
              <a:t>đề</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tới</a:t>
            </a:r>
            <a:r>
              <a:rPr lang="en-US" baseline="0" dirty="0" smtClean="0"/>
              <a:t> </a:t>
            </a:r>
            <a:r>
              <a:rPr lang="en-US" baseline="0" dirty="0" err="1" smtClean="0"/>
              <a:t>công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nữa</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Key-points detection.</a:t>
            </a:r>
          </a:p>
          <a:p>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HPE </a:t>
            </a:r>
            <a:r>
              <a:rPr lang="en-US" baseline="0" dirty="0" err="1" smtClean="0"/>
              <a:t>là</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chủ</a:t>
            </a:r>
            <a:r>
              <a:rPr lang="en-US" baseline="0" dirty="0" smtClean="0"/>
              <a:t> </a:t>
            </a:r>
            <a:r>
              <a:rPr lang="en-US" baseline="0" dirty="0" err="1" smtClean="0"/>
              <a:t>đạo</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bộ</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và</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sự</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dài</a:t>
            </a:r>
            <a:r>
              <a:rPr lang="en-US" baseline="0" dirty="0" smtClean="0"/>
              <a:t> </a:t>
            </a:r>
            <a:r>
              <a:rPr lang="en-US" baseline="0" dirty="0" err="1" smtClean="0"/>
              <a:t>cho</a:t>
            </a:r>
            <a:r>
              <a:rPr lang="en-US" baseline="0" dirty="0" smtClean="0"/>
              <a:t> </a:t>
            </a:r>
            <a:r>
              <a:rPr lang="en-US" baseline="0" dirty="0" err="1" smtClean="0"/>
              <a:t>tới</a:t>
            </a:r>
            <a:r>
              <a:rPr lang="en-US" baseline="0" dirty="0" smtClean="0"/>
              <a:t> nay.</a:t>
            </a:r>
          </a:p>
          <a:p>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hai</a:t>
            </a:r>
            <a:r>
              <a:rPr lang="en-US" baseline="0" dirty="0" smtClean="0"/>
              <a:t> </a:t>
            </a:r>
            <a:r>
              <a:rPr lang="en-US" baseline="0" dirty="0" err="1" smtClean="0"/>
              <a:t>cách</a:t>
            </a:r>
            <a:r>
              <a:rPr lang="en-US" baseline="0" dirty="0" smtClean="0"/>
              <a:t>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chính</a:t>
            </a:r>
            <a:r>
              <a:rPr lang="en-US" baseline="0" dirty="0" smtClean="0"/>
              <a:t> </a:t>
            </a:r>
            <a:r>
              <a:rPr lang="en-US" baseline="0" dirty="0" err="1" smtClean="0"/>
              <a:t>đó</a:t>
            </a:r>
            <a:r>
              <a:rPr lang="en-US" baseline="0" dirty="0" smtClean="0"/>
              <a:t> </a:t>
            </a:r>
            <a:r>
              <a:rPr lang="en-US" baseline="0" dirty="0" err="1" smtClean="0"/>
              <a:t>là</a:t>
            </a:r>
            <a:r>
              <a:rPr lang="en-US" baseline="0" dirty="0" smtClean="0"/>
              <a:t>:</a:t>
            </a:r>
          </a:p>
          <a:p>
            <a:r>
              <a:rPr lang="en-US" baseline="0" dirty="0" smtClean="0"/>
              <a:t>+ </a:t>
            </a:r>
            <a:r>
              <a:rPr lang="en-US" baseline="0" dirty="0" err="1" smtClean="0"/>
              <a:t>cách</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coordinate regression – </a:t>
            </a:r>
            <a:r>
              <a:rPr lang="en-US" baseline="0" dirty="0" err="1" smtClean="0"/>
              <a:t>là</a:t>
            </a:r>
            <a:r>
              <a:rPr lang="en-US" baseline="0" dirty="0" smtClean="0"/>
              <a:t> </a:t>
            </a:r>
            <a:r>
              <a:rPr lang="en-US" baseline="0" dirty="0" err="1" smtClean="0"/>
              <a:t>việc</a:t>
            </a:r>
            <a:r>
              <a:rPr lang="en-US" baseline="0" dirty="0" smtClean="0"/>
              <a:t> </a:t>
            </a:r>
            <a:r>
              <a:rPr lang="en-US" baseline="0" dirty="0" err="1" smtClean="0"/>
              <a:t>hồi</a:t>
            </a:r>
            <a:r>
              <a:rPr lang="en-US" baseline="0" dirty="0" smtClean="0"/>
              <a:t> </a:t>
            </a:r>
            <a:r>
              <a:rPr lang="en-US" baseline="0" dirty="0" err="1" smtClean="0"/>
              <a:t>quy</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các</a:t>
            </a:r>
            <a:r>
              <a:rPr lang="en-US" baseline="0" dirty="0" smtClean="0"/>
              <a:t> </a:t>
            </a:r>
            <a:r>
              <a:rPr lang="en-US" baseline="0" dirty="0" err="1" smtClean="0"/>
              <a:t>tọa</a:t>
            </a:r>
            <a:r>
              <a:rPr lang="en-US" baseline="0" dirty="0" smtClean="0"/>
              <a:t> </a:t>
            </a:r>
            <a:r>
              <a:rPr lang="en-US" baseline="0" dirty="0" err="1" smtClean="0"/>
              <a:t>độ</a:t>
            </a:r>
            <a:endParaRPr lang="en-US" baseline="0" dirty="0" smtClean="0"/>
          </a:p>
          <a:p>
            <a:r>
              <a:rPr lang="en-US" baseline="0" dirty="0" smtClean="0"/>
              <a:t>+ </a:t>
            </a:r>
            <a:r>
              <a:rPr lang="en-US" baseline="0" dirty="0" err="1" smtClean="0"/>
              <a:t>cách</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heatmap</a:t>
            </a:r>
            <a:r>
              <a:rPr lang="en-US" baseline="0" dirty="0" smtClean="0"/>
              <a:t> regression – </a:t>
            </a:r>
            <a:r>
              <a:rPr lang="en-US" baseline="0" dirty="0" err="1" smtClean="0"/>
              <a:t>hồi</a:t>
            </a:r>
            <a:r>
              <a:rPr lang="en-US" baseline="0" dirty="0" smtClean="0"/>
              <a:t> </a:t>
            </a:r>
            <a:r>
              <a:rPr lang="en-US" baseline="0" dirty="0" err="1" smtClean="0"/>
              <a:t>quy</a:t>
            </a:r>
            <a:r>
              <a:rPr lang="en-US" baseline="0" dirty="0" smtClean="0"/>
              <a:t> </a:t>
            </a:r>
            <a:r>
              <a:rPr lang="en-US" baseline="0" dirty="0" err="1" smtClean="0"/>
              <a:t>gián</a:t>
            </a:r>
            <a:r>
              <a:rPr lang="en-US" baseline="0" dirty="0" smtClean="0"/>
              <a:t> </a:t>
            </a:r>
            <a:r>
              <a:rPr lang="en-US" baseline="0" dirty="0" err="1" smtClean="0"/>
              <a:t>tiếp</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heatmap</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a:t>
            </a:r>
          </a:p>
          <a:p>
            <a:r>
              <a:rPr lang="en-US" baseline="0" dirty="0" smtClean="0"/>
              <a:t>- </a:t>
            </a:r>
            <a:r>
              <a:rPr lang="en-US" baseline="0" dirty="0" err="1" smtClean="0"/>
              <a:t>Các</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trước</a:t>
            </a:r>
            <a:r>
              <a:rPr lang="en-US" baseline="0" dirty="0" smtClean="0"/>
              <a:t> </a:t>
            </a:r>
            <a:r>
              <a:rPr lang="en-US" baseline="0" dirty="0" err="1" smtClean="0"/>
              <a:t>đã</a:t>
            </a:r>
            <a:r>
              <a:rPr lang="en-US" baseline="0" dirty="0" smtClean="0"/>
              <a:t> </a:t>
            </a:r>
            <a:r>
              <a:rPr lang="en-US" baseline="0" dirty="0" err="1" smtClean="0"/>
              <a:t>chỉ</a:t>
            </a:r>
            <a:r>
              <a:rPr lang="en-US" baseline="0" dirty="0" smtClean="0"/>
              <a:t> </a:t>
            </a:r>
            <a:r>
              <a:rPr lang="en-US" baseline="0" dirty="0" err="1" smtClean="0"/>
              <a:t>ra</a:t>
            </a:r>
            <a:r>
              <a:rPr lang="en-US" baseline="0" dirty="0" smtClean="0"/>
              <a:t>, </a:t>
            </a:r>
            <a:r>
              <a:rPr lang="en-US" baseline="0" dirty="0" err="1" smtClean="0"/>
              <a:t>cách</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sẽ</a:t>
            </a:r>
            <a:r>
              <a:rPr lang="en-US" baseline="0" dirty="0" smtClean="0"/>
              <a:t> </a:t>
            </a:r>
            <a:r>
              <a:rPr lang="en-US" baseline="0" dirty="0" err="1" smtClean="0"/>
              <a:t>gặp</a:t>
            </a:r>
            <a:r>
              <a:rPr lang="en-US" baseline="0" dirty="0" smtClean="0"/>
              <a:t> </a:t>
            </a:r>
            <a:r>
              <a:rPr lang="en-US" baseline="0" dirty="0" err="1" smtClean="0"/>
              <a:t>nhiều</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hơn</a:t>
            </a:r>
            <a:r>
              <a:rPr lang="en-US" baseline="0" dirty="0" smtClean="0"/>
              <a:t>:</a:t>
            </a:r>
          </a:p>
          <a:p>
            <a:r>
              <a:rPr lang="en-US" baseline="0" dirty="0" err="1" smtClean="0"/>
              <a:t>bởi</a:t>
            </a:r>
            <a:r>
              <a:rPr lang="en-US" baseline="0" dirty="0" smtClean="0"/>
              <a:t> </a:t>
            </a:r>
            <a:r>
              <a:rPr lang="en-US" baseline="0" dirty="0" err="1" smtClean="0"/>
              <a:t>vì</a:t>
            </a:r>
            <a:r>
              <a:rPr lang="en-US" baseline="0" dirty="0" smtClean="0"/>
              <a:t> </a:t>
            </a:r>
            <a:r>
              <a:rPr lang="en-US" baseline="0" dirty="0" err="1" smtClean="0"/>
              <a:t>ánh</a:t>
            </a:r>
            <a:r>
              <a:rPr lang="en-US" baseline="0" dirty="0" smtClean="0"/>
              <a:t> </a:t>
            </a:r>
            <a:r>
              <a:rPr lang="en-US" baseline="0" dirty="0" err="1" smtClean="0"/>
              <a:t>xạ</a:t>
            </a:r>
            <a:r>
              <a:rPr lang="en-US" baseline="0" dirty="0" smtClean="0"/>
              <a:t> </a:t>
            </a:r>
            <a:r>
              <a:rPr lang="en-US" baseline="0" dirty="0" err="1" smtClean="0"/>
              <a:t>từ</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RGB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đến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XY </a:t>
            </a:r>
            <a:r>
              <a:rPr lang="en-US" baseline="0" dirty="0" err="1" smtClean="0"/>
              <a:t>làm</a:t>
            </a:r>
            <a:r>
              <a:rPr lang="en-US" baseline="0" dirty="0" smtClean="0"/>
              <a:t> </a:t>
            </a:r>
            <a:r>
              <a:rPr lang="en-US" baseline="0" dirty="0" err="1" smtClean="0"/>
              <a:t>tăng</a:t>
            </a:r>
            <a:r>
              <a:rPr lang="en-US" baseline="0" dirty="0" smtClean="0"/>
              <a:t> </a:t>
            </a:r>
            <a:r>
              <a:rPr lang="en-US" baseline="0" dirty="0" err="1" smtClean="0"/>
              <a:t>thêm</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học</a:t>
            </a:r>
            <a:r>
              <a:rPr lang="en-US" baseline="0" dirty="0" smtClean="0"/>
              <a:t> </a:t>
            </a:r>
            <a:r>
              <a:rPr lang="en-US" baseline="0" dirty="0" err="1" smtClean="0"/>
              <a:t>tập</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làm</a:t>
            </a:r>
            <a:r>
              <a:rPr lang="en-US" baseline="0" dirty="0" smtClean="0"/>
              <a:t> </a:t>
            </a:r>
            <a:r>
              <a:rPr lang="en-US" baseline="0" dirty="0" err="1" smtClean="0"/>
              <a:t>suy</a:t>
            </a:r>
            <a:r>
              <a:rPr lang="en-US" baseline="0" dirty="0" smtClean="0"/>
              <a:t> </a:t>
            </a:r>
            <a:r>
              <a:rPr lang="en-US" baseline="0" dirty="0" err="1" smtClean="0"/>
              <a:t>yếu</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a:t>
            </a:r>
          </a:p>
        </p:txBody>
      </p:sp>
    </p:spTree>
    <p:extLst>
      <p:ext uri="{BB962C8B-B14F-4D97-AF65-F5344CB8AC3E}">
        <p14:creationId xmlns:p14="http://schemas.microsoft.com/office/powerpoint/2010/main" val="2040218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Sau</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đề</a:t>
            </a:r>
            <a:r>
              <a:rPr lang="en-US" baseline="0" dirty="0" smtClean="0"/>
              <a:t> </a:t>
            </a:r>
            <a:r>
              <a:rPr lang="en-US" baseline="0" dirty="0" err="1" smtClean="0"/>
              <a:t>xuất</a:t>
            </a:r>
            <a:endParaRPr lang="en-US" dirty="0" smtClean="0"/>
          </a:p>
        </p:txBody>
      </p:sp>
    </p:spTree>
    <p:extLst>
      <p:ext uri="{BB962C8B-B14F-4D97-AF65-F5344CB8AC3E}">
        <p14:creationId xmlns:p14="http://schemas.microsoft.com/office/powerpoint/2010/main" val="3517018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a:t>
            </a:r>
            <a:r>
              <a:rPr lang="en-US" baseline="0" dirty="0" smtClean="0"/>
              <a:t> </a:t>
            </a:r>
            <a:r>
              <a:rPr lang="en-US" baseline="0" dirty="0" err="1" smtClean="0"/>
              <a:t>chúng</a:t>
            </a:r>
            <a:r>
              <a:rPr lang="en-US" baseline="0" dirty="0" smtClean="0"/>
              <a:t> ta </a:t>
            </a:r>
            <a:r>
              <a:rPr lang="en-US" baseline="0" dirty="0" err="1" smtClean="0"/>
              <a:t>đã</a:t>
            </a:r>
            <a:r>
              <a:rPr lang="en-US" baseline="0" dirty="0" smtClean="0"/>
              <a:t> </a:t>
            </a:r>
            <a:r>
              <a:rPr lang="en-US" baseline="0" dirty="0" err="1" smtClean="0"/>
              <a:t>biết</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tiện</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loại</a:t>
            </a:r>
            <a:r>
              <a:rPr lang="en-US" baseline="0" dirty="0" smtClean="0"/>
              <a:t> ô </a:t>
            </a:r>
            <a:r>
              <a:rPr lang="en-US" baseline="0" dirty="0" err="1" smtClean="0"/>
              <a:t>tô</a:t>
            </a:r>
            <a:r>
              <a:rPr lang="en-US" baseline="0" dirty="0" smtClean="0"/>
              <a:t>, </a:t>
            </a:r>
            <a:r>
              <a:rPr lang="en-US" baseline="0" dirty="0" err="1" smtClean="0"/>
              <a:t>xe</a:t>
            </a:r>
            <a:r>
              <a:rPr lang="en-US" baseline="0" dirty="0" smtClean="0"/>
              <a:t> </a:t>
            </a:r>
            <a:r>
              <a:rPr lang="en-US" baseline="0" dirty="0" err="1" smtClean="0"/>
              <a:t>tải</a:t>
            </a:r>
            <a:r>
              <a:rPr lang="en-US" baseline="0" dirty="0" smtClean="0"/>
              <a:t>, </a:t>
            </a:r>
            <a:r>
              <a:rPr lang="en-US" baseline="0" dirty="0" err="1" smtClean="0"/>
              <a:t>xe</a:t>
            </a:r>
            <a:r>
              <a:rPr lang="en-US" baseline="0" dirty="0" smtClean="0"/>
              <a:t> </a:t>
            </a:r>
            <a:r>
              <a:rPr lang="en-US" baseline="0" dirty="0" err="1" smtClean="0"/>
              <a:t>khách</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 </a:t>
            </a:r>
            <a:r>
              <a:rPr lang="en-US" baseline="0" dirty="0" err="1" smtClean="0"/>
              <a:t>đó</a:t>
            </a:r>
            <a:r>
              <a:rPr lang="en-US" baseline="0" dirty="0" smtClean="0"/>
              <a:t>, </a:t>
            </a:r>
            <a:r>
              <a:rPr lang="en-US" dirty="0" err="1" smtClean="0"/>
              <a:t>Đối</a:t>
            </a:r>
            <a:r>
              <a:rPr lang="en-US" baseline="0" dirty="0" smtClean="0"/>
              <a:t> </a:t>
            </a:r>
            <a:r>
              <a:rPr lang="en-US" baseline="0" dirty="0" err="1" smtClean="0"/>
              <a:t>với</a:t>
            </a:r>
            <a:r>
              <a:rPr lang="en-US" baseline="0" dirty="0" smtClean="0"/>
              <a:t> </a:t>
            </a:r>
            <a:r>
              <a:rPr lang="en-US" baseline="0" dirty="0" err="1" smtClean="0"/>
              <a:t>bước</a:t>
            </a:r>
            <a:r>
              <a:rPr lang="en-US" baseline="0" dirty="0" smtClean="0"/>
              <a:t> Car detection </a:t>
            </a:r>
            <a:r>
              <a:rPr lang="en-US" baseline="0" dirty="0" err="1" smtClean="0"/>
              <a:t>c</a:t>
            </a:r>
            <a:r>
              <a:rPr lang="en-US" baseline="0" dirty="0" err="1" smtClean="0"/>
              <a:t>húng</a:t>
            </a:r>
            <a:r>
              <a:rPr lang="en-US" baseline="0" dirty="0" smtClean="0"/>
              <a:t> </a:t>
            </a:r>
            <a:r>
              <a:rPr lang="en-US" baseline="0" dirty="0" err="1" smtClean="0"/>
              <a:t>tôi</a:t>
            </a:r>
            <a:r>
              <a:rPr lang="en-US" baseline="0" dirty="0" smtClean="0"/>
              <a:t> </a:t>
            </a:r>
            <a:r>
              <a:rPr lang="en-US" baseline="0" dirty="0" err="1" smtClean="0"/>
              <a:t>không</a:t>
            </a:r>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lại</a:t>
            </a:r>
            <a:r>
              <a:rPr lang="en-US" baseline="0" dirty="0" smtClean="0"/>
              <a:t> </a:t>
            </a:r>
            <a:r>
              <a:rPr lang="en-US" baseline="0" dirty="0" err="1" smtClean="0"/>
              <a:t>mà</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YOLOv2 544x544 </a:t>
            </a:r>
            <a:r>
              <a:rPr lang="en-US" baseline="0" dirty="0" err="1" smtClean="0"/>
              <a:t>trên</a:t>
            </a:r>
            <a:r>
              <a:rPr lang="en-US" baseline="0" dirty="0" smtClean="0"/>
              <a:t> </a:t>
            </a:r>
            <a:r>
              <a:rPr lang="en-US" baseline="0" dirty="0" err="1" smtClean="0"/>
              <a:t>tập</a:t>
            </a:r>
            <a:r>
              <a:rPr lang="en-US" baseline="0" dirty="0" smtClean="0"/>
              <a:t> VOC do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giữa</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và</a:t>
            </a:r>
            <a:r>
              <a:rPr lang="en-US" baseline="0" dirty="0" smtClean="0"/>
              <a:t> </a:t>
            </a:r>
            <a:r>
              <a:rPr lang="en-US" baseline="0" dirty="0" err="1" smtClean="0"/>
              <a:t>độ</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a:t>
            </a:r>
            <a:endParaRPr lang="en-US" dirty="0"/>
          </a:p>
        </p:txBody>
      </p:sp>
    </p:spTree>
    <p:extLst>
      <p:ext uri="{BB962C8B-B14F-4D97-AF65-F5344CB8AC3E}">
        <p14:creationId xmlns:p14="http://schemas.microsoft.com/office/powerpoint/2010/main" val="2133195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Ở </a:t>
            </a:r>
            <a:r>
              <a:rPr lang="en-US" dirty="0" err="1" smtClean="0"/>
              <a:t>bước</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nhìn</a:t>
            </a:r>
            <a:r>
              <a:rPr lang="en-US" baseline="0" dirty="0" smtClean="0"/>
              <a:t> </a:t>
            </a:r>
            <a:r>
              <a:rPr lang="en-US" baseline="0" dirty="0" err="1" smtClean="0"/>
              <a:t>chung</a:t>
            </a:r>
            <a:r>
              <a:rPr lang="en-US" baseline="0" dirty="0" smtClean="0"/>
              <a:t> </a:t>
            </a:r>
            <a:r>
              <a:rPr lang="en-US" baseline="0" dirty="0" err="1" smtClean="0"/>
              <a:t>các</a:t>
            </a:r>
            <a:r>
              <a:rPr lang="en-US" baseline="0" dirty="0" smtClean="0"/>
              <a:t> </a:t>
            </a:r>
            <a:r>
              <a:rPr lang="en-US" baseline="0" dirty="0" err="1" smtClean="0"/>
              <a:t>bước</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HPE </a:t>
            </a:r>
            <a:r>
              <a:rPr lang="en-US" baseline="0" dirty="0" err="1" smtClean="0"/>
              <a:t>gồm</a:t>
            </a:r>
            <a:r>
              <a:rPr lang="en-US" baseline="0" dirty="0" smtClean="0"/>
              <a:t> </a:t>
            </a:r>
            <a:r>
              <a:rPr lang="en-US" baseline="0" dirty="0" err="1" smtClean="0"/>
              <a:t>có</a:t>
            </a:r>
            <a:r>
              <a:rPr lang="en-US" baseline="0" dirty="0" smtClean="0"/>
              <a:t>:</a:t>
            </a:r>
          </a:p>
          <a:p>
            <a:r>
              <a:rPr lang="en-US" baseline="0" dirty="0" smtClean="0"/>
              <a:t>+ Data preprocessing: </a:t>
            </a:r>
            <a:r>
              <a:rPr lang="en-US" baseline="0" dirty="0" err="1" smtClean="0"/>
              <a:t>tạo</a:t>
            </a:r>
            <a:r>
              <a:rPr lang="en-US" baseline="0" dirty="0" smtClean="0"/>
              <a:t> ground-truth </a:t>
            </a:r>
            <a:r>
              <a:rPr lang="en-US" baseline="0" dirty="0" err="1" smtClean="0"/>
              <a:t>heatmaps</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encoding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keypoints</a:t>
            </a:r>
            <a:r>
              <a:rPr lang="en-US" baseline="0" dirty="0" smtClean="0"/>
              <a:t>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nào</a:t>
            </a:r>
            <a:endParaRPr lang="en-US" baseline="0" dirty="0" smtClean="0"/>
          </a:p>
          <a:p>
            <a:r>
              <a:rPr lang="en-US" baseline="0" dirty="0" smtClean="0"/>
              <a:t>+ </a:t>
            </a:r>
            <a:r>
              <a:rPr lang="en-US" baseline="0" dirty="0" err="1" smtClean="0"/>
              <a:t>Qúa</a:t>
            </a:r>
            <a:r>
              <a:rPr lang="en-US" baseline="0" dirty="0" smtClean="0"/>
              <a:t> </a:t>
            </a:r>
            <a:r>
              <a:rPr lang="en-US" baseline="0" dirty="0" err="1" smtClean="0"/>
              <a:t>trình</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decoding </a:t>
            </a:r>
            <a:r>
              <a:rPr lang="en-US" baseline="0" dirty="0" err="1" smtClean="0"/>
              <a:t>được</a:t>
            </a:r>
            <a:r>
              <a:rPr lang="en-US" baseline="0" dirty="0" smtClean="0"/>
              <a:t> </a:t>
            </a:r>
            <a:r>
              <a:rPr lang="en-US" baseline="0" dirty="0" err="1" smtClean="0"/>
              <a:t>tọa</a:t>
            </a:r>
            <a:r>
              <a:rPr lang="en-US" baseline="0" dirty="0" smtClean="0"/>
              <a:t> </a:t>
            </a:r>
            <a:r>
              <a:rPr lang="en-US" baseline="0" dirty="0" err="1" smtClean="0"/>
              <a:t>độ</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keypoints</a:t>
            </a:r>
            <a:r>
              <a:rPr lang="en-US" baseline="0" dirty="0" smtClean="0"/>
              <a:t> </a:t>
            </a:r>
            <a:r>
              <a:rPr lang="en-US" baseline="0" dirty="0" err="1" smtClean="0"/>
              <a:t>trong</a:t>
            </a:r>
            <a:r>
              <a:rPr lang="en-US" baseline="0" dirty="0" smtClean="0"/>
              <a:t> </a:t>
            </a:r>
            <a:r>
              <a:rPr lang="en-US" baseline="0" dirty="0" err="1" smtClean="0"/>
              <a:t>ảnh</a:t>
            </a:r>
            <a:r>
              <a:rPr lang="en-US" baseline="0" dirty="0" smtClean="0"/>
              <a:t> </a:t>
            </a:r>
            <a:r>
              <a:rPr lang="en-US" baseline="0" dirty="0" err="1" smtClean="0"/>
              <a:t>gốc</a:t>
            </a:r>
            <a:r>
              <a:rPr lang="en-US" baseline="0" dirty="0" smtClean="0"/>
              <a:t> </a:t>
            </a:r>
            <a:r>
              <a:rPr lang="en-US" baseline="0" dirty="0" err="1" smtClean="0"/>
              <a:t>từ</a:t>
            </a:r>
            <a:r>
              <a:rPr lang="en-US" baseline="0" dirty="0" smtClean="0"/>
              <a:t> </a:t>
            </a:r>
            <a:r>
              <a:rPr lang="en-US" baseline="0" dirty="0" err="1" smtClean="0"/>
              <a:t>heatmap</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a:t>
            </a:r>
            <a:endParaRPr lang="en-US" dirty="0"/>
          </a:p>
        </p:txBody>
      </p:sp>
    </p:spTree>
    <p:extLst>
      <p:ext uri="{BB962C8B-B14F-4D97-AF65-F5344CB8AC3E}">
        <p14:creationId xmlns:p14="http://schemas.microsoft.com/office/powerpoint/2010/main" val="820275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Như</a:t>
            </a:r>
            <a:r>
              <a:rPr lang="en-US" baseline="0" dirty="0" smtClean="0"/>
              <a:t> </a:t>
            </a:r>
            <a:r>
              <a:rPr lang="en-US" baseline="0" dirty="0" err="1" smtClean="0"/>
              <a:t>đã</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ở </a:t>
            </a:r>
            <a:r>
              <a:rPr lang="en-US" baseline="0" dirty="0" err="1" smtClean="0"/>
              <a:t>phần</a:t>
            </a:r>
            <a:r>
              <a:rPr lang="en-US" baseline="0" dirty="0" smtClean="0"/>
              <a:t> </a:t>
            </a:r>
            <a:r>
              <a:rPr lang="en-US" baseline="0" dirty="0" err="1" smtClean="0"/>
              <a:t>trên</a:t>
            </a:r>
            <a:r>
              <a:rPr lang="en-US" baseline="0" dirty="0" smtClean="0"/>
              <a:t>, </a:t>
            </a:r>
            <a:r>
              <a:rPr lang="en-US" baseline="0" dirty="0" err="1" smtClean="0"/>
              <a:t>chúng</a:t>
            </a:r>
            <a:r>
              <a:rPr lang="en-US" baseline="0" dirty="0" smtClean="0"/>
              <a:t> ta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keypoints</a:t>
            </a:r>
            <a:r>
              <a:rPr lang="en-US" baseline="0" dirty="0" smtClean="0"/>
              <a:t> </a:t>
            </a:r>
            <a:r>
              <a:rPr lang="en-US" baseline="0" dirty="0" err="1" smtClean="0"/>
              <a:t>và</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chúng</a:t>
            </a:r>
            <a:r>
              <a:rPr lang="en-US" baseline="0" dirty="0" smtClean="0"/>
              <a:t>:</a:t>
            </a:r>
          </a:p>
          <a:p>
            <a:r>
              <a:rPr lang="en-US" baseline="0" dirty="0" smtClean="0"/>
              <a:t>Ở </a:t>
            </a:r>
            <a:r>
              <a:rPr lang="en-US" baseline="0" dirty="0" err="1" smtClean="0"/>
              <a:t>đây</a:t>
            </a:r>
            <a:r>
              <a:rPr lang="en-US" baseline="0" dirty="0" smtClean="0"/>
              <a:t>, </a:t>
            </a:r>
            <a:r>
              <a:rPr lang="en-US" baseline="0" dirty="0" err="1" smtClean="0"/>
              <a:t>với</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là</a:t>
            </a:r>
            <a:r>
              <a:rPr lang="en-US" baseline="0" dirty="0" smtClean="0"/>
              <a:t> </a:t>
            </a:r>
            <a:r>
              <a:rPr lang="en-US" baseline="0" dirty="0" err="1" smtClean="0"/>
              <a:t>ảnh</a:t>
            </a:r>
            <a:r>
              <a:rPr lang="en-US" baseline="0" dirty="0" smtClean="0"/>
              <a:t> X </a:t>
            </a:r>
            <a:r>
              <a:rPr lang="en-US" baseline="0" dirty="0" err="1" smtClean="0"/>
              <a:t>có</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p>
          <a:p>
            <a:r>
              <a:rPr lang="en-US" baseline="0" dirty="0" err="1" smtClean="0"/>
              <a:t>Đầu</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classes heads </a:t>
            </a:r>
            <a:r>
              <a:rPr lang="en-US" baseline="0" dirty="0" err="1" smtClean="0"/>
              <a:t>và</a:t>
            </a:r>
            <a:r>
              <a:rPr lang="en-US" baseline="0" dirty="0" smtClean="0"/>
              <a:t> offset heads </a:t>
            </a:r>
            <a:r>
              <a:rPr lang="en-US" baseline="0" dirty="0" err="1" smtClean="0"/>
              <a:t>tương</a:t>
            </a:r>
            <a:r>
              <a:rPr lang="en-US" baseline="0" dirty="0" smtClean="0"/>
              <a:t> </a:t>
            </a:r>
            <a:r>
              <a:rPr lang="en-US" baseline="0" dirty="0" err="1" smtClean="0"/>
              <a:t>ứng</a:t>
            </a:r>
            <a:r>
              <a:rPr lang="en-US" baseline="0" dirty="0" smtClean="0"/>
              <a:t>.</a:t>
            </a:r>
          </a:p>
          <a:p>
            <a:r>
              <a:rPr lang="en-US" baseline="0" dirty="0" smtClean="0"/>
              <a:t>Classes heads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là</a:t>
            </a:r>
            <a:r>
              <a:rPr lang="en-US" baseline="0" dirty="0" smtClean="0"/>
              <a:t> 1 </a:t>
            </a:r>
            <a:r>
              <a:rPr lang="en-US" baseline="0" dirty="0" err="1" smtClean="0"/>
              <a:t>tại</a:t>
            </a:r>
            <a:r>
              <a:rPr lang="en-US" baseline="0" dirty="0" smtClean="0"/>
              <a:t> </a:t>
            </a:r>
            <a:r>
              <a:rPr lang="en-US" baseline="0" dirty="0" err="1" smtClean="0"/>
              <a:t>tọa</a:t>
            </a:r>
            <a:r>
              <a:rPr lang="en-US" baseline="0" dirty="0" smtClean="0"/>
              <a:t> </a:t>
            </a:r>
            <a:r>
              <a:rPr lang="en-US" baseline="0" dirty="0" err="1" smtClean="0"/>
              <a:t>độ</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và</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 </a:t>
            </a:r>
            <a:r>
              <a:rPr lang="en-US" baseline="0" dirty="0" err="1" smtClean="0"/>
              <a:t>một</a:t>
            </a:r>
            <a:r>
              <a:rPr lang="en-US" baseline="0" dirty="0" smtClean="0"/>
              <a:t> </a:t>
            </a:r>
            <a:r>
              <a:rPr lang="en-US" baseline="0" dirty="0" err="1" smtClean="0"/>
              <a:t>bán</a:t>
            </a:r>
            <a:r>
              <a:rPr lang="en-US" baseline="0" dirty="0" smtClean="0"/>
              <a:t> </a:t>
            </a:r>
            <a:r>
              <a:rPr lang="en-US" baseline="0" dirty="0" err="1" smtClean="0"/>
              <a:t>kính</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thì</a:t>
            </a:r>
            <a:r>
              <a:rPr lang="en-US" baseline="0" dirty="0" smtClean="0"/>
              <a:t> </a:t>
            </a:r>
            <a:r>
              <a:rPr lang="en-US" baseline="0" dirty="0" err="1" smtClean="0"/>
              <a:t>các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sẽ</a:t>
            </a:r>
            <a:r>
              <a:rPr lang="en-US" baseline="0" dirty="0" smtClean="0"/>
              <a:t> </a:t>
            </a:r>
            <a:r>
              <a:rPr lang="en-US" baseline="0" dirty="0" err="1" smtClean="0"/>
              <a:t>giảm</a:t>
            </a:r>
            <a:r>
              <a:rPr lang="en-US" baseline="0" dirty="0" smtClean="0"/>
              <a:t> </a:t>
            </a:r>
            <a:r>
              <a:rPr lang="en-US" baseline="0" dirty="0" err="1" smtClean="0"/>
              <a:t>dần</a:t>
            </a:r>
            <a:r>
              <a:rPr lang="en-US" baseline="0" dirty="0" smtClean="0"/>
              <a:t>.</a:t>
            </a:r>
          </a:p>
          <a:p>
            <a:r>
              <a:rPr lang="en-US" baseline="0" dirty="0" smtClean="0"/>
              <a:t>Offset heads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học</a:t>
            </a:r>
            <a:r>
              <a:rPr lang="en-US" baseline="0" dirty="0" smtClean="0"/>
              <a:t> </a:t>
            </a:r>
            <a:r>
              <a:rPr lang="en-US" baseline="0" dirty="0" err="1" smtClean="0"/>
              <a:t>sai</a:t>
            </a:r>
            <a:r>
              <a:rPr lang="en-US" baseline="0" dirty="0" smtClean="0"/>
              <a:t> </a:t>
            </a:r>
            <a:r>
              <a:rPr lang="en-US" baseline="0" dirty="0" err="1" smtClean="0"/>
              <a:t>số</a:t>
            </a:r>
            <a:r>
              <a:rPr lang="en-US" baseline="0" dirty="0" smtClean="0"/>
              <a:t> </a:t>
            </a:r>
            <a:r>
              <a:rPr lang="en-US" baseline="0" dirty="0" err="1" smtClean="0"/>
              <a:t>lúc</a:t>
            </a:r>
            <a:r>
              <a:rPr lang="en-US" baseline="0" dirty="0" smtClean="0"/>
              <a:t> </a:t>
            </a:r>
            <a:r>
              <a:rPr lang="en-US" baseline="0" dirty="0" err="1" smtClean="0"/>
              <a:t>chúng</a:t>
            </a:r>
            <a:r>
              <a:rPr lang="en-US" baseline="0" dirty="0" smtClean="0"/>
              <a:t> ta </a:t>
            </a:r>
            <a:r>
              <a:rPr lang="en-US" baseline="0" dirty="0" err="1" smtClean="0"/>
              <a:t>giảm</a:t>
            </a:r>
            <a:r>
              <a:rPr lang="en-US" baseline="0" dirty="0" smtClean="0"/>
              <a:t> resolution </a:t>
            </a:r>
            <a:r>
              <a:rPr lang="en-US" baseline="0" dirty="0" err="1" smtClean="0"/>
              <a:t>của</a:t>
            </a:r>
            <a:r>
              <a:rPr lang="en-US" baseline="0" dirty="0" smtClean="0"/>
              <a:t> </a:t>
            </a:r>
            <a:r>
              <a:rPr lang="en-US" baseline="0" dirty="0" err="1" smtClean="0"/>
              <a:t>ảnh</a:t>
            </a:r>
            <a:r>
              <a:rPr lang="en-US" baseline="0" dirty="0" smtClean="0"/>
              <a:t> </a:t>
            </a:r>
            <a:r>
              <a:rPr lang="en-US" baseline="0" dirty="0" err="1" smtClean="0"/>
              <a:t>để</a:t>
            </a:r>
            <a:r>
              <a:rPr lang="en-US" baseline="0" dirty="0" smtClean="0"/>
              <a:t> </a:t>
            </a:r>
            <a:r>
              <a:rPr lang="en-US" baseline="0" dirty="0" err="1" smtClean="0"/>
              <a:t>học</a:t>
            </a:r>
            <a:r>
              <a:rPr lang="en-US" baseline="0" dirty="0" smtClean="0"/>
              <a:t> </a:t>
            </a:r>
            <a:r>
              <a:rPr lang="en-US" baseline="0" dirty="0" err="1" smtClean="0"/>
              <a:t>các</a:t>
            </a:r>
            <a:r>
              <a:rPr lang="en-US" baseline="0" dirty="0" smtClean="0"/>
              <a:t> </a:t>
            </a:r>
            <a:r>
              <a:rPr lang="en-US" baseline="0" dirty="0" err="1" smtClean="0"/>
              <a:t>heatmap</a:t>
            </a:r>
            <a:r>
              <a:rPr lang="en-US" baseline="0" dirty="0" smtClean="0"/>
              <a:t> </a:t>
            </a:r>
            <a:r>
              <a:rPr lang="en-US" baseline="0" dirty="0" err="1" smtClean="0"/>
              <a:t>nhằm</a:t>
            </a:r>
            <a:r>
              <a:rPr lang="en-US" baseline="0" dirty="0" smtClean="0"/>
              <a:t> </a:t>
            </a:r>
            <a:r>
              <a:rPr lang="en-US" baseline="0" dirty="0" err="1" smtClean="0"/>
              <a:t>giảm</a:t>
            </a:r>
            <a:r>
              <a:rPr lang="en-US" baseline="0" dirty="0" smtClean="0"/>
              <a:t> chi </a:t>
            </a:r>
            <a:r>
              <a:rPr lang="en-US" baseline="0" dirty="0" err="1" smtClean="0"/>
              <a:t>phí</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a:t>
            </a:r>
          </a:p>
          <a:p>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cách</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keypoints</a:t>
            </a:r>
            <a:r>
              <a:rPr lang="en-US" baseline="0" dirty="0" smtClean="0"/>
              <a:t>:</a:t>
            </a:r>
          </a:p>
          <a:p>
            <a:r>
              <a:rPr lang="en-US" baseline="0" dirty="0" err="1" smtClean="0"/>
              <a:t>Từ</a:t>
            </a:r>
            <a:r>
              <a:rPr lang="en-US" baseline="0" dirty="0" smtClean="0"/>
              <a:t> </a:t>
            </a:r>
            <a:r>
              <a:rPr lang="en-US" baseline="0" dirty="0" err="1" smtClean="0"/>
              <a:t>trái</a:t>
            </a:r>
            <a:r>
              <a:rPr lang="en-US" baseline="0" dirty="0" smtClean="0"/>
              <a:t> qua </a:t>
            </a:r>
            <a:r>
              <a:rPr lang="en-US" baseline="0" dirty="0" err="1" smtClean="0"/>
              <a:t>phải</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thấy</a:t>
            </a:r>
            <a:r>
              <a:rPr lang="en-US" baseline="0" dirty="0" smtClean="0"/>
              <a:t>, …</a:t>
            </a:r>
          </a:p>
        </p:txBody>
      </p:sp>
    </p:spTree>
    <p:extLst>
      <p:ext uri="{BB962C8B-B14F-4D97-AF65-F5344CB8AC3E}">
        <p14:creationId xmlns:p14="http://schemas.microsoft.com/office/powerpoint/2010/main" val="2980424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t>
            </a:r>
            <a:r>
              <a:rPr lang="en-US" dirty="0" err="1" smtClean="0"/>
              <a:t>bài</a:t>
            </a:r>
            <a:r>
              <a:rPr lang="en-US" baseline="0" dirty="0" smtClean="0"/>
              <a:t> </a:t>
            </a:r>
            <a:r>
              <a:rPr lang="en-US" baseline="0" dirty="0" err="1" smtClean="0"/>
              <a:t>toán</a:t>
            </a:r>
            <a:r>
              <a:rPr lang="en-US" baseline="0" dirty="0" smtClean="0"/>
              <a:t> ALPR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trong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nhanh</a:t>
            </a:r>
            <a:r>
              <a:rPr lang="en-US" baseline="0" dirty="0" smtClean="0"/>
              <a:t> </a:t>
            </a:r>
            <a:r>
              <a:rPr lang="en-US" baseline="0" dirty="0" err="1" smtClean="0"/>
              <a:t>và</a:t>
            </a:r>
            <a:r>
              <a:rPr lang="en-US" baseline="0" dirty="0" smtClean="0"/>
              <a:t> </a:t>
            </a:r>
            <a:r>
              <a:rPr lang="en-US" baseline="0" dirty="0" err="1" smtClean="0"/>
              <a:t>càng</a:t>
            </a:r>
            <a:r>
              <a:rPr lang="en-US" baseline="0" dirty="0" smtClean="0"/>
              <a:t> </a:t>
            </a:r>
            <a:r>
              <a:rPr lang="en-US" baseline="0" dirty="0" err="1" smtClean="0"/>
              <a:t>tốn</a:t>
            </a:r>
            <a:r>
              <a:rPr lang="en-US" baseline="0" dirty="0" smtClean="0"/>
              <a:t> </a:t>
            </a:r>
            <a:r>
              <a:rPr lang="en-US" baseline="0" dirty="0" err="1" smtClean="0"/>
              <a:t>ít</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càng</a:t>
            </a:r>
            <a:r>
              <a:rPr lang="en-US" baseline="0" dirty="0" smtClean="0"/>
              <a:t> </a:t>
            </a:r>
            <a:r>
              <a:rPr lang="en-US" baseline="0" dirty="0" err="1" smtClean="0"/>
              <a:t>tốt</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ưu</a:t>
            </a:r>
            <a:r>
              <a:rPr lang="en-US" baseline="0" dirty="0" smtClean="0"/>
              <a:t> </a:t>
            </a:r>
            <a:r>
              <a:rPr lang="en-US" baseline="0" dirty="0" err="1" smtClean="0"/>
              <a:t>tiên</a:t>
            </a:r>
            <a:r>
              <a:rPr lang="en-US" baseline="0" dirty="0" smtClean="0"/>
              <a:t> </a:t>
            </a:r>
            <a:r>
              <a:rPr lang="en-US" baseline="0" dirty="0" err="1" smtClean="0"/>
              <a:t>xem</a:t>
            </a:r>
            <a:r>
              <a:rPr lang="en-US" baseline="0" dirty="0" smtClean="0"/>
              <a:t> </a:t>
            </a:r>
            <a:r>
              <a:rPr lang="en-US" baseline="0" dirty="0" err="1" smtClean="0"/>
              <a:t>xét</a:t>
            </a:r>
            <a:r>
              <a:rPr lang="en-US" baseline="0" dirty="0" smtClean="0"/>
              <a:t> </a:t>
            </a:r>
            <a:r>
              <a:rPr lang="en-US" baseline="0" dirty="0" err="1" smtClean="0"/>
              <a:t>các</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lightweight.</a:t>
            </a:r>
          </a:p>
          <a:p>
            <a:r>
              <a:rPr lang="en-US" baseline="0" dirty="0" err="1" smtClean="0"/>
              <a:t>Ngoài</a:t>
            </a:r>
            <a:r>
              <a:rPr lang="en-US" baseline="0" dirty="0" smtClean="0"/>
              <a:t> </a:t>
            </a:r>
            <a:r>
              <a:rPr lang="en-US" baseline="0" dirty="0" err="1" smtClean="0"/>
              <a:t>việc</a:t>
            </a:r>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lại</a:t>
            </a:r>
            <a:r>
              <a:rPr lang="en-US" baseline="0" dirty="0" smtClean="0"/>
              <a:t> </a:t>
            </a:r>
            <a:r>
              <a:rPr lang="en-US" baseline="0" dirty="0" err="1" smtClean="0"/>
              <a:t>các</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sẵn</a:t>
            </a:r>
            <a:r>
              <a:rPr lang="en-US" baseline="0" dirty="0" smtClean="0"/>
              <a:t> </a:t>
            </a:r>
            <a:r>
              <a:rPr lang="en-US" baseline="0" dirty="0" err="1" smtClean="0"/>
              <a:t>có</a:t>
            </a:r>
            <a:r>
              <a:rPr lang="en-US" baseline="0" dirty="0" smtClean="0"/>
              <a:t> </a:t>
            </a:r>
            <a:r>
              <a:rPr lang="en-US" baseline="0" dirty="0" err="1" smtClean="0"/>
              <a:t>của</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HPE </a:t>
            </a:r>
            <a:r>
              <a:rPr lang="en-US" baseline="0" dirty="0" err="1" smtClean="0"/>
              <a:t>như</a:t>
            </a:r>
            <a:r>
              <a:rPr lang="en-US" baseline="0" dirty="0" smtClean="0"/>
              <a:t> …</a:t>
            </a:r>
          </a:p>
          <a:p>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thấy</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mật</a:t>
            </a:r>
            <a:r>
              <a:rPr lang="en-US" baseline="0" dirty="0" smtClean="0"/>
              <a:t> </a:t>
            </a:r>
            <a:r>
              <a:rPr lang="en-US" baseline="0" dirty="0" err="1" smtClean="0"/>
              <a:t>thiết</a:t>
            </a:r>
            <a:r>
              <a:rPr lang="en-US" baseline="0" dirty="0" smtClean="0"/>
              <a:t> </a:t>
            </a:r>
            <a:r>
              <a:rPr lang="en-US" baseline="0" dirty="0" err="1" smtClean="0"/>
              <a:t>tới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semantic segmentation, </a:t>
            </a:r>
            <a:r>
              <a:rPr lang="en-US" baseline="0" dirty="0" err="1" smtClean="0"/>
              <a:t>nên</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chỉnh</a:t>
            </a:r>
            <a:r>
              <a:rPr lang="en-US" baseline="0" dirty="0" smtClean="0"/>
              <a:t> </a:t>
            </a:r>
            <a:r>
              <a:rPr lang="en-US" baseline="0" dirty="0" err="1" smtClean="0"/>
              <a:t>sửa</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DDRNet</a:t>
            </a:r>
            <a:r>
              <a:rPr lang="en-US" baseline="0" dirty="0" smtClean="0"/>
              <a:t> 1 </a:t>
            </a:r>
            <a:r>
              <a:rPr lang="en-US" baseline="0" dirty="0" err="1" smtClean="0"/>
              <a:t>kiến</a:t>
            </a:r>
            <a:r>
              <a:rPr lang="en-US" baseline="0" dirty="0" smtClean="0"/>
              <a:t> </a:t>
            </a:r>
            <a:r>
              <a:rPr lang="en-US" baseline="0" dirty="0" err="1" smtClean="0"/>
              <a:t>trúc</a:t>
            </a:r>
            <a:r>
              <a:rPr lang="en-US" baseline="0" dirty="0" smtClean="0"/>
              <a:t> lightweight </a:t>
            </a:r>
            <a:r>
              <a:rPr lang="en-US" baseline="0" dirty="0" err="1" smtClean="0"/>
              <a:t>đạt</a:t>
            </a:r>
            <a:r>
              <a:rPr lang="en-US" baseline="0" dirty="0" smtClean="0"/>
              <a:t> </a:t>
            </a:r>
            <a:r>
              <a:rPr lang="en-US" baseline="0" dirty="0" err="1" smtClean="0"/>
              <a:t>độ</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cao</a:t>
            </a:r>
            <a:r>
              <a:rPr lang="en-US" baseline="0" dirty="0" smtClean="0"/>
              <a:t> </a:t>
            </a:r>
            <a:r>
              <a:rPr lang="en-US" baseline="0" dirty="0" err="1" smtClean="0"/>
              <a:t>nhất</a:t>
            </a:r>
            <a:r>
              <a:rPr lang="en-US" baseline="0" dirty="0" smtClean="0"/>
              <a:t> </a:t>
            </a:r>
            <a:r>
              <a:rPr lang="en-US" baseline="0" dirty="0" err="1" smtClean="0"/>
              <a:t>trên</a:t>
            </a:r>
            <a:r>
              <a:rPr lang="en-US" baseline="0" dirty="0" smtClean="0"/>
              <a:t> </a:t>
            </a:r>
            <a:r>
              <a:rPr lang="en-US" baseline="0" dirty="0" err="1" smtClean="0"/>
              <a:t>tập</a:t>
            </a:r>
            <a:r>
              <a:rPr lang="en-US" baseline="0" dirty="0" smtClean="0"/>
              <a:t> </a:t>
            </a:r>
            <a:r>
              <a:rPr lang="en-US" baseline="0" dirty="0" err="1" smtClean="0"/>
              <a:t>camvid</a:t>
            </a:r>
            <a:r>
              <a:rPr lang="en-US" baseline="0" dirty="0" smtClean="0"/>
              <a:t> </a:t>
            </a:r>
            <a:r>
              <a:rPr lang="en-US" baseline="0" dirty="0" err="1" smtClean="0"/>
              <a:t>và</a:t>
            </a:r>
            <a:r>
              <a:rPr lang="en-US" baseline="0" dirty="0" smtClean="0"/>
              <a:t> </a:t>
            </a:r>
            <a:r>
              <a:rPr lang="en-US" baseline="0" dirty="0" err="1" smtClean="0"/>
              <a:t>cityspaces</a:t>
            </a:r>
            <a:r>
              <a:rPr lang="en-US" baseline="0" dirty="0" smtClean="0"/>
              <a:t> </a:t>
            </a:r>
            <a:r>
              <a:rPr lang="en-US" baseline="0" dirty="0" err="1" smtClean="0"/>
              <a:t>cho</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a:t>
            </a:r>
          </a:p>
          <a:p>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muốn</a:t>
            </a:r>
            <a:r>
              <a:rPr lang="en-US" baseline="0" dirty="0" smtClean="0"/>
              <a:t> R = ¼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trước</a:t>
            </a:r>
            <a:r>
              <a:rPr lang="en-US" baseline="0" dirty="0" smtClean="0"/>
              <a:t> HPE.</a:t>
            </a:r>
          </a:p>
          <a:p>
            <a:r>
              <a:rPr lang="en-US" baseline="0" dirty="0" smtClean="0"/>
              <a:t>R = ½ </a:t>
            </a:r>
            <a:r>
              <a:rPr lang="en-US" baseline="0" dirty="0" err="1" smtClean="0"/>
              <a:t>hoặc</a:t>
            </a:r>
            <a:r>
              <a:rPr lang="en-US" baseline="0" dirty="0" smtClean="0"/>
              <a:t> </a:t>
            </a:r>
            <a:r>
              <a:rPr lang="en-US" baseline="0" dirty="0" err="1" smtClean="0"/>
              <a:t>là</a:t>
            </a:r>
            <a:r>
              <a:rPr lang="en-US" baseline="0" dirty="0" smtClean="0"/>
              <a:t> </a:t>
            </a:r>
            <a:r>
              <a:rPr lang="en-US" baseline="0" dirty="0" err="1" smtClean="0"/>
              <a:t>thêm</a:t>
            </a:r>
            <a:r>
              <a:rPr lang="en-US" baseline="0" dirty="0" smtClean="0"/>
              <a:t> </a:t>
            </a:r>
            <a:r>
              <a:rPr lang="en-US" baseline="0" dirty="0" err="1" smtClean="0"/>
              <a:t>lớp</a:t>
            </a:r>
            <a:r>
              <a:rPr lang="en-US" baseline="0" dirty="0" smtClean="0"/>
              <a:t> </a:t>
            </a:r>
            <a:r>
              <a:rPr lang="en-US" baseline="0" dirty="0" err="1" smtClean="0"/>
              <a:t>Upconv</a:t>
            </a:r>
            <a:r>
              <a:rPr lang="en-US" baseline="0" dirty="0" smtClean="0"/>
              <a:t> ở </a:t>
            </a:r>
            <a:r>
              <a:rPr lang="en-US" baseline="0" dirty="0" err="1" smtClean="0"/>
              <a:t>cuối</a:t>
            </a:r>
            <a:r>
              <a:rPr lang="en-US" baseline="0" dirty="0" smtClean="0"/>
              <a:t>, </a:t>
            </a:r>
            <a:r>
              <a:rPr lang="en-US" baseline="0" dirty="0" err="1" smtClean="0"/>
              <a:t>và</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a:t>
            </a:r>
            <a:r>
              <a:rPr lang="en-US" baseline="0" dirty="0" err="1" smtClean="0"/>
              <a:t>tại</a:t>
            </a:r>
            <a:r>
              <a:rPr lang="en-US" baseline="0" dirty="0" smtClean="0"/>
              <a:t> 2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trong</a:t>
            </a:r>
            <a:r>
              <a:rPr lang="en-US" baseline="0" dirty="0" smtClean="0"/>
              <a:t> </a:t>
            </a:r>
            <a:r>
              <a:rPr lang="en-US" baseline="0" dirty="0" err="1" smtClean="0"/>
              <a:t>mạng</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skip connection </a:t>
            </a:r>
            <a:r>
              <a:rPr lang="en-US" baseline="0" dirty="0" err="1" smtClean="0"/>
              <a:t>để</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từ</a:t>
            </a:r>
            <a:r>
              <a:rPr lang="en-US" baseline="0" dirty="0" smtClean="0"/>
              <a:t> lower-resolution </a:t>
            </a:r>
            <a:r>
              <a:rPr lang="en-US" baseline="0" dirty="0" err="1" smtClean="0"/>
              <a:t>và</a:t>
            </a:r>
            <a:r>
              <a:rPr lang="en-US" baseline="0" dirty="0" smtClean="0"/>
              <a:t> </a:t>
            </a:r>
            <a:r>
              <a:rPr lang="en-US" baseline="0" dirty="0" err="1" smtClean="0"/>
              <a:t>huấn</a:t>
            </a:r>
            <a:r>
              <a:rPr lang="en-US" baseline="0" dirty="0" smtClean="0"/>
              <a:t> </a:t>
            </a:r>
            <a:r>
              <a:rPr lang="en-US" baseline="0" dirty="0" err="1" smtClean="0"/>
              <a:t>luyện</a:t>
            </a:r>
            <a:r>
              <a:rPr lang="en-US" baseline="0" dirty="0" smtClean="0"/>
              <a:t> ở </a:t>
            </a:r>
            <a:r>
              <a:rPr lang="en-US" baseline="0" dirty="0" err="1" smtClean="0"/>
              <a:t>đầu</a:t>
            </a:r>
            <a:r>
              <a:rPr lang="en-US" baseline="0" dirty="0" smtClean="0"/>
              <a:t> </a:t>
            </a:r>
            <a:r>
              <a:rPr lang="en-US" baseline="0" dirty="0" err="1" smtClean="0"/>
              <a:t>ra</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mà</a:t>
            </a:r>
            <a:r>
              <a:rPr lang="en-US" baseline="0" dirty="0" smtClean="0"/>
              <a:t> </a:t>
            </a:r>
            <a:r>
              <a:rPr lang="en-US" baseline="0" dirty="0" err="1" smtClean="0"/>
              <a:t>thôi</a:t>
            </a:r>
            <a:r>
              <a:rPr lang="en-US" baseline="0" dirty="0" smtClean="0"/>
              <a:t>.</a:t>
            </a:r>
          </a:p>
        </p:txBody>
      </p:sp>
    </p:spTree>
    <p:extLst>
      <p:ext uri="{BB962C8B-B14F-4D97-AF65-F5344CB8AC3E}">
        <p14:creationId xmlns:p14="http://schemas.microsoft.com/office/powerpoint/2010/main" val="2195989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cách</a:t>
            </a:r>
            <a:r>
              <a:rPr lang="en-US" baseline="0" dirty="0" smtClean="0"/>
              <a:t> </a:t>
            </a:r>
            <a:r>
              <a:rPr lang="en-US" baseline="0" dirty="0" err="1" smtClean="0"/>
              <a:t>chỉnh</a:t>
            </a:r>
            <a:r>
              <a:rPr lang="en-US" baseline="0" dirty="0" smtClean="0"/>
              <a:t> </a:t>
            </a:r>
            <a:r>
              <a:rPr lang="en-US" baseline="0" dirty="0" err="1" smtClean="0"/>
              <a:t>sửa</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DDRNet</a:t>
            </a:r>
            <a:r>
              <a:rPr lang="en-US" baseline="0" dirty="0" smtClean="0"/>
              <a:t> </a:t>
            </a:r>
            <a:r>
              <a:rPr lang="en-US" baseline="0" dirty="0" err="1" smtClean="0"/>
              <a:t>bằng</a:t>
            </a:r>
            <a:r>
              <a:rPr lang="en-US" baseline="0" dirty="0" smtClean="0"/>
              <a:t> </a:t>
            </a:r>
            <a:r>
              <a:rPr lang="en-US" baseline="0" dirty="0" err="1" smtClean="0"/>
              <a:t>việc</a:t>
            </a:r>
            <a:r>
              <a:rPr lang="en-US" baseline="0" dirty="0" smtClean="0"/>
              <a:t> </a:t>
            </a:r>
            <a:r>
              <a:rPr lang="en-US" baseline="0" dirty="0" err="1" smtClean="0"/>
              <a:t>tăng</a:t>
            </a:r>
            <a:r>
              <a:rPr lang="en-US" baseline="0" dirty="0" smtClean="0"/>
              <a:t> </a:t>
            </a:r>
            <a:r>
              <a:rPr lang="en-US" baseline="0" dirty="0" err="1" smtClean="0"/>
              <a:t>độ</a:t>
            </a:r>
            <a:r>
              <a:rPr lang="en-US" baseline="0" dirty="0" smtClean="0"/>
              <a:t> </a:t>
            </a:r>
            <a:r>
              <a:rPr lang="en-US" baseline="0" dirty="0" err="1" smtClean="0"/>
              <a:t>phân</a:t>
            </a:r>
            <a:r>
              <a:rPr lang="en-US" baseline="0" dirty="0" smtClean="0"/>
              <a:t> </a:t>
            </a:r>
            <a:r>
              <a:rPr lang="en-US" baseline="0" dirty="0" err="1" smtClean="0"/>
              <a:t>giải</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feature maps </a:t>
            </a:r>
            <a:r>
              <a:rPr lang="en-US" baseline="0" dirty="0" err="1" smtClean="0"/>
              <a:t>và</a:t>
            </a:r>
            <a:r>
              <a:rPr lang="en-US" baseline="0" dirty="0" smtClean="0"/>
              <a:t> </a:t>
            </a:r>
            <a:r>
              <a:rPr lang="en-US" baseline="0" dirty="0" err="1" smtClean="0"/>
              <a:t>thêm</a:t>
            </a:r>
            <a:r>
              <a:rPr lang="en-US" baseline="0" dirty="0" smtClean="0"/>
              <a:t> skip connection</a:t>
            </a:r>
            <a:endParaRPr lang="en-US" dirty="0"/>
          </a:p>
        </p:txBody>
      </p:sp>
    </p:spTree>
    <p:extLst>
      <p:ext uri="{BB962C8B-B14F-4D97-AF65-F5344CB8AC3E}">
        <p14:creationId xmlns:p14="http://schemas.microsoft.com/office/powerpoint/2010/main" val="1829024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Đối</a:t>
            </a:r>
            <a:r>
              <a:rPr lang="en-US" baseline="0" dirty="0" smtClean="0"/>
              <a:t> </a:t>
            </a:r>
            <a:r>
              <a:rPr lang="en-US" baseline="0" dirty="0" err="1" smtClean="0"/>
              <a:t>với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trước</a:t>
            </a:r>
            <a:r>
              <a:rPr lang="en-US" baseline="0" dirty="0" smtClean="0"/>
              <a:t> </a:t>
            </a:r>
            <a:r>
              <a:rPr lang="en-US" baseline="0" dirty="0" err="1" smtClean="0"/>
              <a:t>hết</a:t>
            </a:r>
            <a:r>
              <a:rPr lang="en-US" baseline="0" dirty="0" smtClean="0"/>
              <a:t> </a:t>
            </a:r>
            <a:r>
              <a:rPr lang="en-US" baseline="0" dirty="0" err="1" smtClean="0"/>
              <a:t>chúng</a:t>
            </a:r>
            <a:r>
              <a:rPr lang="en-US" baseline="0" dirty="0" smtClean="0"/>
              <a:t> ta </a:t>
            </a:r>
            <a:r>
              <a:rPr lang="en-US" baseline="0" dirty="0" err="1" smtClean="0"/>
              <a:t>cần</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VN.</a:t>
            </a:r>
          </a:p>
          <a:p>
            <a:r>
              <a:rPr lang="en-US" baseline="0" dirty="0" smtClean="0"/>
              <a:t>Theo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trong</a:t>
            </a:r>
            <a:r>
              <a:rPr lang="en-US" baseline="0" dirty="0" smtClean="0"/>
              <a:t> </a:t>
            </a:r>
            <a:r>
              <a:rPr lang="en-US" baseline="0" dirty="0" err="1" smtClean="0"/>
              <a:t>tập</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VN </a:t>
            </a:r>
            <a:r>
              <a:rPr lang="en-US" baseline="0" dirty="0" err="1" smtClean="0"/>
              <a:t>gồm</a:t>
            </a:r>
            <a:r>
              <a:rPr lang="en-US" baseline="0" dirty="0" smtClean="0"/>
              <a:t> </a:t>
            </a:r>
            <a:r>
              <a:rPr lang="en-US" baseline="0" dirty="0" err="1" smtClean="0"/>
              <a:t>có</a:t>
            </a:r>
            <a:r>
              <a:rPr lang="en-US" baseline="0" dirty="0" smtClean="0"/>
              <a:t> 33 </a:t>
            </a:r>
            <a:r>
              <a:rPr lang="en-US" baseline="0" dirty="0" err="1" smtClean="0"/>
              <a:t>ký</a:t>
            </a:r>
            <a:r>
              <a:rPr lang="en-US" baseline="0" dirty="0" smtClean="0"/>
              <a:t> </a:t>
            </a:r>
            <a:r>
              <a:rPr lang="en-US" baseline="0" dirty="0" err="1" smtClean="0"/>
              <a:t>tự</a:t>
            </a:r>
            <a:r>
              <a:rPr lang="en-US" baseline="0" dirty="0" smtClean="0"/>
              <a:t>.</a:t>
            </a:r>
          </a:p>
          <a:p>
            <a:r>
              <a:rPr lang="en-US" baseline="0" dirty="0" smtClean="0"/>
              <a:t>Do </a:t>
            </a:r>
            <a:r>
              <a:rPr lang="en-US" baseline="0" dirty="0" err="1" smtClean="0"/>
              <a:t>có</a:t>
            </a:r>
            <a:r>
              <a:rPr lang="en-US" baseline="0" dirty="0" smtClean="0"/>
              <a:t> </a:t>
            </a:r>
            <a:r>
              <a:rPr lang="en-US" baseline="0" dirty="0" err="1" smtClean="0"/>
              <a:t>biển</a:t>
            </a:r>
            <a:r>
              <a:rPr lang="en-US" baseline="0" dirty="0" smtClean="0"/>
              <a:t> 2 </a:t>
            </a:r>
            <a:r>
              <a:rPr lang="en-US" baseline="0" dirty="0" err="1" smtClean="0"/>
              <a:t>dòng</a:t>
            </a:r>
            <a:r>
              <a:rPr lang="en-US" baseline="0" dirty="0" smtClean="0"/>
              <a:t>, …</a:t>
            </a:r>
          </a:p>
          <a:p>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VN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biển</a:t>
            </a:r>
            <a:r>
              <a:rPr lang="en-US" baseline="0" dirty="0" smtClean="0"/>
              <a:t> </a:t>
            </a:r>
            <a:r>
              <a:rPr lang="en-US" baseline="0" dirty="0" err="1" smtClean="0"/>
              <a:t>cũ</a:t>
            </a:r>
            <a:r>
              <a:rPr lang="en-US" baseline="0" dirty="0" smtClean="0"/>
              <a:t> </a:t>
            </a:r>
            <a:r>
              <a:rPr lang="en-US" baseline="0" dirty="0" err="1" smtClean="0"/>
              <a:t>và</a:t>
            </a:r>
            <a:r>
              <a:rPr lang="en-US" baseline="0" dirty="0" smtClean="0"/>
              <a:t> </a:t>
            </a:r>
            <a:r>
              <a:rPr lang="en-US" baseline="0" dirty="0" err="1" smtClean="0"/>
              <a:t>biển</a:t>
            </a:r>
            <a:r>
              <a:rPr lang="en-US" baseline="0" dirty="0" smtClean="0"/>
              <a:t> </a:t>
            </a:r>
            <a:r>
              <a:rPr lang="en-US" baseline="0" dirty="0" err="1" smtClean="0"/>
              <a:t>mới</a:t>
            </a:r>
            <a:endParaRPr lang="en-US" baseline="0" dirty="0" smtClean="0"/>
          </a:p>
          <a:p>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màu</a:t>
            </a:r>
            <a:r>
              <a:rPr lang="en-US" baseline="0" dirty="0" smtClean="0"/>
              <a:t> </a:t>
            </a:r>
            <a:r>
              <a:rPr lang="en-US" baseline="0" dirty="0" err="1" smtClean="0"/>
              <a:t>chữ</a:t>
            </a:r>
            <a:r>
              <a:rPr lang="en-US" baseline="0" dirty="0" smtClean="0"/>
              <a:t> </a:t>
            </a:r>
            <a:r>
              <a:rPr lang="en-US" baseline="0" dirty="0" err="1" smtClean="0"/>
              <a:t>và</a:t>
            </a:r>
            <a:r>
              <a:rPr lang="en-US" baseline="0" dirty="0" smtClean="0"/>
              <a:t> </a:t>
            </a:r>
            <a:r>
              <a:rPr lang="en-US" baseline="0" dirty="0" err="1" smtClean="0"/>
              <a:t>màu</a:t>
            </a:r>
            <a:r>
              <a:rPr lang="en-US" baseline="0" dirty="0" smtClean="0"/>
              <a:t> </a:t>
            </a:r>
            <a:r>
              <a:rPr lang="en-US" baseline="0" dirty="0" err="1" smtClean="0"/>
              <a:t>nền</a:t>
            </a:r>
            <a:r>
              <a:rPr lang="en-US" baseline="0" dirty="0" smtClean="0"/>
              <a:t> </a:t>
            </a:r>
            <a:r>
              <a:rPr lang="en-US" baseline="0" dirty="0" err="1" smtClean="0"/>
              <a:t>gồm</a:t>
            </a:r>
            <a:r>
              <a:rPr lang="en-US" baseline="0" dirty="0" smtClean="0"/>
              <a:t> 4 </a:t>
            </a:r>
            <a:r>
              <a:rPr lang="en-US" baseline="0" dirty="0" err="1" smtClean="0"/>
              <a:t>loại</a:t>
            </a:r>
            <a:r>
              <a:rPr lang="en-US" baseline="0" dirty="0" smtClean="0"/>
              <a:t>: </a:t>
            </a:r>
          </a:p>
          <a:p>
            <a:r>
              <a:rPr lang="en-US" baseline="0" dirty="0" err="1" smtClean="0"/>
              <a:t>Việc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và</a:t>
            </a:r>
            <a:r>
              <a:rPr lang="en-US" baseline="0" dirty="0" smtClean="0"/>
              <a:t> </a:t>
            </a:r>
            <a:r>
              <a:rPr lang="en-US" baseline="0" dirty="0" err="1" smtClean="0"/>
              <a:t>bố</a:t>
            </a:r>
            <a:r>
              <a:rPr lang="en-US" baseline="0" dirty="0" smtClean="0"/>
              <a:t> </a:t>
            </a:r>
            <a:r>
              <a:rPr lang="en-US" baseline="0" dirty="0" err="1" smtClean="0"/>
              <a:t>trí</a:t>
            </a:r>
            <a:r>
              <a:rPr lang="en-US" baseline="0" dirty="0" smtClean="0"/>
              <a:t> </a:t>
            </a:r>
            <a:r>
              <a:rPr lang="en-US" baseline="0" dirty="0" err="1" smtClean="0"/>
              <a:t>chữ</a:t>
            </a:r>
            <a:r>
              <a:rPr lang="en-US" baseline="0" dirty="0" smtClean="0"/>
              <a:t> </a:t>
            </a:r>
            <a:r>
              <a:rPr lang="en-US" baseline="0" dirty="0" err="1" smtClean="0"/>
              <a:t>và</a:t>
            </a:r>
            <a:r>
              <a:rPr lang="en-US" baseline="0" dirty="0" smtClean="0"/>
              <a:t> </a:t>
            </a:r>
            <a:r>
              <a:rPr lang="en-US" baseline="0" dirty="0" err="1" smtClean="0"/>
              <a:t>số</a:t>
            </a:r>
            <a:r>
              <a:rPr lang="en-US" baseline="0" dirty="0" smtClean="0"/>
              <a:t> </a:t>
            </a:r>
            <a:r>
              <a:rPr lang="en-US" baseline="0" dirty="0" err="1" smtClean="0"/>
              <a:t>thuộc</a:t>
            </a:r>
            <a:r>
              <a:rPr lang="en-US" baseline="0" dirty="0" smtClean="0"/>
              <a:t> 1 </a:t>
            </a:r>
            <a:r>
              <a:rPr lang="en-US" baseline="0" dirty="0" err="1" smtClean="0"/>
              <a:t>trong</a:t>
            </a:r>
            <a:r>
              <a:rPr lang="en-US" baseline="0" dirty="0" smtClean="0"/>
              <a:t> 5 </a:t>
            </a:r>
            <a:r>
              <a:rPr lang="en-US" baseline="0" dirty="0" err="1" smtClean="0"/>
              <a:t>loại</a:t>
            </a:r>
            <a:r>
              <a:rPr lang="en-US" baseline="0" dirty="0" smtClean="0"/>
              <a:t> </a:t>
            </a:r>
            <a:r>
              <a:rPr lang="en-US" baseline="0" dirty="0" err="1" smtClean="0"/>
              <a:t>trên</a:t>
            </a:r>
            <a:r>
              <a:rPr lang="en-US" baseline="0" dirty="0" smtClean="0"/>
              <a:t>, </a:t>
            </a:r>
            <a:r>
              <a:rPr lang="en-US" baseline="0" dirty="0" err="1" smtClean="0"/>
              <a:t>biển</a:t>
            </a:r>
            <a:r>
              <a:rPr lang="en-US" baseline="0" dirty="0" smtClean="0"/>
              <a:t> 1 </a:t>
            </a:r>
            <a:r>
              <a:rPr lang="en-US" baseline="0" dirty="0" err="1" smtClean="0"/>
              <a:t>dòng</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thêm</a:t>
            </a:r>
            <a:r>
              <a:rPr lang="en-US" baseline="0" dirty="0" smtClean="0"/>
              <a:t> </a:t>
            </a:r>
            <a:r>
              <a:rPr lang="en-US" baseline="0" dirty="0" err="1" smtClean="0"/>
              <a:t>dấu</a:t>
            </a:r>
            <a:r>
              <a:rPr lang="en-US" baseline="0" dirty="0" smtClean="0"/>
              <a:t> “-” </a:t>
            </a:r>
            <a:r>
              <a:rPr lang="en-US" baseline="0" dirty="0" err="1" smtClean="0"/>
              <a:t>mà</a:t>
            </a:r>
            <a:r>
              <a:rPr lang="en-US" baseline="0" dirty="0" smtClean="0"/>
              <a:t> </a:t>
            </a:r>
            <a:r>
              <a:rPr lang="en-US" baseline="0" dirty="0" err="1" smtClean="0"/>
              <a:t>thôi</a:t>
            </a:r>
            <a:r>
              <a:rPr lang="en-US" baseline="0" dirty="0" smtClean="0"/>
              <a:t>.</a:t>
            </a:r>
            <a:endParaRPr lang="en-US" dirty="0"/>
          </a:p>
        </p:txBody>
      </p:sp>
    </p:spTree>
    <p:extLst>
      <p:ext uri="{BB962C8B-B14F-4D97-AF65-F5344CB8AC3E}">
        <p14:creationId xmlns:p14="http://schemas.microsoft.com/office/powerpoint/2010/main" val="3013089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Kiến</a:t>
            </a:r>
            <a:r>
              <a:rPr lang="en-US" baseline="0" dirty="0" smtClean="0"/>
              <a:t> </a:t>
            </a:r>
            <a:r>
              <a:rPr lang="en-US" baseline="0" dirty="0" err="1" smtClean="0"/>
              <a:t>trúc</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VOCR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phần</a:t>
            </a:r>
            <a:r>
              <a:rPr lang="en-US" baseline="0" dirty="0" smtClean="0"/>
              <a:t> feature extractor </a:t>
            </a:r>
            <a:r>
              <a:rPr lang="en-US" baseline="0" dirty="0" err="1" smtClean="0"/>
              <a:t>dựa</a:t>
            </a:r>
            <a:r>
              <a:rPr lang="en-US" baseline="0" dirty="0" smtClean="0"/>
              <a:t> </a:t>
            </a:r>
            <a:r>
              <a:rPr lang="en-US" baseline="0" dirty="0" err="1" smtClean="0"/>
              <a:t>trên</a:t>
            </a:r>
            <a:r>
              <a:rPr lang="en-US" baseline="0" dirty="0" smtClean="0"/>
              <a:t> VGG-19 </a:t>
            </a:r>
            <a:r>
              <a:rPr lang="en-US" baseline="0" dirty="0" err="1" smtClean="0"/>
              <a:t>với</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là</a:t>
            </a:r>
            <a:r>
              <a:rPr lang="en-US" baseline="0" dirty="0" smtClean="0"/>
              <a:t> 32x140, </a:t>
            </a:r>
            <a:r>
              <a:rPr lang="en-US" baseline="0" dirty="0" err="1" smtClean="0"/>
              <a:t>với</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chỉnh</a:t>
            </a:r>
            <a:r>
              <a:rPr lang="en-US" baseline="0" dirty="0" smtClean="0"/>
              <a:t> </a:t>
            </a:r>
            <a:r>
              <a:rPr lang="en-US" baseline="0" dirty="0" err="1" smtClean="0"/>
              <a:t>sửa</a:t>
            </a:r>
            <a:r>
              <a:rPr lang="en-US" baseline="0" dirty="0" smtClean="0"/>
              <a:t> </a:t>
            </a:r>
            <a:r>
              <a:rPr lang="en-US" baseline="0" dirty="0" err="1" smtClean="0"/>
              <a:t>nhỏ</a:t>
            </a:r>
            <a:r>
              <a:rPr lang="en-US" baseline="0" dirty="0" smtClean="0"/>
              <a:t> </a:t>
            </a:r>
            <a:r>
              <a:rPr lang="en-US" baseline="0" dirty="0" err="1" smtClean="0"/>
              <a:t>về</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kernel </a:t>
            </a:r>
            <a:r>
              <a:rPr lang="en-US" baseline="0" dirty="0" err="1" smtClean="0"/>
              <a:t>và</a:t>
            </a:r>
            <a:r>
              <a:rPr lang="en-US" baseline="0" dirty="0" smtClean="0"/>
              <a:t> stride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average pooling.</a:t>
            </a:r>
          </a:p>
          <a:p>
            <a:r>
              <a:rPr lang="en-US" baseline="0" dirty="0" err="1" smtClean="0"/>
              <a:t>Phần</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dirty="0" smtClean="0"/>
              <a:t>GRU encoder-decode</a:t>
            </a:r>
            <a:r>
              <a:rPr lang="en-US" baseline="0" dirty="0" smtClean="0"/>
              <a:t>r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cơ</a:t>
            </a:r>
            <a:r>
              <a:rPr lang="en-US" baseline="0" dirty="0" smtClean="0"/>
              <a:t> </a:t>
            </a:r>
            <a:r>
              <a:rPr lang="en-US" baseline="0" dirty="0" err="1" smtClean="0"/>
              <a:t>chế</a:t>
            </a:r>
            <a:r>
              <a:rPr lang="en-US" dirty="0" smtClean="0"/>
              <a:t> attention.</a:t>
            </a:r>
            <a:endParaRPr lang="en-US" dirty="0"/>
          </a:p>
        </p:txBody>
      </p:sp>
    </p:spTree>
    <p:extLst>
      <p:ext uri="{BB962C8B-B14F-4D97-AF65-F5344CB8AC3E}">
        <p14:creationId xmlns:p14="http://schemas.microsoft.com/office/powerpoint/2010/main" val="1734151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7051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Phần</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được</a:t>
            </a:r>
            <a:r>
              <a:rPr lang="en-US" baseline="0" dirty="0" smtClean="0"/>
              <a:t> minh </a:t>
            </a:r>
            <a:r>
              <a:rPr lang="en-US" baseline="0" dirty="0" err="1" smtClean="0"/>
              <a:t>họa</a:t>
            </a:r>
            <a:r>
              <a:rPr lang="en-US" baseline="0" dirty="0" smtClean="0"/>
              <a:t> </a:t>
            </a:r>
            <a:r>
              <a:rPr lang="en-US" baseline="0" dirty="0" err="1" smtClean="0"/>
              <a:t>trong</a:t>
            </a:r>
            <a:r>
              <a:rPr lang="en-US" baseline="0" dirty="0" smtClean="0"/>
              <a:t> </a:t>
            </a:r>
            <a:r>
              <a:rPr lang="en-US" baseline="0" dirty="0" err="1" smtClean="0"/>
              <a:t>hình</a:t>
            </a:r>
            <a:r>
              <a:rPr lang="en-US" baseline="0" dirty="0" smtClean="0"/>
              <a:t> </a:t>
            </a:r>
            <a:r>
              <a:rPr lang="en-US" baseline="0" dirty="0" err="1" smtClean="0"/>
              <a:t>trên</a:t>
            </a:r>
            <a:r>
              <a:rPr lang="en-US" baseline="0" dirty="0" smtClean="0"/>
              <a:t>,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time steps </a:t>
            </a:r>
            <a:r>
              <a:rPr lang="en-US" baseline="0" dirty="0" err="1" smtClean="0"/>
              <a:t>có</a:t>
            </a:r>
            <a:r>
              <a:rPr lang="en-US" baseline="0" dirty="0" smtClean="0"/>
              <a:t> </a:t>
            </a:r>
            <a:r>
              <a:rPr lang="en-US" baseline="0" dirty="0" err="1" smtClean="0"/>
              <a:t>số</a:t>
            </a:r>
            <a:r>
              <a:rPr lang="en-US" baseline="0" dirty="0" smtClean="0"/>
              <a:t> </a:t>
            </a:r>
            <a:r>
              <a:rPr lang="en-US" baseline="0" dirty="0" err="1" smtClean="0"/>
              <a:t>chiều</a:t>
            </a:r>
            <a:r>
              <a:rPr lang="en-US" baseline="0" dirty="0" smtClean="0"/>
              <a:t> </a:t>
            </a:r>
            <a:r>
              <a:rPr lang="en-US" baseline="0" dirty="0" err="1" smtClean="0"/>
              <a:t>là</a:t>
            </a:r>
            <a:r>
              <a:rPr lang="en-US" baseline="0" dirty="0" smtClean="0"/>
              <a:t> 256.</a:t>
            </a:r>
          </a:p>
          <a:p>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cho</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decode </a:t>
            </a:r>
            <a:r>
              <a:rPr lang="en-US" baseline="0" dirty="0" err="1" smtClean="0"/>
              <a:t>được</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thêm</a:t>
            </a:r>
            <a:r>
              <a:rPr lang="en-US" baseline="0" dirty="0" smtClean="0"/>
              <a:t> context vector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attention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của</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lúc</a:t>
            </a:r>
            <a:r>
              <a:rPr lang="en-US" baseline="0" dirty="0" smtClean="0"/>
              <a:t> decode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a:t>
            </a:r>
            <a:endParaRPr lang="en-US" dirty="0"/>
          </a:p>
        </p:txBody>
      </p:sp>
    </p:spTree>
    <p:extLst>
      <p:ext uri="{BB962C8B-B14F-4D97-AF65-F5344CB8AC3E}">
        <p14:creationId xmlns:p14="http://schemas.microsoft.com/office/powerpoint/2010/main" val="241404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3244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các</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6h00am – 6hpm,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ảnh</a:t>
            </a:r>
            <a:r>
              <a:rPr lang="en-US" baseline="0" dirty="0" smtClean="0"/>
              <a:t> </a:t>
            </a:r>
            <a:r>
              <a:rPr lang="en-US" baseline="0" dirty="0" err="1" smtClean="0"/>
              <a:t>có</a:t>
            </a:r>
            <a:r>
              <a:rPr lang="en-US" baseline="0" dirty="0" smtClean="0"/>
              <a:t> hang </a:t>
            </a:r>
            <a:r>
              <a:rPr lang="en-US" baseline="0" dirty="0" err="1" smtClean="0"/>
              <a:t>chữ</a:t>
            </a:r>
            <a:r>
              <a:rPr lang="en-US" baseline="0" dirty="0" smtClean="0"/>
              <a:t> </a:t>
            </a:r>
            <a:r>
              <a:rPr lang="en-US" baseline="0" dirty="0" err="1" smtClean="0"/>
              <a:t>đỏ</a:t>
            </a:r>
            <a:r>
              <a:rPr lang="en-US" baseline="0" dirty="0" smtClean="0"/>
              <a:t> ở </a:t>
            </a:r>
            <a:r>
              <a:rPr lang="en-US" baseline="0" dirty="0" err="1" smtClean="0"/>
              <a:t>phía</a:t>
            </a:r>
            <a:r>
              <a:rPr lang="en-US" baseline="0" dirty="0" smtClean="0"/>
              <a:t> </a:t>
            </a:r>
            <a:r>
              <a:rPr lang="en-US" baseline="0" dirty="0" err="1" smtClean="0"/>
              <a:t>dưới</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ảnh</a:t>
            </a:r>
            <a:r>
              <a:rPr lang="en-US" baseline="0" dirty="0" smtClean="0"/>
              <a:t> publish </a:t>
            </a:r>
            <a:r>
              <a:rPr lang="en-US" baseline="0" dirty="0" err="1" smtClean="0"/>
              <a:t>từ</a:t>
            </a:r>
            <a:r>
              <a:rPr lang="en-US" baseline="0" dirty="0" smtClean="0"/>
              <a:t> </a:t>
            </a:r>
            <a:r>
              <a:rPr lang="en-US" baseline="0" dirty="0" err="1" smtClean="0"/>
              <a:t>một</a:t>
            </a:r>
            <a:r>
              <a:rPr lang="en-US" baseline="0" dirty="0" smtClean="0"/>
              <a:t> </a:t>
            </a:r>
            <a:r>
              <a:rPr lang="en-US" baseline="0" dirty="0" err="1" smtClean="0"/>
              <a:t>nhóm</a:t>
            </a:r>
            <a:r>
              <a:rPr lang="en-US" baseline="0" dirty="0" smtClean="0"/>
              <a:t> </a:t>
            </a:r>
            <a:r>
              <a:rPr lang="en-US" baseline="0" dirty="0" err="1" smtClean="0"/>
              <a:t>người</a:t>
            </a:r>
            <a:r>
              <a:rPr lang="en-US" baseline="0" dirty="0" smtClean="0"/>
              <a:t> </a:t>
            </a:r>
            <a:r>
              <a:rPr lang="en-US" baseline="0" dirty="0" err="1" smtClean="0"/>
              <a:t>Việt</a:t>
            </a:r>
            <a:r>
              <a:rPr lang="en-US" baseline="0" dirty="0" smtClean="0"/>
              <a:t>.</a:t>
            </a:r>
          </a:p>
          <a:p>
            <a:r>
              <a:rPr lang="en-US" baseline="0" dirty="0" err="1" smtClean="0"/>
              <a:t>Ảnh</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 </a:t>
            </a:r>
            <a:r>
              <a:rPr lang="en-US" baseline="0" dirty="0" err="1" smtClean="0"/>
              <a:t>và</a:t>
            </a:r>
            <a:r>
              <a:rPr lang="en-US" baseline="0" dirty="0" smtClean="0"/>
              <a:t> </a:t>
            </a:r>
            <a:r>
              <a:rPr lang="en-US" baseline="0" dirty="0" err="1" smtClean="0"/>
              <a:t>căn</a:t>
            </a:r>
            <a:r>
              <a:rPr lang="en-US" baseline="0" dirty="0" smtClean="0"/>
              <a:t> </a:t>
            </a:r>
            <a:r>
              <a:rPr lang="en-US" baseline="0" dirty="0" err="1" smtClean="0"/>
              <a:t>chỉnh</a:t>
            </a:r>
            <a:r>
              <a:rPr lang="en-US" baseline="0" dirty="0" smtClean="0"/>
              <a:t>.</a:t>
            </a:r>
            <a:endParaRPr lang="en-US" dirty="0"/>
          </a:p>
        </p:txBody>
      </p:sp>
    </p:spTree>
    <p:extLst>
      <p:ext uri="{BB962C8B-B14F-4D97-AF65-F5344CB8AC3E}">
        <p14:creationId xmlns:p14="http://schemas.microsoft.com/office/powerpoint/2010/main" val="601849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Xem bảng 2 ta thấy, Rest18_1c cho kết quả mIOU = 93.8 cao nhất giải thích cho việc các điểm keypoints của biển số đều có thể xem là 1 đối tượng. </a:t>
            </a:r>
            <a:endParaRPr lang="en-US" dirty="0" smtClean="0"/>
          </a:p>
          <a:p>
            <a:r>
              <a:rPr lang="vi-VN" dirty="0" smtClean="0"/>
              <a:t>Ngoài ra Resnet18_2c có kết quả tương đương do độ tương đồng của các cặp keypoints phía trên cũng như phía dưới là tương tự nhau, đồng thời cặp keypoints phía trên có những đặc trưng khác hơn so với cặp keypoints phía dưới do đó có thể xem xét chúng như 2 lớp riêng biệt. </a:t>
            </a:r>
            <a:endParaRPr lang="en-US" dirty="0" smtClean="0"/>
          </a:p>
          <a:p>
            <a:r>
              <a:rPr lang="vi-VN" dirty="0" smtClean="0"/>
              <a:t>Việc xem xét keypoints thành các class riêng giống như bài toán human pose estimation cho kết quả không tốt do các điểm keypoints có những đặc trưng chung khiến mô hình bị confuse trong quá trình huấn luyện. </a:t>
            </a:r>
            <a:endParaRPr lang="en-US" dirty="0" smtClean="0"/>
          </a:p>
          <a:p>
            <a:r>
              <a:rPr lang="vi-VN" dirty="0" smtClean="0"/>
              <a:t>Việc xem xét 3 điểm keypoints cũng không cho kết quả khả quan do tâm của biển số nhập nhằng hơn trong heatmap regression. Các kết quả thực nghiệm dưới đây chúng tôi đều xem xét 4 điểm keypoints của biển số đều thuộc 1 lớp</a:t>
            </a:r>
            <a:endParaRPr lang="en-US" dirty="0"/>
          </a:p>
        </p:txBody>
      </p:sp>
    </p:spTree>
    <p:extLst>
      <p:ext uri="{BB962C8B-B14F-4D97-AF65-F5344CB8AC3E}">
        <p14:creationId xmlns:p14="http://schemas.microsoft.com/office/powerpoint/2010/main" val="1013971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Chúng tôi phát hiện các keypoints của biển số từ ảnh ô tô thu được từ mô hình phát hiện ô tô, do đó kích thước ảnh gốc không quá lớn. </a:t>
            </a:r>
            <a:endParaRPr lang="en-US" dirty="0" smtClean="0"/>
          </a:p>
          <a:p>
            <a:r>
              <a:rPr lang="vi-VN" dirty="0" smtClean="0"/>
              <a:t>Do đó, chúng tôi xem xét độ chính xác của mô hình ở hai kích thước ảnh là 384 × 384 và 512 × 512 (xem bảng </a:t>
            </a:r>
            <a:r>
              <a:rPr lang="en-US" dirty="0" smtClean="0"/>
              <a:t>3</a:t>
            </a:r>
            <a:r>
              <a:rPr lang="vi-VN" dirty="0" smtClean="0"/>
              <a:t>) với mô hình DDRNet23 slim [8] với chỉnh sửa upconv mà chúng tôi đề xuất. </a:t>
            </a:r>
            <a:endParaRPr lang="en-US" dirty="0" smtClean="0"/>
          </a:p>
          <a:p>
            <a:r>
              <a:rPr lang="vi-VN" dirty="0" smtClean="0"/>
              <a:t>Việc kiểm thử ở kích thước 384 × 384 thấp hơn lúc huấn luyện là 512 × 512 khiến P recision75 giảm 1.3%. </a:t>
            </a:r>
            <a:endParaRPr lang="en-US" dirty="0" smtClean="0"/>
          </a:p>
          <a:p>
            <a:r>
              <a:rPr lang="vi-VN" dirty="0" smtClean="0"/>
              <a:t>Training và testing ở cùng kích thước 512 × 512 có P recision75 = 99.4 cao nhất, tuy nhiên không cao hơn nhiều so với kích thước 384 × 384, </a:t>
            </a:r>
            <a:endParaRPr lang="en-US" dirty="0" smtClean="0"/>
          </a:p>
          <a:p>
            <a:r>
              <a:rPr lang="vi-VN" dirty="0" smtClean="0"/>
              <a:t>trong khi mIOU lại thấp hơn 0.2% - dễ hiểu</a:t>
            </a:r>
            <a:r>
              <a:rPr lang="en-US" dirty="0" smtClean="0"/>
              <a:t> </a:t>
            </a:r>
            <a:r>
              <a:rPr lang="vi-VN" dirty="0" smtClean="0"/>
              <a:t>do kích thước lớn hơn dẫn tới sai số cao hơn khi xét trên thông số mIOU</a:t>
            </a:r>
            <a:r>
              <a:rPr lang="en-US" dirty="0" smtClean="0"/>
              <a:t>.</a:t>
            </a:r>
          </a:p>
          <a:p>
            <a:endParaRPr lang="en-US" dirty="0" smtClean="0"/>
          </a:p>
          <a:p>
            <a:r>
              <a:rPr lang="vi-VN" dirty="0" smtClean="0"/>
              <a:t>Với kích thước training và testing là 384 × 384, chúng tôi tiến hành huấn luyện và đánh giá hiệu năng của các kiến trúc khác nhau</a:t>
            </a:r>
            <a:r>
              <a:rPr lang="en-US" dirty="0" smtClean="0"/>
              <a:t>.</a:t>
            </a:r>
            <a:r>
              <a:rPr lang="en-US" baseline="0" dirty="0" smtClean="0"/>
              <a:t> </a:t>
            </a:r>
          </a:p>
          <a:p>
            <a:r>
              <a:rPr lang="en-US" dirty="0" smtClean="0"/>
              <a:t>DDRNet23sh </a:t>
            </a:r>
            <a:r>
              <a:rPr lang="en-US" dirty="0" err="1" smtClean="0"/>
              <a:t>cho</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mIOU</a:t>
            </a:r>
            <a:r>
              <a:rPr lang="en-US" dirty="0" smtClean="0"/>
              <a:t> = 95.01, P recision75 = 99.5 </a:t>
            </a:r>
            <a:r>
              <a:rPr lang="en-US" dirty="0" err="1" smtClean="0"/>
              <a:t>mặc</a:t>
            </a:r>
            <a:r>
              <a:rPr lang="en-US" dirty="0" smtClean="0"/>
              <a:t> </a:t>
            </a:r>
            <a:r>
              <a:rPr lang="en-US" dirty="0" err="1" smtClean="0"/>
              <a:t>dù</a:t>
            </a:r>
            <a:r>
              <a:rPr lang="en-US" dirty="0" smtClean="0"/>
              <a:t> </a:t>
            </a:r>
            <a:r>
              <a:rPr lang="en-US" dirty="0" err="1" smtClean="0"/>
              <a:t>xuất</a:t>
            </a:r>
            <a:r>
              <a:rPr lang="en-US" dirty="0" smtClean="0"/>
              <a:t> </a:t>
            </a:r>
            <a:r>
              <a:rPr lang="en-US" dirty="0" err="1" smtClean="0"/>
              <a:t>phát</a:t>
            </a:r>
            <a:r>
              <a:rPr lang="en-US" dirty="0" smtClean="0"/>
              <a:t> </a:t>
            </a:r>
            <a:r>
              <a:rPr lang="en-US" dirty="0" err="1" smtClean="0"/>
              <a:t>điểm</a:t>
            </a:r>
            <a:r>
              <a:rPr lang="en-US" dirty="0" smtClean="0"/>
              <a:t> </a:t>
            </a:r>
            <a:r>
              <a:rPr lang="en-US" dirty="0" err="1" smtClean="0"/>
              <a:t>là</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dành</a:t>
            </a:r>
            <a:r>
              <a:rPr lang="en-US" dirty="0" smtClean="0"/>
              <a:t> </a:t>
            </a:r>
            <a:r>
              <a:rPr lang="en-US" dirty="0" err="1" smtClean="0"/>
              <a:t>cho</a:t>
            </a:r>
            <a:r>
              <a:rPr lang="en-US" dirty="0" smtClean="0"/>
              <a:t> </a:t>
            </a:r>
            <a:r>
              <a:rPr lang="en-US" dirty="0" err="1" smtClean="0"/>
              <a:t>bài</a:t>
            </a:r>
            <a:r>
              <a:rPr lang="en-US" dirty="0" smtClean="0"/>
              <a:t> </a:t>
            </a:r>
            <a:r>
              <a:rPr lang="en-US" dirty="0" err="1" smtClean="0"/>
              <a:t>toán</a:t>
            </a:r>
            <a:r>
              <a:rPr lang="en-US" dirty="0" smtClean="0"/>
              <a:t> segmentation.</a:t>
            </a:r>
            <a:endParaRPr lang="en-US" dirty="0"/>
          </a:p>
        </p:txBody>
      </p:sp>
    </p:spTree>
    <p:extLst>
      <p:ext uri="{BB962C8B-B14F-4D97-AF65-F5344CB8AC3E}">
        <p14:creationId xmlns:p14="http://schemas.microsoft.com/office/powerpoint/2010/main" val="2231312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Vocr cho kết quả vượt trội trong tác vụ này</a:t>
            </a:r>
            <a:r>
              <a:rPr lang="en-US" dirty="0" smtClean="0"/>
              <a:t> </a:t>
            </a:r>
            <a:r>
              <a:rPr lang="vi-VN" dirty="0" smtClean="0"/>
              <a:t>, do việc trích chọn đặc trưng từ CNN feature map có sử dụng cơ chế attention khiến mô hình học kết hợp được các đặc trưng cần thiết để decode ra ký tự</a:t>
            </a:r>
            <a:r>
              <a:rPr lang="en-US" dirty="0" smtClean="0"/>
              <a:t>.</a:t>
            </a:r>
          </a:p>
          <a:p>
            <a:endParaRPr lang="en-US" dirty="0" smtClean="0"/>
          </a:p>
          <a:p>
            <a:r>
              <a:rPr lang="vi-VN" dirty="0" smtClean="0"/>
              <a:t>LPRnet-STN [50] cho kết quả tương đối cao do được thiết kế riêng cho bài toán nhận diện biển số với kích thước đầu vào cố định 24 × 94 đi cùng với các kích thước kernel, stride được thiết kế với kích thước cụ thể nhằm trích xuất được thông tin các kí tự của biển số. </a:t>
            </a:r>
            <a:r>
              <a:rPr lang="en-US" baseline="0" dirty="0" smtClean="0"/>
              <a:t> </a:t>
            </a:r>
            <a:r>
              <a:rPr lang="en-US" baseline="0" dirty="0" err="1" smtClean="0"/>
              <a:t>Cũng</a:t>
            </a:r>
            <a:r>
              <a:rPr lang="en-US" baseline="0" dirty="0" smtClean="0"/>
              <a:t> </a:t>
            </a:r>
            <a:r>
              <a:rPr lang="en-US" baseline="0" dirty="0" err="1" smtClean="0"/>
              <a:t>là</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CTC loss.</a:t>
            </a:r>
          </a:p>
          <a:p>
            <a:endParaRPr lang="en-US" dirty="0" smtClean="0"/>
          </a:p>
          <a:p>
            <a:r>
              <a:rPr lang="en-US" dirty="0" smtClean="0"/>
              <a:t>CRNN</a:t>
            </a:r>
            <a:r>
              <a:rPr lang="en-US" baseline="0" dirty="0" smtClean="0"/>
              <a:t> – </a:t>
            </a:r>
            <a:r>
              <a:rPr lang="en-US" baseline="0" dirty="0" err="1" smtClean="0"/>
              <a:t>với</a:t>
            </a:r>
            <a:r>
              <a:rPr lang="en-US" baseline="0" dirty="0" smtClean="0"/>
              <a:t>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cố</a:t>
            </a:r>
            <a:r>
              <a:rPr lang="en-US" baseline="0" dirty="0" smtClean="0"/>
              <a:t> </a:t>
            </a:r>
            <a:r>
              <a:rPr lang="en-US" baseline="0" dirty="0" err="1" smtClean="0"/>
              <a:t>hữu</a:t>
            </a:r>
            <a:r>
              <a:rPr lang="en-US" baseline="0" dirty="0" smtClean="0"/>
              <a:t> </a:t>
            </a:r>
            <a:r>
              <a:rPr lang="en-US" baseline="0" dirty="0" err="1" smtClean="0"/>
              <a:t>của</a:t>
            </a:r>
            <a:r>
              <a:rPr lang="en-US" baseline="0" dirty="0" smtClean="0"/>
              <a:t> CTC loss:</a:t>
            </a:r>
          </a:p>
          <a:p>
            <a:r>
              <a:rPr lang="en-US" baseline="0" dirty="0" smtClean="0"/>
              <a:t>+ </a:t>
            </a:r>
            <a:r>
              <a:rPr lang="vi-VN" baseline="0" dirty="0" smtClean="0"/>
              <a:t>CTC có xu hướng sắp xếp từng dự đoán nhãn với phần tương ứng của chuỗi đầu vào</a:t>
            </a:r>
            <a:r>
              <a:rPr lang="en-US" baseline="0" dirty="0" smtClean="0"/>
              <a:t> (</a:t>
            </a:r>
            <a:r>
              <a:rPr lang="en-US" baseline="0" dirty="0" err="1" smtClean="0"/>
              <a:t>từng</a:t>
            </a:r>
            <a:r>
              <a:rPr lang="en-US" baseline="0" dirty="0" smtClean="0"/>
              <a:t> </a:t>
            </a:r>
            <a:r>
              <a:rPr lang="en-US" baseline="0" dirty="0" err="1" smtClean="0"/>
              <a:t>đoạn</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trước</a:t>
            </a:r>
            <a:r>
              <a:rPr lang="en-US" baseline="0" dirty="0" smtClean="0"/>
              <a:t>)</a:t>
            </a:r>
            <a:r>
              <a:rPr lang="vi-VN" baseline="0" dirty="0" smtClean="0"/>
              <a:t>. Đây cũng là nhược điểm chính của nó trong việc chọn một đặc điểm cố định của phần nào của hình ảnh để xuất ra ở mỗi bước của CTC.</a:t>
            </a:r>
            <a:endParaRPr lang="en-US" baseline="0" dirty="0" smtClean="0"/>
          </a:p>
          <a:p>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không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hóa</a:t>
            </a:r>
            <a:r>
              <a:rPr lang="en-US" baseline="0" dirty="0" smtClean="0"/>
              <a:t> </a:t>
            </a:r>
            <a:r>
              <a:rPr lang="en-US" baseline="0" dirty="0" err="1" smtClean="0"/>
              <a:t>rõ</a:t>
            </a:r>
            <a:r>
              <a:rPr lang="en-US" baseline="0" dirty="0" smtClean="0"/>
              <a:t> </a:t>
            </a:r>
            <a:r>
              <a:rPr lang="en-US" baseline="0" dirty="0" err="1" smtClean="0"/>
              <a:t>ràng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liên</a:t>
            </a:r>
            <a:r>
              <a:rPr lang="en-US" baseline="0" dirty="0" smtClean="0"/>
              <a:t> </a:t>
            </a:r>
            <a:r>
              <a:rPr lang="en-US" baseline="0" dirty="0" err="1" smtClean="0"/>
              <a:t>nhãn</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bằng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trống</a:t>
            </a:r>
            <a:r>
              <a:rPr lang="en-US" baseline="0" dirty="0" smtClean="0"/>
              <a:t>.</a:t>
            </a:r>
            <a:endParaRPr lang="en-US" dirty="0"/>
          </a:p>
        </p:txBody>
      </p:sp>
    </p:spTree>
    <p:extLst>
      <p:ext uri="{BB962C8B-B14F-4D97-AF65-F5344CB8AC3E}">
        <p14:creationId xmlns:p14="http://schemas.microsoft.com/office/powerpoint/2010/main" val="2200610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Kết quả cho thấy, độ chính xác chỉ giảm chưa tới 1% ở tất cả các tập. Chúng tôi nhận thấy, hầu hết các ảnh có màu sắc xanh đỏ vàng sai là những ảnh xanh đỏ vàng đã sai trong tập gốc, hoặc là những ảnh do quá trình sinh dữ liệu khiến chữ không rõ ràng. Do đó, có thể khẳng định sự thay đổi màu sắc của biển số có ảnh hưởng rất</a:t>
            </a:r>
            <a:r>
              <a:rPr lang="en-US" dirty="0" smtClean="0"/>
              <a:t> </a:t>
            </a:r>
            <a:r>
              <a:rPr lang="en-US" dirty="0" err="1" smtClean="0"/>
              <a:t>nhỏ</a:t>
            </a:r>
            <a:r>
              <a:rPr lang="en-US" dirty="0" smtClean="0"/>
              <a:t> </a:t>
            </a:r>
            <a:r>
              <a:rPr lang="en-US" dirty="0" err="1" smtClean="0"/>
              <a:t>tới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nhận</a:t>
            </a:r>
            <a:r>
              <a:rPr lang="en-US" dirty="0" smtClean="0"/>
              <a:t> </a:t>
            </a:r>
            <a:r>
              <a:rPr lang="en-US" dirty="0" err="1" smtClean="0"/>
              <a:t>dạng</a:t>
            </a:r>
            <a:r>
              <a:rPr lang="en-US" dirty="0" smtClean="0"/>
              <a:t> </a:t>
            </a:r>
            <a:r>
              <a:rPr lang="en-US" dirty="0" err="1" smtClean="0"/>
              <a:t>biển</a:t>
            </a:r>
            <a:r>
              <a:rPr lang="en-US" dirty="0" smtClean="0"/>
              <a:t> </a:t>
            </a:r>
            <a:r>
              <a:rPr lang="en-US" dirty="0" err="1" smtClean="0"/>
              <a:t>số</a:t>
            </a:r>
            <a:r>
              <a:rPr lang="en-US" dirty="0" smtClean="0"/>
              <a:t>.</a:t>
            </a:r>
            <a:endParaRPr lang="en-US" dirty="0"/>
          </a:p>
        </p:txBody>
      </p:sp>
    </p:spTree>
    <p:extLst>
      <p:ext uri="{BB962C8B-B14F-4D97-AF65-F5344CB8AC3E}">
        <p14:creationId xmlns:p14="http://schemas.microsoft.com/office/powerpoint/2010/main" val="3177113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t>
            </a:r>
            <a:r>
              <a:rPr lang="en-US" dirty="0" err="1" smtClean="0"/>
              <a:t>đó</a:t>
            </a:r>
            <a:r>
              <a:rPr lang="en-US" dirty="0" smtClean="0"/>
              <a:t>,</a:t>
            </a:r>
            <a:r>
              <a:rPr lang="en-US" baseline="0" dirty="0" smtClean="0"/>
              <a:t> </a:t>
            </a:r>
            <a:r>
              <a:rPr lang="en-US" baseline="0" dirty="0" err="1" smtClean="0"/>
              <a:t>khi</a:t>
            </a:r>
            <a:r>
              <a:rPr lang="en-US" baseline="0" dirty="0" smtClean="0"/>
              <a:t> </a:t>
            </a:r>
            <a:r>
              <a:rPr lang="en-US" baseline="0" dirty="0" err="1" smtClean="0"/>
              <a:t>tích</a:t>
            </a:r>
            <a:r>
              <a:rPr lang="en-US" baseline="0" dirty="0" smtClean="0"/>
              <a:t> </a:t>
            </a:r>
            <a:r>
              <a:rPr lang="en-US" baseline="0" dirty="0" err="1" smtClean="0"/>
              <a:t>hợp</a:t>
            </a:r>
            <a:r>
              <a:rPr lang="en-US" baseline="0" dirty="0" smtClean="0"/>
              <a:t> </a:t>
            </a:r>
            <a:r>
              <a:rPr lang="en-US" baseline="0" dirty="0" err="1" smtClean="0"/>
              <a:t>thêm</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inference optimization </a:t>
            </a:r>
            <a:r>
              <a:rPr lang="en-US" baseline="0" dirty="0" err="1" smtClean="0"/>
              <a:t>như</a:t>
            </a:r>
            <a:r>
              <a:rPr lang="en-US" baseline="0" dirty="0" smtClean="0"/>
              <a:t> </a:t>
            </a:r>
            <a:r>
              <a:rPr lang="en-US" baseline="0" dirty="0" err="1" smtClean="0"/>
              <a:t>tensort</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inference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tăng</a:t>
            </a:r>
            <a:r>
              <a:rPr lang="en-US" baseline="0" dirty="0" smtClean="0"/>
              <a:t> </a:t>
            </a:r>
            <a:r>
              <a:rPr lang="en-US" baseline="0" dirty="0" err="1" smtClean="0"/>
              <a:t>lên</a:t>
            </a:r>
            <a:r>
              <a:rPr lang="en-US" baseline="0" dirty="0" smtClean="0"/>
              <a:t> </a:t>
            </a:r>
            <a:r>
              <a:rPr lang="en-US" baseline="0" dirty="0" err="1" smtClean="0"/>
              <a:t>gấp</a:t>
            </a:r>
            <a:r>
              <a:rPr lang="en-US" baseline="0" dirty="0" smtClean="0"/>
              <a:t> 1.5 </a:t>
            </a:r>
            <a:r>
              <a:rPr lang="en-US" baseline="0" dirty="0" err="1" smtClean="0"/>
              <a:t>lần</a:t>
            </a:r>
            <a:r>
              <a:rPr lang="en-US" baseline="0" dirty="0" smtClean="0"/>
              <a:t> do </a:t>
            </a:r>
            <a:r>
              <a:rPr lang="en-US" baseline="0" dirty="0" err="1" smtClean="0"/>
              <a:t>đó</a:t>
            </a:r>
            <a:r>
              <a:rPr lang="en-US" baseline="0" dirty="0" smtClean="0"/>
              <a:t> </a:t>
            </a:r>
            <a:r>
              <a:rPr lang="en-US" baseline="0" dirty="0" err="1" smtClean="0"/>
              <a:t>hoàn</a:t>
            </a:r>
            <a:r>
              <a:rPr lang="en-US" baseline="0" dirty="0" smtClean="0"/>
              <a:t> </a:t>
            </a:r>
            <a:r>
              <a:rPr lang="en-US" baseline="0" dirty="0" err="1" smtClean="0"/>
              <a:t>toàn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realtime</a:t>
            </a:r>
            <a:r>
              <a:rPr lang="en-US" baseline="0" dirty="0" smtClean="0"/>
              <a:t> processing.</a:t>
            </a:r>
            <a:endParaRPr lang="en-US" dirty="0"/>
          </a:p>
        </p:txBody>
      </p:sp>
    </p:spTree>
    <p:extLst>
      <p:ext uri="{BB962C8B-B14F-4D97-AF65-F5344CB8AC3E}">
        <p14:creationId xmlns:p14="http://schemas.microsoft.com/office/powerpoint/2010/main" val="3810618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Ngày</a:t>
            </a:r>
            <a:r>
              <a:rPr lang="en-US" baseline="0" dirty="0" smtClean="0"/>
              <a:t> nay,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tiện</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gia</a:t>
            </a:r>
            <a:r>
              <a:rPr lang="en-US" baseline="0" dirty="0" smtClean="0"/>
              <a:t> </a:t>
            </a:r>
            <a:r>
              <a:rPr lang="en-US" baseline="0" dirty="0" err="1" smtClean="0"/>
              <a:t>tăng</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ở VN </a:t>
            </a:r>
            <a:r>
              <a:rPr lang="en-US" baseline="0" dirty="0" err="1" smtClean="0"/>
              <a:t>chúng</a:t>
            </a:r>
            <a:r>
              <a:rPr lang="en-US" baseline="0" dirty="0" smtClean="0"/>
              <a:t> ta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tiện</a:t>
            </a:r>
            <a:r>
              <a:rPr lang="en-US" baseline="0" dirty="0" smtClean="0"/>
              <a:t> </a:t>
            </a:r>
            <a:r>
              <a:rPr lang="en-US" baseline="0" dirty="0" err="1" smtClean="0"/>
              <a:t>rất</a:t>
            </a:r>
            <a:r>
              <a:rPr lang="en-US" baseline="0" dirty="0" smtClean="0"/>
              <a:t> </a:t>
            </a:r>
            <a:r>
              <a:rPr lang="en-US" baseline="0" dirty="0" err="1" smtClean="0"/>
              <a:t>lớn</a:t>
            </a:r>
            <a:r>
              <a:rPr lang="en-US" baseline="0" dirty="0" smtClean="0"/>
              <a:t>), </a:t>
            </a:r>
            <a:r>
              <a:rPr lang="en-US" baseline="0"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nhận</a:t>
            </a:r>
            <a:r>
              <a:rPr lang="en-US" baseline="0" dirty="0" smtClean="0"/>
              <a:t> </a:t>
            </a:r>
            <a:r>
              <a:rPr lang="en-US" baseline="0" dirty="0" err="1" smtClean="0"/>
              <a:t>diện</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nhằm</a:t>
            </a:r>
            <a:r>
              <a:rPr lang="en-US" baseline="0" dirty="0" smtClean="0"/>
              <a:t>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giao</a:t>
            </a:r>
            <a:r>
              <a:rPr lang="en-US" baseline="0" dirty="0" smtClean="0"/>
              <a:t> </a:t>
            </a:r>
            <a:r>
              <a:rPr lang="en-US" baseline="0" dirty="0" err="1" smtClean="0"/>
              <a:t>thông</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thu</a:t>
            </a:r>
            <a:r>
              <a:rPr lang="en-US" baseline="0" dirty="0" smtClean="0"/>
              <a:t> </a:t>
            </a:r>
            <a:r>
              <a:rPr lang="en-US" baseline="0" dirty="0" err="1" smtClean="0"/>
              <a:t>hút</a:t>
            </a:r>
            <a:r>
              <a:rPr lang="en-US" baseline="0" dirty="0" smtClean="0"/>
              <a:t> </a:t>
            </a:r>
            <a:r>
              <a:rPr lang="en-US" baseline="0" dirty="0" err="1" smtClean="0"/>
              <a:t>nhiều</a:t>
            </a:r>
            <a:r>
              <a:rPr lang="en-US" baseline="0" dirty="0" smtClean="0"/>
              <a:t> </a:t>
            </a:r>
            <a:r>
              <a:rPr lang="en-US" baseline="0" dirty="0" err="1" smtClean="0"/>
              <a:t>sự</a:t>
            </a:r>
            <a:r>
              <a:rPr lang="en-US" baseline="0" dirty="0" smtClean="0"/>
              <a:t> </a:t>
            </a:r>
            <a:r>
              <a:rPr lang="en-US" baseline="0" dirty="0" err="1" smtClean="0"/>
              <a:t>chú</a:t>
            </a:r>
            <a:r>
              <a:rPr lang="en-US" baseline="0" dirty="0" smtClean="0"/>
              <a:t> ý.</a:t>
            </a:r>
            <a:endParaRPr lang="en-US" dirty="0"/>
          </a:p>
        </p:txBody>
      </p:sp>
    </p:spTree>
    <p:extLst>
      <p:ext uri="{BB962C8B-B14F-4D97-AF65-F5344CB8AC3E}">
        <p14:creationId xmlns:p14="http://schemas.microsoft.com/office/powerpoint/2010/main" val="330590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Trên</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nổi</a:t>
            </a:r>
            <a:r>
              <a:rPr lang="en-US" baseline="0" dirty="0" smtClean="0"/>
              <a:t> </a:t>
            </a:r>
            <a:r>
              <a:rPr lang="en-US" baseline="0" dirty="0" err="1" smtClean="0"/>
              <a:t>bật</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a:t>
            </a:r>
            <a:r>
              <a:rPr lang="en-US" baseline="0" dirty="0" err="1" smtClean="0"/>
              <a:t>mang</a:t>
            </a:r>
            <a:r>
              <a:rPr lang="en-US" baseline="0" dirty="0" smtClean="0"/>
              <a:t> </a:t>
            </a:r>
            <a:r>
              <a:rPr lang="en-US" baseline="0" dirty="0" err="1" smtClean="0"/>
              <a:t>tính</a:t>
            </a:r>
            <a:r>
              <a:rPr lang="en-US" baseline="0" dirty="0" smtClean="0"/>
              <a:t> </a:t>
            </a:r>
            <a:r>
              <a:rPr lang="en-US" baseline="0" dirty="0" err="1" smtClean="0"/>
              <a:t>chất</a:t>
            </a:r>
            <a:r>
              <a:rPr lang="en-US" baseline="0" dirty="0" smtClean="0"/>
              <a:t> </a:t>
            </a:r>
            <a:r>
              <a:rPr lang="en-US" baseline="0" dirty="0" err="1" smtClean="0"/>
              <a:t>đặc</a:t>
            </a:r>
            <a:r>
              <a:rPr lang="en-US" baseline="0" dirty="0" smtClean="0"/>
              <a:t> </a:t>
            </a:r>
            <a:r>
              <a:rPr lang="en-US" baseline="0" dirty="0" err="1" smtClean="0"/>
              <a:t>thù</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riêng</a:t>
            </a:r>
            <a:r>
              <a:rPr lang="en-US" baseline="0" dirty="0" smtClean="0"/>
              <a:t> ở </a:t>
            </a:r>
            <a:r>
              <a:rPr lang="en-US" baseline="0" dirty="0" err="1" smtClean="0"/>
              <a:t>từng</a:t>
            </a:r>
            <a:r>
              <a:rPr lang="en-US" baseline="0" dirty="0" smtClean="0"/>
              <a:t> </a:t>
            </a:r>
            <a:r>
              <a:rPr lang="en-US" baseline="0" dirty="0" err="1" smtClean="0"/>
              <a:t>quốc</a:t>
            </a:r>
            <a:r>
              <a:rPr lang="en-US" baseline="0" dirty="0" smtClean="0"/>
              <a:t> </a:t>
            </a:r>
            <a:r>
              <a:rPr lang="en-US" baseline="0" dirty="0" err="1" smtClean="0"/>
              <a:t>gia</a:t>
            </a:r>
            <a:r>
              <a:rPr lang="en-US" baseline="0" dirty="0" smtClean="0"/>
              <a:t>.</a:t>
            </a:r>
          </a:p>
          <a:p>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một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ALPR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cho</a:t>
            </a:r>
            <a:r>
              <a:rPr lang="en-US" baseline="0" dirty="0" smtClean="0"/>
              <a:t> </a:t>
            </a:r>
            <a:r>
              <a:rPr lang="en-US" baseline="0" dirty="0" err="1" smtClean="0"/>
              <a:t>nhiều</a:t>
            </a:r>
            <a:r>
              <a:rPr lang="en-US" baseline="0" dirty="0" smtClean="0"/>
              <a:t> </a:t>
            </a:r>
            <a:r>
              <a:rPr lang="en-US" baseline="0" dirty="0" err="1" smtClean="0"/>
              <a:t>quốc</a:t>
            </a:r>
            <a:r>
              <a:rPr lang="en-US" baseline="0" dirty="0" smtClean="0"/>
              <a:t> </a:t>
            </a:r>
            <a:r>
              <a:rPr lang="en-US" baseline="0" dirty="0" err="1" smtClean="0"/>
              <a:t>gia</a:t>
            </a:r>
            <a:r>
              <a:rPr lang="en-US" baseline="0" dirty="0" smtClean="0"/>
              <a:t>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khả</a:t>
            </a:r>
            <a:r>
              <a:rPr lang="en-US" baseline="0" dirty="0" smtClean="0"/>
              <a:t> </a:t>
            </a:r>
            <a:r>
              <a:rPr lang="en-US" baseline="0" dirty="0" err="1" smtClean="0"/>
              <a:t>thi</a:t>
            </a:r>
            <a:r>
              <a:rPr lang="en-US" baseline="0" dirty="0" smtClean="0"/>
              <a:t>.</a:t>
            </a:r>
          </a:p>
          <a:p>
            <a:r>
              <a:rPr lang="en-US" dirty="0" err="1" smtClean="0"/>
              <a:t>Đối</a:t>
            </a:r>
            <a:r>
              <a:rPr lang="en-US" baseline="0" dirty="0" smtClean="0"/>
              <a:t> </a:t>
            </a:r>
            <a:r>
              <a:rPr lang="en-US" baseline="0" dirty="0" err="1" smtClean="0"/>
              <a:t>với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ALPR </a:t>
            </a:r>
            <a:r>
              <a:rPr lang="en-US" baseline="0" dirty="0" err="1" smtClean="0"/>
              <a:t>cho</a:t>
            </a:r>
            <a:r>
              <a:rPr lang="en-US" baseline="0" dirty="0" smtClean="0"/>
              <a:t> </a:t>
            </a:r>
            <a:r>
              <a:rPr lang="en-US" baseline="0" dirty="0" err="1" smtClean="0"/>
              <a:t>biển</a:t>
            </a:r>
            <a:r>
              <a:rPr lang="en-US" baseline="0" dirty="0" smtClean="0"/>
              <a:t> </a:t>
            </a:r>
            <a:r>
              <a:rPr lang="en-US" baseline="0" dirty="0" err="1" smtClean="0"/>
              <a:t>số</a:t>
            </a:r>
            <a:r>
              <a:rPr lang="en-US" baseline="0" dirty="0" smtClean="0"/>
              <a:t> </a:t>
            </a:r>
            <a:r>
              <a:rPr lang="en-US" baseline="0" dirty="0" err="1" smtClean="0"/>
              <a:t>xe</a:t>
            </a:r>
            <a:r>
              <a:rPr lang="en-US" baseline="0" dirty="0" smtClean="0"/>
              <a:t> VN</a:t>
            </a:r>
            <a:r>
              <a:rPr lang="en-US" dirty="0" smtClean="0"/>
              <a:t>:</a:t>
            </a:r>
          </a:p>
          <a:p>
            <a:r>
              <a:rPr lang="en-US" dirty="0" smtClean="0"/>
              <a:t>+</a:t>
            </a:r>
            <a:r>
              <a:rPr lang="en-US" baseline="0" dirty="0" smtClean="0"/>
              <a:t> </a:t>
            </a:r>
            <a:r>
              <a:rPr lang="en-US" baseline="0" dirty="0" err="1" smtClean="0"/>
              <a:t>các</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trước</a:t>
            </a:r>
            <a:r>
              <a:rPr lang="en-US" baseline="0" dirty="0" smtClean="0"/>
              <a:t> …</a:t>
            </a:r>
          </a:p>
          <a:p>
            <a:r>
              <a:rPr lang="en-US" baseline="0" dirty="0" err="1" smtClean="0"/>
              <a:t>Vì</a:t>
            </a:r>
            <a:r>
              <a:rPr lang="en-US" baseline="0" dirty="0" smtClean="0"/>
              <a:t> </a:t>
            </a:r>
            <a:r>
              <a:rPr lang="en-US" baseline="0" dirty="0" err="1" smtClean="0"/>
              <a:t>thế</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mà</a:t>
            </a:r>
            <a:r>
              <a:rPr lang="en-US" baseline="0" dirty="0" smtClean="0"/>
              <a:t> </a:t>
            </a:r>
            <a:r>
              <a:rPr lang="en-US" baseline="0" dirty="0" err="1" smtClean="0"/>
              <a:t>nghiên</a:t>
            </a:r>
            <a:r>
              <a:rPr lang="en-US" baseline="0" dirty="0" smtClean="0"/>
              <a:t> </a:t>
            </a:r>
            <a:r>
              <a:rPr lang="en-US" baseline="0" dirty="0" err="1" smtClean="0"/>
              <a:t>cứu</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hướng</a:t>
            </a:r>
            <a:r>
              <a:rPr lang="en-US" baseline="0" dirty="0" smtClean="0"/>
              <a:t> </a:t>
            </a:r>
            <a:r>
              <a:rPr lang="en-US" baseline="0" dirty="0" err="1" smtClean="0"/>
              <a:t>tới</a:t>
            </a:r>
            <a:r>
              <a:rPr lang="en-US" baseline="0" dirty="0" smtClean="0"/>
              <a:t> </a:t>
            </a:r>
            <a:r>
              <a:rPr lang="en-US" baseline="0" dirty="0" err="1" smtClean="0"/>
              <a:t>là</a:t>
            </a:r>
            <a:r>
              <a:rPr lang="en-US" baseline="0" dirty="0" smtClean="0"/>
              <a:t> …</a:t>
            </a:r>
            <a:endParaRPr lang="en-US" dirty="0"/>
          </a:p>
        </p:txBody>
      </p:sp>
    </p:spTree>
    <p:extLst>
      <p:ext uri="{BB962C8B-B14F-4D97-AF65-F5344CB8AC3E}">
        <p14:creationId xmlns:p14="http://schemas.microsoft.com/office/powerpoint/2010/main" val="3527180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ALPR multi-stage </a:t>
            </a:r>
            <a:r>
              <a:rPr lang="en-US" baseline="0" dirty="0" err="1" smtClean="0"/>
              <a:t>điển</a:t>
            </a:r>
            <a:r>
              <a:rPr lang="en-US" baseline="0" dirty="0" smtClean="0"/>
              <a:t> </a:t>
            </a:r>
            <a:r>
              <a:rPr lang="en-US" baseline="0" dirty="0" err="1" smtClean="0"/>
              <a:t>hình</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 …</a:t>
            </a:r>
            <a:endParaRPr lang="en-US" dirty="0"/>
          </a:p>
        </p:txBody>
      </p:sp>
    </p:spTree>
    <p:extLst>
      <p:ext uri="{BB962C8B-B14F-4D97-AF65-F5344CB8AC3E}">
        <p14:creationId xmlns:p14="http://schemas.microsoft.com/office/powerpoint/2010/main" val="318545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Bài</a:t>
            </a:r>
            <a:r>
              <a:rPr lang="en-US" baseline="0" dirty="0" smtClean="0"/>
              <a:t> </a:t>
            </a:r>
            <a:r>
              <a:rPr lang="en-US" baseline="0" dirty="0" err="1" smtClean="0"/>
              <a:t>toán</a:t>
            </a:r>
            <a:r>
              <a:rPr lang="en-US" baseline="0" dirty="0" smtClean="0"/>
              <a:t> ALPR </a:t>
            </a:r>
            <a:r>
              <a:rPr lang="en-US" baseline="0" dirty="0" err="1" smtClean="0"/>
              <a:t>gặp</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thách</a:t>
            </a:r>
            <a:r>
              <a:rPr lang="en-US" baseline="0" dirty="0" smtClean="0"/>
              <a:t> </a:t>
            </a:r>
            <a:r>
              <a:rPr lang="en-US" baseline="0" dirty="0" err="1" smtClean="0"/>
              <a:t>thức</a:t>
            </a:r>
            <a:r>
              <a:rPr lang="en-US" baseline="0" dirty="0" smtClean="0"/>
              <a:t>, </a:t>
            </a:r>
            <a:r>
              <a:rPr lang="en-US" baseline="0" dirty="0" err="1" smtClean="0"/>
              <a:t>dưới</a:t>
            </a:r>
            <a:r>
              <a:rPr lang="en-US" baseline="0" dirty="0" smtClean="0"/>
              <a:t>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liệt</a:t>
            </a:r>
            <a:r>
              <a:rPr lang="en-US" baseline="0" dirty="0" smtClean="0"/>
              <a:t> </a:t>
            </a:r>
            <a:r>
              <a:rPr lang="en-US" baseline="0" dirty="0" err="1" smtClean="0"/>
              <a:t>kê</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chính</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a:t>
            </a:r>
          </a:p>
          <a:p>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p>
          <a:p>
            <a:r>
              <a:rPr lang="en-US" dirty="0" smtClean="0"/>
              <a:t>- </a:t>
            </a:r>
            <a:r>
              <a:rPr lang="en-US" dirty="0" err="1" smtClean="0"/>
              <a:t>Vì</a:t>
            </a:r>
            <a:r>
              <a:rPr lang="en-US" baseline="0" dirty="0" smtClean="0"/>
              <a:t> </a:t>
            </a:r>
            <a:r>
              <a:rPr lang="en-US" baseline="0" dirty="0" err="1" smtClean="0"/>
              <a:t>thế</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được</a:t>
            </a:r>
            <a:r>
              <a:rPr lang="en-US" baseline="0" dirty="0" smtClean="0"/>
              <a:t> </a:t>
            </a:r>
            <a:r>
              <a:rPr lang="en-US" baseline="0" dirty="0" err="1" smtClean="0"/>
              <a:t>một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ALPR </a:t>
            </a:r>
            <a:r>
              <a:rPr lang="en-US" baseline="0" dirty="0" err="1" smtClean="0"/>
              <a:t>hoàn</a:t>
            </a:r>
            <a:r>
              <a:rPr lang="en-US" baseline="0" dirty="0" smtClean="0"/>
              <a:t> </a:t>
            </a:r>
            <a:r>
              <a:rPr lang="en-US" baseline="0" dirty="0" err="1" smtClean="0"/>
              <a:t>chỉnh</a:t>
            </a:r>
            <a:r>
              <a:rPr lang="en-US" baseline="0" dirty="0" smtClean="0"/>
              <a:t> </a:t>
            </a:r>
            <a:r>
              <a:rPr lang="en-US" baseline="0" dirty="0" err="1" smtClean="0"/>
              <a:t>đòi</a:t>
            </a:r>
            <a:r>
              <a:rPr lang="en-US" baseline="0" dirty="0" smtClean="0"/>
              <a:t> </a:t>
            </a:r>
            <a:r>
              <a:rPr lang="en-US" baseline="0" dirty="0" err="1" smtClean="0"/>
              <a:t>hỏi</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nỗ</a:t>
            </a:r>
            <a:r>
              <a:rPr lang="en-US" baseline="0" dirty="0" smtClean="0"/>
              <a:t> </a:t>
            </a:r>
            <a:r>
              <a:rPr lang="en-US" baseline="0" dirty="0" err="1" smtClean="0"/>
              <a:t>lực</a:t>
            </a:r>
            <a:r>
              <a:rPr lang="en-US" baseline="0" dirty="0" smtClean="0"/>
              <a:t>.</a:t>
            </a:r>
            <a:endParaRPr lang="en-US" dirty="0"/>
          </a:p>
        </p:txBody>
      </p:sp>
    </p:spTree>
    <p:extLst>
      <p:ext uri="{BB962C8B-B14F-4D97-AF65-F5344CB8AC3E}">
        <p14:creationId xmlns:p14="http://schemas.microsoft.com/office/powerpoint/2010/main" val="2866946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đóng</a:t>
            </a:r>
            <a:r>
              <a:rPr lang="en-US" baseline="0" dirty="0" smtClean="0"/>
              <a:t> </a:t>
            </a:r>
            <a:r>
              <a:rPr lang="en-US" baseline="0" dirty="0" err="1" smtClean="0"/>
              <a:t>góp</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trong</a:t>
            </a:r>
            <a:r>
              <a:rPr lang="en-US" baseline="0" dirty="0" smtClean="0"/>
              <a:t> </a:t>
            </a:r>
            <a:r>
              <a:rPr lang="en-US" baseline="0" dirty="0" err="1" smtClean="0"/>
              <a:t>công</a:t>
            </a:r>
            <a:r>
              <a:rPr lang="en-US" baseline="0" dirty="0" smtClean="0"/>
              <a:t> </a:t>
            </a:r>
            <a:r>
              <a:rPr lang="en-US" baseline="0" dirty="0" err="1" smtClean="0"/>
              <a:t>trình</a:t>
            </a:r>
            <a:r>
              <a:rPr lang="en-US" baseline="0" dirty="0" smtClean="0"/>
              <a:t> </a:t>
            </a:r>
            <a:r>
              <a:rPr lang="en-US" baseline="0" dirty="0" err="1" smtClean="0"/>
              <a:t>này</a:t>
            </a:r>
            <a:r>
              <a:rPr lang="en-US" baseline="0" dirty="0" smtClean="0"/>
              <a:t>:</a:t>
            </a:r>
          </a:p>
          <a:p>
            <a:r>
              <a:rPr lang="en-US" dirty="0" smtClean="0"/>
              <a:t>….</a:t>
            </a:r>
            <a:endParaRPr lang="en-US" dirty="0"/>
          </a:p>
        </p:txBody>
      </p:sp>
    </p:spTree>
    <p:extLst>
      <p:ext uri="{BB962C8B-B14F-4D97-AF65-F5344CB8AC3E}">
        <p14:creationId xmlns:p14="http://schemas.microsoft.com/office/powerpoint/2010/main" val="242449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a:t>
            </a:r>
            <a:r>
              <a:rPr lang="en-US" baseline="0" dirty="0" smtClean="0"/>
              <a:t> </a:t>
            </a:r>
            <a:r>
              <a:rPr lang="en-US" baseline="0" dirty="0" err="1" smtClean="0"/>
              <a:t>như</a:t>
            </a:r>
            <a:r>
              <a:rPr lang="en-US" baseline="0" dirty="0" smtClean="0"/>
              <a:t> </a:t>
            </a:r>
            <a:r>
              <a:rPr lang="en-US" baseline="0" dirty="0" err="1" smtClean="0"/>
              <a:t>hiểu</a:t>
            </a:r>
            <a:r>
              <a:rPr lang="en-US" baseline="0" dirty="0" smtClean="0"/>
              <a:t> </a:t>
            </a:r>
            <a:r>
              <a:rPr lang="en-US" baseline="0" dirty="0" err="1" smtClean="0"/>
              <a:t>biết</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có</a:t>
            </a:r>
            <a:r>
              <a:rPr lang="en-US" baseline="0" dirty="0" smtClean="0"/>
              <a:t> </a:t>
            </a:r>
            <a:r>
              <a:rPr lang="en-US" baseline="0" dirty="0" err="1" smtClean="0"/>
              <a:t>hai</a:t>
            </a:r>
            <a:r>
              <a:rPr lang="en-US" baseline="0" dirty="0" smtClean="0"/>
              <a:t> </a:t>
            </a:r>
            <a:r>
              <a:rPr lang="en-US" baseline="0" dirty="0" err="1" smtClean="0"/>
              <a:t>cách</a:t>
            </a:r>
            <a:r>
              <a:rPr lang="en-US" baseline="0" dirty="0" smtClean="0"/>
              <a:t>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chính</a:t>
            </a:r>
            <a:r>
              <a:rPr lang="en-US" baseline="0" dirty="0" smtClean="0"/>
              <a:t> </a:t>
            </a:r>
            <a:r>
              <a:rPr lang="en-US" baseline="0" dirty="0" err="1" smtClean="0"/>
              <a:t>cho</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ALPR:</a:t>
            </a:r>
          </a:p>
          <a:p>
            <a:r>
              <a:rPr lang="en-US" baseline="0" dirty="0" err="1" smtClean="0"/>
              <a:t>Thứ</a:t>
            </a:r>
            <a:r>
              <a:rPr lang="en-US" baseline="0" dirty="0" smtClean="0"/>
              <a:t> </a:t>
            </a:r>
            <a:r>
              <a:rPr lang="en-US" baseline="0" dirty="0" err="1" smtClean="0"/>
              <a:t>nhất</a:t>
            </a:r>
            <a:r>
              <a:rPr lang="en-US" baseline="0" dirty="0" smtClean="0"/>
              <a:t>,</a:t>
            </a:r>
          </a:p>
          <a:p>
            <a:r>
              <a:rPr lang="en-US" baseline="0" dirty="0" err="1" smtClean="0"/>
              <a:t>Thứ</a:t>
            </a:r>
            <a:r>
              <a:rPr lang="en-US" baseline="0" dirty="0" smtClean="0"/>
              <a:t> </a:t>
            </a:r>
            <a:r>
              <a:rPr lang="en-US" baseline="0" dirty="0" err="1" smtClean="0"/>
              <a:t>hai</a:t>
            </a:r>
            <a:r>
              <a:rPr lang="en-US" baseline="0" dirty="0" smtClean="0"/>
              <a:t>,</a:t>
            </a:r>
            <a:endParaRPr lang="en-US" dirty="0"/>
          </a:p>
        </p:txBody>
      </p:sp>
    </p:spTree>
    <p:extLst>
      <p:ext uri="{BB962C8B-B14F-4D97-AF65-F5344CB8AC3E}">
        <p14:creationId xmlns:p14="http://schemas.microsoft.com/office/powerpoint/2010/main" val="256524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minh </a:t>
            </a:r>
            <a:r>
              <a:rPr lang="en-US" baseline="0" dirty="0" err="1" smtClean="0"/>
              <a:t>hoạt</a:t>
            </a:r>
            <a:r>
              <a:rPr lang="en-US" baseline="0" dirty="0" smtClean="0"/>
              <a:t> </a:t>
            </a:r>
            <a:r>
              <a:rPr lang="en-US" baseline="0" dirty="0" err="1" smtClean="0"/>
              <a:t>một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multi-stage ALPR </a:t>
            </a:r>
            <a:r>
              <a:rPr lang="en-US" baseline="0" dirty="0" err="1" smtClean="0"/>
              <a:t>gồm</a:t>
            </a:r>
            <a:r>
              <a:rPr lang="en-US" baseline="0" dirty="0" smtClean="0"/>
              <a:t> </a:t>
            </a:r>
            <a:r>
              <a:rPr lang="en-US" baseline="0" dirty="0" err="1" smtClean="0"/>
              <a:t>ba</a:t>
            </a:r>
            <a:r>
              <a:rPr lang="en-US" baseline="0" dirty="0" smtClean="0"/>
              <a:t>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chính</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a:t>
            </a:r>
          </a:p>
          <a:p>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bước</a:t>
            </a:r>
            <a:r>
              <a:rPr lang="en-US" baseline="0" dirty="0" smtClean="0"/>
              <a:t> car detection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ảnh</a:t>
            </a:r>
            <a:r>
              <a:rPr lang="en-US" baseline="0" dirty="0" smtClean="0"/>
              <a:t> </a:t>
            </a:r>
            <a:r>
              <a:rPr lang="en-US" baseline="0" dirty="0" err="1" smtClean="0"/>
              <a:t>thu</a:t>
            </a:r>
            <a:r>
              <a:rPr lang="en-US" baseline="0" dirty="0" smtClean="0"/>
              <a:t> </a:t>
            </a:r>
            <a:r>
              <a:rPr lang="en-US" baseline="0" dirty="0" err="1" smtClean="0"/>
              <a:t>được</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camera </a:t>
            </a:r>
            <a:r>
              <a:rPr lang="en-US" baseline="0" dirty="0" err="1" smtClean="0"/>
              <a:t>ip</a:t>
            </a:r>
            <a:r>
              <a:rPr lang="en-US" baseline="0" dirty="0" smtClean="0"/>
              <a:t> </a:t>
            </a:r>
            <a:r>
              <a:rPr lang="en-US" baseline="0" dirty="0" err="1" smtClean="0"/>
              <a:t>thường</a:t>
            </a:r>
            <a:r>
              <a:rPr lang="en-US" baseline="0" dirty="0" smtClean="0"/>
              <a:t> </a:t>
            </a:r>
            <a:r>
              <a:rPr lang="en-US" baseline="0" dirty="0" err="1" smtClean="0"/>
              <a:t>có</a:t>
            </a:r>
            <a:r>
              <a:rPr lang="en-US" baseline="0" dirty="0" smtClean="0"/>
              <a:t> </a:t>
            </a:r>
            <a:r>
              <a:rPr lang="en-US" baseline="0" dirty="0" err="1" smtClean="0"/>
              <a:t>độ</a:t>
            </a:r>
            <a:r>
              <a:rPr lang="en-US" baseline="0" dirty="0" smtClean="0"/>
              <a:t> </a:t>
            </a:r>
            <a:r>
              <a:rPr lang="en-US" baseline="0" dirty="0" err="1" smtClean="0"/>
              <a:t>phân</a:t>
            </a:r>
            <a:r>
              <a:rPr lang="en-US" baseline="0" dirty="0" smtClean="0"/>
              <a:t> </a:t>
            </a:r>
            <a:r>
              <a:rPr lang="en-US" baseline="0" dirty="0" err="1" smtClean="0"/>
              <a:t>giải</a:t>
            </a:r>
            <a:r>
              <a:rPr lang="en-US" baseline="0" dirty="0" smtClean="0"/>
              <a:t> </a:t>
            </a:r>
            <a:r>
              <a:rPr lang="en-US" baseline="0" dirty="0" err="1" smtClean="0"/>
              <a:t>lớn</a:t>
            </a:r>
            <a:r>
              <a:rPr lang="en-US" baseline="0" dirty="0" smtClean="0"/>
              <a:t> </a:t>
            </a:r>
            <a:r>
              <a:rPr lang="en-US" baseline="0" dirty="0" err="1" smtClean="0"/>
              <a:t>và</a:t>
            </a:r>
            <a:r>
              <a:rPr lang="en-US" baseline="0" dirty="0" smtClean="0"/>
              <a:t> background </a:t>
            </a:r>
            <a:r>
              <a:rPr lang="en-US" baseline="0" dirty="0" err="1" smtClean="0"/>
              <a:t>phức</a:t>
            </a:r>
            <a:r>
              <a:rPr lang="en-US" baseline="0" dirty="0" smtClean="0"/>
              <a:t> </a:t>
            </a:r>
            <a:r>
              <a:rPr lang="en-US" baseline="0" dirty="0" err="1" smtClean="0"/>
              <a:t>tạp</a:t>
            </a:r>
            <a:r>
              <a:rPr lang="en-US" baseline="0" dirty="0" smtClean="0"/>
              <a:t>,</a:t>
            </a:r>
          </a:p>
          <a:p>
            <a:r>
              <a:rPr lang="en-US" baseline="0" dirty="0" err="1" smtClean="0"/>
              <a:t>Vì</a:t>
            </a:r>
            <a:r>
              <a:rPr lang="en-US" baseline="0" dirty="0" smtClean="0"/>
              <a:t> </a:t>
            </a:r>
            <a:r>
              <a:rPr lang="en-US" baseline="0" dirty="0" err="1" smtClean="0"/>
              <a:t>thế</a:t>
            </a:r>
            <a:r>
              <a:rPr lang="en-US" baseline="0" dirty="0" smtClean="0"/>
              <a:t>, </a:t>
            </a:r>
            <a:r>
              <a:rPr lang="en-US" baseline="0" dirty="0" err="1" smtClean="0"/>
              <a:t>bước</a:t>
            </a:r>
            <a:r>
              <a:rPr lang="en-US" baseline="0" dirty="0" smtClean="0"/>
              <a:t> car detection </a:t>
            </a:r>
            <a:r>
              <a:rPr lang="en-US" baseline="0" dirty="0" err="1" smtClean="0"/>
              <a:t>nên</a:t>
            </a:r>
            <a:r>
              <a:rPr lang="en-US" baseline="0" dirty="0" smtClean="0"/>
              <a:t> </a:t>
            </a:r>
            <a:r>
              <a:rPr lang="en-US" baseline="0" dirty="0" err="1" smtClean="0"/>
              <a:t>có</a:t>
            </a:r>
            <a:r>
              <a:rPr lang="en-US" baseline="0" dirty="0" smtClean="0"/>
              <a:t>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endParaRPr lang="en-US" dirty="0"/>
          </a:p>
        </p:txBody>
      </p:sp>
    </p:spTree>
    <p:extLst>
      <p:ext uri="{BB962C8B-B14F-4D97-AF65-F5344CB8AC3E}">
        <p14:creationId xmlns:p14="http://schemas.microsoft.com/office/powerpoint/2010/main" val="423182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9761-BF51-4982-B173-7C87BE59473C}"/>
              </a:ext>
            </a:extLst>
          </p:cNvPr>
          <p:cNvSpPr>
            <a:spLocks noGrp="1"/>
          </p:cNvSpPr>
          <p:nvPr>
            <p:ph type="ctrTitle"/>
          </p:nvPr>
        </p:nvSpPr>
        <p:spPr>
          <a:xfrm>
            <a:off x="642849" y="2022475"/>
            <a:ext cx="10906299" cy="1406525"/>
          </a:xfrm>
          <a:prstGeom prst="roundRect">
            <a:avLst/>
          </a:prstGeom>
          <a:solidFill>
            <a:srgbClr val="233FB5"/>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chor="ctr">
            <a:normAutofit/>
          </a:bodyPr>
          <a:lstStyle>
            <a:lvl1pPr algn="ctr">
              <a:defRPr sz="36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6ADC7FA-F762-4F2C-A8C2-9F53FF66F74C}"/>
              </a:ext>
            </a:extLst>
          </p:cNvPr>
          <p:cNvSpPr>
            <a:spLocks noGrp="1"/>
          </p:cNvSpPr>
          <p:nvPr>
            <p:ph type="subTitle" idx="1" hasCustomPrompt="1"/>
          </p:nvPr>
        </p:nvSpPr>
        <p:spPr>
          <a:xfrm>
            <a:off x="1523999" y="3838339"/>
            <a:ext cx="9144000" cy="365125"/>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Author’s name</a:t>
            </a:r>
          </a:p>
        </p:txBody>
      </p:sp>
      <p:sp>
        <p:nvSpPr>
          <p:cNvPr id="4" name="Date Placeholder 3">
            <a:extLst>
              <a:ext uri="{FF2B5EF4-FFF2-40B4-BE49-F238E27FC236}">
                <a16:creationId xmlns:a16="http://schemas.microsoft.com/office/drawing/2014/main" id="{9AE3762C-6BE1-4914-A42A-547BFFE13573}"/>
              </a:ext>
            </a:extLst>
          </p:cNvPr>
          <p:cNvSpPr>
            <a:spLocks noGrp="1"/>
          </p:cNvSpPr>
          <p:nvPr>
            <p:ph type="dt" sz="half" idx="10"/>
          </p:nvPr>
        </p:nvSpPr>
        <p:spPr>
          <a:xfrm>
            <a:off x="0" y="6492873"/>
            <a:ext cx="3581400" cy="365125"/>
          </a:xfrm>
        </p:spPr>
        <p:txBody>
          <a:bodyPr/>
          <a:lstStyle/>
          <a:p>
            <a:fld id="{F254E6E1-C624-4A89-BDA1-87A8B08D93BA}" type="datetime1">
              <a:rPr lang="en-US" smtClean="0"/>
              <a:t>10/10/2021</a:t>
            </a:fld>
            <a:endParaRPr lang="en-US" dirty="0"/>
          </a:p>
        </p:txBody>
      </p:sp>
      <p:sp>
        <p:nvSpPr>
          <p:cNvPr id="5" name="Footer Placeholder 4">
            <a:extLst>
              <a:ext uri="{FF2B5EF4-FFF2-40B4-BE49-F238E27FC236}">
                <a16:creationId xmlns:a16="http://schemas.microsoft.com/office/drawing/2014/main" id="{A1C19CA5-2273-46CF-AF28-A8786B5D1964}"/>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A3B65A15-C7E5-4585-8C30-13D2685A9980}"/>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8" name="Text Placeholder 17">
            <a:extLst>
              <a:ext uri="{FF2B5EF4-FFF2-40B4-BE49-F238E27FC236}">
                <a16:creationId xmlns:a16="http://schemas.microsoft.com/office/drawing/2014/main" id="{E6BB2E7B-336E-42EB-AA6B-EA58EEE2DBE7}"/>
              </a:ext>
            </a:extLst>
          </p:cNvPr>
          <p:cNvSpPr>
            <a:spLocks noGrp="1"/>
          </p:cNvSpPr>
          <p:nvPr>
            <p:ph type="body" sz="quarter" idx="13" hasCustomPrompt="1"/>
          </p:nvPr>
        </p:nvSpPr>
        <p:spPr>
          <a:xfrm>
            <a:off x="1523999" y="4225901"/>
            <a:ext cx="9144000" cy="365125"/>
          </a:xfrm>
          <a:prstGeom prst="rect">
            <a:avLst/>
          </a:prstGeom>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r>
              <a:rPr lang="en-US" dirty="0"/>
              <a:t>Major</a:t>
            </a:r>
          </a:p>
        </p:txBody>
      </p:sp>
      <p:sp>
        <p:nvSpPr>
          <p:cNvPr id="26" name="Text Placeholder 25">
            <a:extLst>
              <a:ext uri="{FF2B5EF4-FFF2-40B4-BE49-F238E27FC236}">
                <a16:creationId xmlns:a16="http://schemas.microsoft.com/office/drawing/2014/main" id="{FCC792DB-AD82-4882-BD81-BD755219E38E}"/>
              </a:ext>
            </a:extLst>
          </p:cNvPr>
          <p:cNvSpPr>
            <a:spLocks noGrp="1"/>
          </p:cNvSpPr>
          <p:nvPr>
            <p:ph type="body" sz="quarter" idx="16" hasCustomPrompt="1"/>
          </p:nvPr>
        </p:nvSpPr>
        <p:spPr>
          <a:xfrm>
            <a:off x="1524000" y="4634264"/>
            <a:ext cx="9143999" cy="365125"/>
          </a:xfrm>
          <a:prstGeom prst="rect">
            <a:avLst/>
          </a:prstGeom>
        </p:spPr>
        <p:txBody>
          <a:bodyPr anchor="ctr"/>
          <a:lstStyle>
            <a:lvl1pPr marL="0" indent="0" algn="ctr">
              <a:buNone/>
              <a:defRPr sz="14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fr-FR" dirty="0" err="1"/>
              <a:t>School</a:t>
            </a:r>
            <a:endParaRPr lang="fr-FR" dirty="0"/>
          </a:p>
        </p:txBody>
      </p:sp>
      <p:sp>
        <p:nvSpPr>
          <p:cNvPr id="28" name="Text Placeholder 27">
            <a:extLst>
              <a:ext uri="{FF2B5EF4-FFF2-40B4-BE49-F238E27FC236}">
                <a16:creationId xmlns:a16="http://schemas.microsoft.com/office/drawing/2014/main" id="{3D9EC919-DE44-49F1-AE87-407D7E34EC8F}"/>
              </a:ext>
            </a:extLst>
          </p:cNvPr>
          <p:cNvSpPr>
            <a:spLocks noGrp="1"/>
          </p:cNvSpPr>
          <p:nvPr>
            <p:ph type="body" sz="quarter" idx="17" hasCustomPrompt="1"/>
          </p:nvPr>
        </p:nvSpPr>
        <p:spPr>
          <a:xfrm>
            <a:off x="1524001" y="5021826"/>
            <a:ext cx="9143997" cy="365125"/>
          </a:xfrm>
          <a:prstGeom prst="rect">
            <a:avLst/>
          </a:prstGeom>
        </p:spPr>
        <p:txBody>
          <a:bodyPr anchor="ctr"/>
          <a:lstStyle>
            <a:lvl1pPr marL="0" indent="0" algn="ctr">
              <a:buNone/>
              <a:defRPr sz="1300" b="0" i="1"/>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i="1" dirty="0"/>
              <a:t>email</a:t>
            </a:r>
            <a:endParaRPr lang="en-US" dirty="0"/>
          </a:p>
        </p:txBody>
      </p:sp>
    </p:spTree>
    <p:extLst>
      <p:ext uri="{BB962C8B-B14F-4D97-AF65-F5344CB8AC3E}">
        <p14:creationId xmlns:p14="http://schemas.microsoft.com/office/powerpoint/2010/main" val="25660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831-11D2-4B3F-B2D9-80E32BFDA061}"/>
              </a:ext>
            </a:extLst>
          </p:cNvPr>
          <p:cNvSpPr>
            <a:spLocks noGrp="1"/>
          </p:cNvSpPr>
          <p:nvPr>
            <p:ph type="title"/>
          </p:nvPr>
        </p:nvSpPr>
        <p:spPr>
          <a:xfrm>
            <a:off x="-1" y="394588"/>
            <a:ext cx="12188953" cy="456311"/>
          </a:xfrm>
          <a:prstGeom prst="rect">
            <a:avLst/>
          </a:prstGeom>
          <a:solidFill>
            <a:srgbClr val="F2F2F2"/>
          </a:solidFill>
        </p:spPr>
        <p:txBody>
          <a:bodyPr anchor="ctr"/>
          <a:lstStyle>
            <a:lvl1pPr marL="284163" indent="0">
              <a:defRPr sz="2100" b="1">
                <a:solidFill>
                  <a:srgbClr val="A30000"/>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850898"/>
            <a:ext cx="11430000" cy="5641973"/>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Tree>
    <p:extLst>
      <p:ext uri="{BB962C8B-B14F-4D97-AF65-F5344CB8AC3E}">
        <p14:creationId xmlns:p14="http://schemas.microsoft.com/office/powerpoint/2010/main" val="135163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_header">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394588"/>
            <a:ext cx="11430000" cy="6098283"/>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 </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Tree>
    <p:extLst>
      <p:ext uri="{BB962C8B-B14F-4D97-AF65-F5344CB8AC3E}">
        <p14:creationId xmlns:p14="http://schemas.microsoft.com/office/powerpoint/2010/main" val="407052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4831-11D2-4B3F-B2D9-80E32BFDA061}"/>
              </a:ext>
            </a:extLst>
          </p:cNvPr>
          <p:cNvSpPr>
            <a:spLocks noGrp="1"/>
          </p:cNvSpPr>
          <p:nvPr>
            <p:ph type="title"/>
          </p:nvPr>
        </p:nvSpPr>
        <p:spPr>
          <a:xfrm>
            <a:off x="-1" y="394588"/>
            <a:ext cx="12188953" cy="456311"/>
          </a:xfrm>
          <a:prstGeom prst="rect">
            <a:avLst/>
          </a:prstGeom>
          <a:solidFill>
            <a:srgbClr val="F2F2F2"/>
          </a:solidFill>
        </p:spPr>
        <p:txBody>
          <a:bodyPr anchor="ctr"/>
          <a:lstStyle>
            <a:lvl1pPr marL="282575" indent="0">
              <a:defRPr sz="2100" b="1">
                <a:solidFill>
                  <a:srgbClr val="A30000"/>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F2A5DCCB-134E-454F-90BE-B66D9A2A8745}"/>
              </a:ext>
            </a:extLst>
          </p:cNvPr>
          <p:cNvSpPr>
            <a:spLocks noGrp="1"/>
          </p:cNvSpPr>
          <p:nvPr>
            <p:ph sz="half" idx="2" hasCustomPrompt="1"/>
          </p:nvPr>
        </p:nvSpPr>
        <p:spPr>
          <a:xfrm>
            <a:off x="381000" y="850899"/>
            <a:ext cx="11430000" cy="5641972"/>
          </a:xfrm>
          <a:prstGeom prst="rect">
            <a:avLst/>
          </a:prstGeom>
        </p:spPr>
        <p:txBody>
          <a:bodyPr anchor="ctr"/>
          <a:lstStyle>
            <a:lvl1pPr marL="0" indent="0" algn="just">
              <a:buClr>
                <a:srgbClr val="233FB5"/>
              </a:buClr>
              <a:buFont typeface="+mj-lt"/>
              <a:buNone/>
              <a:defRPr sz="1900"/>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Content</a:t>
            </a:r>
          </a:p>
        </p:txBody>
      </p:sp>
      <p:sp>
        <p:nvSpPr>
          <p:cNvPr id="7" name="Date Placeholder 6">
            <a:extLst>
              <a:ext uri="{FF2B5EF4-FFF2-40B4-BE49-F238E27FC236}">
                <a16:creationId xmlns:a16="http://schemas.microsoft.com/office/drawing/2014/main" id="{F647999E-5AC1-4E6C-9F2C-AC127F29F612}"/>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8" name="Footer Placeholder 7">
            <a:extLst>
              <a:ext uri="{FF2B5EF4-FFF2-40B4-BE49-F238E27FC236}">
                <a16:creationId xmlns:a16="http://schemas.microsoft.com/office/drawing/2014/main" id="{743E6589-355C-493F-AE5C-B8401BABEFED}"/>
              </a:ext>
            </a:extLst>
          </p:cNvPr>
          <p:cNvSpPr>
            <a:spLocks noGrp="1"/>
          </p:cNvSpPr>
          <p:nvPr>
            <p:ph type="ftr" sz="quarter" idx="11"/>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en-US" dirty="0"/>
          </a:p>
        </p:txBody>
      </p:sp>
      <p:sp>
        <p:nvSpPr>
          <p:cNvPr id="9" name="Slide Number Placeholder 8">
            <a:extLst>
              <a:ext uri="{FF2B5EF4-FFF2-40B4-BE49-F238E27FC236}">
                <a16:creationId xmlns:a16="http://schemas.microsoft.com/office/drawing/2014/main" id="{8322BC35-1733-4ED0-8322-031874F2CA09}"/>
              </a:ext>
            </a:extLst>
          </p:cNvPr>
          <p:cNvSpPr>
            <a:spLocks noGrp="1"/>
          </p:cNvSpPr>
          <p:nvPr>
            <p:ph type="sldNum" sz="quarter" idx="12"/>
          </p:nvPr>
        </p:nvSpPr>
        <p:spPr/>
        <p:txBody>
          <a:bodyPr/>
          <a:lstStyle/>
          <a:p>
            <a:fld id="{B881B6B3-2069-452F-BF40-F653D75B3DB0}" type="slidenum">
              <a:rPr lang="en-US" smtClean="0"/>
              <a:t>‹#›</a:t>
            </a:fld>
            <a:endParaRPr lang="en-US"/>
          </a:p>
        </p:txBody>
      </p:sp>
      <p:sp>
        <p:nvSpPr>
          <p:cNvPr id="12" name="Text Placeholder 11">
            <a:extLst>
              <a:ext uri="{FF2B5EF4-FFF2-40B4-BE49-F238E27FC236}">
                <a16:creationId xmlns:a16="http://schemas.microsoft.com/office/drawing/2014/main" id="{95CD0151-49F5-437E-B1A5-ABA17B707905}"/>
              </a:ext>
            </a:extLst>
          </p:cNvPr>
          <p:cNvSpPr>
            <a:spLocks noGrp="1"/>
          </p:cNvSpPr>
          <p:nvPr>
            <p:ph type="body" sz="quarter" idx="13" hasCustomPrompt="1"/>
          </p:nvPr>
        </p:nvSpPr>
        <p:spPr>
          <a:xfrm>
            <a:off x="0" y="0"/>
            <a:ext cx="6100620" cy="394588"/>
          </a:xfrm>
          <a:prstGeom prst="rect">
            <a:avLst/>
          </a:prstGeom>
          <a:solidFill>
            <a:srgbClr val="A30000"/>
          </a:solidFill>
        </p:spPr>
        <p:txBody>
          <a:bodyPr anchor="ctr"/>
          <a:lstStyle>
            <a:lvl1pPr marL="0" indent="0">
              <a:buNone/>
              <a:defRPr sz="1500">
                <a:solidFill>
                  <a:schemeClr val="bg1"/>
                </a:solidFill>
              </a:defRPr>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dirty="0"/>
              <a:t>Section</a:t>
            </a:r>
          </a:p>
        </p:txBody>
      </p:sp>
      <p:sp>
        <p:nvSpPr>
          <p:cNvPr id="14" name="Text Placeholder 13">
            <a:extLst>
              <a:ext uri="{FF2B5EF4-FFF2-40B4-BE49-F238E27FC236}">
                <a16:creationId xmlns:a16="http://schemas.microsoft.com/office/drawing/2014/main" id="{69018403-3F1D-40D4-BC5C-DB0074B20939}"/>
              </a:ext>
            </a:extLst>
          </p:cNvPr>
          <p:cNvSpPr>
            <a:spLocks noGrp="1"/>
          </p:cNvSpPr>
          <p:nvPr>
            <p:ph type="body" sz="quarter" idx="14" hasCustomPrompt="1"/>
          </p:nvPr>
        </p:nvSpPr>
        <p:spPr>
          <a:xfrm>
            <a:off x="6100620" y="0"/>
            <a:ext cx="6091380" cy="394588"/>
          </a:xfrm>
          <a:prstGeom prst="rect">
            <a:avLst/>
          </a:prstGeom>
          <a:solidFill>
            <a:srgbClr val="D9D9D9"/>
          </a:solidFill>
        </p:spPr>
        <p:txBody>
          <a:bodyPr anchor="ctr"/>
          <a:lstStyle>
            <a:lvl1pPr marL="0" indent="0">
              <a:buNone/>
              <a:defRPr sz="1400">
                <a:solidFill>
                  <a:srgbClr val="A30000"/>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Subsection</a:t>
            </a:r>
          </a:p>
        </p:txBody>
      </p:sp>
      <p:sp>
        <p:nvSpPr>
          <p:cNvPr id="16" name="Text Placeholder 15">
            <a:extLst>
              <a:ext uri="{FF2B5EF4-FFF2-40B4-BE49-F238E27FC236}">
                <a16:creationId xmlns:a16="http://schemas.microsoft.com/office/drawing/2014/main" id="{D4AB21C4-42CD-4920-BCF7-A34790F303ED}"/>
              </a:ext>
            </a:extLst>
          </p:cNvPr>
          <p:cNvSpPr>
            <a:spLocks noGrp="1"/>
          </p:cNvSpPr>
          <p:nvPr>
            <p:ph type="body" sz="quarter" idx="15" hasCustomPrompt="1"/>
          </p:nvPr>
        </p:nvSpPr>
        <p:spPr>
          <a:xfrm>
            <a:off x="6932209" y="4749966"/>
            <a:ext cx="4697297" cy="300082"/>
          </a:xfrm>
          <a:prstGeom prst="rect">
            <a:avLst/>
          </a:prstGeom>
        </p:spPr>
        <p:txBody>
          <a:bodyPr wrap="square" anchor="ctr">
            <a:spAutoFit/>
          </a:bodyPr>
          <a:lstStyle>
            <a:lvl1pPr marL="0" indent="0" algn="ctr">
              <a:buFont typeface="+mj-lt"/>
              <a:buNone/>
              <a:defRPr sz="1500" b="0" i="1"/>
            </a:lvl1pPr>
            <a:lvl2pPr marL="457200" indent="0">
              <a:buFont typeface="+mj-lt"/>
              <a:buNone/>
              <a:defRPr sz="1400" i="1"/>
            </a:lvl2pPr>
            <a:lvl3pPr marL="914400" indent="0">
              <a:buFont typeface="+mj-lt"/>
              <a:buNone/>
              <a:defRPr sz="1400" i="1"/>
            </a:lvl3pPr>
            <a:lvl4pPr marL="1371600" indent="0">
              <a:buFont typeface="+mj-lt"/>
              <a:buNone/>
              <a:defRPr sz="1400" i="1"/>
            </a:lvl4pPr>
            <a:lvl5pPr marL="1828800" indent="0">
              <a:buFont typeface="+mj-lt"/>
              <a:buNone/>
              <a:defRPr sz="1400" i="1"/>
            </a:lvl5pPr>
          </a:lstStyle>
          <a:p>
            <a:pPr lvl="0"/>
            <a:r>
              <a:rPr lang="en-US" dirty="0"/>
              <a:t>Fig. caption</a:t>
            </a:r>
          </a:p>
        </p:txBody>
      </p:sp>
    </p:spTree>
    <p:extLst>
      <p:ext uri="{BB962C8B-B14F-4D97-AF65-F5344CB8AC3E}">
        <p14:creationId xmlns:p14="http://schemas.microsoft.com/office/powerpoint/2010/main" val="186387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ing">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766219"/>
            <a:ext cx="10515600" cy="1325563"/>
          </a:xfrm>
          <a:prstGeom prst="rect">
            <a:avLst/>
          </a:prstGeom>
          <a:noFill/>
        </p:spPr>
        <p:txBody>
          <a:bodyPr anchor="ctr"/>
          <a:lstStyle>
            <a:lvl1pPr algn="ctr">
              <a:defRPr sz="5400" baseline="0">
                <a:solidFill>
                  <a:srgbClr val="A30000"/>
                </a:solidFill>
                <a:effectLst>
                  <a:outerShdw blurRad="50800" dist="38100" dir="16200000" rotWithShape="0">
                    <a:prstClr val="black">
                      <a:alpha val="40000"/>
                    </a:prstClr>
                  </a:outerShdw>
                </a:effectLst>
              </a:defRPr>
            </a:lvl1pPr>
          </a:lstStyle>
          <a:p>
            <a:r>
              <a:rPr lang="en-US" dirty="0" smtClean="0"/>
              <a:t>THANK FOR YOUR ATTENTION!</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10/10/2021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a:t>
            </a:fld>
            <a:endParaRPr lang="en-US" dirty="0"/>
          </a:p>
        </p:txBody>
      </p:sp>
    </p:spTree>
    <p:extLst>
      <p:ext uri="{BB962C8B-B14F-4D97-AF65-F5344CB8AC3E}">
        <p14:creationId xmlns:p14="http://schemas.microsoft.com/office/powerpoint/2010/main" val="1724264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342630-8E2B-4E99-A079-E550D597398D}"/>
              </a:ext>
            </a:extLst>
          </p:cNvPr>
          <p:cNvSpPr>
            <a:spLocks noGrp="1"/>
          </p:cNvSpPr>
          <p:nvPr>
            <p:ph type="dt" sz="half" idx="2"/>
          </p:nvPr>
        </p:nvSpPr>
        <p:spPr>
          <a:xfrm>
            <a:off x="0" y="6492873"/>
            <a:ext cx="3581400" cy="365125"/>
          </a:xfrm>
          <a:prstGeom prst="rect">
            <a:avLst/>
          </a:prstGeom>
          <a:solidFill>
            <a:srgbClr val="A30000"/>
          </a:solidFill>
        </p:spPr>
        <p:txBody>
          <a:bodyPr vert="horz" lIns="91440" tIns="45720" rIns="91440" bIns="45720" rtlCol="0" anchor="ctr"/>
          <a:lstStyle>
            <a:lvl1pPr algn="ctr">
              <a:defRPr sz="1200">
                <a:solidFill>
                  <a:schemeClr val="bg1"/>
                </a:solidFill>
                <a:latin typeface="Knuth's Computer Modern"/>
              </a:defRPr>
            </a:lvl1pPr>
          </a:lstStyle>
          <a:p>
            <a:fld id="{3605BC6B-0753-49C4-B818-4A6D4F4F202B}" type="datetime1">
              <a:rPr lang="en-US" smtClean="0"/>
              <a:t>10/10/2021</a:t>
            </a:fld>
            <a:endParaRPr lang="en-US" dirty="0"/>
          </a:p>
        </p:txBody>
      </p:sp>
      <p:sp>
        <p:nvSpPr>
          <p:cNvPr id="5" name="Footer Placeholder 4">
            <a:extLst>
              <a:ext uri="{FF2B5EF4-FFF2-40B4-BE49-F238E27FC236}">
                <a16:creationId xmlns:a16="http://schemas.microsoft.com/office/drawing/2014/main" id="{41ED622E-32C2-4FEC-BC7F-ED2E93990BBA}"/>
              </a:ext>
            </a:extLst>
          </p:cNvPr>
          <p:cNvSpPr>
            <a:spLocks noGrp="1"/>
          </p:cNvSpPr>
          <p:nvPr>
            <p:ph type="ftr" sz="quarter" idx="3"/>
          </p:nvPr>
        </p:nvSpPr>
        <p:spPr>
          <a:xfrm>
            <a:off x="3581401" y="6492874"/>
            <a:ext cx="5029200" cy="365125"/>
          </a:xfrm>
          <a:prstGeom prst="rect">
            <a:avLst/>
          </a:prstGeom>
          <a:solidFill>
            <a:srgbClr val="ECECEC"/>
          </a:solidFill>
        </p:spPr>
        <p:txBody>
          <a:bodyPr vert="horz" lIns="91440" tIns="45720" rIns="91440" bIns="45720" rtlCol="0" anchor="ctr"/>
          <a:lstStyle>
            <a:lvl1pPr algn="ctr">
              <a:defRPr sz="1200">
                <a:solidFill>
                  <a:srgbClr val="A30000"/>
                </a:solidFill>
                <a:latin typeface="Knuth's Computer Modern"/>
              </a:defRPr>
            </a:lvl1pPr>
          </a:lstStyle>
          <a:p>
            <a:r>
              <a:rPr lang="en-US" dirty="0"/>
              <a:t>Le </a:t>
            </a:r>
            <a:r>
              <a:rPr lang="en-US" dirty="0" err="1"/>
              <a:t>Quy</a:t>
            </a:r>
            <a:r>
              <a:rPr lang="en-US" dirty="0"/>
              <a:t> Don Technical University</a:t>
            </a:r>
          </a:p>
        </p:txBody>
      </p:sp>
      <p:sp>
        <p:nvSpPr>
          <p:cNvPr id="6" name="Slide Number Placeholder 5">
            <a:extLst>
              <a:ext uri="{FF2B5EF4-FFF2-40B4-BE49-F238E27FC236}">
                <a16:creationId xmlns:a16="http://schemas.microsoft.com/office/drawing/2014/main" id="{404A855A-CFDC-40CC-AF2C-4895690933D8}"/>
              </a:ext>
            </a:extLst>
          </p:cNvPr>
          <p:cNvSpPr>
            <a:spLocks noGrp="1"/>
          </p:cNvSpPr>
          <p:nvPr>
            <p:ph type="sldNum" sz="quarter" idx="4"/>
          </p:nvPr>
        </p:nvSpPr>
        <p:spPr>
          <a:xfrm>
            <a:off x="8610601" y="6492875"/>
            <a:ext cx="3578352" cy="365125"/>
          </a:xfrm>
          <a:prstGeom prst="rect">
            <a:avLst/>
          </a:prstGeom>
          <a:solidFill>
            <a:srgbClr val="D9D9D9"/>
          </a:solidFill>
        </p:spPr>
        <p:txBody>
          <a:bodyPr vert="horz" lIns="91440" tIns="45720" rIns="91440" bIns="45720" rtlCol="0" anchor="ctr"/>
          <a:lstStyle>
            <a:lvl1pPr algn="r">
              <a:defRPr sz="1200">
                <a:solidFill>
                  <a:srgbClr val="A30000"/>
                </a:solidFill>
                <a:latin typeface="Knuth's Computer Modern"/>
              </a:defRPr>
            </a:lvl1pPr>
          </a:lstStyle>
          <a:p>
            <a:fld id="{B881B6B3-2069-452F-BF40-F653D75B3DB0}" type="slidenum">
              <a:rPr lang="en-US" smtClean="0"/>
              <a:pPr/>
              <a:t>‹#›</a:t>
            </a:fld>
            <a:endParaRPr lang="en-US" dirty="0"/>
          </a:p>
        </p:txBody>
      </p:sp>
      <p:sp>
        <p:nvSpPr>
          <p:cNvPr id="10" name="Text Placeholder 2">
            <a:extLst>
              <a:ext uri="{FF2B5EF4-FFF2-40B4-BE49-F238E27FC236}">
                <a16:creationId xmlns:a16="http://schemas.microsoft.com/office/drawing/2014/main" id="{9BCDD4B7-978F-4E19-B60E-2231E06EED4F}"/>
              </a:ext>
            </a:extLst>
          </p:cNvPr>
          <p:cNvSpPr txBox="1">
            <a:spLocks/>
          </p:cNvSpPr>
          <p:nvPr userDrawn="1"/>
        </p:nvSpPr>
        <p:spPr>
          <a:xfrm>
            <a:off x="3047" y="0"/>
            <a:ext cx="6092953" cy="394588"/>
          </a:xfrm>
          <a:prstGeom prst="rect">
            <a:avLst/>
          </a:prstGeom>
          <a:solidFill>
            <a:srgbClr val="A30000"/>
          </a:solidFill>
        </p:spPr>
        <p:txBody>
          <a:bodyPr anchor="b"/>
          <a:lstStyle>
            <a:lvl1pPr marL="0" indent="0" algn="l" defTabSz="914400" rtl="0" eaLnBrk="1" latinLnBrk="0" hangingPunct="1">
              <a:lnSpc>
                <a:spcPct val="90000"/>
              </a:lnSpc>
              <a:spcBef>
                <a:spcPts val="1000"/>
              </a:spcBef>
              <a:buFont typeface="Arial" panose="020B0604020202020204" pitchFamily="34" charset="0"/>
              <a:buNone/>
              <a:defRPr sz="1600" b="0" kern="1200">
                <a:solidFill>
                  <a:schemeClr val="bg1"/>
                </a:solidFill>
                <a:latin typeface="Knuth's Computer Modern"/>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
        <p:nvSpPr>
          <p:cNvPr id="13" name="Text Placeholder 4">
            <a:extLst>
              <a:ext uri="{FF2B5EF4-FFF2-40B4-BE49-F238E27FC236}">
                <a16:creationId xmlns:a16="http://schemas.microsoft.com/office/drawing/2014/main" id="{DE5A3003-6C2A-42FA-9EE4-152F2549C40B}"/>
              </a:ext>
            </a:extLst>
          </p:cNvPr>
          <p:cNvSpPr txBox="1">
            <a:spLocks/>
          </p:cNvSpPr>
          <p:nvPr userDrawn="1"/>
        </p:nvSpPr>
        <p:spPr>
          <a:xfrm>
            <a:off x="6096000" y="0"/>
            <a:ext cx="6096000" cy="394588"/>
          </a:xfrm>
          <a:prstGeom prst="rect">
            <a:avLst/>
          </a:prstGeom>
          <a:solidFill>
            <a:srgbClr val="D9D9D9"/>
          </a:solidFill>
        </p:spPr>
        <p:txBody>
          <a:bodyPr anchor="b"/>
          <a:lstStyle>
            <a:lvl1pPr marL="0" indent="0" algn="l" defTabSz="914400" rtl="0" eaLnBrk="1" latinLnBrk="0" hangingPunct="1">
              <a:lnSpc>
                <a:spcPct val="90000"/>
              </a:lnSpc>
              <a:spcBef>
                <a:spcPts val="1000"/>
              </a:spcBef>
              <a:buFont typeface="Arial" panose="020B0604020202020204" pitchFamily="34" charset="0"/>
              <a:buNone/>
              <a:defRPr sz="1800" b="0" kern="1200">
                <a:solidFill>
                  <a:srgbClr val="A30000"/>
                </a:solidFill>
                <a:latin typeface="Knuth's Computer Modern"/>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Knuth's Computer Modern"/>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6236552"/>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60" r:id="rId3"/>
    <p:sldLayoutId id="2147483661" r:id="rId4"/>
    <p:sldLayoutId id="2147483662" r:id="rId5"/>
  </p:sldLayoutIdLst>
  <p:hf hdr="0"/>
  <p:txStyles>
    <p:titleStyle>
      <a:lvl1pPr algn="l" defTabSz="914400" rtl="0" eaLnBrk="1" latinLnBrk="0" hangingPunct="1">
        <a:lnSpc>
          <a:spcPct val="90000"/>
        </a:lnSpc>
        <a:spcBef>
          <a:spcPct val="0"/>
        </a:spcBef>
        <a:buNone/>
        <a:defRPr sz="4400" kern="1200">
          <a:solidFill>
            <a:schemeClr val="tx1"/>
          </a:solidFill>
          <a:latin typeface="Knuth's Computer Modern"/>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hanh29bk@mta.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vanptb@lqdtu.edu.vn" TargetMode="External"/><Relationship Id="rId4" Type="http://schemas.openxmlformats.org/officeDocument/2006/relationships/hyperlink" Target="mailto:phamvandan.cntt2@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787D-4AB5-436E-B8B0-4C00CA19B027}"/>
              </a:ext>
            </a:extLst>
          </p:cNvPr>
          <p:cNvSpPr>
            <a:spLocks noGrp="1"/>
          </p:cNvSpPr>
          <p:nvPr>
            <p:ph type="ctrTitle"/>
          </p:nvPr>
        </p:nvSpPr>
        <p:spPr>
          <a:xfrm>
            <a:off x="642851" y="2083033"/>
            <a:ext cx="10906299" cy="1406525"/>
          </a:xfrm>
        </p:spPr>
        <p:txBody>
          <a:bodyPr>
            <a:normAutofit fontScale="90000"/>
          </a:bodyPr>
          <a:lstStyle/>
          <a:p>
            <a:r>
              <a:rPr lang="en-US" dirty="0"/>
              <a:t>An efficient method to improve the accuracy of Vietnamese vehicle license plate recognition in unconstrained environment</a:t>
            </a:r>
          </a:p>
        </p:txBody>
      </p:sp>
      <p:sp>
        <p:nvSpPr>
          <p:cNvPr id="3" name="Subtitle 2">
            <a:extLst>
              <a:ext uri="{FF2B5EF4-FFF2-40B4-BE49-F238E27FC236}">
                <a16:creationId xmlns:a16="http://schemas.microsoft.com/office/drawing/2014/main" id="{7747C03F-DB98-4A7F-9201-6039FC00BB28}"/>
              </a:ext>
            </a:extLst>
          </p:cNvPr>
          <p:cNvSpPr>
            <a:spLocks noGrp="1"/>
          </p:cNvSpPr>
          <p:nvPr>
            <p:ph type="subTitle" idx="1"/>
          </p:nvPr>
        </p:nvSpPr>
        <p:spPr/>
        <p:txBody>
          <a:bodyPr/>
          <a:lstStyle/>
          <a:p>
            <a:r>
              <a:rPr lang="en-US" dirty="0" err="1"/>
              <a:t>Khanh</a:t>
            </a:r>
            <a:r>
              <a:rPr lang="en-US" dirty="0"/>
              <a:t> Nguyen Quoc, Dan Pham Van, Van Pham </a:t>
            </a:r>
            <a:r>
              <a:rPr lang="en-US" dirty="0" err="1"/>
              <a:t>Thi</a:t>
            </a:r>
            <a:r>
              <a:rPr lang="en-US" dirty="0"/>
              <a:t> </a:t>
            </a:r>
            <a:r>
              <a:rPr lang="en-US" dirty="0" err="1"/>
              <a:t>Bich</a:t>
            </a:r>
            <a:r>
              <a:rPr lang="en-US" dirty="0"/>
              <a:t> </a:t>
            </a:r>
          </a:p>
        </p:txBody>
      </p:sp>
      <p:sp>
        <p:nvSpPr>
          <p:cNvPr id="4" name="Date Placeholder 3">
            <a:extLst>
              <a:ext uri="{FF2B5EF4-FFF2-40B4-BE49-F238E27FC236}">
                <a16:creationId xmlns:a16="http://schemas.microsoft.com/office/drawing/2014/main" id="{DD1E8E9B-5F07-42F3-BEB3-2CBD42E61D65}"/>
              </a:ext>
            </a:extLst>
          </p:cNvPr>
          <p:cNvSpPr>
            <a:spLocks noGrp="1"/>
          </p:cNvSpPr>
          <p:nvPr>
            <p:ph type="dt" sz="half" idx="10"/>
          </p:nvPr>
        </p:nvSpPr>
        <p:spPr/>
        <p:txBody>
          <a:bodyPr/>
          <a:lstStyle/>
          <a:p>
            <a:fld id="{F254E6E1-C624-4A89-BDA1-87A8B08D93BA}" type="datetime1">
              <a:rPr lang="en-US" smtClean="0"/>
              <a:t>10/10/2021</a:t>
            </a:fld>
            <a:endParaRPr lang="en-US" dirty="0"/>
          </a:p>
        </p:txBody>
      </p:sp>
      <p:sp>
        <p:nvSpPr>
          <p:cNvPr id="5" name="Footer Placeholder 4">
            <a:extLst>
              <a:ext uri="{FF2B5EF4-FFF2-40B4-BE49-F238E27FC236}">
                <a16:creationId xmlns:a16="http://schemas.microsoft.com/office/drawing/2014/main" id="{AC8F9484-0A00-444D-8E1B-EE7AC4E93605}"/>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C6C68334-3910-4382-A4B9-7BA49F9A00E4}"/>
              </a:ext>
            </a:extLst>
          </p:cNvPr>
          <p:cNvSpPr>
            <a:spLocks noGrp="1"/>
          </p:cNvSpPr>
          <p:nvPr>
            <p:ph type="sldNum" sz="quarter" idx="12"/>
          </p:nvPr>
        </p:nvSpPr>
        <p:spPr/>
        <p:txBody>
          <a:bodyPr/>
          <a:lstStyle/>
          <a:p>
            <a:fld id="{B881B6B3-2069-452F-BF40-F653D75B3DB0}" type="slidenum">
              <a:rPr lang="en-US" smtClean="0"/>
              <a:t>1</a:t>
            </a:fld>
            <a:endParaRPr lang="en-US"/>
          </a:p>
        </p:txBody>
      </p:sp>
      <p:sp>
        <p:nvSpPr>
          <p:cNvPr id="7" name="Text Placeholder 6">
            <a:extLst>
              <a:ext uri="{FF2B5EF4-FFF2-40B4-BE49-F238E27FC236}">
                <a16:creationId xmlns:a16="http://schemas.microsoft.com/office/drawing/2014/main" id="{EF21A2AE-ED52-4AFA-A0CC-8D851723124F}"/>
              </a:ext>
            </a:extLst>
          </p:cNvPr>
          <p:cNvSpPr>
            <a:spLocks noGrp="1"/>
          </p:cNvSpPr>
          <p:nvPr>
            <p:ph type="body" sz="quarter" idx="13"/>
          </p:nvPr>
        </p:nvSpPr>
        <p:spPr/>
        <p:txBody>
          <a:bodyPr/>
          <a:lstStyle/>
          <a:p>
            <a:r>
              <a:rPr lang="en-US" dirty="0"/>
              <a:t>Faculty Of Information Technology </a:t>
            </a:r>
          </a:p>
        </p:txBody>
      </p:sp>
      <p:sp>
        <p:nvSpPr>
          <p:cNvPr id="8" name="Text Placeholder 7">
            <a:extLst>
              <a:ext uri="{FF2B5EF4-FFF2-40B4-BE49-F238E27FC236}">
                <a16:creationId xmlns:a16="http://schemas.microsoft.com/office/drawing/2014/main" id="{0B47E543-2326-4640-B787-AC644F9DDDDA}"/>
              </a:ext>
            </a:extLst>
          </p:cNvPr>
          <p:cNvSpPr>
            <a:spLocks noGrp="1"/>
          </p:cNvSpPr>
          <p:nvPr>
            <p:ph type="body" sz="quarter" idx="16"/>
          </p:nvPr>
        </p:nvSpPr>
        <p:spPr/>
        <p:txBody>
          <a:bodyPr/>
          <a:lstStyle/>
          <a:p>
            <a:r>
              <a:rPr lang="fr-FR" dirty="0"/>
              <a:t>Le </a:t>
            </a:r>
            <a:r>
              <a:rPr lang="fr-FR" dirty="0" err="1"/>
              <a:t>Quy</a:t>
            </a:r>
            <a:r>
              <a:rPr lang="fr-FR" dirty="0"/>
              <a:t> Don </a:t>
            </a:r>
            <a:r>
              <a:rPr lang="fr-FR" dirty="0" err="1"/>
              <a:t>Technical</a:t>
            </a:r>
            <a:r>
              <a:rPr lang="fr-FR" dirty="0"/>
              <a:t> </a:t>
            </a:r>
            <a:r>
              <a:rPr lang="fr-FR" dirty="0" err="1"/>
              <a:t>University</a:t>
            </a:r>
            <a:endParaRPr lang="fr-FR" dirty="0"/>
          </a:p>
        </p:txBody>
      </p:sp>
      <p:sp>
        <p:nvSpPr>
          <p:cNvPr id="9" name="Text Placeholder 8">
            <a:extLst>
              <a:ext uri="{FF2B5EF4-FFF2-40B4-BE49-F238E27FC236}">
                <a16:creationId xmlns:a16="http://schemas.microsoft.com/office/drawing/2014/main" id="{0DFF9BC9-A77D-4E84-8F07-8CAC67CB8A34}"/>
              </a:ext>
            </a:extLst>
          </p:cNvPr>
          <p:cNvSpPr>
            <a:spLocks noGrp="1"/>
          </p:cNvSpPr>
          <p:nvPr>
            <p:ph type="body" sz="quarter" idx="17"/>
          </p:nvPr>
        </p:nvSpPr>
        <p:spPr/>
        <p:txBody>
          <a:bodyPr/>
          <a:lstStyle/>
          <a:p>
            <a:r>
              <a:rPr lang="en-US" dirty="0">
                <a:hlinkClick r:id="rId3"/>
              </a:rPr>
              <a:t>khanh29bk@mta.edu.vn</a:t>
            </a:r>
            <a:r>
              <a:rPr lang="en-US" dirty="0"/>
              <a:t>, </a:t>
            </a:r>
            <a:r>
              <a:rPr lang="en-US" dirty="0">
                <a:hlinkClick r:id="rId4"/>
              </a:rPr>
              <a:t>phamvandan.cntt2@gmail.com</a:t>
            </a:r>
            <a:r>
              <a:rPr lang="en-US" dirty="0"/>
              <a:t>, </a:t>
            </a:r>
            <a:r>
              <a:rPr lang="en-US" dirty="0">
                <a:hlinkClick r:id="rId5"/>
              </a:rPr>
              <a:t>vanptb@lqdtu.edu.vn</a:t>
            </a:r>
            <a:r>
              <a:rPr lang="en-US" dirty="0"/>
              <a:t> </a:t>
            </a:r>
          </a:p>
        </p:txBody>
      </p:sp>
      <p:pic>
        <p:nvPicPr>
          <p:cNvPr id="10" name="Picture 9">
            <a:extLst>
              <a:ext uri="{FF2B5EF4-FFF2-40B4-BE49-F238E27FC236}">
                <a16:creationId xmlns:a16="http://schemas.microsoft.com/office/drawing/2014/main" id="{52DB479E-BB61-4678-9058-BBE2F1404A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4002" y="712399"/>
            <a:ext cx="1103989" cy="11039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3345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10/10/2021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10</a:t>
            </a:fld>
            <a:endParaRPr lang="en-US" dirty="0"/>
          </a:p>
        </p:txBody>
      </p:sp>
    </p:spTree>
    <p:extLst>
      <p:ext uri="{BB962C8B-B14F-4D97-AF65-F5344CB8AC3E}">
        <p14:creationId xmlns:p14="http://schemas.microsoft.com/office/powerpoint/2010/main" val="3201945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approaches for ALPR</a:t>
            </a:r>
          </a:p>
        </p:txBody>
      </p:sp>
      <p:sp>
        <p:nvSpPr>
          <p:cNvPr id="3" name="Content Placeholder 2"/>
          <p:cNvSpPr>
            <a:spLocks noGrp="1"/>
          </p:cNvSpPr>
          <p:nvPr>
            <p:ph sz="half" idx="2"/>
          </p:nvPr>
        </p:nvSpPr>
        <p:spPr/>
        <p:txBody>
          <a:bodyPr/>
          <a:lstStyle/>
          <a:p>
            <a:pPr marL="457200" indent="-457200">
              <a:buFont typeface="+mj-lt"/>
              <a:buAutoNum type="arabicPeriod"/>
            </a:pPr>
            <a:r>
              <a:rPr lang="en-US" dirty="0"/>
              <a:t>Multi-stage license plate recognition systems.</a:t>
            </a:r>
          </a:p>
          <a:p>
            <a:pPr marL="742950" lvl="1" indent="-285750">
              <a:buFont typeface="Wingdings" panose="05000000000000000000" pitchFamily="2" charset="2"/>
              <a:buChar char="§"/>
            </a:pPr>
            <a:r>
              <a:rPr lang="en-US" dirty="0"/>
              <a:t>License plate detection: traditional image processing techniques, CNN.</a:t>
            </a:r>
          </a:p>
          <a:p>
            <a:pPr marL="742950" lvl="1" indent="-285750">
              <a:buFont typeface="Wingdings" panose="05000000000000000000" pitchFamily="2" charset="2"/>
              <a:buChar char="§"/>
            </a:pPr>
            <a:r>
              <a:rPr lang="en-US" dirty="0"/>
              <a:t>LP OCR: segmentation-based and segmentation-free approaches.</a:t>
            </a:r>
          </a:p>
          <a:p>
            <a:pPr marL="457200" indent="-457200">
              <a:buFont typeface="+mj-lt"/>
              <a:buAutoNum type="arabicPeriod"/>
            </a:pPr>
            <a:r>
              <a:rPr lang="en-US" dirty="0"/>
              <a:t>Single-stage LP recognition systems.</a:t>
            </a:r>
          </a:p>
          <a:p>
            <a:pPr marL="742950" lvl="1" indent="-285750">
              <a:buFont typeface="Wingdings" panose="05000000000000000000" pitchFamily="2" charset="2"/>
              <a:buChar char="§"/>
            </a:pPr>
            <a:r>
              <a:rPr lang="en-US" dirty="0"/>
              <a:t>They design a complex neural network to do both LP detection and LP OCR tasks.</a:t>
            </a:r>
          </a:p>
        </p:txBody>
      </p:sp>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11</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Approaches</a:t>
            </a:r>
          </a:p>
        </p:txBody>
      </p:sp>
    </p:spTree>
    <p:extLst>
      <p:ext uri="{BB962C8B-B14F-4D97-AF65-F5344CB8AC3E}">
        <p14:creationId xmlns:p14="http://schemas.microsoft.com/office/powerpoint/2010/main" val="144716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multi-stage ALPR system</a:t>
            </a:r>
          </a:p>
        </p:txBody>
      </p:sp>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12</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Multi-stage</a:t>
            </a:r>
          </a:p>
        </p:txBody>
      </p:sp>
      <p:sp>
        <p:nvSpPr>
          <p:cNvPr id="9" name="Text Placeholder 8"/>
          <p:cNvSpPr>
            <a:spLocks noGrp="1"/>
          </p:cNvSpPr>
          <p:nvPr>
            <p:ph type="body" sz="quarter" idx="15"/>
          </p:nvPr>
        </p:nvSpPr>
        <p:spPr>
          <a:xfrm>
            <a:off x="3747352" y="4659848"/>
            <a:ext cx="4697297" cy="300082"/>
          </a:xfrm>
        </p:spPr>
        <p:txBody>
          <a:bodyPr/>
          <a:lstStyle/>
          <a:p>
            <a:r>
              <a:rPr lang="en-US" dirty="0"/>
              <a:t>Illustration of a multi-stage ALPR system</a:t>
            </a:r>
          </a:p>
        </p:txBody>
      </p:sp>
      <p:pic>
        <p:nvPicPr>
          <p:cNvPr id="10" name="Content Placeholder 9">
            <a:extLst>
              <a:ext uri="{FF2B5EF4-FFF2-40B4-BE49-F238E27FC236}">
                <a16:creationId xmlns:a16="http://schemas.microsoft.com/office/drawing/2014/main" id="{ED74233F-675B-47F8-B25D-1B76A203F266}"/>
              </a:ext>
            </a:extLst>
          </p:cNvPr>
          <p:cNvPicPr>
            <a:picLocks noGrp="1" noChangeAspect="1"/>
          </p:cNvPicPr>
          <p:nvPr>
            <p:ph sz="half" idx="2"/>
          </p:nvPr>
        </p:nvPicPr>
        <p:blipFill>
          <a:blip r:embed="rId3"/>
          <a:stretch>
            <a:fillRect/>
          </a:stretch>
        </p:blipFill>
        <p:spPr>
          <a:xfrm>
            <a:off x="1128019" y="2157235"/>
            <a:ext cx="9935962" cy="2543530"/>
          </a:xfrm>
          <a:prstGeom prst="rect">
            <a:avLst/>
          </a:prstGeom>
        </p:spPr>
      </p:pic>
    </p:spTree>
    <p:extLst>
      <p:ext uri="{BB962C8B-B14F-4D97-AF65-F5344CB8AC3E}">
        <p14:creationId xmlns:p14="http://schemas.microsoft.com/office/powerpoint/2010/main" val="412826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single-stage ALPR system</a:t>
            </a:r>
          </a:p>
        </p:txBody>
      </p:sp>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13</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Single-stage</a:t>
            </a:r>
          </a:p>
        </p:txBody>
      </p:sp>
      <p:sp>
        <p:nvSpPr>
          <p:cNvPr id="9" name="Text Placeholder 8"/>
          <p:cNvSpPr>
            <a:spLocks noGrp="1"/>
          </p:cNvSpPr>
          <p:nvPr>
            <p:ph type="body" sz="quarter" idx="15"/>
          </p:nvPr>
        </p:nvSpPr>
        <p:spPr>
          <a:xfrm>
            <a:off x="3745826" y="5249056"/>
            <a:ext cx="4697297" cy="300082"/>
          </a:xfrm>
        </p:spPr>
        <p:txBody>
          <a:bodyPr/>
          <a:lstStyle/>
          <a:p>
            <a:r>
              <a:rPr lang="en-US" dirty="0"/>
              <a:t>Illustration of a single-stage ALPR system</a:t>
            </a:r>
          </a:p>
        </p:txBody>
      </p:sp>
      <p:pic>
        <p:nvPicPr>
          <p:cNvPr id="11" name="Picture 10">
            <a:extLst>
              <a:ext uri="{FF2B5EF4-FFF2-40B4-BE49-F238E27FC236}">
                <a16:creationId xmlns:a16="http://schemas.microsoft.com/office/drawing/2014/main" id="{60CAEFB5-50D2-41D6-8063-B889FA0DC2EE}"/>
              </a:ext>
            </a:extLst>
          </p:cNvPr>
          <p:cNvPicPr>
            <a:picLocks noChangeAspect="1"/>
          </p:cNvPicPr>
          <p:nvPr/>
        </p:nvPicPr>
        <p:blipFill>
          <a:blip r:embed="rId3"/>
          <a:stretch>
            <a:fillRect/>
          </a:stretch>
        </p:blipFill>
        <p:spPr>
          <a:xfrm>
            <a:off x="1013658" y="1584541"/>
            <a:ext cx="10797342" cy="3688919"/>
          </a:xfrm>
          <a:prstGeom prst="rect">
            <a:avLst/>
          </a:prstGeom>
        </p:spPr>
      </p:pic>
    </p:spTree>
    <p:extLst>
      <p:ext uri="{BB962C8B-B14F-4D97-AF65-F5344CB8AC3E}">
        <p14:creationId xmlns:p14="http://schemas.microsoft.com/office/powerpoint/2010/main" val="30502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Key-points detection problem – Human Pose Estimation (HPE)</a:t>
            </a:r>
          </a:p>
        </p:txBody>
      </p:sp>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14</a:t>
            </a:fld>
            <a:endParaRPr lang="en-US"/>
          </a:p>
        </p:txBody>
      </p:sp>
      <p:sp>
        <p:nvSpPr>
          <p:cNvPr id="7" name="Text Placeholder 6"/>
          <p:cNvSpPr>
            <a:spLocks noGrp="1"/>
          </p:cNvSpPr>
          <p:nvPr>
            <p:ph type="body" sz="quarter" idx="13"/>
          </p:nvPr>
        </p:nvSpPr>
        <p:spPr/>
        <p:txBody>
          <a:bodyPr/>
          <a:lstStyle/>
          <a:p>
            <a:r>
              <a:rPr lang="en-US" dirty="0"/>
              <a:t>Related work</a:t>
            </a:r>
          </a:p>
        </p:txBody>
      </p:sp>
      <p:sp>
        <p:nvSpPr>
          <p:cNvPr id="8" name="Text Placeholder 7"/>
          <p:cNvSpPr>
            <a:spLocks noGrp="1"/>
          </p:cNvSpPr>
          <p:nvPr>
            <p:ph type="body" sz="quarter" idx="14"/>
          </p:nvPr>
        </p:nvSpPr>
        <p:spPr/>
        <p:txBody>
          <a:bodyPr/>
          <a:lstStyle/>
          <a:p>
            <a:r>
              <a:rPr lang="en-US" dirty="0"/>
              <a:t>Key-points detection</a:t>
            </a:r>
          </a:p>
        </p:txBody>
      </p:sp>
      <p:sp>
        <p:nvSpPr>
          <p:cNvPr id="9" name="Text Placeholder 8"/>
          <p:cNvSpPr>
            <a:spLocks noGrp="1"/>
          </p:cNvSpPr>
          <p:nvPr>
            <p:ph type="body" sz="quarter" idx="15"/>
          </p:nvPr>
        </p:nvSpPr>
        <p:spPr>
          <a:xfrm>
            <a:off x="889383" y="5901523"/>
            <a:ext cx="2570132" cy="270077"/>
          </a:xfrm>
        </p:spPr>
        <p:txBody>
          <a:bodyPr/>
          <a:lstStyle/>
          <a:p>
            <a:r>
              <a:rPr lang="en-US" dirty="0"/>
              <a:t>HPE problem</a:t>
            </a:r>
          </a:p>
        </p:txBody>
      </p:sp>
      <p:pic>
        <p:nvPicPr>
          <p:cNvPr id="10" name="Picture 9"/>
          <p:cNvPicPr>
            <a:picLocks noChangeAspect="1"/>
          </p:cNvPicPr>
          <p:nvPr/>
        </p:nvPicPr>
        <p:blipFill>
          <a:blip r:embed="rId3"/>
          <a:stretch>
            <a:fillRect/>
          </a:stretch>
        </p:blipFill>
        <p:spPr>
          <a:xfrm>
            <a:off x="945553" y="971207"/>
            <a:ext cx="2457793" cy="4915586"/>
          </a:xfrm>
          <a:prstGeom prst="rect">
            <a:avLst/>
          </a:prstGeom>
        </p:spPr>
      </p:pic>
      <p:pic>
        <p:nvPicPr>
          <p:cNvPr id="3" name="Picture 2"/>
          <p:cNvPicPr>
            <a:picLocks noChangeAspect="1"/>
          </p:cNvPicPr>
          <p:nvPr/>
        </p:nvPicPr>
        <p:blipFill>
          <a:blip r:embed="rId4"/>
          <a:stretch>
            <a:fillRect/>
          </a:stretch>
        </p:blipFill>
        <p:spPr>
          <a:xfrm>
            <a:off x="5191426" y="1086676"/>
            <a:ext cx="6239746" cy="2486372"/>
          </a:xfrm>
          <a:prstGeom prst="rect">
            <a:avLst/>
          </a:prstGeom>
        </p:spPr>
      </p:pic>
      <p:pic>
        <p:nvPicPr>
          <p:cNvPr id="2050" name="Picture 2" descr="Heatmaps of images using convolutional networks"/>
          <p:cNvPicPr>
            <a:picLocks noChangeAspect="1" noChangeArrowheads="1"/>
          </p:cNvPicPr>
          <p:nvPr/>
        </p:nvPicPr>
        <p:blipFill rotWithShape="1">
          <a:blip r:embed="rId5">
            <a:extLst>
              <a:ext uri="{28A0092B-C50C-407E-A947-70E740481C1C}">
                <a14:useLocalDpi xmlns:a14="http://schemas.microsoft.com/office/drawing/2010/main" val="0"/>
              </a:ext>
            </a:extLst>
          </a:blip>
          <a:srcRect t="1841" b="11914"/>
          <a:stretch/>
        </p:blipFill>
        <p:spPr bwMode="auto">
          <a:xfrm>
            <a:off x="4967631" y="3930812"/>
            <a:ext cx="6762750" cy="11500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8"/>
          <p:cNvSpPr txBox="1">
            <a:spLocks/>
          </p:cNvSpPr>
          <p:nvPr/>
        </p:nvSpPr>
        <p:spPr>
          <a:xfrm>
            <a:off x="7026233" y="3456690"/>
            <a:ext cx="2570132"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Coordinate regression</a:t>
            </a:r>
          </a:p>
        </p:txBody>
      </p:sp>
      <p:sp>
        <p:nvSpPr>
          <p:cNvPr id="14" name="Text Placeholder 8"/>
          <p:cNvSpPr txBox="1">
            <a:spLocks/>
          </p:cNvSpPr>
          <p:nvPr/>
        </p:nvSpPr>
        <p:spPr>
          <a:xfrm>
            <a:off x="7063940" y="5080883"/>
            <a:ext cx="2570132"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err="1"/>
              <a:t>Heatmap</a:t>
            </a:r>
            <a:r>
              <a:rPr lang="en-US" u="sng" dirty="0"/>
              <a:t> regression</a:t>
            </a:r>
          </a:p>
        </p:txBody>
      </p:sp>
    </p:spTree>
    <p:extLst>
      <p:ext uri="{BB962C8B-B14F-4D97-AF65-F5344CB8AC3E}">
        <p14:creationId xmlns:p14="http://schemas.microsoft.com/office/powerpoint/2010/main" val="74198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10/10/2021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15</a:t>
            </a:fld>
            <a:endParaRPr lang="en-US" dirty="0"/>
          </a:p>
        </p:txBody>
      </p:sp>
    </p:spTree>
    <p:extLst>
      <p:ext uri="{BB962C8B-B14F-4D97-AF65-F5344CB8AC3E}">
        <p14:creationId xmlns:p14="http://schemas.microsoft.com/office/powerpoint/2010/main" val="191170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detection</a:t>
            </a:r>
          </a:p>
        </p:txBody>
      </p:sp>
      <p:sp>
        <p:nvSpPr>
          <p:cNvPr id="3" name="Content Placeholder 2"/>
          <p:cNvSpPr>
            <a:spLocks noGrp="1"/>
          </p:cNvSpPr>
          <p:nvPr>
            <p:ph sz="half" idx="2"/>
          </p:nvPr>
        </p:nvSpPr>
        <p:spPr>
          <a:xfrm>
            <a:off x="381000" y="850899"/>
            <a:ext cx="11430000" cy="986515"/>
          </a:xfrm>
        </p:spPr>
        <p:txBody>
          <a:bodyPr/>
          <a:lstStyle/>
          <a:p>
            <a:pPr marL="342900" indent="-342900">
              <a:buFont typeface="Wingdings" panose="05000000000000000000" pitchFamily="2" charset="2"/>
              <a:buChar char="§"/>
            </a:pPr>
            <a:r>
              <a:rPr lang="en-US" dirty="0"/>
              <a:t>Vehicles are basic objects presented in large datasets such as COCO, VOC, PASCAL datasets.</a:t>
            </a:r>
          </a:p>
          <a:p>
            <a:pPr marL="342900" indent="-342900">
              <a:buFont typeface="Wingdings" panose="05000000000000000000" pitchFamily="2" charset="2"/>
              <a:buChar char="§"/>
            </a:pPr>
            <a:r>
              <a:rPr lang="en-US" dirty="0"/>
              <a:t>We decided to use YOLOv2 544x544 network trained on VOC 2007+2012 dataset. </a:t>
            </a:r>
          </a:p>
        </p:txBody>
      </p:sp>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16</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Car detection</a:t>
            </a:r>
          </a:p>
        </p:txBody>
      </p:sp>
      <p:sp>
        <p:nvSpPr>
          <p:cNvPr id="9" name="Text Placeholder 8"/>
          <p:cNvSpPr>
            <a:spLocks noGrp="1"/>
          </p:cNvSpPr>
          <p:nvPr>
            <p:ph type="body" sz="quarter" idx="15"/>
          </p:nvPr>
        </p:nvSpPr>
        <p:spPr>
          <a:xfrm>
            <a:off x="3747352" y="4900459"/>
            <a:ext cx="4697297" cy="300082"/>
          </a:xfrm>
        </p:spPr>
        <p:txBody>
          <a:bodyPr/>
          <a:lstStyle/>
          <a:p>
            <a:r>
              <a:rPr lang="en-US" dirty="0"/>
              <a:t>Accuracy and speed of YOLOv2 on a Titan X GPU. </a:t>
            </a:r>
          </a:p>
        </p:txBody>
      </p:sp>
      <p:pic>
        <p:nvPicPr>
          <p:cNvPr id="11" name="Picture 10"/>
          <p:cNvPicPr>
            <a:picLocks noChangeAspect="1"/>
          </p:cNvPicPr>
          <p:nvPr/>
        </p:nvPicPr>
        <p:blipFill>
          <a:blip r:embed="rId3"/>
          <a:stretch>
            <a:fillRect/>
          </a:stretch>
        </p:blipFill>
        <p:spPr>
          <a:xfrm>
            <a:off x="2990417" y="3014245"/>
            <a:ext cx="6211167" cy="1886213"/>
          </a:xfrm>
          <a:prstGeom prst="rect">
            <a:avLst/>
          </a:prstGeom>
        </p:spPr>
      </p:pic>
    </p:spTree>
    <p:extLst>
      <p:ext uri="{BB962C8B-B14F-4D97-AF65-F5344CB8AC3E}">
        <p14:creationId xmlns:p14="http://schemas.microsoft.com/office/powerpoint/2010/main" val="30209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Heatmap</a:t>
            </a:r>
            <a:r>
              <a:rPr lang="en-US" dirty="0"/>
              <a:t> regression for HPE</a:t>
            </a:r>
          </a:p>
        </p:txBody>
      </p:sp>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17</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License plate detection</a:t>
            </a:r>
          </a:p>
        </p:txBody>
      </p:sp>
      <p:sp>
        <p:nvSpPr>
          <p:cNvPr id="9" name="Text Placeholder 8"/>
          <p:cNvSpPr>
            <a:spLocks noGrp="1"/>
          </p:cNvSpPr>
          <p:nvPr>
            <p:ph type="body" sz="quarter" idx="15"/>
          </p:nvPr>
        </p:nvSpPr>
        <p:spPr>
          <a:xfrm>
            <a:off x="3243611" y="5955903"/>
            <a:ext cx="5714017" cy="300082"/>
          </a:xfrm>
        </p:spPr>
        <p:txBody>
          <a:bodyPr/>
          <a:lstStyle/>
          <a:p>
            <a:r>
              <a:rPr lang="en-US" dirty="0"/>
              <a:t>Our LP detection was inspired from top-down HPE approach</a:t>
            </a:r>
          </a:p>
        </p:txBody>
      </p:sp>
      <p:pic>
        <p:nvPicPr>
          <p:cNvPr id="1026" name="Picture 2" descr="Figure 1: Pipeline of a human pose estimation system. For efficiency, resolution reduction is often applied on the original person detection bounding boxes as well as the groundtruth heatmap supervision. That is, the model operates in a low-resolution image space. At test time, a corresponding resolution recovery is therefore necessary in order to obtain the joint coordinate prediction in the original image 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2869" y="912107"/>
            <a:ext cx="5646262" cy="503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54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381000" y="850898"/>
                <a:ext cx="11430000" cy="3240811"/>
              </a:xfrm>
            </p:spPr>
            <p:txBody>
              <a:bodyPr/>
              <a:lstStyle/>
              <a:p>
                <a:r>
                  <a:rPr lang="en-US" b="1" dirty="0"/>
                  <a:t>Input:</a:t>
                </a:r>
                <a:r>
                  <a:rPr lang="en-US" dirty="0"/>
                  <a: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×3</m:t>
                        </m:r>
                      </m:sup>
                    </m:sSup>
                  </m:oMath>
                </a14:m>
                <a:r>
                  <a:rPr lang="en-US" dirty="0"/>
                  <a:t>, width of </a:t>
                </a:r>
                <a14:m>
                  <m:oMath xmlns:m="http://schemas.openxmlformats.org/officeDocument/2006/math">
                    <m:r>
                      <a:rPr lang="en-US" b="0" i="1" smtClean="0">
                        <a:latin typeface="Cambria Math" panose="02040503050406030204" pitchFamily="18" charset="0"/>
                      </a:rPr>
                      <m:t>𝑊</m:t>
                    </m:r>
                  </m:oMath>
                </a14:m>
                <a:r>
                  <a:rPr lang="en-US" dirty="0"/>
                  <a:t> and height of </a:t>
                </a:r>
                <a14:m>
                  <m:oMath xmlns:m="http://schemas.openxmlformats.org/officeDocument/2006/math">
                    <m:r>
                      <a:rPr lang="en-US" b="0" i="1" smtClean="0">
                        <a:latin typeface="Cambria Math" panose="02040503050406030204" pitchFamily="18" charset="0"/>
                      </a:rPr>
                      <m:t>𝐻</m:t>
                    </m:r>
                  </m:oMath>
                </a14:m>
                <a:r>
                  <a:rPr lang="en-US" dirty="0"/>
                  <a:t>.</a:t>
                </a:r>
              </a:p>
              <a:p>
                <a:r>
                  <a:rPr lang="en-US" b="1" dirty="0"/>
                  <a:t>Output:</a:t>
                </a:r>
                <a:endParaRPr lang="en-US" dirty="0"/>
              </a:p>
              <a:p>
                <a:pPr marL="342900" indent="-342900">
                  <a:buFont typeface="Wingdings" panose="05000000000000000000" pitchFamily="2" charset="2"/>
                  <a:buChar char="§"/>
                </a:pPr>
                <a:r>
                  <a:rPr lang="en-US" b="1" i="1" dirty="0"/>
                  <a:t>Classes heads: </a:t>
                </a:r>
                <a:endParaRPr lang="en-US" i="1" dirty="0">
                  <a:latin typeface="Cambria Math" panose="02040503050406030204" pitchFamily="18" charset="0"/>
                </a:endParaRPr>
              </a:p>
              <a:p>
                <a:pPr marL="800100" lvl="1" indent="-342900">
                  <a:buFont typeface="Wingdings" panose="05000000000000000000" pitchFamily="2" charset="2"/>
                  <a:buChar char="§"/>
                </a:pP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[0,1]</m:t>
                        </m:r>
                      </m:e>
                      <m: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𝑊</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𝐻</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sup>
                    </m:sSup>
                    <m:r>
                      <m:rPr>
                        <m:nor/>
                      </m:rPr>
                      <a:rPr lang="en-US" dirty="0"/>
                      <m:t>, </m:t>
                    </m:r>
                    <m:r>
                      <a:rPr lang="en-US" i="1">
                        <a:latin typeface="Cambria Math" panose="02040503050406030204" pitchFamily="18" charset="0"/>
                      </a:rPr>
                      <m:t>𝑅</m:t>
                    </m:r>
                    <m:r>
                      <m:rPr>
                        <m:nor/>
                      </m:rPr>
                      <a:rPr lang="en-US" dirty="0"/>
                      <m:t>−</m:t>
                    </m:r>
                    <m:r>
                      <m:rPr>
                        <m:nor/>
                      </m:rPr>
                      <a:rPr lang="en-US" dirty="0"/>
                      <m:t>resolution</m:t>
                    </m:r>
                    <m:r>
                      <m:rPr>
                        <m:nor/>
                      </m:rPr>
                      <a:rPr lang="en-US" dirty="0"/>
                      <m:t> </m:t>
                    </m:r>
                    <m:r>
                      <m:rPr>
                        <m:nor/>
                      </m:rPr>
                      <a:rPr lang="en-US" dirty="0"/>
                      <m:t>decrease</m:t>
                    </m:r>
                    <m:r>
                      <m:rPr>
                        <m:nor/>
                      </m:rPr>
                      <a:rPr lang="en-US" dirty="0"/>
                      <m:t>, </m:t>
                    </m:r>
                    <m:r>
                      <a:rPr lang="en-US" i="1">
                        <a:latin typeface="Cambria Math" panose="02040503050406030204" pitchFamily="18" charset="0"/>
                      </a:rPr>
                      <m:t>𝐶</m:t>
                    </m:r>
                    <m:r>
                      <m:rPr>
                        <m:nor/>
                      </m:rPr>
                      <a:rPr lang="en-US" dirty="0"/>
                      <m:t>−</m:t>
                    </m:r>
                    <m:r>
                      <m:rPr>
                        <m:nor/>
                      </m:rPr>
                      <a:rPr lang="en-US" dirty="0"/>
                      <m:t>number</m:t>
                    </m:r>
                    <m:r>
                      <m:rPr>
                        <m:nor/>
                      </m:rPr>
                      <a:rPr lang="en-US" dirty="0"/>
                      <m:t> </m:t>
                    </m:r>
                    <m:r>
                      <m:rPr>
                        <m:nor/>
                      </m:rPr>
                      <a:rPr lang="en-US" dirty="0"/>
                      <m:t>of</m:t>
                    </m:r>
                    <m:r>
                      <m:rPr>
                        <m:nor/>
                      </m:rPr>
                      <a:rPr lang="en-US" dirty="0"/>
                      <m:t> </m:t>
                    </m:r>
                    <m:r>
                      <m:rPr>
                        <m:nor/>
                      </m:rPr>
                      <a:rPr lang="en-US" dirty="0"/>
                      <m:t>classes</m:t>
                    </m:r>
                    <m:r>
                      <a:rPr lang="en-US" i="1" dirty="0">
                        <a:latin typeface="Cambria Math" panose="02040503050406030204" pitchFamily="18" charset="0"/>
                      </a:rPr>
                      <m:t> </m:t>
                    </m:r>
                  </m:oMath>
                </a14:m>
                <a:endParaRPr lang="en-US" dirty="0"/>
              </a:p>
              <a:p>
                <a:pPr marL="800100" lvl="1" indent="-342900">
                  <a:buFont typeface="Wingdings" panose="05000000000000000000" pitchFamily="2" charset="2"/>
                  <a:buChar char="§"/>
                </a:pPr>
                <a:r>
                  <a:rPr lang="en-US" dirty="0"/>
                  <a:t>GT </a:t>
                </a:r>
                <a:r>
                  <a:rPr lang="en-US" dirty="0" err="1"/>
                  <a:t>keypoint</a:t>
                </a:r>
                <a:r>
                  <a:rPr lang="en-US" dirty="0"/>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k</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2</m:t>
                        </m:r>
                      </m:sup>
                    </m:sSup>
                  </m:oMath>
                </a14:m>
                <a:r>
                  <a:rPr lang="en-US" dirty="0"/>
                  <a:t> of class </a:t>
                </a:r>
                <a14:m>
                  <m:oMath xmlns:m="http://schemas.openxmlformats.org/officeDocument/2006/math">
                    <m:r>
                      <a:rPr lang="en-US" b="0" i="1" smtClean="0">
                        <a:latin typeface="Cambria Math" panose="02040503050406030204" pitchFamily="18" charset="0"/>
                      </a:rPr>
                      <m:t>𝑐</m:t>
                    </m:r>
                  </m:oMath>
                </a14:m>
                <a:r>
                  <a:rPr lang="en-US" dirty="0"/>
                  <a:t> in original resolution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k</m:t>
                        </m:r>
                      </m:e>
                      <m:sup>
                        <m:r>
                          <a:rPr lang="en-US" b="0" i="0"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m:t>
                        </m:r>
                      </m:num>
                      <m:den>
                        <m:r>
                          <a:rPr lang="en-US" b="0" i="1" smtClean="0">
                            <a:latin typeface="Cambria Math" panose="02040503050406030204" pitchFamily="18" charset="0"/>
                            <a:ea typeface="Cambria Math" panose="02040503050406030204" pitchFamily="18" charset="0"/>
                          </a:rPr>
                          <m:t>𝑅</m:t>
                        </m:r>
                      </m:den>
                    </m:f>
                    <m:r>
                      <a:rPr lang="en-US" b="0" i="1" smtClean="0">
                        <a:latin typeface="Cambria Math" panose="02040503050406030204" pitchFamily="18" charset="0"/>
                        <a:ea typeface="Cambria Math" panose="02040503050406030204" pitchFamily="18" charset="0"/>
                      </a:rPr>
                      <m:t>]</m:t>
                    </m:r>
                  </m:oMath>
                </a14:m>
                <a:r>
                  <a:rPr lang="en-US" dirty="0"/>
                  <a:t> in  </a:t>
                </a:r>
                <a14:m>
                  <m:oMath xmlns:m="http://schemas.openxmlformats.org/officeDocument/2006/math">
                    <m:r>
                      <a:rPr lang="en-US" i="1">
                        <a:latin typeface="Cambria Math" panose="02040503050406030204" pitchFamily="18" charset="0"/>
                      </a:rPr>
                      <m:t>𝑌</m:t>
                    </m:r>
                  </m:oMath>
                </a14:m>
                <a:r>
                  <a:rPr lang="en-US" dirty="0"/>
                  <a:t>. </a:t>
                </a:r>
              </a:p>
              <a:p>
                <a:pPr marL="800100" lvl="1" indent="-342900">
                  <a:buFont typeface="Wingdings" panose="05000000000000000000" pitchFamily="2" charset="2"/>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𝑥𝑦𝑐</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r>
                                  <a:rPr lang="en-US" i="1">
                                    <a:latin typeface="Cambria Math" panose="02040503050406030204" pitchFamily="18" charset="0"/>
                                  </a:rPr>
                                  <m:t>′</m:t>
                                </m:r>
                              </m:e>
                              <m:sub>
                                <m:r>
                                  <a:rPr lang="en-US" i="1">
                                    <a:latin typeface="Cambria Math" panose="02040503050406030204" pitchFamily="18" charset="0"/>
                                  </a:rPr>
                                  <m:t>𝑥</m:t>
                                </m:r>
                              </m:sub>
                            </m:sSub>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r>
                                  <a:rPr lang="en-US" i="1">
                                    <a:latin typeface="Cambria Math" panose="02040503050406030204" pitchFamily="18" charset="0"/>
                                  </a:rPr>
                                  <m:t>′</m:t>
                                </m:r>
                              </m:e>
                              <m:sub>
                                <m:r>
                                  <a:rPr lang="en-US" b="0" i="1" smtClean="0">
                                    <a:latin typeface="Cambria Math" panose="02040503050406030204" pitchFamily="18" charset="0"/>
                                  </a:rPr>
                                  <m:t>𝑦</m:t>
                                </m:r>
                              </m:sub>
                            </m:sSub>
                            <m:r>
                              <a:rPr lang="en-US" i="1">
                                <a:latin typeface="Cambria Math" panose="02040503050406030204" pitchFamily="18" charset="0"/>
                              </a:rPr>
                              <m:t>)</m:t>
                            </m:r>
                          </m:e>
                          <m:sup>
                            <m:r>
                              <a:rPr lang="en-US" i="1">
                                <a:latin typeface="Cambria Math" panose="02040503050406030204" pitchFamily="18" charset="0"/>
                              </a:rPr>
                              <m:t>2</m:t>
                            </m:r>
                          </m:sup>
                        </m:sSup>
                      </m:num>
                      <m:den>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oMath>
                </a14:m>
                <a:r>
                  <a:rPr lang="en-US" dirty="0"/>
                  <a:t>, where </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𝑘</m:t>
                        </m:r>
                      </m:sub>
                    </m:sSub>
                  </m:oMath>
                </a14:m>
                <a:r>
                  <a:rPr lang="en-US" dirty="0"/>
                  <a:t> - radius of </a:t>
                </a:r>
                <a:r>
                  <a:rPr lang="en-US" dirty="0" err="1"/>
                  <a:t>keypoint</a:t>
                </a:r>
                <a:r>
                  <a:rPr lang="en-US" dirty="0"/>
                  <a:t> </a:t>
                </a:r>
                <a14:m>
                  <m:oMath xmlns:m="http://schemas.openxmlformats.org/officeDocument/2006/math">
                    <m:r>
                      <a:rPr lang="en-US" b="0" i="1" smtClean="0">
                        <a:latin typeface="Cambria Math" panose="02040503050406030204" pitchFamily="18" charset="0"/>
                      </a:rPr>
                      <m:t>𝑘</m:t>
                    </m:r>
                  </m:oMath>
                </a14:m>
                <a:r>
                  <a:rPr lang="en-US" dirty="0"/>
                  <a:t> in Y and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e>
                      <m:sub>
                        <m:r>
                          <a:rPr lang="en-US" i="1">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m:t>
                            </m:r>
                          </m:sup>
                        </m:sSup>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b="0" i="1" smtClean="0">
                        <a:latin typeface="Cambria Math" panose="02040503050406030204" pitchFamily="18" charset="0"/>
                      </a:rPr>
                      <m:t>)</m:t>
                    </m:r>
                  </m:oMath>
                </a14:m>
                <a:r>
                  <a:rPr lang="en-US" dirty="0"/>
                  <a:t>.</a:t>
                </a:r>
              </a:p>
              <a:p>
                <a:pPr marL="342900" indent="-342900">
                  <a:buFont typeface="Wingdings" panose="05000000000000000000" pitchFamily="2" charset="2"/>
                  <a:buChar char="§"/>
                </a:pPr>
                <a:r>
                  <a:rPr lang="en-US" b="1" i="1" dirty="0"/>
                  <a:t>Offset heads</a:t>
                </a:r>
                <a:r>
                  <a:rPr lang="en-US" b="1" dirty="0"/>
                  <a:t>: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𝑊</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𝐻</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 </m:t>
                    </m:r>
                  </m:oMath>
                </a14:m>
                <a:r>
                  <a:rPr lang="en-US" dirty="0"/>
                  <a:t>in which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𝑂</m:t>
                            </m:r>
                          </m:e>
                          <m:sub>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𝑘</m:t>
                        </m:r>
                      </m:num>
                      <m:den>
                        <m:r>
                          <a:rPr lang="en-US" i="1">
                            <a:latin typeface="Cambria Math" panose="02040503050406030204" pitchFamily="18" charset="0"/>
                            <a:ea typeface="Cambria Math" panose="02040503050406030204" pitchFamily="18" charset="0"/>
                          </a:rPr>
                          <m:t>𝑅</m:t>
                        </m:r>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𝑘</m:t>
                        </m:r>
                      </m:e>
                      <m:sup>
                        <m:r>
                          <a:rPr lang="en-US" i="1">
                            <a:latin typeface="Cambria Math" panose="02040503050406030204" pitchFamily="18" charset="0"/>
                            <a:ea typeface="Cambria Math" panose="02040503050406030204" pitchFamily="18" charset="0"/>
                          </a:rPr>
                          <m:t>′</m:t>
                        </m:r>
                      </m:sup>
                    </m:sSup>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𝑌</m:t>
                        </m:r>
                      </m:e>
                      <m:sub>
                        <m:r>
                          <a:rPr lang="en-US" b="0" i="1" smtClean="0">
                            <a:latin typeface="Cambria Math" panose="02040503050406030204" pitchFamily="18" charset="0"/>
                          </a:rPr>
                          <m:t>𝑥𝑦𝑐</m:t>
                        </m:r>
                      </m:sub>
                    </m:sSub>
                    <m:r>
                      <a:rPr lang="en-US" b="0" i="1" smtClean="0">
                        <a:latin typeface="Cambria Math" panose="02040503050406030204" pitchFamily="18" charset="0"/>
                      </a:rPr>
                      <m:t>&gt;0, 1≤</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381000" y="850898"/>
                <a:ext cx="11430000" cy="3240811"/>
              </a:xfrm>
              <a:blipFill>
                <a:blip r:embed="rId3"/>
                <a:stretch>
                  <a:fillRect l="-533" r="-5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18</a:t>
            </a:fld>
            <a:endParaRPr lang="en-US"/>
          </a:p>
        </p:txBody>
      </p:sp>
      <p:sp>
        <p:nvSpPr>
          <p:cNvPr id="7" name="Text Placeholder 6"/>
          <p:cNvSpPr>
            <a:spLocks noGrp="1"/>
          </p:cNvSpPr>
          <p:nvPr>
            <p:ph type="body" sz="quarter" idx="13"/>
          </p:nvPr>
        </p:nvSpPr>
        <p:spPr/>
        <p:txBody>
          <a:bodyPr/>
          <a:lstStyle/>
          <a:p>
            <a:r>
              <a:rPr lang="en-US" dirty="0"/>
              <a:t>Proposed method</a:t>
            </a:r>
          </a:p>
        </p:txBody>
      </p:sp>
      <p:sp>
        <p:nvSpPr>
          <p:cNvPr id="8" name="Text Placeholder 7"/>
          <p:cNvSpPr>
            <a:spLocks noGrp="1"/>
          </p:cNvSpPr>
          <p:nvPr>
            <p:ph type="body" sz="quarter" idx="14"/>
          </p:nvPr>
        </p:nvSpPr>
        <p:spPr/>
        <p:txBody>
          <a:bodyPr/>
          <a:lstStyle/>
          <a:p>
            <a:r>
              <a:rPr lang="en-US" dirty="0"/>
              <a:t>License plate detection</a:t>
            </a:r>
          </a:p>
        </p:txBody>
      </p:sp>
      <p:pic>
        <p:nvPicPr>
          <p:cNvPr id="16" name="Picture 15">
            <a:extLst>
              <a:ext uri="{FF2B5EF4-FFF2-40B4-BE49-F238E27FC236}">
                <a16:creationId xmlns:a16="http://schemas.microsoft.com/office/drawing/2014/main" id="{BE7EE3AA-3177-4320-9C21-FB350DCE18A2}"/>
              </a:ext>
            </a:extLst>
          </p:cNvPr>
          <p:cNvPicPr>
            <a:picLocks noChangeAspect="1"/>
          </p:cNvPicPr>
          <p:nvPr/>
        </p:nvPicPr>
        <p:blipFill>
          <a:blip r:embed="rId4"/>
          <a:stretch>
            <a:fillRect/>
          </a:stretch>
        </p:blipFill>
        <p:spPr>
          <a:xfrm>
            <a:off x="381000" y="4187426"/>
            <a:ext cx="3812003" cy="2209729"/>
          </a:xfrm>
          <a:prstGeom prst="rect">
            <a:avLst/>
          </a:prstGeom>
        </p:spPr>
      </p:pic>
      <p:pic>
        <p:nvPicPr>
          <p:cNvPr id="10" name="Picture 9">
            <a:extLst>
              <a:ext uri="{FF2B5EF4-FFF2-40B4-BE49-F238E27FC236}">
                <a16:creationId xmlns:a16="http://schemas.microsoft.com/office/drawing/2014/main" id="{941EDC8E-3CFA-4A89-B1EF-219AA9B0C392}"/>
              </a:ext>
            </a:extLst>
          </p:cNvPr>
          <p:cNvPicPr>
            <a:picLocks noChangeAspect="1"/>
          </p:cNvPicPr>
          <p:nvPr/>
        </p:nvPicPr>
        <p:blipFill>
          <a:blip r:embed="rId5"/>
          <a:stretch>
            <a:fillRect/>
          </a:stretch>
        </p:blipFill>
        <p:spPr>
          <a:xfrm>
            <a:off x="4418568" y="4447229"/>
            <a:ext cx="7392432" cy="1181265"/>
          </a:xfrm>
          <a:prstGeom prst="rect">
            <a:avLst/>
          </a:prstGeom>
        </p:spPr>
      </p:pic>
      <p:sp>
        <p:nvSpPr>
          <p:cNvPr id="11" name="Text Placeholder 8">
            <a:extLst>
              <a:ext uri="{FF2B5EF4-FFF2-40B4-BE49-F238E27FC236}">
                <a16:creationId xmlns:a16="http://schemas.microsoft.com/office/drawing/2014/main" id="{8CF30DFC-DA1E-425D-82E2-D5BD27EE06B7}"/>
              </a:ext>
            </a:extLst>
          </p:cNvPr>
          <p:cNvSpPr txBox="1">
            <a:spLocks/>
          </p:cNvSpPr>
          <p:nvPr/>
        </p:nvSpPr>
        <p:spPr>
          <a:xfrm>
            <a:off x="4623485" y="5628494"/>
            <a:ext cx="6982598" cy="365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i="1" dirty="0" smtClean="0"/>
              <a:t>Key-points design for a license plate (colors are according to number of classes)</a:t>
            </a:r>
            <a:endParaRPr lang="en-US" sz="1500" i="1" dirty="0"/>
          </a:p>
        </p:txBody>
      </p:sp>
    </p:spTree>
    <p:extLst>
      <p:ext uri="{BB962C8B-B14F-4D97-AF65-F5344CB8AC3E}">
        <p14:creationId xmlns:p14="http://schemas.microsoft.com/office/powerpoint/2010/main" val="366949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899A-810E-404E-A2B0-8680C96B54B4}"/>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77B0E4F1-3E60-4B89-AB4D-D04D82414C0C}"/>
              </a:ext>
            </a:extLst>
          </p:cNvPr>
          <p:cNvSpPr>
            <a:spLocks noGrp="1"/>
          </p:cNvSpPr>
          <p:nvPr>
            <p:ph sz="half" idx="2"/>
          </p:nvPr>
        </p:nvSpPr>
        <p:spPr>
          <a:xfrm>
            <a:off x="381000" y="850899"/>
            <a:ext cx="11430000" cy="813309"/>
          </a:xfrm>
        </p:spPr>
        <p:txBody>
          <a:bodyPr/>
          <a:lstStyle/>
          <a:p>
            <a:pPr marL="342900" indent="-342900">
              <a:buFont typeface="Wingdings" panose="05000000000000000000" pitchFamily="2" charset="2"/>
              <a:buChar char="§"/>
            </a:pPr>
            <a:r>
              <a:rPr lang="en-US" dirty="0"/>
              <a:t>HPE architecture: DLA-34, HRNet-18, Restnet18.</a:t>
            </a:r>
          </a:p>
          <a:p>
            <a:pPr marL="342900" indent="-342900">
              <a:buFont typeface="Wingdings" panose="05000000000000000000" pitchFamily="2" charset="2"/>
              <a:buChar char="§"/>
            </a:pPr>
            <a:r>
              <a:rPr lang="en-US" dirty="0"/>
              <a:t>Modify a semantic segmentation architecture: </a:t>
            </a:r>
            <a:r>
              <a:rPr lang="en-US" dirty="0" err="1"/>
              <a:t>DDRNet</a:t>
            </a:r>
            <a:r>
              <a:rPr lang="en-US" dirty="0"/>
              <a:t>.</a:t>
            </a:r>
          </a:p>
        </p:txBody>
      </p:sp>
      <p:sp>
        <p:nvSpPr>
          <p:cNvPr id="4" name="Date Placeholder 3">
            <a:extLst>
              <a:ext uri="{FF2B5EF4-FFF2-40B4-BE49-F238E27FC236}">
                <a16:creationId xmlns:a16="http://schemas.microsoft.com/office/drawing/2014/main" id="{8C26C7E0-64FA-4139-8F6F-860D73AAC7C1}"/>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C45C4F86-8D1C-4791-B811-9B8F877971C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4326A09-6CA9-4714-8981-B4FE8019B8D6}"/>
              </a:ext>
            </a:extLst>
          </p:cNvPr>
          <p:cNvSpPr>
            <a:spLocks noGrp="1"/>
          </p:cNvSpPr>
          <p:nvPr>
            <p:ph type="sldNum" sz="quarter" idx="12"/>
          </p:nvPr>
        </p:nvSpPr>
        <p:spPr/>
        <p:txBody>
          <a:bodyPr/>
          <a:lstStyle/>
          <a:p>
            <a:fld id="{B881B6B3-2069-452F-BF40-F653D75B3DB0}" type="slidenum">
              <a:rPr lang="en-US" smtClean="0"/>
              <a:t>19</a:t>
            </a:fld>
            <a:endParaRPr lang="en-US"/>
          </a:p>
        </p:txBody>
      </p:sp>
      <p:sp>
        <p:nvSpPr>
          <p:cNvPr id="7" name="Text Placeholder 6">
            <a:extLst>
              <a:ext uri="{FF2B5EF4-FFF2-40B4-BE49-F238E27FC236}">
                <a16:creationId xmlns:a16="http://schemas.microsoft.com/office/drawing/2014/main" id="{0F0599A4-6104-4775-9BA6-BB7934F95EA5}"/>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5208E154-589E-405B-AB70-914916C0A2B8}"/>
              </a:ext>
            </a:extLst>
          </p:cNvPr>
          <p:cNvSpPr>
            <a:spLocks noGrp="1"/>
          </p:cNvSpPr>
          <p:nvPr>
            <p:ph type="body" sz="quarter" idx="14"/>
          </p:nvPr>
        </p:nvSpPr>
        <p:spPr/>
        <p:txBody>
          <a:bodyPr/>
          <a:lstStyle/>
          <a:p>
            <a:r>
              <a:rPr lang="en-US" dirty="0"/>
              <a:t>License plate detection</a:t>
            </a:r>
          </a:p>
        </p:txBody>
      </p:sp>
      <p:sp>
        <p:nvSpPr>
          <p:cNvPr id="9" name="Text Placeholder 8">
            <a:extLst>
              <a:ext uri="{FF2B5EF4-FFF2-40B4-BE49-F238E27FC236}">
                <a16:creationId xmlns:a16="http://schemas.microsoft.com/office/drawing/2014/main" id="{2AC2D970-18A6-45A7-9ADB-44A0D3C965A5}"/>
              </a:ext>
            </a:extLst>
          </p:cNvPr>
          <p:cNvSpPr>
            <a:spLocks noGrp="1"/>
          </p:cNvSpPr>
          <p:nvPr>
            <p:ph type="body" sz="quarter" idx="15"/>
          </p:nvPr>
        </p:nvSpPr>
        <p:spPr>
          <a:xfrm>
            <a:off x="3745825" y="5636775"/>
            <a:ext cx="4697297" cy="300082"/>
          </a:xfrm>
        </p:spPr>
        <p:txBody>
          <a:bodyPr/>
          <a:lstStyle/>
          <a:p>
            <a:r>
              <a:rPr lang="en-US" dirty="0"/>
              <a:t>Original </a:t>
            </a:r>
            <a:r>
              <a:rPr lang="en-US" dirty="0" err="1"/>
              <a:t>DDRNet</a:t>
            </a:r>
            <a:r>
              <a:rPr lang="en-US" dirty="0"/>
              <a:t> architecture</a:t>
            </a:r>
          </a:p>
        </p:txBody>
      </p:sp>
      <p:pic>
        <p:nvPicPr>
          <p:cNvPr id="10" name="Picture 9">
            <a:extLst>
              <a:ext uri="{FF2B5EF4-FFF2-40B4-BE49-F238E27FC236}">
                <a16:creationId xmlns:a16="http://schemas.microsoft.com/office/drawing/2014/main" id="{EC39AE08-D8E7-4A2A-B720-3A3AA0DBA148}"/>
              </a:ext>
            </a:extLst>
          </p:cNvPr>
          <p:cNvPicPr>
            <a:picLocks noChangeAspect="1"/>
          </p:cNvPicPr>
          <p:nvPr/>
        </p:nvPicPr>
        <p:blipFill>
          <a:blip r:embed="rId3"/>
          <a:stretch>
            <a:fillRect/>
          </a:stretch>
        </p:blipFill>
        <p:spPr>
          <a:xfrm>
            <a:off x="1255099" y="1845296"/>
            <a:ext cx="9678751" cy="3791479"/>
          </a:xfrm>
          <a:prstGeom prst="rect">
            <a:avLst/>
          </a:prstGeom>
        </p:spPr>
      </p:pic>
    </p:spTree>
    <p:extLst>
      <p:ext uri="{BB962C8B-B14F-4D97-AF65-F5344CB8AC3E}">
        <p14:creationId xmlns:p14="http://schemas.microsoft.com/office/powerpoint/2010/main" val="16498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34C294-D997-4100-8447-278784994C23}"/>
              </a:ext>
            </a:extLst>
          </p:cNvPr>
          <p:cNvSpPr>
            <a:spLocks noGrp="1"/>
          </p:cNvSpPr>
          <p:nvPr>
            <p:ph sz="half" idx="2"/>
          </p:nvPr>
        </p:nvSpPr>
        <p:spPr/>
        <p:txBody>
          <a:bodyPr/>
          <a:lstStyle/>
          <a:p>
            <a:pPr marL="342900" indent="-342900">
              <a:buFont typeface="+mj-lt"/>
              <a:buAutoNum type="arabicPeriod"/>
            </a:pPr>
            <a:r>
              <a:rPr lang="en-US" dirty="0"/>
              <a:t>Preface</a:t>
            </a:r>
          </a:p>
          <a:p>
            <a:pPr marL="342900" indent="-342900">
              <a:buFont typeface="+mj-lt"/>
              <a:buAutoNum type="arabicPeriod"/>
            </a:pPr>
            <a:r>
              <a:rPr lang="en-US" dirty="0"/>
              <a:t>Introduction</a:t>
            </a:r>
          </a:p>
          <a:p>
            <a:pPr marL="342900" indent="-342900">
              <a:buFont typeface="+mj-lt"/>
              <a:buAutoNum type="arabicPeriod"/>
            </a:pPr>
            <a:r>
              <a:rPr lang="en-US" dirty="0"/>
              <a:t>Related work</a:t>
            </a:r>
          </a:p>
          <a:p>
            <a:pPr marL="342900" indent="-342900">
              <a:buFont typeface="+mj-lt"/>
              <a:buAutoNum type="arabicPeriod"/>
            </a:pPr>
            <a:r>
              <a:rPr lang="en-US" dirty="0"/>
              <a:t>Proposed method</a:t>
            </a:r>
          </a:p>
          <a:p>
            <a:pPr marL="342900" indent="-342900">
              <a:buFont typeface="+mj-lt"/>
              <a:buAutoNum type="arabicPeriod"/>
            </a:pPr>
            <a:r>
              <a:rPr lang="en-US" dirty="0"/>
              <a:t>Experiments and results</a:t>
            </a:r>
          </a:p>
          <a:p>
            <a:pPr marL="342900" indent="-342900">
              <a:buFont typeface="+mj-lt"/>
              <a:buAutoNum type="arabicPeriod"/>
            </a:pPr>
            <a:r>
              <a:rPr lang="en-US" dirty="0"/>
              <a:t>Conclusion</a:t>
            </a:r>
          </a:p>
        </p:txBody>
      </p:sp>
      <p:sp>
        <p:nvSpPr>
          <p:cNvPr id="3" name="Date Placeholder 2">
            <a:extLst>
              <a:ext uri="{FF2B5EF4-FFF2-40B4-BE49-F238E27FC236}">
                <a16:creationId xmlns:a16="http://schemas.microsoft.com/office/drawing/2014/main" id="{26A4EC38-7D95-4B19-B56A-9DC713A13B44}"/>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4" name="Footer Placeholder 3">
            <a:extLst>
              <a:ext uri="{FF2B5EF4-FFF2-40B4-BE49-F238E27FC236}">
                <a16:creationId xmlns:a16="http://schemas.microsoft.com/office/drawing/2014/main" id="{59D4A331-1FF4-4B3D-8A23-EA55C1DB28C5}"/>
              </a:ext>
            </a:extLst>
          </p:cNvPr>
          <p:cNvSpPr>
            <a:spLocks noGrp="1"/>
          </p:cNvSpPr>
          <p:nvPr>
            <p:ph type="ftr" sz="quarter" idx="11"/>
          </p:nvPr>
        </p:nvSpPr>
        <p:spPr/>
        <p:txBody>
          <a:bodyPr/>
          <a:lstStyle/>
          <a:p>
            <a:r>
              <a:rPr lang="fr-FR"/>
              <a:t>Le Quy Don Technical University</a:t>
            </a:r>
            <a:endParaRPr lang="en-US" dirty="0"/>
          </a:p>
        </p:txBody>
      </p:sp>
      <p:sp>
        <p:nvSpPr>
          <p:cNvPr id="5" name="Slide Number Placeholder 4">
            <a:extLst>
              <a:ext uri="{FF2B5EF4-FFF2-40B4-BE49-F238E27FC236}">
                <a16:creationId xmlns:a16="http://schemas.microsoft.com/office/drawing/2014/main" id="{9D94D10F-A7B8-4892-8F8A-8B51778B85DD}"/>
              </a:ext>
            </a:extLst>
          </p:cNvPr>
          <p:cNvSpPr>
            <a:spLocks noGrp="1"/>
          </p:cNvSpPr>
          <p:nvPr>
            <p:ph type="sldNum" sz="quarter" idx="12"/>
          </p:nvPr>
        </p:nvSpPr>
        <p:spPr/>
        <p:txBody>
          <a:bodyPr/>
          <a:lstStyle/>
          <a:p>
            <a:fld id="{B881B6B3-2069-452F-BF40-F653D75B3DB0}" type="slidenum">
              <a:rPr lang="en-US" smtClean="0"/>
              <a:t>2</a:t>
            </a:fld>
            <a:endParaRPr lang="en-US"/>
          </a:p>
        </p:txBody>
      </p:sp>
      <p:sp>
        <p:nvSpPr>
          <p:cNvPr id="6" name="Text Placeholder 5">
            <a:extLst>
              <a:ext uri="{FF2B5EF4-FFF2-40B4-BE49-F238E27FC236}">
                <a16:creationId xmlns:a16="http://schemas.microsoft.com/office/drawing/2014/main" id="{73B66DC4-BE8F-4379-876C-313C1316942B}"/>
              </a:ext>
            </a:extLst>
          </p:cNvPr>
          <p:cNvSpPr>
            <a:spLocks noGrp="1"/>
          </p:cNvSpPr>
          <p:nvPr>
            <p:ph type="body" sz="quarter" idx="13"/>
          </p:nvPr>
        </p:nvSpPr>
        <p:spPr/>
        <p:txBody>
          <a:bodyPr/>
          <a:lstStyle/>
          <a:p>
            <a:r>
              <a:rPr lang="en-US" dirty="0"/>
              <a:t>Content</a:t>
            </a:r>
          </a:p>
        </p:txBody>
      </p:sp>
      <p:sp>
        <p:nvSpPr>
          <p:cNvPr id="7" name="Text Placeholder 6">
            <a:extLst>
              <a:ext uri="{FF2B5EF4-FFF2-40B4-BE49-F238E27FC236}">
                <a16:creationId xmlns:a16="http://schemas.microsoft.com/office/drawing/2014/main" id="{0363A5A7-B203-4760-AFB0-02EABD7BE00D}"/>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3242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899A-810E-404E-A2B0-8680C96B54B4}"/>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77B0E4F1-3E60-4B89-AB4D-D04D82414C0C}"/>
              </a:ext>
            </a:extLst>
          </p:cNvPr>
          <p:cNvSpPr>
            <a:spLocks noGrp="1"/>
          </p:cNvSpPr>
          <p:nvPr>
            <p:ph sz="half" idx="2"/>
          </p:nvPr>
        </p:nvSpPr>
        <p:spPr>
          <a:xfrm>
            <a:off x="381000" y="850899"/>
            <a:ext cx="11430000" cy="507831"/>
          </a:xfrm>
        </p:spPr>
        <p:txBody>
          <a:bodyPr/>
          <a:lstStyle/>
          <a:p>
            <a:pPr marL="342900" indent="-342900">
              <a:buFont typeface="Wingdings" panose="05000000000000000000" pitchFamily="2" charset="2"/>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Up-scale feature resolution and add skip connections</a:t>
            </a:r>
            <a:endParaRPr lang="en-US"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26C7E0-64FA-4139-8F6F-860D73AAC7C1}"/>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C45C4F86-8D1C-4791-B811-9B8F877971C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4326A09-6CA9-4714-8981-B4FE8019B8D6}"/>
              </a:ext>
            </a:extLst>
          </p:cNvPr>
          <p:cNvSpPr>
            <a:spLocks noGrp="1"/>
          </p:cNvSpPr>
          <p:nvPr>
            <p:ph type="sldNum" sz="quarter" idx="12"/>
          </p:nvPr>
        </p:nvSpPr>
        <p:spPr/>
        <p:txBody>
          <a:bodyPr/>
          <a:lstStyle/>
          <a:p>
            <a:fld id="{B881B6B3-2069-452F-BF40-F653D75B3DB0}" type="slidenum">
              <a:rPr lang="en-US" smtClean="0"/>
              <a:t>20</a:t>
            </a:fld>
            <a:endParaRPr lang="en-US"/>
          </a:p>
        </p:txBody>
      </p:sp>
      <p:sp>
        <p:nvSpPr>
          <p:cNvPr id="7" name="Text Placeholder 6">
            <a:extLst>
              <a:ext uri="{FF2B5EF4-FFF2-40B4-BE49-F238E27FC236}">
                <a16:creationId xmlns:a16="http://schemas.microsoft.com/office/drawing/2014/main" id="{0F0599A4-6104-4775-9BA6-BB7934F95EA5}"/>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5208E154-589E-405B-AB70-914916C0A2B8}"/>
              </a:ext>
            </a:extLst>
          </p:cNvPr>
          <p:cNvSpPr>
            <a:spLocks noGrp="1"/>
          </p:cNvSpPr>
          <p:nvPr>
            <p:ph type="body" sz="quarter" idx="14"/>
          </p:nvPr>
        </p:nvSpPr>
        <p:spPr/>
        <p:txBody>
          <a:bodyPr/>
          <a:lstStyle/>
          <a:p>
            <a:r>
              <a:rPr lang="en-US" dirty="0"/>
              <a:t>License plate detection</a:t>
            </a:r>
          </a:p>
        </p:txBody>
      </p:sp>
      <p:sp>
        <p:nvSpPr>
          <p:cNvPr id="9" name="Text Placeholder 8">
            <a:extLst>
              <a:ext uri="{FF2B5EF4-FFF2-40B4-BE49-F238E27FC236}">
                <a16:creationId xmlns:a16="http://schemas.microsoft.com/office/drawing/2014/main" id="{2AC2D970-18A6-45A7-9ADB-44A0D3C965A5}"/>
              </a:ext>
            </a:extLst>
          </p:cNvPr>
          <p:cNvSpPr>
            <a:spLocks noGrp="1"/>
          </p:cNvSpPr>
          <p:nvPr>
            <p:ph type="body" sz="quarter" idx="15"/>
          </p:nvPr>
        </p:nvSpPr>
        <p:spPr>
          <a:xfrm>
            <a:off x="2449536" y="5374335"/>
            <a:ext cx="7289878" cy="676442"/>
          </a:xfrm>
        </p:spPr>
        <p:txBody>
          <a:bodyPr/>
          <a:lstStyle/>
          <a:p>
            <a:r>
              <a:rPr lang="en-US" dirty="0" err="1"/>
              <a:t>DDRNetsh</a:t>
            </a:r>
            <a:r>
              <a:rPr lang="en-US" dirty="0"/>
              <a:t> network, “RB” - sequential residual basic blocks. “RBB” - single residual bottleneck block. “DAPPM” - Deep Aggregation Pyramid Pooling Module</a:t>
            </a:r>
          </a:p>
        </p:txBody>
      </p:sp>
      <p:pic>
        <p:nvPicPr>
          <p:cNvPr id="11" name="Picture 10">
            <a:extLst>
              <a:ext uri="{FF2B5EF4-FFF2-40B4-BE49-F238E27FC236}">
                <a16:creationId xmlns:a16="http://schemas.microsoft.com/office/drawing/2014/main" id="{6A025E55-49FB-4451-913D-516171AA56DA}"/>
              </a:ext>
            </a:extLst>
          </p:cNvPr>
          <p:cNvPicPr>
            <a:picLocks noChangeAspect="1"/>
          </p:cNvPicPr>
          <p:nvPr/>
        </p:nvPicPr>
        <p:blipFill>
          <a:blip r:embed="rId3"/>
          <a:stretch>
            <a:fillRect/>
          </a:stretch>
        </p:blipFill>
        <p:spPr>
          <a:xfrm>
            <a:off x="2637687" y="1501580"/>
            <a:ext cx="6916626" cy="3832780"/>
          </a:xfrm>
          <a:prstGeom prst="rect">
            <a:avLst/>
          </a:prstGeom>
        </p:spPr>
      </p:pic>
    </p:spTree>
    <p:extLst>
      <p:ext uri="{BB962C8B-B14F-4D97-AF65-F5344CB8AC3E}">
        <p14:creationId xmlns:p14="http://schemas.microsoft.com/office/powerpoint/2010/main" val="268023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578-85E3-481C-93DF-503BF2015F5D}"/>
              </a:ext>
            </a:extLst>
          </p:cNvPr>
          <p:cNvSpPr>
            <a:spLocks noGrp="1"/>
          </p:cNvSpPr>
          <p:nvPr>
            <p:ph type="title"/>
          </p:nvPr>
        </p:nvSpPr>
        <p:spPr/>
        <p:txBody>
          <a:bodyPr/>
          <a:lstStyle/>
          <a:p>
            <a:r>
              <a:rPr lang="en-US" dirty="0"/>
              <a:t>The characteristics of Vietnamese license plates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8C93B-6EF0-41FA-BD04-947E610F2B5E}"/>
                  </a:ext>
                </a:extLst>
              </p:cNvPr>
              <p:cNvSpPr>
                <a:spLocks noGrp="1"/>
              </p:cNvSpPr>
              <p:nvPr>
                <p:ph sz="half" idx="2"/>
              </p:nvPr>
            </p:nvSpPr>
            <p:spPr>
              <a:xfrm>
                <a:off x="381000" y="850898"/>
                <a:ext cx="11430000" cy="1092947"/>
              </a:xfrm>
            </p:spPr>
            <p:txBody>
              <a:bodyPr/>
              <a:lstStyle/>
              <a:p>
                <a:pPr marL="342900" indent="-342900">
                  <a:buFont typeface="Wingdings" panose="05000000000000000000" pitchFamily="2" charset="2"/>
                  <a:buChar char="§"/>
                </a:pPr>
                <a:r>
                  <a:rPr lang="en-US" dirty="0" smtClean="0"/>
                  <a:t>33 characters {</a:t>
                </a:r>
                <a14:m>
                  <m:oMath xmlns:m="http://schemas.openxmlformats.org/officeDocument/2006/math">
                    <m:r>
                      <a:rPr lang="en-US" i="1">
                        <a:latin typeface="Cambria Math" panose="02040503050406030204" pitchFamily="18" charset="0"/>
                      </a:rPr>
                      <m:t>𝐴𝐵𝐶𝐷𝐸𝐹𝐺𝐻𝐾𝐿𝑀𝑁𝑃𝑄𝑆𝑇𝑈𝑉𝑋𝑌𝑍</m:t>
                    </m:r>
                    <m:r>
                      <a:rPr lang="en-US" i="1">
                        <a:latin typeface="Cambria Math" panose="02040503050406030204" pitchFamily="18" charset="0"/>
                      </a:rPr>
                      <m:t>0123456789−.}</m:t>
                    </m:r>
                  </m:oMath>
                </a14:m>
                <a:endParaRPr lang="en-US" dirty="0" smtClean="0"/>
              </a:p>
              <a:p>
                <a:pPr marL="342900" indent="-342900">
                  <a:buFont typeface="Wingdings" panose="05000000000000000000" pitchFamily="2" charset="2"/>
                  <a:buChar char="§"/>
                </a:pPr>
                <a:r>
                  <a:rPr lang="en-US" u="sng" dirty="0"/>
                  <a:t>Data preprocessing</a:t>
                </a:r>
                <a:r>
                  <a:rPr lang="en-US" dirty="0"/>
                  <a:t>: For 2-line LPs, we use the X-Y Cut algorithm </a:t>
                </a:r>
                <a:r>
                  <a:rPr lang="en-US" dirty="0" smtClean="0"/>
                  <a:t>to </a:t>
                </a:r>
                <a:r>
                  <a:rPr lang="en-US" dirty="0"/>
                  <a:t>find out where to split a 2-line LP into two 1-line </a:t>
                </a:r>
                <a:r>
                  <a:rPr lang="en-US" dirty="0" smtClean="0"/>
                  <a:t>LPs.</a:t>
                </a:r>
                <a:endParaRPr lang="en-US" b="0" dirty="0"/>
              </a:p>
            </p:txBody>
          </p:sp>
        </mc:Choice>
        <mc:Fallback xmlns="">
          <p:sp>
            <p:nvSpPr>
              <p:cNvPr id="3" name="Content Placeholder 2">
                <a:extLst>
                  <a:ext uri="{FF2B5EF4-FFF2-40B4-BE49-F238E27FC236}">
                    <a16:creationId xmlns:a16="http://schemas.microsoft.com/office/drawing/2014/main" id="{D578C93B-6EF0-41FA-BD04-947E610F2B5E}"/>
                  </a:ext>
                </a:extLst>
              </p:cNvPr>
              <p:cNvSpPr>
                <a:spLocks noGrp="1" noRot="1" noChangeAspect="1" noMove="1" noResize="1" noEditPoints="1" noAdjustHandles="1" noChangeArrowheads="1" noChangeShapeType="1" noTextEdit="1"/>
              </p:cNvSpPr>
              <p:nvPr>
                <p:ph sz="half" idx="2"/>
              </p:nvPr>
            </p:nvSpPr>
            <p:spPr>
              <a:xfrm>
                <a:off x="381000" y="850898"/>
                <a:ext cx="11430000" cy="1092947"/>
              </a:xfrm>
              <a:blipFill>
                <a:blip r:embed="rId3"/>
                <a:stretch>
                  <a:fillRect l="-427" t="-1676" r="-480" b="-50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87AAD9-DC2D-4ACE-8498-2D340EF361A1}"/>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EE7B23F5-2A0C-4145-9C6F-281E1E504F4B}"/>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8096040-752D-44A3-A36D-33FB541C6D14}"/>
              </a:ext>
            </a:extLst>
          </p:cNvPr>
          <p:cNvSpPr>
            <a:spLocks noGrp="1"/>
          </p:cNvSpPr>
          <p:nvPr>
            <p:ph type="sldNum" sz="quarter" idx="12"/>
          </p:nvPr>
        </p:nvSpPr>
        <p:spPr/>
        <p:txBody>
          <a:bodyPr/>
          <a:lstStyle/>
          <a:p>
            <a:fld id="{B881B6B3-2069-452F-BF40-F653D75B3DB0}" type="slidenum">
              <a:rPr lang="en-US" smtClean="0"/>
              <a:t>21</a:t>
            </a:fld>
            <a:endParaRPr lang="en-US"/>
          </a:p>
        </p:txBody>
      </p:sp>
      <p:sp>
        <p:nvSpPr>
          <p:cNvPr id="7" name="Text Placeholder 6">
            <a:extLst>
              <a:ext uri="{FF2B5EF4-FFF2-40B4-BE49-F238E27FC236}">
                <a16:creationId xmlns:a16="http://schemas.microsoft.com/office/drawing/2014/main" id="{A7639FB5-3DCA-4B99-96EE-B06ACC03634F}"/>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BC74DB54-988E-4EF3-B34D-2E5D066EE3C4}"/>
              </a:ext>
            </a:extLst>
          </p:cNvPr>
          <p:cNvSpPr>
            <a:spLocks noGrp="1"/>
          </p:cNvSpPr>
          <p:nvPr>
            <p:ph type="body" sz="quarter" idx="14"/>
          </p:nvPr>
        </p:nvSpPr>
        <p:spPr/>
        <p:txBody>
          <a:bodyPr/>
          <a:lstStyle/>
          <a:p>
            <a:r>
              <a:rPr lang="en-US" dirty="0"/>
              <a:t>License plate OCR</a:t>
            </a:r>
          </a:p>
        </p:txBody>
      </p:sp>
      <p:pic>
        <p:nvPicPr>
          <p:cNvPr id="12" name="Picture 11">
            <a:extLst>
              <a:ext uri="{FF2B5EF4-FFF2-40B4-BE49-F238E27FC236}">
                <a16:creationId xmlns:a16="http://schemas.microsoft.com/office/drawing/2014/main" id="{B4CBBB96-A00C-420E-B754-C8E4DA9B157B}"/>
              </a:ext>
            </a:extLst>
          </p:cNvPr>
          <p:cNvPicPr>
            <a:picLocks noChangeAspect="1"/>
          </p:cNvPicPr>
          <p:nvPr/>
        </p:nvPicPr>
        <p:blipFill>
          <a:blip r:embed="rId4"/>
          <a:stretch>
            <a:fillRect/>
          </a:stretch>
        </p:blipFill>
        <p:spPr>
          <a:xfrm>
            <a:off x="535359" y="2400157"/>
            <a:ext cx="5029902" cy="2057687"/>
          </a:xfrm>
          <a:prstGeom prst="rect">
            <a:avLst/>
          </a:prstGeom>
        </p:spPr>
      </p:pic>
      <p:pic>
        <p:nvPicPr>
          <p:cNvPr id="14" name="Picture 13">
            <a:extLst>
              <a:ext uri="{FF2B5EF4-FFF2-40B4-BE49-F238E27FC236}">
                <a16:creationId xmlns:a16="http://schemas.microsoft.com/office/drawing/2014/main" id="{BB6CF09D-69EE-4412-A77C-46D4A0490C82}"/>
              </a:ext>
            </a:extLst>
          </p:cNvPr>
          <p:cNvPicPr>
            <a:picLocks noChangeAspect="1"/>
          </p:cNvPicPr>
          <p:nvPr/>
        </p:nvPicPr>
        <p:blipFill>
          <a:blip r:embed="rId5"/>
          <a:stretch>
            <a:fillRect/>
          </a:stretch>
        </p:blipFill>
        <p:spPr>
          <a:xfrm>
            <a:off x="6521806" y="3024131"/>
            <a:ext cx="5249008" cy="809738"/>
          </a:xfrm>
          <a:prstGeom prst="rect">
            <a:avLst/>
          </a:prstGeom>
        </p:spPr>
      </p:pic>
      <p:sp>
        <p:nvSpPr>
          <p:cNvPr id="9" name="TextBox 8"/>
          <p:cNvSpPr txBox="1"/>
          <p:nvPr/>
        </p:nvSpPr>
        <p:spPr>
          <a:xfrm>
            <a:off x="1010008" y="4457844"/>
            <a:ext cx="4080604" cy="323165"/>
          </a:xfrm>
          <a:prstGeom prst="rect">
            <a:avLst/>
          </a:prstGeom>
          <a:noFill/>
        </p:spPr>
        <p:txBody>
          <a:bodyPr wrap="none" rtlCol="0">
            <a:spAutoFit/>
          </a:bodyPr>
          <a:lstStyle/>
          <a:p>
            <a:r>
              <a:rPr lang="en-US" sz="1500" i="1" dirty="0" smtClean="0">
                <a:latin typeface="Knuth's Computer Modern"/>
              </a:rPr>
              <a:t>Size of old and new Vietnamese LP (unit mm)</a:t>
            </a:r>
            <a:endParaRPr lang="en-US" sz="1500" i="1" dirty="0">
              <a:latin typeface="Knuth's Computer Modern"/>
            </a:endParaRPr>
          </a:p>
        </p:txBody>
      </p:sp>
      <p:sp>
        <p:nvSpPr>
          <p:cNvPr id="13" name="TextBox 12"/>
          <p:cNvSpPr txBox="1"/>
          <p:nvPr/>
        </p:nvSpPr>
        <p:spPr>
          <a:xfrm>
            <a:off x="7322862" y="3833869"/>
            <a:ext cx="3646896" cy="323165"/>
          </a:xfrm>
          <a:prstGeom prst="rect">
            <a:avLst/>
          </a:prstGeom>
          <a:noFill/>
        </p:spPr>
        <p:txBody>
          <a:bodyPr wrap="none" rtlCol="0">
            <a:spAutoFit/>
          </a:bodyPr>
          <a:lstStyle/>
          <a:p>
            <a:r>
              <a:rPr lang="en-US" sz="1500" i="1" dirty="0" smtClean="0">
                <a:latin typeface="Knuth's Computer Modern"/>
              </a:rPr>
              <a:t>Color and text formats of Vietnamese LP</a:t>
            </a:r>
            <a:endParaRPr lang="en-US" sz="1500" i="1" dirty="0">
              <a:latin typeface="Knuth's Computer Modern"/>
            </a:endParaRPr>
          </a:p>
        </p:txBody>
      </p:sp>
    </p:spTree>
    <p:extLst>
      <p:ext uri="{BB962C8B-B14F-4D97-AF65-F5344CB8AC3E}">
        <p14:creationId xmlns:p14="http://schemas.microsoft.com/office/powerpoint/2010/main" val="247625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578-85E3-481C-93DF-503BF2015F5D}"/>
              </a:ext>
            </a:extLst>
          </p:cNvPr>
          <p:cNvSpPr>
            <a:spLocks noGrp="1"/>
          </p:cNvSpPr>
          <p:nvPr>
            <p:ph type="title"/>
          </p:nvPr>
        </p:nvSpPr>
        <p:spPr/>
        <p:txBody>
          <a:bodyPr/>
          <a:lstStyle/>
          <a:p>
            <a:r>
              <a:rPr lang="en-US" dirty="0"/>
              <a:t>VOCR Architecture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8C93B-6EF0-41FA-BD04-947E610F2B5E}"/>
                  </a:ext>
                </a:extLst>
              </p:cNvPr>
              <p:cNvSpPr>
                <a:spLocks noGrp="1"/>
              </p:cNvSpPr>
              <p:nvPr>
                <p:ph sz="half" idx="2"/>
              </p:nvPr>
            </p:nvSpPr>
            <p:spPr>
              <a:xfrm>
                <a:off x="381000" y="850898"/>
                <a:ext cx="11430000" cy="1439720"/>
              </a:xfrm>
            </p:spPr>
            <p:txBody>
              <a:bodyPr/>
              <a:lstStyle/>
              <a:p>
                <a:pPr marL="342900" indent="-342900">
                  <a:buFont typeface="Wingdings" panose="05000000000000000000" pitchFamily="2" charset="2"/>
                  <a:buChar char="§"/>
                </a:pPr>
                <a:r>
                  <a:rPr lang="en-US" dirty="0" smtClean="0"/>
                  <a:t>Segmentation-free approach with input is 1-line LP </a:t>
                </a:r>
                <a14:m>
                  <m:oMath xmlns:m="http://schemas.openxmlformats.org/officeDocument/2006/math">
                    <m:r>
                      <a:rPr lang="en-US" b="0" i="1" smtClean="0">
                        <a:latin typeface="Cambria Math" panose="02040503050406030204" pitchFamily="18" charset="0"/>
                      </a:rPr>
                      <m:t>32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140</m:t>
                    </m:r>
                  </m:oMath>
                </a14:m>
                <a:r>
                  <a:rPr lang="en-US" dirty="0" smtClean="0"/>
                  <a:t> image.</a:t>
                </a:r>
              </a:p>
              <a:p>
                <a:pPr marL="342900" indent="-342900">
                  <a:buFont typeface="Wingdings" panose="05000000000000000000" pitchFamily="2" charset="2"/>
                  <a:buChar char="§"/>
                </a:pPr>
                <a:r>
                  <a:rPr lang="en-US" dirty="0" smtClean="0"/>
                  <a:t>VOCR included two parts:</a:t>
                </a:r>
              </a:p>
              <a:p>
                <a:pPr marL="800100" lvl="1" indent="-342900">
                  <a:buFont typeface="Wingdings" panose="05000000000000000000" pitchFamily="2" charset="2"/>
                  <a:buChar char="§"/>
                </a:pPr>
                <a:r>
                  <a:rPr lang="en-US" dirty="0" smtClean="0"/>
                  <a:t>VOCR-CNN based on VGG-19 with some modifications.</a:t>
                </a:r>
              </a:p>
              <a:p>
                <a:pPr marL="800100" lvl="1" indent="-342900">
                  <a:buFont typeface="Wingdings" panose="05000000000000000000" pitchFamily="2" charset="2"/>
                  <a:buChar char="§"/>
                </a:pPr>
                <a:r>
                  <a:rPr lang="en-US" dirty="0" smtClean="0"/>
                  <a:t>VOCR-RNN </a:t>
                </a:r>
                <a:r>
                  <a:rPr lang="en-US" dirty="0"/>
                  <a:t>was </a:t>
                </a:r>
                <a:r>
                  <a:rPr lang="en-US" dirty="0" smtClean="0"/>
                  <a:t>an GRU </a:t>
                </a:r>
                <a:r>
                  <a:rPr lang="en-US" dirty="0"/>
                  <a:t>encoder-decoder </a:t>
                </a:r>
                <a:r>
                  <a:rPr lang="en-US" dirty="0" smtClean="0"/>
                  <a:t>combined with </a:t>
                </a:r>
                <a:r>
                  <a:rPr lang="en-US" dirty="0"/>
                  <a:t>the a</a:t>
                </a:r>
                <a:r>
                  <a:rPr lang="en-US" dirty="0" smtClean="0"/>
                  <a:t>ttention mechanism.</a:t>
                </a:r>
              </a:p>
            </p:txBody>
          </p:sp>
        </mc:Choice>
        <mc:Fallback xmlns="">
          <p:sp>
            <p:nvSpPr>
              <p:cNvPr id="3" name="Content Placeholder 2">
                <a:extLst>
                  <a:ext uri="{FF2B5EF4-FFF2-40B4-BE49-F238E27FC236}">
                    <a16:creationId xmlns:a16="http://schemas.microsoft.com/office/drawing/2014/main" id="{D578C93B-6EF0-41FA-BD04-947E610F2B5E}"/>
                  </a:ext>
                </a:extLst>
              </p:cNvPr>
              <p:cNvSpPr>
                <a:spLocks noGrp="1" noRot="1" noChangeAspect="1" noMove="1" noResize="1" noEditPoints="1" noAdjustHandles="1" noChangeArrowheads="1" noChangeShapeType="1" noTextEdit="1"/>
              </p:cNvSpPr>
              <p:nvPr>
                <p:ph sz="half" idx="2"/>
              </p:nvPr>
            </p:nvSpPr>
            <p:spPr>
              <a:xfrm>
                <a:off x="381000" y="850898"/>
                <a:ext cx="11430000" cy="1439720"/>
              </a:xfrm>
              <a:blipFill>
                <a:blip r:embed="rId3"/>
                <a:stretch>
                  <a:fillRect l="-427" t="-1695" b="-423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87AAD9-DC2D-4ACE-8498-2D340EF361A1}"/>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EE7B23F5-2A0C-4145-9C6F-281E1E504F4B}"/>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8096040-752D-44A3-A36D-33FB541C6D14}"/>
              </a:ext>
            </a:extLst>
          </p:cNvPr>
          <p:cNvSpPr>
            <a:spLocks noGrp="1"/>
          </p:cNvSpPr>
          <p:nvPr>
            <p:ph type="sldNum" sz="quarter" idx="12"/>
          </p:nvPr>
        </p:nvSpPr>
        <p:spPr/>
        <p:txBody>
          <a:bodyPr/>
          <a:lstStyle/>
          <a:p>
            <a:fld id="{B881B6B3-2069-452F-BF40-F653D75B3DB0}" type="slidenum">
              <a:rPr lang="en-US" smtClean="0"/>
              <a:t>22</a:t>
            </a:fld>
            <a:endParaRPr lang="en-US"/>
          </a:p>
        </p:txBody>
      </p:sp>
      <p:sp>
        <p:nvSpPr>
          <p:cNvPr id="7" name="Text Placeholder 6">
            <a:extLst>
              <a:ext uri="{FF2B5EF4-FFF2-40B4-BE49-F238E27FC236}">
                <a16:creationId xmlns:a16="http://schemas.microsoft.com/office/drawing/2014/main" id="{A7639FB5-3DCA-4B99-96EE-B06ACC03634F}"/>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BC74DB54-988E-4EF3-B34D-2E5D066EE3C4}"/>
              </a:ext>
            </a:extLst>
          </p:cNvPr>
          <p:cNvSpPr>
            <a:spLocks noGrp="1"/>
          </p:cNvSpPr>
          <p:nvPr>
            <p:ph type="body" sz="quarter" idx="14"/>
          </p:nvPr>
        </p:nvSpPr>
        <p:spPr/>
        <p:txBody>
          <a:bodyPr/>
          <a:lstStyle/>
          <a:p>
            <a:r>
              <a:rPr lang="en-US" dirty="0"/>
              <a:t>License plate OCR</a:t>
            </a:r>
          </a:p>
        </p:txBody>
      </p:sp>
      <p:sp>
        <p:nvSpPr>
          <p:cNvPr id="9" name="TextBox 8"/>
          <p:cNvSpPr txBox="1"/>
          <p:nvPr/>
        </p:nvSpPr>
        <p:spPr>
          <a:xfrm>
            <a:off x="4954502" y="6169708"/>
            <a:ext cx="2282997" cy="323165"/>
          </a:xfrm>
          <a:prstGeom prst="rect">
            <a:avLst/>
          </a:prstGeom>
          <a:noFill/>
        </p:spPr>
        <p:txBody>
          <a:bodyPr wrap="none" rtlCol="0">
            <a:spAutoFit/>
          </a:bodyPr>
          <a:lstStyle/>
          <a:p>
            <a:r>
              <a:rPr lang="en-US" sz="1500" i="1" dirty="0" smtClean="0">
                <a:latin typeface="Knuth's Computer Modern"/>
              </a:rPr>
              <a:t>VOCR-CNN architecture</a:t>
            </a:r>
            <a:endParaRPr lang="en-US" sz="1500" i="1" dirty="0">
              <a:latin typeface="Knuth's Computer Modern"/>
            </a:endParaRPr>
          </a:p>
        </p:txBody>
      </p:sp>
      <p:pic>
        <p:nvPicPr>
          <p:cNvPr id="10" name="Picture 9"/>
          <p:cNvPicPr>
            <a:picLocks noChangeAspect="1"/>
          </p:cNvPicPr>
          <p:nvPr/>
        </p:nvPicPr>
        <p:blipFill>
          <a:blip r:embed="rId4"/>
          <a:stretch>
            <a:fillRect/>
          </a:stretch>
        </p:blipFill>
        <p:spPr>
          <a:xfrm>
            <a:off x="2543389" y="2287472"/>
            <a:ext cx="7105223" cy="3882235"/>
          </a:xfrm>
          <a:prstGeom prst="rect">
            <a:avLst/>
          </a:prstGeom>
        </p:spPr>
      </p:pic>
    </p:spTree>
    <p:extLst>
      <p:ext uri="{BB962C8B-B14F-4D97-AF65-F5344CB8AC3E}">
        <p14:creationId xmlns:p14="http://schemas.microsoft.com/office/powerpoint/2010/main" val="180315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578-85E3-481C-93DF-503BF2015F5D}"/>
              </a:ext>
            </a:extLst>
          </p:cNvPr>
          <p:cNvSpPr>
            <a:spLocks noGrp="1"/>
          </p:cNvSpPr>
          <p:nvPr>
            <p:ph type="title"/>
          </p:nvPr>
        </p:nvSpPr>
        <p:spPr/>
        <p:txBody>
          <a:bodyPr/>
          <a:lstStyle/>
          <a:p>
            <a:r>
              <a:rPr lang="en-US" dirty="0"/>
              <a:t>VOCR Architecture</a:t>
            </a:r>
          </a:p>
        </p:txBody>
      </p:sp>
      <p:sp>
        <p:nvSpPr>
          <p:cNvPr id="4" name="Date Placeholder 3">
            <a:extLst>
              <a:ext uri="{FF2B5EF4-FFF2-40B4-BE49-F238E27FC236}">
                <a16:creationId xmlns:a16="http://schemas.microsoft.com/office/drawing/2014/main" id="{6887AAD9-DC2D-4ACE-8498-2D340EF361A1}"/>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EE7B23F5-2A0C-4145-9C6F-281E1E504F4B}"/>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8096040-752D-44A3-A36D-33FB541C6D14}"/>
              </a:ext>
            </a:extLst>
          </p:cNvPr>
          <p:cNvSpPr>
            <a:spLocks noGrp="1"/>
          </p:cNvSpPr>
          <p:nvPr>
            <p:ph type="sldNum" sz="quarter" idx="12"/>
          </p:nvPr>
        </p:nvSpPr>
        <p:spPr/>
        <p:txBody>
          <a:bodyPr/>
          <a:lstStyle/>
          <a:p>
            <a:fld id="{B881B6B3-2069-452F-BF40-F653D75B3DB0}" type="slidenum">
              <a:rPr lang="en-US" smtClean="0"/>
              <a:t>23</a:t>
            </a:fld>
            <a:endParaRPr lang="en-US"/>
          </a:p>
        </p:txBody>
      </p:sp>
      <p:sp>
        <p:nvSpPr>
          <p:cNvPr id="7" name="Text Placeholder 6">
            <a:extLst>
              <a:ext uri="{FF2B5EF4-FFF2-40B4-BE49-F238E27FC236}">
                <a16:creationId xmlns:a16="http://schemas.microsoft.com/office/drawing/2014/main" id="{A7639FB5-3DCA-4B99-96EE-B06ACC03634F}"/>
              </a:ext>
            </a:extLst>
          </p:cNvPr>
          <p:cNvSpPr>
            <a:spLocks noGrp="1"/>
          </p:cNvSpPr>
          <p:nvPr>
            <p:ph type="body" sz="quarter" idx="13"/>
          </p:nvPr>
        </p:nvSpPr>
        <p:spPr/>
        <p:txBody>
          <a:bodyPr/>
          <a:lstStyle/>
          <a:p>
            <a:r>
              <a:rPr lang="en-US" dirty="0"/>
              <a:t>Proposed method</a:t>
            </a:r>
          </a:p>
        </p:txBody>
      </p:sp>
      <p:sp>
        <p:nvSpPr>
          <p:cNvPr id="8" name="Text Placeholder 7">
            <a:extLst>
              <a:ext uri="{FF2B5EF4-FFF2-40B4-BE49-F238E27FC236}">
                <a16:creationId xmlns:a16="http://schemas.microsoft.com/office/drawing/2014/main" id="{BC74DB54-988E-4EF3-B34D-2E5D066EE3C4}"/>
              </a:ext>
            </a:extLst>
          </p:cNvPr>
          <p:cNvSpPr>
            <a:spLocks noGrp="1"/>
          </p:cNvSpPr>
          <p:nvPr>
            <p:ph type="body" sz="quarter" idx="14"/>
          </p:nvPr>
        </p:nvSpPr>
        <p:spPr/>
        <p:txBody>
          <a:bodyPr/>
          <a:lstStyle/>
          <a:p>
            <a:r>
              <a:rPr lang="en-US" dirty="0"/>
              <a:t>License plate OCR</a:t>
            </a:r>
          </a:p>
        </p:txBody>
      </p:sp>
      <p:sp>
        <p:nvSpPr>
          <p:cNvPr id="9" name="TextBox 8"/>
          <p:cNvSpPr txBox="1"/>
          <p:nvPr/>
        </p:nvSpPr>
        <p:spPr>
          <a:xfrm>
            <a:off x="4954502" y="6169708"/>
            <a:ext cx="2282997" cy="323165"/>
          </a:xfrm>
          <a:prstGeom prst="rect">
            <a:avLst/>
          </a:prstGeom>
          <a:noFill/>
        </p:spPr>
        <p:txBody>
          <a:bodyPr wrap="none" rtlCol="0">
            <a:spAutoFit/>
          </a:bodyPr>
          <a:lstStyle/>
          <a:p>
            <a:r>
              <a:rPr lang="en-US" sz="1500" i="1" dirty="0" smtClean="0">
                <a:latin typeface="Knuth's Computer Modern"/>
              </a:rPr>
              <a:t>VOCR-RNN architecture</a:t>
            </a:r>
            <a:endParaRPr lang="en-US" sz="1500" i="1" dirty="0">
              <a:latin typeface="Knuth's Computer Modern"/>
            </a:endParaRPr>
          </a:p>
        </p:txBody>
      </p:sp>
      <p:pic>
        <p:nvPicPr>
          <p:cNvPr id="12" name="Picture 11"/>
          <p:cNvPicPr>
            <a:picLocks noChangeAspect="1"/>
          </p:cNvPicPr>
          <p:nvPr/>
        </p:nvPicPr>
        <p:blipFill>
          <a:blip r:embed="rId3"/>
          <a:stretch>
            <a:fillRect/>
          </a:stretch>
        </p:blipFill>
        <p:spPr>
          <a:xfrm>
            <a:off x="785072" y="911174"/>
            <a:ext cx="10621857" cy="5258534"/>
          </a:xfrm>
          <a:prstGeom prst="rect">
            <a:avLst/>
          </a:prstGeom>
        </p:spPr>
      </p:pic>
    </p:spTree>
    <p:extLst>
      <p:ext uri="{BB962C8B-B14F-4D97-AF65-F5344CB8AC3E}">
        <p14:creationId xmlns:p14="http://schemas.microsoft.com/office/powerpoint/2010/main" val="241769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10/10/2021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24</a:t>
            </a:fld>
            <a:endParaRPr lang="en-US" dirty="0"/>
          </a:p>
        </p:txBody>
      </p:sp>
    </p:spTree>
    <p:extLst>
      <p:ext uri="{BB962C8B-B14F-4D97-AF65-F5344CB8AC3E}">
        <p14:creationId xmlns:p14="http://schemas.microsoft.com/office/powerpoint/2010/main" val="313279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Dataset MTAVLP</a:t>
            </a:r>
            <a:endParaRPr lang="en-US" dirty="0"/>
          </a:p>
        </p:txBody>
      </p:sp>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2030846"/>
          </a:xfrm>
        </p:spPr>
        <p:txBody>
          <a:bodyPr/>
          <a:lstStyle/>
          <a:p>
            <a:pPr marL="342900" indent="-342900">
              <a:buFont typeface="Wingdings" panose="05000000000000000000" pitchFamily="2" charset="2"/>
              <a:buChar char="§"/>
            </a:pPr>
            <a:r>
              <a:rPr lang="en-US" b="1" dirty="0" smtClean="0"/>
              <a:t>Dataset collection: </a:t>
            </a:r>
            <a:r>
              <a:rPr lang="en-US" dirty="0" smtClean="0"/>
              <a:t>2 traffic cameras on two different road tracks, 3 weeks from 6 am to 6 pm daily in different weather and light conditions.</a:t>
            </a:r>
          </a:p>
          <a:p>
            <a:pPr marL="342900" indent="-342900">
              <a:buFont typeface="Wingdings" panose="05000000000000000000" pitchFamily="2" charset="2"/>
              <a:buChar char="§"/>
            </a:pPr>
            <a:r>
              <a:rPr lang="en-US" b="1" dirty="0" smtClean="0"/>
              <a:t>MTAVLP: </a:t>
            </a:r>
          </a:p>
          <a:p>
            <a:pPr marL="800100" lvl="1" indent="-342900">
              <a:buFont typeface="Wingdings" panose="05000000000000000000" pitchFamily="2" charset="2"/>
              <a:buChar char="§"/>
            </a:pPr>
            <a:r>
              <a:rPr lang="en-US" b="1" dirty="0" smtClean="0"/>
              <a:t>Vehicle images: </a:t>
            </a:r>
            <a:r>
              <a:rPr lang="en-US" dirty="0" smtClean="0"/>
              <a:t>15571 images =</a:t>
            </a:r>
            <a:r>
              <a:rPr lang="en-US" b="1" dirty="0" smtClean="0"/>
              <a:t> </a:t>
            </a:r>
            <a:r>
              <a:rPr lang="en-US" dirty="0" smtClean="0"/>
              <a:t>3000 VLPs published + 12571 collected.</a:t>
            </a:r>
          </a:p>
          <a:p>
            <a:pPr marL="800100" lvl="1" indent="-342900">
              <a:buFont typeface="Wingdings" panose="05000000000000000000" pitchFamily="2" charset="2"/>
              <a:buChar char="§"/>
            </a:pPr>
            <a:r>
              <a:rPr lang="en-US" b="1" dirty="0" smtClean="0"/>
              <a:t>LP images: </a:t>
            </a:r>
            <a:r>
              <a:rPr lang="en-US" dirty="0" smtClean="0"/>
              <a:t>10773, smaller than vehicle images as we removed images in redundant times</a:t>
            </a:r>
            <a:r>
              <a:rPr lang="en-US" dirty="0"/>
              <a:t>. After pre-processing </a:t>
            </a:r>
            <a:r>
              <a:rPr lang="en-US" dirty="0" smtClean="0"/>
              <a:t>2-line plate </a:t>
            </a:r>
            <a:r>
              <a:rPr lang="en-US" dirty="0"/>
              <a:t>images, we obtained 16012 images of 1-line </a:t>
            </a:r>
            <a:r>
              <a:rPr lang="en-US" dirty="0" smtClean="0"/>
              <a:t>plate.</a:t>
            </a:r>
            <a:endParaRPr lang="en-US" dirty="0"/>
          </a:p>
        </p:txBody>
      </p:sp>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25</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Dataset</a:t>
            </a:r>
            <a:endParaRPr lang="en-US" dirty="0"/>
          </a:p>
        </p:txBody>
      </p:sp>
      <p:pic>
        <p:nvPicPr>
          <p:cNvPr id="10" name="Picture 9"/>
          <p:cNvPicPr>
            <a:picLocks noChangeAspect="1"/>
          </p:cNvPicPr>
          <p:nvPr/>
        </p:nvPicPr>
        <p:blipFill>
          <a:blip r:embed="rId3"/>
          <a:stretch>
            <a:fillRect/>
          </a:stretch>
        </p:blipFill>
        <p:spPr>
          <a:xfrm>
            <a:off x="2404404" y="3499616"/>
            <a:ext cx="7392432" cy="1695687"/>
          </a:xfrm>
          <a:prstGeom prst="rect">
            <a:avLst/>
          </a:prstGeom>
        </p:spPr>
      </p:pic>
    </p:spTree>
    <p:extLst>
      <p:ext uri="{BB962C8B-B14F-4D97-AF65-F5344CB8AC3E}">
        <p14:creationId xmlns:p14="http://schemas.microsoft.com/office/powerpoint/2010/main" val="226292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in MTAVLP dataset</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26</a:t>
            </a:fld>
            <a:endParaRPr lang="en-US"/>
          </a:p>
        </p:txBody>
      </p:sp>
      <p:sp>
        <p:nvSpPr>
          <p:cNvPr id="7" name="Text Placeholder 6"/>
          <p:cNvSpPr>
            <a:spLocks noGrp="1"/>
          </p:cNvSpPr>
          <p:nvPr>
            <p:ph type="body" sz="quarter" idx="13"/>
          </p:nvPr>
        </p:nvSpPr>
        <p:spPr/>
        <p:txBody>
          <a:bodyPr/>
          <a:lstStyle/>
          <a:p>
            <a:r>
              <a:rPr lang="en-US" dirty="0" smtClean="0"/>
              <a:t>Experiment</a:t>
            </a:r>
            <a:endParaRPr lang="en-US" dirty="0"/>
          </a:p>
        </p:txBody>
      </p:sp>
      <p:sp>
        <p:nvSpPr>
          <p:cNvPr id="8" name="Text Placeholder 7"/>
          <p:cNvSpPr>
            <a:spLocks noGrp="1"/>
          </p:cNvSpPr>
          <p:nvPr>
            <p:ph type="body" sz="quarter" idx="14"/>
          </p:nvPr>
        </p:nvSpPr>
        <p:spPr/>
        <p:txBody>
          <a:bodyPr/>
          <a:lstStyle/>
          <a:p>
            <a:r>
              <a:rPr lang="en-US" dirty="0" smtClean="0"/>
              <a:t>Dataset</a:t>
            </a:r>
            <a:endParaRPr lang="en-US" dirty="0"/>
          </a:p>
        </p:txBody>
      </p:sp>
      <p:sp>
        <p:nvSpPr>
          <p:cNvPr id="9" name="Text Placeholder 8"/>
          <p:cNvSpPr>
            <a:spLocks noGrp="1"/>
          </p:cNvSpPr>
          <p:nvPr>
            <p:ph type="body" sz="quarter" idx="15"/>
          </p:nvPr>
        </p:nvSpPr>
        <p:spPr>
          <a:xfrm>
            <a:off x="3608242" y="5233618"/>
            <a:ext cx="1493804" cy="300082"/>
          </a:xfrm>
        </p:spPr>
        <p:txBody>
          <a:bodyPr/>
          <a:lstStyle/>
          <a:p>
            <a:r>
              <a:rPr lang="en-US" dirty="0"/>
              <a:t>Vehicle </a:t>
            </a:r>
            <a:r>
              <a:rPr lang="en-US" dirty="0" smtClean="0"/>
              <a:t>images</a:t>
            </a:r>
            <a:endParaRPr lang="en-US" dirty="0"/>
          </a:p>
        </p:txBody>
      </p:sp>
      <p:pic>
        <p:nvPicPr>
          <p:cNvPr id="10" name="Picture 9"/>
          <p:cNvPicPr>
            <a:picLocks noChangeAspect="1"/>
          </p:cNvPicPr>
          <p:nvPr/>
        </p:nvPicPr>
        <p:blipFill>
          <a:blip r:embed="rId3"/>
          <a:stretch>
            <a:fillRect/>
          </a:stretch>
        </p:blipFill>
        <p:spPr>
          <a:xfrm>
            <a:off x="0" y="1624382"/>
            <a:ext cx="8710289" cy="3609236"/>
          </a:xfrm>
          <a:prstGeom prst="rect">
            <a:avLst/>
          </a:prstGeom>
        </p:spPr>
      </p:pic>
      <p:pic>
        <p:nvPicPr>
          <p:cNvPr id="11" name="Picture 10"/>
          <p:cNvPicPr>
            <a:picLocks noChangeAspect="1"/>
          </p:cNvPicPr>
          <p:nvPr/>
        </p:nvPicPr>
        <p:blipFill>
          <a:blip r:embed="rId4"/>
          <a:stretch>
            <a:fillRect/>
          </a:stretch>
        </p:blipFill>
        <p:spPr>
          <a:xfrm>
            <a:off x="8905416" y="2738341"/>
            <a:ext cx="3286584" cy="1381318"/>
          </a:xfrm>
          <a:prstGeom prst="rect">
            <a:avLst/>
          </a:prstGeom>
        </p:spPr>
      </p:pic>
      <p:sp>
        <p:nvSpPr>
          <p:cNvPr id="12" name="Text Placeholder 8"/>
          <p:cNvSpPr txBox="1">
            <a:spLocks/>
          </p:cNvSpPr>
          <p:nvPr/>
        </p:nvSpPr>
        <p:spPr>
          <a:xfrm>
            <a:off x="9453283" y="4119659"/>
            <a:ext cx="2190850" cy="300082"/>
          </a:xfrm>
          <a:prstGeom prst="rect">
            <a:avLst/>
          </a:prstGeom>
        </p:spPr>
        <p:txBody>
          <a:bodyPr wrap="square" anchor="ctr">
            <a:spAutoFit/>
          </a:bodyPr>
          <a:lstStyle>
            <a:lvl1pPr marL="0" indent="0" algn="ctr" defTabSz="914400" rtl="0" eaLnBrk="1" latinLnBrk="0" hangingPunct="1">
              <a:lnSpc>
                <a:spcPct val="90000"/>
              </a:lnSpc>
              <a:spcBef>
                <a:spcPts val="1000"/>
              </a:spcBef>
              <a:buFont typeface="+mj-lt"/>
              <a:buNone/>
              <a:defRPr sz="1500" b="0" i="1" kern="1200">
                <a:solidFill>
                  <a:schemeClr val="tx1"/>
                </a:solidFill>
                <a:latin typeface="Knuth's Computer Modern"/>
                <a:ea typeface="+mn-ea"/>
                <a:cs typeface="+mn-cs"/>
              </a:defRPr>
            </a:lvl1pPr>
            <a:lvl2pPr marL="4572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2pPr>
            <a:lvl3pPr marL="9144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3pPr>
            <a:lvl4pPr marL="13716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4pPr>
            <a:lvl5pPr marL="1828800" indent="0" algn="l" defTabSz="914400" rtl="0" eaLnBrk="1" latinLnBrk="0" hangingPunct="1">
              <a:lnSpc>
                <a:spcPct val="90000"/>
              </a:lnSpc>
              <a:spcBef>
                <a:spcPts val="500"/>
              </a:spcBef>
              <a:buFont typeface="+mj-lt"/>
              <a:buNone/>
              <a:defRPr sz="1400" i="1"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License plate </a:t>
            </a:r>
            <a:r>
              <a:rPr lang="en-US" dirty="0" smtClean="0"/>
              <a:t>images</a:t>
            </a:r>
            <a:endParaRPr lang="en-US" dirty="0"/>
          </a:p>
        </p:txBody>
      </p:sp>
    </p:spTree>
    <p:extLst>
      <p:ext uri="{BB962C8B-B14F-4D97-AF65-F5344CB8AC3E}">
        <p14:creationId xmlns:p14="http://schemas.microsoft.com/office/powerpoint/2010/main" val="341243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detection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1297570"/>
              </a:xfrm>
            </p:spPr>
            <p:txBody>
              <a:bodyPr/>
              <a:lstStyle/>
              <a:p>
                <a:pPr marL="342900" indent="-342900">
                  <a:buFont typeface="Wingdings" panose="05000000000000000000" pitchFamily="2" charset="2"/>
                  <a:buChar char="§"/>
                </a:pPr>
                <a:r>
                  <a:rPr lang="en-US" b="1" dirty="0" smtClean="0"/>
                  <a:t>Settings: </a:t>
                </a:r>
                <a:r>
                  <a:rPr lang="en-US" dirty="0" smtClean="0"/>
                  <a:t>We divide 15571 vehicle images into 3 sets with 0.8:0.1:0.1 ratio.</a:t>
                </a:r>
              </a:p>
              <a:p>
                <a:pPr marL="342900" indent="-342900">
                  <a:buFont typeface="Wingdings" panose="05000000000000000000" pitchFamily="2" charset="2"/>
                  <a:buChar char="§"/>
                </a:pPr>
                <a:r>
                  <a:rPr lang="en-US" b="1" dirty="0" smtClean="0"/>
                  <a:t>Validation method: </a:t>
                </a:r>
                <a:r>
                  <a:rPr lang="en-US" dirty="0" smtClean="0"/>
                  <a:t>Mean IOU </a:t>
                </a:r>
                <a14:m>
                  <m:oMath xmlns:m="http://schemas.openxmlformats.org/officeDocument/2006/math">
                    <m:r>
                      <a:rPr lang="en-US" i="1">
                        <a:latin typeface="Cambria Math" panose="02040503050406030204" pitchFamily="18" charset="0"/>
                      </a:rPr>
                      <m:t>𝑚𝐼𝑂𝑈</m:t>
                    </m:r>
                    <m:r>
                      <a:rPr lang="en-US" i="1">
                        <a:latin typeface="Cambria Math" panose="02040503050406030204" pitchFamily="18" charset="0"/>
                      </a:rPr>
                      <m:t> </m:t>
                    </m:r>
                  </m:oMath>
                </a14:m>
                <a:r>
                  <a:rPr lang="en-US" dirty="0" smtClean="0"/>
                  <a:t>and Precision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75</m:t>
                        </m:r>
                      </m:sub>
                    </m:sSub>
                  </m:oMath>
                </a14:m>
                <a:r>
                  <a:rPr lang="en-US" dirty="0" smtClean="0"/>
                  <a:t> with </a:t>
                </a:r>
                <a14:m>
                  <m:oMath xmlns:m="http://schemas.openxmlformats.org/officeDocument/2006/math">
                    <m:r>
                      <a:rPr lang="en-US" b="0" i="1" smtClean="0">
                        <a:latin typeface="Cambria Math" panose="02040503050406030204" pitchFamily="18" charset="0"/>
                      </a:rPr>
                      <m:t>𝑚𝐼𝑂𝑈</m:t>
                    </m:r>
                    <m:r>
                      <a:rPr lang="en-US" b="0" i="1" smtClean="0">
                        <a:latin typeface="Cambria Math" panose="02040503050406030204" pitchFamily="18" charset="0"/>
                      </a:rPr>
                      <m:t>≥0.75</m:t>
                    </m:r>
                    <m:r>
                      <a:rPr lang="en-US" b="1" i="0" smtClean="0">
                        <a:latin typeface="Cambria Math" panose="02040503050406030204" pitchFamily="18" charset="0"/>
                      </a:rPr>
                      <m:t>.</m:t>
                    </m:r>
                  </m:oMath>
                </a14:m>
                <a:endParaRPr lang="en-US" b="1" dirty="0" smtClean="0"/>
              </a:p>
              <a:p>
                <a:pPr marL="342900" indent="-342900">
                  <a:buFont typeface="Wingdings" panose="05000000000000000000" pitchFamily="2" charset="2"/>
                  <a:buChar char="§"/>
                </a:pPr>
                <a:r>
                  <a:rPr lang="en-US" b="1" dirty="0" smtClean="0"/>
                  <a:t>Training: </a:t>
                </a:r>
                <a:r>
                  <a:rPr lang="en-US" dirty="0" smtClean="0"/>
                  <a:t>Adam optimization algorithm.</a:t>
                </a:r>
                <a:endParaRPr lang="en-US" b="1" dirty="0"/>
              </a:p>
            </p:txBody>
          </p:sp>
        </mc:Choice>
        <mc:Fallback xmlns="">
          <p:sp>
            <p:nvSpPr>
              <p:cNvPr id="3" name="Content Placeholder 2">
                <a:extLst>
                  <a:ext uri="{FF2B5EF4-FFF2-40B4-BE49-F238E27FC236}">
                    <a16:creationId xmlns:a16="http://schemas.microsoft.com/office/drawing/2014/main" id="{53FDC751-40E8-4995-8855-D4EDC6678457}"/>
                  </a:ext>
                </a:extLst>
              </p:cNvPr>
              <p:cNvSpPr>
                <a:spLocks noGrp="1" noRot="1" noChangeAspect="1" noMove="1" noResize="1" noEditPoints="1" noAdjustHandles="1" noChangeArrowheads="1" noChangeShapeType="1" noTextEdit="1"/>
              </p:cNvSpPr>
              <p:nvPr>
                <p:ph sz="half" idx="2"/>
              </p:nvPr>
            </p:nvSpPr>
            <p:spPr>
              <a:xfrm>
                <a:off x="381000" y="850899"/>
                <a:ext cx="11430000" cy="1297570"/>
              </a:xfrm>
              <a:blipFill>
                <a:blip r:embed="rId3"/>
                <a:stretch>
                  <a:fillRect l="-427" b="-188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27</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11" name="Picture 10"/>
          <p:cNvPicPr>
            <a:picLocks noChangeAspect="1"/>
          </p:cNvPicPr>
          <p:nvPr/>
        </p:nvPicPr>
        <p:blipFill>
          <a:blip r:embed="rId4"/>
          <a:stretch>
            <a:fillRect/>
          </a:stretch>
        </p:blipFill>
        <p:spPr>
          <a:xfrm>
            <a:off x="3052338" y="4009268"/>
            <a:ext cx="6087325" cy="2324424"/>
          </a:xfrm>
          <a:prstGeom prst="rect">
            <a:avLst/>
          </a:prstGeom>
        </p:spPr>
      </p:pic>
      <p:pic>
        <p:nvPicPr>
          <p:cNvPr id="13" name="Picture 12">
            <a:extLst>
              <a:ext uri="{FF2B5EF4-FFF2-40B4-BE49-F238E27FC236}">
                <a16:creationId xmlns:a16="http://schemas.microsoft.com/office/drawing/2014/main" id="{941EDC8E-3CFA-4A89-B1EF-219AA9B0C392}"/>
              </a:ext>
            </a:extLst>
          </p:cNvPr>
          <p:cNvPicPr>
            <a:picLocks noChangeAspect="1"/>
          </p:cNvPicPr>
          <p:nvPr/>
        </p:nvPicPr>
        <p:blipFill>
          <a:blip r:embed="rId5"/>
          <a:stretch>
            <a:fillRect/>
          </a:stretch>
        </p:blipFill>
        <p:spPr>
          <a:xfrm>
            <a:off x="2398259" y="2148469"/>
            <a:ext cx="7392432" cy="1181265"/>
          </a:xfrm>
          <a:prstGeom prst="rect">
            <a:avLst/>
          </a:prstGeom>
        </p:spPr>
      </p:pic>
      <p:sp>
        <p:nvSpPr>
          <p:cNvPr id="14" name="Text Placeholder 8">
            <a:extLst>
              <a:ext uri="{FF2B5EF4-FFF2-40B4-BE49-F238E27FC236}">
                <a16:creationId xmlns:a16="http://schemas.microsoft.com/office/drawing/2014/main" id="{8CF30DFC-DA1E-425D-82E2-D5BD27EE06B7}"/>
              </a:ext>
            </a:extLst>
          </p:cNvPr>
          <p:cNvSpPr txBox="1">
            <a:spLocks/>
          </p:cNvSpPr>
          <p:nvPr/>
        </p:nvSpPr>
        <p:spPr>
          <a:xfrm>
            <a:off x="2603176" y="3329734"/>
            <a:ext cx="6982598" cy="6843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nuth's Computer Modern"/>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nuth's Computer Modern"/>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nuth's Computer Modern"/>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nuth's Computer Modern"/>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i="1" dirty="0" smtClean="0"/>
              <a:t>Key-points design for a license plate (colors are according to number of classes)</a:t>
            </a:r>
          </a:p>
          <a:p>
            <a:pPr marL="0" indent="0" algn="ctr">
              <a:buNone/>
            </a:pPr>
            <a:r>
              <a:rPr lang="en-US" sz="1500" i="1" dirty="0" smtClean="0"/>
              <a:t>from left to right is 1c, 2c, 4c, 1c3 design respectively</a:t>
            </a:r>
            <a:endParaRPr lang="en-US" sz="1500" i="1" dirty="0"/>
          </a:p>
        </p:txBody>
      </p:sp>
    </p:spTree>
    <p:extLst>
      <p:ext uri="{BB962C8B-B14F-4D97-AF65-F5344CB8AC3E}">
        <p14:creationId xmlns:p14="http://schemas.microsoft.com/office/powerpoint/2010/main" val="390509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detection</a:t>
            </a:r>
            <a:endParaRPr lang="en-US" dirty="0"/>
          </a:p>
        </p:txBody>
      </p:sp>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28</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10" name="Picture 9"/>
          <p:cNvPicPr>
            <a:picLocks noChangeAspect="1"/>
          </p:cNvPicPr>
          <p:nvPr/>
        </p:nvPicPr>
        <p:blipFill>
          <a:blip r:embed="rId3"/>
          <a:stretch>
            <a:fillRect/>
          </a:stretch>
        </p:blipFill>
        <p:spPr>
          <a:xfrm>
            <a:off x="2733206" y="961731"/>
            <a:ext cx="6725589" cy="2267266"/>
          </a:xfrm>
          <a:prstGeom prst="rect">
            <a:avLst/>
          </a:prstGeom>
        </p:spPr>
      </p:pic>
      <p:pic>
        <p:nvPicPr>
          <p:cNvPr id="12" name="Picture 11"/>
          <p:cNvPicPr>
            <a:picLocks noChangeAspect="1"/>
          </p:cNvPicPr>
          <p:nvPr/>
        </p:nvPicPr>
        <p:blipFill>
          <a:blip r:embed="rId4"/>
          <a:stretch>
            <a:fillRect/>
          </a:stretch>
        </p:blipFill>
        <p:spPr>
          <a:xfrm>
            <a:off x="2661758" y="3407503"/>
            <a:ext cx="6868484" cy="3048425"/>
          </a:xfrm>
          <a:prstGeom prst="rect">
            <a:avLst/>
          </a:prstGeom>
        </p:spPr>
      </p:pic>
    </p:spTree>
    <p:extLst>
      <p:ext uri="{BB962C8B-B14F-4D97-AF65-F5344CB8AC3E}">
        <p14:creationId xmlns:p14="http://schemas.microsoft.com/office/powerpoint/2010/main" val="15665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OCR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1297570"/>
              </a:xfrm>
            </p:spPr>
            <p:txBody>
              <a:bodyPr/>
              <a:lstStyle/>
              <a:p>
                <a:pPr marL="342900" indent="-342900">
                  <a:buFont typeface="Wingdings" panose="05000000000000000000" pitchFamily="2" charset="2"/>
                  <a:buChar char="§"/>
                </a:pPr>
                <a:r>
                  <a:rPr lang="en-US" b="1" dirty="0" smtClean="0"/>
                  <a:t>Settings: </a:t>
                </a:r>
                <a:r>
                  <a:rPr lang="en-US" dirty="0" smtClean="0"/>
                  <a:t>We divide 16012 LP images into 3 training, validation and testing with 0.75:0.1:0.15 ratio.</a:t>
                </a:r>
              </a:p>
              <a:p>
                <a:pPr marL="342900" indent="-342900">
                  <a:buFont typeface="Wingdings" panose="05000000000000000000" pitchFamily="2" charset="2"/>
                  <a:buChar char="§"/>
                </a:pPr>
                <a:r>
                  <a:rPr lang="en-US" b="1" dirty="0" smtClean="0"/>
                  <a:t>Validation method: </a:t>
                </a:r>
                <a:r>
                  <a:rPr lang="en-US" dirty="0" smtClean="0"/>
                  <a:t>Accuracy at character level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𝐴𝑐𝑐</m:t>
                        </m:r>
                      </m:e>
                      <m:sub>
                        <m:r>
                          <a:rPr lang="en-US" i="1">
                            <a:latin typeface="Cambria Math" panose="02040503050406030204" pitchFamily="18" charset="0"/>
                          </a:rPr>
                          <m:t>𝑐h𝑎𝑟</m:t>
                        </m:r>
                      </m:sub>
                    </m:sSub>
                  </m:oMath>
                </a14:m>
                <a:r>
                  <a:rPr lang="en-US" dirty="0" smtClean="0"/>
                  <a:t> and sequence level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𝐴𝑐𝑐</m:t>
                        </m:r>
                      </m:e>
                      <m:sub>
                        <m:r>
                          <a:rPr lang="en-US" b="0" i="1" smtClean="0">
                            <a:latin typeface="Cambria Math" panose="02040503050406030204" pitchFamily="18" charset="0"/>
                          </a:rPr>
                          <m:t>𝑠𝑒𝑞</m:t>
                        </m:r>
                      </m:sub>
                    </m:sSub>
                    <m:r>
                      <a:rPr lang="en-US" b="1" i="0" smtClean="0">
                        <a:latin typeface="Cambria Math" panose="02040503050406030204" pitchFamily="18" charset="0"/>
                      </a:rPr>
                      <m:t>.</m:t>
                    </m:r>
                  </m:oMath>
                </a14:m>
                <a:endParaRPr lang="en-US" b="1" dirty="0" smtClean="0"/>
              </a:p>
              <a:p>
                <a:pPr marL="342900" indent="-342900">
                  <a:buFont typeface="Wingdings" panose="05000000000000000000" pitchFamily="2" charset="2"/>
                  <a:buChar char="§"/>
                </a:pPr>
                <a:r>
                  <a:rPr lang="en-US" b="1" dirty="0" smtClean="0"/>
                  <a:t>Training: </a:t>
                </a:r>
                <a:r>
                  <a:rPr lang="en-US" dirty="0" smtClean="0"/>
                  <a:t>Adam optimization algorithm.</a:t>
                </a:r>
                <a:endParaRPr lang="en-US" b="1" dirty="0"/>
              </a:p>
            </p:txBody>
          </p:sp>
        </mc:Choice>
        <mc:Fallback xmlns="">
          <p:sp>
            <p:nvSpPr>
              <p:cNvPr id="3" name="Content Placeholder 2">
                <a:extLst>
                  <a:ext uri="{FF2B5EF4-FFF2-40B4-BE49-F238E27FC236}">
                    <a16:creationId xmlns:a16="http://schemas.microsoft.com/office/drawing/2014/main" id="{53FDC751-40E8-4995-8855-D4EDC6678457}"/>
                  </a:ext>
                </a:extLst>
              </p:cNvPr>
              <p:cNvSpPr>
                <a:spLocks noGrp="1" noRot="1" noChangeAspect="1" noMove="1" noResize="1" noEditPoints="1" noAdjustHandles="1" noChangeArrowheads="1" noChangeShapeType="1" noTextEdit="1"/>
              </p:cNvSpPr>
              <p:nvPr>
                <p:ph sz="half" idx="2"/>
              </p:nvPr>
            </p:nvSpPr>
            <p:spPr>
              <a:xfrm>
                <a:off x="381000" y="850899"/>
                <a:ext cx="11430000" cy="1297570"/>
              </a:xfrm>
              <a:blipFill>
                <a:blip r:embed="rId3"/>
                <a:stretch>
                  <a:fillRect l="-427" b="-235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29</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9" name="Picture 8"/>
          <p:cNvPicPr>
            <a:picLocks noChangeAspect="1"/>
          </p:cNvPicPr>
          <p:nvPr/>
        </p:nvPicPr>
        <p:blipFill>
          <a:blip r:embed="rId4"/>
          <a:stretch>
            <a:fillRect/>
          </a:stretch>
        </p:blipFill>
        <p:spPr>
          <a:xfrm>
            <a:off x="775545" y="2713859"/>
            <a:ext cx="10640910" cy="2686425"/>
          </a:xfrm>
          <a:prstGeom prst="rect">
            <a:avLst/>
          </a:prstGeom>
        </p:spPr>
      </p:pic>
    </p:spTree>
    <p:extLst>
      <p:ext uri="{BB962C8B-B14F-4D97-AF65-F5344CB8AC3E}">
        <p14:creationId xmlns:p14="http://schemas.microsoft.com/office/powerpoint/2010/main" val="390211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PREFACE</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10/10/2021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3</a:t>
            </a:fld>
            <a:endParaRPr lang="en-US" dirty="0"/>
          </a:p>
        </p:txBody>
      </p:sp>
    </p:spTree>
    <p:extLst>
      <p:ext uri="{BB962C8B-B14F-4D97-AF65-F5344CB8AC3E}">
        <p14:creationId xmlns:p14="http://schemas.microsoft.com/office/powerpoint/2010/main" val="967387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1D7-E9D2-4179-9729-DE1F93F8CDF8}"/>
              </a:ext>
            </a:extLst>
          </p:cNvPr>
          <p:cNvSpPr>
            <a:spLocks noGrp="1"/>
          </p:cNvSpPr>
          <p:nvPr>
            <p:ph type="title"/>
          </p:nvPr>
        </p:nvSpPr>
        <p:spPr/>
        <p:txBody>
          <a:bodyPr/>
          <a:lstStyle/>
          <a:p>
            <a:r>
              <a:rPr lang="en-US" dirty="0" smtClean="0"/>
              <a:t>License plate OCR</a:t>
            </a:r>
            <a:endParaRPr lang="en-US" dirty="0"/>
          </a:p>
        </p:txBody>
      </p:sp>
      <p:sp>
        <p:nvSpPr>
          <p:cNvPr id="3" name="Content Placeholder 2">
            <a:extLst>
              <a:ext uri="{FF2B5EF4-FFF2-40B4-BE49-F238E27FC236}">
                <a16:creationId xmlns:a16="http://schemas.microsoft.com/office/drawing/2014/main" id="{53FDC751-40E8-4995-8855-D4EDC6678457}"/>
              </a:ext>
            </a:extLst>
          </p:cNvPr>
          <p:cNvSpPr>
            <a:spLocks noGrp="1"/>
          </p:cNvSpPr>
          <p:nvPr>
            <p:ph sz="half" idx="2"/>
          </p:nvPr>
        </p:nvSpPr>
        <p:spPr>
          <a:xfrm>
            <a:off x="381000" y="850899"/>
            <a:ext cx="11430000" cy="1297570"/>
          </a:xfrm>
        </p:spPr>
        <p:txBody>
          <a:bodyPr/>
          <a:lstStyle/>
          <a:p>
            <a:pPr marL="342900" indent="-342900">
              <a:buFont typeface="Wingdings" panose="05000000000000000000" pitchFamily="2" charset="2"/>
              <a:buChar char="§"/>
            </a:pPr>
            <a:r>
              <a:rPr lang="en-US" dirty="0"/>
              <a:t>90% of LP images in the MTAVLP dataset have </a:t>
            </a:r>
            <a:r>
              <a:rPr lang="en-US" dirty="0" smtClean="0"/>
              <a:t>white background.</a:t>
            </a:r>
          </a:p>
          <a:p>
            <a:pPr marL="342900" indent="-342900">
              <a:buFont typeface="Wingdings" panose="05000000000000000000" pitchFamily="2" charset="2"/>
              <a:buChar char="§"/>
            </a:pPr>
            <a:r>
              <a:rPr lang="en-US" dirty="0"/>
              <a:t>W</a:t>
            </a:r>
            <a:r>
              <a:rPr lang="en-US" dirty="0" smtClean="0"/>
              <a:t>e </a:t>
            </a:r>
            <a:r>
              <a:rPr lang="en-US" dirty="0"/>
              <a:t>used image negative and histogram matching algorithm to generate MTAVLP-color dataset including blue, red, yellow plates from white plates in all 3 training, testing and validation </a:t>
            </a:r>
            <a:r>
              <a:rPr lang="en-US" dirty="0" smtClean="0"/>
              <a:t>sets.</a:t>
            </a:r>
            <a:endParaRPr lang="en-US" dirty="0"/>
          </a:p>
        </p:txBody>
      </p:sp>
      <p:sp>
        <p:nvSpPr>
          <p:cNvPr id="4" name="Date Placeholder 3">
            <a:extLst>
              <a:ext uri="{FF2B5EF4-FFF2-40B4-BE49-F238E27FC236}">
                <a16:creationId xmlns:a16="http://schemas.microsoft.com/office/drawing/2014/main" id="{59BD8D3B-427F-4B24-8737-4CA720C8E5E4}"/>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8AD0CA4B-AD9E-400D-8C7F-26EF555CCADE}"/>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FDC28E22-5D85-4432-8609-46F5E8EE9C7F}"/>
              </a:ext>
            </a:extLst>
          </p:cNvPr>
          <p:cNvSpPr>
            <a:spLocks noGrp="1"/>
          </p:cNvSpPr>
          <p:nvPr>
            <p:ph type="sldNum" sz="quarter" idx="12"/>
          </p:nvPr>
        </p:nvSpPr>
        <p:spPr/>
        <p:txBody>
          <a:bodyPr/>
          <a:lstStyle/>
          <a:p>
            <a:fld id="{B881B6B3-2069-452F-BF40-F653D75B3DB0}" type="slidenum">
              <a:rPr lang="en-US" smtClean="0"/>
              <a:t>30</a:t>
            </a:fld>
            <a:endParaRPr lang="en-US"/>
          </a:p>
        </p:txBody>
      </p:sp>
      <p:sp>
        <p:nvSpPr>
          <p:cNvPr id="7" name="Text Placeholder 6">
            <a:extLst>
              <a:ext uri="{FF2B5EF4-FFF2-40B4-BE49-F238E27FC236}">
                <a16:creationId xmlns:a16="http://schemas.microsoft.com/office/drawing/2014/main" id="{70C2D65A-A971-4345-9E2C-84C63320093B}"/>
              </a:ext>
            </a:extLst>
          </p:cNvPr>
          <p:cNvSpPr>
            <a:spLocks noGrp="1"/>
          </p:cNvSpPr>
          <p:nvPr>
            <p:ph type="body" sz="quarter" idx="13"/>
          </p:nvPr>
        </p:nvSpPr>
        <p:spPr/>
        <p:txBody>
          <a:bodyPr/>
          <a:lstStyle/>
          <a:p>
            <a:r>
              <a:rPr lang="en-US" dirty="0" smtClean="0"/>
              <a:t>Experiment</a:t>
            </a:r>
            <a:endParaRPr lang="en-US" dirty="0"/>
          </a:p>
        </p:txBody>
      </p:sp>
      <p:sp>
        <p:nvSpPr>
          <p:cNvPr id="8" name="Text Placeholder 7">
            <a:extLst>
              <a:ext uri="{FF2B5EF4-FFF2-40B4-BE49-F238E27FC236}">
                <a16:creationId xmlns:a16="http://schemas.microsoft.com/office/drawing/2014/main" id="{5701DD7A-BE1C-4CE5-ABF5-722FEB49D509}"/>
              </a:ext>
            </a:extLst>
          </p:cNvPr>
          <p:cNvSpPr>
            <a:spLocks noGrp="1"/>
          </p:cNvSpPr>
          <p:nvPr>
            <p:ph type="body" sz="quarter" idx="14"/>
          </p:nvPr>
        </p:nvSpPr>
        <p:spPr/>
        <p:txBody>
          <a:bodyPr/>
          <a:lstStyle/>
          <a:p>
            <a:r>
              <a:rPr lang="en-US" dirty="0" smtClean="0"/>
              <a:t>Results</a:t>
            </a:r>
            <a:endParaRPr lang="en-US" dirty="0"/>
          </a:p>
        </p:txBody>
      </p:sp>
      <p:pic>
        <p:nvPicPr>
          <p:cNvPr id="10" name="Picture 9"/>
          <p:cNvPicPr>
            <a:picLocks noChangeAspect="1"/>
          </p:cNvPicPr>
          <p:nvPr/>
        </p:nvPicPr>
        <p:blipFill>
          <a:blip r:embed="rId3"/>
          <a:stretch>
            <a:fillRect/>
          </a:stretch>
        </p:blipFill>
        <p:spPr>
          <a:xfrm>
            <a:off x="2394878" y="2688273"/>
            <a:ext cx="7411484" cy="2267266"/>
          </a:xfrm>
          <a:prstGeom prst="rect">
            <a:avLst/>
          </a:prstGeom>
        </p:spPr>
      </p:pic>
    </p:spTree>
    <p:extLst>
      <p:ext uri="{BB962C8B-B14F-4D97-AF65-F5344CB8AC3E}">
        <p14:creationId xmlns:p14="http://schemas.microsoft.com/office/powerpoint/2010/main" val="236147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performance</a:t>
            </a:r>
            <a:endParaRPr lang="en-US" dirty="0"/>
          </a:p>
        </p:txBody>
      </p:sp>
      <p:sp>
        <p:nvSpPr>
          <p:cNvPr id="3" name="Content Placeholder 2"/>
          <p:cNvSpPr>
            <a:spLocks noGrp="1"/>
          </p:cNvSpPr>
          <p:nvPr>
            <p:ph sz="half" idx="2"/>
          </p:nvPr>
        </p:nvSpPr>
        <p:spPr/>
        <p:txBody>
          <a:bodyPr/>
          <a:lstStyle/>
          <a:p>
            <a:pPr marL="342900" indent="-342900">
              <a:buFont typeface="Wingdings" panose="05000000000000000000" pitchFamily="2" charset="2"/>
              <a:buChar char="§"/>
            </a:pPr>
            <a:r>
              <a:rPr lang="en-US" dirty="0" smtClean="0"/>
              <a:t>On a single RTX 2080 without inference optimization techniques: </a:t>
            </a:r>
          </a:p>
          <a:p>
            <a:pPr marL="800100" lvl="1" indent="-342900">
              <a:buFont typeface="Wingdings" panose="05000000000000000000" pitchFamily="2" charset="2"/>
              <a:buChar char="§"/>
            </a:pPr>
            <a:r>
              <a:rPr lang="en-US" i="1" dirty="0" smtClean="0"/>
              <a:t>Car detection</a:t>
            </a:r>
            <a:r>
              <a:rPr lang="en-US" dirty="0" smtClean="0"/>
              <a:t>: YOLOv2 run at 38.28 FPS.</a:t>
            </a:r>
          </a:p>
          <a:p>
            <a:pPr marL="800100" lvl="1" indent="-342900">
              <a:buFont typeface="Wingdings" panose="05000000000000000000" pitchFamily="2" charset="2"/>
              <a:buChar char="§"/>
            </a:pPr>
            <a:r>
              <a:rPr lang="en-US" i="1" dirty="0" smtClean="0"/>
              <a:t>LP detection</a:t>
            </a:r>
            <a:r>
              <a:rPr lang="en-US" dirty="0" smtClean="0"/>
              <a:t>: DDRNet23sh run at 103.5 FPS.</a:t>
            </a:r>
          </a:p>
          <a:p>
            <a:pPr marL="800100" lvl="1" indent="-342900">
              <a:buFont typeface="Wingdings" panose="05000000000000000000" pitchFamily="2" charset="2"/>
              <a:buChar char="§"/>
            </a:pPr>
            <a:r>
              <a:rPr lang="en-US" i="1" dirty="0" smtClean="0"/>
              <a:t>LP OCR</a:t>
            </a:r>
            <a:r>
              <a:rPr lang="en-US" dirty="0" smtClean="0"/>
              <a:t>: VOCR run at 36 FPS.</a:t>
            </a:r>
          </a:p>
          <a:p>
            <a:pPr marL="800100" lvl="1" indent="-342900">
              <a:buFont typeface="Wingdings" panose="05000000000000000000" pitchFamily="2" charset="2"/>
              <a:buChar char="§"/>
            </a:pPr>
            <a:r>
              <a:rPr lang="en-US" i="1" dirty="0" smtClean="0"/>
              <a:t>Overall performance: </a:t>
            </a:r>
            <a:r>
              <a:rPr lang="en-US" dirty="0" smtClean="0"/>
              <a:t>15 FPS.</a:t>
            </a: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31</a:t>
            </a:fld>
            <a:endParaRPr lang="en-US"/>
          </a:p>
        </p:txBody>
      </p:sp>
      <p:sp>
        <p:nvSpPr>
          <p:cNvPr id="7" name="Text Placeholder 6"/>
          <p:cNvSpPr>
            <a:spLocks noGrp="1"/>
          </p:cNvSpPr>
          <p:nvPr>
            <p:ph type="body" sz="quarter" idx="13"/>
          </p:nvPr>
        </p:nvSpPr>
        <p:spPr/>
        <p:txBody>
          <a:bodyPr/>
          <a:lstStyle/>
          <a:p>
            <a:r>
              <a:rPr lang="en-US" dirty="0" smtClean="0"/>
              <a:t>Experiment</a:t>
            </a:r>
            <a:endParaRPr lang="en-US" dirty="0"/>
          </a:p>
        </p:txBody>
      </p:sp>
      <p:sp>
        <p:nvSpPr>
          <p:cNvPr id="8" name="Text Placeholder 7"/>
          <p:cNvSpPr>
            <a:spLocks noGrp="1"/>
          </p:cNvSpPr>
          <p:nvPr>
            <p:ph type="body" sz="quarter" idx="14"/>
          </p:nvPr>
        </p:nvSpPr>
        <p:spPr/>
        <p:txBody>
          <a:bodyPr/>
          <a:lstStyle/>
          <a:p>
            <a:r>
              <a:rPr lang="en-US" dirty="0" smtClean="0"/>
              <a:t>Results</a:t>
            </a:r>
            <a:endParaRPr lang="en-US" dirty="0"/>
          </a:p>
        </p:txBody>
      </p:sp>
    </p:spTree>
    <p:extLst>
      <p:ext uri="{BB962C8B-B14F-4D97-AF65-F5344CB8AC3E}">
        <p14:creationId xmlns:p14="http://schemas.microsoft.com/office/powerpoint/2010/main" val="280952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10/10/2021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32</a:t>
            </a:fld>
            <a:endParaRPr lang="en-US" dirty="0"/>
          </a:p>
        </p:txBody>
      </p:sp>
    </p:spTree>
    <p:extLst>
      <p:ext uri="{BB962C8B-B14F-4D97-AF65-F5344CB8AC3E}">
        <p14:creationId xmlns:p14="http://schemas.microsoft.com/office/powerpoint/2010/main" val="992694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pPr marL="342900" indent="-342900">
                  <a:buFont typeface="Wingdings" panose="05000000000000000000" pitchFamily="2" charset="2"/>
                  <a:buChar char="§"/>
                </a:pPr>
                <a:r>
                  <a:rPr lang="en-US" b="1" dirty="0" smtClean="0"/>
                  <a:t>In this work:</a:t>
                </a:r>
              </a:p>
              <a:p>
                <a:pPr marL="800100" lvl="1" indent="-342900">
                  <a:buFont typeface="Wingdings" panose="05000000000000000000" pitchFamily="2" charset="2"/>
                  <a:buChar char="§"/>
                </a:pPr>
                <a:r>
                  <a:rPr lang="en-US" dirty="0" smtClean="0"/>
                  <a:t>LP detection, DDRNet23sh – modify from a semantic segmentation network got </a:t>
                </a:r>
                <a14:m>
                  <m:oMath xmlns:m="http://schemas.openxmlformats.org/officeDocument/2006/math">
                    <m:r>
                      <a:rPr lang="en-US" b="0" i="1" smtClean="0">
                        <a:latin typeface="Cambria Math" panose="02040503050406030204" pitchFamily="18" charset="0"/>
                      </a:rPr>
                      <m:t>𝑚𝐼𝑂𝑈</m:t>
                    </m:r>
                    <m:r>
                      <a:rPr lang="en-US" b="0" i="1" smtClean="0">
                        <a:latin typeface="Cambria Math" panose="02040503050406030204" pitchFamily="18" charset="0"/>
                      </a:rPr>
                      <m:t>=95.01%</m:t>
                    </m:r>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75</m:t>
                        </m:r>
                      </m:sub>
                    </m:sSub>
                    <m:r>
                      <a:rPr lang="en-US" b="0" i="1" smtClean="0">
                        <a:latin typeface="Cambria Math" panose="02040503050406030204" pitchFamily="18" charset="0"/>
                      </a:rPr>
                      <m:t>=99.5%</m:t>
                    </m:r>
                  </m:oMath>
                </a14:m>
                <a:r>
                  <a:rPr lang="en-US" dirty="0" smtClean="0"/>
                  <a:t>.</a:t>
                </a:r>
              </a:p>
              <a:p>
                <a:pPr marL="800100" lvl="1" indent="-342900">
                  <a:buFont typeface="Wingdings" panose="05000000000000000000" pitchFamily="2" charset="2"/>
                  <a:buChar char="§"/>
                </a:pPr>
                <a:r>
                  <a:rPr lang="en-US" dirty="0" smtClean="0"/>
                  <a:t>LP OCR, VOCR achieved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𝐴𝑐𝑐</m:t>
                        </m:r>
                      </m:e>
                      <m:sub>
                        <m:r>
                          <a:rPr lang="en-US" b="0" i="1" smtClean="0">
                            <a:latin typeface="Cambria Math" panose="02040503050406030204" pitchFamily="18" charset="0"/>
                          </a:rPr>
                          <m:t>𝑠𝑒𝑞</m:t>
                        </m:r>
                      </m:sub>
                    </m:sSub>
                    <m:r>
                      <a:rPr lang="en-US" b="0" i="1" smtClean="0">
                        <a:latin typeface="Cambria Math" panose="02040503050406030204" pitchFamily="18" charset="0"/>
                      </a:rPr>
                      <m:t>=99.28%</m:t>
                    </m:r>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𝐴𝑐𝑐</m:t>
                        </m:r>
                      </m:e>
                      <m:sub>
                        <m:r>
                          <a:rPr lang="en-US" b="0" i="1" smtClean="0">
                            <a:latin typeface="Cambria Math" panose="02040503050406030204" pitchFamily="18" charset="0"/>
                          </a:rPr>
                          <m:t>𝑐h𝑎𝑟</m:t>
                        </m:r>
                      </m:sub>
                    </m:sSub>
                    <m:r>
                      <a:rPr lang="en-US" b="0" i="1" smtClean="0">
                        <a:latin typeface="Cambria Math" panose="02040503050406030204" pitchFamily="18" charset="0"/>
                      </a:rPr>
                      <m:t>=99.7%</m:t>
                    </m:r>
                  </m:oMath>
                </a14:m>
                <a:r>
                  <a:rPr lang="en-US" dirty="0" smtClean="0"/>
                  <a:t>.</a:t>
                </a:r>
              </a:p>
              <a:p>
                <a:pPr marL="800100" lvl="1" indent="-342900">
                  <a:buFont typeface="Wingdings" panose="05000000000000000000" pitchFamily="2" charset="2"/>
                  <a:buChar char="§"/>
                </a:pPr>
                <a:r>
                  <a:rPr lang="en-US" dirty="0" smtClean="0"/>
                  <a:t>MTAVLP – </a:t>
                </a:r>
                <a:r>
                  <a:rPr lang="en-US" smtClean="0"/>
                  <a:t>a day time </a:t>
                </a:r>
                <a:r>
                  <a:rPr lang="en-US" dirty="0" smtClean="0"/>
                  <a:t>large and diverse Vietnamese vehicle and license plate dataset.</a:t>
                </a:r>
              </a:p>
              <a:p>
                <a:pPr marL="342900" indent="-342900">
                  <a:buFont typeface="Wingdings" panose="05000000000000000000" pitchFamily="2" charset="2"/>
                  <a:buChar char="§"/>
                </a:pPr>
                <a:r>
                  <a:rPr lang="en-US" b="1" dirty="0" smtClean="0"/>
                  <a:t>Future work:</a:t>
                </a:r>
              </a:p>
              <a:p>
                <a:pPr marL="800100" lvl="1" indent="-342900">
                  <a:buFont typeface="Wingdings" panose="05000000000000000000" pitchFamily="2" charset="2"/>
                  <a:buChar char="§"/>
                </a:pPr>
                <a:r>
                  <a:rPr lang="en-US" dirty="0"/>
                  <a:t> </a:t>
                </a:r>
                <a:r>
                  <a:rPr lang="en-US" dirty="0" smtClean="0"/>
                  <a:t>Expanding </a:t>
                </a:r>
                <a:r>
                  <a:rPr lang="en-US" dirty="0"/>
                  <a:t>to other </a:t>
                </a:r>
                <a:r>
                  <a:rPr lang="en-US" dirty="0" smtClean="0"/>
                  <a:t>environments such </a:t>
                </a:r>
                <a:r>
                  <a:rPr lang="en-US" dirty="0"/>
                  <a:t>as in night time and low-light conditions</a:t>
                </a:r>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a:blip r:embed="rId2"/>
                <a:stretch>
                  <a:fillRect l="-427" r="-42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smtClean="0"/>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33</a:t>
            </a:fld>
            <a:endParaRPr lang="en-US"/>
          </a:p>
        </p:txBody>
      </p:sp>
      <p:sp>
        <p:nvSpPr>
          <p:cNvPr id="7" name="Text Placeholder 6"/>
          <p:cNvSpPr>
            <a:spLocks noGrp="1"/>
          </p:cNvSpPr>
          <p:nvPr>
            <p:ph type="body" sz="quarter" idx="13"/>
          </p:nvPr>
        </p:nvSpPr>
        <p:spPr/>
        <p:txBody>
          <a:bodyPr/>
          <a:lstStyle/>
          <a:p>
            <a:r>
              <a:rPr lang="en-US" dirty="0" smtClean="0"/>
              <a:t>Conclusion</a:t>
            </a:r>
            <a:endParaRPr lang="en-US" dirty="0"/>
          </a:p>
        </p:txBody>
      </p:sp>
      <p:sp>
        <p:nvSpPr>
          <p:cNvPr id="8" name="Text Placeholder 7"/>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7879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FOR YOUR ATTENTION!</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10/10/2021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34</a:t>
            </a:fld>
            <a:endParaRPr lang="en-US" dirty="0"/>
          </a:p>
        </p:txBody>
      </p:sp>
    </p:spTree>
    <p:extLst>
      <p:ext uri="{BB962C8B-B14F-4D97-AF65-F5344CB8AC3E}">
        <p14:creationId xmlns:p14="http://schemas.microsoft.com/office/powerpoint/2010/main" val="2669836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13D3-D09F-46ED-8B1E-001A097D3CAA}"/>
              </a:ext>
            </a:extLst>
          </p:cNvPr>
          <p:cNvSpPr>
            <a:spLocks noGrp="1"/>
          </p:cNvSpPr>
          <p:nvPr>
            <p:ph type="title"/>
          </p:nvPr>
        </p:nvSpPr>
        <p:spPr/>
        <p:txBody>
          <a:bodyPr/>
          <a:lstStyle/>
          <a:p>
            <a:r>
              <a:rPr lang="en-US" dirty="0"/>
              <a:t> Means of transport</a:t>
            </a:r>
          </a:p>
        </p:txBody>
      </p:sp>
      <p:sp>
        <p:nvSpPr>
          <p:cNvPr id="3" name="Content Placeholder 2">
            <a:extLst>
              <a:ext uri="{FF2B5EF4-FFF2-40B4-BE49-F238E27FC236}">
                <a16:creationId xmlns:a16="http://schemas.microsoft.com/office/drawing/2014/main" id="{D9C4E4DD-8A17-4168-902F-9BB7DAE443BC}"/>
              </a:ext>
            </a:extLst>
          </p:cNvPr>
          <p:cNvSpPr>
            <a:spLocks noGrp="1"/>
          </p:cNvSpPr>
          <p:nvPr>
            <p:ph sz="half" idx="2"/>
          </p:nvPr>
        </p:nvSpPr>
        <p:spPr>
          <a:xfrm>
            <a:off x="381000" y="850899"/>
            <a:ext cx="5715000" cy="5641972"/>
          </a:xfrm>
        </p:spPr>
        <p:txBody>
          <a:bodyPr/>
          <a:lstStyle/>
          <a:p>
            <a:r>
              <a:rPr lang="en-US" dirty="0"/>
              <a:t>Nowadays, with the rapid increase of vehicles, the intelligent automatic license plate recognition (ALPR) system is attracting more and more attention.</a:t>
            </a:r>
          </a:p>
        </p:txBody>
      </p:sp>
      <p:sp>
        <p:nvSpPr>
          <p:cNvPr id="4" name="Date Placeholder 3">
            <a:extLst>
              <a:ext uri="{FF2B5EF4-FFF2-40B4-BE49-F238E27FC236}">
                <a16:creationId xmlns:a16="http://schemas.microsoft.com/office/drawing/2014/main" id="{997F7C09-7C57-4FB6-8F98-0748C74F1CA7}"/>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EC6E5597-BA82-4BDE-91E7-EAA7623D27AF}"/>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14CDE322-E457-4D10-8B94-25D61A9F650F}"/>
              </a:ext>
            </a:extLst>
          </p:cNvPr>
          <p:cNvSpPr>
            <a:spLocks noGrp="1"/>
          </p:cNvSpPr>
          <p:nvPr>
            <p:ph type="sldNum" sz="quarter" idx="12"/>
          </p:nvPr>
        </p:nvSpPr>
        <p:spPr/>
        <p:txBody>
          <a:bodyPr/>
          <a:lstStyle/>
          <a:p>
            <a:fld id="{B881B6B3-2069-452F-BF40-F653D75B3DB0}" type="slidenum">
              <a:rPr lang="en-US" smtClean="0"/>
              <a:t>4</a:t>
            </a:fld>
            <a:endParaRPr lang="en-US"/>
          </a:p>
        </p:txBody>
      </p:sp>
      <p:sp>
        <p:nvSpPr>
          <p:cNvPr id="7" name="Text Placeholder 6">
            <a:extLst>
              <a:ext uri="{FF2B5EF4-FFF2-40B4-BE49-F238E27FC236}">
                <a16:creationId xmlns:a16="http://schemas.microsoft.com/office/drawing/2014/main" id="{299CB233-52FA-4D95-9F8B-1E2B86E1C1B5}"/>
              </a:ext>
            </a:extLst>
          </p:cNvPr>
          <p:cNvSpPr>
            <a:spLocks noGrp="1"/>
          </p:cNvSpPr>
          <p:nvPr>
            <p:ph type="body" sz="quarter" idx="13"/>
          </p:nvPr>
        </p:nvSpPr>
        <p:spPr/>
        <p:txBody>
          <a:bodyPr/>
          <a:lstStyle/>
          <a:p>
            <a:r>
              <a:rPr lang="en-US" dirty="0"/>
              <a:t>Preface</a:t>
            </a:r>
          </a:p>
        </p:txBody>
      </p:sp>
      <p:sp>
        <p:nvSpPr>
          <p:cNvPr id="8" name="Text Placeholder 7">
            <a:extLst>
              <a:ext uri="{FF2B5EF4-FFF2-40B4-BE49-F238E27FC236}">
                <a16:creationId xmlns:a16="http://schemas.microsoft.com/office/drawing/2014/main" id="{BFA19AEA-30C5-433E-9AFF-2FB4411619BE}"/>
              </a:ext>
            </a:extLst>
          </p:cNvPr>
          <p:cNvSpPr>
            <a:spLocks noGrp="1"/>
          </p:cNvSpPr>
          <p:nvPr>
            <p:ph type="body" sz="quarter" idx="14"/>
          </p:nvPr>
        </p:nvSpPr>
        <p:spPr/>
        <p:txBody>
          <a:bodyPr/>
          <a:lstStyle/>
          <a:p>
            <a:r>
              <a:rPr lang="en-US" dirty="0"/>
              <a:t>Reality</a:t>
            </a:r>
          </a:p>
        </p:txBody>
      </p:sp>
      <p:sp>
        <p:nvSpPr>
          <p:cNvPr id="9" name="Text Placeholder 8">
            <a:extLst>
              <a:ext uri="{FF2B5EF4-FFF2-40B4-BE49-F238E27FC236}">
                <a16:creationId xmlns:a16="http://schemas.microsoft.com/office/drawing/2014/main" id="{90A21E1D-7357-4AE8-8ECD-F4FD24FB94AA}"/>
              </a:ext>
            </a:extLst>
          </p:cNvPr>
          <p:cNvSpPr>
            <a:spLocks noGrp="1"/>
          </p:cNvSpPr>
          <p:nvPr>
            <p:ph type="body" sz="quarter" idx="15"/>
          </p:nvPr>
        </p:nvSpPr>
        <p:spPr>
          <a:xfrm>
            <a:off x="6793827" y="5105168"/>
            <a:ext cx="4697297" cy="286232"/>
          </a:xfrm>
        </p:spPr>
        <p:txBody>
          <a:bodyPr/>
          <a:lstStyle/>
          <a:p>
            <a:r>
              <a:rPr lang="en-US" dirty="0"/>
              <a:t>Means of transport on a highway in our country.</a:t>
            </a:r>
          </a:p>
        </p:txBody>
      </p:sp>
      <p:pic>
        <p:nvPicPr>
          <p:cNvPr id="10" name="Picture 2" descr="https://www.vietvisiontravel.com/wp-content/uploads/2017/08/Vietnam-highway.jpg">
            <a:extLst>
              <a:ext uri="{FF2B5EF4-FFF2-40B4-BE49-F238E27FC236}">
                <a16:creationId xmlns:a16="http://schemas.microsoft.com/office/drawing/2014/main" id="{1D2DD282-43F8-4D9C-A08C-708D0A27C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224" y="1752832"/>
            <a:ext cx="5028504" cy="335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26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D88023-2E08-48D1-A10F-BD6A68ADCC33}"/>
              </a:ext>
            </a:extLst>
          </p:cNvPr>
          <p:cNvSpPr>
            <a:spLocks noGrp="1"/>
          </p:cNvSpPr>
          <p:nvPr>
            <p:ph sz="half" idx="2"/>
          </p:nvPr>
        </p:nvSpPr>
        <p:spPr/>
        <p:txBody>
          <a:bodyPr/>
          <a:lstStyle/>
          <a:p>
            <a:pPr marL="285750" indent="-285750">
              <a:buFont typeface="Courier New" panose="02070309020205020404" pitchFamily="49" charset="0"/>
              <a:buChar char="o"/>
            </a:pPr>
            <a:r>
              <a:rPr lang="en-US" dirty="0"/>
              <a:t>Previous studies in ALPR focused on recognizing license plate (LP) in constrained environment.</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Recent studies on ALPR in Vietnam have conducted small datasets and have not covered various cases of Vietnamese LPs</a:t>
            </a:r>
          </a:p>
          <a:p>
            <a:endParaRPr lang="en-US" dirty="0"/>
          </a:p>
          <a:p>
            <a:r>
              <a:rPr lang="en-US" dirty="0">
                <a:sym typeface="Wingdings" panose="05000000000000000000" pitchFamily="2" charset="2"/>
              </a:rPr>
              <a:t> </a:t>
            </a:r>
            <a:r>
              <a:rPr lang="en-US" b="1" dirty="0">
                <a:sym typeface="Wingdings" panose="05000000000000000000" pitchFamily="2" charset="2"/>
              </a:rPr>
              <a:t>O</a:t>
            </a:r>
            <a:r>
              <a:rPr lang="en-US" b="1" dirty="0"/>
              <a:t>ur goal</a:t>
            </a:r>
            <a:r>
              <a:rPr lang="en-US" dirty="0"/>
              <a:t>: To develop a model for ALPR that is effective in unconstrained environment in Vietnam</a:t>
            </a:r>
          </a:p>
          <a:p>
            <a:endParaRPr lang="en-US" dirty="0"/>
          </a:p>
        </p:txBody>
      </p:sp>
      <p:sp>
        <p:nvSpPr>
          <p:cNvPr id="3" name="Date Placeholder 2">
            <a:extLst>
              <a:ext uri="{FF2B5EF4-FFF2-40B4-BE49-F238E27FC236}">
                <a16:creationId xmlns:a16="http://schemas.microsoft.com/office/drawing/2014/main" id="{3203F4C9-8947-4EAE-B01C-E79C27D44EBB}"/>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4" name="Footer Placeholder 3">
            <a:extLst>
              <a:ext uri="{FF2B5EF4-FFF2-40B4-BE49-F238E27FC236}">
                <a16:creationId xmlns:a16="http://schemas.microsoft.com/office/drawing/2014/main" id="{984F3939-CE30-4234-8405-AF08899C4E67}"/>
              </a:ext>
            </a:extLst>
          </p:cNvPr>
          <p:cNvSpPr>
            <a:spLocks noGrp="1"/>
          </p:cNvSpPr>
          <p:nvPr>
            <p:ph type="ftr" sz="quarter" idx="11"/>
          </p:nvPr>
        </p:nvSpPr>
        <p:spPr/>
        <p:txBody>
          <a:bodyPr/>
          <a:lstStyle/>
          <a:p>
            <a:r>
              <a:rPr lang="fr-FR"/>
              <a:t>Le Quy Don Technical University</a:t>
            </a:r>
            <a:endParaRPr lang="en-US" dirty="0"/>
          </a:p>
        </p:txBody>
      </p:sp>
      <p:sp>
        <p:nvSpPr>
          <p:cNvPr id="5" name="Slide Number Placeholder 4">
            <a:extLst>
              <a:ext uri="{FF2B5EF4-FFF2-40B4-BE49-F238E27FC236}">
                <a16:creationId xmlns:a16="http://schemas.microsoft.com/office/drawing/2014/main" id="{730A4907-C423-478E-BA8C-AEA9F8670097}"/>
              </a:ext>
            </a:extLst>
          </p:cNvPr>
          <p:cNvSpPr>
            <a:spLocks noGrp="1"/>
          </p:cNvSpPr>
          <p:nvPr>
            <p:ph type="sldNum" sz="quarter" idx="12"/>
          </p:nvPr>
        </p:nvSpPr>
        <p:spPr/>
        <p:txBody>
          <a:bodyPr/>
          <a:lstStyle/>
          <a:p>
            <a:fld id="{B881B6B3-2069-452F-BF40-F653D75B3DB0}" type="slidenum">
              <a:rPr lang="en-US" smtClean="0"/>
              <a:t>5</a:t>
            </a:fld>
            <a:endParaRPr lang="en-US"/>
          </a:p>
        </p:txBody>
      </p:sp>
      <p:sp>
        <p:nvSpPr>
          <p:cNvPr id="6" name="Text Placeholder 5">
            <a:extLst>
              <a:ext uri="{FF2B5EF4-FFF2-40B4-BE49-F238E27FC236}">
                <a16:creationId xmlns:a16="http://schemas.microsoft.com/office/drawing/2014/main" id="{ECC80763-189B-486B-B69A-BC4B04B11790}"/>
              </a:ext>
            </a:extLst>
          </p:cNvPr>
          <p:cNvSpPr>
            <a:spLocks noGrp="1"/>
          </p:cNvSpPr>
          <p:nvPr>
            <p:ph type="body" sz="quarter" idx="13"/>
          </p:nvPr>
        </p:nvSpPr>
        <p:spPr/>
        <p:txBody>
          <a:bodyPr/>
          <a:lstStyle/>
          <a:p>
            <a:r>
              <a:rPr lang="en-US" dirty="0"/>
              <a:t>Preface</a:t>
            </a:r>
          </a:p>
        </p:txBody>
      </p:sp>
      <p:sp>
        <p:nvSpPr>
          <p:cNvPr id="7" name="Text Placeholder 6">
            <a:extLst>
              <a:ext uri="{FF2B5EF4-FFF2-40B4-BE49-F238E27FC236}">
                <a16:creationId xmlns:a16="http://schemas.microsoft.com/office/drawing/2014/main" id="{8E36EA54-8154-43B5-AD28-EC570103E07D}"/>
              </a:ext>
            </a:extLst>
          </p:cNvPr>
          <p:cNvSpPr>
            <a:spLocks noGrp="1"/>
          </p:cNvSpPr>
          <p:nvPr>
            <p:ph type="body" sz="quarter" idx="14"/>
          </p:nvPr>
        </p:nvSpPr>
        <p:spPr/>
        <p:txBody>
          <a:bodyPr/>
          <a:lstStyle/>
          <a:p>
            <a:r>
              <a:rPr lang="en-US" dirty="0"/>
              <a:t>Our goal</a:t>
            </a:r>
          </a:p>
        </p:txBody>
      </p:sp>
    </p:spTree>
    <p:extLst>
      <p:ext uri="{BB962C8B-B14F-4D97-AF65-F5344CB8AC3E}">
        <p14:creationId xmlns:p14="http://schemas.microsoft.com/office/powerpoint/2010/main" val="381448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Date Placeholder 2"/>
          <p:cNvSpPr>
            <a:spLocks noGrp="1"/>
          </p:cNvSpPr>
          <p:nvPr>
            <p:ph type="dt" sz="half" idx="10"/>
          </p:nvPr>
        </p:nvSpPr>
        <p:spPr/>
        <p:txBody>
          <a:bodyPr/>
          <a:lstStyle/>
          <a:p>
            <a:fld id="{3605BC6B-0753-49C4-B818-4A6D4F4F202B}" type="datetime1">
              <a:rPr lang="en-US" smtClean="0"/>
              <a:t>10/10/2021</a:t>
            </a:fld>
            <a:endParaRPr lang="en-US" dirty="0"/>
          </a:p>
        </p:txBody>
      </p:sp>
      <p:sp>
        <p:nvSpPr>
          <p:cNvPr id="4" name="Footer Placeholder 3"/>
          <p:cNvSpPr>
            <a:spLocks noGrp="1"/>
          </p:cNvSpPr>
          <p:nvPr>
            <p:ph type="ftr" sz="quarter" idx="11"/>
          </p:nvPr>
        </p:nvSpPr>
        <p:spPr/>
        <p:txBody>
          <a:bodyPr/>
          <a:lstStyle/>
          <a:p>
            <a:r>
              <a:rPr lang="en-US" smtClean="0"/>
              <a:t>Le Quy Don Technical University</a:t>
            </a:r>
            <a:endParaRPr lang="en-US" dirty="0"/>
          </a:p>
        </p:txBody>
      </p:sp>
      <p:sp>
        <p:nvSpPr>
          <p:cNvPr id="5" name="Slide Number Placeholder 4"/>
          <p:cNvSpPr>
            <a:spLocks noGrp="1"/>
          </p:cNvSpPr>
          <p:nvPr>
            <p:ph type="sldNum" sz="quarter" idx="12"/>
          </p:nvPr>
        </p:nvSpPr>
        <p:spPr/>
        <p:txBody>
          <a:bodyPr/>
          <a:lstStyle/>
          <a:p>
            <a:fld id="{B881B6B3-2069-452F-BF40-F653D75B3DB0}" type="slidenum">
              <a:rPr lang="en-US" smtClean="0"/>
              <a:pPr/>
              <a:t>6</a:t>
            </a:fld>
            <a:endParaRPr lang="en-US" dirty="0"/>
          </a:p>
        </p:txBody>
      </p:sp>
    </p:spTree>
    <p:extLst>
      <p:ext uri="{BB962C8B-B14F-4D97-AF65-F5344CB8AC3E}">
        <p14:creationId xmlns:p14="http://schemas.microsoft.com/office/powerpoint/2010/main" val="4170463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79BE-E246-446D-94C6-4B50B4E3847F}"/>
              </a:ext>
            </a:extLst>
          </p:cNvPr>
          <p:cNvSpPr>
            <a:spLocks noGrp="1"/>
          </p:cNvSpPr>
          <p:nvPr>
            <p:ph type="title"/>
          </p:nvPr>
        </p:nvSpPr>
        <p:spPr/>
        <p:txBody>
          <a:bodyPr/>
          <a:lstStyle/>
          <a:p>
            <a:r>
              <a:rPr lang="en-US" dirty="0"/>
              <a:t>A typical ALPR system</a:t>
            </a:r>
          </a:p>
        </p:txBody>
      </p:sp>
      <p:sp>
        <p:nvSpPr>
          <p:cNvPr id="4" name="Date Placeholder 3">
            <a:extLst>
              <a:ext uri="{FF2B5EF4-FFF2-40B4-BE49-F238E27FC236}">
                <a16:creationId xmlns:a16="http://schemas.microsoft.com/office/drawing/2014/main" id="{63F0F9CC-6B76-4053-90A6-6CF29092E5D4}"/>
              </a:ext>
            </a:extLst>
          </p:cNvPr>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a:extLst>
              <a:ext uri="{FF2B5EF4-FFF2-40B4-BE49-F238E27FC236}">
                <a16:creationId xmlns:a16="http://schemas.microsoft.com/office/drawing/2014/main" id="{8B1FBC0B-3D49-4F2A-82EC-15A98CC29B67}"/>
              </a:ext>
            </a:extLst>
          </p:cNvPr>
          <p:cNvSpPr>
            <a:spLocks noGrp="1"/>
          </p:cNvSpPr>
          <p:nvPr>
            <p:ph type="ftr" sz="quarter" idx="11"/>
          </p:nvPr>
        </p:nvSpPr>
        <p:spPr/>
        <p:txBody>
          <a:bodyPr/>
          <a:lstStyle/>
          <a:p>
            <a:r>
              <a:rPr lang="fr-FR"/>
              <a:t>Le Quy Don Technical University</a:t>
            </a:r>
            <a:endParaRPr lang="en-US" dirty="0"/>
          </a:p>
        </p:txBody>
      </p:sp>
      <p:sp>
        <p:nvSpPr>
          <p:cNvPr id="6" name="Slide Number Placeholder 5">
            <a:extLst>
              <a:ext uri="{FF2B5EF4-FFF2-40B4-BE49-F238E27FC236}">
                <a16:creationId xmlns:a16="http://schemas.microsoft.com/office/drawing/2014/main" id="{86DB1617-9A8C-49E6-B7B1-17467FEC3BB2}"/>
              </a:ext>
            </a:extLst>
          </p:cNvPr>
          <p:cNvSpPr>
            <a:spLocks noGrp="1"/>
          </p:cNvSpPr>
          <p:nvPr>
            <p:ph type="sldNum" sz="quarter" idx="12"/>
          </p:nvPr>
        </p:nvSpPr>
        <p:spPr/>
        <p:txBody>
          <a:bodyPr/>
          <a:lstStyle/>
          <a:p>
            <a:fld id="{B881B6B3-2069-452F-BF40-F653D75B3DB0}" type="slidenum">
              <a:rPr lang="en-US" smtClean="0"/>
              <a:t>7</a:t>
            </a:fld>
            <a:endParaRPr lang="en-US"/>
          </a:p>
        </p:txBody>
      </p:sp>
      <p:sp>
        <p:nvSpPr>
          <p:cNvPr id="7" name="Text Placeholder 6">
            <a:extLst>
              <a:ext uri="{FF2B5EF4-FFF2-40B4-BE49-F238E27FC236}">
                <a16:creationId xmlns:a16="http://schemas.microsoft.com/office/drawing/2014/main" id="{0D50477A-7B60-4FC7-91B4-1E48151F96A1}"/>
              </a:ext>
            </a:extLst>
          </p:cNvPr>
          <p:cNvSpPr>
            <a:spLocks noGrp="1"/>
          </p:cNvSpPr>
          <p:nvPr>
            <p:ph type="body" sz="quarter" idx="13"/>
          </p:nvPr>
        </p:nvSpPr>
        <p:spPr/>
        <p:txBody>
          <a:bodyPr/>
          <a:lstStyle/>
          <a:p>
            <a:r>
              <a:rPr lang="en-US" dirty="0"/>
              <a:t>Introduction</a:t>
            </a:r>
          </a:p>
        </p:txBody>
      </p:sp>
      <p:sp>
        <p:nvSpPr>
          <p:cNvPr id="8" name="Text Placeholder 7">
            <a:extLst>
              <a:ext uri="{FF2B5EF4-FFF2-40B4-BE49-F238E27FC236}">
                <a16:creationId xmlns:a16="http://schemas.microsoft.com/office/drawing/2014/main" id="{1E3B3BE6-E8E9-4C6F-A6A9-78021EF3E4E9}"/>
              </a:ext>
            </a:extLst>
          </p:cNvPr>
          <p:cNvSpPr>
            <a:spLocks noGrp="1"/>
          </p:cNvSpPr>
          <p:nvPr>
            <p:ph type="body" sz="quarter" idx="14"/>
          </p:nvPr>
        </p:nvSpPr>
        <p:spPr/>
        <p:txBody>
          <a:bodyPr/>
          <a:lstStyle/>
          <a:p>
            <a:r>
              <a:rPr lang="en-US" dirty="0"/>
              <a:t>ALPR system</a:t>
            </a:r>
          </a:p>
        </p:txBody>
      </p:sp>
      <p:sp>
        <p:nvSpPr>
          <p:cNvPr id="9" name="Text Placeholder 8">
            <a:extLst>
              <a:ext uri="{FF2B5EF4-FFF2-40B4-BE49-F238E27FC236}">
                <a16:creationId xmlns:a16="http://schemas.microsoft.com/office/drawing/2014/main" id="{332E3EBE-EA0D-4599-98CC-800ABDFCCB1E}"/>
              </a:ext>
            </a:extLst>
          </p:cNvPr>
          <p:cNvSpPr>
            <a:spLocks noGrp="1"/>
          </p:cNvSpPr>
          <p:nvPr>
            <p:ph type="body" sz="quarter" idx="15"/>
          </p:nvPr>
        </p:nvSpPr>
        <p:spPr>
          <a:xfrm>
            <a:off x="3745826" y="5439055"/>
            <a:ext cx="4697297" cy="286232"/>
          </a:xfrm>
        </p:spPr>
        <p:txBody>
          <a:bodyPr/>
          <a:lstStyle/>
          <a:p>
            <a:r>
              <a:rPr lang="en-US" dirty="0"/>
              <a:t>A typical ALPR system</a:t>
            </a:r>
          </a:p>
        </p:txBody>
      </p:sp>
      <p:pic>
        <p:nvPicPr>
          <p:cNvPr id="10" name="Content Placeholder 9">
            <a:extLst>
              <a:ext uri="{FF2B5EF4-FFF2-40B4-BE49-F238E27FC236}">
                <a16:creationId xmlns:a16="http://schemas.microsoft.com/office/drawing/2014/main" id="{84B6AEBC-FD2F-45E0-B5CC-03E3D9CEB26B}"/>
              </a:ext>
            </a:extLst>
          </p:cNvPr>
          <p:cNvPicPr>
            <a:picLocks noGrp="1" noChangeAspect="1"/>
          </p:cNvPicPr>
          <p:nvPr>
            <p:ph sz="half" idx="2"/>
          </p:nvPr>
        </p:nvPicPr>
        <p:blipFill>
          <a:blip r:embed="rId3"/>
          <a:stretch>
            <a:fillRect/>
          </a:stretch>
        </p:blipFill>
        <p:spPr>
          <a:xfrm>
            <a:off x="2790364" y="1418945"/>
            <a:ext cx="6611273" cy="4020111"/>
          </a:xfrm>
          <a:prstGeom prst="rect">
            <a:avLst/>
          </a:prstGeom>
        </p:spPr>
      </p:pic>
    </p:spTree>
    <p:extLst>
      <p:ext uri="{BB962C8B-B14F-4D97-AF65-F5344CB8AC3E}">
        <p14:creationId xmlns:p14="http://schemas.microsoft.com/office/powerpoint/2010/main" val="63220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challenges for ALPR system</a:t>
            </a:r>
          </a:p>
        </p:txBody>
      </p:sp>
      <p:sp>
        <p:nvSpPr>
          <p:cNvPr id="3" name="Content Placeholder 2"/>
          <p:cNvSpPr>
            <a:spLocks noGrp="1"/>
          </p:cNvSpPr>
          <p:nvPr>
            <p:ph sz="half" idx="2"/>
          </p:nvPr>
        </p:nvSpPr>
        <p:spPr/>
        <p:txBody>
          <a:bodyPr/>
          <a:lstStyle/>
          <a:p>
            <a:pPr marL="457200" indent="-457200">
              <a:buFont typeface="+mj-lt"/>
              <a:buAutoNum type="arabicPeriod"/>
            </a:pPr>
            <a:r>
              <a:rPr lang="en-US" dirty="0"/>
              <a:t>Environment conditions: sunshine, rainy, night time, day time.</a:t>
            </a:r>
          </a:p>
          <a:p>
            <a:pPr marL="457200" indent="-457200">
              <a:buFont typeface="+mj-lt"/>
              <a:buAutoNum type="arabicPeriod"/>
            </a:pPr>
            <a:r>
              <a:rPr lang="en-US" dirty="0"/>
              <a:t>Image resolution and view of cameras.</a:t>
            </a:r>
          </a:p>
          <a:p>
            <a:pPr marL="457200" indent="-457200">
              <a:buFont typeface="+mj-lt"/>
              <a:buAutoNum type="arabicPeriod"/>
            </a:pPr>
            <a:r>
              <a:rPr lang="en-US" dirty="0"/>
              <a:t>Size and quality of license plate images.</a:t>
            </a:r>
          </a:p>
          <a:p>
            <a:pPr marL="457200" indent="-457200">
              <a:buFont typeface="+mj-lt"/>
              <a:buAutoNum type="arabicPeriod"/>
            </a:pPr>
            <a:r>
              <a:rPr lang="en-US" dirty="0"/>
              <a:t>Color, shape and font of license plate images.</a:t>
            </a:r>
          </a:p>
          <a:p>
            <a:pPr marL="457200" indent="-457200">
              <a:buFont typeface="+mj-lt"/>
              <a:buAutoNum type="arabicPeriod"/>
            </a:pPr>
            <a:r>
              <a:rPr lang="en-US" dirty="0"/>
              <a:t>Density of vehicle at the same time.</a:t>
            </a:r>
          </a:p>
        </p:txBody>
      </p:sp>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8</a:t>
            </a:fld>
            <a:endParaRPr lang="en-US"/>
          </a:p>
        </p:txBody>
      </p:sp>
      <p:sp>
        <p:nvSpPr>
          <p:cNvPr id="7" name="Text Placeholder 6"/>
          <p:cNvSpPr>
            <a:spLocks noGrp="1"/>
          </p:cNvSpPr>
          <p:nvPr>
            <p:ph type="body" sz="quarter" idx="13"/>
          </p:nvPr>
        </p:nvSpPr>
        <p:spPr/>
        <p:txBody>
          <a:bodyPr/>
          <a:lstStyle/>
          <a:p>
            <a:r>
              <a:rPr lang="en-US" dirty="0"/>
              <a:t>Introduction</a:t>
            </a:r>
          </a:p>
        </p:txBody>
      </p:sp>
      <p:sp>
        <p:nvSpPr>
          <p:cNvPr id="8" name="Text Placeholder 7"/>
          <p:cNvSpPr>
            <a:spLocks noGrp="1"/>
          </p:cNvSpPr>
          <p:nvPr>
            <p:ph type="body" sz="quarter" idx="14"/>
          </p:nvPr>
        </p:nvSpPr>
        <p:spPr/>
        <p:txBody>
          <a:bodyPr/>
          <a:lstStyle/>
          <a:p>
            <a:r>
              <a:rPr lang="en-US" dirty="0"/>
              <a:t>Challenges</a:t>
            </a:r>
          </a:p>
        </p:txBody>
      </p:sp>
    </p:spTree>
    <p:extLst>
      <p:ext uri="{BB962C8B-B14F-4D97-AF65-F5344CB8AC3E}">
        <p14:creationId xmlns:p14="http://schemas.microsoft.com/office/powerpoint/2010/main" val="41892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main contributions in this work</a:t>
            </a:r>
            <a:endParaRPr lang="en-US" dirty="0"/>
          </a:p>
        </p:txBody>
      </p:sp>
      <p:sp>
        <p:nvSpPr>
          <p:cNvPr id="3" name="Content Placeholder 2"/>
          <p:cNvSpPr>
            <a:spLocks noGrp="1"/>
          </p:cNvSpPr>
          <p:nvPr>
            <p:ph sz="half" idx="2"/>
          </p:nvPr>
        </p:nvSpPr>
        <p:spPr/>
        <p:txBody>
          <a:bodyPr/>
          <a:lstStyle/>
          <a:p>
            <a:pPr marL="457200" indent="-457200">
              <a:buFont typeface="+mj-lt"/>
              <a:buAutoNum type="arabicPeriod"/>
            </a:pPr>
            <a:r>
              <a:rPr lang="en-US" dirty="0"/>
              <a:t>W</a:t>
            </a:r>
            <a:r>
              <a:rPr lang="en-US" dirty="0" smtClean="0"/>
              <a:t>e solved non-rectangular object detection </a:t>
            </a:r>
            <a:r>
              <a:rPr lang="en-US" dirty="0"/>
              <a:t>based on </a:t>
            </a:r>
            <a:r>
              <a:rPr lang="en-US" dirty="0" err="1"/>
              <a:t>keypoints</a:t>
            </a:r>
            <a:r>
              <a:rPr lang="en-US" dirty="0"/>
              <a:t> </a:t>
            </a:r>
            <a:r>
              <a:rPr lang="en-US" dirty="0" smtClean="0"/>
              <a:t>detection by modifying a semantic segmentation network called </a:t>
            </a:r>
            <a:r>
              <a:rPr lang="en-US" dirty="0" err="1" smtClean="0"/>
              <a:t>DDRNet</a:t>
            </a:r>
            <a:r>
              <a:rPr lang="en-US" dirty="0" smtClean="0"/>
              <a:t>.</a:t>
            </a:r>
          </a:p>
          <a:p>
            <a:pPr marL="457200" indent="-457200">
              <a:buFont typeface="+mj-lt"/>
              <a:buAutoNum type="arabicPeriod"/>
            </a:pPr>
            <a:r>
              <a:rPr lang="en-US" dirty="0" smtClean="0"/>
              <a:t>Our </a:t>
            </a:r>
            <a:r>
              <a:rPr lang="en-US" dirty="0"/>
              <a:t>system identifies plate based on </a:t>
            </a:r>
            <a:r>
              <a:rPr lang="en-US" dirty="0" smtClean="0"/>
              <a:t>segmentation-free approach combined CNN with RNN integrated with Attention mechanism.</a:t>
            </a:r>
          </a:p>
          <a:p>
            <a:pPr marL="457200" indent="-457200">
              <a:buFont typeface="+mj-lt"/>
              <a:buAutoNum type="arabicPeriod"/>
            </a:pPr>
            <a:r>
              <a:rPr lang="en-US" dirty="0" smtClean="0"/>
              <a:t>We build MATVLP, which is a large and diverse dataset, including Vietnamese vehicle images and license plate images.</a:t>
            </a:r>
          </a:p>
          <a:p>
            <a:pPr marL="457200" indent="-457200">
              <a:buFont typeface="+mj-lt"/>
              <a:buAutoNum type="arabicPeriod"/>
            </a:pPr>
            <a:endParaRPr lang="en-US" dirty="0"/>
          </a:p>
        </p:txBody>
      </p:sp>
      <p:sp>
        <p:nvSpPr>
          <p:cNvPr id="4" name="Date Placeholder 3"/>
          <p:cNvSpPr>
            <a:spLocks noGrp="1"/>
          </p:cNvSpPr>
          <p:nvPr>
            <p:ph type="dt" sz="half" idx="10"/>
          </p:nvPr>
        </p:nvSpPr>
        <p:spPr/>
        <p:txBody>
          <a:bodyPr/>
          <a:lstStyle/>
          <a:p>
            <a:fld id="{499624E5-6640-4B65-82B0-BACE50C7D1B2}" type="datetime1">
              <a:rPr lang="en-US" smtClean="0"/>
              <a:t>10/10/2021</a:t>
            </a:fld>
            <a:endParaRPr lang="en-US" dirty="0"/>
          </a:p>
        </p:txBody>
      </p:sp>
      <p:sp>
        <p:nvSpPr>
          <p:cNvPr id="5" name="Footer Placeholder 4"/>
          <p:cNvSpPr>
            <a:spLocks noGrp="1"/>
          </p:cNvSpPr>
          <p:nvPr>
            <p:ph type="ftr" sz="quarter" idx="11"/>
          </p:nvPr>
        </p:nvSpPr>
        <p:spPr/>
        <p:txBody>
          <a:bodyPr/>
          <a:lstStyle/>
          <a:p>
            <a:r>
              <a:rPr lang="fr-FR"/>
              <a:t>Le Quy Don Technical University</a:t>
            </a:r>
            <a:endParaRPr lang="en-US" dirty="0"/>
          </a:p>
        </p:txBody>
      </p:sp>
      <p:sp>
        <p:nvSpPr>
          <p:cNvPr id="6" name="Slide Number Placeholder 5"/>
          <p:cNvSpPr>
            <a:spLocks noGrp="1"/>
          </p:cNvSpPr>
          <p:nvPr>
            <p:ph type="sldNum" sz="quarter" idx="12"/>
          </p:nvPr>
        </p:nvSpPr>
        <p:spPr/>
        <p:txBody>
          <a:bodyPr/>
          <a:lstStyle/>
          <a:p>
            <a:fld id="{B881B6B3-2069-452F-BF40-F653D75B3DB0}" type="slidenum">
              <a:rPr lang="en-US" smtClean="0"/>
              <a:t>9</a:t>
            </a:fld>
            <a:endParaRPr lang="en-US"/>
          </a:p>
        </p:txBody>
      </p:sp>
      <p:sp>
        <p:nvSpPr>
          <p:cNvPr id="7" name="Text Placeholder 6"/>
          <p:cNvSpPr>
            <a:spLocks noGrp="1"/>
          </p:cNvSpPr>
          <p:nvPr>
            <p:ph type="body" sz="quarter" idx="13"/>
          </p:nvPr>
        </p:nvSpPr>
        <p:spPr/>
        <p:txBody>
          <a:bodyPr/>
          <a:lstStyle/>
          <a:p>
            <a:r>
              <a:rPr lang="en-US" dirty="0"/>
              <a:t>Introduction</a:t>
            </a:r>
          </a:p>
        </p:txBody>
      </p:sp>
      <p:sp>
        <p:nvSpPr>
          <p:cNvPr id="8" name="Text Placeholder 7"/>
          <p:cNvSpPr>
            <a:spLocks noGrp="1"/>
          </p:cNvSpPr>
          <p:nvPr>
            <p:ph type="body" sz="quarter" idx="14"/>
          </p:nvPr>
        </p:nvSpPr>
        <p:spPr/>
        <p:txBody>
          <a:bodyPr/>
          <a:lstStyle/>
          <a:p>
            <a:r>
              <a:rPr lang="en-US" dirty="0" smtClean="0"/>
              <a:t>Contributions</a:t>
            </a:r>
            <a:endParaRPr lang="en-US" dirty="0"/>
          </a:p>
        </p:txBody>
      </p:sp>
    </p:spTree>
    <p:extLst>
      <p:ext uri="{BB962C8B-B14F-4D97-AF65-F5344CB8AC3E}">
        <p14:creationId xmlns:p14="http://schemas.microsoft.com/office/powerpoint/2010/main" val="78620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ster_Latex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3262</Words>
  <Application>Microsoft Office PowerPoint</Application>
  <PresentationFormat>Widescreen</PresentationFormat>
  <Paragraphs>356</Paragraphs>
  <Slides>34</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 Math</vt:lpstr>
      <vt:lpstr>Courier New</vt:lpstr>
      <vt:lpstr>Knuth's Computer Modern</vt:lpstr>
      <vt:lpstr>Times New Roman</vt:lpstr>
      <vt:lpstr>Wingdings</vt:lpstr>
      <vt:lpstr>Master_Latex_Theme</vt:lpstr>
      <vt:lpstr>An efficient method to improve the accuracy of Vietnamese vehicle license plate recognition in unconstrained environment</vt:lpstr>
      <vt:lpstr>PowerPoint Presentation</vt:lpstr>
      <vt:lpstr>PREFACE</vt:lpstr>
      <vt:lpstr> Means of transport</vt:lpstr>
      <vt:lpstr>PowerPoint Presentation</vt:lpstr>
      <vt:lpstr>INTRODUCTION</vt:lpstr>
      <vt:lpstr>A typical ALPR system</vt:lpstr>
      <vt:lpstr>Main challenges for ALPR system</vt:lpstr>
      <vt:lpstr>Our main contributions in this work</vt:lpstr>
      <vt:lpstr>RELATED WORK</vt:lpstr>
      <vt:lpstr>Two main approaches for ALPR</vt:lpstr>
      <vt:lpstr>A typical multi-stage ALPR system</vt:lpstr>
      <vt:lpstr>A typical single-stage ALPR system</vt:lpstr>
      <vt:lpstr>Key-points detection problem – Human Pose Estimation (HPE)</vt:lpstr>
      <vt:lpstr>PROPOSED METHOD</vt:lpstr>
      <vt:lpstr>Car detection</vt:lpstr>
      <vt:lpstr>Heatmap regression for HPE</vt:lpstr>
      <vt:lpstr>Data preprocessing </vt:lpstr>
      <vt:lpstr>Architecture</vt:lpstr>
      <vt:lpstr>Architecture</vt:lpstr>
      <vt:lpstr>The characteristics of Vietnamese license plates</vt:lpstr>
      <vt:lpstr>VOCR Architecture</vt:lpstr>
      <vt:lpstr>VOCR Architecture</vt:lpstr>
      <vt:lpstr>EXPERIMENTS</vt:lpstr>
      <vt:lpstr>Dataset MTAVLP</vt:lpstr>
      <vt:lpstr>Samples in MTAVLP dataset</vt:lpstr>
      <vt:lpstr>License plate detection</vt:lpstr>
      <vt:lpstr>License plate detection</vt:lpstr>
      <vt:lpstr>License plate OCR</vt:lpstr>
      <vt:lpstr>License plate OCR</vt:lpstr>
      <vt:lpstr>Overall performance</vt:lpstr>
      <vt:lpstr>CONCLUSION</vt:lpstr>
      <vt:lpstr>Conclusion and future work</vt:lpstr>
      <vt:lpstr>THANK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dan</dc:creator>
  <cp:lastModifiedBy>Admin</cp:lastModifiedBy>
  <cp:revision>401</cp:revision>
  <dcterms:created xsi:type="dcterms:W3CDTF">2021-10-05T02:41:49Z</dcterms:created>
  <dcterms:modified xsi:type="dcterms:W3CDTF">2021-10-10T13:40:17Z</dcterms:modified>
</cp:coreProperties>
</file>