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8" r:id="rId3"/>
    <p:sldId id="259" r:id="rId4"/>
    <p:sldId id="260" r:id="rId5"/>
    <p:sldId id="261" r:id="rId6"/>
    <p:sldId id="262" r:id="rId7"/>
    <p:sldId id="285" r:id="rId8"/>
    <p:sldId id="263" r:id="rId9"/>
    <p:sldId id="264" r:id="rId10"/>
    <p:sldId id="265" r:id="rId11"/>
    <p:sldId id="267" r:id="rId12"/>
    <p:sldId id="268" r:id="rId13"/>
    <p:sldId id="269" r:id="rId14"/>
    <p:sldId id="270" r:id="rId15"/>
    <p:sldId id="273" r:id="rId16"/>
    <p:sldId id="274" r:id="rId17"/>
    <p:sldId id="275" r:id="rId18"/>
    <p:sldId id="276" r:id="rId19"/>
    <p:sldId id="277" r:id="rId20"/>
    <p:sldId id="278" r:id="rId21"/>
    <p:sldId id="279" r:id="rId22"/>
    <p:sldId id="271" r:id="rId23"/>
    <p:sldId id="280" r:id="rId24"/>
    <p:sldId id="281" r:id="rId25"/>
    <p:sldId id="282" r:id="rId26"/>
    <p:sldId id="283" r:id="rId27"/>
    <p:sldId id="284"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D9D9D9"/>
    <a:srgbClr val="A30000"/>
    <a:srgbClr val="233FB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34B82C-F0AB-4DA7-90B3-2F4E6FC7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5D96E-60DF-40ED-8074-5DA302A08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83A87F-D506-44B5-B06F-5F7287ADDF2F}" type="datetimeFigureOut">
              <a:rPr lang="en-US" smtClean="0"/>
              <a:t>7/10/2021</a:t>
            </a:fld>
            <a:endParaRPr lang="en-US"/>
          </a:p>
        </p:txBody>
      </p:sp>
      <p:sp>
        <p:nvSpPr>
          <p:cNvPr id="4" name="Footer Placeholder 3">
            <a:extLst>
              <a:ext uri="{FF2B5EF4-FFF2-40B4-BE49-F238E27FC236}">
                <a16:creationId xmlns:a16="http://schemas.microsoft.com/office/drawing/2014/main" id="{DEA08190-0FF6-4BAE-AA7D-834048D6CC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334996-C104-4EBA-8962-F8CACA740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BC29BC-FD07-4B9A-89BC-79744594F4C2}" type="slidenum">
              <a:rPr lang="en-US" smtClean="0"/>
              <a:t>‹#›</a:t>
            </a:fld>
            <a:endParaRPr lang="en-US"/>
          </a:p>
        </p:txBody>
      </p:sp>
    </p:spTree>
    <p:extLst>
      <p:ext uri="{BB962C8B-B14F-4D97-AF65-F5344CB8AC3E}">
        <p14:creationId xmlns:p14="http://schemas.microsoft.com/office/powerpoint/2010/main" val="3487236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C09D-04DF-451F-8E6F-B3C75CCEF5E4}"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39247-CFEE-4521-BB09-EC28388FF0B3}" type="slidenum">
              <a:rPr lang="en-US" smtClean="0"/>
              <a:t>‹#›</a:t>
            </a:fld>
            <a:endParaRPr lang="en-US"/>
          </a:p>
        </p:txBody>
      </p:sp>
    </p:spTree>
    <p:extLst>
      <p:ext uri="{BB962C8B-B14F-4D97-AF65-F5344CB8AC3E}">
        <p14:creationId xmlns:p14="http://schemas.microsoft.com/office/powerpoint/2010/main" val="562428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42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761-BF51-4982-B173-7C87BE59473C}"/>
              </a:ext>
            </a:extLst>
          </p:cNvPr>
          <p:cNvSpPr>
            <a:spLocks noGrp="1"/>
          </p:cNvSpPr>
          <p:nvPr>
            <p:ph type="ctrTitle"/>
          </p:nvPr>
        </p:nvSpPr>
        <p:spPr>
          <a:xfrm>
            <a:off x="642849" y="2022475"/>
            <a:ext cx="10906299" cy="1406525"/>
          </a:xfrm>
          <a:prstGeom prst="roundRect">
            <a:avLst/>
          </a:prstGeom>
          <a:solidFill>
            <a:srgbClr val="233FB5"/>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a:bodyPr>
          <a:lstStyle>
            <a:lvl1pPr algn="ctr">
              <a:defRPr sz="36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6ADC7FA-F762-4F2C-A8C2-9F53FF66F74C}"/>
              </a:ext>
            </a:extLst>
          </p:cNvPr>
          <p:cNvSpPr>
            <a:spLocks noGrp="1"/>
          </p:cNvSpPr>
          <p:nvPr>
            <p:ph type="subTitle" idx="1" hasCustomPrompt="1"/>
          </p:nvPr>
        </p:nvSpPr>
        <p:spPr>
          <a:xfrm>
            <a:off x="1523999" y="3838339"/>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a:t>
            </a:r>
          </a:p>
        </p:txBody>
      </p:sp>
      <p:sp>
        <p:nvSpPr>
          <p:cNvPr id="4" name="Date Placeholder 3">
            <a:extLst>
              <a:ext uri="{FF2B5EF4-FFF2-40B4-BE49-F238E27FC236}">
                <a16:creationId xmlns:a16="http://schemas.microsoft.com/office/drawing/2014/main" id="{9AE3762C-6BE1-4914-A42A-547BFFE13573}"/>
              </a:ext>
            </a:extLst>
          </p:cNvPr>
          <p:cNvSpPr>
            <a:spLocks noGrp="1"/>
          </p:cNvSpPr>
          <p:nvPr>
            <p:ph type="dt" sz="half" idx="10"/>
          </p:nvPr>
        </p:nvSpPr>
        <p:spPr>
          <a:xfrm>
            <a:off x="0" y="6492873"/>
            <a:ext cx="3581400" cy="365125"/>
          </a:xfrm>
        </p:spPr>
        <p:txBody>
          <a:bodyPr/>
          <a:lstStyle/>
          <a:p>
            <a:fld id="{F254E6E1-C624-4A89-BDA1-87A8B08D93BA}" type="datetime1">
              <a:rPr lang="en-US" smtClean="0"/>
              <a:t>7/10/2021</a:t>
            </a:fld>
            <a:endParaRPr lang="en-US" dirty="0"/>
          </a:p>
        </p:txBody>
      </p:sp>
      <p:sp>
        <p:nvSpPr>
          <p:cNvPr id="5" name="Footer Placeholder 4">
            <a:extLst>
              <a:ext uri="{FF2B5EF4-FFF2-40B4-BE49-F238E27FC236}">
                <a16:creationId xmlns:a16="http://schemas.microsoft.com/office/drawing/2014/main" id="{A1C19CA5-2273-46CF-AF28-A8786B5D1964}"/>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A3B65A15-C7E5-4585-8C30-13D2685A9980}"/>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8" name="Text Placeholder 17">
            <a:extLst>
              <a:ext uri="{FF2B5EF4-FFF2-40B4-BE49-F238E27FC236}">
                <a16:creationId xmlns:a16="http://schemas.microsoft.com/office/drawing/2014/main" id="{E6BB2E7B-336E-42EB-AA6B-EA58EEE2DBE7}"/>
              </a:ext>
            </a:extLst>
          </p:cNvPr>
          <p:cNvSpPr>
            <a:spLocks noGrp="1"/>
          </p:cNvSpPr>
          <p:nvPr>
            <p:ph type="body" sz="quarter" idx="13" hasCustomPrompt="1"/>
          </p:nvPr>
        </p:nvSpPr>
        <p:spPr>
          <a:xfrm>
            <a:off x="1523999" y="4225901"/>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n-US" dirty="0"/>
              <a:t>Major</a:t>
            </a:r>
          </a:p>
        </p:txBody>
      </p:sp>
      <p:sp>
        <p:nvSpPr>
          <p:cNvPr id="26" name="Text Placeholder 25">
            <a:extLst>
              <a:ext uri="{FF2B5EF4-FFF2-40B4-BE49-F238E27FC236}">
                <a16:creationId xmlns:a16="http://schemas.microsoft.com/office/drawing/2014/main" id="{FCC792DB-AD82-4882-BD81-BD755219E38E}"/>
              </a:ext>
            </a:extLst>
          </p:cNvPr>
          <p:cNvSpPr>
            <a:spLocks noGrp="1"/>
          </p:cNvSpPr>
          <p:nvPr>
            <p:ph type="body" sz="quarter" idx="16" hasCustomPrompt="1"/>
          </p:nvPr>
        </p:nvSpPr>
        <p:spPr>
          <a:xfrm>
            <a:off x="1524000" y="4634264"/>
            <a:ext cx="9143999" cy="365125"/>
          </a:xfrm>
          <a:prstGeom prst="rect">
            <a:avLst/>
          </a:prstGeom>
        </p:spPr>
        <p:txBody>
          <a:bodyPr anchor="ctr"/>
          <a:lstStyle>
            <a:lvl1pPr marL="0" indent="0" algn="ctr">
              <a:buNone/>
              <a:defRPr sz="14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fr-FR" dirty="0" err="1"/>
              <a:t>School</a:t>
            </a:r>
            <a:endParaRPr lang="fr-FR" dirty="0"/>
          </a:p>
        </p:txBody>
      </p:sp>
      <p:sp>
        <p:nvSpPr>
          <p:cNvPr id="28" name="Text Placeholder 27">
            <a:extLst>
              <a:ext uri="{FF2B5EF4-FFF2-40B4-BE49-F238E27FC236}">
                <a16:creationId xmlns:a16="http://schemas.microsoft.com/office/drawing/2014/main" id="{3D9EC919-DE44-49F1-AE87-407D7E34EC8F}"/>
              </a:ext>
            </a:extLst>
          </p:cNvPr>
          <p:cNvSpPr>
            <a:spLocks noGrp="1"/>
          </p:cNvSpPr>
          <p:nvPr>
            <p:ph type="body" sz="quarter" idx="17" hasCustomPrompt="1"/>
          </p:nvPr>
        </p:nvSpPr>
        <p:spPr>
          <a:xfrm>
            <a:off x="1524001" y="5021826"/>
            <a:ext cx="9143997" cy="365125"/>
          </a:xfrm>
          <a:prstGeom prst="rect">
            <a:avLst/>
          </a:prstGeom>
        </p:spPr>
        <p:txBody>
          <a:bodyPr anchor="ctr"/>
          <a:lstStyle>
            <a:lvl1pPr marL="0" indent="0" algn="ctr">
              <a:buNone/>
              <a:defRPr sz="1300" b="0" i="1"/>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i="1" dirty="0"/>
              <a:t>email</a:t>
            </a:r>
            <a:endParaRPr lang="en-US" dirty="0"/>
          </a:p>
        </p:txBody>
      </p:sp>
    </p:spTree>
    <p:extLst>
      <p:ext uri="{BB962C8B-B14F-4D97-AF65-F5344CB8AC3E}">
        <p14:creationId xmlns:p14="http://schemas.microsoft.com/office/powerpoint/2010/main" val="25660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4163"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8"/>
            <a:ext cx="11430000" cy="564197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135163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_head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394588"/>
            <a:ext cx="11430000" cy="609828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 </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407052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2575"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9"/>
            <a:ext cx="11430000" cy="5641972"/>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
        <p:nvSpPr>
          <p:cNvPr id="16" name="Text Placeholder 15">
            <a:extLst>
              <a:ext uri="{FF2B5EF4-FFF2-40B4-BE49-F238E27FC236}">
                <a16:creationId xmlns:a16="http://schemas.microsoft.com/office/drawing/2014/main" id="{D4AB21C4-42CD-4920-BCF7-A34790F303ED}"/>
              </a:ext>
            </a:extLst>
          </p:cNvPr>
          <p:cNvSpPr>
            <a:spLocks noGrp="1"/>
          </p:cNvSpPr>
          <p:nvPr>
            <p:ph type="body" sz="quarter" idx="15" hasCustomPrompt="1"/>
          </p:nvPr>
        </p:nvSpPr>
        <p:spPr>
          <a:xfrm>
            <a:off x="6932209" y="4749966"/>
            <a:ext cx="4697297" cy="300082"/>
          </a:xfrm>
          <a:prstGeom prst="rect">
            <a:avLst/>
          </a:prstGeom>
        </p:spPr>
        <p:txBody>
          <a:bodyPr wrap="square" anchor="ctr">
            <a:spAutoFit/>
          </a:bodyPr>
          <a:lstStyle>
            <a:lvl1pPr marL="0" indent="0" algn="ctr">
              <a:buFont typeface="+mj-lt"/>
              <a:buNone/>
              <a:defRPr sz="1500" b="0" i="1"/>
            </a:lvl1pPr>
            <a:lvl2pPr marL="457200" indent="0">
              <a:buFont typeface="+mj-lt"/>
              <a:buNone/>
              <a:defRPr sz="1400" i="1"/>
            </a:lvl2pPr>
            <a:lvl3pPr marL="914400" indent="0">
              <a:buFont typeface="+mj-lt"/>
              <a:buNone/>
              <a:defRPr sz="1400" i="1"/>
            </a:lvl3pPr>
            <a:lvl4pPr marL="1371600" indent="0">
              <a:buFont typeface="+mj-lt"/>
              <a:buNone/>
              <a:defRPr sz="1400" i="1"/>
            </a:lvl4pPr>
            <a:lvl5pPr marL="1828800" indent="0">
              <a:buFont typeface="+mj-lt"/>
              <a:buNone/>
              <a:defRPr sz="1400" i="1"/>
            </a:lvl5pPr>
          </a:lstStyle>
          <a:p>
            <a:pPr lvl="0"/>
            <a:r>
              <a:rPr lang="en-US" dirty="0"/>
              <a:t>Fig. caption</a:t>
            </a:r>
          </a:p>
        </p:txBody>
      </p:sp>
    </p:spTree>
    <p:extLst>
      <p:ext uri="{BB962C8B-B14F-4D97-AF65-F5344CB8AC3E}">
        <p14:creationId xmlns:p14="http://schemas.microsoft.com/office/powerpoint/2010/main" val="186387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ing">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6219"/>
            <a:ext cx="10515600" cy="1325563"/>
          </a:xfrm>
          <a:prstGeom prst="rect">
            <a:avLst/>
          </a:prstGeom>
          <a:noFill/>
        </p:spPr>
        <p:txBody>
          <a:bodyPr anchor="ctr"/>
          <a:lstStyle>
            <a:lvl1pPr algn="ctr">
              <a:defRPr sz="5400" baseline="0">
                <a:solidFill>
                  <a:srgbClr val="A30000"/>
                </a:solidFill>
                <a:effectLst>
                  <a:outerShdw blurRad="50800" dist="38100" dir="16200000" rotWithShape="0">
                    <a:prstClr val="black">
                      <a:alpha val="40000"/>
                    </a:prstClr>
                  </a:outerShdw>
                </a:effectLst>
              </a:defRPr>
            </a:lvl1p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7/10/2021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a:t>
            </a:fld>
            <a:endParaRPr lang="en-US" dirty="0"/>
          </a:p>
        </p:txBody>
      </p:sp>
    </p:spTree>
    <p:extLst>
      <p:ext uri="{BB962C8B-B14F-4D97-AF65-F5344CB8AC3E}">
        <p14:creationId xmlns:p14="http://schemas.microsoft.com/office/powerpoint/2010/main" val="1724264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42630-8E2B-4E99-A079-E550D597398D}"/>
              </a:ext>
            </a:extLst>
          </p:cNvPr>
          <p:cNvSpPr>
            <a:spLocks noGrp="1"/>
          </p:cNvSpPr>
          <p:nvPr>
            <p:ph type="dt" sz="half" idx="2"/>
          </p:nvPr>
        </p:nvSpPr>
        <p:spPr>
          <a:xfrm>
            <a:off x="0" y="6492873"/>
            <a:ext cx="3581400" cy="365125"/>
          </a:xfrm>
          <a:prstGeom prst="rect">
            <a:avLst/>
          </a:prstGeom>
          <a:solidFill>
            <a:srgbClr val="A30000"/>
          </a:solidFill>
        </p:spPr>
        <p:txBody>
          <a:bodyPr vert="horz" lIns="91440" tIns="45720" rIns="91440" bIns="45720" rtlCol="0" anchor="ctr"/>
          <a:lstStyle>
            <a:lvl1pPr algn="ctr">
              <a:defRPr sz="1200">
                <a:solidFill>
                  <a:schemeClr val="bg1"/>
                </a:solidFill>
                <a:latin typeface="Knuth's Computer Modern"/>
              </a:defRPr>
            </a:lvl1pPr>
          </a:lstStyle>
          <a:p>
            <a:fld id="{3605BC6B-0753-49C4-B818-4A6D4F4F202B}" type="datetime1">
              <a:rPr lang="en-US" smtClean="0"/>
              <a:t>7/10/2021</a:t>
            </a:fld>
            <a:endParaRPr lang="en-US" dirty="0"/>
          </a:p>
        </p:txBody>
      </p:sp>
      <p:sp>
        <p:nvSpPr>
          <p:cNvPr id="5" name="Footer Placeholder 4">
            <a:extLst>
              <a:ext uri="{FF2B5EF4-FFF2-40B4-BE49-F238E27FC236}">
                <a16:creationId xmlns:a16="http://schemas.microsoft.com/office/drawing/2014/main" id="{41ED622E-32C2-4FEC-BC7F-ED2E93990BBA}"/>
              </a:ext>
            </a:extLst>
          </p:cNvPr>
          <p:cNvSpPr>
            <a:spLocks noGrp="1"/>
          </p:cNvSpPr>
          <p:nvPr>
            <p:ph type="ftr" sz="quarter" idx="3"/>
          </p:nvPr>
        </p:nvSpPr>
        <p:spPr>
          <a:xfrm>
            <a:off x="3581401" y="6492874"/>
            <a:ext cx="5029200" cy="365125"/>
          </a:xfrm>
          <a:prstGeom prst="rect">
            <a:avLst/>
          </a:prstGeom>
          <a:solidFill>
            <a:srgbClr val="ECECEC"/>
          </a:solidFill>
        </p:spPr>
        <p:txBody>
          <a:bodyPr vert="horz" lIns="91440" tIns="45720" rIns="91440" bIns="45720" rtlCol="0" anchor="ctr"/>
          <a:lstStyle>
            <a:lvl1pPr algn="ctr">
              <a:defRPr sz="1200">
                <a:solidFill>
                  <a:srgbClr val="A30000"/>
                </a:solidFill>
                <a:latin typeface="Knuth's Computer Modern"/>
              </a:defRPr>
            </a:lvl1pPr>
          </a:lstStyle>
          <a:p>
            <a:r>
              <a:rPr lang="en-US" dirty="0"/>
              <a:t>Le </a:t>
            </a:r>
            <a:r>
              <a:rPr lang="en-US" dirty="0" err="1"/>
              <a:t>Quy</a:t>
            </a:r>
            <a:r>
              <a:rPr lang="en-US" dirty="0"/>
              <a:t> Don Technical University</a:t>
            </a:r>
          </a:p>
        </p:txBody>
      </p:sp>
      <p:sp>
        <p:nvSpPr>
          <p:cNvPr id="6" name="Slide Number Placeholder 5">
            <a:extLst>
              <a:ext uri="{FF2B5EF4-FFF2-40B4-BE49-F238E27FC236}">
                <a16:creationId xmlns:a16="http://schemas.microsoft.com/office/drawing/2014/main" id="{404A855A-CFDC-40CC-AF2C-4895690933D8}"/>
              </a:ext>
            </a:extLst>
          </p:cNvPr>
          <p:cNvSpPr>
            <a:spLocks noGrp="1"/>
          </p:cNvSpPr>
          <p:nvPr>
            <p:ph type="sldNum" sz="quarter" idx="4"/>
          </p:nvPr>
        </p:nvSpPr>
        <p:spPr>
          <a:xfrm>
            <a:off x="8610601" y="6492875"/>
            <a:ext cx="3578352" cy="365125"/>
          </a:xfrm>
          <a:prstGeom prst="rect">
            <a:avLst/>
          </a:prstGeom>
          <a:solidFill>
            <a:srgbClr val="D9D9D9"/>
          </a:solidFill>
        </p:spPr>
        <p:txBody>
          <a:bodyPr vert="horz" lIns="91440" tIns="45720" rIns="91440" bIns="45720" rtlCol="0" anchor="ctr"/>
          <a:lstStyle>
            <a:lvl1pPr algn="r">
              <a:defRPr sz="1200">
                <a:solidFill>
                  <a:srgbClr val="A30000"/>
                </a:solidFill>
                <a:latin typeface="Knuth's Computer Modern"/>
              </a:defRPr>
            </a:lvl1pPr>
          </a:lstStyle>
          <a:p>
            <a:fld id="{B881B6B3-2069-452F-BF40-F653D75B3DB0}" type="slidenum">
              <a:rPr lang="en-US" smtClean="0"/>
              <a:pPr/>
              <a:t>‹#›</a:t>
            </a:fld>
            <a:endParaRPr lang="en-US" dirty="0"/>
          </a:p>
        </p:txBody>
      </p:sp>
      <p:sp>
        <p:nvSpPr>
          <p:cNvPr id="10" name="Text Placeholder 2">
            <a:extLst>
              <a:ext uri="{FF2B5EF4-FFF2-40B4-BE49-F238E27FC236}">
                <a16:creationId xmlns:a16="http://schemas.microsoft.com/office/drawing/2014/main" id="{9BCDD4B7-978F-4E19-B60E-2231E06EED4F}"/>
              </a:ext>
            </a:extLst>
          </p:cNvPr>
          <p:cNvSpPr txBox="1">
            <a:spLocks/>
          </p:cNvSpPr>
          <p:nvPr userDrawn="1"/>
        </p:nvSpPr>
        <p:spPr>
          <a:xfrm>
            <a:off x="3047" y="0"/>
            <a:ext cx="6092953" cy="394588"/>
          </a:xfrm>
          <a:prstGeom prst="rect">
            <a:avLst/>
          </a:prstGeom>
          <a:solidFill>
            <a:srgbClr val="A30000"/>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bg1"/>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3" name="Text Placeholder 4">
            <a:extLst>
              <a:ext uri="{FF2B5EF4-FFF2-40B4-BE49-F238E27FC236}">
                <a16:creationId xmlns:a16="http://schemas.microsoft.com/office/drawing/2014/main" id="{DE5A3003-6C2A-42FA-9EE4-152F2549C40B}"/>
              </a:ext>
            </a:extLst>
          </p:cNvPr>
          <p:cNvSpPr txBox="1">
            <a:spLocks/>
          </p:cNvSpPr>
          <p:nvPr userDrawn="1"/>
        </p:nvSpPr>
        <p:spPr>
          <a:xfrm>
            <a:off x="6096000" y="0"/>
            <a:ext cx="6096000" cy="394588"/>
          </a:xfrm>
          <a:prstGeom prst="rect">
            <a:avLst/>
          </a:prstGeom>
          <a:solidFill>
            <a:srgbClr val="D9D9D9"/>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b="0" kern="1200">
                <a:solidFill>
                  <a:srgbClr val="A30000"/>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2365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1" r:id="rId4"/>
    <p:sldLayoutId id="2147483662" r:id="rId5"/>
  </p:sldLayoutIdLst>
  <p:hf hdr="0"/>
  <p:txStyles>
    <p:titleStyle>
      <a:lvl1pPr algn="l" defTabSz="914400" rtl="0" eaLnBrk="1" latinLnBrk="0" hangingPunct="1">
        <a:lnSpc>
          <a:spcPct val="90000"/>
        </a:lnSpc>
        <a:spcBef>
          <a:spcPct val="0"/>
        </a:spcBef>
        <a:buNone/>
        <a:defRPr sz="4400" kern="1200">
          <a:solidFill>
            <a:schemeClr val="tx1"/>
          </a:solidFill>
          <a:latin typeface="Knuth's Computer Modern"/>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amvandan.cntt2@gmail.com" TargetMode="External"/><Relationship Id="rId2" Type="http://schemas.openxmlformats.org/officeDocument/2006/relationships/hyperlink" Target="mailto:khanh29bk@mta.edu.vn"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vanptb@lqdtu.edu.v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787D-4AB5-436E-B8B0-4C00CA19B027}"/>
              </a:ext>
            </a:extLst>
          </p:cNvPr>
          <p:cNvSpPr>
            <a:spLocks noGrp="1"/>
          </p:cNvSpPr>
          <p:nvPr>
            <p:ph type="ctrTitle"/>
          </p:nvPr>
        </p:nvSpPr>
        <p:spPr>
          <a:xfrm>
            <a:off x="642851" y="2083033"/>
            <a:ext cx="10906299" cy="1406525"/>
          </a:xfrm>
        </p:spPr>
        <p:txBody>
          <a:bodyPr>
            <a:normAutofit fontScale="90000"/>
          </a:bodyPr>
          <a:lstStyle/>
          <a:p>
            <a:r>
              <a:rPr lang="en-US" dirty="0"/>
              <a:t>An efficient method to improve the accuracy of Vietnamese vehicle license plate recognition in unconstrained environment</a:t>
            </a:r>
          </a:p>
        </p:txBody>
      </p:sp>
      <p:sp>
        <p:nvSpPr>
          <p:cNvPr id="3" name="Subtitle 2">
            <a:extLst>
              <a:ext uri="{FF2B5EF4-FFF2-40B4-BE49-F238E27FC236}">
                <a16:creationId xmlns:a16="http://schemas.microsoft.com/office/drawing/2014/main" id="{7747C03F-DB98-4A7F-9201-6039FC00BB28}"/>
              </a:ext>
            </a:extLst>
          </p:cNvPr>
          <p:cNvSpPr>
            <a:spLocks noGrp="1"/>
          </p:cNvSpPr>
          <p:nvPr>
            <p:ph type="subTitle" idx="1"/>
          </p:nvPr>
        </p:nvSpPr>
        <p:spPr/>
        <p:txBody>
          <a:bodyPr/>
          <a:lstStyle/>
          <a:p>
            <a:r>
              <a:rPr lang="en-US" dirty="0" err="1"/>
              <a:t>Khanh</a:t>
            </a:r>
            <a:r>
              <a:rPr lang="en-US" dirty="0"/>
              <a:t> Nguyen Quoc, Dan Pham Van, Van Pham </a:t>
            </a:r>
            <a:r>
              <a:rPr lang="en-US" dirty="0" err="1"/>
              <a:t>Thi</a:t>
            </a:r>
            <a:r>
              <a:rPr lang="en-US" dirty="0"/>
              <a:t> </a:t>
            </a:r>
            <a:r>
              <a:rPr lang="en-US" dirty="0" err="1"/>
              <a:t>Bich</a:t>
            </a:r>
            <a:r>
              <a:rPr lang="en-US" dirty="0"/>
              <a:t> </a:t>
            </a:r>
          </a:p>
        </p:txBody>
      </p:sp>
      <p:sp>
        <p:nvSpPr>
          <p:cNvPr id="4" name="Date Placeholder 3">
            <a:extLst>
              <a:ext uri="{FF2B5EF4-FFF2-40B4-BE49-F238E27FC236}">
                <a16:creationId xmlns:a16="http://schemas.microsoft.com/office/drawing/2014/main" id="{DD1E8E9B-5F07-42F3-BEB3-2CBD42E61D65}"/>
              </a:ext>
            </a:extLst>
          </p:cNvPr>
          <p:cNvSpPr>
            <a:spLocks noGrp="1"/>
          </p:cNvSpPr>
          <p:nvPr>
            <p:ph type="dt" sz="half" idx="10"/>
          </p:nvPr>
        </p:nvSpPr>
        <p:spPr/>
        <p:txBody>
          <a:bodyPr/>
          <a:lstStyle/>
          <a:p>
            <a:fld id="{F254E6E1-C624-4A89-BDA1-87A8B08D93BA}" type="datetime1">
              <a:rPr lang="en-US" smtClean="0"/>
              <a:t>7/10/2021</a:t>
            </a:fld>
            <a:endParaRPr lang="en-US" dirty="0"/>
          </a:p>
        </p:txBody>
      </p:sp>
      <p:sp>
        <p:nvSpPr>
          <p:cNvPr id="5" name="Footer Placeholder 4">
            <a:extLst>
              <a:ext uri="{FF2B5EF4-FFF2-40B4-BE49-F238E27FC236}">
                <a16:creationId xmlns:a16="http://schemas.microsoft.com/office/drawing/2014/main" id="{AC8F9484-0A00-444D-8E1B-EE7AC4E93605}"/>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C6C68334-3910-4382-A4B9-7BA49F9A00E4}"/>
              </a:ext>
            </a:extLst>
          </p:cNvPr>
          <p:cNvSpPr>
            <a:spLocks noGrp="1"/>
          </p:cNvSpPr>
          <p:nvPr>
            <p:ph type="sldNum" sz="quarter" idx="12"/>
          </p:nvPr>
        </p:nvSpPr>
        <p:spPr/>
        <p:txBody>
          <a:bodyPr/>
          <a:lstStyle/>
          <a:p>
            <a:fld id="{B881B6B3-2069-452F-BF40-F653D75B3DB0}" type="slidenum">
              <a:rPr lang="en-US" smtClean="0"/>
              <a:t>1</a:t>
            </a:fld>
            <a:endParaRPr lang="en-US"/>
          </a:p>
        </p:txBody>
      </p:sp>
      <p:sp>
        <p:nvSpPr>
          <p:cNvPr id="7" name="Text Placeholder 6">
            <a:extLst>
              <a:ext uri="{FF2B5EF4-FFF2-40B4-BE49-F238E27FC236}">
                <a16:creationId xmlns:a16="http://schemas.microsoft.com/office/drawing/2014/main" id="{EF21A2AE-ED52-4AFA-A0CC-8D851723124F}"/>
              </a:ext>
            </a:extLst>
          </p:cNvPr>
          <p:cNvSpPr>
            <a:spLocks noGrp="1"/>
          </p:cNvSpPr>
          <p:nvPr>
            <p:ph type="body" sz="quarter" idx="13"/>
          </p:nvPr>
        </p:nvSpPr>
        <p:spPr/>
        <p:txBody>
          <a:bodyPr/>
          <a:lstStyle/>
          <a:p>
            <a:r>
              <a:rPr lang="en-US" dirty="0"/>
              <a:t>Faculty Of Information Technology </a:t>
            </a:r>
          </a:p>
        </p:txBody>
      </p:sp>
      <p:sp>
        <p:nvSpPr>
          <p:cNvPr id="8" name="Text Placeholder 7">
            <a:extLst>
              <a:ext uri="{FF2B5EF4-FFF2-40B4-BE49-F238E27FC236}">
                <a16:creationId xmlns:a16="http://schemas.microsoft.com/office/drawing/2014/main" id="{0B47E543-2326-4640-B787-AC644F9DDDDA}"/>
              </a:ext>
            </a:extLst>
          </p:cNvPr>
          <p:cNvSpPr>
            <a:spLocks noGrp="1"/>
          </p:cNvSpPr>
          <p:nvPr>
            <p:ph type="body" sz="quarter" idx="16"/>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fr-FR" dirty="0"/>
          </a:p>
        </p:txBody>
      </p:sp>
      <p:sp>
        <p:nvSpPr>
          <p:cNvPr id="9" name="Text Placeholder 8">
            <a:extLst>
              <a:ext uri="{FF2B5EF4-FFF2-40B4-BE49-F238E27FC236}">
                <a16:creationId xmlns:a16="http://schemas.microsoft.com/office/drawing/2014/main" id="{0DFF9BC9-A77D-4E84-8F07-8CAC67CB8A34}"/>
              </a:ext>
            </a:extLst>
          </p:cNvPr>
          <p:cNvSpPr>
            <a:spLocks noGrp="1"/>
          </p:cNvSpPr>
          <p:nvPr>
            <p:ph type="body" sz="quarter" idx="17"/>
          </p:nvPr>
        </p:nvSpPr>
        <p:spPr/>
        <p:txBody>
          <a:bodyPr/>
          <a:lstStyle/>
          <a:p>
            <a:r>
              <a:rPr lang="en-US" dirty="0">
                <a:hlinkClick r:id="rId2"/>
              </a:rPr>
              <a:t>khanh29bk@mta.edu.vn</a:t>
            </a:r>
            <a:r>
              <a:rPr lang="en-US" dirty="0"/>
              <a:t>, </a:t>
            </a:r>
            <a:r>
              <a:rPr lang="en-US" dirty="0">
                <a:hlinkClick r:id="rId3"/>
              </a:rPr>
              <a:t>phamvandan.cntt2@gmail.com</a:t>
            </a:r>
            <a:r>
              <a:rPr lang="en-US" dirty="0"/>
              <a:t>, </a:t>
            </a:r>
            <a:r>
              <a:rPr lang="en-US" dirty="0">
                <a:hlinkClick r:id="rId4"/>
              </a:rPr>
              <a:t>vanptb@lqdtu.edu.vn</a:t>
            </a:r>
            <a:r>
              <a:rPr lang="en-US" dirty="0"/>
              <a:t> </a:t>
            </a:r>
          </a:p>
        </p:txBody>
      </p:sp>
      <p:pic>
        <p:nvPicPr>
          <p:cNvPr id="10" name="Picture 9">
            <a:extLst>
              <a:ext uri="{FF2B5EF4-FFF2-40B4-BE49-F238E27FC236}">
                <a16:creationId xmlns:a16="http://schemas.microsoft.com/office/drawing/2014/main" id="{52DB479E-BB61-4678-9058-BBE2F1404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4002" y="712399"/>
            <a:ext cx="1103989" cy="11039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34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single-stage ALPR system</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10</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Single-stage</a:t>
            </a:r>
          </a:p>
        </p:txBody>
      </p:sp>
      <p:sp>
        <p:nvSpPr>
          <p:cNvPr id="9" name="Text Placeholder 8"/>
          <p:cNvSpPr>
            <a:spLocks noGrp="1"/>
          </p:cNvSpPr>
          <p:nvPr>
            <p:ph type="body" sz="quarter" idx="15"/>
          </p:nvPr>
        </p:nvSpPr>
        <p:spPr>
          <a:xfrm>
            <a:off x="3745826" y="5249056"/>
            <a:ext cx="4697297" cy="300082"/>
          </a:xfrm>
        </p:spPr>
        <p:txBody>
          <a:bodyPr/>
          <a:lstStyle/>
          <a:p>
            <a:r>
              <a:rPr lang="en-US" dirty="0"/>
              <a:t>Illustration of a single-stage ALPR system</a:t>
            </a:r>
          </a:p>
        </p:txBody>
      </p:sp>
      <p:pic>
        <p:nvPicPr>
          <p:cNvPr id="11" name="Picture 10">
            <a:extLst>
              <a:ext uri="{FF2B5EF4-FFF2-40B4-BE49-F238E27FC236}">
                <a16:creationId xmlns:a16="http://schemas.microsoft.com/office/drawing/2014/main" id="{60CAEFB5-50D2-41D6-8063-B889FA0DC2EE}"/>
              </a:ext>
            </a:extLst>
          </p:cNvPr>
          <p:cNvPicPr>
            <a:picLocks noChangeAspect="1"/>
          </p:cNvPicPr>
          <p:nvPr/>
        </p:nvPicPr>
        <p:blipFill>
          <a:blip r:embed="rId2"/>
          <a:stretch>
            <a:fillRect/>
          </a:stretch>
        </p:blipFill>
        <p:spPr>
          <a:xfrm>
            <a:off x="1013658" y="1584541"/>
            <a:ext cx="10797342" cy="3688919"/>
          </a:xfrm>
          <a:prstGeom prst="rect">
            <a:avLst/>
          </a:prstGeom>
        </p:spPr>
      </p:pic>
    </p:spTree>
    <p:extLst>
      <p:ext uri="{BB962C8B-B14F-4D97-AF65-F5344CB8AC3E}">
        <p14:creationId xmlns:p14="http://schemas.microsoft.com/office/powerpoint/2010/main" val="30502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Key-points detection problem – Human Pose Estimation (HPE)</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11</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Key-points detection</a:t>
            </a:r>
          </a:p>
        </p:txBody>
      </p:sp>
      <p:sp>
        <p:nvSpPr>
          <p:cNvPr id="9" name="Text Placeholder 8"/>
          <p:cNvSpPr>
            <a:spLocks noGrp="1"/>
          </p:cNvSpPr>
          <p:nvPr>
            <p:ph type="body" sz="quarter" idx="15"/>
          </p:nvPr>
        </p:nvSpPr>
        <p:spPr>
          <a:xfrm>
            <a:off x="889383" y="5901523"/>
            <a:ext cx="2570132" cy="270077"/>
          </a:xfrm>
        </p:spPr>
        <p:txBody>
          <a:bodyPr/>
          <a:lstStyle/>
          <a:p>
            <a:r>
              <a:rPr lang="en-US" dirty="0"/>
              <a:t>HPE problem</a:t>
            </a:r>
          </a:p>
        </p:txBody>
      </p:sp>
      <p:pic>
        <p:nvPicPr>
          <p:cNvPr id="10" name="Picture 9"/>
          <p:cNvPicPr>
            <a:picLocks noChangeAspect="1"/>
          </p:cNvPicPr>
          <p:nvPr/>
        </p:nvPicPr>
        <p:blipFill>
          <a:blip r:embed="rId2"/>
          <a:stretch>
            <a:fillRect/>
          </a:stretch>
        </p:blipFill>
        <p:spPr>
          <a:xfrm>
            <a:off x="945553" y="971207"/>
            <a:ext cx="2457793" cy="4915586"/>
          </a:xfrm>
          <a:prstGeom prst="rect">
            <a:avLst/>
          </a:prstGeom>
        </p:spPr>
      </p:pic>
      <p:pic>
        <p:nvPicPr>
          <p:cNvPr id="3" name="Picture 2"/>
          <p:cNvPicPr>
            <a:picLocks noChangeAspect="1"/>
          </p:cNvPicPr>
          <p:nvPr/>
        </p:nvPicPr>
        <p:blipFill>
          <a:blip r:embed="rId3"/>
          <a:stretch>
            <a:fillRect/>
          </a:stretch>
        </p:blipFill>
        <p:spPr>
          <a:xfrm>
            <a:off x="5191426" y="1086676"/>
            <a:ext cx="6239746" cy="2486372"/>
          </a:xfrm>
          <a:prstGeom prst="rect">
            <a:avLst/>
          </a:prstGeom>
        </p:spPr>
      </p:pic>
      <p:pic>
        <p:nvPicPr>
          <p:cNvPr id="2050" name="Picture 2" descr="Heatmaps of images using convolutional networks"/>
          <p:cNvPicPr>
            <a:picLocks noChangeAspect="1" noChangeArrowheads="1"/>
          </p:cNvPicPr>
          <p:nvPr/>
        </p:nvPicPr>
        <p:blipFill rotWithShape="1">
          <a:blip r:embed="rId4">
            <a:extLst>
              <a:ext uri="{28A0092B-C50C-407E-A947-70E740481C1C}">
                <a14:useLocalDpi xmlns:a14="http://schemas.microsoft.com/office/drawing/2010/main" val="0"/>
              </a:ext>
            </a:extLst>
          </a:blip>
          <a:srcRect t="1841" b="11914"/>
          <a:stretch/>
        </p:blipFill>
        <p:spPr bwMode="auto">
          <a:xfrm>
            <a:off x="4967631" y="3930812"/>
            <a:ext cx="6762750" cy="11500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8"/>
          <p:cNvSpPr txBox="1">
            <a:spLocks/>
          </p:cNvSpPr>
          <p:nvPr/>
        </p:nvSpPr>
        <p:spPr>
          <a:xfrm>
            <a:off x="7026233" y="3456690"/>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Coordinate regression</a:t>
            </a:r>
          </a:p>
        </p:txBody>
      </p:sp>
      <p:sp>
        <p:nvSpPr>
          <p:cNvPr id="14" name="Text Placeholder 8"/>
          <p:cNvSpPr txBox="1">
            <a:spLocks/>
          </p:cNvSpPr>
          <p:nvPr/>
        </p:nvSpPr>
        <p:spPr>
          <a:xfrm>
            <a:off x="7063940" y="5080883"/>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err="1"/>
              <a:t>Heatmap</a:t>
            </a:r>
            <a:r>
              <a:rPr lang="en-US" u="sng" dirty="0"/>
              <a:t> regression</a:t>
            </a:r>
          </a:p>
        </p:txBody>
      </p:sp>
    </p:spTree>
    <p:extLst>
      <p:ext uri="{BB962C8B-B14F-4D97-AF65-F5344CB8AC3E}">
        <p14:creationId xmlns:p14="http://schemas.microsoft.com/office/powerpoint/2010/main" val="7419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detection</a:t>
            </a:r>
          </a:p>
        </p:txBody>
      </p:sp>
      <p:sp>
        <p:nvSpPr>
          <p:cNvPr id="3" name="Content Placeholder 2"/>
          <p:cNvSpPr>
            <a:spLocks noGrp="1"/>
          </p:cNvSpPr>
          <p:nvPr>
            <p:ph sz="half" idx="2"/>
          </p:nvPr>
        </p:nvSpPr>
        <p:spPr>
          <a:xfrm>
            <a:off x="381000" y="850899"/>
            <a:ext cx="11430000" cy="986515"/>
          </a:xfrm>
        </p:spPr>
        <p:txBody>
          <a:bodyPr/>
          <a:lstStyle/>
          <a:p>
            <a:pPr marL="342900" indent="-342900">
              <a:buFont typeface="Wingdings" panose="05000000000000000000" pitchFamily="2" charset="2"/>
              <a:buChar char="§"/>
            </a:pPr>
            <a:r>
              <a:rPr lang="en-US" dirty="0"/>
              <a:t>Vehicles are basic objects presented in large datasets such as COCO, VOC, PASCAL datasets.</a:t>
            </a:r>
          </a:p>
          <a:p>
            <a:pPr marL="342900" indent="-342900">
              <a:buFont typeface="Wingdings" panose="05000000000000000000" pitchFamily="2" charset="2"/>
              <a:buChar char="§"/>
            </a:pPr>
            <a:r>
              <a:rPr lang="en-US" dirty="0"/>
              <a:t>We decided to use YOLOv2 544x544 network trained on VOC 2007+2012 dataset. </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12</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Car detection</a:t>
            </a:r>
          </a:p>
        </p:txBody>
      </p:sp>
      <p:sp>
        <p:nvSpPr>
          <p:cNvPr id="9" name="Text Placeholder 8"/>
          <p:cNvSpPr>
            <a:spLocks noGrp="1"/>
          </p:cNvSpPr>
          <p:nvPr>
            <p:ph type="body" sz="quarter" idx="15"/>
          </p:nvPr>
        </p:nvSpPr>
        <p:spPr>
          <a:xfrm>
            <a:off x="3747352" y="4900459"/>
            <a:ext cx="4697297" cy="300082"/>
          </a:xfrm>
        </p:spPr>
        <p:txBody>
          <a:bodyPr/>
          <a:lstStyle/>
          <a:p>
            <a:r>
              <a:rPr lang="en-US" dirty="0"/>
              <a:t>Accuracy and speed of YOLOv2 on a Titan X GPU. </a:t>
            </a:r>
          </a:p>
        </p:txBody>
      </p:sp>
      <p:pic>
        <p:nvPicPr>
          <p:cNvPr id="11" name="Picture 10"/>
          <p:cNvPicPr>
            <a:picLocks noChangeAspect="1"/>
          </p:cNvPicPr>
          <p:nvPr/>
        </p:nvPicPr>
        <p:blipFill>
          <a:blip r:embed="rId2"/>
          <a:stretch>
            <a:fillRect/>
          </a:stretch>
        </p:blipFill>
        <p:spPr>
          <a:xfrm>
            <a:off x="2990417" y="3014245"/>
            <a:ext cx="6211167" cy="1886213"/>
          </a:xfrm>
          <a:prstGeom prst="rect">
            <a:avLst/>
          </a:prstGeom>
        </p:spPr>
      </p:pic>
    </p:spTree>
    <p:extLst>
      <p:ext uri="{BB962C8B-B14F-4D97-AF65-F5344CB8AC3E}">
        <p14:creationId xmlns:p14="http://schemas.microsoft.com/office/powerpoint/2010/main" val="30209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Heatmap</a:t>
            </a:r>
            <a:r>
              <a:rPr lang="en-US" dirty="0"/>
              <a:t> regression for HPE</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13</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sp>
        <p:nvSpPr>
          <p:cNvPr id="9" name="Text Placeholder 8"/>
          <p:cNvSpPr>
            <a:spLocks noGrp="1"/>
          </p:cNvSpPr>
          <p:nvPr>
            <p:ph type="body" sz="quarter" idx="15"/>
          </p:nvPr>
        </p:nvSpPr>
        <p:spPr>
          <a:xfrm>
            <a:off x="3243611" y="5955903"/>
            <a:ext cx="5714017" cy="300082"/>
          </a:xfrm>
        </p:spPr>
        <p:txBody>
          <a:bodyPr/>
          <a:lstStyle/>
          <a:p>
            <a:r>
              <a:rPr lang="en-US" dirty="0"/>
              <a:t>Our LP detection was inspired from top-down HPE approach</a:t>
            </a:r>
          </a:p>
        </p:txBody>
      </p:sp>
      <p:pic>
        <p:nvPicPr>
          <p:cNvPr id="1026" name="Picture 2" descr="Figure 1: Pipeline of a human pose estimation system. For efficiency, resolution reduction is often applied on the original person detection bounding boxes as well as the groundtruth heatmap supervision. That is, the model operates in a low-resolution image space. At test time, a corresponding resolution recovery is therefore necessary in order to obtain the joint coordinate prediction in the original image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869" y="912107"/>
            <a:ext cx="5646262" cy="50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4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381000" y="850898"/>
                <a:ext cx="11430000" cy="3240811"/>
              </a:xfrm>
            </p:spPr>
            <p:txBody>
              <a:bodyPr/>
              <a:lstStyle/>
              <a:p>
                <a:r>
                  <a:rPr lang="en-US" b="1" dirty="0"/>
                  <a:t>Input:</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×3</m:t>
                        </m:r>
                      </m:sup>
                    </m:sSup>
                  </m:oMath>
                </a14:m>
                <a:r>
                  <a:rPr lang="en-US" dirty="0"/>
                  <a:t>, width of </a:t>
                </a:r>
                <a14:m>
                  <m:oMath xmlns:m="http://schemas.openxmlformats.org/officeDocument/2006/math">
                    <m:r>
                      <a:rPr lang="en-US" b="0" i="1" smtClean="0">
                        <a:latin typeface="Cambria Math" panose="02040503050406030204" pitchFamily="18" charset="0"/>
                      </a:rPr>
                      <m:t>𝑊</m:t>
                    </m:r>
                  </m:oMath>
                </a14:m>
                <a:r>
                  <a:rPr lang="en-US" dirty="0"/>
                  <a:t> and height of </a:t>
                </a:r>
                <a14:m>
                  <m:oMath xmlns:m="http://schemas.openxmlformats.org/officeDocument/2006/math">
                    <m:r>
                      <a:rPr lang="en-US" b="0" i="1" smtClean="0">
                        <a:latin typeface="Cambria Math" panose="02040503050406030204" pitchFamily="18" charset="0"/>
                      </a:rPr>
                      <m:t>𝐻</m:t>
                    </m:r>
                  </m:oMath>
                </a14:m>
                <a:r>
                  <a:rPr lang="en-US" dirty="0"/>
                  <a:t>.</a:t>
                </a:r>
              </a:p>
              <a:p>
                <a:r>
                  <a:rPr lang="en-US" b="1" dirty="0"/>
                  <a:t>Output:</a:t>
                </a:r>
                <a:endParaRPr lang="en-US" dirty="0"/>
              </a:p>
              <a:p>
                <a:pPr marL="342900" indent="-342900">
                  <a:buFont typeface="Wingdings" panose="05000000000000000000" pitchFamily="2" charset="2"/>
                  <a:buChar char="§"/>
                </a:pPr>
                <a:r>
                  <a:rPr lang="en-US" b="1" i="1" dirty="0"/>
                  <a:t>Classes heads: </a:t>
                </a:r>
                <a:endParaRPr lang="en-US" i="1" dirty="0">
                  <a:latin typeface="Cambria Math" panose="02040503050406030204" pitchFamily="18" charset="0"/>
                </a:endParaRPr>
              </a:p>
              <a:p>
                <a:pPr marL="800100" lvl="1" indent="-342900">
                  <a:buFont typeface="Wingdings" panose="05000000000000000000" pitchFamily="2" charset="2"/>
                  <a:buChar char="§"/>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[0,1]</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sup>
                    </m:sSup>
                    <m:r>
                      <m:rPr>
                        <m:nor/>
                      </m:rPr>
                      <a:rPr lang="en-US" dirty="0"/>
                      <m:t>, </m:t>
                    </m:r>
                    <m:r>
                      <a:rPr lang="en-US" i="1">
                        <a:latin typeface="Cambria Math" panose="02040503050406030204" pitchFamily="18" charset="0"/>
                      </a:rPr>
                      <m:t>𝑅</m:t>
                    </m:r>
                    <m:r>
                      <m:rPr>
                        <m:nor/>
                      </m:rPr>
                      <a:rPr lang="en-US" dirty="0"/>
                      <m:t>−</m:t>
                    </m:r>
                    <m:r>
                      <m:rPr>
                        <m:nor/>
                      </m:rPr>
                      <a:rPr lang="en-US" dirty="0"/>
                      <m:t>resolution</m:t>
                    </m:r>
                    <m:r>
                      <m:rPr>
                        <m:nor/>
                      </m:rPr>
                      <a:rPr lang="en-US" dirty="0"/>
                      <m:t> </m:t>
                    </m:r>
                    <m:r>
                      <m:rPr>
                        <m:nor/>
                      </m:rPr>
                      <a:rPr lang="en-US" dirty="0"/>
                      <m:t>decrease</m:t>
                    </m:r>
                    <m:r>
                      <m:rPr>
                        <m:nor/>
                      </m:rPr>
                      <a:rPr lang="en-US" dirty="0"/>
                      <m:t>, </m:t>
                    </m:r>
                    <m:r>
                      <a:rPr lang="en-US" i="1">
                        <a:latin typeface="Cambria Math" panose="02040503050406030204" pitchFamily="18" charset="0"/>
                      </a:rPr>
                      <m:t>𝐶</m:t>
                    </m:r>
                    <m:r>
                      <m:rPr>
                        <m:nor/>
                      </m:rPr>
                      <a:rPr lang="en-US" dirty="0"/>
                      <m:t>−</m:t>
                    </m:r>
                    <m:r>
                      <m:rPr>
                        <m:nor/>
                      </m:rPr>
                      <a:rPr lang="en-US" dirty="0"/>
                      <m:t>number</m:t>
                    </m:r>
                    <m:r>
                      <m:rPr>
                        <m:nor/>
                      </m:rPr>
                      <a:rPr lang="en-US" dirty="0"/>
                      <m:t> </m:t>
                    </m:r>
                    <m:r>
                      <m:rPr>
                        <m:nor/>
                      </m:rPr>
                      <a:rPr lang="en-US" dirty="0"/>
                      <m:t>of</m:t>
                    </m:r>
                    <m:r>
                      <m:rPr>
                        <m:nor/>
                      </m:rPr>
                      <a:rPr lang="en-US" dirty="0"/>
                      <m:t> </m:t>
                    </m:r>
                    <m:r>
                      <m:rPr>
                        <m:nor/>
                      </m:rPr>
                      <a:rPr lang="en-US" dirty="0"/>
                      <m:t>classes</m:t>
                    </m:r>
                    <m:r>
                      <a:rPr lang="en-US" i="1" dirty="0">
                        <a:latin typeface="Cambria Math" panose="02040503050406030204" pitchFamily="18" charset="0"/>
                      </a:rPr>
                      <m:t> </m:t>
                    </m:r>
                  </m:oMath>
                </a14:m>
                <a:endParaRPr lang="en-US" dirty="0"/>
              </a:p>
              <a:p>
                <a:pPr marL="800100" lvl="1" indent="-342900">
                  <a:buFont typeface="Wingdings" panose="05000000000000000000" pitchFamily="2" charset="2"/>
                  <a:buChar char="§"/>
                </a:pPr>
                <a:r>
                  <a:rPr lang="en-US" dirty="0"/>
                  <a:t>GT </a:t>
                </a:r>
                <a:r>
                  <a:rPr lang="en-US" dirty="0" err="1"/>
                  <a:t>keypoint</a:t>
                </a:r>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of class </a:t>
                </a:r>
                <a14:m>
                  <m:oMath xmlns:m="http://schemas.openxmlformats.org/officeDocument/2006/math">
                    <m:r>
                      <a:rPr lang="en-US" b="0" i="1" smtClean="0">
                        <a:latin typeface="Cambria Math" panose="02040503050406030204" pitchFamily="18" charset="0"/>
                      </a:rPr>
                      <m:t>𝑐</m:t>
                    </m:r>
                  </m:oMath>
                </a14:m>
                <a:r>
                  <a:rPr lang="en-US" dirty="0"/>
                  <a:t> in original resolution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k</m:t>
                        </m:r>
                      </m:e>
                      <m:sup>
                        <m:r>
                          <a:rPr lang="en-US" b="0" i="0"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oMath>
                </a14:m>
                <a:r>
                  <a:rPr lang="en-US" dirty="0"/>
                  <a:t> in  </a:t>
                </a:r>
                <a14:m>
                  <m:oMath xmlns:m="http://schemas.openxmlformats.org/officeDocument/2006/math">
                    <m:r>
                      <a:rPr lang="en-US" i="1">
                        <a:latin typeface="Cambria Math" panose="02040503050406030204" pitchFamily="18" charset="0"/>
                      </a:rPr>
                      <m:t>𝑌</m:t>
                    </m:r>
                  </m:oMath>
                </a14:m>
                <a:r>
                  <a:rPr lang="en-US" dirty="0"/>
                  <a:t>. </a:t>
                </a:r>
              </a:p>
              <a:p>
                <a:pPr marL="800100" lvl="1" indent="-342900">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b="0" i="1" smtClean="0">
                                    <a:latin typeface="Cambria Math" panose="02040503050406030204" pitchFamily="18" charset="0"/>
                                  </a:rPr>
                                  <m:t>𝑦</m:t>
                                </m:r>
                              </m:sub>
                            </m:sSub>
                            <m:r>
                              <a:rPr lang="en-US" i="1">
                                <a:latin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oMath>
                </a14:m>
                <a:r>
                  <a:rPr lang="en-US" dirty="0"/>
                  <a:t>, where </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a14:m>
                <a:r>
                  <a:rPr lang="en-US" dirty="0"/>
                  <a:t> - radius of </a:t>
                </a:r>
                <a:r>
                  <a:rPr lang="en-US" dirty="0" err="1"/>
                  <a:t>keypoint</a:t>
                </a:r>
                <a:r>
                  <a:rPr lang="en-US" dirty="0"/>
                  <a:t> </a:t>
                </a:r>
                <a14:m>
                  <m:oMath xmlns:m="http://schemas.openxmlformats.org/officeDocument/2006/math">
                    <m:r>
                      <a:rPr lang="en-US" b="0" i="1" smtClean="0">
                        <a:latin typeface="Cambria Math" panose="02040503050406030204" pitchFamily="18" charset="0"/>
                      </a:rPr>
                      <m:t>𝑘</m:t>
                    </m:r>
                  </m:oMath>
                </a14:m>
                <a:r>
                  <a:rPr lang="en-US" dirty="0"/>
                  <a:t> in Y and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i="1">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pPr marL="342900" indent="-342900">
                  <a:buFont typeface="Wingdings" panose="05000000000000000000" pitchFamily="2" charset="2"/>
                  <a:buChar char="§"/>
                </a:pPr>
                <a:r>
                  <a:rPr lang="en-US" b="1" i="1" dirty="0"/>
                  <a:t>Offset heads</a:t>
                </a:r>
                <a:r>
                  <a:rPr lang="en-US" b="1" dirty="0"/>
                  <a:t>: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oMath>
                </a14:m>
                <a:r>
                  <a:rPr lang="en-US" dirty="0"/>
                  <a:t>in which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𝑘</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𝑘</m:t>
                        </m:r>
                      </m:e>
                      <m:sup>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&gt;0, 1≤</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381000" y="850898"/>
                <a:ext cx="11430000" cy="3240811"/>
              </a:xfrm>
              <a:blipFill>
                <a:blip r:embed="rId3"/>
                <a:stretch>
                  <a:fillRect l="-533" r="-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14</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pic>
        <p:nvPicPr>
          <p:cNvPr id="16" name="Picture 15">
            <a:extLst>
              <a:ext uri="{FF2B5EF4-FFF2-40B4-BE49-F238E27FC236}">
                <a16:creationId xmlns:a16="http://schemas.microsoft.com/office/drawing/2014/main" id="{BE7EE3AA-3177-4320-9C21-FB350DCE18A2}"/>
              </a:ext>
            </a:extLst>
          </p:cNvPr>
          <p:cNvPicPr>
            <a:picLocks noChangeAspect="1"/>
          </p:cNvPicPr>
          <p:nvPr/>
        </p:nvPicPr>
        <p:blipFill>
          <a:blip r:embed="rId4"/>
          <a:stretch>
            <a:fillRect/>
          </a:stretch>
        </p:blipFill>
        <p:spPr>
          <a:xfrm>
            <a:off x="381000" y="4187426"/>
            <a:ext cx="3812003" cy="2209729"/>
          </a:xfrm>
          <a:prstGeom prst="rect">
            <a:avLst/>
          </a:prstGeom>
        </p:spPr>
      </p:pic>
      <p:pic>
        <p:nvPicPr>
          <p:cNvPr id="10" name="Picture 9">
            <a:extLst>
              <a:ext uri="{FF2B5EF4-FFF2-40B4-BE49-F238E27FC236}">
                <a16:creationId xmlns:a16="http://schemas.microsoft.com/office/drawing/2014/main" id="{941EDC8E-3CFA-4A89-B1EF-219AA9B0C392}"/>
              </a:ext>
            </a:extLst>
          </p:cNvPr>
          <p:cNvPicPr>
            <a:picLocks noChangeAspect="1"/>
          </p:cNvPicPr>
          <p:nvPr/>
        </p:nvPicPr>
        <p:blipFill>
          <a:blip r:embed="rId5"/>
          <a:stretch>
            <a:fillRect/>
          </a:stretch>
        </p:blipFill>
        <p:spPr>
          <a:xfrm>
            <a:off x="4418568" y="4447229"/>
            <a:ext cx="7392432" cy="1181265"/>
          </a:xfrm>
          <a:prstGeom prst="rect">
            <a:avLst/>
          </a:prstGeom>
        </p:spPr>
      </p:pic>
      <p:sp>
        <p:nvSpPr>
          <p:cNvPr id="11" name="Text Placeholder 8">
            <a:extLst>
              <a:ext uri="{FF2B5EF4-FFF2-40B4-BE49-F238E27FC236}">
                <a16:creationId xmlns:a16="http://schemas.microsoft.com/office/drawing/2014/main" id="{8CF30DFC-DA1E-425D-82E2-D5BD27EE06B7}"/>
              </a:ext>
            </a:extLst>
          </p:cNvPr>
          <p:cNvSpPr txBox="1">
            <a:spLocks/>
          </p:cNvSpPr>
          <p:nvPr/>
        </p:nvSpPr>
        <p:spPr>
          <a:xfrm>
            <a:off x="4623485" y="5628494"/>
            <a:ext cx="6982598"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i="1" dirty="0" smtClean="0"/>
              <a:t>Key-points design for a license plate (colors are according to number of classes)</a:t>
            </a:r>
            <a:endParaRPr lang="en-US" sz="1500" i="1" dirty="0"/>
          </a:p>
        </p:txBody>
      </p:sp>
    </p:spTree>
    <p:extLst>
      <p:ext uri="{BB962C8B-B14F-4D97-AF65-F5344CB8AC3E}">
        <p14:creationId xmlns:p14="http://schemas.microsoft.com/office/powerpoint/2010/main" val="36694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813309"/>
          </a:xfrm>
        </p:spPr>
        <p:txBody>
          <a:bodyPr/>
          <a:lstStyle/>
          <a:p>
            <a:pPr marL="342900" indent="-342900">
              <a:buFont typeface="Wingdings" panose="05000000000000000000" pitchFamily="2" charset="2"/>
              <a:buChar char="§"/>
            </a:pPr>
            <a:r>
              <a:rPr lang="en-US" dirty="0"/>
              <a:t>HPE architecture: DLA-34, HRNet-18, Restnet18.</a:t>
            </a:r>
          </a:p>
          <a:p>
            <a:pPr marL="342900" indent="-342900">
              <a:buFont typeface="Wingdings" panose="05000000000000000000" pitchFamily="2" charset="2"/>
              <a:buChar char="§"/>
            </a:pPr>
            <a:r>
              <a:rPr lang="en-US" dirty="0"/>
              <a:t>Modify a semantic segmentation architecture: </a:t>
            </a:r>
            <a:r>
              <a:rPr lang="en-US" dirty="0" err="1"/>
              <a:t>DDRNet</a:t>
            </a:r>
            <a:r>
              <a:rPr lang="en-US" dirty="0"/>
              <a:t>.</a:t>
            </a: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15</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3745825" y="5636775"/>
            <a:ext cx="4697297" cy="300082"/>
          </a:xfrm>
        </p:spPr>
        <p:txBody>
          <a:bodyPr/>
          <a:lstStyle/>
          <a:p>
            <a:r>
              <a:rPr lang="en-US" dirty="0"/>
              <a:t>Original </a:t>
            </a:r>
            <a:r>
              <a:rPr lang="en-US" dirty="0" err="1"/>
              <a:t>DDRNet</a:t>
            </a:r>
            <a:r>
              <a:rPr lang="en-US" dirty="0"/>
              <a:t> architecture</a:t>
            </a:r>
          </a:p>
        </p:txBody>
      </p:sp>
      <p:pic>
        <p:nvPicPr>
          <p:cNvPr id="10" name="Picture 9">
            <a:extLst>
              <a:ext uri="{FF2B5EF4-FFF2-40B4-BE49-F238E27FC236}">
                <a16:creationId xmlns:a16="http://schemas.microsoft.com/office/drawing/2014/main" id="{EC39AE08-D8E7-4A2A-B720-3A3AA0DBA148}"/>
              </a:ext>
            </a:extLst>
          </p:cNvPr>
          <p:cNvPicPr>
            <a:picLocks noChangeAspect="1"/>
          </p:cNvPicPr>
          <p:nvPr/>
        </p:nvPicPr>
        <p:blipFill>
          <a:blip r:embed="rId2"/>
          <a:stretch>
            <a:fillRect/>
          </a:stretch>
        </p:blipFill>
        <p:spPr>
          <a:xfrm>
            <a:off x="1255099" y="1845296"/>
            <a:ext cx="9678751" cy="3791479"/>
          </a:xfrm>
          <a:prstGeom prst="rect">
            <a:avLst/>
          </a:prstGeom>
        </p:spPr>
      </p:pic>
    </p:spTree>
    <p:extLst>
      <p:ext uri="{BB962C8B-B14F-4D97-AF65-F5344CB8AC3E}">
        <p14:creationId xmlns:p14="http://schemas.microsoft.com/office/powerpoint/2010/main" val="16498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507831"/>
          </a:xfrm>
        </p:spPr>
        <p:txBody>
          <a:bodyPr/>
          <a:lstStyle/>
          <a:p>
            <a:pPr marL="342900" indent="-342900">
              <a:buFont typeface="Wingdings" panose="05000000000000000000" pitchFamily="2"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Up-scale feature resolution and add skip connections</a:t>
            </a: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16</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2449536" y="5374335"/>
            <a:ext cx="7289878" cy="676442"/>
          </a:xfrm>
        </p:spPr>
        <p:txBody>
          <a:bodyPr/>
          <a:lstStyle/>
          <a:p>
            <a:r>
              <a:rPr lang="en-US" dirty="0" err="1"/>
              <a:t>DDRNetsh</a:t>
            </a:r>
            <a:r>
              <a:rPr lang="en-US" dirty="0"/>
              <a:t> network, “RB” - sequential residual basic blocks. “RBB” - single residual bottleneck block. “DAPPM” - Deep Aggregation Pyramid Pooling Module</a:t>
            </a:r>
          </a:p>
        </p:txBody>
      </p:sp>
      <p:pic>
        <p:nvPicPr>
          <p:cNvPr id="11" name="Picture 10">
            <a:extLst>
              <a:ext uri="{FF2B5EF4-FFF2-40B4-BE49-F238E27FC236}">
                <a16:creationId xmlns:a16="http://schemas.microsoft.com/office/drawing/2014/main" id="{6A025E55-49FB-4451-913D-516171AA56DA}"/>
              </a:ext>
            </a:extLst>
          </p:cNvPr>
          <p:cNvPicPr>
            <a:picLocks noChangeAspect="1"/>
          </p:cNvPicPr>
          <p:nvPr/>
        </p:nvPicPr>
        <p:blipFill>
          <a:blip r:embed="rId2"/>
          <a:stretch>
            <a:fillRect/>
          </a:stretch>
        </p:blipFill>
        <p:spPr>
          <a:xfrm>
            <a:off x="2637687" y="1501580"/>
            <a:ext cx="6916626" cy="3832780"/>
          </a:xfrm>
          <a:prstGeom prst="rect">
            <a:avLst/>
          </a:prstGeom>
        </p:spPr>
      </p:pic>
    </p:spTree>
    <p:extLst>
      <p:ext uri="{BB962C8B-B14F-4D97-AF65-F5344CB8AC3E}">
        <p14:creationId xmlns:p14="http://schemas.microsoft.com/office/powerpoint/2010/main" val="268023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The characteristics of Vietnamese license plates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092947"/>
              </a:xfrm>
            </p:spPr>
            <p:txBody>
              <a:bodyPr/>
              <a:lstStyle/>
              <a:p>
                <a:pPr marL="342900" indent="-342900">
                  <a:buFont typeface="Wingdings" panose="05000000000000000000" pitchFamily="2" charset="2"/>
                  <a:buChar char="§"/>
                </a:pPr>
                <a:r>
                  <a:rPr lang="en-US" dirty="0" smtClean="0"/>
                  <a:t>33 characters {</a:t>
                </a:r>
                <a14:m>
                  <m:oMath xmlns:m="http://schemas.openxmlformats.org/officeDocument/2006/math">
                    <m:r>
                      <a:rPr lang="en-US" i="1">
                        <a:latin typeface="Cambria Math" panose="02040503050406030204" pitchFamily="18" charset="0"/>
                      </a:rPr>
                      <m:t>𝐴𝐵𝐶𝐷𝐸𝐹𝐺𝐻𝐾𝐿𝑀𝑁𝑃𝑄𝑆𝑇𝑈𝑉𝑋𝑌𝑍</m:t>
                    </m:r>
                    <m:r>
                      <a:rPr lang="en-US" i="1">
                        <a:latin typeface="Cambria Math" panose="02040503050406030204" pitchFamily="18" charset="0"/>
                      </a:rPr>
                      <m:t>0123456789−.}</m:t>
                    </m:r>
                  </m:oMath>
                </a14:m>
                <a:endParaRPr lang="en-US" dirty="0" smtClean="0"/>
              </a:p>
              <a:p>
                <a:pPr marL="342900" indent="-342900">
                  <a:buFont typeface="Wingdings" panose="05000000000000000000" pitchFamily="2" charset="2"/>
                  <a:buChar char="§"/>
                </a:pPr>
                <a:r>
                  <a:rPr lang="en-US" u="sng" dirty="0"/>
                  <a:t>Data preprocessing</a:t>
                </a:r>
                <a:r>
                  <a:rPr lang="en-US" dirty="0"/>
                  <a:t>: For 2-line LPs, we use the X-Y Cut algorithm </a:t>
                </a:r>
                <a:r>
                  <a:rPr lang="en-US" dirty="0" smtClean="0"/>
                  <a:t>to </a:t>
                </a:r>
                <a:r>
                  <a:rPr lang="en-US" dirty="0"/>
                  <a:t>find out where to split a 2-line LP into two 1-line </a:t>
                </a:r>
                <a:r>
                  <a:rPr lang="en-US" dirty="0" smtClean="0"/>
                  <a:t>LPs.</a:t>
                </a:r>
                <a:endParaRPr lang="en-US" b="0" dirty="0"/>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092947"/>
              </a:xfrm>
              <a:blipFill>
                <a:blip r:embed="rId2"/>
                <a:stretch>
                  <a:fillRect l="-427" t="-1676" r="-480" b="-50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17</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pic>
        <p:nvPicPr>
          <p:cNvPr id="12" name="Picture 11">
            <a:extLst>
              <a:ext uri="{FF2B5EF4-FFF2-40B4-BE49-F238E27FC236}">
                <a16:creationId xmlns:a16="http://schemas.microsoft.com/office/drawing/2014/main" id="{B4CBBB96-A00C-420E-B754-C8E4DA9B157B}"/>
              </a:ext>
            </a:extLst>
          </p:cNvPr>
          <p:cNvPicPr>
            <a:picLocks noChangeAspect="1"/>
          </p:cNvPicPr>
          <p:nvPr/>
        </p:nvPicPr>
        <p:blipFill>
          <a:blip r:embed="rId3"/>
          <a:stretch>
            <a:fillRect/>
          </a:stretch>
        </p:blipFill>
        <p:spPr>
          <a:xfrm>
            <a:off x="535359" y="2400157"/>
            <a:ext cx="5029902" cy="2057687"/>
          </a:xfrm>
          <a:prstGeom prst="rect">
            <a:avLst/>
          </a:prstGeom>
        </p:spPr>
      </p:pic>
      <p:pic>
        <p:nvPicPr>
          <p:cNvPr id="14" name="Picture 13">
            <a:extLst>
              <a:ext uri="{FF2B5EF4-FFF2-40B4-BE49-F238E27FC236}">
                <a16:creationId xmlns:a16="http://schemas.microsoft.com/office/drawing/2014/main" id="{BB6CF09D-69EE-4412-A77C-46D4A0490C82}"/>
              </a:ext>
            </a:extLst>
          </p:cNvPr>
          <p:cNvPicPr>
            <a:picLocks noChangeAspect="1"/>
          </p:cNvPicPr>
          <p:nvPr/>
        </p:nvPicPr>
        <p:blipFill>
          <a:blip r:embed="rId4"/>
          <a:stretch>
            <a:fillRect/>
          </a:stretch>
        </p:blipFill>
        <p:spPr>
          <a:xfrm>
            <a:off x="6521806" y="3024131"/>
            <a:ext cx="5249008" cy="809738"/>
          </a:xfrm>
          <a:prstGeom prst="rect">
            <a:avLst/>
          </a:prstGeom>
        </p:spPr>
      </p:pic>
      <p:sp>
        <p:nvSpPr>
          <p:cNvPr id="9" name="TextBox 8"/>
          <p:cNvSpPr txBox="1"/>
          <p:nvPr/>
        </p:nvSpPr>
        <p:spPr>
          <a:xfrm>
            <a:off x="1010008" y="4457844"/>
            <a:ext cx="4080604" cy="323165"/>
          </a:xfrm>
          <a:prstGeom prst="rect">
            <a:avLst/>
          </a:prstGeom>
          <a:noFill/>
        </p:spPr>
        <p:txBody>
          <a:bodyPr wrap="none" rtlCol="0">
            <a:spAutoFit/>
          </a:bodyPr>
          <a:lstStyle/>
          <a:p>
            <a:r>
              <a:rPr lang="en-US" sz="1500" i="1" dirty="0" smtClean="0">
                <a:latin typeface="Knuth's Computer Modern"/>
              </a:rPr>
              <a:t>Size of old and new Vietnamese LP (unit mm)</a:t>
            </a:r>
            <a:endParaRPr lang="en-US" sz="1500" i="1" dirty="0">
              <a:latin typeface="Knuth's Computer Modern"/>
            </a:endParaRPr>
          </a:p>
        </p:txBody>
      </p:sp>
      <p:sp>
        <p:nvSpPr>
          <p:cNvPr id="13" name="TextBox 12"/>
          <p:cNvSpPr txBox="1"/>
          <p:nvPr/>
        </p:nvSpPr>
        <p:spPr>
          <a:xfrm>
            <a:off x="7322862" y="3833869"/>
            <a:ext cx="3646896" cy="323165"/>
          </a:xfrm>
          <a:prstGeom prst="rect">
            <a:avLst/>
          </a:prstGeom>
          <a:noFill/>
        </p:spPr>
        <p:txBody>
          <a:bodyPr wrap="none" rtlCol="0">
            <a:spAutoFit/>
          </a:bodyPr>
          <a:lstStyle/>
          <a:p>
            <a:r>
              <a:rPr lang="en-US" sz="1500" i="1" dirty="0" smtClean="0">
                <a:latin typeface="Knuth's Computer Modern"/>
              </a:rPr>
              <a:t>Color and text formats of Vietnamese LP</a:t>
            </a:r>
            <a:endParaRPr lang="en-US" sz="1500" i="1" dirty="0">
              <a:latin typeface="Knuth's Computer Modern"/>
            </a:endParaRPr>
          </a:p>
        </p:txBody>
      </p:sp>
    </p:spTree>
    <p:extLst>
      <p:ext uri="{BB962C8B-B14F-4D97-AF65-F5344CB8AC3E}">
        <p14:creationId xmlns:p14="http://schemas.microsoft.com/office/powerpoint/2010/main" val="24762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VOCR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439720"/>
              </a:xfrm>
            </p:spPr>
            <p:txBody>
              <a:bodyPr/>
              <a:lstStyle/>
              <a:p>
                <a:pPr marL="342900" indent="-342900">
                  <a:buFont typeface="Wingdings" panose="05000000000000000000" pitchFamily="2" charset="2"/>
                  <a:buChar char="§"/>
                </a:pPr>
                <a:r>
                  <a:rPr lang="en-US" dirty="0" smtClean="0"/>
                  <a:t>Segmentation-free approach with input is 1-line LP </a:t>
                </a:r>
                <a14:m>
                  <m:oMath xmlns:m="http://schemas.openxmlformats.org/officeDocument/2006/math">
                    <m:r>
                      <a:rPr lang="en-US" b="0" i="1" smtClean="0">
                        <a:latin typeface="Cambria Math" panose="02040503050406030204" pitchFamily="18" charset="0"/>
                      </a:rPr>
                      <m:t>32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140</m:t>
                    </m:r>
                  </m:oMath>
                </a14:m>
                <a:r>
                  <a:rPr lang="en-US" dirty="0" smtClean="0"/>
                  <a:t> image.</a:t>
                </a:r>
              </a:p>
              <a:p>
                <a:pPr marL="342900" indent="-342900">
                  <a:buFont typeface="Wingdings" panose="05000000000000000000" pitchFamily="2" charset="2"/>
                  <a:buChar char="§"/>
                </a:pPr>
                <a:r>
                  <a:rPr lang="en-US" dirty="0" smtClean="0"/>
                  <a:t>VOCR included two parts:</a:t>
                </a:r>
              </a:p>
              <a:p>
                <a:pPr marL="800100" lvl="1" indent="-342900">
                  <a:buFont typeface="Wingdings" panose="05000000000000000000" pitchFamily="2" charset="2"/>
                  <a:buChar char="§"/>
                </a:pPr>
                <a:r>
                  <a:rPr lang="en-US" dirty="0" smtClean="0"/>
                  <a:t>VOCR-CNN based on VGG-19 with some modifications.</a:t>
                </a:r>
              </a:p>
              <a:p>
                <a:pPr marL="800100" lvl="1" indent="-342900">
                  <a:buFont typeface="Wingdings" panose="05000000000000000000" pitchFamily="2" charset="2"/>
                  <a:buChar char="§"/>
                </a:pPr>
                <a:r>
                  <a:rPr lang="en-US" dirty="0" smtClean="0"/>
                  <a:t>VOCR-RNN </a:t>
                </a:r>
                <a:r>
                  <a:rPr lang="en-US" dirty="0"/>
                  <a:t>was </a:t>
                </a:r>
                <a:r>
                  <a:rPr lang="en-US" dirty="0" smtClean="0"/>
                  <a:t>an GRU </a:t>
                </a:r>
                <a:r>
                  <a:rPr lang="en-US" dirty="0"/>
                  <a:t>encoder-decoder </a:t>
                </a:r>
                <a:r>
                  <a:rPr lang="en-US" dirty="0" smtClean="0"/>
                  <a:t>combined with </a:t>
                </a:r>
                <a:r>
                  <a:rPr lang="en-US" dirty="0"/>
                  <a:t>the a</a:t>
                </a:r>
                <a:r>
                  <a:rPr lang="en-US" dirty="0" smtClean="0"/>
                  <a:t>ttention mechanism.</a:t>
                </a:r>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439720"/>
              </a:xfrm>
              <a:blipFill>
                <a:blip r:embed="rId2"/>
                <a:stretch>
                  <a:fillRect l="-427" t="-1695" b="-42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18</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sp>
        <p:nvSpPr>
          <p:cNvPr id="9" name="TextBox 8"/>
          <p:cNvSpPr txBox="1"/>
          <p:nvPr/>
        </p:nvSpPr>
        <p:spPr>
          <a:xfrm>
            <a:off x="4954502" y="6169708"/>
            <a:ext cx="2282997" cy="323165"/>
          </a:xfrm>
          <a:prstGeom prst="rect">
            <a:avLst/>
          </a:prstGeom>
          <a:noFill/>
        </p:spPr>
        <p:txBody>
          <a:bodyPr wrap="none" rtlCol="0">
            <a:spAutoFit/>
          </a:bodyPr>
          <a:lstStyle/>
          <a:p>
            <a:r>
              <a:rPr lang="en-US" sz="1500" i="1" dirty="0" smtClean="0">
                <a:latin typeface="Knuth's Computer Modern"/>
              </a:rPr>
              <a:t>VOCR-CNN architecture</a:t>
            </a:r>
            <a:endParaRPr lang="en-US" sz="1500" i="1" dirty="0">
              <a:latin typeface="Knuth's Computer Modern"/>
            </a:endParaRPr>
          </a:p>
        </p:txBody>
      </p:sp>
      <p:pic>
        <p:nvPicPr>
          <p:cNvPr id="10" name="Picture 9"/>
          <p:cNvPicPr>
            <a:picLocks noChangeAspect="1"/>
          </p:cNvPicPr>
          <p:nvPr/>
        </p:nvPicPr>
        <p:blipFill>
          <a:blip r:embed="rId3"/>
          <a:stretch>
            <a:fillRect/>
          </a:stretch>
        </p:blipFill>
        <p:spPr>
          <a:xfrm>
            <a:off x="2543389" y="2287472"/>
            <a:ext cx="7105223" cy="3882235"/>
          </a:xfrm>
          <a:prstGeom prst="rect">
            <a:avLst/>
          </a:prstGeom>
        </p:spPr>
      </p:pic>
    </p:spTree>
    <p:extLst>
      <p:ext uri="{BB962C8B-B14F-4D97-AF65-F5344CB8AC3E}">
        <p14:creationId xmlns:p14="http://schemas.microsoft.com/office/powerpoint/2010/main" val="180315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VOCR Architecture</a:t>
            </a:r>
          </a:p>
        </p:txBody>
      </p:sp>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19</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sp>
        <p:nvSpPr>
          <p:cNvPr id="9" name="TextBox 8"/>
          <p:cNvSpPr txBox="1"/>
          <p:nvPr/>
        </p:nvSpPr>
        <p:spPr>
          <a:xfrm>
            <a:off x="4954502" y="6169708"/>
            <a:ext cx="2282997" cy="323165"/>
          </a:xfrm>
          <a:prstGeom prst="rect">
            <a:avLst/>
          </a:prstGeom>
          <a:noFill/>
        </p:spPr>
        <p:txBody>
          <a:bodyPr wrap="none" rtlCol="0">
            <a:spAutoFit/>
          </a:bodyPr>
          <a:lstStyle/>
          <a:p>
            <a:r>
              <a:rPr lang="en-US" sz="1500" i="1" dirty="0" smtClean="0">
                <a:latin typeface="Knuth's Computer Modern"/>
              </a:rPr>
              <a:t>VOCR-RNN architecture</a:t>
            </a:r>
            <a:endParaRPr lang="en-US" sz="1500" i="1" dirty="0">
              <a:latin typeface="Knuth's Computer Modern"/>
            </a:endParaRPr>
          </a:p>
        </p:txBody>
      </p:sp>
      <p:pic>
        <p:nvPicPr>
          <p:cNvPr id="12" name="Picture 11"/>
          <p:cNvPicPr>
            <a:picLocks noChangeAspect="1"/>
          </p:cNvPicPr>
          <p:nvPr/>
        </p:nvPicPr>
        <p:blipFill>
          <a:blip r:embed="rId2"/>
          <a:stretch>
            <a:fillRect/>
          </a:stretch>
        </p:blipFill>
        <p:spPr>
          <a:xfrm>
            <a:off x="785072" y="911174"/>
            <a:ext cx="10621857" cy="5258534"/>
          </a:xfrm>
          <a:prstGeom prst="rect">
            <a:avLst/>
          </a:prstGeom>
        </p:spPr>
      </p:pic>
    </p:spTree>
    <p:extLst>
      <p:ext uri="{BB962C8B-B14F-4D97-AF65-F5344CB8AC3E}">
        <p14:creationId xmlns:p14="http://schemas.microsoft.com/office/powerpoint/2010/main" val="241769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4C294-D997-4100-8447-278784994C23}"/>
              </a:ext>
            </a:extLst>
          </p:cNvPr>
          <p:cNvSpPr>
            <a:spLocks noGrp="1"/>
          </p:cNvSpPr>
          <p:nvPr>
            <p:ph sz="half" idx="2"/>
          </p:nvPr>
        </p:nvSpPr>
        <p:spPr/>
        <p:txBody>
          <a:bodyPr/>
          <a:lstStyle/>
          <a:p>
            <a:pPr marL="342900" indent="-342900">
              <a:buFont typeface="+mj-lt"/>
              <a:buAutoNum type="arabicPeriod"/>
            </a:pPr>
            <a:r>
              <a:rPr lang="en-US" dirty="0"/>
              <a:t>Preface</a:t>
            </a:r>
          </a:p>
          <a:p>
            <a:pPr marL="342900" indent="-342900">
              <a:buFont typeface="+mj-lt"/>
              <a:buAutoNum type="arabicPeriod"/>
            </a:pPr>
            <a:r>
              <a:rPr lang="en-US" dirty="0"/>
              <a:t>Introduction</a:t>
            </a:r>
          </a:p>
          <a:p>
            <a:pPr marL="342900" indent="-342900">
              <a:buFont typeface="+mj-lt"/>
              <a:buAutoNum type="arabicPeriod"/>
            </a:pPr>
            <a:r>
              <a:rPr lang="en-US" dirty="0"/>
              <a:t>Related work</a:t>
            </a:r>
          </a:p>
          <a:p>
            <a:pPr marL="342900" indent="-342900">
              <a:buFont typeface="+mj-lt"/>
              <a:buAutoNum type="arabicPeriod"/>
            </a:pPr>
            <a:r>
              <a:rPr lang="en-US" dirty="0"/>
              <a:t>Proposed method</a:t>
            </a:r>
          </a:p>
          <a:p>
            <a:pPr marL="342900" indent="-342900">
              <a:buFont typeface="+mj-lt"/>
              <a:buAutoNum type="arabicPeriod"/>
            </a:pPr>
            <a:r>
              <a:rPr lang="en-US" dirty="0"/>
              <a:t>Experiments and results</a:t>
            </a:r>
          </a:p>
          <a:p>
            <a:pPr marL="342900" indent="-342900">
              <a:buFont typeface="+mj-lt"/>
              <a:buAutoNum type="arabicPeriod"/>
            </a:pPr>
            <a:r>
              <a:rPr lang="en-US" dirty="0"/>
              <a:t>Conclusion</a:t>
            </a:r>
          </a:p>
        </p:txBody>
      </p:sp>
      <p:sp>
        <p:nvSpPr>
          <p:cNvPr id="3" name="Date Placeholder 2">
            <a:extLst>
              <a:ext uri="{FF2B5EF4-FFF2-40B4-BE49-F238E27FC236}">
                <a16:creationId xmlns:a16="http://schemas.microsoft.com/office/drawing/2014/main" id="{26A4EC38-7D95-4B19-B56A-9DC713A13B4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4" name="Footer Placeholder 3">
            <a:extLst>
              <a:ext uri="{FF2B5EF4-FFF2-40B4-BE49-F238E27FC236}">
                <a16:creationId xmlns:a16="http://schemas.microsoft.com/office/drawing/2014/main" id="{59D4A331-1FF4-4B3D-8A23-EA55C1DB28C5}"/>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9D94D10F-A7B8-4892-8F8A-8B51778B85DD}"/>
              </a:ext>
            </a:extLst>
          </p:cNvPr>
          <p:cNvSpPr>
            <a:spLocks noGrp="1"/>
          </p:cNvSpPr>
          <p:nvPr>
            <p:ph type="sldNum" sz="quarter" idx="12"/>
          </p:nvPr>
        </p:nvSpPr>
        <p:spPr/>
        <p:txBody>
          <a:bodyPr/>
          <a:lstStyle/>
          <a:p>
            <a:fld id="{B881B6B3-2069-452F-BF40-F653D75B3DB0}" type="slidenum">
              <a:rPr lang="en-US" smtClean="0"/>
              <a:t>2</a:t>
            </a:fld>
            <a:endParaRPr lang="en-US"/>
          </a:p>
        </p:txBody>
      </p:sp>
      <p:sp>
        <p:nvSpPr>
          <p:cNvPr id="6" name="Text Placeholder 5">
            <a:extLst>
              <a:ext uri="{FF2B5EF4-FFF2-40B4-BE49-F238E27FC236}">
                <a16:creationId xmlns:a16="http://schemas.microsoft.com/office/drawing/2014/main" id="{73B66DC4-BE8F-4379-876C-313C1316942B}"/>
              </a:ext>
            </a:extLst>
          </p:cNvPr>
          <p:cNvSpPr>
            <a:spLocks noGrp="1"/>
          </p:cNvSpPr>
          <p:nvPr>
            <p:ph type="body" sz="quarter" idx="13"/>
          </p:nvPr>
        </p:nvSpPr>
        <p:spPr/>
        <p:txBody>
          <a:bodyPr/>
          <a:lstStyle/>
          <a:p>
            <a:r>
              <a:rPr lang="en-US" dirty="0"/>
              <a:t>Content</a:t>
            </a:r>
          </a:p>
        </p:txBody>
      </p:sp>
      <p:sp>
        <p:nvSpPr>
          <p:cNvPr id="7" name="Text Placeholder 6">
            <a:extLst>
              <a:ext uri="{FF2B5EF4-FFF2-40B4-BE49-F238E27FC236}">
                <a16:creationId xmlns:a16="http://schemas.microsoft.com/office/drawing/2014/main" id="{0363A5A7-B203-4760-AFB0-02EABD7BE00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3242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Dataset MTAVLP</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2030846"/>
          </a:xfrm>
        </p:spPr>
        <p:txBody>
          <a:bodyPr/>
          <a:lstStyle/>
          <a:p>
            <a:pPr marL="342900" indent="-342900">
              <a:buFont typeface="Wingdings" panose="05000000000000000000" pitchFamily="2" charset="2"/>
              <a:buChar char="§"/>
            </a:pPr>
            <a:r>
              <a:rPr lang="en-US" b="1" dirty="0" smtClean="0"/>
              <a:t>Dataset collection: </a:t>
            </a:r>
            <a:r>
              <a:rPr lang="en-US" dirty="0" smtClean="0"/>
              <a:t>2 traffic cameras on two different road tracks, 3 weeks from 6 am to 6 pm daily in different weather and light conditions.</a:t>
            </a:r>
          </a:p>
          <a:p>
            <a:pPr marL="342900" indent="-342900">
              <a:buFont typeface="Wingdings" panose="05000000000000000000" pitchFamily="2" charset="2"/>
              <a:buChar char="§"/>
            </a:pPr>
            <a:r>
              <a:rPr lang="en-US" b="1" dirty="0" smtClean="0"/>
              <a:t>MTAVLP: </a:t>
            </a:r>
          </a:p>
          <a:p>
            <a:pPr marL="800100" lvl="1" indent="-342900">
              <a:buFont typeface="Wingdings" panose="05000000000000000000" pitchFamily="2" charset="2"/>
              <a:buChar char="§"/>
            </a:pPr>
            <a:r>
              <a:rPr lang="en-US" b="1" dirty="0" smtClean="0"/>
              <a:t>Vehicle images: </a:t>
            </a:r>
            <a:r>
              <a:rPr lang="en-US" dirty="0" smtClean="0"/>
              <a:t>15571 images =</a:t>
            </a:r>
            <a:r>
              <a:rPr lang="en-US" b="1" dirty="0" smtClean="0"/>
              <a:t> </a:t>
            </a:r>
            <a:r>
              <a:rPr lang="en-US" dirty="0" smtClean="0"/>
              <a:t>3000 VLPs published + 12571 collected.</a:t>
            </a:r>
          </a:p>
          <a:p>
            <a:pPr marL="800100" lvl="1" indent="-342900">
              <a:buFont typeface="Wingdings" panose="05000000000000000000" pitchFamily="2" charset="2"/>
              <a:buChar char="§"/>
            </a:pPr>
            <a:r>
              <a:rPr lang="en-US" b="1" dirty="0" smtClean="0"/>
              <a:t>LP images: </a:t>
            </a:r>
            <a:r>
              <a:rPr lang="en-US" dirty="0" smtClean="0"/>
              <a:t>10773, smaller than vehicle images as we removed images in redundant times</a:t>
            </a:r>
            <a:r>
              <a:rPr lang="en-US" dirty="0"/>
              <a:t>. After pre-processing </a:t>
            </a:r>
            <a:r>
              <a:rPr lang="en-US" dirty="0" smtClean="0"/>
              <a:t>2-line plate </a:t>
            </a:r>
            <a:r>
              <a:rPr lang="en-US" dirty="0"/>
              <a:t>images, we obtained 16012 images of 1-line </a:t>
            </a:r>
            <a:r>
              <a:rPr lang="en-US" dirty="0" smtClean="0"/>
              <a:t>plate.</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20</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Dataset</a:t>
            </a:r>
            <a:endParaRPr lang="en-US" dirty="0"/>
          </a:p>
        </p:txBody>
      </p:sp>
      <p:pic>
        <p:nvPicPr>
          <p:cNvPr id="10" name="Picture 9"/>
          <p:cNvPicPr>
            <a:picLocks noChangeAspect="1"/>
          </p:cNvPicPr>
          <p:nvPr/>
        </p:nvPicPr>
        <p:blipFill>
          <a:blip r:embed="rId2"/>
          <a:stretch>
            <a:fillRect/>
          </a:stretch>
        </p:blipFill>
        <p:spPr>
          <a:xfrm>
            <a:off x="2404404" y="3499616"/>
            <a:ext cx="7392432" cy="1695687"/>
          </a:xfrm>
          <a:prstGeom prst="rect">
            <a:avLst/>
          </a:prstGeom>
        </p:spPr>
      </p:pic>
    </p:spTree>
    <p:extLst>
      <p:ext uri="{BB962C8B-B14F-4D97-AF65-F5344CB8AC3E}">
        <p14:creationId xmlns:p14="http://schemas.microsoft.com/office/powerpoint/2010/main" val="226292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in MTAVLP dataset</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21</a:t>
            </a:fld>
            <a:endParaRPr lang="en-US"/>
          </a:p>
        </p:txBody>
      </p:sp>
      <p:sp>
        <p:nvSpPr>
          <p:cNvPr id="7" name="Text Placeholder 6"/>
          <p:cNvSpPr>
            <a:spLocks noGrp="1"/>
          </p:cNvSpPr>
          <p:nvPr>
            <p:ph type="body" sz="quarter" idx="13"/>
          </p:nvPr>
        </p:nvSpPr>
        <p:spPr/>
        <p:txBody>
          <a:bodyPr/>
          <a:lstStyle/>
          <a:p>
            <a:r>
              <a:rPr lang="en-US" dirty="0" smtClean="0"/>
              <a:t>Experiment</a:t>
            </a:r>
            <a:endParaRPr lang="en-US" dirty="0"/>
          </a:p>
        </p:txBody>
      </p:sp>
      <p:sp>
        <p:nvSpPr>
          <p:cNvPr id="8" name="Text Placeholder 7"/>
          <p:cNvSpPr>
            <a:spLocks noGrp="1"/>
          </p:cNvSpPr>
          <p:nvPr>
            <p:ph type="body" sz="quarter" idx="14"/>
          </p:nvPr>
        </p:nvSpPr>
        <p:spPr/>
        <p:txBody>
          <a:bodyPr/>
          <a:lstStyle/>
          <a:p>
            <a:r>
              <a:rPr lang="en-US" dirty="0" smtClean="0"/>
              <a:t>Dataset</a:t>
            </a:r>
            <a:endParaRPr lang="en-US" dirty="0"/>
          </a:p>
        </p:txBody>
      </p:sp>
      <p:sp>
        <p:nvSpPr>
          <p:cNvPr id="9" name="Text Placeholder 8"/>
          <p:cNvSpPr>
            <a:spLocks noGrp="1"/>
          </p:cNvSpPr>
          <p:nvPr>
            <p:ph type="body" sz="quarter" idx="15"/>
          </p:nvPr>
        </p:nvSpPr>
        <p:spPr>
          <a:xfrm>
            <a:off x="3608242" y="5233618"/>
            <a:ext cx="1493804" cy="300082"/>
          </a:xfrm>
        </p:spPr>
        <p:txBody>
          <a:bodyPr/>
          <a:lstStyle/>
          <a:p>
            <a:r>
              <a:rPr lang="en-US" dirty="0"/>
              <a:t>Vehicle </a:t>
            </a:r>
            <a:r>
              <a:rPr lang="en-US" dirty="0" smtClean="0"/>
              <a:t>images</a:t>
            </a:r>
            <a:endParaRPr lang="en-US" dirty="0"/>
          </a:p>
        </p:txBody>
      </p:sp>
      <p:pic>
        <p:nvPicPr>
          <p:cNvPr id="10" name="Picture 9"/>
          <p:cNvPicPr>
            <a:picLocks noChangeAspect="1"/>
          </p:cNvPicPr>
          <p:nvPr/>
        </p:nvPicPr>
        <p:blipFill>
          <a:blip r:embed="rId2"/>
          <a:stretch>
            <a:fillRect/>
          </a:stretch>
        </p:blipFill>
        <p:spPr>
          <a:xfrm>
            <a:off x="0" y="1624382"/>
            <a:ext cx="8710289" cy="3609236"/>
          </a:xfrm>
          <a:prstGeom prst="rect">
            <a:avLst/>
          </a:prstGeom>
        </p:spPr>
      </p:pic>
      <p:pic>
        <p:nvPicPr>
          <p:cNvPr id="11" name="Picture 10"/>
          <p:cNvPicPr>
            <a:picLocks noChangeAspect="1"/>
          </p:cNvPicPr>
          <p:nvPr/>
        </p:nvPicPr>
        <p:blipFill>
          <a:blip r:embed="rId3"/>
          <a:stretch>
            <a:fillRect/>
          </a:stretch>
        </p:blipFill>
        <p:spPr>
          <a:xfrm>
            <a:off x="8905416" y="2738341"/>
            <a:ext cx="3286584" cy="1381318"/>
          </a:xfrm>
          <a:prstGeom prst="rect">
            <a:avLst/>
          </a:prstGeom>
        </p:spPr>
      </p:pic>
      <p:sp>
        <p:nvSpPr>
          <p:cNvPr id="12" name="Text Placeholder 8"/>
          <p:cNvSpPr txBox="1">
            <a:spLocks/>
          </p:cNvSpPr>
          <p:nvPr/>
        </p:nvSpPr>
        <p:spPr>
          <a:xfrm>
            <a:off x="9453283" y="4119659"/>
            <a:ext cx="2190850"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License plate </a:t>
            </a:r>
            <a:r>
              <a:rPr lang="en-US" dirty="0" smtClean="0"/>
              <a:t>images</a:t>
            </a:r>
            <a:endParaRPr lang="en-US" dirty="0"/>
          </a:p>
        </p:txBody>
      </p:sp>
    </p:spTree>
    <p:extLst>
      <p:ext uri="{BB962C8B-B14F-4D97-AF65-F5344CB8AC3E}">
        <p14:creationId xmlns:p14="http://schemas.microsoft.com/office/powerpoint/2010/main" val="341243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b="1" dirty="0" smtClean="0"/>
                  <a:t>Settings: </a:t>
                </a:r>
                <a:r>
                  <a:rPr lang="en-US" dirty="0" smtClean="0"/>
                  <a:t>We divide 15571 vehicle images into 3 sets with 0.8:0.1:0.1 ratio.</a:t>
                </a:r>
              </a:p>
              <a:p>
                <a:pPr marL="342900" indent="-342900">
                  <a:buFont typeface="Wingdings" panose="05000000000000000000" pitchFamily="2" charset="2"/>
                  <a:buChar char="§"/>
                </a:pPr>
                <a:r>
                  <a:rPr lang="en-US" b="1" dirty="0" smtClean="0"/>
                  <a:t>Validation method: </a:t>
                </a:r>
                <a:r>
                  <a:rPr lang="en-US" dirty="0" smtClean="0"/>
                  <a:t>Mean IOU </a:t>
                </a:r>
                <a14:m>
                  <m:oMath xmlns:m="http://schemas.openxmlformats.org/officeDocument/2006/math">
                    <m:r>
                      <a:rPr lang="en-US" i="1">
                        <a:latin typeface="Cambria Math" panose="02040503050406030204" pitchFamily="18" charset="0"/>
                      </a:rPr>
                      <m:t>𝑚𝐼𝑂𝑈</m:t>
                    </m:r>
                    <m:r>
                      <a:rPr lang="en-US" i="1">
                        <a:latin typeface="Cambria Math" panose="02040503050406030204" pitchFamily="18" charset="0"/>
                      </a:rPr>
                      <m:t> </m:t>
                    </m:r>
                  </m:oMath>
                </a14:m>
                <a:r>
                  <a:rPr lang="en-US" dirty="0" smtClean="0"/>
                  <a:t>and Precision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oMath>
                </a14:m>
                <a:r>
                  <a:rPr lang="en-US" dirty="0" smtClean="0"/>
                  <a:t> with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≥0.75</m:t>
                    </m:r>
                    <m:r>
                      <a:rPr lang="en-US" b="1" i="0" smtClean="0">
                        <a:latin typeface="Cambria Math" panose="02040503050406030204" pitchFamily="18" charset="0"/>
                      </a:rPr>
                      <m:t>.</m:t>
                    </m:r>
                  </m:oMath>
                </a14:m>
                <a:endParaRPr lang="en-US" b="1" dirty="0" smtClean="0"/>
              </a:p>
              <a:p>
                <a:pPr marL="342900" indent="-342900">
                  <a:buFont typeface="Wingdings" panose="05000000000000000000" pitchFamily="2" charset="2"/>
                  <a:buChar char="§"/>
                </a:pPr>
                <a:r>
                  <a:rPr lang="en-US" b="1" dirty="0" smtClean="0"/>
                  <a:t>Training: </a:t>
                </a:r>
                <a:r>
                  <a:rPr lang="en-US" dirty="0" smtClean="0"/>
                  <a:t>Adam optimization algorithm.</a:t>
                </a:r>
                <a:endParaRPr lang="en-US" b="1" dirty="0"/>
              </a:p>
            </p:txBody>
          </p:sp>
        </mc:Choice>
        <mc:Fallback xmlns="">
          <p:sp>
            <p:nvSpPr>
              <p:cNvPr id="3" name="Content Placeholder 2">
                <a:extLst>
                  <a:ext uri="{FF2B5EF4-FFF2-40B4-BE49-F238E27FC236}">
                    <a16:creationId xmlns:a16="http://schemas.microsoft.com/office/drawing/2014/main" id="{53FDC751-40E8-4995-8855-D4EDC6678457}"/>
                  </a:ext>
                </a:extLst>
              </p:cNvPr>
              <p:cNvSpPr>
                <a:spLocks noGrp="1" noRot="1" noChangeAspect="1" noMove="1" noResize="1" noEditPoints="1" noAdjustHandles="1" noChangeArrowheads="1" noChangeShapeType="1" noTextEdit="1"/>
              </p:cNvSpPr>
              <p:nvPr>
                <p:ph sz="half" idx="2"/>
              </p:nvPr>
            </p:nvSpPr>
            <p:spPr>
              <a:xfrm>
                <a:off x="381000" y="850899"/>
                <a:ext cx="11430000" cy="1297570"/>
              </a:xfrm>
              <a:blipFill>
                <a:blip r:embed="rId2"/>
                <a:stretch>
                  <a:fillRect l="-427" b="-1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22</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1" name="Picture 10"/>
          <p:cNvPicPr>
            <a:picLocks noChangeAspect="1"/>
          </p:cNvPicPr>
          <p:nvPr/>
        </p:nvPicPr>
        <p:blipFill>
          <a:blip r:embed="rId3"/>
          <a:stretch>
            <a:fillRect/>
          </a:stretch>
        </p:blipFill>
        <p:spPr>
          <a:xfrm>
            <a:off x="3052338" y="4009268"/>
            <a:ext cx="6087325" cy="2324424"/>
          </a:xfrm>
          <a:prstGeom prst="rect">
            <a:avLst/>
          </a:prstGeom>
        </p:spPr>
      </p:pic>
      <p:pic>
        <p:nvPicPr>
          <p:cNvPr id="13" name="Picture 12">
            <a:extLst>
              <a:ext uri="{FF2B5EF4-FFF2-40B4-BE49-F238E27FC236}">
                <a16:creationId xmlns:a16="http://schemas.microsoft.com/office/drawing/2014/main" id="{941EDC8E-3CFA-4A89-B1EF-219AA9B0C392}"/>
              </a:ext>
            </a:extLst>
          </p:cNvPr>
          <p:cNvPicPr>
            <a:picLocks noChangeAspect="1"/>
          </p:cNvPicPr>
          <p:nvPr/>
        </p:nvPicPr>
        <p:blipFill>
          <a:blip r:embed="rId4"/>
          <a:stretch>
            <a:fillRect/>
          </a:stretch>
        </p:blipFill>
        <p:spPr>
          <a:xfrm>
            <a:off x="2398259" y="2148469"/>
            <a:ext cx="7392432" cy="1181265"/>
          </a:xfrm>
          <a:prstGeom prst="rect">
            <a:avLst/>
          </a:prstGeom>
        </p:spPr>
      </p:pic>
      <p:sp>
        <p:nvSpPr>
          <p:cNvPr id="14" name="Text Placeholder 8">
            <a:extLst>
              <a:ext uri="{FF2B5EF4-FFF2-40B4-BE49-F238E27FC236}">
                <a16:creationId xmlns:a16="http://schemas.microsoft.com/office/drawing/2014/main" id="{8CF30DFC-DA1E-425D-82E2-D5BD27EE06B7}"/>
              </a:ext>
            </a:extLst>
          </p:cNvPr>
          <p:cNvSpPr txBox="1">
            <a:spLocks/>
          </p:cNvSpPr>
          <p:nvPr/>
        </p:nvSpPr>
        <p:spPr>
          <a:xfrm>
            <a:off x="2603176" y="3329734"/>
            <a:ext cx="6982598" cy="684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i="1" dirty="0" smtClean="0"/>
              <a:t>Key-points design for a license plate (colors are according to number of classes)</a:t>
            </a:r>
          </a:p>
          <a:p>
            <a:pPr marL="0" indent="0" algn="ctr">
              <a:buNone/>
            </a:pPr>
            <a:r>
              <a:rPr lang="en-US" sz="1500" i="1" dirty="0" smtClean="0"/>
              <a:t>from left to right is 1c, 2c, 4c, 1c3 design respectively</a:t>
            </a:r>
            <a:endParaRPr lang="en-US" sz="1500" i="1" dirty="0"/>
          </a:p>
        </p:txBody>
      </p:sp>
    </p:spTree>
    <p:extLst>
      <p:ext uri="{BB962C8B-B14F-4D97-AF65-F5344CB8AC3E}">
        <p14:creationId xmlns:p14="http://schemas.microsoft.com/office/powerpoint/2010/main" val="390509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23</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0" name="Picture 9"/>
          <p:cNvPicPr>
            <a:picLocks noChangeAspect="1"/>
          </p:cNvPicPr>
          <p:nvPr/>
        </p:nvPicPr>
        <p:blipFill>
          <a:blip r:embed="rId2"/>
          <a:stretch>
            <a:fillRect/>
          </a:stretch>
        </p:blipFill>
        <p:spPr>
          <a:xfrm>
            <a:off x="2733206" y="961731"/>
            <a:ext cx="6725589" cy="2267266"/>
          </a:xfrm>
          <a:prstGeom prst="rect">
            <a:avLst/>
          </a:prstGeom>
        </p:spPr>
      </p:pic>
      <p:pic>
        <p:nvPicPr>
          <p:cNvPr id="12" name="Picture 11"/>
          <p:cNvPicPr>
            <a:picLocks noChangeAspect="1"/>
          </p:cNvPicPr>
          <p:nvPr/>
        </p:nvPicPr>
        <p:blipFill>
          <a:blip r:embed="rId3"/>
          <a:stretch>
            <a:fillRect/>
          </a:stretch>
        </p:blipFill>
        <p:spPr>
          <a:xfrm>
            <a:off x="2661758" y="3407503"/>
            <a:ext cx="6868484" cy="3048425"/>
          </a:xfrm>
          <a:prstGeom prst="rect">
            <a:avLst/>
          </a:prstGeom>
        </p:spPr>
      </p:pic>
    </p:spTree>
    <p:extLst>
      <p:ext uri="{BB962C8B-B14F-4D97-AF65-F5344CB8AC3E}">
        <p14:creationId xmlns:p14="http://schemas.microsoft.com/office/powerpoint/2010/main" val="15665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OCR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b="1" dirty="0" smtClean="0"/>
                  <a:t>Settings: </a:t>
                </a:r>
                <a:r>
                  <a:rPr lang="en-US" dirty="0" smtClean="0"/>
                  <a:t>We divide 16012 LP images into 3 training, validation and testing with 0.75:0.1:0.15 ratio.</a:t>
                </a:r>
              </a:p>
              <a:p>
                <a:pPr marL="342900" indent="-342900">
                  <a:buFont typeface="Wingdings" panose="05000000000000000000" pitchFamily="2" charset="2"/>
                  <a:buChar char="§"/>
                </a:pPr>
                <a:r>
                  <a:rPr lang="en-US" b="1" dirty="0" smtClean="0"/>
                  <a:t>Validation method: </a:t>
                </a:r>
                <a:r>
                  <a:rPr lang="en-US" dirty="0" smtClean="0"/>
                  <a:t>Accuracy at character level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i="1">
                            <a:latin typeface="Cambria Math" panose="02040503050406030204" pitchFamily="18" charset="0"/>
                          </a:rPr>
                          <m:t>𝑐h𝑎𝑟</m:t>
                        </m:r>
                      </m:sub>
                    </m:sSub>
                  </m:oMath>
                </a14:m>
                <a:r>
                  <a:rPr lang="en-US" dirty="0" smtClean="0"/>
                  <a:t> and sequence level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𝑠𝑒𝑞</m:t>
                        </m:r>
                      </m:sub>
                    </m:sSub>
                    <m:r>
                      <a:rPr lang="en-US" b="1" i="0" smtClean="0">
                        <a:latin typeface="Cambria Math" panose="02040503050406030204" pitchFamily="18" charset="0"/>
                      </a:rPr>
                      <m:t>.</m:t>
                    </m:r>
                  </m:oMath>
                </a14:m>
                <a:endParaRPr lang="en-US" b="1" dirty="0" smtClean="0"/>
              </a:p>
              <a:p>
                <a:pPr marL="342900" indent="-342900">
                  <a:buFont typeface="Wingdings" panose="05000000000000000000" pitchFamily="2" charset="2"/>
                  <a:buChar char="§"/>
                </a:pPr>
                <a:r>
                  <a:rPr lang="en-US" b="1" dirty="0" smtClean="0"/>
                  <a:t>Training: </a:t>
                </a:r>
                <a:r>
                  <a:rPr lang="en-US" dirty="0" smtClean="0"/>
                  <a:t>Adam optimization algorithm.</a:t>
                </a:r>
                <a:endParaRPr lang="en-US" b="1" dirty="0"/>
              </a:p>
            </p:txBody>
          </p:sp>
        </mc:Choice>
        <mc:Fallback xmlns="">
          <p:sp>
            <p:nvSpPr>
              <p:cNvPr id="3" name="Content Placeholder 2">
                <a:extLst>
                  <a:ext uri="{FF2B5EF4-FFF2-40B4-BE49-F238E27FC236}">
                    <a16:creationId xmlns:a16="http://schemas.microsoft.com/office/drawing/2014/main" id="{53FDC751-40E8-4995-8855-D4EDC6678457}"/>
                  </a:ext>
                </a:extLst>
              </p:cNvPr>
              <p:cNvSpPr>
                <a:spLocks noGrp="1" noRot="1" noChangeAspect="1" noMove="1" noResize="1" noEditPoints="1" noAdjustHandles="1" noChangeArrowheads="1" noChangeShapeType="1" noTextEdit="1"/>
              </p:cNvSpPr>
              <p:nvPr>
                <p:ph sz="half" idx="2"/>
              </p:nvPr>
            </p:nvSpPr>
            <p:spPr>
              <a:xfrm>
                <a:off x="381000" y="850899"/>
                <a:ext cx="11430000" cy="1297570"/>
              </a:xfrm>
              <a:blipFill>
                <a:blip r:embed="rId2"/>
                <a:stretch>
                  <a:fillRect l="-427" b="-23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24</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9" name="Picture 8"/>
          <p:cNvPicPr>
            <a:picLocks noChangeAspect="1"/>
          </p:cNvPicPr>
          <p:nvPr/>
        </p:nvPicPr>
        <p:blipFill>
          <a:blip r:embed="rId3"/>
          <a:stretch>
            <a:fillRect/>
          </a:stretch>
        </p:blipFill>
        <p:spPr>
          <a:xfrm>
            <a:off x="775545" y="2713859"/>
            <a:ext cx="10640910" cy="2686425"/>
          </a:xfrm>
          <a:prstGeom prst="rect">
            <a:avLst/>
          </a:prstGeom>
        </p:spPr>
      </p:pic>
    </p:spTree>
    <p:extLst>
      <p:ext uri="{BB962C8B-B14F-4D97-AF65-F5344CB8AC3E}">
        <p14:creationId xmlns:p14="http://schemas.microsoft.com/office/powerpoint/2010/main" val="390211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OCR</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dirty="0"/>
              <a:t>90% of LP images in the MTAVLP dataset have </a:t>
            </a:r>
            <a:r>
              <a:rPr lang="en-US" dirty="0" smtClean="0"/>
              <a:t>white background.</a:t>
            </a:r>
          </a:p>
          <a:p>
            <a:pPr marL="342900" indent="-342900">
              <a:buFont typeface="Wingdings" panose="05000000000000000000" pitchFamily="2" charset="2"/>
              <a:buChar char="§"/>
            </a:pPr>
            <a:r>
              <a:rPr lang="en-US" dirty="0"/>
              <a:t>W</a:t>
            </a:r>
            <a:r>
              <a:rPr lang="en-US" dirty="0" smtClean="0"/>
              <a:t>e </a:t>
            </a:r>
            <a:r>
              <a:rPr lang="en-US" dirty="0"/>
              <a:t>used image negative and histogram matching algorithm to generate MTAVLP-color dataset including blue, red, yellow plates from white plates in all 3 training, testing and validation </a:t>
            </a:r>
            <a:r>
              <a:rPr lang="en-US" dirty="0" smtClean="0"/>
              <a:t>sets.</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25</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0" name="Picture 9"/>
          <p:cNvPicPr>
            <a:picLocks noChangeAspect="1"/>
          </p:cNvPicPr>
          <p:nvPr/>
        </p:nvPicPr>
        <p:blipFill>
          <a:blip r:embed="rId2"/>
          <a:stretch>
            <a:fillRect/>
          </a:stretch>
        </p:blipFill>
        <p:spPr>
          <a:xfrm>
            <a:off x="2394878" y="2688273"/>
            <a:ext cx="7411484" cy="2267266"/>
          </a:xfrm>
          <a:prstGeom prst="rect">
            <a:avLst/>
          </a:prstGeom>
        </p:spPr>
      </p:pic>
    </p:spTree>
    <p:extLst>
      <p:ext uri="{BB962C8B-B14F-4D97-AF65-F5344CB8AC3E}">
        <p14:creationId xmlns:p14="http://schemas.microsoft.com/office/powerpoint/2010/main" val="236147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a:t>
            </a:r>
            <a:endParaRPr lang="en-US" dirty="0"/>
          </a:p>
        </p:txBody>
      </p:sp>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dirty="0" smtClean="0"/>
              <a:t>On a single RTX 2080 without inference optimization techniques: </a:t>
            </a:r>
          </a:p>
          <a:p>
            <a:pPr marL="800100" lvl="1" indent="-342900">
              <a:buFont typeface="Wingdings" panose="05000000000000000000" pitchFamily="2" charset="2"/>
              <a:buChar char="§"/>
            </a:pPr>
            <a:r>
              <a:rPr lang="en-US" i="1" dirty="0" smtClean="0"/>
              <a:t>Car detection</a:t>
            </a:r>
            <a:r>
              <a:rPr lang="en-US" dirty="0" smtClean="0"/>
              <a:t>: YOLOv2 run at 38.28 FPS.</a:t>
            </a:r>
          </a:p>
          <a:p>
            <a:pPr marL="800100" lvl="1" indent="-342900">
              <a:buFont typeface="Wingdings" panose="05000000000000000000" pitchFamily="2" charset="2"/>
              <a:buChar char="§"/>
            </a:pPr>
            <a:r>
              <a:rPr lang="en-US" i="1" dirty="0" smtClean="0"/>
              <a:t>LP detection</a:t>
            </a:r>
            <a:r>
              <a:rPr lang="en-US" dirty="0" smtClean="0"/>
              <a:t>: DDRNet23sh run at 103.5 FPS.</a:t>
            </a:r>
          </a:p>
          <a:p>
            <a:pPr marL="800100" lvl="1" indent="-342900">
              <a:buFont typeface="Wingdings" panose="05000000000000000000" pitchFamily="2" charset="2"/>
              <a:buChar char="§"/>
            </a:pPr>
            <a:r>
              <a:rPr lang="en-US" i="1" dirty="0" smtClean="0"/>
              <a:t>LP OCR</a:t>
            </a:r>
            <a:r>
              <a:rPr lang="en-US" dirty="0" smtClean="0"/>
              <a:t>: VOCR run at 36 FPS.</a:t>
            </a:r>
          </a:p>
          <a:p>
            <a:pPr marL="800100" lvl="1" indent="-342900">
              <a:buFont typeface="Wingdings" panose="05000000000000000000" pitchFamily="2" charset="2"/>
              <a:buChar char="§"/>
            </a:pPr>
            <a:r>
              <a:rPr lang="en-US" i="1" dirty="0" smtClean="0"/>
              <a:t>Overall performance: </a:t>
            </a:r>
            <a:r>
              <a:rPr lang="en-US" dirty="0" smtClean="0"/>
              <a:t>15 FPS.</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26</a:t>
            </a:fld>
            <a:endParaRPr lang="en-US"/>
          </a:p>
        </p:txBody>
      </p:sp>
      <p:sp>
        <p:nvSpPr>
          <p:cNvPr id="7" name="Text Placeholder 6"/>
          <p:cNvSpPr>
            <a:spLocks noGrp="1"/>
          </p:cNvSpPr>
          <p:nvPr>
            <p:ph type="body" sz="quarter" idx="13"/>
          </p:nvPr>
        </p:nvSpPr>
        <p:spPr/>
        <p:txBody>
          <a:bodyPr/>
          <a:lstStyle/>
          <a:p>
            <a:r>
              <a:rPr lang="en-US" dirty="0" smtClean="0"/>
              <a:t>Experiment</a:t>
            </a:r>
            <a:endParaRPr lang="en-US" dirty="0"/>
          </a:p>
        </p:txBody>
      </p:sp>
      <p:sp>
        <p:nvSpPr>
          <p:cNvPr id="8" name="Text Placeholder 7"/>
          <p:cNvSpPr>
            <a:spLocks noGrp="1"/>
          </p:cNvSpPr>
          <p:nvPr>
            <p:ph type="body" sz="quarter" idx="14"/>
          </p:nvPr>
        </p:nvSpPr>
        <p:spPr/>
        <p:txBody>
          <a:bodyPr/>
          <a:lstStyle/>
          <a:p>
            <a:r>
              <a:rPr lang="en-US" dirty="0" smtClean="0"/>
              <a:t>Results</a:t>
            </a:r>
            <a:endParaRPr lang="en-US" dirty="0"/>
          </a:p>
        </p:txBody>
      </p:sp>
    </p:spTree>
    <p:extLst>
      <p:ext uri="{BB962C8B-B14F-4D97-AF65-F5344CB8AC3E}">
        <p14:creationId xmlns:p14="http://schemas.microsoft.com/office/powerpoint/2010/main" val="28095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b="1" dirty="0" smtClean="0"/>
                  <a:t>In this work:</a:t>
                </a:r>
              </a:p>
              <a:p>
                <a:pPr marL="800100" lvl="1" indent="-342900">
                  <a:buFont typeface="Wingdings" panose="05000000000000000000" pitchFamily="2" charset="2"/>
                  <a:buChar char="§"/>
                </a:pPr>
                <a:r>
                  <a:rPr lang="en-US" dirty="0" smtClean="0"/>
                  <a:t>LP detection, DDRNet23sh – modify from a semantic segmentation network got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=95.01%</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r>
                      <a:rPr lang="en-US" b="0" i="1" smtClean="0">
                        <a:latin typeface="Cambria Math" panose="02040503050406030204" pitchFamily="18" charset="0"/>
                      </a:rPr>
                      <m:t>=99.5%</m:t>
                    </m:r>
                  </m:oMath>
                </a14:m>
                <a:r>
                  <a:rPr lang="en-US" dirty="0" smtClean="0"/>
                  <a:t>.</a:t>
                </a:r>
              </a:p>
              <a:p>
                <a:pPr marL="800100" lvl="1" indent="-342900">
                  <a:buFont typeface="Wingdings" panose="05000000000000000000" pitchFamily="2" charset="2"/>
                  <a:buChar char="§"/>
                </a:pPr>
                <a:r>
                  <a:rPr lang="en-US" dirty="0" smtClean="0"/>
                  <a:t>LP OCR, VOCR achieved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𝐴𝑐𝑐</m:t>
                        </m:r>
                      </m:e>
                      <m:sub>
                        <m:r>
                          <a:rPr lang="en-US" b="0" i="1" smtClean="0">
                            <a:latin typeface="Cambria Math" panose="02040503050406030204" pitchFamily="18" charset="0"/>
                          </a:rPr>
                          <m:t>𝑠𝑒𝑞</m:t>
                        </m:r>
                      </m:sub>
                    </m:sSub>
                    <m:r>
                      <a:rPr lang="en-US" b="0" i="1" smtClean="0">
                        <a:latin typeface="Cambria Math" panose="02040503050406030204" pitchFamily="18" charset="0"/>
                      </a:rPr>
                      <m:t>=99.28%</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𝑐h𝑎𝑟</m:t>
                        </m:r>
                      </m:sub>
                    </m:sSub>
                    <m:r>
                      <a:rPr lang="en-US" b="0" i="1" smtClean="0">
                        <a:latin typeface="Cambria Math" panose="02040503050406030204" pitchFamily="18" charset="0"/>
                      </a:rPr>
                      <m:t>=99.7%</m:t>
                    </m:r>
                  </m:oMath>
                </a14:m>
                <a:r>
                  <a:rPr lang="en-US" dirty="0" smtClean="0"/>
                  <a:t>.</a:t>
                </a:r>
              </a:p>
              <a:p>
                <a:pPr marL="800100" lvl="1" indent="-342900">
                  <a:buFont typeface="Wingdings" panose="05000000000000000000" pitchFamily="2" charset="2"/>
                  <a:buChar char="§"/>
                </a:pPr>
                <a:r>
                  <a:rPr lang="en-US" dirty="0" smtClean="0"/>
                  <a:t>MTAVLP – </a:t>
                </a:r>
                <a:r>
                  <a:rPr lang="en-US" smtClean="0"/>
                  <a:t>a day time </a:t>
                </a:r>
                <a:r>
                  <a:rPr lang="en-US" dirty="0" smtClean="0"/>
                  <a:t>large and diverse Vietnamese vehicle and license plate dataset.</a:t>
                </a:r>
              </a:p>
              <a:p>
                <a:pPr marL="342900" indent="-342900">
                  <a:buFont typeface="Wingdings" panose="05000000000000000000" pitchFamily="2" charset="2"/>
                  <a:buChar char="§"/>
                </a:pPr>
                <a:r>
                  <a:rPr lang="en-US" b="1" dirty="0" smtClean="0"/>
                  <a:t>Future work:</a:t>
                </a:r>
              </a:p>
              <a:p>
                <a:pPr marL="800100" lvl="1" indent="-342900">
                  <a:buFont typeface="Wingdings" panose="05000000000000000000" pitchFamily="2" charset="2"/>
                  <a:buChar char="§"/>
                </a:pPr>
                <a:r>
                  <a:rPr lang="en-US" dirty="0"/>
                  <a:t> </a:t>
                </a:r>
                <a:r>
                  <a:rPr lang="en-US" dirty="0" smtClean="0"/>
                  <a:t>Expanding </a:t>
                </a:r>
                <a:r>
                  <a:rPr lang="en-US" dirty="0"/>
                  <a:t>to other </a:t>
                </a:r>
                <a:r>
                  <a:rPr lang="en-US" dirty="0" smtClean="0"/>
                  <a:t>environments such </a:t>
                </a:r>
                <a:r>
                  <a:rPr lang="en-US" dirty="0"/>
                  <a:t>as in night time and low-light conditions</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427" r="-4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27</a:t>
            </a:fld>
            <a:endParaRPr lang="en-US"/>
          </a:p>
        </p:txBody>
      </p:sp>
      <p:sp>
        <p:nvSpPr>
          <p:cNvPr id="7" name="Text Placeholder 6"/>
          <p:cNvSpPr>
            <a:spLocks noGrp="1"/>
          </p:cNvSpPr>
          <p:nvPr>
            <p:ph type="body" sz="quarter" idx="13"/>
          </p:nvPr>
        </p:nvSpPr>
        <p:spPr/>
        <p:txBody>
          <a:bodyPr/>
          <a:lstStyle/>
          <a:p>
            <a:r>
              <a:rPr lang="en-US" dirty="0" smtClean="0"/>
              <a:t>Conclusion</a:t>
            </a:r>
            <a:endParaRPr lang="en-US" dirty="0"/>
          </a:p>
        </p:txBody>
      </p:sp>
      <p:sp>
        <p:nvSpPr>
          <p:cNvPr id="8" name="Text Placeholder 7"/>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7879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7/10/2021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28</a:t>
            </a:fld>
            <a:endParaRPr lang="en-US" dirty="0"/>
          </a:p>
        </p:txBody>
      </p:sp>
    </p:spTree>
    <p:extLst>
      <p:ext uri="{BB962C8B-B14F-4D97-AF65-F5344CB8AC3E}">
        <p14:creationId xmlns:p14="http://schemas.microsoft.com/office/powerpoint/2010/main" val="266983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13D3-D09F-46ED-8B1E-001A097D3CAA}"/>
              </a:ext>
            </a:extLst>
          </p:cNvPr>
          <p:cNvSpPr>
            <a:spLocks noGrp="1"/>
          </p:cNvSpPr>
          <p:nvPr>
            <p:ph type="title"/>
          </p:nvPr>
        </p:nvSpPr>
        <p:spPr/>
        <p:txBody>
          <a:bodyPr/>
          <a:lstStyle/>
          <a:p>
            <a:r>
              <a:rPr lang="en-US" dirty="0"/>
              <a:t> Means of transport</a:t>
            </a:r>
          </a:p>
        </p:txBody>
      </p:sp>
      <p:sp>
        <p:nvSpPr>
          <p:cNvPr id="3" name="Content Placeholder 2">
            <a:extLst>
              <a:ext uri="{FF2B5EF4-FFF2-40B4-BE49-F238E27FC236}">
                <a16:creationId xmlns:a16="http://schemas.microsoft.com/office/drawing/2014/main" id="{D9C4E4DD-8A17-4168-902F-9BB7DAE443BC}"/>
              </a:ext>
            </a:extLst>
          </p:cNvPr>
          <p:cNvSpPr>
            <a:spLocks noGrp="1"/>
          </p:cNvSpPr>
          <p:nvPr>
            <p:ph sz="half" idx="2"/>
          </p:nvPr>
        </p:nvSpPr>
        <p:spPr>
          <a:xfrm>
            <a:off x="381000" y="850899"/>
            <a:ext cx="5715000" cy="5641972"/>
          </a:xfrm>
        </p:spPr>
        <p:txBody>
          <a:bodyPr/>
          <a:lstStyle/>
          <a:p>
            <a:r>
              <a:rPr lang="en-US" dirty="0"/>
              <a:t>Nowadays, with the rapid increase of vehicles, the intelligent automatic license plate recognition (ALPR) system is attracting more and more attention.</a:t>
            </a:r>
          </a:p>
        </p:txBody>
      </p:sp>
      <p:sp>
        <p:nvSpPr>
          <p:cNvPr id="4" name="Date Placeholder 3">
            <a:extLst>
              <a:ext uri="{FF2B5EF4-FFF2-40B4-BE49-F238E27FC236}">
                <a16:creationId xmlns:a16="http://schemas.microsoft.com/office/drawing/2014/main" id="{997F7C09-7C57-4FB6-8F98-0748C74F1CA7}"/>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EC6E5597-BA82-4BDE-91E7-EAA7623D27AF}"/>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14CDE322-E457-4D10-8B94-25D61A9F650F}"/>
              </a:ext>
            </a:extLst>
          </p:cNvPr>
          <p:cNvSpPr>
            <a:spLocks noGrp="1"/>
          </p:cNvSpPr>
          <p:nvPr>
            <p:ph type="sldNum" sz="quarter" idx="12"/>
          </p:nvPr>
        </p:nvSpPr>
        <p:spPr/>
        <p:txBody>
          <a:bodyPr/>
          <a:lstStyle/>
          <a:p>
            <a:fld id="{B881B6B3-2069-452F-BF40-F653D75B3DB0}" type="slidenum">
              <a:rPr lang="en-US" smtClean="0"/>
              <a:t>3</a:t>
            </a:fld>
            <a:endParaRPr lang="en-US"/>
          </a:p>
        </p:txBody>
      </p:sp>
      <p:sp>
        <p:nvSpPr>
          <p:cNvPr id="7" name="Text Placeholder 6">
            <a:extLst>
              <a:ext uri="{FF2B5EF4-FFF2-40B4-BE49-F238E27FC236}">
                <a16:creationId xmlns:a16="http://schemas.microsoft.com/office/drawing/2014/main" id="{299CB233-52FA-4D95-9F8B-1E2B86E1C1B5}"/>
              </a:ext>
            </a:extLst>
          </p:cNvPr>
          <p:cNvSpPr>
            <a:spLocks noGrp="1"/>
          </p:cNvSpPr>
          <p:nvPr>
            <p:ph type="body" sz="quarter" idx="13"/>
          </p:nvPr>
        </p:nvSpPr>
        <p:spPr/>
        <p:txBody>
          <a:bodyPr/>
          <a:lstStyle/>
          <a:p>
            <a:r>
              <a:rPr lang="en-US" dirty="0"/>
              <a:t>Preface</a:t>
            </a:r>
          </a:p>
        </p:txBody>
      </p:sp>
      <p:sp>
        <p:nvSpPr>
          <p:cNvPr id="8" name="Text Placeholder 7">
            <a:extLst>
              <a:ext uri="{FF2B5EF4-FFF2-40B4-BE49-F238E27FC236}">
                <a16:creationId xmlns:a16="http://schemas.microsoft.com/office/drawing/2014/main" id="{BFA19AEA-30C5-433E-9AFF-2FB4411619BE}"/>
              </a:ext>
            </a:extLst>
          </p:cNvPr>
          <p:cNvSpPr>
            <a:spLocks noGrp="1"/>
          </p:cNvSpPr>
          <p:nvPr>
            <p:ph type="body" sz="quarter" idx="14"/>
          </p:nvPr>
        </p:nvSpPr>
        <p:spPr/>
        <p:txBody>
          <a:bodyPr/>
          <a:lstStyle/>
          <a:p>
            <a:r>
              <a:rPr lang="en-US" dirty="0"/>
              <a:t>Reality</a:t>
            </a:r>
          </a:p>
        </p:txBody>
      </p:sp>
      <p:sp>
        <p:nvSpPr>
          <p:cNvPr id="9" name="Text Placeholder 8">
            <a:extLst>
              <a:ext uri="{FF2B5EF4-FFF2-40B4-BE49-F238E27FC236}">
                <a16:creationId xmlns:a16="http://schemas.microsoft.com/office/drawing/2014/main" id="{90A21E1D-7357-4AE8-8ECD-F4FD24FB94AA}"/>
              </a:ext>
            </a:extLst>
          </p:cNvPr>
          <p:cNvSpPr>
            <a:spLocks noGrp="1"/>
          </p:cNvSpPr>
          <p:nvPr>
            <p:ph type="body" sz="quarter" idx="15"/>
          </p:nvPr>
        </p:nvSpPr>
        <p:spPr>
          <a:xfrm>
            <a:off x="6793827" y="5105168"/>
            <a:ext cx="4697297" cy="286232"/>
          </a:xfrm>
        </p:spPr>
        <p:txBody>
          <a:bodyPr/>
          <a:lstStyle/>
          <a:p>
            <a:r>
              <a:rPr lang="en-US" dirty="0"/>
              <a:t>Means of transport on a highway in our country.</a:t>
            </a:r>
          </a:p>
        </p:txBody>
      </p:sp>
      <p:pic>
        <p:nvPicPr>
          <p:cNvPr id="10" name="Picture 2" descr="https://www.vietvisiontravel.com/wp-content/uploads/2017/08/Vietnam-highway.jpg">
            <a:extLst>
              <a:ext uri="{FF2B5EF4-FFF2-40B4-BE49-F238E27FC236}">
                <a16:creationId xmlns:a16="http://schemas.microsoft.com/office/drawing/2014/main" id="{1D2DD282-43F8-4D9C-A08C-708D0A27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224" y="1752832"/>
            <a:ext cx="5028504" cy="335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8023-2E08-48D1-A10F-BD6A68ADCC33}"/>
              </a:ext>
            </a:extLst>
          </p:cNvPr>
          <p:cNvSpPr>
            <a:spLocks noGrp="1"/>
          </p:cNvSpPr>
          <p:nvPr>
            <p:ph sz="half" idx="2"/>
          </p:nvPr>
        </p:nvSpPr>
        <p:spPr/>
        <p:txBody>
          <a:bodyPr/>
          <a:lstStyle/>
          <a:p>
            <a:pPr marL="285750" indent="-285750">
              <a:buFont typeface="Courier New" panose="02070309020205020404" pitchFamily="49" charset="0"/>
              <a:buChar char="o"/>
            </a:pPr>
            <a:r>
              <a:rPr lang="en-US" dirty="0"/>
              <a:t>Previous studies in ALPR focused on recognizing license plate (LP) in constrained environment.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Recent studies on ALPR in Vietnam have conducted small datasets and have not covered various cases of Vietnamese LPs</a:t>
            </a:r>
          </a:p>
          <a:p>
            <a:endParaRPr lang="en-US" dirty="0"/>
          </a:p>
          <a:p>
            <a:r>
              <a:rPr lang="en-US" dirty="0">
                <a:sym typeface="Wingdings" panose="05000000000000000000" pitchFamily="2" charset="2"/>
              </a:rPr>
              <a:t> </a:t>
            </a:r>
            <a:r>
              <a:rPr lang="en-US" b="1" dirty="0">
                <a:sym typeface="Wingdings" panose="05000000000000000000" pitchFamily="2" charset="2"/>
              </a:rPr>
              <a:t>O</a:t>
            </a:r>
            <a:r>
              <a:rPr lang="en-US" b="1" dirty="0"/>
              <a:t>ur goal</a:t>
            </a:r>
            <a:r>
              <a:rPr lang="en-US" dirty="0"/>
              <a:t>: To develop a model for ALPR that is effective in unconstrained environment in Vietnam</a:t>
            </a:r>
          </a:p>
          <a:p>
            <a:endParaRPr lang="en-US" dirty="0"/>
          </a:p>
        </p:txBody>
      </p:sp>
      <p:sp>
        <p:nvSpPr>
          <p:cNvPr id="3" name="Date Placeholder 2">
            <a:extLst>
              <a:ext uri="{FF2B5EF4-FFF2-40B4-BE49-F238E27FC236}">
                <a16:creationId xmlns:a16="http://schemas.microsoft.com/office/drawing/2014/main" id="{3203F4C9-8947-4EAE-B01C-E79C27D44EBB}"/>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4" name="Footer Placeholder 3">
            <a:extLst>
              <a:ext uri="{FF2B5EF4-FFF2-40B4-BE49-F238E27FC236}">
                <a16:creationId xmlns:a16="http://schemas.microsoft.com/office/drawing/2014/main" id="{984F3939-CE30-4234-8405-AF08899C4E67}"/>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730A4907-C423-478E-BA8C-AEA9F8670097}"/>
              </a:ext>
            </a:extLst>
          </p:cNvPr>
          <p:cNvSpPr>
            <a:spLocks noGrp="1"/>
          </p:cNvSpPr>
          <p:nvPr>
            <p:ph type="sldNum" sz="quarter" idx="12"/>
          </p:nvPr>
        </p:nvSpPr>
        <p:spPr/>
        <p:txBody>
          <a:bodyPr/>
          <a:lstStyle/>
          <a:p>
            <a:fld id="{B881B6B3-2069-452F-BF40-F653D75B3DB0}" type="slidenum">
              <a:rPr lang="en-US" smtClean="0"/>
              <a:t>4</a:t>
            </a:fld>
            <a:endParaRPr lang="en-US"/>
          </a:p>
        </p:txBody>
      </p:sp>
      <p:sp>
        <p:nvSpPr>
          <p:cNvPr id="6" name="Text Placeholder 5">
            <a:extLst>
              <a:ext uri="{FF2B5EF4-FFF2-40B4-BE49-F238E27FC236}">
                <a16:creationId xmlns:a16="http://schemas.microsoft.com/office/drawing/2014/main" id="{ECC80763-189B-486B-B69A-BC4B04B11790}"/>
              </a:ext>
            </a:extLst>
          </p:cNvPr>
          <p:cNvSpPr>
            <a:spLocks noGrp="1"/>
          </p:cNvSpPr>
          <p:nvPr>
            <p:ph type="body" sz="quarter" idx="13"/>
          </p:nvPr>
        </p:nvSpPr>
        <p:spPr/>
        <p:txBody>
          <a:bodyPr/>
          <a:lstStyle/>
          <a:p>
            <a:r>
              <a:rPr lang="en-US" dirty="0"/>
              <a:t>Preface</a:t>
            </a:r>
          </a:p>
        </p:txBody>
      </p:sp>
      <p:sp>
        <p:nvSpPr>
          <p:cNvPr id="7" name="Text Placeholder 6">
            <a:extLst>
              <a:ext uri="{FF2B5EF4-FFF2-40B4-BE49-F238E27FC236}">
                <a16:creationId xmlns:a16="http://schemas.microsoft.com/office/drawing/2014/main" id="{8E36EA54-8154-43B5-AD28-EC570103E07D}"/>
              </a:ext>
            </a:extLst>
          </p:cNvPr>
          <p:cNvSpPr>
            <a:spLocks noGrp="1"/>
          </p:cNvSpPr>
          <p:nvPr>
            <p:ph type="body" sz="quarter" idx="14"/>
          </p:nvPr>
        </p:nvSpPr>
        <p:spPr/>
        <p:txBody>
          <a:bodyPr/>
          <a:lstStyle/>
          <a:p>
            <a:r>
              <a:rPr lang="en-US" dirty="0"/>
              <a:t>Our goal</a:t>
            </a:r>
          </a:p>
        </p:txBody>
      </p:sp>
    </p:spTree>
    <p:extLst>
      <p:ext uri="{BB962C8B-B14F-4D97-AF65-F5344CB8AC3E}">
        <p14:creationId xmlns:p14="http://schemas.microsoft.com/office/powerpoint/2010/main" val="38144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9BE-E246-446D-94C6-4B50B4E3847F}"/>
              </a:ext>
            </a:extLst>
          </p:cNvPr>
          <p:cNvSpPr>
            <a:spLocks noGrp="1"/>
          </p:cNvSpPr>
          <p:nvPr>
            <p:ph type="title"/>
          </p:nvPr>
        </p:nvSpPr>
        <p:spPr/>
        <p:txBody>
          <a:bodyPr/>
          <a:lstStyle/>
          <a:p>
            <a:r>
              <a:rPr lang="en-US" dirty="0"/>
              <a:t>A typical ALPR system</a:t>
            </a:r>
          </a:p>
        </p:txBody>
      </p:sp>
      <p:sp>
        <p:nvSpPr>
          <p:cNvPr id="4" name="Date Placeholder 3">
            <a:extLst>
              <a:ext uri="{FF2B5EF4-FFF2-40B4-BE49-F238E27FC236}">
                <a16:creationId xmlns:a16="http://schemas.microsoft.com/office/drawing/2014/main" id="{63F0F9CC-6B76-4053-90A6-6CF29092E5D4}"/>
              </a:ext>
            </a:extLst>
          </p:cNvPr>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a:extLst>
              <a:ext uri="{FF2B5EF4-FFF2-40B4-BE49-F238E27FC236}">
                <a16:creationId xmlns:a16="http://schemas.microsoft.com/office/drawing/2014/main" id="{8B1FBC0B-3D49-4F2A-82EC-15A98CC29B6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6DB1617-9A8C-49E6-B7B1-17467FEC3BB2}"/>
              </a:ext>
            </a:extLst>
          </p:cNvPr>
          <p:cNvSpPr>
            <a:spLocks noGrp="1"/>
          </p:cNvSpPr>
          <p:nvPr>
            <p:ph type="sldNum" sz="quarter" idx="12"/>
          </p:nvPr>
        </p:nvSpPr>
        <p:spPr/>
        <p:txBody>
          <a:bodyPr/>
          <a:lstStyle/>
          <a:p>
            <a:fld id="{B881B6B3-2069-452F-BF40-F653D75B3DB0}" type="slidenum">
              <a:rPr lang="en-US" smtClean="0"/>
              <a:t>5</a:t>
            </a:fld>
            <a:endParaRPr lang="en-US"/>
          </a:p>
        </p:txBody>
      </p:sp>
      <p:sp>
        <p:nvSpPr>
          <p:cNvPr id="7" name="Text Placeholder 6">
            <a:extLst>
              <a:ext uri="{FF2B5EF4-FFF2-40B4-BE49-F238E27FC236}">
                <a16:creationId xmlns:a16="http://schemas.microsoft.com/office/drawing/2014/main" id="{0D50477A-7B60-4FC7-91B4-1E48151F96A1}"/>
              </a:ext>
            </a:extLst>
          </p:cNvPr>
          <p:cNvSpPr>
            <a:spLocks noGrp="1"/>
          </p:cNvSpPr>
          <p:nvPr>
            <p:ph type="body" sz="quarter" idx="13"/>
          </p:nvPr>
        </p:nvSpPr>
        <p:spPr/>
        <p:txBody>
          <a:bodyPr/>
          <a:lstStyle/>
          <a:p>
            <a:r>
              <a:rPr lang="en-US" dirty="0"/>
              <a:t>Introduction</a:t>
            </a:r>
          </a:p>
        </p:txBody>
      </p:sp>
      <p:sp>
        <p:nvSpPr>
          <p:cNvPr id="8" name="Text Placeholder 7">
            <a:extLst>
              <a:ext uri="{FF2B5EF4-FFF2-40B4-BE49-F238E27FC236}">
                <a16:creationId xmlns:a16="http://schemas.microsoft.com/office/drawing/2014/main" id="{1E3B3BE6-E8E9-4C6F-A6A9-78021EF3E4E9}"/>
              </a:ext>
            </a:extLst>
          </p:cNvPr>
          <p:cNvSpPr>
            <a:spLocks noGrp="1"/>
          </p:cNvSpPr>
          <p:nvPr>
            <p:ph type="body" sz="quarter" idx="14"/>
          </p:nvPr>
        </p:nvSpPr>
        <p:spPr/>
        <p:txBody>
          <a:bodyPr/>
          <a:lstStyle/>
          <a:p>
            <a:r>
              <a:rPr lang="en-US" dirty="0"/>
              <a:t>ALPR system</a:t>
            </a:r>
          </a:p>
        </p:txBody>
      </p:sp>
      <p:sp>
        <p:nvSpPr>
          <p:cNvPr id="9" name="Text Placeholder 8">
            <a:extLst>
              <a:ext uri="{FF2B5EF4-FFF2-40B4-BE49-F238E27FC236}">
                <a16:creationId xmlns:a16="http://schemas.microsoft.com/office/drawing/2014/main" id="{332E3EBE-EA0D-4599-98CC-800ABDFCCB1E}"/>
              </a:ext>
            </a:extLst>
          </p:cNvPr>
          <p:cNvSpPr>
            <a:spLocks noGrp="1"/>
          </p:cNvSpPr>
          <p:nvPr>
            <p:ph type="body" sz="quarter" idx="15"/>
          </p:nvPr>
        </p:nvSpPr>
        <p:spPr>
          <a:xfrm>
            <a:off x="3745826" y="5439055"/>
            <a:ext cx="4697297" cy="286232"/>
          </a:xfrm>
        </p:spPr>
        <p:txBody>
          <a:bodyPr/>
          <a:lstStyle/>
          <a:p>
            <a:r>
              <a:rPr lang="en-US" dirty="0"/>
              <a:t>A typical ALPR system</a:t>
            </a:r>
          </a:p>
        </p:txBody>
      </p:sp>
      <p:pic>
        <p:nvPicPr>
          <p:cNvPr id="10" name="Content Placeholder 9">
            <a:extLst>
              <a:ext uri="{FF2B5EF4-FFF2-40B4-BE49-F238E27FC236}">
                <a16:creationId xmlns:a16="http://schemas.microsoft.com/office/drawing/2014/main" id="{84B6AEBC-FD2F-45E0-B5CC-03E3D9CEB26B}"/>
              </a:ext>
            </a:extLst>
          </p:cNvPr>
          <p:cNvPicPr>
            <a:picLocks noGrp="1" noChangeAspect="1"/>
          </p:cNvPicPr>
          <p:nvPr>
            <p:ph sz="half" idx="2"/>
          </p:nvPr>
        </p:nvPicPr>
        <p:blipFill>
          <a:blip r:embed="rId2"/>
          <a:stretch>
            <a:fillRect/>
          </a:stretch>
        </p:blipFill>
        <p:spPr>
          <a:xfrm>
            <a:off x="2790364" y="1418945"/>
            <a:ext cx="6611273" cy="4020111"/>
          </a:xfrm>
          <a:prstGeom prst="rect">
            <a:avLst/>
          </a:prstGeom>
        </p:spPr>
      </p:pic>
    </p:spTree>
    <p:extLst>
      <p:ext uri="{BB962C8B-B14F-4D97-AF65-F5344CB8AC3E}">
        <p14:creationId xmlns:p14="http://schemas.microsoft.com/office/powerpoint/2010/main" val="6322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challenges for ALPR system</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Environment conditions: sunshine, rainy, night time, day time.</a:t>
            </a:r>
          </a:p>
          <a:p>
            <a:pPr marL="457200" indent="-457200">
              <a:buFont typeface="+mj-lt"/>
              <a:buAutoNum type="arabicPeriod"/>
            </a:pPr>
            <a:r>
              <a:rPr lang="en-US" dirty="0"/>
              <a:t>Image resolution and view of cameras.</a:t>
            </a:r>
          </a:p>
          <a:p>
            <a:pPr marL="457200" indent="-457200">
              <a:buFont typeface="+mj-lt"/>
              <a:buAutoNum type="arabicPeriod"/>
            </a:pPr>
            <a:r>
              <a:rPr lang="en-US" dirty="0"/>
              <a:t>Size and quality of license plate images.</a:t>
            </a:r>
          </a:p>
          <a:p>
            <a:pPr marL="457200" indent="-457200">
              <a:buFont typeface="+mj-lt"/>
              <a:buAutoNum type="arabicPeriod"/>
            </a:pPr>
            <a:r>
              <a:rPr lang="en-US" dirty="0"/>
              <a:t>Color, shape and font of license plate images.</a:t>
            </a:r>
          </a:p>
          <a:p>
            <a:pPr marL="457200" indent="-457200">
              <a:buFont typeface="+mj-lt"/>
              <a:buAutoNum type="arabicPeriod"/>
            </a:pPr>
            <a:r>
              <a:rPr lang="en-US" dirty="0"/>
              <a:t>Density of vehicle at the same time.</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6</a:t>
            </a:fld>
            <a:endParaRPr lang="en-US"/>
          </a:p>
        </p:txBody>
      </p:sp>
      <p:sp>
        <p:nvSpPr>
          <p:cNvPr id="7" name="Text Placeholder 6"/>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4"/>
          </p:nvPr>
        </p:nvSpPr>
        <p:spPr/>
        <p:txBody>
          <a:bodyPr/>
          <a:lstStyle/>
          <a:p>
            <a:r>
              <a:rPr lang="en-US" dirty="0"/>
              <a:t>Challenges</a:t>
            </a:r>
          </a:p>
        </p:txBody>
      </p:sp>
    </p:spTree>
    <p:extLst>
      <p:ext uri="{BB962C8B-B14F-4D97-AF65-F5344CB8AC3E}">
        <p14:creationId xmlns:p14="http://schemas.microsoft.com/office/powerpoint/2010/main" val="4189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main contributions in this work</a:t>
            </a:r>
            <a:endParaRPr lang="en-US" dirty="0"/>
          </a:p>
        </p:txBody>
      </p:sp>
      <p:sp>
        <p:nvSpPr>
          <p:cNvPr id="3" name="Content Placeholder 2"/>
          <p:cNvSpPr>
            <a:spLocks noGrp="1"/>
          </p:cNvSpPr>
          <p:nvPr>
            <p:ph sz="half" idx="2"/>
          </p:nvPr>
        </p:nvSpPr>
        <p:spPr/>
        <p:txBody>
          <a:bodyPr/>
          <a:lstStyle/>
          <a:p>
            <a:pPr marL="457200" indent="-457200">
              <a:buFont typeface="+mj-lt"/>
              <a:buAutoNum type="arabicPeriod"/>
            </a:pPr>
            <a:r>
              <a:rPr lang="en-US" dirty="0"/>
              <a:t>W</a:t>
            </a:r>
            <a:r>
              <a:rPr lang="en-US" dirty="0" smtClean="0"/>
              <a:t>e solved non-rectangular object detection </a:t>
            </a:r>
            <a:r>
              <a:rPr lang="en-US" dirty="0"/>
              <a:t>based on </a:t>
            </a:r>
            <a:r>
              <a:rPr lang="en-US" dirty="0" err="1"/>
              <a:t>keypoints</a:t>
            </a:r>
            <a:r>
              <a:rPr lang="en-US" dirty="0"/>
              <a:t> </a:t>
            </a:r>
            <a:r>
              <a:rPr lang="en-US" dirty="0" smtClean="0"/>
              <a:t>detection by modifying a semantic segmentation network called </a:t>
            </a:r>
            <a:r>
              <a:rPr lang="en-US" dirty="0" err="1" smtClean="0"/>
              <a:t>DDRNet</a:t>
            </a:r>
            <a:r>
              <a:rPr lang="en-US" dirty="0" smtClean="0"/>
              <a:t>.</a:t>
            </a:r>
          </a:p>
          <a:p>
            <a:pPr marL="457200" indent="-457200">
              <a:buFont typeface="+mj-lt"/>
              <a:buAutoNum type="arabicPeriod"/>
            </a:pPr>
            <a:r>
              <a:rPr lang="en-US" dirty="0" smtClean="0"/>
              <a:t>Our </a:t>
            </a:r>
            <a:r>
              <a:rPr lang="en-US" dirty="0"/>
              <a:t>system identifies plate based on </a:t>
            </a:r>
            <a:r>
              <a:rPr lang="en-US" dirty="0" smtClean="0"/>
              <a:t>segmentation-free approach combined CNN with RNN integrated with Attention mechanism.</a:t>
            </a:r>
          </a:p>
          <a:p>
            <a:pPr marL="457200" indent="-457200">
              <a:buFont typeface="+mj-lt"/>
              <a:buAutoNum type="arabicPeriod"/>
            </a:pPr>
            <a:r>
              <a:rPr lang="en-US" dirty="0" smtClean="0"/>
              <a:t>We build MATVLP, which is a large and diverse dataset, including Vietnamese vehicle images and license plate images.</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7</a:t>
            </a:fld>
            <a:endParaRPr lang="en-US"/>
          </a:p>
        </p:txBody>
      </p:sp>
      <p:sp>
        <p:nvSpPr>
          <p:cNvPr id="7" name="Text Placeholder 6"/>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4"/>
          </p:nvPr>
        </p:nvSpPr>
        <p:spPr/>
        <p:txBody>
          <a:bodyPr/>
          <a:lstStyle/>
          <a:p>
            <a:r>
              <a:rPr lang="en-US" dirty="0" smtClean="0"/>
              <a:t>Contributions</a:t>
            </a:r>
            <a:endParaRPr lang="en-US" dirty="0"/>
          </a:p>
        </p:txBody>
      </p:sp>
    </p:spTree>
    <p:extLst>
      <p:ext uri="{BB962C8B-B14F-4D97-AF65-F5344CB8AC3E}">
        <p14:creationId xmlns:p14="http://schemas.microsoft.com/office/powerpoint/2010/main" val="78620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approaches for ALPR</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Multi-stage license plate recognition systems.</a:t>
            </a:r>
          </a:p>
          <a:p>
            <a:pPr marL="742950" lvl="1" indent="-285750">
              <a:buFont typeface="Wingdings" panose="05000000000000000000" pitchFamily="2" charset="2"/>
              <a:buChar char="§"/>
            </a:pPr>
            <a:r>
              <a:rPr lang="en-US" dirty="0"/>
              <a:t>License plate detection: traditional image processing techniques, CNN.</a:t>
            </a:r>
          </a:p>
          <a:p>
            <a:pPr marL="742950" lvl="1" indent="-285750">
              <a:buFont typeface="Wingdings" panose="05000000000000000000" pitchFamily="2" charset="2"/>
              <a:buChar char="§"/>
            </a:pPr>
            <a:r>
              <a:rPr lang="en-US" dirty="0"/>
              <a:t>LP OCR: segmentation-based and segmentation-free approaches.</a:t>
            </a:r>
          </a:p>
          <a:p>
            <a:pPr marL="457200" indent="-457200">
              <a:buFont typeface="+mj-lt"/>
              <a:buAutoNum type="arabicPeriod"/>
            </a:pPr>
            <a:r>
              <a:rPr lang="en-US" dirty="0"/>
              <a:t>Single-stage LP recognition systems.</a:t>
            </a:r>
          </a:p>
          <a:p>
            <a:pPr marL="742950" lvl="1" indent="-285750">
              <a:buFont typeface="Wingdings" panose="05000000000000000000" pitchFamily="2" charset="2"/>
              <a:buChar char="§"/>
            </a:pPr>
            <a:r>
              <a:rPr lang="en-US" dirty="0"/>
              <a:t>They design a complex neural network to do both LP detection and LP OCR tasks.</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8</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Approaches</a:t>
            </a:r>
          </a:p>
        </p:txBody>
      </p:sp>
    </p:spTree>
    <p:extLst>
      <p:ext uri="{BB962C8B-B14F-4D97-AF65-F5344CB8AC3E}">
        <p14:creationId xmlns:p14="http://schemas.microsoft.com/office/powerpoint/2010/main" val="14471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multi-stage ALPR system</a:t>
            </a:r>
          </a:p>
        </p:txBody>
      </p:sp>
      <p:sp>
        <p:nvSpPr>
          <p:cNvPr id="4" name="Date Placeholder 3"/>
          <p:cNvSpPr>
            <a:spLocks noGrp="1"/>
          </p:cNvSpPr>
          <p:nvPr>
            <p:ph type="dt" sz="half" idx="10"/>
          </p:nvPr>
        </p:nvSpPr>
        <p:spPr/>
        <p:txBody>
          <a:bodyPr/>
          <a:lstStyle/>
          <a:p>
            <a:fld id="{499624E5-6640-4B65-82B0-BACE50C7D1B2}" type="datetime1">
              <a:rPr lang="en-US" smtClean="0"/>
              <a:t>7/10/2021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9</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Multi-stage</a:t>
            </a:r>
          </a:p>
        </p:txBody>
      </p:sp>
      <p:sp>
        <p:nvSpPr>
          <p:cNvPr id="9" name="Text Placeholder 8"/>
          <p:cNvSpPr>
            <a:spLocks noGrp="1"/>
          </p:cNvSpPr>
          <p:nvPr>
            <p:ph type="body" sz="quarter" idx="15"/>
          </p:nvPr>
        </p:nvSpPr>
        <p:spPr>
          <a:xfrm>
            <a:off x="3747352" y="4659848"/>
            <a:ext cx="4697297" cy="300082"/>
          </a:xfrm>
        </p:spPr>
        <p:txBody>
          <a:bodyPr/>
          <a:lstStyle/>
          <a:p>
            <a:r>
              <a:rPr lang="en-US" dirty="0"/>
              <a:t>Illustration of a multi-stage ALPR system</a:t>
            </a:r>
          </a:p>
        </p:txBody>
      </p:sp>
      <p:pic>
        <p:nvPicPr>
          <p:cNvPr id="10" name="Content Placeholder 9">
            <a:extLst>
              <a:ext uri="{FF2B5EF4-FFF2-40B4-BE49-F238E27FC236}">
                <a16:creationId xmlns:a16="http://schemas.microsoft.com/office/drawing/2014/main" id="{ED74233F-675B-47F8-B25D-1B76A203F266}"/>
              </a:ext>
            </a:extLst>
          </p:cNvPr>
          <p:cNvPicPr>
            <a:picLocks noGrp="1" noChangeAspect="1"/>
          </p:cNvPicPr>
          <p:nvPr>
            <p:ph sz="half" idx="2"/>
          </p:nvPr>
        </p:nvPicPr>
        <p:blipFill>
          <a:blip r:embed="rId2"/>
          <a:stretch>
            <a:fillRect/>
          </a:stretch>
        </p:blipFill>
        <p:spPr>
          <a:xfrm>
            <a:off x="1128019" y="2157235"/>
            <a:ext cx="9935962" cy="2543530"/>
          </a:xfrm>
          <a:prstGeom prst="rect">
            <a:avLst/>
          </a:prstGeom>
        </p:spPr>
      </p:pic>
    </p:spTree>
    <p:extLst>
      <p:ext uri="{BB962C8B-B14F-4D97-AF65-F5344CB8AC3E}">
        <p14:creationId xmlns:p14="http://schemas.microsoft.com/office/powerpoint/2010/main" val="412826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_Latex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1160</Words>
  <Application>Microsoft Office PowerPoint</Application>
  <PresentationFormat>Widescreen</PresentationFormat>
  <Paragraphs>250</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 Math</vt:lpstr>
      <vt:lpstr>Courier New</vt:lpstr>
      <vt:lpstr>Knuth's Computer Modern</vt:lpstr>
      <vt:lpstr>Times New Roman</vt:lpstr>
      <vt:lpstr>Wingdings</vt:lpstr>
      <vt:lpstr>Master_Latex_Theme</vt:lpstr>
      <vt:lpstr>An efficient method to improve the accuracy of Vietnamese vehicle license plate recognition in unconstrained environment</vt:lpstr>
      <vt:lpstr>PowerPoint Presentation</vt:lpstr>
      <vt:lpstr> Means of transport</vt:lpstr>
      <vt:lpstr>PowerPoint Presentation</vt:lpstr>
      <vt:lpstr>A typical ALPR system</vt:lpstr>
      <vt:lpstr>Main challenges for ALPR system</vt:lpstr>
      <vt:lpstr>Our main contributions in this work</vt:lpstr>
      <vt:lpstr>Two main approaches for ALPR</vt:lpstr>
      <vt:lpstr>A typical multi-stage ALPR system</vt:lpstr>
      <vt:lpstr>A typical single-stage ALPR system</vt:lpstr>
      <vt:lpstr>Key-points detection problem – Human Pose Estimation (HPE)</vt:lpstr>
      <vt:lpstr>Car detection</vt:lpstr>
      <vt:lpstr>Heatmap regression for HPE</vt:lpstr>
      <vt:lpstr>Data preprocessing </vt:lpstr>
      <vt:lpstr>Architecture</vt:lpstr>
      <vt:lpstr>Architecture</vt:lpstr>
      <vt:lpstr>The characteristics of Vietnamese license plates</vt:lpstr>
      <vt:lpstr>VOCR Architecture</vt:lpstr>
      <vt:lpstr>VOCR Architecture</vt:lpstr>
      <vt:lpstr>Dataset MTAVLP</vt:lpstr>
      <vt:lpstr>Samples in MTAVLP dataset</vt:lpstr>
      <vt:lpstr>License plate detection</vt:lpstr>
      <vt:lpstr>License plate detection</vt:lpstr>
      <vt:lpstr>License plate OCR</vt:lpstr>
      <vt:lpstr>License plate OCR</vt:lpstr>
      <vt:lpstr>Overall performance</vt:lpstr>
      <vt:lpstr>Conclusion and future work</vt:lpstr>
      <vt:lpstr>THANK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dan</dc:creator>
  <cp:lastModifiedBy>Admin</cp:lastModifiedBy>
  <cp:revision>385</cp:revision>
  <dcterms:created xsi:type="dcterms:W3CDTF">2021-10-05T02:41:49Z</dcterms:created>
  <dcterms:modified xsi:type="dcterms:W3CDTF">2021-10-07T04:43:31Z</dcterms:modified>
</cp:coreProperties>
</file>