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0000"/>
    <a:srgbClr val="F2F2F2"/>
    <a:srgbClr val="D9D9D9"/>
    <a:srgbClr val="233FB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34B82C-F0AB-4DA7-90B3-2F4E6FC7B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25D96E-60DF-40ED-8074-5DA302A082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83A87F-D506-44B5-B06F-5F7287ADDF2F}" type="datetimeFigureOut">
              <a:rPr lang="en-US" smtClean="0"/>
              <a:t>6/10/2021</a:t>
            </a:fld>
            <a:endParaRPr lang="en-US"/>
          </a:p>
        </p:txBody>
      </p:sp>
      <p:sp>
        <p:nvSpPr>
          <p:cNvPr id="4" name="Footer Placeholder 3">
            <a:extLst>
              <a:ext uri="{FF2B5EF4-FFF2-40B4-BE49-F238E27FC236}">
                <a16:creationId xmlns:a16="http://schemas.microsoft.com/office/drawing/2014/main" id="{DEA08190-0FF6-4BAE-AA7D-834048D6CC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334996-C104-4EBA-8962-F8CACA740B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BC29BC-FD07-4B9A-89BC-79744594F4C2}" type="slidenum">
              <a:rPr lang="en-US" smtClean="0"/>
              <a:t>‹#›</a:t>
            </a:fld>
            <a:endParaRPr lang="en-US"/>
          </a:p>
        </p:txBody>
      </p:sp>
    </p:spTree>
    <p:extLst>
      <p:ext uri="{BB962C8B-B14F-4D97-AF65-F5344CB8AC3E}">
        <p14:creationId xmlns:p14="http://schemas.microsoft.com/office/powerpoint/2010/main" val="34872367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DC09D-04DF-451F-8E6F-B3C75CCEF5E4}"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39247-CFEE-4521-BB09-EC28388FF0B3}" type="slidenum">
              <a:rPr lang="en-US" smtClean="0"/>
              <a:t>‹#›</a:t>
            </a:fld>
            <a:endParaRPr lang="en-US"/>
          </a:p>
        </p:txBody>
      </p:sp>
    </p:spTree>
    <p:extLst>
      <p:ext uri="{BB962C8B-B14F-4D97-AF65-F5344CB8AC3E}">
        <p14:creationId xmlns:p14="http://schemas.microsoft.com/office/powerpoint/2010/main" val="5624280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9761-BF51-4982-B173-7C87BE59473C}"/>
              </a:ext>
            </a:extLst>
          </p:cNvPr>
          <p:cNvSpPr>
            <a:spLocks noGrp="1"/>
          </p:cNvSpPr>
          <p:nvPr>
            <p:ph type="ctrTitle"/>
          </p:nvPr>
        </p:nvSpPr>
        <p:spPr>
          <a:xfrm>
            <a:off x="642849" y="2022475"/>
            <a:ext cx="10906299" cy="1406525"/>
          </a:xfrm>
          <a:prstGeom prst="roundRect">
            <a:avLst/>
          </a:prstGeom>
          <a:solidFill>
            <a:srgbClr val="233FB5"/>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normAutofit/>
          </a:bodyPr>
          <a:lstStyle>
            <a:lvl1pPr algn="ctr">
              <a:defRPr sz="36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6ADC7FA-F762-4F2C-A8C2-9F53FF66F74C}"/>
              </a:ext>
            </a:extLst>
          </p:cNvPr>
          <p:cNvSpPr>
            <a:spLocks noGrp="1"/>
          </p:cNvSpPr>
          <p:nvPr>
            <p:ph type="subTitle" idx="1" hasCustomPrompt="1"/>
          </p:nvPr>
        </p:nvSpPr>
        <p:spPr>
          <a:xfrm>
            <a:off x="1523999" y="3838339"/>
            <a:ext cx="9144000" cy="365125"/>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Author’s name</a:t>
            </a:r>
          </a:p>
        </p:txBody>
      </p:sp>
      <p:sp>
        <p:nvSpPr>
          <p:cNvPr id="4" name="Date Placeholder 3">
            <a:extLst>
              <a:ext uri="{FF2B5EF4-FFF2-40B4-BE49-F238E27FC236}">
                <a16:creationId xmlns:a16="http://schemas.microsoft.com/office/drawing/2014/main" id="{9AE3762C-6BE1-4914-A42A-547BFFE13573}"/>
              </a:ext>
            </a:extLst>
          </p:cNvPr>
          <p:cNvSpPr>
            <a:spLocks noGrp="1"/>
          </p:cNvSpPr>
          <p:nvPr>
            <p:ph type="dt" sz="half" idx="10"/>
          </p:nvPr>
        </p:nvSpPr>
        <p:spPr>
          <a:xfrm>
            <a:off x="0" y="6492873"/>
            <a:ext cx="3581400" cy="365125"/>
          </a:xfrm>
        </p:spPr>
        <p:txBody>
          <a:bodyPr/>
          <a:lstStyle/>
          <a:p>
            <a:fld id="{F254E6E1-C624-4A89-BDA1-87A8B08D93BA}" type="datetime1">
              <a:rPr lang="en-US" smtClean="0"/>
              <a:t>6/10/2021</a:t>
            </a:fld>
            <a:endParaRPr lang="en-US" dirty="0"/>
          </a:p>
        </p:txBody>
      </p:sp>
      <p:sp>
        <p:nvSpPr>
          <p:cNvPr id="5" name="Footer Placeholder 4">
            <a:extLst>
              <a:ext uri="{FF2B5EF4-FFF2-40B4-BE49-F238E27FC236}">
                <a16:creationId xmlns:a16="http://schemas.microsoft.com/office/drawing/2014/main" id="{A1C19CA5-2273-46CF-AF28-A8786B5D1964}"/>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A3B65A15-C7E5-4585-8C30-13D2685A9980}"/>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8" name="Text Placeholder 17">
            <a:extLst>
              <a:ext uri="{FF2B5EF4-FFF2-40B4-BE49-F238E27FC236}">
                <a16:creationId xmlns:a16="http://schemas.microsoft.com/office/drawing/2014/main" id="{E6BB2E7B-336E-42EB-AA6B-EA58EEE2DBE7}"/>
              </a:ext>
            </a:extLst>
          </p:cNvPr>
          <p:cNvSpPr>
            <a:spLocks noGrp="1"/>
          </p:cNvSpPr>
          <p:nvPr>
            <p:ph type="body" sz="quarter" idx="13" hasCustomPrompt="1"/>
          </p:nvPr>
        </p:nvSpPr>
        <p:spPr>
          <a:xfrm>
            <a:off x="1523999" y="4225901"/>
            <a:ext cx="9144000" cy="365125"/>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r>
              <a:rPr lang="en-US" dirty="0"/>
              <a:t>Major</a:t>
            </a:r>
          </a:p>
        </p:txBody>
      </p:sp>
      <p:sp>
        <p:nvSpPr>
          <p:cNvPr id="26" name="Text Placeholder 25">
            <a:extLst>
              <a:ext uri="{FF2B5EF4-FFF2-40B4-BE49-F238E27FC236}">
                <a16:creationId xmlns:a16="http://schemas.microsoft.com/office/drawing/2014/main" id="{FCC792DB-AD82-4882-BD81-BD755219E38E}"/>
              </a:ext>
            </a:extLst>
          </p:cNvPr>
          <p:cNvSpPr>
            <a:spLocks noGrp="1"/>
          </p:cNvSpPr>
          <p:nvPr>
            <p:ph type="body" sz="quarter" idx="16" hasCustomPrompt="1"/>
          </p:nvPr>
        </p:nvSpPr>
        <p:spPr>
          <a:xfrm>
            <a:off x="1524000" y="4634264"/>
            <a:ext cx="9143999" cy="365125"/>
          </a:xfrm>
          <a:prstGeom prst="rect">
            <a:avLst/>
          </a:prstGeom>
        </p:spPr>
        <p:txBody>
          <a:bodyPr anchor="ctr"/>
          <a:lstStyle>
            <a:lvl1pPr marL="0" indent="0" algn="ctr">
              <a:buNone/>
              <a:defRPr sz="14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fr-FR" dirty="0" err="1"/>
              <a:t>School</a:t>
            </a:r>
            <a:endParaRPr lang="fr-FR" dirty="0"/>
          </a:p>
        </p:txBody>
      </p:sp>
      <p:sp>
        <p:nvSpPr>
          <p:cNvPr id="28" name="Text Placeholder 27">
            <a:extLst>
              <a:ext uri="{FF2B5EF4-FFF2-40B4-BE49-F238E27FC236}">
                <a16:creationId xmlns:a16="http://schemas.microsoft.com/office/drawing/2014/main" id="{3D9EC919-DE44-49F1-AE87-407D7E34EC8F}"/>
              </a:ext>
            </a:extLst>
          </p:cNvPr>
          <p:cNvSpPr>
            <a:spLocks noGrp="1"/>
          </p:cNvSpPr>
          <p:nvPr>
            <p:ph type="body" sz="quarter" idx="17" hasCustomPrompt="1"/>
          </p:nvPr>
        </p:nvSpPr>
        <p:spPr>
          <a:xfrm>
            <a:off x="1524001" y="5021826"/>
            <a:ext cx="9143997" cy="365125"/>
          </a:xfrm>
          <a:prstGeom prst="rect">
            <a:avLst/>
          </a:prstGeom>
        </p:spPr>
        <p:txBody>
          <a:bodyPr anchor="ctr"/>
          <a:lstStyle>
            <a:lvl1pPr marL="0" indent="0" algn="ctr">
              <a:buNone/>
              <a:defRPr sz="1300" b="0" i="1"/>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i="1" dirty="0"/>
              <a:t>email</a:t>
            </a:r>
            <a:endParaRPr lang="en-US" dirty="0"/>
          </a:p>
        </p:txBody>
      </p:sp>
    </p:spTree>
    <p:extLst>
      <p:ext uri="{BB962C8B-B14F-4D97-AF65-F5344CB8AC3E}">
        <p14:creationId xmlns:p14="http://schemas.microsoft.com/office/powerpoint/2010/main" val="25660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831-11D2-4B3F-B2D9-80E32BFDA061}"/>
              </a:ext>
            </a:extLst>
          </p:cNvPr>
          <p:cNvSpPr>
            <a:spLocks noGrp="1"/>
          </p:cNvSpPr>
          <p:nvPr>
            <p:ph type="title"/>
          </p:nvPr>
        </p:nvSpPr>
        <p:spPr>
          <a:xfrm>
            <a:off x="-1" y="394588"/>
            <a:ext cx="12188953" cy="456311"/>
          </a:xfrm>
          <a:prstGeom prst="rect">
            <a:avLst/>
          </a:prstGeom>
          <a:solidFill>
            <a:srgbClr val="F2F2F2"/>
          </a:solidFill>
        </p:spPr>
        <p:txBody>
          <a:bodyPr anchor="ctr"/>
          <a:lstStyle>
            <a:lvl1pPr marL="284163" indent="0">
              <a:defRPr sz="2100" b="1">
                <a:solidFill>
                  <a:srgbClr val="A30000"/>
                </a:solidFill>
              </a:defRPr>
            </a:lvl1pPr>
          </a:lstStyle>
          <a:p>
            <a:r>
              <a:rPr lang="en-US" dirty="0" smtClean="0"/>
              <a:t>Click </a:t>
            </a:r>
            <a:r>
              <a:rPr lang="en-US" dirty="0"/>
              <a:t>to edit Master title style</a:t>
            </a:r>
          </a:p>
        </p:txBody>
      </p:sp>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850898"/>
            <a:ext cx="11430000" cy="5641973"/>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6/10/2021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Tree>
    <p:extLst>
      <p:ext uri="{BB962C8B-B14F-4D97-AF65-F5344CB8AC3E}">
        <p14:creationId xmlns:p14="http://schemas.microsoft.com/office/powerpoint/2010/main" val="135163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_header">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394588"/>
            <a:ext cx="11430000" cy="6098283"/>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 </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6/10/2021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Tree>
    <p:extLst>
      <p:ext uri="{BB962C8B-B14F-4D97-AF65-F5344CB8AC3E}">
        <p14:creationId xmlns:p14="http://schemas.microsoft.com/office/powerpoint/2010/main" val="407052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831-11D2-4B3F-B2D9-80E32BFDA061}"/>
              </a:ext>
            </a:extLst>
          </p:cNvPr>
          <p:cNvSpPr>
            <a:spLocks noGrp="1"/>
          </p:cNvSpPr>
          <p:nvPr>
            <p:ph type="title"/>
          </p:nvPr>
        </p:nvSpPr>
        <p:spPr>
          <a:xfrm>
            <a:off x="-1" y="394588"/>
            <a:ext cx="12188953" cy="456311"/>
          </a:xfrm>
          <a:prstGeom prst="rect">
            <a:avLst/>
          </a:prstGeom>
          <a:solidFill>
            <a:srgbClr val="F2F2F2"/>
          </a:solidFill>
        </p:spPr>
        <p:txBody>
          <a:bodyPr anchor="ctr"/>
          <a:lstStyle>
            <a:lvl1pPr marL="282575" indent="0">
              <a:defRPr sz="2100" b="1">
                <a:solidFill>
                  <a:srgbClr val="A30000"/>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850899"/>
            <a:ext cx="11430000" cy="5641972"/>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6/10/2021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
        <p:nvSpPr>
          <p:cNvPr id="16" name="Text Placeholder 15">
            <a:extLst>
              <a:ext uri="{FF2B5EF4-FFF2-40B4-BE49-F238E27FC236}">
                <a16:creationId xmlns:a16="http://schemas.microsoft.com/office/drawing/2014/main" id="{D4AB21C4-42CD-4920-BCF7-A34790F303ED}"/>
              </a:ext>
            </a:extLst>
          </p:cNvPr>
          <p:cNvSpPr>
            <a:spLocks noGrp="1"/>
          </p:cNvSpPr>
          <p:nvPr>
            <p:ph type="body" sz="quarter" idx="15" hasCustomPrompt="1"/>
          </p:nvPr>
        </p:nvSpPr>
        <p:spPr>
          <a:xfrm>
            <a:off x="6932209" y="4749966"/>
            <a:ext cx="4697297" cy="300082"/>
          </a:xfrm>
          <a:prstGeom prst="rect">
            <a:avLst/>
          </a:prstGeom>
        </p:spPr>
        <p:txBody>
          <a:bodyPr wrap="square" anchor="ctr">
            <a:spAutoFit/>
          </a:bodyPr>
          <a:lstStyle>
            <a:lvl1pPr marL="0" indent="0" algn="ctr">
              <a:buFont typeface="+mj-lt"/>
              <a:buNone/>
              <a:defRPr sz="1500" b="0" i="1"/>
            </a:lvl1pPr>
            <a:lvl2pPr marL="457200" indent="0">
              <a:buFont typeface="+mj-lt"/>
              <a:buNone/>
              <a:defRPr sz="1400" i="1"/>
            </a:lvl2pPr>
            <a:lvl3pPr marL="914400" indent="0">
              <a:buFont typeface="+mj-lt"/>
              <a:buNone/>
              <a:defRPr sz="1400" i="1"/>
            </a:lvl3pPr>
            <a:lvl4pPr marL="1371600" indent="0">
              <a:buFont typeface="+mj-lt"/>
              <a:buNone/>
              <a:defRPr sz="1400" i="1"/>
            </a:lvl4pPr>
            <a:lvl5pPr marL="1828800" indent="0">
              <a:buFont typeface="+mj-lt"/>
              <a:buNone/>
              <a:defRPr sz="1400" i="1"/>
            </a:lvl5pPr>
          </a:lstStyle>
          <a:p>
            <a:pPr lvl="0"/>
            <a:r>
              <a:rPr lang="en-US" dirty="0"/>
              <a:t>Fig. caption</a:t>
            </a:r>
          </a:p>
        </p:txBody>
      </p:sp>
    </p:spTree>
    <p:extLst>
      <p:ext uri="{BB962C8B-B14F-4D97-AF65-F5344CB8AC3E}">
        <p14:creationId xmlns:p14="http://schemas.microsoft.com/office/powerpoint/2010/main" val="186387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342630-8E2B-4E99-A079-E550D597398D}"/>
              </a:ext>
            </a:extLst>
          </p:cNvPr>
          <p:cNvSpPr>
            <a:spLocks noGrp="1"/>
          </p:cNvSpPr>
          <p:nvPr>
            <p:ph type="dt" sz="half" idx="2"/>
          </p:nvPr>
        </p:nvSpPr>
        <p:spPr>
          <a:xfrm>
            <a:off x="0" y="6492873"/>
            <a:ext cx="3581400" cy="365125"/>
          </a:xfrm>
          <a:prstGeom prst="rect">
            <a:avLst/>
          </a:prstGeom>
          <a:solidFill>
            <a:srgbClr val="A30000"/>
          </a:solidFill>
        </p:spPr>
        <p:txBody>
          <a:bodyPr vert="horz" lIns="91440" tIns="45720" rIns="91440" bIns="45720" rtlCol="0" anchor="ctr"/>
          <a:lstStyle>
            <a:lvl1pPr algn="ctr">
              <a:defRPr sz="1200">
                <a:solidFill>
                  <a:schemeClr val="bg1"/>
                </a:solidFill>
                <a:latin typeface="Knuth's Computer Modern"/>
              </a:defRPr>
            </a:lvl1pPr>
          </a:lstStyle>
          <a:p>
            <a:fld id="{3605BC6B-0753-49C4-B818-4A6D4F4F202B}" type="datetime1">
              <a:rPr lang="en-US" smtClean="0"/>
              <a:t>6/10/2021</a:t>
            </a:fld>
            <a:endParaRPr lang="en-US" dirty="0"/>
          </a:p>
        </p:txBody>
      </p:sp>
      <p:sp>
        <p:nvSpPr>
          <p:cNvPr id="5" name="Footer Placeholder 4">
            <a:extLst>
              <a:ext uri="{FF2B5EF4-FFF2-40B4-BE49-F238E27FC236}">
                <a16:creationId xmlns:a16="http://schemas.microsoft.com/office/drawing/2014/main" id="{41ED622E-32C2-4FEC-BC7F-ED2E93990BBA}"/>
              </a:ext>
            </a:extLst>
          </p:cNvPr>
          <p:cNvSpPr>
            <a:spLocks noGrp="1"/>
          </p:cNvSpPr>
          <p:nvPr>
            <p:ph type="ftr" sz="quarter" idx="3"/>
          </p:nvPr>
        </p:nvSpPr>
        <p:spPr>
          <a:xfrm>
            <a:off x="3581401" y="6492874"/>
            <a:ext cx="5029200" cy="365125"/>
          </a:xfrm>
          <a:prstGeom prst="rect">
            <a:avLst/>
          </a:prstGeom>
          <a:solidFill>
            <a:srgbClr val="ECECEC"/>
          </a:solidFill>
        </p:spPr>
        <p:txBody>
          <a:bodyPr vert="horz" lIns="91440" tIns="45720" rIns="91440" bIns="45720" rtlCol="0" anchor="ctr"/>
          <a:lstStyle>
            <a:lvl1pPr algn="ctr">
              <a:defRPr sz="1200">
                <a:solidFill>
                  <a:srgbClr val="A30000"/>
                </a:solidFill>
                <a:latin typeface="Knuth's Computer Modern"/>
              </a:defRPr>
            </a:lvl1pPr>
          </a:lstStyle>
          <a:p>
            <a:r>
              <a:rPr lang="en-US" dirty="0"/>
              <a:t>Le </a:t>
            </a:r>
            <a:r>
              <a:rPr lang="en-US" dirty="0" err="1"/>
              <a:t>Quy</a:t>
            </a:r>
            <a:r>
              <a:rPr lang="en-US" dirty="0"/>
              <a:t> Don Technical University</a:t>
            </a:r>
          </a:p>
        </p:txBody>
      </p:sp>
      <p:sp>
        <p:nvSpPr>
          <p:cNvPr id="6" name="Slide Number Placeholder 5">
            <a:extLst>
              <a:ext uri="{FF2B5EF4-FFF2-40B4-BE49-F238E27FC236}">
                <a16:creationId xmlns:a16="http://schemas.microsoft.com/office/drawing/2014/main" id="{404A855A-CFDC-40CC-AF2C-4895690933D8}"/>
              </a:ext>
            </a:extLst>
          </p:cNvPr>
          <p:cNvSpPr>
            <a:spLocks noGrp="1"/>
          </p:cNvSpPr>
          <p:nvPr>
            <p:ph type="sldNum" sz="quarter" idx="4"/>
          </p:nvPr>
        </p:nvSpPr>
        <p:spPr>
          <a:xfrm>
            <a:off x="8610601" y="6492875"/>
            <a:ext cx="3578352" cy="365125"/>
          </a:xfrm>
          <a:prstGeom prst="rect">
            <a:avLst/>
          </a:prstGeom>
          <a:solidFill>
            <a:srgbClr val="D9D9D9"/>
          </a:solidFill>
        </p:spPr>
        <p:txBody>
          <a:bodyPr vert="horz" lIns="91440" tIns="45720" rIns="91440" bIns="45720" rtlCol="0" anchor="ctr"/>
          <a:lstStyle>
            <a:lvl1pPr algn="r">
              <a:defRPr sz="1200">
                <a:solidFill>
                  <a:srgbClr val="A30000"/>
                </a:solidFill>
                <a:latin typeface="Knuth's Computer Modern"/>
              </a:defRPr>
            </a:lvl1pPr>
          </a:lstStyle>
          <a:p>
            <a:fld id="{B881B6B3-2069-452F-BF40-F653D75B3DB0}" type="slidenum">
              <a:rPr lang="en-US" smtClean="0"/>
              <a:pPr/>
              <a:t>‹#›</a:t>
            </a:fld>
            <a:endParaRPr lang="en-US" dirty="0"/>
          </a:p>
        </p:txBody>
      </p:sp>
      <p:sp>
        <p:nvSpPr>
          <p:cNvPr id="10" name="Text Placeholder 2">
            <a:extLst>
              <a:ext uri="{FF2B5EF4-FFF2-40B4-BE49-F238E27FC236}">
                <a16:creationId xmlns:a16="http://schemas.microsoft.com/office/drawing/2014/main" id="{9BCDD4B7-978F-4E19-B60E-2231E06EED4F}"/>
              </a:ext>
            </a:extLst>
          </p:cNvPr>
          <p:cNvSpPr txBox="1">
            <a:spLocks/>
          </p:cNvSpPr>
          <p:nvPr userDrawn="1"/>
        </p:nvSpPr>
        <p:spPr>
          <a:xfrm>
            <a:off x="3047" y="0"/>
            <a:ext cx="6092953" cy="394588"/>
          </a:xfrm>
          <a:prstGeom prst="rect">
            <a:avLst/>
          </a:prstGeom>
          <a:solidFill>
            <a:srgbClr val="A30000"/>
          </a:solidFill>
        </p:spPr>
        <p:txBody>
          <a:bodyPr anchor="b"/>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bg1"/>
                </a:solidFill>
                <a:latin typeface="Knuth's Computer Modern"/>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3" name="Text Placeholder 4">
            <a:extLst>
              <a:ext uri="{FF2B5EF4-FFF2-40B4-BE49-F238E27FC236}">
                <a16:creationId xmlns:a16="http://schemas.microsoft.com/office/drawing/2014/main" id="{DE5A3003-6C2A-42FA-9EE4-152F2549C40B}"/>
              </a:ext>
            </a:extLst>
          </p:cNvPr>
          <p:cNvSpPr txBox="1">
            <a:spLocks/>
          </p:cNvSpPr>
          <p:nvPr userDrawn="1"/>
        </p:nvSpPr>
        <p:spPr>
          <a:xfrm>
            <a:off x="6096000" y="0"/>
            <a:ext cx="6096000" cy="394588"/>
          </a:xfrm>
          <a:prstGeom prst="rect">
            <a:avLst/>
          </a:prstGeom>
          <a:solidFill>
            <a:srgbClr val="D9D9D9"/>
          </a:solidFill>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b="0" kern="1200">
                <a:solidFill>
                  <a:srgbClr val="A30000"/>
                </a:solidFill>
                <a:latin typeface="Knuth's Computer Modern"/>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6236552"/>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60" r:id="rId3"/>
    <p:sldLayoutId id="2147483661" r:id="rId4"/>
  </p:sldLayoutIdLst>
  <p:hf hdr="0"/>
  <p:txStyles>
    <p:titleStyle>
      <a:lvl1pPr algn="l" defTabSz="914400" rtl="0" eaLnBrk="1" latinLnBrk="0" hangingPunct="1">
        <a:lnSpc>
          <a:spcPct val="90000"/>
        </a:lnSpc>
        <a:spcBef>
          <a:spcPct val="0"/>
        </a:spcBef>
        <a:buNone/>
        <a:defRPr sz="4400" kern="1200">
          <a:solidFill>
            <a:schemeClr val="tx1"/>
          </a:solidFill>
          <a:latin typeface="Knuth's Computer Modern"/>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amvandan.cntt2@gmail.com" TargetMode="External"/><Relationship Id="rId2" Type="http://schemas.openxmlformats.org/officeDocument/2006/relationships/hyperlink" Target="mailto:khanh29bk@mta.edu.vn"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vanptb@lqdtu.edu.v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787D-4AB5-436E-B8B0-4C00CA19B027}"/>
              </a:ext>
            </a:extLst>
          </p:cNvPr>
          <p:cNvSpPr>
            <a:spLocks noGrp="1"/>
          </p:cNvSpPr>
          <p:nvPr>
            <p:ph type="ctrTitle"/>
          </p:nvPr>
        </p:nvSpPr>
        <p:spPr>
          <a:xfrm>
            <a:off x="642851" y="2083033"/>
            <a:ext cx="10906299" cy="1406525"/>
          </a:xfrm>
        </p:spPr>
        <p:txBody>
          <a:bodyPr>
            <a:normAutofit fontScale="90000"/>
          </a:bodyPr>
          <a:lstStyle/>
          <a:p>
            <a:r>
              <a:rPr lang="en-US" dirty="0"/>
              <a:t>An efficient method to improve the accuracy of Vietnamese vehicle license plate recognition in unconstrained environment</a:t>
            </a:r>
          </a:p>
        </p:txBody>
      </p:sp>
      <p:sp>
        <p:nvSpPr>
          <p:cNvPr id="3" name="Subtitle 2">
            <a:extLst>
              <a:ext uri="{FF2B5EF4-FFF2-40B4-BE49-F238E27FC236}">
                <a16:creationId xmlns:a16="http://schemas.microsoft.com/office/drawing/2014/main" id="{7747C03F-DB98-4A7F-9201-6039FC00BB28}"/>
              </a:ext>
            </a:extLst>
          </p:cNvPr>
          <p:cNvSpPr>
            <a:spLocks noGrp="1"/>
          </p:cNvSpPr>
          <p:nvPr>
            <p:ph type="subTitle" idx="1"/>
          </p:nvPr>
        </p:nvSpPr>
        <p:spPr/>
        <p:txBody>
          <a:bodyPr/>
          <a:lstStyle/>
          <a:p>
            <a:r>
              <a:rPr lang="en-US" dirty="0" err="1"/>
              <a:t>Khanh</a:t>
            </a:r>
            <a:r>
              <a:rPr lang="en-US" dirty="0"/>
              <a:t> Nguyen Quoc, Dan Pham Van, Van Pham </a:t>
            </a:r>
            <a:r>
              <a:rPr lang="en-US" dirty="0" err="1"/>
              <a:t>Thi</a:t>
            </a:r>
            <a:r>
              <a:rPr lang="en-US" dirty="0"/>
              <a:t> </a:t>
            </a:r>
            <a:r>
              <a:rPr lang="en-US" dirty="0" err="1"/>
              <a:t>Bich</a:t>
            </a:r>
            <a:r>
              <a:rPr lang="en-US" dirty="0"/>
              <a:t> </a:t>
            </a:r>
          </a:p>
        </p:txBody>
      </p:sp>
      <p:sp>
        <p:nvSpPr>
          <p:cNvPr id="4" name="Date Placeholder 3">
            <a:extLst>
              <a:ext uri="{FF2B5EF4-FFF2-40B4-BE49-F238E27FC236}">
                <a16:creationId xmlns:a16="http://schemas.microsoft.com/office/drawing/2014/main" id="{DD1E8E9B-5F07-42F3-BEB3-2CBD42E61D65}"/>
              </a:ext>
            </a:extLst>
          </p:cNvPr>
          <p:cNvSpPr>
            <a:spLocks noGrp="1"/>
          </p:cNvSpPr>
          <p:nvPr>
            <p:ph type="dt" sz="half" idx="10"/>
          </p:nvPr>
        </p:nvSpPr>
        <p:spPr/>
        <p:txBody>
          <a:bodyPr/>
          <a:lstStyle/>
          <a:p>
            <a:fld id="{F254E6E1-C624-4A89-BDA1-87A8B08D93BA}" type="datetime1">
              <a:rPr lang="en-US" smtClean="0"/>
              <a:t>6/10/2021</a:t>
            </a:fld>
            <a:endParaRPr lang="en-US" dirty="0"/>
          </a:p>
        </p:txBody>
      </p:sp>
      <p:sp>
        <p:nvSpPr>
          <p:cNvPr id="5" name="Footer Placeholder 4">
            <a:extLst>
              <a:ext uri="{FF2B5EF4-FFF2-40B4-BE49-F238E27FC236}">
                <a16:creationId xmlns:a16="http://schemas.microsoft.com/office/drawing/2014/main" id="{AC8F9484-0A00-444D-8E1B-EE7AC4E93605}"/>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C6C68334-3910-4382-A4B9-7BA49F9A00E4}"/>
              </a:ext>
            </a:extLst>
          </p:cNvPr>
          <p:cNvSpPr>
            <a:spLocks noGrp="1"/>
          </p:cNvSpPr>
          <p:nvPr>
            <p:ph type="sldNum" sz="quarter" idx="12"/>
          </p:nvPr>
        </p:nvSpPr>
        <p:spPr/>
        <p:txBody>
          <a:bodyPr/>
          <a:lstStyle/>
          <a:p>
            <a:fld id="{B881B6B3-2069-452F-BF40-F653D75B3DB0}" type="slidenum">
              <a:rPr lang="en-US" smtClean="0"/>
              <a:t>1</a:t>
            </a:fld>
            <a:endParaRPr lang="en-US"/>
          </a:p>
        </p:txBody>
      </p:sp>
      <p:sp>
        <p:nvSpPr>
          <p:cNvPr id="7" name="Text Placeholder 6">
            <a:extLst>
              <a:ext uri="{FF2B5EF4-FFF2-40B4-BE49-F238E27FC236}">
                <a16:creationId xmlns:a16="http://schemas.microsoft.com/office/drawing/2014/main" id="{EF21A2AE-ED52-4AFA-A0CC-8D851723124F}"/>
              </a:ext>
            </a:extLst>
          </p:cNvPr>
          <p:cNvSpPr>
            <a:spLocks noGrp="1"/>
          </p:cNvSpPr>
          <p:nvPr>
            <p:ph type="body" sz="quarter" idx="13"/>
          </p:nvPr>
        </p:nvSpPr>
        <p:spPr/>
        <p:txBody>
          <a:bodyPr/>
          <a:lstStyle/>
          <a:p>
            <a:r>
              <a:rPr lang="en-US" dirty="0"/>
              <a:t>Faculty Of Information Technology </a:t>
            </a:r>
          </a:p>
        </p:txBody>
      </p:sp>
      <p:sp>
        <p:nvSpPr>
          <p:cNvPr id="8" name="Text Placeholder 7">
            <a:extLst>
              <a:ext uri="{FF2B5EF4-FFF2-40B4-BE49-F238E27FC236}">
                <a16:creationId xmlns:a16="http://schemas.microsoft.com/office/drawing/2014/main" id="{0B47E543-2326-4640-B787-AC644F9DDDDA}"/>
              </a:ext>
            </a:extLst>
          </p:cNvPr>
          <p:cNvSpPr>
            <a:spLocks noGrp="1"/>
          </p:cNvSpPr>
          <p:nvPr>
            <p:ph type="body" sz="quarter" idx="16"/>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fr-FR" dirty="0"/>
          </a:p>
        </p:txBody>
      </p:sp>
      <p:sp>
        <p:nvSpPr>
          <p:cNvPr id="9" name="Text Placeholder 8">
            <a:extLst>
              <a:ext uri="{FF2B5EF4-FFF2-40B4-BE49-F238E27FC236}">
                <a16:creationId xmlns:a16="http://schemas.microsoft.com/office/drawing/2014/main" id="{0DFF9BC9-A77D-4E84-8F07-8CAC67CB8A34}"/>
              </a:ext>
            </a:extLst>
          </p:cNvPr>
          <p:cNvSpPr>
            <a:spLocks noGrp="1"/>
          </p:cNvSpPr>
          <p:nvPr>
            <p:ph type="body" sz="quarter" idx="17"/>
          </p:nvPr>
        </p:nvSpPr>
        <p:spPr/>
        <p:txBody>
          <a:bodyPr/>
          <a:lstStyle/>
          <a:p>
            <a:r>
              <a:rPr lang="en-US" dirty="0">
                <a:hlinkClick r:id="rId2"/>
              </a:rPr>
              <a:t>khanh29bk@mta.edu.vn</a:t>
            </a:r>
            <a:r>
              <a:rPr lang="en-US" dirty="0"/>
              <a:t>, </a:t>
            </a:r>
            <a:r>
              <a:rPr lang="en-US" dirty="0">
                <a:hlinkClick r:id="rId3"/>
              </a:rPr>
              <a:t>phamvandan.cntt2@gmail.com</a:t>
            </a:r>
            <a:r>
              <a:rPr lang="en-US" dirty="0"/>
              <a:t>, </a:t>
            </a:r>
            <a:r>
              <a:rPr lang="en-US" dirty="0">
                <a:hlinkClick r:id="rId4"/>
              </a:rPr>
              <a:t>vanptb@lqdtu.edu.vn</a:t>
            </a:r>
            <a:r>
              <a:rPr lang="en-US" dirty="0"/>
              <a:t> </a:t>
            </a:r>
          </a:p>
        </p:txBody>
      </p:sp>
      <p:pic>
        <p:nvPicPr>
          <p:cNvPr id="10" name="Picture 9">
            <a:extLst>
              <a:ext uri="{FF2B5EF4-FFF2-40B4-BE49-F238E27FC236}">
                <a16:creationId xmlns:a16="http://schemas.microsoft.com/office/drawing/2014/main" id="{52DB479E-BB61-4678-9058-BBE2F1404A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4002" y="712399"/>
            <a:ext cx="1103989" cy="11039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3345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Key-points detection problem – </a:t>
            </a:r>
            <a:r>
              <a:rPr lang="en-US" dirty="0" smtClean="0"/>
              <a:t>Human Pose Estimation (HPE)</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6/10/2021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10</a:t>
            </a:fld>
            <a:endParaRPr lang="en-US"/>
          </a:p>
        </p:txBody>
      </p:sp>
      <p:sp>
        <p:nvSpPr>
          <p:cNvPr id="7" name="Text Placeholder 6"/>
          <p:cNvSpPr>
            <a:spLocks noGrp="1"/>
          </p:cNvSpPr>
          <p:nvPr>
            <p:ph type="body" sz="quarter" idx="13"/>
          </p:nvPr>
        </p:nvSpPr>
        <p:spPr/>
        <p:txBody>
          <a:bodyPr/>
          <a:lstStyle/>
          <a:p>
            <a:r>
              <a:rPr lang="en-US" dirty="0" smtClean="0"/>
              <a:t>Related work</a:t>
            </a:r>
            <a:endParaRPr lang="en-US" dirty="0"/>
          </a:p>
        </p:txBody>
      </p:sp>
      <p:sp>
        <p:nvSpPr>
          <p:cNvPr id="8" name="Text Placeholder 7"/>
          <p:cNvSpPr>
            <a:spLocks noGrp="1"/>
          </p:cNvSpPr>
          <p:nvPr>
            <p:ph type="body" sz="quarter" idx="14"/>
          </p:nvPr>
        </p:nvSpPr>
        <p:spPr/>
        <p:txBody>
          <a:bodyPr/>
          <a:lstStyle/>
          <a:p>
            <a:r>
              <a:rPr lang="en-US" dirty="0" smtClean="0"/>
              <a:t>Key-points detection</a:t>
            </a:r>
            <a:endParaRPr lang="en-US" dirty="0"/>
          </a:p>
        </p:txBody>
      </p:sp>
      <p:sp>
        <p:nvSpPr>
          <p:cNvPr id="9" name="Text Placeholder 8"/>
          <p:cNvSpPr>
            <a:spLocks noGrp="1"/>
          </p:cNvSpPr>
          <p:nvPr>
            <p:ph type="body" sz="quarter" idx="15"/>
          </p:nvPr>
        </p:nvSpPr>
        <p:spPr>
          <a:xfrm>
            <a:off x="889383" y="5901523"/>
            <a:ext cx="2570132" cy="270077"/>
          </a:xfrm>
        </p:spPr>
        <p:txBody>
          <a:bodyPr/>
          <a:lstStyle/>
          <a:p>
            <a:r>
              <a:rPr lang="en-US" dirty="0" smtClean="0"/>
              <a:t>HPE problem</a:t>
            </a:r>
            <a:endParaRPr lang="en-US" dirty="0"/>
          </a:p>
        </p:txBody>
      </p:sp>
      <p:pic>
        <p:nvPicPr>
          <p:cNvPr id="10" name="Picture 9"/>
          <p:cNvPicPr>
            <a:picLocks noChangeAspect="1"/>
          </p:cNvPicPr>
          <p:nvPr/>
        </p:nvPicPr>
        <p:blipFill>
          <a:blip r:embed="rId2"/>
          <a:stretch>
            <a:fillRect/>
          </a:stretch>
        </p:blipFill>
        <p:spPr>
          <a:xfrm>
            <a:off x="945553" y="971207"/>
            <a:ext cx="2457793" cy="4915586"/>
          </a:xfrm>
          <a:prstGeom prst="rect">
            <a:avLst/>
          </a:prstGeom>
        </p:spPr>
      </p:pic>
      <p:pic>
        <p:nvPicPr>
          <p:cNvPr id="3" name="Picture 2"/>
          <p:cNvPicPr>
            <a:picLocks noChangeAspect="1"/>
          </p:cNvPicPr>
          <p:nvPr/>
        </p:nvPicPr>
        <p:blipFill>
          <a:blip r:embed="rId3"/>
          <a:stretch>
            <a:fillRect/>
          </a:stretch>
        </p:blipFill>
        <p:spPr>
          <a:xfrm>
            <a:off x="5191426" y="1086676"/>
            <a:ext cx="6239746" cy="2486372"/>
          </a:xfrm>
          <a:prstGeom prst="rect">
            <a:avLst/>
          </a:prstGeom>
        </p:spPr>
      </p:pic>
      <p:pic>
        <p:nvPicPr>
          <p:cNvPr id="2050" name="Picture 2" descr="Heatmaps of images using convolutional networks"/>
          <p:cNvPicPr>
            <a:picLocks noChangeAspect="1" noChangeArrowheads="1"/>
          </p:cNvPicPr>
          <p:nvPr/>
        </p:nvPicPr>
        <p:blipFill rotWithShape="1">
          <a:blip r:embed="rId4">
            <a:extLst>
              <a:ext uri="{28A0092B-C50C-407E-A947-70E740481C1C}">
                <a14:useLocalDpi xmlns:a14="http://schemas.microsoft.com/office/drawing/2010/main" val="0"/>
              </a:ext>
            </a:extLst>
          </a:blip>
          <a:srcRect t="1841" b="11914"/>
          <a:stretch/>
        </p:blipFill>
        <p:spPr bwMode="auto">
          <a:xfrm>
            <a:off x="4967631" y="3930812"/>
            <a:ext cx="6762750" cy="11500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8"/>
          <p:cNvSpPr txBox="1">
            <a:spLocks/>
          </p:cNvSpPr>
          <p:nvPr/>
        </p:nvSpPr>
        <p:spPr>
          <a:xfrm>
            <a:off x="7026233" y="3456690"/>
            <a:ext cx="2570132"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Coordinate regression</a:t>
            </a:r>
            <a:endParaRPr lang="en-US" dirty="0"/>
          </a:p>
        </p:txBody>
      </p:sp>
      <p:sp>
        <p:nvSpPr>
          <p:cNvPr id="14" name="Text Placeholder 8"/>
          <p:cNvSpPr txBox="1">
            <a:spLocks/>
          </p:cNvSpPr>
          <p:nvPr/>
        </p:nvSpPr>
        <p:spPr>
          <a:xfrm>
            <a:off x="7063940" y="5080883"/>
            <a:ext cx="2570132"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err="1" smtClean="0"/>
              <a:t>Heatmap</a:t>
            </a:r>
            <a:r>
              <a:rPr lang="en-US" u="sng" dirty="0" smtClean="0"/>
              <a:t> regression</a:t>
            </a:r>
            <a:endParaRPr lang="en-US" u="sng" dirty="0"/>
          </a:p>
        </p:txBody>
      </p:sp>
    </p:spTree>
    <p:extLst>
      <p:ext uri="{BB962C8B-B14F-4D97-AF65-F5344CB8AC3E}">
        <p14:creationId xmlns:p14="http://schemas.microsoft.com/office/powerpoint/2010/main" val="74198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detection</a:t>
            </a:r>
            <a:endParaRPr lang="en-US" dirty="0"/>
          </a:p>
        </p:txBody>
      </p:sp>
      <p:sp>
        <p:nvSpPr>
          <p:cNvPr id="3" name="Content Placeholder 2"/>
          <p:cNvSpPr>
            <a:spLocks noGrp="1"/>
          </p:cNvSpPr>
          <p:nvPr>
            <p:ph sz="half" idx="2"/>
          </p:nvPr>
        </p:nvSpPr>
        <p:spPr>
          <a:xfrm>
            <a:off x="381000" y="850899"/>
            <a:ext cx="11430000" cy="986515"/>
          </a:xfrm>
        </p:spPr>
        <p:txBody>
          <a:bodyPr/>
          <a:lstStyle/>
          <a:p>
            <a:pPr marL="342900" indent="-342900">
              <a:buFont typeface="Wingdings" panose="05000000000000000000" pitchFamily="2" charset="2"/>
              <a:buChar char="§"/>
            </a:pPr>
            <a:r>
              <a:rPr lang="en-US" dirty="0"/>
              <a:t>Vehicles are basic objects presented in large datasets such as COCO, VOC, PASCAL </a:t>
            </a:r>
            <a:r>
              <a:rPr lang="en-US" dirty="0" smtClean="0"/>
              <a:t>datasets.</a:t>
            </a:r>
          </a:p>
          <a:p>
            <a:pPr marL="342900" indent="-342900">
              <a:buFont typeface="Wingdings" panose="05000000000000000000" pitchFamily="2" charset="2"/>
              <a:buChar char="§"/>
            </a:pPr>
            <a:r>
              <a:rPr lang="en-US" dirty="0"/>
              <a:t>We decided to use YOLOv2 544x544 network trained on VOC 2007+2012 dataset. </a:t>
            </a:r>
          </a:p>
        </p:txBody>
      </p:sp>
      <p:sp>
        <p:nvSpPr>
          <p:cNvPr id="4" name="Date Placeholder 3"/>
          <p:cNvSpPr>
            <a:spLocks noGrp="1"/>
          </p:cNvSpPr>
          <p:nvPr>
            <p:ph type="dt" sz="half" idx="10"/>
          </p:nvPr>
        </p:nvSpPr>
        <p:spPr/>
        <p:txBody>
          <a:bodyPr/>
          <a:lstStyle/>
          <a:p>
            <a:fld id="{499624E5-6640-4B65-82B0-BACE50C7D1B2}" type="datetime1">
              <a:rPr lang="en-US" smtClean="0"/>
              <a:t>6/10/2021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11</a:t>
            </a:fld>
            <a:endParaRPr lang="en-US"/>
          </a:p>
        </p:txBody>
      </p:sp>
      <p:sp>
        <p:nvSpPr>
          <p:cNvPr id="7" name="Text Placeholder 6"/>
          <p:cNvSpPr>
            <a:spLocks noGrp="1"/>
          </p:cNvSpPr>
          <p:nvPr>
            <p:ph type="body" sz="quarter" idx="13"/>
          </p:nvPr>
        </p:nvSpPr>
        <p:spPr/>
        <p:txBody>
          <a:bodyPr/>
          <a:lstStyle/>
          <a:p>
            <a:r>
              <a:rPr lang="en-US" dirty="0" smtClean="0"/>
              <a:t>Proposed method</a:t>
            </a:r>
            <a:endParaRPr lang="en-US" dirty="0"/>
          </a:p>
        </p:txBody>
      </p:sp>
      <p:sp>
        <p:nvSpPr>
          <p:cNvPr id="8" name="Text Placeholder 7"/>
          <p:cNvSpPr>
            <a:spLocks noGrp="1"/>
          </p:cNvSpPr>
          <p:nvPr>
            <p:ph type="body" sz="quarter" idx="14"/>
          </p:nvPr>
        </p:nvSpPr>
        <p:spPr/>
        <p:txBody>
          <a:bodyPr/>
          <a:lstStyle/>
          <a:p>
            <a:r>
              <a:rPr lang="en-US" dirty="0" smtClean="0"/>
              <a:t>Car detection</a:t>
            </a:r>
            <a:endParaRPr lang="en-US" dirty="0"/>
          </a:p>
        </p:txBody>
      </p:sp>
      <p:sp>
        <p:nvSpPr>
          <p:cNvPr id="9" name="Text Placeholder 8"/>
          <p:cNvSpPr>
            <a:spLocks noGrp="1"/>
          </p:cNvSpPr>
          <p:nvPr>
            <p:ph type="body" sz="quarter" idx="15"/>
          </p:nvPr>
        </p:nvSpPr>
        <p:spPr>
          <a:xfrm>
            <a:off x="3747352" y="4900459"/>
            <a:ext cx="4697297" cy="300082"/>
          </a:xfrm>
        </p:spPr>
        <p:txBody>
          <a:bodyPr/>
          <a:lstStyle/>
          <a:p>
            <a:r>
              <a:rPr lang="en-US" dirty="0" smtClean="0"/>
              <a:t>Accuracy </a:t>
            </a:r>
            <a:r>
              <a:rPr lang="en-US" dirty="0"/>
              <a:t>and speed of YOLOv2 on a Titan X GPU. </a:t>
            </a:r>
          </a:p>
        </p:txBody>
      </p:sp>
      <p:pic>
        <p:nvPicPr>
          <p:cNvPr id="11" name="Picture 10"/>
          <p:cNvPicPr>
            <a:picLocks noChangeAspect="1"/>
          </p:cNvPicPr>
          <p:nvPr/>
        </p:nvPicPr>
        <p:blipFill>
          <a:blip r:embed="rId2"/>
          <a:stretch>
            <a:fillRect/>
          </a:stretch>
        </p:blipFill>
        <p:spPr>
          <a:xfrm>
            <a:off x="2990417" y="3014245"/>
            <a:ext cx="6211167" cy="1886213"/>
          </a:xfrm>
          <a:prstGeom prst="rect">
            <a:avLst/>
          </a:prstGeom>
        </p:spPr>
      </p:pic>
    </p:spTree>
    <p:extLst>
      <p:ext uri="{BB962C8B-B14F-4D97-AF65-F5344CB8AC3E}">
        <p14:creationId xmlns:p14="http://schemas.microsoft.com/office/powerpoint/2010/main" val="30209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r>
              <a:rPr lang="en-US" dirty="0" smtClean="0"/>
              <a:t> regression for HPE</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6/10/2021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12</a:t>
            </a:fld>
            <a:endParaRPr lang="en-US"/>
          </a:p>
        </p:txBody>
      </p:sp>
      <p:sp>
        <p:nvSpPr>
          <p:cNvPr id="7" name="Text Placeholder 6"/>
          <p:cNvSpPr>
            <a:spLocks noGrp="1"/>
          </p:cNvSpPr>
          <p:nvPr>
            <p:ph type="body" sz="quarter" idx="13"/>
          </p:nvPr>
        </p:nvSpPr>
        <p:spPr/>
        <p:txBody>
          <a:bodyPr/>
          <a:lstStyle/>
          <a:p>
            <a:r>
              <a:rPr lang="en-US" dirty="0" smtClean="0"/>
              <a:t>Proposed method</a:t>
            </a:r>
            <a:endParaRPr lang="en-US" dirty="0"/>
          </a:p>
        </p:txBody>
      </p:sp>
      <p:sp>
        <p:nvSpPr>
          <p:cNvPr id="8" name="Text Placeholder 7"/>
          <p:cNvSpPr>
            <a:spLocks noGrp="1"/>
          </p:cNvSpPr>
          <p:nvPr>
            <p:ph type="body" sz="quarter" idx="14"/>
          </p:nvPr>
        </p:nvSpPr>
        <p:spPr/>
        <p:txBody>
          <a:bodyPr/>
          <a:lstStyle/>
          <a:p>
            <a:r>
              <a:rPr lang="en-US" dirty="0" smtClean="0"/>
              <a:t>License plate detection</a:t>
            </a:r>
            <a:endParaRPr lang="en-US" dirty="0"/>
          </a:p>
        </p:txBody>
      </p:sp>
      <p:sp>
        <p:nvSpPr>
          <p:cNvPr id="9" name="Text Placeholder 8"/>
          <p:cNvSpPr>
            <a:spLocks noGrp="1"/>
          </p:cNvSpPr>
          <p:nvPr>
            <p:ph type="body" sz="quarter" idx="15"/>
          </p:nvPr>
        </p:nvSpPr>
        <p:spPr>
          <a:xfrm>
            <a:off x="3243611" y="5955903"/>
            <a:ext cx="5714017" cy="300082"/>
          </a:xfrm>
        </p:spPr>
        <p:txBody>
          <a:bodyPr/>
          <a:lstStyle/>
          <a:p>
            <a:r>
              <a:rPr lang="en-US" dirty="0" smtClean="0"/>
              <a:t>Our LP </a:t>
            </a:r>
            <a:r>
              <a:rPr lang="en-US" dirty="0"/>
              <a:t>detection was inspired from top-down HPE approach</a:t>
            </a:r>
          </a:p>
        </p:txBody>
      </p:sp>
      <p:pic>
        <p:nvPicPr>
          <p:cNvPr id="1026" name="Picture 2" descr="Figure 1: Pipeline of a human pose estimation system. For efficiency, resolution reduction is often applied on the original person detection bounding boxes as well as the groundtruth heatmap supervision. That is, the model operates in a low-resolution image space. At test time, a corresponding resolution recovery is therefore necessary in order to obtain the joint coordinate prediction in the original image 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869" y="912107"/>
            <a:ext cx="5646262" cy="503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54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2"/>
              </p:nvPr>
            </p:nvSpPr>
            <p:spPr/>
            <p:txBody>
              <a:bodyPr/>
              <a:lstStyle/>
              <a:p>
                <a:pPr marL="342900" indent="-342900">
                  <a:buFont typeface="Wingdings" panose="05000000000000000000" pitchFamily="2" charset="2"/>
                  <a:buChar char="§"/>
                </a:pPr>
                <a:r>
                  <a:rPr lang="en-US" dirty="0" smtClean="0"/>
                  <a:t>Input image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×3</m:t>
                        </m:r>
                      </m:sup>
                    </m:sSup>
                  </m:oMath>
                </a14:m>
                <a:r>
                  <a:rPr lang="en-US" dirty="0" smtClean="0"/>
                  <a:t>, </a:t>
                </a:r>
                <a:r>
                  <a:rPr lang="en-US" dirty="0"/>
                  <a:t>width of </a:t>
                </a:r>
                <a14:m>
                  <m:oMath xmlns:m="http://schemas.openxmlformats.org/officeDocument/2006/math">
                    <m:r>
                      <a:rPr lang="en-US" b="0" i="1" smtClean="0">
                        <a:latin typeface="Cambria Math" panose="02040503050406030204" pitchFamily="18" charset="0"/>
                      </a:rPr>
                      <m:t>𝑊</m:t>
                    </m:r>
                  </m:oMath>
                </a14:m>
                <a:r>
                  <a:rPr lang="en-US" dirty="0" smtClean="0"/>
                  <a:t> </a:t>
                </a:r>
                <a:r>
                  <a:rPr lang="en-US" dirty="0"/>
                  <a:t>and height of </a:t>
                </a:r>
                <a14:m>
                  <m:oMath xmlns:m="http://schemas.openxmlformats.org/officeDocument/2006/math">
                    <m:r>
                      <a:rPr lang="en-US" b="0" i="1" smtClean="0">
                        <a:latin typeface="Cambria Math" panose="02040503050406030204" pitchFamily="18" charset="0"/>
                      </a:rPr>
                      <m:t>𝐻</m:t>
                    </m:r>
                  </m:oMath>
                </a14:m>
                <a:r>
                  <a:rPr lang="en-US" dirty="0" smtClean="0"/>
                  <a:t>.</a:t>
                </a:r>
              </a:p>
              <a:p>
                <a:pPr marL="342900" indent="-342900">
                  <a:buFont typeface="Wingdings" panose="05000000000000000000" pitchFamily="2" charset="2"/>
                  <a:buChar char="§"/>
                </a:pPr>
                <a:r>
                  <a:rPr lang="en-US" dirty="0"/>
                  <a:t>O</a:t>
                </a:r>
                <a:r>
                  <a:rPr lang="en-US" dirty="0" smtClean="0"/>
                  <a:t>utput </a:t>
                </a:r>
                <a:r>
                  <a:rPr lang="en-US" dirty="0" smtClean="0"/>
                  <a:t>image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[0,1]</m:t>
                        </m:r>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𝑊</m:t>
                            </m:r>
                          </m:num>
                          <m:den>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𝐻</m:t>
                            </m:r>
                          </m:num>
                          <m:den>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sup>
                    </m:sSup>
                  </m:oMath>
                </a14:m>
                <a:r>
                  <a:rPr lang="en-US" dirty="0" smtClean="0"/>
                  <a:t>, </a:t>
                </a:r>
                <a14:m>
                  <m:oMath xmlns:m="http://schemas.openxmlformats.org/officeDocument/2006/math">
                    <m:r>
                      <a:rPr lang="en-US" b="0" i="1" smtClean="0">
                        <a:latin typeface="Cambria Math" panose="02040503050406030204" pitchFamily="18" charset="0"/>
                      </a:rPr>
                      <m:t>𝑅</m:t>
                    </m:r>
                  </m:oMath>
                </a14:m>
                <a:r>
                  <a:rPr lang="en-US" dirty="0" smtClean="0"/>
                  <a:t>-resolution </a:t>
                </a:r>
                <a:r>
                  <a:rPr lang="en-US" dirty="0"/>
                  <a:t>decrease, </a:t>
                </a:r>
                <a14:m>
                  <m:oMath xmlns:m="http://schemas.openxmlformats.org/officeDocument/2006/math">
                    <m:r>
                      <a:rPr lang="en-US" b="0" i="1" smtClean="0">
                        <a:latin typeface="Cambria Math" panose="02040503050406030204" pitchFamily="18" charset="0"/>
                      </a:rPr>
                      <m:t>𝐶</m:t>
                    </m:r>
                  </m:oMath>
                </a14:m>
                <a:r>
                  <a:rPr lang="en-US" dirty="0" smtClean="0"/>
                  <a:t>-number </a:t>
                </a:r>
                <a:r>
                  <a:rPr lang="en-US" dirty="0"/>
                  <a:t>of </a:t>
                </a:r>
                <a:r>
                  <a:rPr lang="en-US" dirty="0" smtClean="0"/>
                  <a:t>classes.</a:t>
                </a:r>
              </a:p>
              <a:p>
                <a:pPr marL="342900" indent="-342900">
                  <a:buFont typeface="Wingdings" panose="05000000000000000000" pitchFamily="2" charset="2"/>
                  <a:buChar char="§"/>
                </a:pPr>
                <a:r>
                  <a:rPr lang="en-US" dirty="0" smtClean="0"/>
                  <a:t>GT</a:t>
                </a:r>
                <a:r>
                  <a:rPr lang="en-US" dirty="0" smtClean="0"/>
                  <a:t> </a:t>
                </a:r>
                <a:r>
                  <a:rPr lang="en-US" dirty="0" err="1" smtClean="0"/>
                  <a:t>keypoint</a:t>
                </a:r>
                <a:r>
                  <a:rPr lang="en-US" dirty="0" smtClean="0"/>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k</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smtClean="0"/>
                  <a:t> of </a:t>
                </a:r>
                <a:r>
                  <a:rPr lang="en-US" dirty="0"/>
                  <a:t>class </a:t>
                </a:r>
                <a14:m>
                  <m:oMath xmlns:m="http://schemas.openxmlformats.org/officeDocument/2006/math">
                    <m:r>
                      <a:rPr lang="en-US" b="0" i="1" smtClean="0">
                        <a:latin typeface="Cambria Math" panose="02040503050406030204" pitchFamily="18" charset="0"/>
                      </a:rPr>
                      <m:t>𝑐</m:t>
                    </m:r>
                  </m:oMath>
                </a14:m>
                <a:r>
                  <a:rPr lang="en-US" dirty="0" smtClean="0"/>
                  <a:t> in original resolution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a:t>
                </a:r>
                <a14:m>
                  <m:oMath xmlns:m="http://schemas.openxmlformats.org/officeDocument/2006/math">
                    <m:sSup>
                      <m:sSupPr>
                        <m:ctrlPr>
                          <a:rPr lang="en-US" b="0" i="0" smtClean="0">
                            <a:latin typeface="Cambria Math" panose="02040503050406030204" pitchFamily="18" charset="0"/>
                            <a:ea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k</m:t>
                        </m:r>
                      </m:e>
                      <m:sup>
                        <m:r>
                          <a:rPr lang="en-US" b="0" i="0"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m:t>
                        </m:r>
                      </m:num>
                      <m:den>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m:t>
                    </m:r>
                  </m:oMath>
                </a14:m>
                <a:r>
                  <a:rPr lang="en-US" dirty="0" smtClean="0"/>
                  <a:t> </a:t>
                </a:r>
                <a:r>
                  <a:rPr lang="en-US" dirty="0" smtClean="0"/>
                  <a:t>in </a:t>
                </a:r>
                <a:r>
                  <a:rPr lang="en-US" dirty="0"/>
                  <a:t> </a:t>
                </a:r>
                <a14:m>
                  <m:oMath xmlns:m="http://schemas.openxmlformats.org/officeDocument/2006/math">
                    <m:r>
                      <a:rPr lang="en-US" i="1">
                        <a:latin typeface="Cambria Math" panose="02040503050406030204" pitchFamily="18" charset="0"/>
                      </a:rPr>
                      <m:t>𝑌</m:t>
                    </m:r>
                  </m:oMath>
                </a14:m>
                <a:r>
                  <a:rPr lang="en-US" dirty="0" smtClean="0"/>
                  <a:t>. </a:t>
                </a:r>
                <a:r>
                  <a:rPr lang="en-US" dirty="0"/>
                  <a:t>The output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smtClean="0"/>
                  <a:t> </a:t>
                </a:r>
                <a:r>
                  <a:rPr lang="en-US" dirty="0"/>
                  <a:t>of a class </a:t>
                </a:r>
                <a14:m>
                  <m:oMath xmlns:m="http://schemas.openxmlformats.org/officeDocument/2006/math">
                    <m:r>
                      <a:rPr lang="en-US" i="1">
                        <a:latin typeface="Cambria Math" panose="02040503050406030204" pitchFamily="18" charset="0"/>
                      </a:rPr>
                      <m:t>𝑐</m:t>
                    </m:r>
                  </m:oMath>
                </a14:m>
                <a:r>
                  <a:rPr lang="en-US" dirty="0" smtClean="0"/>
                  <a:t> </a:t>
                </a:r>
                <a:r>
                  <a:rPr lang="en-US" dirty="0"/>
                  <a:t>in </a:t>
                </a:r>
                <a:r>
                  <a:rPr lang="en-US" dirty="0" err="1"/>
                  <a:t>heatmap</a:t>
                </a:r>
                <a:r>
                  <a:rPr lang="en-US" dirty="0"/>
                  <a:t> </a:t>
                </a:r>
                <a:r>
                  <a:rPr lang="en-US" dirty="0"/>
                  <a:t> </a:t>
                </a:r>
                <a14:m>
                  <m:oMath xmlns:m="http://schemas.openxmlformats.org/officeDocument/2006/math">
                    <m:r>
                      <a:rPr lang="en-US" i="1">
                        <a:latin typeface="Cambria Math" panose="02040503050406030204" pitchFamily="18" charset="0"/>
                      </a:rPr>
                      <m:t>𝑌</m:t>
                    </m:r>
                  </m:oMath>
                </a14:m>
                <a:r>
                  <a:rPr lang="en-US" dirty="0" smtClean="0"/>
                  <a: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𝑥𝑦𝑐</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r>
                                  <a:rPr lang="en-US" i="1">
                                    <a:latin typeface="Cambria Math" panose="02040503050406030204" pitchFamily="18" charset="0"/>
                                  </a:rPr>
                                  <m:t>′</m:t>
                                </m:r>
                              </m:e>
                              <m:sub>
                                <m:r>
                                  <a:rPr lang="en-US" i="1">
                                    <a:latin typeface="Cambria Math" panose="02040503050406030204" pitchFamily="18" charset="0"/>
                                  </a:rPr>
                                  <m:t>𝑥</m:t>
                                </m:r>
                              </m:sub>
                            </m:sSub>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r>
                                  <a:rPr lang="en-US" i="1">
                                    <a:latin typeface="Cambria Math" panose="02040503050406030204" pitchFamily="18" charset="0"/>
                                  </a:rPr>
                                  <m:t>′</m:t>
                                </m:r>
                              </m:e>
                              <m:sub>
                                <m:r>
                                  <a:rPr lang="en-US" b="0" i="1" smtClean="0">
                                    <a:latin typeface="Cambria Math" panose="02040503050406030204" pitchFamily="18" charset="0"/>
                                  </a:rPr>
                                  <m:t>𝑦</m:t>
                                </m:r>
                              </m:sub>
                            </m:sSub>
                            <m:r>
                              <a:rPr lang="en-US" i="1">
                                <a:latin typeface="Cambria Math" panose="02040503050406030204" pitchFamily="18" charset="0"/>
                              </a:rPr>
                              <m:t>)</m:t>
                            </m:r>
                          </m:e>
                          <m:sup>
                            <m:r>
                              <a:rPr lang="en-US" i="1">
                                <a:latin typeface="Cambria Math" panose="02040503050406030204" pitchFamily="18" charset="0"/>
                              </a:rPr>
                              <m:t>2</m:t>
                            </m:r>
                          </m:sup>
                        </m:sSup>
                      </m:num>
                      <m:den>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oMath>
                </a14:m>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𝑘</m:t>
                        </m:r>
                      </m:sub>
                    </m:sSub>
                  </m:oMath>
                </a14:m>
                <a:r>
                  <a:rPr lang="en-US" dirty="0" smtClean="0"/>
                  <a:t> - radius of </a:t>
                </a:r>
                <a:r>
                  <a:rPr lang="en-US" dirty="0" err="1" smtClean="0"/>
                  <a:t>keypoint</a:t>
                </a:r>
                <a:r>
                  <a:rPr lang="en-US" dirty="0" smtClean="0"/>
                  <a:t> k in Y.</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blipFill>
                <a:blip r:embed="rId2"/>
                <a:stretch>
                  <a:fillRect l="-427" r="-4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99624E5-6640-4B65-82B0-BACE50C7D1B2}" type="datetime1">
              <a:rPr lang="en-US" smtClean="0"/>
              <a:t>6/10/2021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13</a:t>
            </a:fld>
            <a:endParaRPr lang="en-US"/>
          </a:p>
        </p:txBody>
      </p:sp>
      <p:sp>
        <p:nvSpPr>
          <p:cNvPr id="7" name="Text Placeholder 6"/>
          <p:cNvSpPr>
            <a:spLocks noGrp="1"/>
          </p:cNvSpPr>
          <p:nvPr>
            <p:ph type="body" sz="quarter" idx="13"/>
          </p:nvPr>
        </p:nvSpPr>
        <p:spPr/>
        <p:txBody>
          <a:bodyPr/>
          <a:lstStyle/>
          <a:p>
            <a:r>
              <a:rPr lang="en-US" dirty="0"/>
              <a:t>Proposed </a:t>
            </a:r>
            <a:r>
              <a:rPr lang="en-US" dirty="0" smtClean="0"/>
              <a:t>method</a:t>
            </a:r>
            <a:endParaRPr lang="en-US" dirty="0"/>
          </a:p>
        </p:txBody>
      </p:sp>
      <p:sp>
        <p:nvSpPr>
          <p:cNvPr id="8" name="Text Placeholder 7"/>
          <p:cNvSpPr>
            <a:spLocks noGrp="1"/>
          </p:cNvSpPr>
          <p:nvPr>
            <p:ph type="body" sz="quarter" idx="14"/>
          </p:nvPr>
        </p:nvSpPr>
        <p:spPr/>
        <p:txBody>
          <a:bodyPr/>
          <a:lstStyle/>
          <a:p>
            <a:r>
              <a:rPr lang="en-US" dirty="0" smtClean="0"/>
              <a:t>License plate detection</a:t>
            </a:r>
            <a:endParaRPr lang="en-US" dirty="0"/>
          </a:p>
        </p:txBody>
      </p:sp>
    </p:spTree>
    <p:extLst>
      <p:ext uri="{BB962C8B-B14F-4D97-AF65-F5344CB8AC3E}">
        <p14:creationId xmlns:p14="http://schemas.microsoft.com/office/powerpoint/2010/main" val="366949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34C294-D997-4100-8447-278784994C23}"/>
              </a:ext>
            </a:extLst>
          </p:cNvPr>
          <p:cNvSpPr>
            <a:spLocks noGrp="1"/>
          </p:cNvSpPr>
          <p:nvPr>
            <p:ph sz="half" idx="2"/>
          </p:nvPr>
        </p:nvSpPr>
        <p:spPr/>
        <p:txBody>
          <a:bodyPr/>
          <a:lstStyle/>
          <a:p>
            <a:pPr marL="342900" indent="-342900">
              <a:buFont typeface="+mj-lt"/>
              <a:buAutoNum type="arabicPeriod"/>
            </a:pPr>
            <a:r>
              <a:rPr lang="en-US" dirty="0"/>
              <a:t>Preface</a:t>
            </a:r>
          </a:p>
          <a:p>
            <a:pPr marL="342900" indent="-342900">
              <a:buFont typeface="+mj-lt"/>
              <a:buAutoNum type="arabicPeriod"/>
            </a:pPr>
            <a:r>
              <a:rPr lang="en-US" dirty="0"/>
              <a:t>Introduction</a:t>
            </a:r>
          </a:p>
          <a:p>
            <a:pPr marL="342900" indent="-342900">
              <a:buFont typeface="+mj-lt"/>
              <a:buAutoNum type="arabicPeriod"/>
            </a:pPr>
            <a:r>
              <a:rPr lang="en-US" dirty="0"/>
              <a:t>Related work</a:t>
            </a:r>
          </a:p>
          <a:p>
            <a:pPr marL="342900" indent="-342900">
              <a:buFont typeface="+mj-lt"/>
              <a:buAutoNum type="arabicPeriod"/>
            </a:pPr>
            <a:r>
              <a:rPr lang="en-US" dirty="0"/>
              <a:t>Proposed method</a:t>
            </a:r>
          </a:p>
          <a:p>
            <a:pPr marL="342900" indent="-342900">
              <a:buFont typeface="+mj-lt"/>
              <a:buAutoNum type="arabicPeriod"/>
            </a:pPr>
            <a:r>
              <a:rPr lang="en-US" dirty="0"/>
              <a:t>Experiments and results</a:t>
            </a:r>
          </a:p>
          <a:p>
            <a:pPr marL="342900" indent="-342900">
              <a:buFont typeface="+mj-lt"/>
              <a:buAutoNum type="arabicPeriod"/>
            </a:pPr>
            <a:r>
              <a:rPr lang="en-US" dirty="0"/>
              <a:t>Conclusion</a:t>
            </a:r>
          </a:p>
        </p:txBody>
      </p:sp>
      <p:sp>
        <p:nvSpPr>
          <p:cNvPr id="3" name="Date Placeholder 2">
            <a:extLst>
              <a:ext uri="{FF2B5EF4-FFF2-40B4-BE49-F238E27FC236}">
                <a16:creationId xmlns:a16="http://schemas.microsoft.com/office/drawing/2014/main" id="{26A4EC38-7D95-4B19-B56A-9DC713A13B44}"/>
              </a:ext>
            </a:extLst>
          </p:cNvPr>
          <p:cNvSpPr>
            <a:spLocks noGrp="1"/>
          </p:cNvSpPr>
          <p:nvPr>
            <p:ph type="dt" sz="half" idx="10"/>
          </p:nvPr>
        </p:nvSpPr>
        <p:spPr/>
        <p:txBody>
          <a:bodyPr/>
          <a:lstStyle/>
          <a:p>
            <a:fld id="{499624E5-6640-4B65-82B0-BACE50C7D1B2}" type="datetime1">
              <a:rPr lang="en-US" smtClean="0"/>
              <a:t>6/10/2021</a:t>
            </a:fld>
            <a:endParaRPr lang="en-US" dirty="0"/>
          </a:p>
        </p:txBody>
      </p:sp>
      <p:sp>
        <p:nvSpPr>
          <p:cNvPr id="4" name="Footer Placeholder 3">
            <a:extLst>
              <a:ext uri="{FF2B5EF4-FFF2-40B4-BE49-F238E27FC236}">
                <a16:creationId xmlns:a16="http://schemas.microsoft.com/office/drawing/2014/main" id="{59D4A331-1FF4-4B3D-8A23-EA55C1DB28C5}"/>
              </a:ext>
            </a:extLst>
          </p:cNvPr>
          <p:cNvSpPr>
            <a:spLocks noGrp="1"/>
          </p:cNvSpPr>
          <p:nvPr>
            <p:ph type="ftr" sz="quarter" idx="11"/>
          </p:nvPr>
        </p:nvSpPr>
        <p:spPr/>
        <p:txBody>
          <a:bodyPr/>
          <a:lstStyle/>
          <a:p>
            <a:r>
              <a:rPr lang="fr-FR"/>
              <a:t>Le Quy Don Technical University</a:t>
            </a:r>
            <a:endParaRPr lang="en-US" dirty="0"/>
          </a:p>
        </p:txBody>
      </p:sp>
      <p:sp>
        <p:nvSpPr>
          <p:cNvPr id="5" name="Slide Number Placeholder 4">
            <a:extLst>
              <a:ext uri="{FF2B5EF4-FFF2-40B4-BE49-F238E27FC236}">
                <a16:creationId xmlns:a16="http://schemas.microsoft.com/office/drawing/2014/main" id="{9D94D10F-A7B8-4892-8F8A-8B51778B85DD}"/>
              </a:ext>
            </a:extLst>
          </p:cNvPr>
          <p:cNvSpPr>
            <a:spLocks noGrp="1"/>
          </p:cNvSpPr>
          <p:nvPr>
            <p:ph type="sldNum" sz="quarter" idx="12"/>
          </p:nvPr>
        </p:nvSpPr>
        <p:spPr/>
        <p:txBody>
          <a:bodyPr/>
          <a:lstStyle/>
          <a:p>
            <a:fld id="{B881B6B3-2069-452F-BF40-F653D75B3DB0}" type="slidenum">
              <a:rPr lang="en-US" smtClean="0"/>
              <a:t>2</a:t>
            </a:fld>
            <a:endParaRPr lang="en-US"/>
          </a:p>
        </p:txBody>
      </p:sp>
      <p:sp>
        <p:nvSpPr>
          <p:cNvPr id="6" name="Text Placeholder 5">
            <a:extLst>
              <a:ext uri="{FF2B5EF4-FFF2-40B4-BE49-F238E27FC236}">
                <a16:creationId xmlns:a16="http://schemas.microsoft.com/office/drawing/2014/main" id="{73B66DC4-BE8F-4379-876C-313C1316942B}"/>
              </a:ext>
            </a:extLst>
          </p:cNvPr>
          <p:cNvSpPr>
            <a:spLocks noGrp="1"/>
          </p:cNvSpPr>
          <p:nvPr>
            <p:ph type="body" sz="quarter" idx="13"/>
          </p:nvPr>
        </p:nvSpPr>
        <p:spPr/>
        <p:txBody>
          <a:bodyPr/>
          <a:lstStyle/>
          <a:p>
            <a:r>
              <a:rPr lang="en-US" dirty="0"/>
              <a:t>Content</a:t>
            </a:r>
          </a:p>
        </p:txBody>
      </p:sp>
      <p:sp>
        <p:nvSpPr>
          <p:cNvPr id="7" name="Text Placeholder 6">
            <a:extLst>
              <a:ext uri="{FF2B5EF4-FFF2-40B4-BE49-F238E27FC236}">
                <a16:creationId xmlns:a16="http://schemas.microsoft.com/office/drawing/2014/main" id="{0363A5A7-B203-4760-AFB0-02EABD7BE00D}"/>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3242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13D3-D09F-46ED-8B1E-001A097D3CAA}"/>
              </a:ext>
            </a:extLst>
          </p:cNvPr>
          <p:cNvSpPr>
            <a:spLocks noGrp="1"/>
          </p:cNvSpPr>
          <p:nvPr>
            <p:ph type="title"/>
          </p:nvPr>
        </p:nvSpPr>
        <p:spPr/>
        <p:txBody>
          <a:bodyPr/>
          <a:lstStyle/>
          <a:p>
            <a:r>
              <a:rPr lang="en-US" dirty="0"/>
              <a:t> Means of transport</a:t>
            </a:r>
          </a:p>
        </p:txBody>
      </p:sp>
      <p:sp>
        <p:nvSpPr>
          <p:cNvPr id="3" name="Content Placeholder 2">
            <a:extLst>
              <a:ext uri="{FF2B5EF4-FFF2-40B4-BE49-F238E27FC236}">
                <a16:creationId xmlns:a16="http://schemas.microsoft.com/office/drawing/2014/main" id="{D9C4E4DD-8A17-4168-902F-9BB7DAE443BC}"/>
              </a:ext>
            </a:extLst>
          </p:cNvPr>
          <p:cNvSpPr>
            <a:spLocks noGrp="1"/>
          </p:cNvSpPr>
          <p:nvPr>
            <p:ph sz="half" idx="2"/>
          </p:nvPr>
        </p:nvSpPr>
        <p:spPr>
          <a:xfrm>
            <a:off x="381000" y="850899"/>
            <a:ext cx="5715000" cy="5641972"/>
          </a:xfrm>
        </p:spPr>
        <p:txBody>
          <a:bodyPr/>
          <a:lstStyle/>
          <a:p>
            <a:r>
              <a:rPr lang="en-US" dirty="0"/>
              <a:t>Nowadays, with the rapid increase of vehicles, the intelligent automatic license plate recognition (ALPR) system is attracting more and more attention.</a:t>
            </a:r>
          </a:p>
        </p:txBody>
      </p:sp>
      <p:sp>
        <p:nvSpPr>
          <p:cNvPr id="4" name="Date Placeholder 3">
            <a:extLst>
              <a:ext uri="{FF2B5EF4-FFF2-40B4-BE49-F238E27FC236}">
                <a16:creationId xmlns:a16="http://schemas.microsoft.com/office/drawing/2014/main" id="{997F7C09-7C57-4FB6-8F98-0748C74F1CA7}"/>
              </a:ext>
            </a:extLst>
          </p:cNvPr>
          <p:cNvSpPr>
            <a:spLocks noGrp="1"/>
          </p:cNvSpPr>
          <p:nvPr>
            <p:ph type="dt" sz="half" idx="10"/>
          </p:nvPr>
        </p:nvSpPr>
        <p:spPr/>
        <p:txBody>
          <a:bodyPr/>
          <a:lstStyle/>
          <a:p>
            <a:fld id="{499624E5-6640-4B65-82B0-BACE50C7D1B2}" type="datetime1">
              <a:rPr lang="en-US" smtClean="0"/>
              <a:t>6/10/2021</a:t>
            </a:fld>
            <a:endParaRPr lang="en-US" dirty="0"/>
          </a:p>
        </p:txBody>
      </p:sp>
      <p:sp>
        <p:nvSpPr>
          <p:cNvPr id="5" name="Footer Placeholder 4">
            <a:extLst>
              <a:ext uri="{FF2B5EF4-FFF2-40B4-BE49-F238E27FC236}">
                <a16:creationId xmlns:a16="http://schemas.microsoft.com/office/drawing/2014/main" id="{EC6E5597-BA82-4BDE-91E7-EAA7623D27AF}"/>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14CDE322-E457-4D10-8B94-25D61A9F650F}"/>
              </a:ext>
            </a:extLst>
          </p:cNvPr>
          <p:cNvSpPr>
            <a:spLocks noGrp="1"/>
          </p:cNvSpPr>
          <p:nvPr>
            <p:ph type="sldNum" sz="quarter" idx="12"/>
          </p:nvPr>
        </p:nvSpPr>
        <p:spPr/>
        <p:txBody>
          <a:bodyPr/>
          <a:lstStyle/>
          <a:p>
            <a:fld id="{B881B6B3-2069-452F-BF40-F653D75B3DB0}" type="slidenum">
              <a:rPr lang="en-US" smtClean="0"/>
              <a:t>3</a:t>
            </a:fld>
            <a:endParaRPr lang="en-US"/>
          </a:p>
        </p:txBody>
      </p:sp>
      <p:sp>
        <p:nvSpPr>
          <p:cNvPr id="7" name="Text Placeholder 6">
            <a:extLst>
              <a:ext uri="{FF2B5EF4-FFF2-40B4-BE49-F238E27FC236}">
                <a16:creationId xmlns:a16="http://schemas.microsoft.com/office/drawing/2014/main" id="{299CB233-52FA-4D95-9F8B-1E2B86E1C1B5}"/>
              </a:ext>
            </a:extLst>
          </p:cNvPr>
          <p:cNvSpPr>
            <a:spLocks noGrp="1"/>
          </p:cNvSpPr>
          <p:nvPr>
            <p:ph type="body" sz="quarter" idx="13"/>
          </p:nvPr>
        </p:nvSpPr>
        <p:spPr/>
        <p:txBody>
          <a:bodyPr/>
          <a:lstStyle/>
          <a:p>
            <a:r>
              <a:rPr lang="en-US" dirty="0"/>
              <a:t>Preface</a:t>
            </a:r>
          </a:p>
        </p:txBody>
      </p:sp>
      <p:sp>
        <p:nvSpPr>
          <p:cNvPr id="8" name="Text Placeholder 7">
            <a:extLst>
              <a:ext uri="{FF2B5EF4-FFF2-40B4-BE49-F238E27FC236}">
                <a16:creationId xmlns:a16="http://schemas.microsoft.com/office/drawing/2014/main" id="{BFA19AEA-30C5-433E-9AFF-2FB4411619BE}"/>
              </a:ext>
            </a:extLst>
          </p:cNvPr>
          <p:cNvSpPr>
            <a:spLocks noGrp="1"/>
          </p:cNvSpPr>
          <p:nvPr>
            <p:ph type="body" sz="quarter" idx="14"/>
          </p:nvPr>
        </p:nvSpPr>
        <p:spPr/>
        <p:txBody>
          <a:bodyPr/>
          <a:lstStyle/>
          <a:p>
            <a:r>
              <a:rPr lang="en-US" dirty="0"/>
              <a:t>Reality</a:t>
            </a:r>
          </a:p>
        </p:txBody>
      </p:sp>
      <p:sp>
        <p:nvSpPr>
          <p:cNvPr id="9" name="Text Placeholder 8">
            <a:extLst>
              <a:ext uri="{FF2B5EF4-FFF2-40B4-BE49-F238E27FC236}">
                <a16:creationId xmlns:a16="http://schemas.microsoft.com/office/drawing/2014/main" id="{90A21E1D-7357-4AE8-8ECD-F4FD24FB94AA}"/>
              </a:ext>
            </a:extLst>
          </p:cNvPr>
          <p:cNvSpPr>
            <a:spLocks noGrp="1"/>
          </p:cNvSpPr>
          <p:nvPr>
            <p:ph type="body" sz="quarter" idx="15"/>
          </p:nvPr>
        </p:nvSpPr>
        <p:spPr>
          <a:xfrm>
            <a:off x="6793827" y="5105168"/>
            <a:ext cx="4697297" cy="286232"/>
          </a:xfrm>
        </p:spPr>
        <p:txBody>
          <a:bodyPr/>
          <a:lstStyle/>
          <a:p>
            <a:r>
              <a:rPr lang="en-US" dirty="0"/>
              <a:t>Means of transport on a highway in our country.</a:t>
            </a:r>
          </a:p>
        </p:txBody>
      </p:sp>
      <p:pic>
        <p:nvPicPr>
          <p:cNvPr id="10" name="Picture 2" descr="https://www.vietvisiontravel.com/wp-content/uploads/2017/08/Vietnam-highway.jpg">
            <a:extLst>
              <a:ext uri="{FF2B5EF4-FFF2-40B4-BE49-F238E27FC236}">
                <a16:creationId xmlns:a16="http://schemas.microsoft.com/office/drawing/2014/main" id="{1D2DD282-43F8-4D9C-A08C-708D0A27C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224" y="1752832"/>
            <a:ext cx="5028504" cy="335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26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D88023-2E08-48D1-A10F-BD6A68ADCC33}"/>
              </a:ext>
            </a:extLst>
          </p:cNvPr>
          <p:cNvSpPr>
            <a:spLocks noGrp="1"/>
          </p:cNvSpPr>
          <p:nvPr>
            <p:ph sz="half" idx="2"/>
          </p:nvPr>
        </p:nvSpPr>
        <p:spPr/>
        <p:txBody>
          <a:bodyPr/>
          <a:lstStyle/>
          <a:p>
            <a:pPr marL="285750" indent="-285750">
              <a:buFont typeface="Courier New" panose="02070309020205020404" pitchFamily="49" charset="0"/>
              <a:buChar char="o"/>
            </a:pPr>
            <a:r>
              <a:rPr lang="en-US" dirty="0"/>
              <a:t>Previous studies in ALPR focused on recognizing license plate (LP) in constrained environment.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Recent studies on ALPR in Vietnam have conducted small datasets and have not covered various cases of Vietnamese LPs</a:t>
            </a:r>
          </a:p>
          <a:p>
            <a:endParaRPr lang="en-US" dirty="0"/>
          </a:p>
          <a:p>
            <a:r>
              <a:rPr lang="en-US" dirty="0">
                <a:sym typeface="Wingdings" panose="05000000000000000000" pitchFamily="2" charset="2"/>
              </a:rPr>
              <a:t> </a:t>
            </a:r>
            <a:r>
              <a:rPr lang="en-US" b="1" dirty="0">
                <a:sym typeface="Wingdings" panose="05000000000000000000" pitchFamily="2" charset="2"/>
              </a:rPr>
              <a:t>O</a:t>
            </a:r>
            <a:r>
              <a:rPr lang="en-US" b="1" dirty="0"/>
              <a:t>ur goal</a:t>
            </a:r>
            <a:r>
              <a:rPr lang="en-US" dirty="0"/>
              <a:t>: To develop a model for ALPR that is effective in unconstrained environment in Vietnam</a:t>
            </a:r>
          </a:p>
          <a:p>
            <a:endParaRPr lang="en-US" dirty="0"/>
          </a:p>
        </p:txBody>
      </p:sp>
      <p:sp>
        <p:nvSpPr>
          <p:cNvPr id="3" name="Date Placeholder 2">
            <a:extLst>
              <a:ext uri="{FF2B5EF4-FFF2-40B4-BE49-F238E27FC236}">
                <a16:creationId xmlns:a16="http://schemas.microsoft.com/office/drawing/2014/main" id="{3203F4C9-8947-4EAE-B01C-E79C27D44EBB}"/>
              </a:ext>
            </a:extLst>
          </p:cNvPr>
          <p:cNvSpPr>
            <a:spLocks noGrp="1"/>
          </p:cNvSpPr>
          <p:nvPr>
            <p:ph type="dt" sz="half" idx="10"/>
          </p:nvPr>
        </p:nvSpPr>
        <p:spPr/>
        <p:txBody>
          <a:bodyPr/>
          <a:lstStyle/>
          <a:p>
            <a:fld id="{499624E5-6640-4B65-82B0-BACE50C7D1B2}" type="datetime1">
              <a:rPr lang="en-US" smtClean="0"/>
              <a:t>6/10/2021</a:t>
            </a:fld>
            <a:endParaRPr lang="en-US" dirty="0"/>
          </a:p>
        </p:txBody>
      </p:sp>
      <p:sp>
        <p:nvSpPr>
          <p:cNvPr id="4" name="Footer Placeholder 3">
            <a:extLst>
              <a:ext uri="{FF2B5EF4-FFF2-40B4-BE49-F238E27FC236}">
                <a16:creationId xmlns:a16="http://schemas.microsoft.com/office/drawing/2014/main" id="{984F3939-CE30-4234-8405-AF08899C4E67}"/>
              </a:ext>
            </a:extLst>
          </p:cNvPr>
          <p:cNvSpPr>
            <a:spLocks noGrp="1"/>
          </p:cNvSpPr>
          <p:nvPr>
            <p:ph type="ftr" sz="quarter" idx="11"/>
          </p:nvPr>
        </p:nvSpPr>
        <p:spPr/>
        <p:txBody>
          <a:bodyPr/>
          <a:lstStyle/>
          <a:p>
            <a:r>
              <a:rPr lang="fr-FR"/>
              <a:t>Le Quy Don Technical University</a:t>
            </a:r>
            <a:endParaRPr lang="en-US" dirty="0"/>
          </a:p>
        </p:txBody>
      </p:sp>
      <p:sp>
        <p:nvSpPr>
          <p:cNvPr id="5" name="Slide Number Placeholder 4">
            <a:extLst>
              <a:ext uri="{FF2B5EF4-FFF2-40B4-BE49-F238E27FC236}">
                <a16:creationId xmlns:a16="http://schemas.microsoft.com/office/drawing/2014/main" id="{730A4907-C423-478E-BA8C-AEA9F8670097}"/>
              </a:ext>
            </a:extLst>
          </p:cNvPr>
          <p:cNvSpPr>
            <a:spLocks noGrp="1"/>
          </p:cNvSpPr>
          <p:nvPr>
            <p:ph type="sldNum" sz="quarter" idx="12"/>
          </p:nvPr>
        </p:nvSpPr>
        <p:spPr/>
        <p:txBody>
          <a:bodyPr/>
          <a:lstStyle/>
          <a:p>
            <a:fld id="{B881B6B3-2069-452F-BF40-F653D75B3DB0}" type="slidenum">
              <a:rPr lang="en-US" smtClean="0"/>
              <a:t>4</a:t>
            </a:fld>
            <a:endParaRPr lang="en-US"/>
          </a:p>
        </p:txBody>
      </p:sp>
      <p:sp>
        <p:nvSpPr>
          <p:cNvPr id="6" name="Text Placeholder 5">
            <a:extLst>
              <a:ext uri="{FF2B5EF4-FFF2-40B4-BE49-F238E27FC236}">
                <a16:creationId xmlns:a16="http://schemas.microsoft.com/office/drawing/2014/main" id="{ECC80763-189B-486B-B69A-BC4B04B11790}"/>
              </a:ext>
            </a:extLst>
          </p:cNvPr>
          <p:cNvSpPr>
            <a:spLocks noGrp="1"/>
          </p:cNvSpPr>
          <p:nvPr>
            <p:ph type="body" sz="quarter" idx="13"/>
          </p:nvPr>
        </p:nvSpPr>
        <p:spPr/>
        <p:txBody>
          <a:bodyPr/>
          <a:lstStyle/>
          <a:p>
            <a:r>
              <a:rPr lang="en-US" dirty="0"/>
              <a:t>Preface</a:t>
            </a:r>
          </a:p>
        </p:txBody>
      </p:sp>
      <p:sp>
        <p:nvSpPr>
          <p:cNvPr id="7" name="Text Placeholder 6">
            <a:extLst>
              <a:ext uri="{FF2B5EF4-FFF2-40B4-BE49-F238E27FC236}">
                <a16:creationId xmlns:a16="http://schemas.microsoft.com/office/drawing/2014/main" id="{8E36EA54-8154-43B5-AD28-EC570103E07D}"/>
              </a:ext>
            </a:extLst>
          </p:cNvPr>
          <p:cNvSpPr>
            <a:spLocks noGrp="1"/>
          </p:cNvSpPr>
          <p:nvPr>
            <p:ph type="body" sz="quarter" idx="14"/>
          </p:nvPr>
        </p:nvSpPr>
        <p:spPr/>
        <p:txBody>
          <a:bodyPr/>
          <a:lstStyle/>
          <a:p>
            <a:r>
              <a:rPr lang="en-US" dirty="0"/>
              <a:t>Our goal</a:t>
            </a:r>
          </a:p>
        </p:txBody>
      </p:sp>
    </p:spTree>
    <p:extLst>
      <p:ext uri="{BB962C8B-B14F-4D97-AF65-F5344CB8AC3E}">
        <p14:creationId xmlns:p14="http://schemas.microsoft.com/office/powerpoint/2010/main" val="381448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79BE-E246-446D-94C6-4B50B4E3847F}"/>
              </a:ext>
            </a:extLst>
          </p:cNvPr>
          <p:cNvSpPr>
            <a:spLocks noGrp="1"/>
          </p:cNvSpPr>
          <p:nvPr>
            <p:ph type="title"/>
          </p:nvPr>
        </p:nvSpPr>
        <p:spPr/>
        <p:txBody>
          <a:bodyPr/>
          <a:lstStyle/>
          <a:p>
            <a:r>
              <a:rPr lang="en-US" dirty="0"/>
              <a:t>A typical ALPR system</a:t>
            </a:r>
          </a:p>
        </p:txBody>
      </p:sp>
      <p:sp>
        <p:nvSpPr>
          <p:cNvPr id="4" name="Date Placeholder 3">
            <a:extLst>
              <a:ext uri="{FF2B5EF4-FFF2-40B4-BE49-F238E27FC236}">
                <a16:creationId xmlns:a16="http://schemas.microsoft.com/office/drawing/2014/main" id="{63F0F9CC-6B76-4053-90A6-6CF29092E5D4}"/>
              </a:ext>
            </a:extLst>
          </p:cNvPr>
          <p:cNvSpPr>
            <a:spLocks noGrp="1"/>
          </p:cNvSpPr>
          <p:nvPr>
            <p:ph type="dt" sz="half" idx="10"/>
          </p:nvPr>
        </p:nvSpPr>
        <p:spPr/>
        <p:txBody>
          <a:bodyPr/>
          <a:lstStyle/>
          <a:p>
            <a:fld id="{499624E5-6640-4B65-82B0-BACE50C7D1B2}" type="datetime1">
              <a:rPr lang="en-US" smtClean="0"/>
              <a:t>6/10/2021</a:t>
            </a:fld>
            <a:endParaRPr lang="en-US" dirty="0"/>
          </a:p>
        </p:txBody>
      </p:sp>
      <p:sp>
        <p:nvSpPr>
          <p:cNvPr id="5" name="Footer Placeholder 4">
            <a:extLst>
              <a:ext uri="{FF2B5EF4-FFF2-40B4-BE49-F238E27FC236}">
                <a16:creationId xmlns:a16="http://schemas.microsoft.com/office/drawing/2014/main" id="{8B1FBC0B-3D49-4F2A-82EC-15A98CC29B6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6DB1617-9A8C-49E6-B7B1-17467FEC3BB2}"/>
              </a:ext>
            </a:extLst>
          </p:cNvPr>
          <p:cNvSpPr>
            <a:spLocks noGrp="1"/>
          </p:cNvSpPr>
          <p:nvPr>
            <p:ph type="sldNum" sz="quarter" idx="12"/>
          </p:nvPr>
        </p:nvSpPr>
        <p:spPr/>
        <p:txBody>
          <a:bodyPr/>
          <a:lstStyle/>
          <a:p>
            <a:fld id="{B881B6B3-2069-452F-BF40-F653D75B3DB0}" type="slidenum">
              <a:rPr lang="en-US" smtClean="0"/>
              <a:t>5</a:t>
            </a:fld>
            <a:endParaRPr lang="en-US"/>
          </a:p>
        </p:txBody>
      </p:sp>
      <p:sp>
        <p:nvSpPr>
          <p:cNvPr id="7" name="Text Placeholder 6">
            <a:extLst>
              <a:ext uri="{FF2B5EF4-FFF2-40B4-BE49-F238E27FC236}">
                <a16:creationId xmlns:a16="http://schemas.microsoft.com/office/drawing/2014/main" id="{0D50477A-7B60-4FC7-91B4-1E48151F96A1}"/>
              </a:ext>
            </a:extLst>
          </p:cNvPr>
          <p:cNvSpPr>
            <a:spLocks noGrp="1"/>
          </p:cNvSpPr>
          <p:nvPr>
            <p:ph type="body" sz="quarter" idx="13"/>
          </p:nvPr>
        </p:nvSpPr>
        <p:spPr/>
        <p:txBody>
          <a:bodyPr/>
          <a:lstStyle/>
          <a:p>
            <a:r>
              <a:rPr lang="en-US" dirty="0"/>
              <a:t>Introduction</a:t>
            </a:r>
          </a:p>
        </p:txBody>
      </p:sp>
      <p:sp>
        <p:nvSpPr>
          <p:cNvPr id="8" name="Text Placeholder 7">
            <a:extLst>
              <a:ext uri="{FF2B5EF4-FFF2-40B4-BE49-F238E27FC236}">
                <a16:creationId xmlns:a16="http://schemas.microsoft.com/office/drawing/2014/main" id="{1E3B3BE6-E8E9-4C6F-A6A9-78021EF3E4E9}"/>
              </a:ext>
            </a:extLst>
          </p:cNvPr>
          <p:cNvSpPr>
            <a:spLocks noGrp="1"/>
          </p:cNvSpPr>
          <p:nvPr>
            <p:ph type="body" sz="quarter" idx="14"/>
          </p:nvPr>
        </p:nvSpPr>
        <p:spPr/>
        <p:txBody>
          <a:bodyPr/>
          <a:lstStyle/>
          <a:p>
            <a:r>
              <a:rPr lang="en-US" dirty="0"/>
              <a:t>ALPR system</a:t>
            </a:r>
          </a:p>
        </p:txBody>
      </p:sp>
      <p:sp>
        <p:nvSpPr>
          <p:cNvPr id="9" name="Text Placeholder 8">
            <a:extLst>
              <a:ext uri="{FF2B5EF4-FFF2-40B4-BE49-F238E27FC236}">
                <a16:creationId xmlns:a16="http://schemas.microsoft.com/office/drawing/2014/main" id="{332E3EBE-EA0D-4599-98CC-800ABDFCCB1E}"/>
              </a:ext>
            </a:extLst>
          </p:cNvPr>
          <p:cNvSpPr>
            <a:spLocks noGrp="1"/>
          </p:cNvSpPr>
          <p:nvPr>
            <p:ph type="body" sz="quarter" idx="15"/>
          </p:nvPr>
        </p:nvSpPr>
        <p:spPr>
          <a:xfrm>
            <a:off x="3745826" y="5439055"/>
            <a:ext cx="4697297" cy="286232"/>
          </a:xfrm>
        </p:spPr>
        <p:txBody>
          <a:bodyPr/>
          <a:lstStyle/>
          <a:p>
            <a:r>
              <a:rPr lang="en-US" dirty="0"/>
              <a:t>A typical ALPR system</a:t>
            </a:r>
          </a:p>
        </p:txBody>
      </p:sp>
      <p:pic>
        <p:nvPicPr>
          <p:cNvPr id="10" name="Content Placeholder 9">
            <a:extLst>
              <a:ext uri="{FF2B5EF4-FFF2-40B4-BE49-F238E27FC236}">
                <a16:creationId xmlns:a16="http://schemas.microsoft.com/office/drawing/2014/main" id="{84B6AEBC-FD2F-45E0-B5CC-03E3D9CEB26B}"/>
              </a:ext>
            </a:extLst>
          </p:cNvPr>
          <p:cNvPicPr>
            <a:picLocks noGrp="1" noChangeAspect="1"/>
          </p:cNvPicPr>
          <p:nvPr>
            <p:ph sz="half" idx="2"/>
          </p:nvPr>
        </p:nvPicPr>
        <p:blipFill>
          <a:blip r:embed="rId2"/>
          <a:stretch>
            <a:fillRect/>
          </a:stretch>
        </p:blipFill>
        <p:spPr>
          <a:xfrm>
            <a:off x="2790364" y="1418945"/>
            <a:ext cx="6611273" cy="4020111"/>
          </a:xfrm>
          <a:prstGeom prst="rect">
            <a:avLst/>
          </a:prstGeom>
        </p:spPr>
      </p:pic>
    </p:spTree>
    <p:extLst>
      <p:ext uri="{BB962C8B-B14F-4D97-AF65-F5344CB8AC3E}">
        <p14:creationId xmlns:p14="http://schemas.microsoft.com/office/powerpoint/2010/main" val="63220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challenges for ALPR system</a:t>
            </a:r>
            <a:endParaRPr lang="en-US" dirty="0"/>
          </a:p>
        </p:txBody>
      </p:sp>
      <p:sp>
        <p:nvSpPr>
          <p:cNvPr id="3" name="Content Placeholder 2"/>
          <p:cNvSpPr>
            <a:spLocks noGrp="1"/>
          </p:cNvSpPr>
          <p:nvPr>
            <p:ph sz="half" idx="2"/>
          </p:nvPr>
        </p:nvSpPr>
        <p:spPr/>
        <p:txBody>
          <a:bodyPr/>
          <a:lstStyle/>
          <a:p>
            <a:pPr marL="457200" indent="-457200">
              <a:buFont typeface="+mj-lt"/>
              <a:buAutoNum type="arabicPeriod"/>
            </a:pPr>
            <a:r>
              <a:rPr lang="en-US" dirty="0"/>
              <a:t>Environment conditions: sunshine, rainy, night time, day time.</a:t>
            </a:r>
          </a:p>
          <a:p>
            <a:pPr marL="457200" indent="-457200">
              <a:buFont typeface="+mj-lt"/>
              <a:buAutoNum type="arabicPeriod"/>
            </a:pPr>
            <a:r>
              <a:rPr lang="en-US" dirty="0"/>
              <a:t>Image resolution and view of cameras.</a:t>
            </a:r>
          </a:p>
          <a:p>
            <a:pPr marL="457200" indent="-457200">
              <a:buFont typeface="+mj-lt"/>
              <a:buAutoNum type="arabicPeriod"/>
            </a:pPr>
            <a:r>
              <a:rPr lang="en-US" dirty="0"/>
              <a:t>Size and quality of license plate images.</a:t>
            </a:r>
          </a:p>
          <a:p>
            <a:pPr marL="457200" indent="-457200">
              <a:buFont typeface="+mj-lt"/>
              <a:buAutoNum type="arabicPeriod"/>
            </a:pPr>
            <a:r>
              <a:rPr lang="en-US" dirty="0"/>
              <a:t>Color, shape and font of license plate images.</a:t>
            </a:r>
          </a:p>
          <a:p>
            <a:pPr marL="457200" indent="-457200">
              <a:buFont typeface="+mj-lt"/>
              <a:buAutoNum type="arabicPeriod"/>
            </a:pPr>
            <a:r>
              <a:rPr lang="en-US" dirty="0"/>
              <a:t>Density of vehicle at the same time</a:t>
            </a:r>
            <a:r>
              <a:rPr lang="en-US" dirty="0" smtClean="0"/>
              <a:t>.</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6/10/2021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6</a:t>
            </a:fld>
            <a:endParaRPr lang="en-US"/>
          </a:p>
        </p:txBody>
      </p:sp>
      <p:sp>
        <p:nvSpPr>
          <p:cNvPr id="7" name="Text Placeholder 6"/>
          <p:cNvSpPr>
            <a:spLocks noGrp="1"/>
          </p:cNvSpPr>
          <p:nvPr>
            <p:ph type="body" sz="quarter" idx="13"/>
          </p:nvPr>
        </p:nvSpPr>
        <p:spPr/>
        <p:txBody>
          <a:bodyPr/>
          <a:lstStyle/>
          <a:p>
            <a:r>
              <a:rPr lang="en-US" dirty="0" smtClean="0"/>
              <a:t>Introduction</a:t>
            </a:r>
            <a:endParaRPr lang="en-US" dirty="0"/>
          </a:p>
        </p:txBody>
      </p:sp>
      <p:sp>
        <p:nvSpPr>
          <p:cNvPr id="8" name="Text Placeholder 7"/>
          <p:cNvSpPr>
            <a:spLocks noGrp="1"/>
          </p:cNvSpPr>
          <p:nvPr>
            <p:ph type="body" sz="quarter" idx="14"/>
          </p:nvPr>
        </p:nvSpPr>
        <p:spPr/>
        <p:txBody>
          <a:bodyPr/>
          <a:lstStyle/>
          <a:p>
            <a:r>
              <a:rPr lang="en-US" dirty="0" smtClean="0"/>
              <a:t>Challenges</a:t>
            </a:r>
            <a:endParaRPr lang="en-US" dirty="0"/>
          </a:p>
        </p:txBody>
      </p:sp>
    </p:spTree>
    <p:extLst>
      <p:ext uri="{BB962C8B-B14F-4D97-AF65-F5344CB8AC3E}">
        <p14:creationId xmlns:p14="http://schemas.microsoft.com/office/powerpoint/2010/main" val="41892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main approaches for ALPR</a:t>
            </a:r>
            <a:endParaRPr lang="en-US" dirty="0"/>
          </a:p>
        </p:txBody>
      </p:sp>
      <p:sp>
        <p:nvSpPr>
          <p:cNvPr id="3" name="Content Placeholder 2"/>
          <p:cNvSpPr>
            <a:spLocks noGrp="1"/>
          </p:cNvSpPr>
          <p:nvPr>
            <p:ph sz="half" idx="2"/>
          </p:nvPr>
        </p:nvSpPr>
        <p:spPr/>
        <p:txBody>
          <a:bodyPr/>
          <a:lstStyle/>
          <a:p>
            <a:pPr marL="457200" indent="-457200">
              <a:buFont typeface="+mj-lt"/>
              <a:buAutoNum type="arabicPeriod"/>
            </a:pPr>
            <a:r>
              <a:rPr lang="en-US" dirty="0"/>
              <a:t>Multi-stage license plate recognition systems.</a:t>
            </a:r>
          </a:p>
          <a:p>
            <a:pPr marL="742950" lvl="1" indent="-285750">
              <a:buFont typeface="Wingdings" panose="05000000000000000000" pitchFamily="2" charset="2"/>
              <a:buChar char="§"/>
            </a:pPr>
            <a:r>
              <a:rPr lang="en-US" dirty="0"/>
              <a:t>License plate detection: traditional image processing techniques, CNN.</a:t>
            </a:r>
          </a:p>
          <a:p>
            <a:pPr marL="742950" lvl="1" indent="-285750">
              <a:buFont typeface="Wingdings" panose="05000000000000000000" pitchFamily="2" charset="2"/>
              <a:buChar char="§"/>
            </a:pPr>
            <a:r>
              <a:rPr lang="en-US" dirty="0"/>
              <a:t>LP OCR: segmentation-based and segmentation-free approaches.</a:t>
            </a:r>
          </a:p>
          <a:p>
            <a:pPr marL="457200" indent="-457200">
              <a:buFont typeface="+mj-lt"/>
              <a:buAutoNum type="arabicPeriod"/>
            </a:pPr>
            <a:r>
              <a:rPr lang="en-US" dirty="0"/>
              <a:t>Single-stage LP recognition systems.</a:t>
            </a:r>
          </a:p>
          <a:p>
            <a:pPr marL="742950" lvl="1" indent="-285750">
              <a:buFont typeface="Wingdings" panose="05000000000000000000" pitchFamily="2" charset="2"/>
              <a:buChar char="§"/>
            </a:pPr>
            <a:r>
              <a:rPr lang="en-US" dirty="0"/>
              <a:t>They design a complex neural network to do both LP detection and LP OCR tasks</a:t>
            </a:r>
            <a:r>
              <a:rPr lang="en-US" dirty="0" smtClean="0"/>
              <a:t>.</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6/10/2021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7</a:t>
            </a:fld>
            <a:endParaRPr lang="en-US"/>
          </a:p>
        </p:txBody>
      </p:sp>
      <p:sp>
        <p:nvSpPr>
          <p:cNvPr id="7" name="Text Placeholder 6"/>
          <p:cNvSpPr>
            <a:spLocks noGrp="1"/>
          </p:cNvSpPr>
          <p:nvPr>
            <p:ph type="body" sz="quarter" idx="13"/>
          </p:nvPr>
        </p:nvSpPr>
        <p:spPr/>
        <p:txBody>
          <a:bodyPr/>
          <a:lstStyle/>
          <a:p>
            <a:r>
              <a:rPr lang="en-US" dirty="0" smtClean="0"/>
              <a:t>Related work</a:t>
            </a:r>
            <a:endParaRPr lang="en-US" dirty="0"/>
          </a:p>
        </p:txBody>
      </p:sp>
      <p:sp>
        <p:nvSpPr>
          <p:cNvPr id="8" name="Text Placeholder 7"/>
          <p:cNvSpPr>
            <a:spLocks noGrp="1"/>
          </p:cNvSpPr>
          <p:nvPr>
            <p:ph type="body" sz="quarter" idx="14"/>
          </p:nvPr>
        </p:nvSpPr>
        <p:spPr/>
        <p:txBody>
          <a:bodyPr/>
          <a:lstStyle/>
          <a:p>
            <a:r>
              <a:rPr lang="en-US" dirty="0" smtClean="0"/>
              <a:t>Approaches</a:t>
            </a:r>
            <a:endParaRPr lang="en-US" dirty="0"/>
          </a:p>
        </p:txBody>
      </p:sp>
    </p:spTree>
    <p:extLst>
      <p:ext uri="{BB962C8B-B14F-4D97-AF65-F5344CB8AC3E}">
        <p14:creationId xmlns:p14="http://schemas.microsoft.com/office/powerpoint/2010/main" val="144716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multi-stage ALPR system</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6/10/2021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8</a:t>
            </a:fld>
            <a:endParaRPr lang="en-US"/>
          </a:p>
        </p:txBody>
      </p:sp>
      <p:sp>
        <p:nvSpPr>
          <p:cNvPr id="7" name="Text Placeholder 6"/>
          <p:cNvSpPr>
            <a:spLocks noGrp="1"/>
          </p:cNvSpPr>
          <p:nvPr>
            <p:ph type="body" sz="quarter" idx="13"/>
          </p:nvPr>
        </p:nvSpPr>
        <p:spPr/>
        <p:txBody>
          <a:bodyPr/>
          <a:lstStyle/>
          <a:p>
            <a:r>
              <a:rPr lang="en-US" dirty="0" smtClean="0"/>
              <a:t>Related work</a:t>
            </a:r>
            <a:endParaRPr lang="en-US" dirty="0"/>
          </a:p>
        </p:txBody>
      </p:sp>
      <p:sp>
        <p:nvSpPr>
          <p:cNvPr id="8" name="Text Placeholder 7"/>
          <p:cNvSpPr>
            <a:spLocks noGrp="1"/>
          </p:cNvSpPr>
          <p:nvPr>
            <p:ph type="body" sz="quarter" idx="14"/>
          </p:nvPr>
        </p:nvSpPr>
        <p:spPr/>
        <p:txBody>
          <a:bodyPr/>
          <a:lstStyle/>
          <a:p>
            <a:r>
              <a:rPr lang="en-US" dirty="0" smtClean="0"/>
              <a:t>Multi-stage</a:t>
            </a:r>
            <a:endParaRPr lang="en-US" dirty="0"/>
          </a:p>
        </p:txBody>
      </p:sp>
      <p:sp>
        <p:nvSpPr>
          <p:cNvPr id="9" name="Text Placeholder 8"/>
          <p:cNvSpPr>
            <a:spLocks noGrp="1"/>
          </p:cNvSpPr>
          <p:nvPr>
            <p:ph type="body" sz="quarter" idx="15"/>
          </p:nvPr>
        </p:nvSpPr>
        <p:spPr>
          <a:xfrm>
            <a:off x="3747352" y="4659848"/>
            <a:ext cx="4697297" cy="300082"/>
          </a:xfrm>
        </p:spPr>
        <p:txBody>
          <a:bodyPr/>
          <a:lstStyle/>
          <a:p>
            <a:r>
              <a:rPr lang="en-US" dirty="0" smtClean="0"/>
              <a:t>Illustration of a multi-stage ALPR system</a:t>
            </a:r>
            <a:endParaRPr lang="en-US" dirty="0"/>
          </a:p>
        </p:txBody>
      </p:sp>
      <p:pic>
        <p:nvPicPr>
          <p:cNvPr id="10" name="Content Placeholder 9">
            <a:extLst>
              <a:ext uri="{FF2B5EF4-FFF2-40B4-BE49-F238E27FC236}">
                <a16:creationId xmlns:a16="http://schemas.microsoft.com/office/drawing/2014/main" id="{ED74233F-675B-47F8-B25D-1B76A203F266}"/>
              </a:ext>
            </a:extLst>
          </p:cNvPr>
          <p:cNvPicPr>
            <a:picLocks noGrp="1" noChangeAspect="1"/>
          </p:cNvPicPr>
          <p:nvPr>
            <p:ph sz="half" idx="2"/>
          </p:nvPr>
        </p:nvPicPr>
        <p:blipFill>
          <a:blip r:embed="rId2"/>
          <a:stretch>
            <a:fillRect/>
          </a:stretch>
        </p:blipFill>
        <p:spPr>
          <a:xfrm>
            <a:off x="1128019" y="2157235"/>
            <a:ext cx="9935962" cy="2543530"/>
          </a:xfrm>
          <a:prstGeom prst="rect">
            <a:avLst/>
          </a:prstGeom>
        </p:spPr>
      </p:pic>
    </p:spTree>
    <p:extLst>
      <p:ext uri="{BB962C8B-B14F-4D97-AF65-F5344CB8AC3E}">
        <p14:creationId xmlns:p14="http://schemas.microsoft.com/office/powerpoint/2010/main" val="412826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single-stage ALPR system</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6/10/2021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9</a:t>
            </a:fld>
            <a:endParaRPr lang="en-US"/>
          </a:p>
        </p:txBody>
      </p:sp>
      <p:sp>
        <p:nvSpPr>
          <p:cNvPr id="7" name="Text Placeholder 6"/>
          <p:cNvSpPr>
            <a:spLocks noGrp="1"/>
          </p:cNvSpPr>
          <p:nvPr>
            <p:ph type="body" sz="quarter" idx="13"/>
          </p:nvPr>
        </p:nvSpPr>
        <p:spPr/>
        <p:txBody>
          <a:bodyPr/>
          <a:lstStyle/>
          <a:p>
            <a:r>
              <a:rPr lang="en-US" dirty="0" smtClean="0"/>
              <a:t>Related work</a:t>
            </a:r>
            <a:endParaRPr lang="en-US" dirty="0"/>
          </a:p>
        </p:txBody>
      </p:sp>
      <p:sp>
        <p:nvSpPr>
          <p:cNvPr id="8" name="Text Placeholder 7"/>
          <p:cNvSpPr>
            <a:spLocks noGrp="1"/>
          </p:cNvSpPr>
          <p:nvPr>
            <p:ph type="body" sz="quarter" idx="14"/>
          </p:nvPr>
        </p:nvSpPr>
        <p:spPr/>
        <p:txBody>
          <a:bodyPr/>
          <a:lstStyle/>
          <a:p>
            <a:r>
              <a:rPr lang="en-US" dirty="0" smtClean="0"/>
              <a:t>Single-stage</a:t>
            </a:r>
            <a:endParaRPr lang="en-US" dirty="0"/>
          </a:p>
        </p:txBody>
      </p:sp>
      <p:sp>
        <p:nvSpPr>
          <p:cNvPr id="9" name="Text Placeholder 8"/>
          <p:cNvSpPr>
            <a:spLocks noGrp="1"/>
          </p:cNvSpPr>
          <p:nvPr>
            <p:ph type="body" sz="quarter" idx="15"/>
          </p:nvPr>
        </p:nvSpPr>
        <p:spPr>
          <a:xfrm>
            <a:off x="3745826" y="5249056"/>
            <a:ext cx="4697297" cy="300082"/>
          </a:xfrm>
        </p:spPr>
        <p:txBody>
          <a:bodyPr/>
          <a:lstStyle/>
          <a:p>
            <a:r>
              <a:rPr lang="en-US" dirty="0" smtClean="0"/>
              <a:t>Illustration of a single-stage ALPR system</a:t>
            </a:r>
            <a:endParaRPr lang="en-US" dirty="0"/>
          </a:p>
        </p:txBody>
      </p:sp>
      <p:pic>
        <p:nvPicPr>
          <p:cNvPr id="11" name="Picture 10">
            <a:extLst>
              <a:ext uri="{FF2B5EF4-FFF2-40B4-BE49-F238E27FC236}">
                <a16:creationId xmlns:a16="http://schemas.microsoft.com/office/drawing/2014/main" id="{60CAEFB5-50D2-41D6-8063-B889FA0DC2EE}"/>
              </a:ext>
            </a:extLst>
          </p:cNvPr>
          <p:cNvPicPr>
            <a:picLocks noChangeAspect="1"/>
          </p:cNvPicPr>
          <p:nvPr/>
        </p:nvPicPr>
        <p:blipFill>
          <a:blip r:embed="rId2"/>
          <a:stretch>
            <a:fillRect/>
          </a:stretch>
        </p:blipFill>
        <p:spPr>
          <a:xfrm>
            <a:off x="1013658" y="1584541"/>
            <a:ext cx="10797342" cy="3688919"/>
          </a:xfrm>
          <a:prstGeom prst="rect">
            <a:avLst/>
          </a:prstGeom>
        </p:spPr>
      </p:pic>
    </p:spTree>
    <p:extLst>
      <p:ext uri="{BB962C8B-B14F-4D97-AF65-F5344CB8AC3E}">
        <p14:creationId xmlns:p14="http://schemas.microsoft.com/office/powerpoint/2010/main" val="30502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ster_Latex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484</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Courier New</vt:lpstr>
      <vt:lpstr>Knuth's Computer Modern</vt:lpstr>
      <vt:lpstr>Wingdings</vt:lpstr>
      <vt:lpstr>Master_Latex_Theme</vt:lpstr>
      <vt:lpstr>An efficient method to improve the accuracy of Vietnamese vehicle license plate recognition in unconstrained environment</vt:lpstr>
      <vt:lpstr>PowerPoint Presentation</vt:lpstr>
      <vt:lpstr> Means of transport</vt:lpstr>
      <vt:lpstr>PowerPoint Presentation</vt:lpstr>
      <vt:lpstr>A typical ALPR system</vt:lpstr>
      <vt:lpstr>Main challenges for ALPR system</vt:lpstr>
      <vt:lpstr>Two main approaches for ALPR</vt:lpstr>
      <vt:lpstr>A typical multi-stage ALPR system</vt:lpstr>
      <vt:lpstr>A typical single-stage ALPR system</vt:lpstr>
      <vt:lpstr>Key-points detection problem – Human Pose Estimation (HPE)</vt:lpstr>
      <vt:lpstr>Car detection</vt:lpstr>
      <vt:lpstr>Heatmap regression for HPE</vt:lpstr>
      <vt:lpstr>Data preprocessing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dan</dc:creator>
  <cp:lastModifiedBy>Admin</cp:lastModifiedBy>
  <cp:revision>196</cp:revision>
  <dcterms:created xsi:type="dcterms:W3CDTF">2021-10-05T02:41:49Z</dcterms:created>
  <dcterms:modified xsi:type="dcterms:W3CDTF">2021-10-06T06:48:44Z</dcterms:modified>
</cp:coreProperties>
</file>