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99" r:id="rId5"/>
    <p:sldId id="260" r:id="rId6"/>
    <p:sldId id="265" r:id="rId7"/>
    <p:sldId id="306" r:id="rId8"/>
    <p:sldId id="262" r:id="rId9"/>
    <p:sldId id="308" r:id="rId10"/>
    <p:sldId id="309" r:id="rId11"/>
    <p:sldId id="286" r:id="rId12"/>
    <p:sldId id="311" r:id="rId13"/>
    <p:sldId id="313" r:id="rId14"/>
    <p:sldId id="310" r:id="rId15"/>
    <p:sldId id="314" r:id="rId16"/>
    <p:sldId id="315" r:id="rId17"/>
    <p:sldId id="318" r:id="rId18"/>
    <p:sldId id="316" r:id="rId19"/>
    <p:sldId id="319" r:id="rId20"/>
    <p:sldId id="317" r:id="rId21"/>
    <p:sldId id="320" r:id="rId22"/>
    <p:sldId id="321" r:id="rId23"/>
    <p:sldId id="322" r:id="rId24"/>
    <p:sldId id="287" r:id="rId25"/>
    <p:sldId id="32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5327" autoAdjust="0"/>
  </p:normalViewPr>
  <p:slideViewPr>
    <p:cSldViewPr snapToGrid="0">
      <p:cViewPr varScale="1">
        <p:scale>
          <a:sx n="104" d="100"/>
          <a:sy n="104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07:43:5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11024 0 0,'0'0'240'0'0,"0"0"48"0"0,0 0 16 0 0,0 0 16 0 0,0 0-256 0 0,0 0-64 0 0,0 0 0 0 0,0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EA72-CF83-4FF0-B814-E7AB5D61AAC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4FF5-EC90-472C-8854-DB47E3E7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DCFA7-6551-4BB2-B123-1517CEC3C4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Modification 1: Adding up-convolution and skip connections.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Modification 2: Up-scale feature resolution and add skip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4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images captured by cameras, an ALPR system detects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areas containing vehicles and then detects areas containing a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plate. Characters of a </a:t>
            </a:r>
            <a:r>
              <a:rPr lang="en-US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licence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plate can be identified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these areas. The illustration of a typical ALPR systems is showed in Fig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detection is based on key-points detection to solve non-rectangular objects by modifying a semantic segmentation architecture called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 Feature extraction part is designed based on VGG-19 [5] in in more fine-grained level.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build the MTAVLP dataset that includes 15571 photos of vehicles containing license plates and 16012 photos of Vietnamese license plates. This dataset is large and various in image capturing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64FF5-EC90-472C-8854-DB47E3E794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080-8387-4136-84F9-5325EF3343A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CED3-C3FD-4304-8DEC-7B92861A6DC5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8D7-9077-422F-A96C-4690BAF546B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3752" y="1326245"/>
            <a:ext cx="10058400" cy="436053"/>
          </a:xfrm>
        </p:spPr>
        <p:txBody>
          <a:bodyPr>
            <a:noAutofit/>
          </a:bodyPr>
          <a:lstStyle>
            <a:lvl1pPr>
              <a:defRPr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2298"/>
            <a:ext cx="10058400" cy="4409902"/>
          </a:xfrm>
        </p:spPr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5AD502-BCDA-479D-A6C7-37E78BE1FB4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495636" cy="540327"/>
          </a:xfrm>
          <a:prstGeom prst="rect">
            <a:avLst/>
          </a:prstGeom>
          <a:solidFill>
            <a:srgbClr val="A3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69F7E7-4F26-4549-ADB1-353AF088A1DF}"/>
              </a:ext>
            </a:extLst>
          </p:cNvPr>
          <p:cNvSpPr txBox="1">
            <a:spLocks/>
          </p:cNvSpPr>
          <p:nvPr userDrawn="1"/>
        </p:nvSpPr>
        <p:spPr>
          <a:xfrm>
            <a:off x="5495636" y="-1"/>
            <a:ext cx="6693316" cy="540327"/>
          </a:xfrm>
          <a:prstGeom prst="rect">
            <a:avLst/>
          </a:prstGeom>
          <a:solidFill>
            <a:srgbClr val="D9D9D9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Subsection</a:t>
            </a: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A1E7D540-82D5-4B2E-A2B4-418A971C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91271" y="6272783"/>
            <a:ext cx="3419857" cy="365125"/>
          </a:xfrm>
          <a:solidFill>
            <a:srgbClr val="D9D9D9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fld id="{F0FAC593-AC06-4DF2-97AC-BEA65FD225E6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AFF519E-A670-4591-9D8D-6896D9D9E180}"/>
              </a:ext>
            </a:extLst>
          </p:cNvPr>
          <p:cNvSpPr txBox="1">
            <a:spLocks/>
          </p:cNvSpPr>
          <p:nvPr userDrawn="1"/>
        </p:nvSpPr>
        <p:spPr>
          <a:xfrm>
            <a:off x="3796144" y="6272493"/>
            <a:ext cx="4095127" cy="365126"/>
          </a:xfrm>
          <a:prstGeom prst="rect">
            <a:avLst/>
          </a:prstGeom>
          <a:solidFill>
            <a:srgbClr val="ECECE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AC593-AC06-4DF2-97AC-BEA65FD225E6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BD4592E-3CCE-4C07-8E4B-13FD170CBF8F}"/>
              </a:ext>
            </a:extLst>
          </p:cNvPr>
          <p:cNvSpPr txBox="1">
            <a:spLocks/>
          </p:cNvSpPr>
          <p:nvPr userDrawn="1"/>
        </p:nvSpPr>
        <p:spPr>
          <a:xfrm>
            <a:off x="0" y="6272493"/>
            <a:ext cx="3796144" cy="365125"/>
          </a:xfrm>
          <a:prstGeom prst="rect">
            <a:avLst/>
          </a:prstGeom>
          <a:solidFill>
            <a:srgbClr val="A30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0FAC593-AC06-4DF2-97AC-BEA65FD225E6}" type="datetime1">
              <a:rPr lang="en-US" smtClean="0"/>
              <a:pPr algn="l"/>
              <a:t>10/5/2021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889CFC-961E-496A-BAFB-17DFA6F9884A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593-AC06-4DF2-97AC-BEA65FD225E6}" type="datetime1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82" y="710653"/>
            <a:ext cx="12160582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720"/>
            <a:ext cx="5824728" cy="59436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" y="1421306"/>
            <a:ext cx="12160582" cy="46137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4728" y="0"/>
            <a:ext cx="6345936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15784" y="6272784"/>
            <a:ext cx="3822192" cy="365125"/>
          </a:xfrm>
        </p:spPr>
        <p:txBody>
          <a:bodyPr/>
          <a:lstStyle/>
          <a:p>
            <a:fld id="{4CF46BE2-9528-46A9-A30B-8A2228E18654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82" y="6272784"/>
            <a:ext cx="740570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9E0D-10B5-42E6-B5B0-0C2A4695F187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541-D33F-4F04-81AA-7A9926BC2ECE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8B26-2D60-42B6-8D96-CCEA2A10C9C6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6E18-FF37-4D2C-9924-FD219C9C0AA5}" type="datetime1">
              <a:rPr lang="en-US" smtClean="0"/>
              <a:t>10/4/2021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10D4D0-AE2C-4C24-AD46-7CABFD5EF4C7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3ED8BB-0197-432D-94CB-A37C75AA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0" y="2543286"/>
            <a:ext cx="12192000" cy="1771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An efficient method to improve the accuracy of Vietnamese       vehicle license plate recognition in unconstrained environment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5" y="85975"/>
            <a:ext cx="1103989" cy="1103989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 txBox="1">
            <a:spLocks/>
          </p:cNvSpPr>
          <p:nvPr/>
        </p:nvSpPr>
        <p:spPr>
          <a:xfrm>
            <a:off x="2490484" y="1134328"/>
            <a:ext cx="7211032" cy="116656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QUÂN SỰ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339683" y="2217179"/>
            <a:ext cx="351391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236" y="4812896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Nguyen Quoc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khanh29bk@mta.edu.vn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D2095-A960-4768-A0EF-1A1B5801D020}"/>
              </a:ext>
            </a:extLst>
          </p:cNvPr>
          <p:cNvSpPr txBox="1"/>
          <p:nvPr/>
        </p:nvSpPr>
        <p:spPr>
          <a:xfrm>
            <a:off x="4340959" y="4792809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Pham 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phamvandan.cntt2@gmail.com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545CE-9D9A-4A34-9F52-3C5E83219C07}"/>
              </a:ext>
            </a:extLst>
          </p:cNvPr>
          <p:cNvSpPr txBox="1"/>
          <p:nvPr/>
        </p:nvSpPr>
        <p:spPr>
          <a:xfrm>
            <a:off x="8367131" y="4792809"/>
            <a:ext cx="351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Pham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 Technical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vanptb@lqdtu.edu.vn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A9CE-4C91-482C-868D-D62BC5DE97F0}"/>
              </a:ext>
            </a:extLst>
          </p:cNvPr>
          <p:cNvSpPr txBox="1"/>
          <p:nvPr/>
        </p:nvSpPr>
        <p:spPr>
          <a:xfrm>
            <a:off x="4339683" y="4314715"/>
            <a:ext cx="351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4977895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Illustration of  single-stage ALPR system.  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– single-stage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AEFB5-50D2-41D6-8063-B889FA0D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58" y="1300138"/>
            <a:ext cx="10797342" cy="36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2482426"/>
            <a:ext cx="11125200" cy="189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pose estimation (HPE) problem, two main approaches: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regression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regression (have been shown to be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– KEY-POINTS DETECTION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4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398" y="5692817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Our multi-stage ALPR system.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– our </a:t>
            </a:r>
            <a:r>
              <a:rPr lang="en-US" sz="3200" cap="all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alpr</a:t>
            </a:r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7A786-432C-43FB-90B0-BFA18FE0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2" y="1418944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– vehicle detection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26640-FFC2-46F2-BD4B-1E28EEB2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42" y="3823491"/>
            <a:ext cx="5968515" cy="1790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295613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045144" y="5811118"/>
            <a:ext cx="8101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LP detection was inspired from top-down HPE approach.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9F453-72A9-4078-8626-B5452023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29" y="989748"/>
            <a:ext cx="5331537" cy="47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D58013-8E37-4B32-A502-A7093947FB96}"/>
                  </a:ext>
                </a:extLst>
              </p:cNvPr>
              <p:cNvSpPr/>
              <p:nvPr/>
            </p:nvSpPr>
            <p:spPr>
              <a:xfrm>
                <a:off x="400050" y="1917289"/>
                <a:ext cx="11125200" cy="2715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Preprocessing: standard normal distribution and resized.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Key-points encoding: 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width of W and height of H.</a:t>
                </a:r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Desired output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[0,1]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R-resolution decrease, C - number of classes.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D58013-8E37-4B32-A502-A7093947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17289"/>
                <a:ext cx="11125200" cy="2715808"/>
              </a:xfrm>
              <a:prstGeom prst="rect">
                <a:avLst/>
              </a:prstGeom>
              <a:blipFill>
                <a:blip r:embed="rId3"/>
                <a:stretch>
                  <a:fillRect l="-87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1430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detection: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A9CDB4-9B6A-43E4-9AD9-7943032A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84" y="2838367"/>
            <a:ext cx="7392432" cy="11812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6D76F6-B049-42DF-83B4-BEB3CFD132BD}"/>
              </a:ext>
            </a:extLst>
          </p:cNvPr>
          <p:cNvSpPr/>
          <p:nvPr/>
        </p:nvSpPr>
        <p:spPr>
          <a:xfrm>
            <a:off x="2399784" y="4109713"/>
            <a:ext cx="7392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8. Key-points design for a license plate (colors are according to number of classes)</a:t>
            </a:r>
          </a:p>
        </p:txBody>
      </p:sp>
    </p:spTree>
    <p:extLst>
      <p:ext uri="{BB962C8B-B14F-4D97-AF65-F5344CB8AC3E}">
        <p14:creationId xmlns:p14="http://schemas.microsoft.com/office/powerpoint/2010/main" val="162014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906365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371858"/>
            <a:ext cx="11125200" cy="12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HPE architecture: DLA-34, HRNet-18, Restnet18.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 semantic segmentation architecture: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CC8B9-067D-4DE1-B2EF-44425791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65" y="2608415"/>
            <a:ext cx="9678751" cy="3791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69F65C-160E-4B36-A184-819094DC4AB5}"/>
              </a:ext>
            </a:extLst>
          </p:cNvPr>
          <p:cNvSpPr/>
          <p:nvPr/>
        </p:nvSpPr>
        <p:spPr>
          <a:xfrm>
            <a:off x="4135868" y="6485327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560833" y="970301"/>
            <a:ext cx="1018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Up-scale feature resolution and add skip connections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560833" y="5806912"/>
            <a:ext cx="11070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DDRNetsh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“RB” - sequential residual basic blocks. “RBB” - single residual bottleneck block. “DAPPM” - Deep Aggregation Pyramid Pooling Module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0A5DE-86D4-464C-9440-AA03D47A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13" y="1667166"/>
            <a:ext cx="747816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OCR: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OCR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2995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F84234F-5982-4F2F-A248-99711234DA3F}"/>
              </a:ext>
            </a:extLst>
          </p:cNvPr>
          <p:cNvSpPr/>
          <p:nvPr/>
        </p:nvSpPr>
        <p:spPr>
          <a:xfrm>
            <a:off x="0" y="45913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PREFACE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3C1BEB0-7737-4CF4-ADFB-C56EB3EEEC26}"/>
              </a:ext>
            </a:extLst>
          </p:cNvPr>
          <p:cNvSpPr/>
          <p:nvPr/>
        </p:nvSpPr>
        <p:spPr>
          <a:xfrm>
            <a:off x="0" y="154014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D873AEF-3DD6-4E0B-9C72-E052273520AB}"/>
              </a:ext>
            </a:extLst>
          </p:cNvPr>
          <p:cNvSpPr/>
          <p:nvPr/>
        </p:nvSpPr>
        <p:spPr>
          <a:xfrm>
            <a:off x="0" y="262115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C774-CE7E-4D18-9F97-B00C4E5F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0106-B8C3-4A06-B2B7-D5C9009D73F1}"/>
              </a:ext>
            </a:extLst>
          </p:cNvPr>
          <p:cNvSpPr txBox="1"/>
          <p:nvPr/>
        </p:nvSpPr>
        <p:spPr>
          <a:xfrm>
            <a:off x="7346303" y="2705724"/>
            <a:ext cx="61916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1095A17-A970-4FCC-8471-76B6BB7BC18E}"/>
              </a:ext>
            </a:extLst>
          </p:cNvPr>
          <p:cNvSpPr/>
          <p:nvPr/>
        </p:nvSpPr>
        <p:spPr>
          <a:xfrm>
            <a:off x="0" y="370216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3BE119E-71CB-4EA2-952E-866E8C8A768E}"/>
              </a:ext>
            </a:extLst>
          </p:cNvPr>
          <p:cNvSpPr/>
          <p:nvPr/>
        </p:nvSpPr>
        <p:spPr>
          <a:xfrm>
            <a:off x="0" y="5840532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BEB495-E467-4FC1-B32F-B5ABBF5EC86A}"/>
              </a:ext>
            </a:extLst>
          </p:cNvPr>
          <p:cNvSpPr/>
          <p:nvPr/>
        </p:nvSpPr>
        <p:spPr>
          <a:xfrm>
            <a:off x="0" y="4783178"/>
            <a:ext cx="692200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785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5548C-0793-404B-B790-FEDB1E09AB20}"/>
              </a:ext>
            </a:extLst>
          </p:cNvPr>
          <p:cNvSpPr txBox="1"/>
          <p:nvPr/>
        </p:nvSpPr>
        <p:spPr>
          <a:xfrm>
            <a:off x="400050" y="1332514"/>
            <a:ext cx="81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400050" y="1917289"/>
            <a:ext cx="11125200" cy="179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are basic objects presented in large datasets such as COCO, VOC, PASCAL datasets.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use YOLOv2 544x544 network trained on VOC 2007+2012 dataset.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4EE1-B562-40B7-A16F-DB67352D8D05}"/>
              </a:ext>
            </a:extLst>
          </p:cNvPr>
          <p:cNvSpPr/>
          <p:nvPr/>
        </p:nvSpPr>
        <p:spPr>
          <a:xfrm>
            <a:off x="2342535" y="5811119"/>
            <a:ext cx="7506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Accuracy and speed of YOLOv2 on a Titan X GPU. </a:t>
            </a:r>
          </a:p>
        </p:txBody>
      </p:sp>
    </p:spTree>
    <p:extLst>
      <p:ext uri="{BB962C8B-B14F-4D97-AF65-F5344CB8AC3E}">
        <p14:creationId xmlns:p14="http://schemas.microsoft.com/office/powerpoint/2010/main" val="124823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2" name="Picture 2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id="{D4654C28-2785-4896-BE00-DEF42A0F83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1" b="8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8186-0E60-497A-B909-6F14AC0E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3ED8BB-0197-432D-94CB-A37C75AAC94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8A59-64C4-4FB1-B973-FF0F94DF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CF77-0B11-4DB6-9F92-99A2A30A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5E01-90A0-4ADF-960E-03AFDC624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89916-D330-468B-97EA-BB4FD5DF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CCD0-4566-494E-8A71-05368A7C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EEF0E8D-996C-4D9E-8114-2433199DADD8}"/>
              </a:ext>
            </a:extLst>
          </p:cNvPr>
          <p:cNvSpPr/>
          <p:nvPr/>
        </p:nvSpPr>
        <p:spPr>
          <a:xfrm>
            <a:off x="0" y="180224"/>
            <a:ext cx="879652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PREFACE - REALITY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7691-7031-44DC-9B9B-7F826D7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3F33E-2880-4CC5-8B4F-1065B8EB25FD}"/>
              </a:ext>
            </a:extLst>
          </p:cNvPr>
          <p:cNvSpPr txBox="1"/>
          <p:nvPr/>
        </p:nvSpPr>
        <p:spPr>
          <a:xfrm>
            <a:off x="5444413" y="1564459"/>
            <a:ext cx="6099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with the rapid increase of vehicles, the intelligent automatic license plate recognition (ALPR) system is attracting more and more attention.</a:t>
            </a:r>
          </a:p>
        </p:txBody>
      </p:sp>
      <p:pic>
        <p:nvPicPr>
          <p:cNvPr id="1026" name="Picture 2" descr="https://www.vietvisiontravel.com/wp-content/uploads/2017/08/Vietnam-highway.jpg">
            <a:extLst>
              <a:ext uri="{FF2B5EF4-FFF2-40B4-BE49-F238E27FC236}">
                <a16:creationId xmlns:a16="http://schemas.microsoft.com/office/drawing/2014/main" id="{A3D3803D-D59A-40E4-A2C2-049CFC78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7" y="1665713"/>
            <a:ext cx="5028504" cy="335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E85235-862F-445F-8576-49396E68B602}"/>
              </a:ext>
            </a:extLst>
          </p:cNvPr>
          <p:cNvSpPr txBox="1"/>
          <p:nvPr/>
        </p:nvSpPr>
        <p:spPr>
          <a:xfrm>
            <a:off x="306427" y="5140712"/>
            <a:ext cx="5028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Means of transport on a highway in our country.</a:t>
            </a:r>
          </a:p>
        </p:txBody>
      </p:sp>
    </p:spTree>
    <p:extLst>
      <p:ext uri="{BB962C8B-B14F-4D97-AF65-F5344CB8AC3E}">
        <p14:creationId xmlns:p14="http://schemas.microsoft.com/office/powerpoint/2010/main" val="23527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EEF0E8D-996C-4D9E-8114-2433199DADD8}"/>
              </a:ext>
            </a:extLst>
          </p:cNvPr>
          <p:cNvSpPr/>
          <p:nvPr/>
        </p:nvSpPr>
        <p:spPr>
          <a:xfrm>
            <a:off x="0" y="180224"/>
            <a:ext cx="8796528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Preface – our goal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7691-7031-44DC-9B9B-7F826D7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3F33E-2880-4CC5-8B4F-1065B8EB25FD}"/>
              </a:ext>
            </a:extLst>
          </p:cNvPr>
          <p:cNvSpPr txBox="1"/>
          <p:nvPr/>
        </p:nvSpPr>
        <p:spPr>
          <a:xfrm>
            <a:off x="742409" y="1905506"/>
            <a:ext cx="107071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in ALPR focused on recognizing license plate (LP)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on ALPR in Vietnam have conducted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not covered various cases of Vietnamese LPs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 goal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To develop a model for ALPR that is effective in unconstrained environment in Vietnam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1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0FF3F1-B4FD-4719-83C4-5B5C54F81FFB}"/>
                  </a:ext>
                </a:extLst>
              </p14:cNvPr>
              <p14:cNvContentPartPr/>
              <p14:nvPr/>
            </p14:nvContentPartPr>
            <p14:xfrm>
              <a:off x="8347792" y="90636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0FF3F1-B4FD-4719-83C4-5B5C54F81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8792" y="8973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527EF65-D8F0-419D-8A1D-4257149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/>
              <a:t>5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A9BD87D-ADB6-4EBB-835C-D395CF77BBC5}"/>
              </a:ext>
            </a:extLst>
          </p:cNvPr>
          <p:cNvSpPr/>
          <p:nvPr/>
        </p:nvSpPr>
        <p:spPr>
          <a:xfrm>
            <a:off x="0" y="180224"/>
            <a:ext cx="8811216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– ALPR SYSTEM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E3778-752F-4808-9FAE-8B8C44CBB6DD}"/>
              </a:ext>
            </a:extLst>
          </p:cNvPr>
          <p:cNvSpPr txBox="1"/>
          <p:nvPr/>
        </p:nvSpPr>
        <p:spPr>
          <a:xfrm>
            <a:off x="3046445" y="5719721"/>
            <a:ext cx="6099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030"/>
                </a:solidFill>
                <a:latin typeface="Times New Roman" panose="02020603050405020304" pitchFamily="18" charset="0"/>
              </a:rPr>
              <a:t> Fig 2. A typical ALPR system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8297EC-8729-4DB6-9889-C8C4DB7F9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363" y="1418944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1825836"/>
            <a:ext cx="11125200" cy="320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conditions: sunshine, rainy, night time, day time.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resolution and view of cameras.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quality of license plate images.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Color, shape and font of license plate images.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vehicle at the same time.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- Challenges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2205427"/>
            <a:ext cx="11125200" cy="2447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approach that is based on key-points detection for LP detection.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identifies plate based on segmentation free approach integrated with Attention mechanism.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a large MTAVLP dataset, large and various in image capturing conditions.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– MAIN CONTRIBUTIONS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9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E9775A-9BD3-444C-A9A3-51E002A11C66}"/>
              </a:ext>
            </a:extLst>
          </p:cNvPr>
          <p:cNvGrpSpPr/>
          <p:nvPr/>
        </p:nvGrpSpPr>
        <p:grpSpPr>
          <a:xfrm>
            <a:off x="533400" y="1533449"/>
            <a:ext cx="11125200" cy="3791102"/>
            <a:chOff x="400050" y="1332514"/>
            <a:chExt cx="11125200" cy="37911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D5548C-0793-404B-B790-FEDB1E09AB20}"/>
                </a:ext>
              </a:extLst>
            </p:cNvPr>
            <p:cNvSpPr txBox="1"/>
            <p:nvPr/>
          </p:nvSpPr>
          <p:spPr>
            <a:xfrm>
              <a:off x="400050" y="1332514"/>
              <a:ext cx="817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two main approaches for ALPR: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58013-8E37-4B32-A502-A7093947FB96}"/>
                </a:ext>
              </a:extLst>
            </p:cNvPr>
            <p:cNvSpPr/>
            <p:nvPr/>
          </p:nvSpPr>
          <p:spPr>
            <a:xfrm>
              <a:off x="400050" y="1917289"/>
              <a:ext cx="11125200" cy="3206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Multi-stage license plate recognition systems.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License plate detection: traditional image processing techniques, CNN.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 OCR: segmentation-based and segmentation-free approaches.</a:t>
              </a:r>
            </a:p>
            <a:p>
              <a:pPr marL="457200" indent="-457200" algn="just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Single-stage LP recognition systems.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They design a complex neural network to do both LP detection and LP OCR tasks.</a:t>
              </a:r>
            </a:p>
          </p:txBody>
        </p:sp>
      </p:grp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- APPROACHES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F28D-C14E-41CB-A301-A601F939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8BB-0197-432D-94CB-A37C75AAC9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58013-8E37-4B32-A502-A7093947FB96}"/>
              </a:ext>
            </a:extLst>
          </p:cNvPr>
          <p:cNvSpPr/>
          <p:nvPr/>
        </p:nvSpPr>
        <p:spPr>
          <a:xfrm>
            <a:off x="533400" y="4977895"/>
            <a:ext cx="111252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Illustration of  multi-stage ALPR system.  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A01C63F-7690-490C-9562-4D679468F5C5}"/>
              </a:ext>
            </a:extLst>
          </p:cNvPr>
          <p:cNvSpPr/>
          <p:nvPr/>
        </p:nvSpPr>
        <p:spPr>
          <a:xfrm>
            <a:off x="0" y="180224"/>
            <a:ext cx="9247187" cy="7261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cap="all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 – multi-stage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4233F-675B-47F8-B25D-1B76A203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121"/>
            <a:ext cx="12149646" cy="31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A7B71E63E77D24D94943CA6369297B3" ma:contentTypeVersion="2" ma:contentTypeDescription="Tạo tài liệu mới." ma:contentTypeScope="" ma:versionID="3b65b09697b4ed5b6c767303c66398b5">
  <xsd:schema xmlns:xsd="http://www.w3.org/2001/XMLSchema" xmlns:xs="http://www.w3.org/2001/XMLSchema" xmlns:p="http://schemas.microsoft.com/office/2006/metadata/properties" xmlns:ns3="2f1b307e-2cd0-495d-9123-e7ba309354b1" targetNamespace="http://schemas.microsoft.com/office/2006/metadata/properties" ma:root="true" ma:fieldsID="58db9a9a2bd793f10b3d4fe8beaad852" ns3:_="">
    <xsd:import namespace="2f1b307e-2cd0-495d-9123-e7ba309354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07e-2cd0-495d-9123-e7ba30935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84ECC5-A327-48E8-AAF4-8C334ACE71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0404A-AD0A-475C-9436-C90635CF5D8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f1b307e-2cd0-495d-9123-e7ba309354b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F105CA-0A7D-4105-A73B-030114DBA198}">
  <ds:schemaRefs>
    <ds:schemaRef ds:uri="2f1b307e-2cd0-495d-9123-e7ba309354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2000</Words>
  <Application>Microsoft Office PowerPoint</Application>
  <PresentationFormat>Widescreen</PresentationFormat>
  <Paragraphs>181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Hiep</dc:creator>
  <cp:lastModifiedBy>pham dan</cp:lastModifiedBy>
  <cp:revision>206</cp:revision>
  <dcterms:created xsi:type="dcterms:W3CDTF">2020-11-09T16:29:36Z</dcterms:created>
  <dcterms:modified xsi:type="dcterms:W3CDTF">2021-10-05T04:35:00Z</dcterms:modified>
</cp:coreProperties>
</file>