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0000"/>
    <a:srgbClr val="F2F2F2"/>
    <a:srgbClr val="D9D9D9"/>
    <a:srgbClr val="233FB5"/>
    <a:srgbClr val="ECE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D34B82C-F0AB-4DA7-90B3-2F4E6FC7B68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25D96E-60DF-40ED-8074-5DA302A0820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83A87F-D506-44B5-B06F-5F7287ADDF2F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A08190-0FF6-4BAE-AA7D-834048D6CC5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334996-C104-4EBA-8962-F8CACA740B0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BC29BC-FD07-4B9A-89BC-79744594F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23674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9DC09D-04DF-451F-8E6F-B3C75CCEF5E4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D39247-CFEE-4521-BB09-EC28388FF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42800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09761-BF51-4982-B173-7C87BE5947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2849" y="2022475"/>
            <a:ext cx="10906299" cy="1406525"/>
          </a:xfrm>
          <a:prstGeom prst="roundRect">
            <a:avLst/>
          </a:prstGeom>
          <a:solidFill>
            <a:srgbClr val="233FB5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ADC7FA-F762-4F2C-A8C2-9F53FF66F74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3999" y="3838339"/>
            <a:ext cx="9144000" cy="365125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Author’s name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E3762C-6BE1-4914-A42A-547BFFE1357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3"/>
            <a:ext cx="3581400" cy="365125"/>
          </a:xfrm>
        </p:spPr>
        <p:txBody>
          <a:bodyPr/>
          <a:lstStyle/>
          <a:p>
            <a:fld id="{F254E6E1-C624-4A89-BDA1-87A8B08D93BA}" type="datetime1">
              <a:rPr lang="en-US" smtClean="0"/>
              <a:t>10/5/2021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C19CA5-2273-46CF-AF28-A8786B5D1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Le Quy Don Technical University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65A15-C7E5-4585-8C30-13D2685A9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1B6B3-2069-452F-BF40-F653D75B3DB0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E6BB2E7B-336E-42EB-AA6B-EA58EEE2DB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23999" y="4225901"/>
            <a:ext cx="9144000" cy="365125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/>
            </a:lvl1pPr>
          </a:lstStyle>
          <a:p>
            <a:r>
              <a:rPr lang="en-US" dirty="0"/>
              <a:t>Major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FCC792DB-AD82-4882-BD81-BD755219E3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4634264"/>
            <a:ext cx="9143999" cy="36512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fr-FR" dirty="0" err="1"/>
              <a:t>School</a:t>
            </a:r>
            <a:endParaRPr lang="fr-FR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3D9EC919-DE44-49F1-AE87-407D7E34EC8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524001" y="5021826"/>
            <a:ext cx="9143997" cy="36512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300" b="0" i="1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i="1" dirty="0"/>
              <a:t>email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01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C4831-11D2-4B3F-B2D9-80E32BFDA0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" y="394588"/>
            <a:ext cx="12188953" cy="456311"/>
          </a:xfrm>
          <a:prstGeom prst="rect">
            <a:avLst/>
          </a:prstGeom>
          <a:solidFill>
            <a:srgbClr val="F2F2F2"/>
          </a:solidFill>
        </p:spPr>
        <p:txBody>
          <a:bodyPr anchor="ctr"/>
          <a:lstStyle>
            <a:lvl1pPr>
              <a:defRPr sz="2100" b="1">
                <a:solidFill>
                  <a:srgbClr val="A30000"/>
                </a:solidFill>
              </a:defRPr>
            </a:lvl1pPr>
          </a:lstStyle>
          <a:p>
            <a:r>
              <a:rPr lang="en-US" dirty="0"/>
              <a:t>     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5DCCB-134E-454F-90BE-B66D9A2A8745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81000" y="850898"/>
            <a:ext cx="11430000" cy="5641973"/>
          </a:xfrm>
          <a:prstGeom prst="rect">
            <a:avLst/>
          </a:prstGeom>
        </p:spPr>
        <p:txBody>
          <a:bodyPr anchor="ctr"/>
          <a:lstStyle>
            <a:lvl1pPr marL="0" indent="0" algn="just">
              <a:buNone/>
              <a:defRPr sz="1900"/>
            </a:lvl1pPr>
            <a:lvl2pPr marL="457200" indent="0" algn="just">
              <a:buNone/>
              <a:defRPr sz="1800"/>
            </a:lvl2pPr>
            <a:lvl3pPr marL="914400" indent="0" algn="just">
              <a:buNone/>
              <a:defRPr sz="1800"/>
            </a:lvl3pPr>
            <a:lvl4pPr marL="1371600" indent="0" algn="just">
              <a:buNone/>
              <a:defRPr sz="1800"/>
            </a:lvl4pPr>
            <a:lvl5pPr marL="1828800" indent="0" algn="just">
              <a:buNone/>
              <a:defRPr sz="1800"/>
            </a:lvl5pPr>
          </a:lstStyle>
          <a:p>
            <a:pPr lvl="0"/>
            <a:r>
              <a:rPr lang="en-US" dirty="0"/>
              <a:t>Content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47999E-5AC1-4E6C-9F2C-AC127F29F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624E5-6640-4B65-82B0-BACE50C7D1B2}" type="datetime1">
              <a:rPr lang="en-US" smtClean="0"/>
              <a:t>10/5/2021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3E6589-355C-493F-AE5C-B8401BABE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Le </a:t>
            </a:r>
            <a:r>
              <a:rPr lang="fr-FR" dirty="0" err="1"/>
              <a:t>Quy</a:t>
            </a:r>
            <a:r>
              <a:rPr lang="fr-FR" dirty="0"/>
              <a:t> Don </a:t>
            </a:r>
            <a:r>
              <a:rPr lang="fr-FR" dirty="0" err="1"/>
              <a:t>Technical</a:t>
            </a:r>
            <a:r>
              <a:rPr lang="fr-FR" dirty="0"/>
              <a:t> </a:t>
            </a:r>
            <a:r>
              <a:rPr lang="fr-FR" dirty="0" err="1"/>
              <a:t>University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22BC35-1733-4ED0-8322-031874F2C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1B6B3-2069-452F-BF40-F653D75B3DB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5CD0151-49F5-437E-B1A5-ABA17B70790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6100620" cy="394588"/>
          </a:xfrm>
          <a:prstGeom prst="rect">
            <a:avLst/>
          </a:prstGeom>
          <a:solidFill>
            <a:srgbClr val="A30000"/>
          </a:solidFill>
        </p:spPr>
        <p:txBody>
          <a:bodyPr anchor="ctr"/>
          <a:lstStyle>
            <a:lvl1pPr marL="0" indent="0">
              <a:buNone/>
              <a:defRPr sz="1500">
                <a:solidFill>
                  <a:schemeClr val="bg1"/>
                </a:solidFill>
              </a:defRPr>
            </a:lvl1pPr>
            <a:lvl2pPr marL="457200" indent="0">
              <a:buNone/>
              <a:defRPr sz="1500"/>
            </a:lvl2pPr>
            <a:lvl3pPr marL="914400" indent="0">
              <a:buNone/>
              <a:defRPr sz="1500"/>
            </a:lvl3pPr>
            <a:lvl4pPr marL="1371600" indent="0">
              <a:buNone/>
              <a:defRPr sz="1500"/>
            </a:lvl4pPr>
            <a:lvl5pPr marL="1828800" indent="0">
              <a:buNone/>
              <a:defRPr sz="1500"/>
            </a:lvl5pPr>
          </a:lstStyle>
          <a:p>
            <a:pPr lvl="0"/>
            <a:r>
              <a:rPr lang="en-US" dirty="0"/>
              <a:t>Section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69018403-3F1D-40D4-BC5C-DB0074B2093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00620" y="0"/>
            <a:ext cx="6091380" cy="394588"/>
          </a:xfrm>
          <a:prstGeom prst="rect">
            <a:avLst/>
          </a:prstGeom>
          <a:solidFill>
            <a:srgbClr val="D9D9D9"/>
          </a:solidFill>
        </p:spPr>
        <p:txBody>
          <a:bodyPr anchor="ctr"/>
          <a:lstStyle>
            <a:lvl1pPr marL="0" indent="0">
              <a:buNone/>
              <a:defRPr sz="1400">
                <a:solidFill>
                  <a:srgbClr val="A30000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Subsection</a:t>
            </a:r>
          </a:p>
        </p:txBody>
      </p:sp>
    </p:spTree>
    <p:extLst>
      <p:ext uri="{BB962C8B-B14F-4D97-AF65-F5344CB8AC3E}">
        <p14:creationId xmlns:p14="http://schemas.microsoft.com/office/powerpoint/2010/main" val="13516381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5DCCB-134E-454F-90BE-B66D9A2A8745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81000" y="394588"/>
            <a:ext cx="11430000" cy="6098283"/>
          </a:xfrm>
          <a:prstGeom prst="rect">
            <a:avLst/>
          </a:prstGeom>
        </p:spPr>
        <p:txBody>
          <a:bodyPr anchor="ctr"/>
          <a:lstStyle>
            <a:lvl1pPr marL="0" indent="0" algn="just">
              <a:buClr>
                <a:srgbClr val="233FB5"/>
              </a:buClr>
              <a:buFont typeface="+mj-lt"/>
              <a:buNone/>
              <a:defRPr sz="1900"/>
            </a:lvl1pPr>
            <a:lvl2pPr marL="457200" indent="0" algn="just">
              <a:buNone/>
              <a:defRPr sz="1800"/>
            </a:lvl2pPr>
            <a:lvl3pPr marL="914400" indent="0" algn="just">
              <a:buNone/>
              <a:defRPr sz="1800"/>
            </a:lvl3pPr>
            <a:lvl4pPr marL="1371600" indent="0" algn="just">
              <a:buNone/>
              <a:defRPr sz="1800"/>
            </a:lvl4pPr>
            <a:lvl5pPr marL="1828800" indent="0" algn="just">
              <a:buNone/>
              <a:defRPr sz="1800"/>
            </a:lvl5pPr>
          </a:lstStyle>
          <a:p>
            <a:pPr lvl="0"/>
            <a:r>
              <a:rPr lang="en-US" dirty="0"/>
              <a:t>Content 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47999E-5AC1-4E6C-9F2C-AC127F29F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624E5-6640-4B65-82B0-BACE50C7D1B2}" type="datetime1">
              <a:rPr lang="en-US" smtClean="0"/>
              <a:t>10/5/2021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3E6589-355C-493F-AE5C-B8401BABE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Le </a:t>
            </a:r>
            <a:r>
              <a:rPr lang="fr-FR" dirty="0" err="1"/>
              <a:t>Quy</a:t>
            </a:r>
            <a:r>
              <a:rPr lang="fr-FR" dirty="0"/>
              <a:t> Don </a:t>
            </a:r>
            <a:r>
              <a:rPr lang="fr-FR" dirty="0" err="1"/>
              <a:t>Technical</a:t>
            </a:r>
            <a:r>
              <a:rPr lang="fr-FR" dirty="0"/>
              <a:t> </a:t>
            </a:r>
            <a:r>
              <a:rPr lang="fr-FR" dirty="0" err="1"/>
              <a:t>University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22BC35-1733-4ED0-8322-031874F2C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1B6B3-2069-452F-BF40-F653D75B3DB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5CD0151-49F5-437E-B1A5-ABA17B70790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6100620" cy="394588"/>
          </a:xfrm>
          <a:prstGeom prst="rect">
            <a:avLst/>
          </a:prstGeom>
          <a:solidFill>
            <a:srgbClr val="A30000"/>
          </a:solidFill>
        </p:spPr>
        <p:txBody>
          <a:bodyPr anchor="ctr"/>
          <a:lstStyle>
            <a:lvl1pPr marL="0" indent="0">
              <a:buNone/>
              <a:defRPr sz="1500">
                <a:solidFill>
                  <a:schemeClr val="bg1"/>
                </a:solidFill>
              </a:defRPr>
            </a:lvl1pPr>
            <a:lvl2pPr marL="457200" indent="0">
              <a:buNone/>
              <a:defRPr sz="1500"/>
            </a:lvl2pPr>
            <a:lvl3pPr marL="914400" indent="0">
              <a:buNone/>
              <a:defRPr sz="1500"/>
            </a:lvl3pPr>
            <a:lvl4pPr marL="1371600" indent="0">
              <a:buNone/>
              <a:defRPr sz="1500"/>
            </a:lvl4pPr>
            <a:lvl5pPr marL="1828800" indent="0">
              <a:buNone/>
              <a:defRPr sz="1500"/>
            </a:lvl5pPr>
          </a:lstStyle>
          <a:p>
            <a:pPr lvl="0"/>
            <a:r>
              <a:rPr lang="en-US" dirty="0"/>
              <a:t>Section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69018403-3F1D-40D4-BC5C-DB0074B2093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00620" y="0"/>
            <a:ext cx="6091380" cy="394588"/>
          </a:xfrm>
          <a:prstGeom prst="rect">
            <a:avLst/>
          </a:prstGeom>
          <a:solidFill>
            <a:srgbClr val="D9D9D9"/>
          </a:solidFill>
        </p:spPr>
        <p:txBody>
          <a:bodyPr anchor="ctr"/>
          <a:lstStyle>
            <a:lvl1pPr marL="0" indent="0">
              <a:buNone/>
              <a:defRPr sz="1400">
                <a:solidFill>
                  <a:srgbClr val="A30000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Subsection</a:t>
            </a:r>
          </a:p>
        </p:txBody>
      </p:sp>
    </p:spTree>
    <p:extLst>
      <p:ext uri="{BB962C8B-B14F-4D97-AF65-F5344CB8AC3E}">
        <p14:creationId xmlns:p14="http://schemas.microsoft.com/office/powerpoint/2010/main" val="40705280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C4831-11D2-4B3F-B2D9-80E32BFDA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394588"/>
            <a:ext cx="12188953" cy="456311"/>
          </a:xfrm>
          <a:prstGeom prst="rect">
            <a:avLst/>
          </a:prstGeom>
          <a:solidFill>
            <a:srgbClr val="F2F2F2"/>
          </a:solidFill>
        </p:spPr>
        <p:txBody>
          <a:bodyPr anchor="ctr"/>
          <a:lstStyle>
            <a:lvl1pPr marL="282575" indent="0">
              <a:defRPr sz="2100" b="1">
                <a:solidFill>
                  <a:srgbClr val="A3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5DCCB-134E-454F-90BE-B66D9A2A8745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81000" y="850899"/>
            <a:ext cx="11430000" cy="5641972"/>
          </a:xfrm>
          <a:prstGeom prst="rect">
            <a:avLst/>
          </a:prstGeom>
        </p:spPr>
        <p:txBody>
          <a:bodyPr anchor="ctr"/>
          <a:lstStyle>
            <a:lvl1pPr marL="0" indent="0" algn="just">
              <a:buNone/>
              <a:defRPr sz="1900"/>
            </a:lvl1pPr>
            <a:lvl2pPr marL="457200" indent="0" algn="just">
              <a:buNone/>
              <a:defRPr sz="1800"/>
            </a:lvl2pPr>
            <a:lvl3pPr marL="914400" indent="0" algn="just">
              <a:buNone/>
              <a:defRPr sz="1800"/>
            </a:lvl3pPr>
            <a:lvl4pPr marL="1371600" indent="0" algn="just">
              <a:buNone/>
              <a:defRPr sz="1800"/>
            </a:lvl4pPr>
            <a:lvl5pPr marL="1828800" indent="0" algn="just">
              <a:buNone/>
              <a:defRPr sz="1800"/>
            </a:lvl5pPr>
          </a:lstStyle>
          <a:p>
            <a:pPr lvl="0"/>
            <a:r>
              <a:rPr lang="en-US" dirty="0"/>
              <a:t>Content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47999E-5AC1-4E6C-9F2C-AC127F29F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624E5-6640-4B65-82B0-BACE50C7D1B2}" type="datetime1">
              <a:rPr lang="en-US" smtClean="0"/>
              <a:t>10/5/2021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3E6589-355C-493F-AE5C-B8401BABE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Le </a:t>
            </a:r>
            <a:r>
              <a:rPr lang="fr-FR" dirty="0" err="1"/>
              <a:t>Quy</a:t>
            </a:r>
            <a:r>
              <a:rPr lang="fr-FR" dirty="0"/>
              <a:t> Don </a:t>
            </a:r>
            <a:r>
              <a:rPr lang="fr-FR" dirty="0" err="1"/>
              <a:t>Technical</a:t>
            </a:r>
            <a:r>
              <a:rPr lang="fr-FR" dirty="0"/>
              <a:t> </a:t>
            </a:r>
            <a:r>
              <a:rPr lang="fr-FR" dirty="0" err="1"/>
              <a:t>University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22BC35-1733-4ED0-8322-031874F2C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1B6B3-2069-452F-BF40-F653D75B3DB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5CD0151-49F5-437E-B1A5-ABA17B70790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6100620" cy="394588"/>
          </a:xfrm>
          <a:prstGeom prst="rect">
            <a:avLst/>
          </a:prstGeom>
          <a:solidFill>
            <a:srgbClr val="A30000"/>
          </a:solidFill>
        </p:spPr>
        <p:txBody>
          <a:bodyPr anchor="ctr"/>
          <a:lstStyle>
            <a:lvl1pPr marL="0" indent="0">
              <a:buNone/>
              <a:defRPr sz="1500">
                <a:solidFill>
                  <a:schemeClr val="bg1"/>
                </a:solidFill>
              </a:defRPr>
            </a:lvl1pPr>
            <a:lvl2pPr marL="457200" indent="0">
              <a:buNone/>
              <a:defRPr sz="1500"/>
            </a:lvl2pPr>
            <a:lvl3pPr marL="914400" indent="0">
              <a:buNone/>
              <a:defRPr sz="1500"/>
            </a:lvl3pPr>
            <a:lvl4pPr marL="1371600" indent="0">
              <a:buNone/>
              <a:defRPr sz="1500"/>
            </a:lvl4pPr>
            <a:lvl5pPr marL="1828800" indent="0">
              <a:buNone/>
              <a:defRPr sz="1500"/>
            </a:lvl5pPr>
          </a:lstStyle>
          <a:p>
            <a:pPr lvl="0"/>
            <a:r>
              <a:rPr lang="en-US" dirty="0"/>
              <a:t>Section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69018403-3F1D-40D4-BC5C-DB0074B2093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00620" y="0"/>
            <a:ext cx="6091380" cy="394588"/>
          </a:xfrm>
          <a:prstGeom prst="rect">
            <a:avLst/>
          </a:prstGeom>
          <a:solidFill>
            <a:srgbClr val="D9D9D9"/>
          </a:solidFill>
        </p:spPr>
        <p:txBody>
          <a:bodyPr anchor="ctr"/>
          <a:lstStyle>
            <a:lvl1pPr marL="0" indent="0">
              <a:buNone/>
              <a:defRPr sz="1400">
                <a:solidFill>
                  <a:srgbClr val="A30000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Subsection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4AB21C4-42CD-4920-BCF7-A34790F303E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32209" y="4749966"/>
            <a:ext cx="4697297" cy="300082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ctr">
              <a:buFont typeface="+mj-lt"/>
              <a:buNone/>
              <a:defRPr sz="1500" b="0" i="1"/>
            </a:lvl1pPr>
            <a:lvl2pPr marL="457200" indent="0">
              <a:buFont typeface="+mj-lt"/>
              <a:buNone/>
              <a:defRPr sz="1400" i="1"/>
            </a:lvl2pPr>
            <a:lvl3pPr marL="914400" indent="0">
              <a:buFont typeface="+mj-lt"/>
              <a:buNone/>
              <a:defRPr sz="1400" i="1"/>
            </a:lvl3pPr>
            <a:lvl4pPr marL="1371600" indent="0">
              <a:buFont typeface="+mj-lt"/>
              <a:buNone/>
              <a:defRPr sz="1400" i="1"/>
            </a:lvl4pPr>
            <a:lvl5pPr marL="1828800" indent="0">
              <a:buFont typeface="+mj-lt"/>
              <a:buNone/>
              <a:defRPr sz="1400" i="1"/>
            </a:lvl5pPr>
          </a:lstStyle>
          <a:p>
            <a:pPr lvl="0"/>
            <a:r>
              <a:rPr lang="en-US" dirty="0"/>
              <a:t>Fig. caption</a:t>
            </a:r>
          </a:p>
        </p:txBody>
      </p:sp>
    </p:spTree>
    <p:extLst>
      <p:ext uri="{BB962C8B-B14F-4D97-AF65-F5344CB8AC3E}">
        <p14:creationId xmlns:p14="http://schemas.microsoft.com/office/powerpoint/2010/main" val="18638719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42630-8E2B-4E99-A079-E550D59739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492873"/>
            <a:ext cx="3581400" cy="365125"/>
          </a:xfrm>
          <a:prstGeom prst="rect">
            <a:avLst/>
          </a:prstGeom>
          <a:solidFill>
            <a:srgbClr val="A30000"/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Knuth's Computer Modern"/>
              </a:defRPr>
            </a:lvl1pPr>
          </a:lstStyle>
          <a:p>
            <a:fld id="{3605BC6B-0753-49C4-B818-4A6D4F4F202B}" type="datetime1">
              <a:rPr lang="en-US" smtClean="0"/>
              <a:t>10/5/2021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D622E-32C2-4FEC-BC7F-ED2E93990B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401" y="6492874"/>
            <a:ext cx="5029200" cy="365125"/>
          </a:xfrm>
          <a:prstGeom prst="rect">
            <a:avLst/>
          </a:prstGeom>
          <a:solidFill>
            <a:srgbClr val="ECECEC"/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A30000"/>
                </a:solidFill>
                <a:latin typeface="Knuth's Computer Modern"/>
              </a:defRPr>
            </a:lvl1pPr>
          </a:lstStyle>
          <a:p>
            <a:r>
              <a:rPr lang="en-US" dirty="0"/>
              <a:t>Le </a:t>
            </a:r>
            <a:r>
              <a:rPr lang="en-US" dirty="0" err="1"/>
              <a:t>Quy</a:t>
            </a:r>
            <a:r>
              <a:rPr lang="en-US" dirty="0"/>
              <a:t> Don Technical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4A855A-CFDC-40CC-AF2C-4895690933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492875"/>
            <a:ext cx="3578352" cy="365125"/>
          </a:xfrm>
          <a:prstGeom prst="rect">
            <a:avLst/>
          </a:prstGeom>
          <a:solidFill>
            <a:srgbClr val="D9D9D9"/>
          </a:solidFill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30000"/>
                </a:solidFill>
                <a:latin typeface="Knuth's Computer Modern"/>
              </a:defRPr>
            </a:lvl1pPr>
          </a:lstStyle>
          <a:p>
            <a:fld id="{B881B6B3-2069-452F-BF40-F653D75B3DB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BCDD4B7-978F-4E19-B60E-2231E06EED4F}"/>
              </a:ext>
            </a:extLst>
          </p:cNvPr>
          <p:cNvSpPr txBox="1">
            <a:spLocks/>
          </p:cNvSpPr>
          <p:nvPr userDrawn="1"/>
        </p:nvSpPr>
        <p:spPr>
          <a:xfrm>
            <a:off x="3047" y="0"/>
            <a:ext cx="6092953" cy="394588"/>
          </a:xfrm>
          <a:prstGeom prst="rect">
            <a:avLst/>
          </a:prstGeom>
          <a:solidFill>
            <a:srgbClr val="A30000"/>
          </a:solidFill>
        </p:spPr>
        <p:txBody>
          <a:bodyPr anchor="b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kern="1200">
                <a:solidFill>
                  <a:schemeClr val="bg1"/>
                </a:solidFill>
                <a:latin typeface="Knuth's Computer Modern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Knuth's Computer Modern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Knuth's Computer Modern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Knuth's Computer Modern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Knuth's Computer Modern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DE5A3003-6C2A-42FA-9EE4-152F2549C40B}"/>
              </a:ext>
            </a:extLst>
          </p:cNvPr>
          <p:cNvSpPr txBox="1">
            <a:spLocks/>
          </p:cNvSpPr>
          <p:nvPr userDrawn="1"/>
        </p:nvSpPr>
        <p:spPr>
          <a:xfrm>
            <a:off x="6096000" y="0"/>
            <a:ext cx="6096000" cy="394588"/>
          </a:xfrm>
          <a:prstGeom prst="rect">
            <a:avLst/>
          </a:prstGeom>
          <a:solidFill>
            <a:srgbClr val="D9D9D9"/>
          </a:solidFill>
        </p:spPr>
        <p:txBody>
          <a:bodyPr anchor="b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kern="1200">
                <a:solidFill>
                  <a:srgbClr val="A30000"/>
                </a:solidFill>
                <a:latin typeface="Knuth's Computer Modern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Knuth's Computer Modern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Knuth's Computer Modern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Knuth's Computer Modern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Knuth's Computer Modern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36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60" r:id="rId3"/>
    <p:sldLayoutId id="2147483661" r:id="rId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Knuth's Computer Modern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Knuth's Computer Modern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Knuth's Computer Modern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Knuth's Computer Modern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Knuth's Computer Modern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Knuth's Computer Modern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phamvandan.cntt2@gmail.com" TargetMode="External"/><Relationship Id="rId2" Type="http://schemas.openxmlformats.org/officeDocument/2006/relationships/hyperlink" Target="mailto:khanh29bk@mta.edu.vn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hyperlink" Target="mailto:vanptb@lqdtu.edu.v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C787D-4AB5-436E-B8B0-4C00CA19B0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2851" y="2083033"/>
            <a:ext cx="10906299" cy="1406525"/>
          </a:xfrm>
        </p:spPr>
        <p:txBody>
          <a:bodyPr>
            <a:normAutofit fontScale="90000"/>
          </a:bodyPr>
          <a:lstStyle/>
          <a:p>
            <a:r>
              <a:rPr lang="en-US" dirty="0"/>
              <a:t>An efficient method to improve the accuracy of Vietnamese vehicle license plate recognition in unconstrained environment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47C03F-DB98-4A7F-9201-6039FC00BB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Khanh</a:t>
            </a:r>
            <a:r>
              <a:rPr lang="en-US" dirty="0"/>
              <a:t> Nguyen Quoc, Dan Pham Van, Van Pham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Bich</a:t>
            </a:r>
            <a:r>
              <a:rPr lang="en-US" dirty="0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E8E9B-5F07-42F3-BEB3-2CBD42E61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4E6E1-C624-4A89-BDA1-87A8B08D93BA}" type="datetime1">
              <a:rPr lang="en-US" smtClean="0"/>
              <a:t>10/5/2021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8F9484-0A00-444D-8E1B-EE7AC4E93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Le Quy Don Technical University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C68334-3910-4382-A4B9-7BA49F9A0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1B6B3-2069-452F-BF40-F653D75B3DB0}" type="slidenum">
              <a:rPr lang="en-US" smtClean="0"/>
              <a:t>1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F21A2AE-ED52-4AFA-A0CC-8D85172312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Faculty Of Information Technology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B47E543-2326-4640-B787-AC644F9DDDD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/>
              <a:t>Le </a:t>
            </a:r>
            <a:r>
              <a:rPr lang="fr-FR" dirty="0" err="1"/>
              <a:t>Quy</a:t>
            </a:r>
            <a:r>
              <a:rPr lang="fr-FR" dirty="0"/>
              <a:t> Don </a:t>
            </a:r>
            <a:r>
              <a:rPr lang="fr-FR" dirty="0" err="1"/>
              <a:t>Technical</a:t>
            </a:r>
            <a:r>
              <a:rPr lang="fr-FR" dirty="0"/>
              <a:t> </a:t>
            </a:r>
            <a:r>
              <a:rPr lang="fr-FR" dirty="0" err="1"/>
              <a:t>University</a:t>
            </a:r>
            <a:endParaRPr lang="fr-FR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DFF9BC9-A77D-4E84-8F07-8CAC67CB8A3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khanh29bk@mta.edu.vn</a:t>
            </a:r>
            <a:r>
              <a:rPr lang="en-US" dirty="0"/>
              <a:t>, </a:t>
            </a:r>
            <a:r>
              <a:rPr lang="en-US" dirty="0">
                <a:hlinkClick r:id="rId3"/>
              </a:rPr>
              <a:t>phamvandan.cntt2@gmail.com</a:t>
            </a:r>
            <a:r>
              <a:rPr lang="en-US" dirty="0"/>
              <a:t>, </a:t>
            </a:r>
            <a:r>
              <a:rPr lang="en-US" dirty="0">
                <a:hlinkClick r:id="rId4"/>
              </a:rPr>
              <a:t>vanptb@lqdtu.edu.vn</a:t>
            </a:r>
            <a:r>
              <a:rPr lang="en-US" dirty="0"/>
              <a:t>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2DB479E-BB61-4678-9058-BBE2F1404A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002" y="794695"/>
            <a:ext cx="1103989" cy="11039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3345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734C294-D997-4100-8447-278784994C2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Preface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Introduction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Related work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Proposed method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Experiments and results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Conclusion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A4EC38-7D95-4B19-B56A-9DC713A13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624E5-6640-4B65-82B0-BACE50C7D1B2}" type="datetime1">
              <a:rPr lang="en-US" smtClean="0"/>
              <a:t>10/5/2021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D4A331-1FF4-4B3D-8A23-EA55C1DB2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Le Quy Don Technical University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94D10F-A7B8-4892-8F8A-8B51778B8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1B6B3-2069-452F-BF40-F653D75B3DB0}" type="slidenum">
              <a:rPr lang="en-US" smtClean="0"/>
              <a:t>2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3B66DC4-BE8F-4379-876C-313C131694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363A5A7-B203-4760-AFB0-02EABD7BE00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4241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713D3-D09F-46ED-8B1E-001A097D3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Means of transport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4E4DD-8A17-4168-902F-9BB7DAE443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0" y="850899"/>
            <a:ext cx="5715000" cy="5641972"/>
          </a:xfrm>
        </p:spPr>
        <p:txBody>
          <a:bodyPr/>
          <a:lstStyle/>
          <a:p>
            <a:r>
              <a:rPr lang="en-US" dirty="0"/>
              <a:t>Nowadays, with the rapid increase of vehicles, the intelligent automatic license plate recognition (ALPR) system is attracting more and more attention.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F7C09-7C57-4FB6-8F98-0748C74F1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624E5-6640-4B65-82B0-BACE50C7D1B2}" type="datetime1">
              <a:rPr lang="en-US" smtClean="0"/>
              <a:t>10/5/2021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6E5597-BA82-4BDE-91E7-EAA7623D2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Le Quy Don Technical University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DE322-E457-4D10-8B94-25D61A9F6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1B6B3-2069-452F-BF40-F653D75B3DB0}" type="slidenum">
              <a:rPr lang="en-US" smtClean="0"/>
              <a:t>3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99CB233-52FA-4D95-9F8B-1E2B86E1C1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Preface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FA19AEA-30C5-433E-9AFF-2FB4411619B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Reality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0A21E1D-7357-4AE8-8ECD-F4FD24FB94A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793827" y="5105168"/>
            <a:ext cx="4697297" cy="286232"/>
          </a:xfrm>
        </p:spPr>
        <p:txBody>
          <a:bodyPr/>
          <a:lstStyle/>
          <a:p>
            <a:r>
              <a:rPr lang="en-US" dirty="0"/>
              <a:t>Means of transport on a highway in our country.</a:t>
            </a:r>
          </a:p>
        </p:txBody>
      </p:sp>
      <p:pic>
        <p:nvPicPr>
          <p:cNvPr id="10" name="Picture 2" descr="https://www.vietvisiontravel.com/wp-content/uploads/2017/08/Vietnam-highway.jpg">
            <a:extLst>
              <a:ext uri="{FF2B5EF4-FFF2-40B4-BE49-F238E27FC236}">
                <a16:creationId xmlns:a16="http://schemas.microsoft.com/office/drawing/2014/main" id="{1D2DD282-43F8-4D9C-A08C-708D0A27C9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8224" y="1752832"/>
            <a:ext cx="5028504" cy="3352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92673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8D88023-2E08-48D1-A10F-BD6A68ADCC3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Previous studies in ALPR focused on recognizing license plate (LP) in constrained environment.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Recent studies on ALPR in Vietnam have conducted small datasets and have not covered various cases of Vietnamese LPs</a:t>
            </a:r>
          </a:p>
          <a:p>
            <a:endParaRPr lang="en-US" dirty="0"/>
          </a:p>
          <a:p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b="1" dirty="0">
                <a:sym typeface="Wingdings" panose="05000000000000000000" pitchFamily="2" charset="2"/>
              </a:rPr>
              <a:t>O</a:t>
            </a:r>
            <a:r>
              <a:rPr lang="en-US" b="1" dirty="0"/>
              <a:t>ur goal</a:t>
            </a:r>
            <a:r>
              <a:rPr lang="en-US" dirty="0"/>
              <a:t>: To develop a model for ALPR that is effective in unconstrained environment in Vietnam</a:t>
            </a:r>
          </a:p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03F4C9-8947-4EAE-B01C-E79C27D44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624E5-6640-4B65-82B0-BACE50C7D1B2}" type="datetime1">
              <a:rPr lang="en-US" smtClean="0"/>
              <a:t>10/5/2021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4F3939-CE30-4234-8405-AF08899C4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Le Quy Don Technical University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0A4907-C423-478E-BA8C-AEA9F8670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1B6B3-2069-452F-BF40-F653D75B3DB0}" type="slidenum">
              <a:rPr lang="en-US" smtClean="0"/>
              <a:t>4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CC80763-189B-486B-B69A-BC4B04B117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Preface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E36EA54-8154-43B5-AD28-EC570103E07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Our goal</a:t>
            </a:r>
          </a:p>
        </p:txBody>
      </p:sp>
    </p:spTree>
    <p:extLst>
      <p:ext uri="{BB962C8B-B14F-4D97-AF65-F5344CB8AC3E}">
        <p14:creationId xmlns:p14="http://schemas.microsoft.com/office/powerpoint/2010/main" val="38144803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F79BE-E246-446D-94C6-4B50B4E38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typical ALPR system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0F9CC-6B76-4053-90A6-6CF29092E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624E5-6640-4B65-82B0-BACE50C7D1B2}" type="datetime1">
              <a:rPr lang="en-US" smtClean="0"/>
              <a:t>10/5/2021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1FBC0B-3D49-4F2A-82EC-15A98CC29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Le Quy Don Technical University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B1617-9A8C-49E6-B7B1-17467FEC3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1B6B3-2069-452F-BF40-F653D75B3DB0}" type="slidenum">
              <a:rPr lang="en-US" smtClean="0"/>
              <a:t>5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D50477A-7B60-4FC7-91B4-1E48151F96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E3B3BE6-E8E9-4C6F-A6A9-78021EF3E4E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ALPR system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32E3EBE-EA0D-4599-98CC-800ABDFCCB1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45826" y="5439055"/>
            <a:ext cx="4697297" cy="286232"/>
          </a:xfrm>
        </p:spPr>
        <p:txBody>
          <a:bodyPr/>
          <a:lstStyle/>
          <a:p>
            <a:r>
              <a:rPr lang="en-US" dirty="0"/>
              <a:t>A typical ALPR system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4B6AEBC-FD2F-45E0-B5CC-03E3D9CEB26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790364" y="1418945"/>
            <a:ext cx="6611273" cy="402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2005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ster_Latex_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667</TotalTime>
  <Words>215</Words>
  <Application>Microsoft Office PowerPoint</Application>
  <PresentationFormat>Widescreen</PresentationFormat>
  <Paragraphs>43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Courier New</vt:lpstr>
      <vt:lpstr>Knuth's Computer Modern</vt:lpstr>
      <vt:lpstr>Master_Latex_Theme</vt:lpstr>
      <vt:lpstr>An efficient method to improve the accuracy of Vietnamese vehicle license plate recognition in unconstrained environment</vt:lpstr>
      <vt:lpstr>PowerPoint Presentation</vt:lpstr>
      <vt:lpstr> Means of transport</vt:lpstr>
      <vt:lpstr>PowerPoint Presentation</vt:lpstr>
      <vt:lpstr>A typical ALPR system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pham dan</dc:creator>
  <cp:lastModifiedBy>pham dan</cp:lastModifiedBy>
  <cp:revision>143</cp:revision>
  <dcterms:created xsi:type="dcterms:W3CDTF">2021-10-05T02:41:49Z</dcterms:created>
  <dcterms:modified xsi:type="dcterms:W3CDTF">2021-10-05T14:24:09Z</dcterms:modified>
</cp:coreProperties>
</file>