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2" r:id="rId15"/>
    <p:sldId id="273" r:id="rId16"/>
    <p:sldId id="274" r:id="rId17"/>
    <p:sldId id="27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0000"/>
    <a:srgbClr val="F2F2F2"/>
    <a:srgbClr val="D9D9D9"/>
    <a:srgbClr val="233FB5"/>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96"/>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34B82C-F0AB-4DA7-90B3-2F4E6FC7B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525D96E-60DF-40ED-8074-5DA302A082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83A87F-D506-44B5-B06F-5F7287ADDF2F}" type="datetimeFigureOut">
              <a:rPr lang="en-US" smtClean="0"/>
              <a:t>10/6/2021</a:t>
            </a:fld>
            <a:endParaRPr lang="en-US"/>
          </a:p>
        </p:txBody>
      </p:sp>
      <p:sp>
        <p:nvSpPr>
          <p:cNvPr id="4" name="Footer Placeholder 3">
            <a:extLst>
              <a:ext uri="{FF2B5EF4-FFF2-40B4-BE49-F238E27FC236}">
                <a16:creationId xmlns:a16="http://schemas.microsoft.com/office/drawing/2014/main" id="{DEA08190-0FF6-4BAE-AA7D-834048D6CC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334996-C104-4EBA-8962-F8CACA740B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BC29BC-FD07-4B9A-89BC-79744594F4C2}" type="slidenum">
              <a:rPr lang="en-US" smtClean="0"/>
              <a:t>‹#›</a:t>
            </a:fld>
            <a:endParaRPr lang="en-US"/>
          </a:p>
        </p:txBody>
      </p:sp>
    </p:spTree>
    <p:extLst>
      <p:ext uri="{BB962C8B-B14F-4D97-AF65-F5344CB8AC3E}">
        <p14:creationId xmlns:p14="http://schemas.microsoft.com/office/powerpoint/2010/main" val="34872367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DC09D-04DF-451F-8E6F-B3C75CCEF5E4}" type="datetimeFigureOut">
              <a:rPr lang="en-US" smtClean="0"/>
              <a:t>10/6/2021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39247-CFEE-4521-BB09-EC28388FF0B3}" type="slidenum">
              <a:rPr lang="en-US" smtClean="0"/>
              <a:t>‹#›</a:t>
            </a:fld>
            <a:endParaRPr lang="en-US"/>
          </a:p>
        </p:txBody>
      </p:sp>
    </p:spTree>
    <p:extLst>
      <p:ext uri="{BB962C8B-B14F-4D97-AF65-F5344CB8AC3E}">
        <p14:creationId xmlns:p14="http://schemas.microsoft.com/office/powerpoint/2010/main" val="5624280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042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9761-BF51-4982-B173-7C87BE59473C}"/>
              </a:ext>
            </a:extLst>
          </p:cNvPr>
          <p:cNvSpPr>
            <a:spLocks noGrp="1"/>
          </p:cNvSpPr>
          <p:nvPr>
            <p:ph type="ctrTitle"/>
          </p:nvPr>
        </p:nvSpPr>
        <p:spPr>
          <a:xfrm>
            <a:off x="642849" y="2022475"/>
            <a:ext cx="10906299" cy="1406525"/>
          </a:xfrm>
          <a:prstGeom prst="roundRect">
            <a:avLst/>
          </a:prstGeom>
          <a:solidFill>
            <a:srgbClr val="233FB5"/>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normAutofit/>
          </a:bodyPr>
          <a:lstStyle>
            <a:lvl1pPr algn="ctr">
              <a:defRPr sz="36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6ADC7FA-F762-4F2C-A8C2-9F53FF66F74C}"/>
              </a:ext>
            </a:extLst>
          </p:cNvPr>
          <p:cNvSpPr>
            <a:spLocks noGrp="1"/>
          </p:cNvSpPr>
          <p:nvPr>
            <p:ph type="subTitle" idx="1" hasCustomPrompt="1"/>
          </p:nvPr>
        </p:nvSpPr>
        <p:spPr>
          <a:xfrm>
            <a:off x="1523999" y="3838339"/>
            <a:ext cx="9144000" cy="365125"/>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Author’s name</a:t>
            </a:r>
          </a:p>
        </p:txBody>
      </p:sp>
      <p:sp>
        <p:nvSpPr>
          <p:cNvPr id="4" name="Date Placeholder 3">
            <a:extLst>
              <a:ext uri="{FF2B5EF4-FFF2-40B4-BE49-F238E27FC236}">
                <a16:creationId xmlns:a16="http://schemas.microsoft.com/office/drawing/2014/main" id="{9AE3762C-6BE1-4914-A42A-547BFFE13573}"/>
              </a:ext>
            </a:extLst>
          </p:cNvPr>
          <p:cNvSpPr>
            <a:spLocks noGrp="1"/>
          </p:cNvSpPr>
          <p:nvPr>
            <p:ph type="dt" sz="half" idx="10"/>
          </p:nvPr>
        </p:nvSpPr>
        <p:spPr>
          <a:xfrm>
            <a:off x="0" y="6492873"/>
            <a:ext cx="3581400" cy="365125"/>
          </a:xfrm>
        </p:spPr>
        <p:txBody>
          <a:bodyPr/>
          <a:lstStyle/>
          <a:p>
            <a:fld id="{F254E6E1-C624-4A89-BDA1-87A8B08D93BA}" type="datetime1">
              <a:rPr lang="en-US" smtClean="0"/>
              <a:t>10/6/2021</a:t>
            </a:fld>
            <a:endParaRPr lang="en-US" dirty="0"/>
          </a:p>
        </p:txBody>
      </p:sp>
      <p:sp>
        <p:nvSpPr>
          <p:cNvPr id="5" name="Footer Placeholder 4">
            <a:extLst>
              <a:ext uri="{FF2B5EF4-FFF2-40B4-BE49-F238E27FC236}">
                <a16:creationId xmlns:a16="http://schemas.microsoft.com/office/drawing/2014/main" id="{A1C19CA5-2273-46CF-AF28-A8786B5D1964}"/>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A3B65A15-C7E5-4585-8C30-13D2685A9980}"/>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8" name="Text Placeholder 17">
            <a:extLst>
              <a:ext uri="{FF2B5EF4-FFF2-40B4-BE49-F238E27FC236}">
                <a16:creationId xmlns:a16="http://schemas.microsoft.com/office/drawing/2014/main" id="{E6BB2E7B-336E-42EB-AA6B-EA58EEE2DBE7}"/>
              </a:ext>
            </a:extLst>
          </p:cNvPr>
          <p:cNvSpPr>
            <a:spLocks noGrp="1"/>
          </p:cNvSpPr>
          <p:nvPr>
            <p:ph type="body" sz="quarter" idx="13" hasCustomPrompt="1"/>
          </p:nvPr>
        </p:nvSpPr>
        <p:spPr>
          <a:xfrm>
            <a:off x="1523999" y="4225901"/>
            <a:ext cx="9144000" cy="365125"/>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r>
              <a:rPr lang="en-US" dirty="0"/>
              <a:t>Major</a:t>
            </a:r>
          </a:p>
        </p:txBody>
      </p:sp>
      <p:sp>
        <p:nvSpPr>
          <p:cNvPr id="26" name="Text Placeholder 25">
            <a:extLst>
              <a:ext uri="{FF2B5EF4-FFF2-40B4-BE49-F238E27FC236}">
                <a16:creationId xmlns:a16="http://schemas.microsoft.com/office/drawing/2014/main" id="{FCC792DB-AD82-4882-BD81-BD755219E38E}"/>
              </a:ext>
            </a:extLst>
          </p:cNvPr>
          <p:cNvSpPr>
            <a:spLocks noGrp="1"/>
          </p:cNvSpPr>
          <p:nvPr>
            <p:ph type="body" sz="quarter" idx="16" hasCustomPrompt="1"/>
          </p:nvPr>
        </p:nvSpPr>
        <p:spPr>
          <a:xfrm>
            <a:off x="1524000" y="4634264"/>
            <a:ext cx="9143999" cy="365125"/>
          </a:xfrm>
          <a:prstGeom prst="rect">
            <a:avLst/>
          </a:prstGeom>
        </p:spPr>
        <p:txBody>
          <a:bodyPr anchor="ctr"/>
          <a:lstStyle>
            <a:lvl1pPr marL="0" indent="0" algn="ctr">
              <a:buNone/>
              <a:defRPr sz="14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fr-FR" dirty="0" err="1"/>
              <a:t>School</a:t>
            </a:r>
            <a:endParaRPr lang="fr-FR" dirty="0"/>
          </a:p>
        </p:txBody>
      </p:sp>
      <p:sp>
        <p:nvSpPr>
          <p:cNvPr id="28" name="Text Placeholder 27">
            <a:extLst>
              <a:ext uri="{FF2B5EF4-FFF2-40B4-BE49-F238E27FC236}">
                <a16:creationId xmlns:a16="http://schemas.microsoft.com/office/drawing/2014/main" id="{3D9EC919-DE44-49F1-AE87-407D7E34EC8F}"/>
              </a:ext>
            </a:extLst>
          </p:cNvPr>
          <p:cNvSpPr>
            <a:spLocks noGrp="1"/>
          </p:cNvSpPr>
          <p:nvPr>
            <p:ph type="body" sz="quarter" idx="17" hasCustomPrompt="1"/>
          </p:nvPr>
        </p:nvSpPr>
        <p:spPr>
          <a:xfrm>
            <a:off x="1524001" y="5021826"/>
            <a:ext cx="9143997" cy="365125"/>
          </a:xfrm>
          <a:prstGeom prst="rect">
            <a:avLst/>
          </a:prstGeom>
        </p:spPr>
        <p:txBody>
          <a:bodyPr anchor="ctr"/>
          <a:lstStyle>
            <a:lvl1pPr marL="0" indent="0" algn="ctr">
              <a:buNone/>
              <a:defRPr sz="1300" b="0" i="1"/>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i="1" dirty="0"/>
              <a:t>email</a:t>
            </a:r>
            <a:endParaRPr lang="en-US" dirty="0"/>
          </a:p>
        </p:txBody>
      </p:sp>
    </p:spTree>
    <p:extLst>
      <p:ext uri="{BB962C8B-B14F-4D97-AF65-F5344CB8AC3E}">
        <p14:creationId xmlns:p14="http://schemas.microsoft.com/office/powerpoint/2010/main" val="25660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831-11D2-4B3F-B2D9-80E32BFDA061}"/>
              </a:ext>
            </a:extLst>
          </p:cNvPr>
          <p:cNvSpPr>
            <a:spLocks noGrp="1"/>
          </p:cNvSpPr>
          <p:nvPr>
            <p:ph type="title"/>
          </p:nvPr>
        </p:nvSpPr>
        <p:spPr>
          <a:xfrm>
            <a:off x="-1" y="394588"/>
            <a:ext cx="12188953" cy="456311"/>
          </a:xfrm>
          <a:prstGeom prst="rect">
            <a:avLst/>
          </a:prstGeom>
          <a:solidFill>
            <a:srgbClr val="F2F2F2"/>
          </a:solidFill>
        </p:spPr>
        <p:txBody>
          <a:bodyPr anchor="ctr"/>
          <a:lstStyle>
            <a:lvl1pPr marL="284163" indent="0">
              <a:defRPr sz="2100" b="1">
                <a:solidFill>
                  <a:srgbClr val="A30000"/>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850898"/>
            <a:ext cx="11430000" cy="5641973"/>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10/6/2021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Tree>
    <p:extLst>
      <p:ext uri="{BB962C8B-B14F-4D97-AF65-F5344CB8AC3E}">
        <p14:creationId xmlns:p14="http://schemas.microsoft.com/office/powerpoint/2010/main" val="135163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_header">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394588"/>
            <a:ext cx="11430000" cy="6098283"/>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 </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10/6/2021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Tree>
    <p:extLst>
      <p:ext uri="{BB962C8B-B14F-4D97-AF65-F5344CB8AC3E}">
        <p14:creationId xmlns:p14="http://schemas.microsoft.com/office/powerpoint/2010/main" val="407052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831-11D2-4B3F-B2D9-80E32BFDA061}"/>
              </a:ext>
            </a:extLst>
          </p:cNvPr>
          <p:cNvSpPr>
            <a:spLocks noGrp="1"/>
          </p:cNvSpPr>
          <p:nvPr>
            <p:ph type="title"/>
          </p:nvPr>
        </p:nvSpPr>
        <p:spPr>
          <a:xfrm>
            <a:off x="-1" y="394588"/>
            <a:ext cx="12188953" cy="456311"/>
          </a:xfrm>
          <a:prstGeom prst="rect">
            <a:avLst/>
          </a:prstGeom>
          <a:solidFill>
            <a:srgbClr val="F2F2F2"/>
          </a:solidFill>
        </p:spPr>
        <p:txBody>
          <a:bodyPr anchor="ctr"/>
          <a:lstStyle>
            <a:lvl1pPr marL="282575" indent="0">
              <a:defRPr sz="2100" b="1">
                <a:solidFill>
                  <a:srgbClr val="A30000"/>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850899"/>
            <a:ext cx="11430000" cy="5641972"/>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10/6/2021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
        <p:nvSpPr>
          <p:cNvPr id="16" name="Text Placeholder 15">
            <a:extLst>
              <a:ext uri="{FF2B5EF4-FFF2-40B4-BE49-F238E27FC236}">
                <a16:creationId xmlns:a16="http://schemas.microsoft.com/office/drawing/2014/main" id="{D4AB21C4-42CD-4920-BCF7-A34790F303ED}"/>
              </a:ext>
            </a:extLst>
          </p:cNvPr>
          <p:cNvSpPr>
            <a:spLocks noGrp="1"/>
          </p:cNvSpPr>
          <p:nvPr>
            <p:ph type="body" sz="quarter" idx="15" hasCustomPrompt="1"/>
          </p:nvPr>
        </p:nvSpPr>
        <p:spPr>
          <a:xfrm>
            <a:off x="6932209" y="4749966"/>
            <a:ext cx="4697297" cy="300082"/>
          </a:xfrm>
          <a:prstGeom prst="rect">
            <a:avLst/>
          </a:prstGeom>
        </p:spPr>
        <p:txBody>
          <a:bodyPr wrap="square" anchor="ctr">
            <a:spAutoFit/>
          </a:bodyPr>
          <a:lstStyle>
            <a:lvl1pPr marL="0" indent="0" algn="ctr">
              <a:buFont typeface="+mj-lt"/>
              <a:buNone/>
              <a:defRPr sz="1500" b="0" i="1"/>
            </a:lvl1pPr>
            <a:lvl2pPr marL="457200" indent="0">
              <a:buFont typeface="+mj-lt"/>
              <a:buNone/>
              <a:defRPr sz="1400" i="1"/>
            </a:lvl2pPr>
            <a:lvl3pPr marL="914400" indent="0">
              <a:buFont typeface="+mj-lt"/>
              <a:buNone/>
              <a:defRPr sz="1400" i="1"/>
            </a:lvl3pPr>
            <a:lvl4pPr marL="1371600" indent="0">
              <a:buFont typeface="+mj-lt"/>
              <a:buNone/>
              <a:defRPr sz="1400" i="1"/>
            </a:lvl4pPr>
            <a:lvl5pPr marL="1828800" indent="0">
              <a:buFont typeface="+mj-lt"/>
              <a:buNone/>
              <a:defRPr sz="1400" i="1"/>
            </a:lvl5pPr>
          </a:lstStyle>
          <a:p>
            <a:pPr lvl="0"/>
            <a:r>
              <a:rPr lang="en-US" dirty="0"/>
              <a:t>Fig. caption</a:t>
            </a:r>
          </a:p>
        </p:txBody>
      </p:sp>
    </p:spTree>
    <p:extLst>
      <p:ext uri="{BB962C8B-B14F-4D97-AF65-F5344CB8AC3E}">
        <p14:creationId xmlns:p14="http://schemas.microsoft.com/office/powerpoint/2010/main" val="186387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342630-8E2B-4E99-A079-E550D597398D}"/>
              </a:ext>
            </a:extLst>
          </p:cNvPr>
          <p:cNvSpPr>
            <a:spLocks noGrp="1"/>
          </p:cNvSpPr>
          <p:nvPr>
            <p:ph type="dt" sz="half" idx="2"/>
          </p:nvPr>
        </p:nvSpPr>
        <p:spPr>
          <a:xfrm>
            <a:off x="0" y="6492873"/>
            <a:ext cx="3581400" cy="365125"/>
          </a:xfrm>
          <a:prstGeom prst="rect">
            <a:avLst/>
          </a:prstGeom>
          <a:solidFill>
            <a:srgbClr val="A30000"/>
          </a:solidFill>
        </p:spPr>
        <p:txBody>
          <a:bodyPr vert="horz" lIns="91440" tIns="45720" rIns="91440" bIns="45720" rtlCol="0" anchor="ctr"/>
          <a:lstStyle>
            <a:lvl1pPr algn="ctr">
              <a:defRPr sz="1200">
                <a:solidFill>
                  <a:schemeClr val="bg1"/>
                </a:solidFill>
                <a:latin typeface="Knuth's Computer Modern"/>
              </a:defRPr>
            </a:lvl1pPr>
          </a:lstStyle>
          <a:p>
            <a:fld id="{3605BC6B-0753-49C4-B818-4A6D4F4F202B}" type="datetime1">
              <a:rPr lang="en-US" smtClean="0"/>
              <a:t>10/6/2021</a:t>
            </a:fld>
            <a:endParaRPr lang="en-US" dirty="0"/>
          </a:p>
        </p:txBody>
      </p:sp>
      <p:sp>
        <p:nvSpPr>
          <p:cNvPr id="5" name="Footer Placeholder 4">
            <a:extLst>
              <a:ext uri="{FF2B5EF4-FFF2-40B4-BE49-F238E27FC236}">
                <a16:creationId xmlns:a16="http://schemas.microsoft.com/office/drawing/2014/main" id="{41ED622E-32C2-4FEC-BC7F-ED2E93990BBA}"/>
              </a:ext>
            </a:extLst>
          </p:cNvPr>
          <p:cNvSpPr>
            <a:spLocks noGrp="1"/>
          </p:cNvSpPr>
          <p:nvPr>
            <p:ph type="ftr" sz="quarter" idx="3"/>
          </p:nvPr>
        </p:nvSpPr>
        <p:spPr>
          <a:xfrm>
            <a:off x="3581401" y="6492874"/>
            <a:ext cx="5029200" cy="365125"/>
          </a:xfrm>
          <a:prstGeom prst="rect">
            <a:avLst/>
          </a:prstGeom>
          <a:solidFill>
            <a:srgbClr val="ECECEC"/>
          </a:solidFill>
        </p:spPr>
        <p:txBody>
          <a:bodyPr vert="horz" lIns="91440" tIns="45720" rIns="91440" bIns="45720" rtlCol="0" anchor="ctr"/>
          <a:lstStyle>
            <a:lvl1pPr algn="ctr">
              <a:defRPr sz="1200">
                <a:solidFill>
                  <a:srgbClr val="A30000"/>
                </a:solidFill>
                <a:latin typeface="Knuth's Computer Modern"/>
              </a:defRPr>
            </a:lvl1pPr>
          </a:lstStyle>
          <a:p>
            <a:r>
              <a:rPr lang="en-US" dirty="0"/>
              <a:t>Le </a:t>
            </a:r>
            <a:r>
              <a:rPr lang="en-US" dirty="0" err="1"/>
              <a:t>Quy</a:t>
            </a:r>
            <a:r>
              <a:rPr lang="en-US" dirty="0"/>
              <a:t> Don Technical University</a:t>
            </a:r>
          </a:p>
        </p:txBody>
      </p:sp>
      <p:sp>
        <p:nvSpPr>
          <p:cNvPr id="6" name="Slide Number Placeholder 5">
            <a:extLst>
              <a:ext uri="{FF2B5EF4-FFF2-40B4-BE49-F238E27FC236}">
                <a16:creationId xmlns:a16="http://schemas.microsoft.com/office/drawing/2014/main" id="{404A855A-CFDC-40CC-AF2C-4895690933D8}"/>
              </a:ext>
            </a:extLst>
          </p:cNvPr>
          <p:cNvSpPr>
            <a:spLocks noGrp="1"/>
          </p:cNvSpPr>
          <p:nvPr>
            <p:ph type="sldNum" sz="quarter" idx="4"/>
          </p:nvPr>
        </p:nvSpPr>
        <p:spPr>
          <a:xfrm>
            <a:off x="8610601" y="6492875"/>
            <a:ext cx="3578352" cy="365125"/>
          </a:xfrm>
          <a:prstGeom prst="rect">
            <a:avLst/>
          </a:prstGeom>
          <a:solidFill>
            <a:srgbClr val="D9D9D9"/>
          </a:solidFill>
        </p:spPr>
        <p:txBody>
          <a:bodyPr vert="horz" lIns="91440" tIns="45720" rIns="91440" bIns="45720" rtlCol="0" anchor="ctr"/>
          <a:lstStyle>
            <a:lvl1pPr algn="r">
              <a:defRPr sz="1200">
                <a:solidFill>
                  <a:srgbClr val="A30000"/>
                </a:solidFill>
                <a:latin typeface="Knuth's Computer Modern"/>
              </a:defRPr>
            </a:lvl1pPr>
          </a:lstStyle>
          <a:p>
            <a:fld id="{B881B6B3-2069-452F-BF40-F653D75B3DB0}" type="slidenum">
              <a:rPr lang="en-US" smtClean="0"/>
              <a:pPr/>
              <a:t>‹#›</a:t>
            </a:fld>
            <a:endParaRPr lang="en-US" dirty="0"/>
          </a:p>
        </p:txBody>
      </p:sp>
      <p:sp>
        <p:nvSpPr>
          <p:cNvPr id="10" name="Text Placeholder 2">
            <a:extLst>
              <a:ext uri="{FF2B5EF4-FFF2-40B4-BE49-F238E27FC236}">
                <a16:creationId xmlns:a16="http://schemas.microsoft.com/office/drawing/2014/main" id="{9BCDD4B7-978F-4E19-B60E-2231E06EED4F}"/>
              </a:ext>
            </a:extLst>
          </p:cNvPr>
          <p:cNvSpPr txBox="1">
            <a:spLocks/>
          </p:cNvSpPr>
          <p:nvPr userDrawn="1"/>
        </p:nvSpPr>
        <p:spPr>
          <a:xfrm>
            <a:off x="3047" y="0"/>
            <a:ext cx="6092953" cy="394588"/>
          </a:xfrm>
          <a:prstGeom prst="rect">
            <a:avLst/>
          </a:prstGeom>
          <a:solidFill>
            <a:srgbClr val="A30000"/>
          </a:solidFill>
        </p:spPr>
        <p:txBody>
          <a:bodyPr anchor="b"/>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bg1"/>
                </a:solidFill>
                <a:latin typeface="Knuth's Computer Modern"/>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13" name="Text Placeholder 4">
            <a:extLst>
              <a:ext uri="{FF2B5EF4-FFF2-40B4-BE49-F238E27FC236}">
                <a16:creationId xmlns:a16="http://schemas.microsoft.com/office/drawing/2014/main" id="{DE5A3003-6C2A-42FA-9EE4-152F2549C40B}"/>
              </a:ext>
            </a:extLst>
          </p:cNvPr>
          <p:cNvSpPr txBox="1">
            <a:spLocks/>
          </p:cNvSpPr>
          <p:nvPr userDrawn="1"/>
        </p:nvSpPr>
        <p:spPr>
          <a:xfrm>
            <a:off x="6096000" y="0"/>
            <a:ext cx="6096000" cy="394588"/>
          </a:xfrm>
          <a:prstGeom prst="rect">
            <a:avLst/>
          </a:prstGeom>
          <a:solidFill>
            <a:srgbClr val="D9D9D9"/>
          </a:solidFill>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b="0" kern="1200">
                <a:solidFill>
                  <a:srgbClr val="A30000"/>
                </a:solidFill>
                <a:latin typeface="Knuth's Computer Modern"/>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6236552"/>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60" r:id="rId3"/>
    <p:sldLayoutId id="2147483661" r:id="rId4"/>
  </p:sldLayoutIdLst>
  <p:hf hdr="0"/>
  <p:txStyles>
    <p:titleStyle>
      <a:lvl1pPr algn="l" defTabSz="914400" rtl="0" eaLnBrk="1" latinLnBrk="0" hangingPunct="1">
        <a:lnSpc>
          <a:spcPct val="90000"/>
        </a:lnSpc>
        <a:spcBef>
          <a:spcPct val="0"/>
        </a:spcBef>
        <a:buNone/>
        <a:defRPr sz="4400" kern="1200">
          <a:solidFill>
            <a:schemeClr val="tx1"/>
          </a:solidFill>
          <a:latin typeface="Knuth's Computer Modern"/>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amvandan.cntt2@gmail.com" TargetMode="External"/><Relationship Id="rId2" Type="http://schemas.openxmlformats.org/officeDocument/2006/relationships/hyperlink" Target="mailto:khanh29bk@mta.edu.vn"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ailto:vanptb@lqdtu.edu.v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787D-4AB5-436E-B8B0-4C00CA19B027}"/>
              </a:ext>
            </a:extLst>
          </p:cNvPr>
          <p:cNvSpPr>
            <a:spLocks noGrp="1"/>
          </p:cNvSpPr>
          <p:nvPr>
            <p:ph type="ctrTitle"/>
          </p:nvPr>
        </p:nvSpPr>
        <p:spPr>
          <a:xfrm>
            <a:off x="642851" y="2083033"/>
            <a:ext cx="10906299" cy="1406525"/>
          </a:xfrm>
        </p:spPr>
        <p:txBody>
          <a:bodyPr>
            <a:normAutofit fontScale="90000"/>
          </a:bodyPr>
          <a:lstStyle/>
          <a:p>
            <a:r>
              <a:rPr lang="en-US" dirty="0"/>
              <a:t>An efficient method to improve the accuracy of Vietnamese vehicle license plate recognition in unconstrained environment</a:t>
            </a:r>
          </a:p>
        </p:txBody>
      </p:sp>
      <p:sp>
        <p:nvSpPr>
          <p:cNvPr id="3" name="Subtitle 2">
            <a:extLst>
              <a:ext uri="{FF2B5EF4-FFF2-40B4-BE49-F238E27FC236}">
                <a16:creationId xmlns:a16="http://schemas.microsoft.com/office/drawing/2014/main" id="{7747C03F-DB98-4A7F-9201-6039FC00BB28}"/>
              </a:ext>
            </a:extLst>
          </p:cNvPr>
          <p:cNvSpPr>
            <a:spLocks noGrp="1"/>
          </p:cNvSpPr>
          <p:nvPr>
            <p:ph type="subTitle" idx="1"/>
          </p:nvPr>
        </p:nvSpPr>
        <p:spPr/>
        <p:txBody>
          <a:bodyPr/>
          <a:lstStyle/>
          <a:p>
            <a:r>
              <a:rPr lang="en-US" dirty="0" err="1"/>
              <a:t>Khanh</a:t>
            </a:r>
            <a:r>
              <a:rPr lang="en-US" dirty="0"/>
              <a:t> Nguyen Quoc, Dan Pham Van, Van Pham </a:t>
            </a:r>
            <a:r>
              <a:rPr lang="en-US" dirty="0" err="1"/>
              <a:t>Thi</a:t>
            </a:r>
            <a:r>
              <a:rPr lang="en-US" dirty="0"/>
              <a:t> </a:t>
            </a:r>
            <a:r>
              <a:rPr lang="en-US" dirty="0" err="1"/>
              <a:t>Bich</a:t>
            </a:r>
            <a:r>
              <a:rPr lang="en-US" dirty="0"/>
              <a:t> </a:t>
            </a:r>
          </a:p>
        </p:txBody>
      </p:sp>
      <p:sp>
        <p:nvSpPr>
          <p:cNvPr id="4" name="Date Placeholder 3">
            <a:extLst>
              <a:ext uri="{FF2B5EF4-FFF2-40B4-BE49-F238E27FC236}">
                <a16:creationId xmlns:a16="http://schemas.microsoft.com/office/drawing/2014/main" id="{DD1E8E9B-5F07-42F3-BEB3-2CBD42E61D65}"/>
              </a:ext>
            </a:extLst>
          </p:cNvPr>
          <p:cNvSpPr>
            <a:spLocks noGrp="1"/>
          </p:cNvSpPr>
          <p:nvPr>
            <p:ph type="dt" sz="half" idx="10"/>
          </p:nvPr>
        </p:nvSpPr>
        <p:spPr/>
        <p:txBody>
          <a:bodyPr/>
          <a:lstStyle/>
          <a:p>
            <a:fld id="{F254E6E1-C624-4A89-BDA1-87A8B08D93BA}" type="datetime1">
              <a:rPr lang="en-US" smtClean="0"/>
              <a:t>10/6/2021</a:t>
            </a:fld>
            <a:endParaRPr lang="en-US" dirty="0"/>
          </a:p>
        </p:txBody>
      </p:sp>
      <p:sp>
        <p:nvSpPr>
          <p:cNvPr id="5" name="Footer Placeholder 4">
            <a:extLst>
              <a:ext uri="{FF2B5EF4-FFF2-40B4-BE49-F238E27FC236}">
                <a16:creationId xmlns:a16="http://schemas.microsoft.com/office/drawing/2014/main" id="{AC8F9484-0A00-444D-8E1B-EE7AC4E93605}"/>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C6C68334-3910-4382-A4B9-7BA49F9A00E4}"/>
              </a:ext>
            </a:extLst>
          </p:cNvPr>
          <p:cNvSpPr>
            <a:spLocks noGrp="1"/>
          </p:cNvSpPr>
          <p:nvPr>
            <p:ph type="sldNum" sz="quarter" idx="12"/>
          </p:nvPr>
        </p:nvSpPr>
        <p:spPr/>
        <p:txBody>
          <a:bodyPr/>
          <a:lstStyle/>
          <a:p>
            <a:fld id="{B881B6B3-2069-452F-BF40-F653D75B3DB0}" type="slidenum">
              <a:rPr lang="en-US" smtClean="0"/>
              <a:t>1</a:t>
            </a:fld>
            <a:endParaRPr lang="en-US"/>
          </a:p>
        </p:txBody>
      </p:sp>
      <p:sp>
        <p:nvSpPr>
          <p:cNvPr id="7" name="Text Placeholder 6">
            <a:extLst>
              <a:ext uri="{FF2B5EF4-FFF2-40B4-BE49-F238E27FC236}">
                <a16:creationId xmlns:a16="http://schemas.microsoft.com/office/drawing/2014/main" id="{EF21A2AE-ED52-4AFA-A0CC-8D851723124F}"/>
              </a:ext>
            </a:extLst>
          </p:cNvPr>
          <p:cNvSpPr>
            <a:spLocks noGrp="1"/>
          </p:cNvSpPr>
          <p:nvPr>
            <p:ph type="body" sz="quarter" idx="13"/>
          </p:nvPr>
        </p:nvSpPr>
        <p:spPr/>
        <p:txBody>
          <a:bodyPr/>
          <a:lstStyle/>
          <a:p>
            <a:r>
              <a:rPr lang="en-US" dirty="0"/>
              <a:t>Faculty Of Information Technology </a:t>
            </a:r>
          </a:p>
        </p:txBody>
      </p:sp>
      <p:sp>
        <p:nvSpPr>
          <p:cNvPr id="8" name="Text Placeholder 7">
            <a:extLst>
              <a:ext uri="{FF2B5EF4-FFF2-40B4-BE49-F238E27FC236}">
                <a16:creationId xmlns:a16="http://schemas.microsoft.com/office/drawing/2014/main" id="{0B47E543-2326-4640-B787-AC644F9DDDDA}"/>
              </a:ext>
            </a:extLst>
          </p:cNvPr>
          <p:cNvSpPr>
            <a:spLocks noGrp="1"/>
          </p:cNvSpPr>
          <p:nvPr>
            <p:ph type="body" sz="quarter" idx="16"/>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fr-FR" dirty="0"/>
          </a:p>
        </p:txBody>
      </p:sp>
      <p:sp>
        <p:nvSpPr>
          <p:cNvPr id="9" name="Text Placeholder 8">
            <a:extLst>
              <a:ext uri="{FF2B5EF4-FFF2-40B4-BE49-F238E27FC236}">
                <a16:creationId xmlns:a16="http://schemas.microsoft.com/office/drawing/2014/main" id="{0DFF9BC9-A77D-4E84-8F07-8CAC67CB8A34}"/>
              </a:ext>
            </a:extLst>
          </p:cNvPr>
          <p:cNvSpPr>
            <a:spLocks noGrp="1"/>
          </p:cNvSpPr>
          <p:nvPr>
            <p:ph type="body" sz="quarter" idx="17"/>
          </p:nvPr>
        </p:nvSpPr>
        <p:spPr/>
        <p:txBody>
          <a:bodyPr/>
          <a:lstStyle/>
          <a:p>
            <a:r>
              <a:rPr lang="en-US" dirty="0">
                <a:hlinkClick r:id="rId2"/>
              </a:rPr>
              <a:t>khanh29bk@mta.edu.vn</a:t>
            </a:r>
            <a:r>
              <a:rPr lang="en-US" dirty="0"/>
              <a:t>, </a:t>
            </a:r>
            <a:r>
              <a:rPr lang="en-US" dirty="0">
                <a:hlinkClick r:id="rId3"/>
              </a:rPr>
              <a:t>phamvandan.cntt2@gmail.com</a:t>
            </a:r>
            <a:r>
              <a:rPr lang="en-US" dirty="0"/>
              <a:t>, </a:t>
            </a:r>
            <a:r>
              <a:rPr lang="en-US" dirty="0">
                <a:hlinkClick r:id="rId4"/>
              </a:rPr>
              <a:t>vanptb@lqdtu.edu.vn</a:t>
            </a:r>
            <a:r>
              <a:rPr lang="en-US" dirty="0"/>
              <a:t> </a:t>
            </a:r>
          </a:p>
        </p:txBody>
      </p:sp>
      <p:pic>
        <p:nvPicPr>
          <p:cNvPr id="10" name="Picture 9">
            <a:extLst>
              <a:ext uri="{FF2B5EF4-FFF2-40B4-BE49-F238E27FC236}">
                <a16:creationId xmlns:a16="http://schemas.microsoft.com/office/drawing/2014/main" id="{52DB479E-BB61-4678-9058-BBE2F1404A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4002" y="712399"/>
            <a:ext cx="1103989" cy="11039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3345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Key-points detection problem – Human Pose Estimation (HPE)</a:t>
            </a:r>
          </a:p>
        </p:txBody>
      </p:sp>
      <p:sp>
        <p:nvSpPr>
          <p:cNvPr id="4" name="Date Placeholder 3"/>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10</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Key-points detection</a:t>
            </a:r>
          </a:p>
        </p:txBody>
      </p:sp>
      <p:sp>
        <p:nvSpPr>
          <p:cNvPr id="9" name="Text Placeholder 8"/>
          <p:cNvSpPr>
            <a:spLocks noGrp="1"/>
          </p:cNvSpPr>
          <p:nvPr>
            <p:ph type="body" sz="quarter" idx="15"/>
          </p:nvPr>
        </p:nvSpPr>
        <p:spPr>
          <a:xfrm>
            <a:off x="889383" y="5901523"/>
            <a:ext cx="2570132" cy="270077"/>
          </a:xfrm>
        </p:spPr>
        <p:txBody>
          <a:bodyPr/>
          <a:lstStyle/>
          <a:p>
            <a:r>
              <a:rPr lang="en-US" dirty="0"/>
              <a:t>HPE problem</a:t>
            </a:r>
          </a:p>
        </p:txBody>
      </p:sp>
      <p:pic>
        <p:nvPicPr>
          <p:cNvPr id="10" name="Picture 9"/>
          <p:cNvPicPr>
            <a:picLocks noChangeAspect="1"/>
          </p:cNvPicPr>
          <p:nvPr/>
        </p:nvPicPr>
        <p:blipFill>
          <a:blip r:embed="rId2"/>
          <a:stretch>
            <a:fillRect/>
          </a:stretch>
        </p:blipFill>
        <p:spPr>
          <a:xfrm>
            <a:off x="945553" y="971207"/>
            <a:ext cx="2457793" cy="4915586"/>
          </a:xfrm>
          <a:prstGeom prst="rect">
            <a:avLst/>
          </a:prstGeom>
        </p:spPr>
      </p:pic>
      <p:pic>
        <p:nvPicPr>
          <p:cNvPr id="3" name="Picture 2"/>
          <p:cNvPicPr>
            <a:picLocks noChangeAspect="1"/>
          </p:cNvPicPr>
          <p:nvPr/>
        </p:nvPicPr>
        <p:blipFill>
          <a:blip r:embed="rId3"/>
          <a:stretch>
            <a:fillRect/>
          </a:stretch>
        </p:blipFill>
        <p:spPr>
          <a:xfrm>
            <a:off x="5191426" y="1086676"/>
            <a:ext cx="6239746" cy="2486372"/>
          </a:xfrm>
          <a:prstGeom prst="rect">
            <a:avLst/>
          </a:prstGeom>
        </p:spPr>
      </p:pic>
      <p:pic>
        <p:nvPicPr>
          <p:cNvPr id="2050" name="Picture 2" descr="Heatmaps of images using convolutional networks"/>
          <p:cNvPicPr>
            <a:picLocks noChangeAspect="1" noChangeArrowheads="1"/>
          </p:cNvPicPr>
          <p:nvPr/>
        </p:nvPicPr>
        <p:blipFill rotWithShape="1">
          <a:blip r:embed="rId4">
            <a:extLst>
              <a:ext uri="{28A0092B-C50C-407E-A947-70E740481C1C}">
                <a14:useLocalDpi xmlns:a14="http://schemas.microsoft.com/office/drawing/2010/main" val="0"/>
              </a:ext>
            </a:extLst>
          </a:blip>
          <a:srcRect t="1841" b="11914"/>
          <a:stretch/>
        </p:blipFill>
        <p:spPr bwMode="auto">
          <a:xfrm>
            <a:off x="4967631" y="3930812"/>
            <a:ext cx="6762750" cy="11500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8"/>
          <p:cNvSpPr txBox="1">
            <a:spLocks/>
          </p:cNvSpPr>
          <p:nvPr/>
        </p:nvSpPr>
        <p:spPr>
          <a:xfrm>
            <a:off x="7026233" y="3456690"/>
            <a:ext cx="2570132"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Coordinate regression</a:t>
            </a:r>
          </a:p>
        </p:txBody>
      </p:sp>
      <p:sp>
        <p:nvSpPr>
          <p:cNvPr id="14" name="Text Placeholder 8"/>
          <p:cNvSpPr txBox="1">
            <a:spLocks/>
          </p:cNvSpPr>
          <p:nvPr/>
        </p:nvSpPr>
        <p:spPr>
          <a:xfrm>
            <a:off x="7063940" y="5080883"/>
            <a:ext cx="2570132"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err="1"/>
              <a:t>Heatmap</a:t>
            </a:r>
            <a:r>
              <a:rPr lang="en-US" u="sng" dirty="0"/>
              <a:t> regression</a:t>
            </a:r>
          </a:p>
        </p:txBody>
      </p:sp>
    </p:spTree>
    <p:extLst>
      <p:ext uri="{BB962C8B-B14F-4D97-AF65-F5344CB8AC3E}">
        <p14:creationId xmlns:p14="http://schemas.microsoft.com/office/powerpoint/2010/main" val="74198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detection</a:t>
            </a:r>
          </a:p>
        </p:txBody>
      </p:sp>
      <p:sp>
        <p:nvSpPr>
          <p:cNvPr id="3" name="Content Placeholder 2"/>
          <p:cNvSpPr>
            <a:spLocks noGrp="1"/>
          </p:cNvSpPr>
          <p:nvPr>
            <p:ph sz="half" idx="2"/>
          </p:nvPr>
        </p:nvSpPr>
        <p:spPr>
          <a:xfrm>
            <a:off x="381000" y="850899"/>
            <a:ext cx="11430000" cy="986515"/>
          </a:xfrm>
        </p:spPr>
        <p:txBody>
          <a:bodyPr/>
          <a:lstStyle/>
          <a:p>
            <a:pPr marL="342900" indent="-342900">
              <a:buFont typeface="Wingdings" panose="05000000000000000000" pitchFamily="2" charset="2"/>
              <a:buChar char="§"/>
            </a:pPr>
            <a:r>
              <a:rPr lang="en-US" dirty="0"/>
              <a:t>Vehicles are basic objects presented in large datasets such as COCO, VOC, PASCAL datasets.</a:t>
            </a:r>
          </a:p>
          <a:p>
            <a:pPr marL="342900" indent="-342900">
              <a:buFont typeface="Wingdings" panose="05000000000000000000" pitchFamily="2" charset="2"/>
              <a:buChar char="§"/>
            </a:pPr>
            <a:r>
              <a:rPr lang="en-US" dirty="0"/>
              <a:t>We decided to use YOLOv2 544x544 network trained on VOC 2007+2012 dataset. </a:t>
            </a:r>
          </a:p>
        </p:txBody>
      </p:sp>
      <p:sp>
        <p:nvSpPr>
          <p:cNvPr id="4" name="Date Placeholder 3"/>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11</a:t>
            </a:fld>
            <a:endParaRPr lang="en-US"/>
          </a:p>
        </p:txBody>
      </p:sp>
      <p:sp>
        <p:nvSpPr>
          <p:cNvPr id="7" name="Text Placeholder 6"/>
          <p:cNvSpPr>
            <a:spLocks noGrp="1"/>
          </p:cNvSpPr>
          <p:nvPr>
            <p:ph type="body" sz="quarter" idx="13"/>
          </p:nvPr>
        </p:nvSpPr>
        <p:spPr/>
        <p:txBody>
          <a:bodyPr/>
          <a:lstStyle/>
          <a:p>
            <a:r>
              <a:rPr lang="en-US" dirty="0"/>
              <a:t>Proposed method</a:t>
            </a:r>
          </a:p>
        </p:txBody>
      </p:sp>
      <p:sp>
        <p:nvSpPr>
          <p:cNvPr id="8" name="Text Placeholder 7"/>
          <p:cNvSpPr>
            <a:spLocks noGrp="1"/>
          </p:cNvSpPr>
          <p:nvPr>
            <p:ph type="body" sz="quarter" idx="14"/>
          </p:nvPr>
        </p:nvSpPr>
        <p:spPr/>
        <p:txBody>
          <a:bodyPr/>
          <a:lstStyle/>
          <a:p>
            <a:r>
              <a:rPr lang="en-US" dirty="0"/>
              <a:t>Car detection</a:t>
            </a:r>
          </a:p>
        </p:txBody>
      </p:sp>
      <p:sp>
        <p:nvSpPr>
          <p:cNvPr id="9" name="Text Placeholder 8"/>
          <p:cNvSpPr>
            <a:spLocks noGrp="1"/>
          </p:cNvSpPr>
          <p:nvPr>
            <p:ph type="body" sz="quarter" idx="15"/>
          </p:nvPr>
        </p:nvSpPr>
        <p:spPr>
          <a:xfrm>
            <a:off x="3747352" y="4900459"/>
            <a:ext cx="4697297" cy="300082"/>
          </a:xfrm>
        </p:spPr>
        <p:txBody>
          <a:bodyPr/>
          <a:lstStyle/>
          <a:p>
            <a:r>
              <a:rPr lang="en-US" dirty="0"/>
              <a:t>Accuracy and speed of YOLOv2 on a Titan X GPU. </a:t>
            </a:r>
          </a:p>
        </p:txBody>
      </p:sp>
      <p:pic>
        <p:nvPicPr>
          <p:cNvPr id="11" name="Picture 10"/>
          <p:cNvPicPr>
            <a:picLocks noChangeAspect="1"/>
          </p:cNvPicPr>
          <p:nvPr/>
        </p:nvPicPr>
        <p:blipFill>
          <a:blip r:embed="rId2"/>
          <a:stretch>
            <a:fillRect/>
          </a:stretch>
        </p:blipFill>
        <p:spPr>
          <a:xfrm>
            <a:off x="2990417" y="3014245"/>
            <a:ext cx="6211167" cy="1886213"/>
          </a:xfrm>
          <a:prstGeom prst="rect">
            <a:avLst/>
          </a:prstGeom>
        </p:spPr>
      </p:pic>
    </p:spTree>
    <p:extLst>
      <p:ext uri="{BB962C8B-B14F-4D97-AF65-F5344CB8AC3E}">
        <p14:creationId xmlns:p14="http://schemas.microsoft.com/office/powerpoint/2010/main" val="30209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Heatmap</a:t>
            </a:r>
            <a:r>
              <a:rPr lang="en-US" dirty="0"/>
              <a:t> regression for HPE</a:t>
            </a:r>
          </a:p>
        </p:txBody>
      </p:sp>
      <p:sp>
        <p:nvSpPr>
          <p:cNvPr id="4" name="Date Placeholder 3"/>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12</a:t>
            </a:fld>
            <a:endParaRPr lang="en-US"/>
          </a:p>
        </p:txBody>
      </p:sp>
      <p:sp>
        <p:nvSpPr>
          <p:cNvPr id="7" name="Text Placeholder 6"/>
          <p:cNvSpPr>
            <a:spLocks noGrp="1"/>
          </p:cNvSpPr>
          <p:nvPr>
            <p:ph type="body" sz="quarter" idx="13"/>
          </p:nvPr>
        </p:nvSpPr>
        <p:spPr/>
        <p:txBody>
          <a:bodyPr/>
          <a:lstStyle/>
          <a:p>
            <a:r>
              <a:rPr lang="en-US" dirty="0"/>
              <a:t>Proposed method</a:t>
            </a:r>
          </a:p>
        </p:txBody>
      </p:sp>
      <p:sp>
        <p:nvSpPr>
          <p:cNvPr id="8" name="Text Placeholder 7"/>
          <p:cNvSpPr>
            <a:spLocks noGrp="1"/>
          </p:cNvSpPr>
          <p:nvPr>
            <p:ph type="body" sz="quarter" idx="14"/>
          </p:nvPr>
        </p:nvSpPr>
        <p:spPr/>
        <p:txBody>
          <a:bodyPr/>
          <a:lstStyle/>
          <a:p>
            <a:r>
              <a:rPr lang="en-US" dirty="0"/>
              <a:t>License plate detection</a:t>
            </a:r>
          </a:p>
        </p:txBody>
      </p:sp>
      <p:sp>
        <p:nvSpPr>
          <p:cNvPr id="9" name="Text Placeholder 8"/>
          <p:cNvSpPr>
            <a:spLocks noGrp="1"/>
          </p:cNvSpPr>
          <p:nvPr>
            <p:ph type="body" sz="quarter" idx="15"/>
          </p:nvPr>
        </p:nvSpPr>
        <p:spPr>
          <a:xfrm>
            <a:off x="3243611" y="5955903"/>
            <a:ext cx="5714017" cy="300082"/>
          </a:xfrm>
        </p:spPr>
        <p:txBody>
          <a:bodyPr/>
          <a:lstStyle/>
          <a:p>
            <a:r>
              <a:rPr lang="en-US" dirty="0"/>
              <a:t>Our LP detection was inspired from top-down HPE approach</a:t>
            </a:r>
          </a:p>
        </p:txBody>
      </p:sp>
      <p:pic>
        <p:nvPicPr>
          <p:cNvPr id="1026" name="Picture 2" descr="Figure 1: Pipeline of a human pose estimation system. For efficiency, resolution reduction is often applied on the original person detection bounding boxes as well as the groundtruth heatmap supervision. That is, the model operates in a low-resolution image space. At test time, a corresponding resolution recovery is therefore necessary in order to obtain the joint coordinate prediction in the original image 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869" y="912107"/>
            <a:ext cx="5646262" cy="503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54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a:t>
            </a:r>
          </a:p>
        </p:txBody>
      </p:sp>
      <mc:AlternateContent xmlns:mc="http://schemas.openxmlformats.org/markup-compatibility/2006">
        <mc:Choice xmlns:a14="http://schemas.microsoft.com/office/drawing/2010/main" Requires="a14">
          <p:sp>
            <p:nvSpPr>
              <p:cNvPr id="3" name="Content Placeholder 2"/>
              <p:cNvSpPr>
                <a:spLocks noGrp="1"/>
              </p:cNvSpPr>
              <p:nvPr>
                <p:ph sz="half" idx="2"/>
              </p:nvPr>
            </p:nvSpPr>
            <p:spPr/>
            <p:txBody>
              <a:bodyPr/>
              <a:lstStyle/>
              <a:p>
                <a:r>
                  <a:rPr lang="en-US" b="1" dirty="0"/>
                  <a:t>Input:</a:t>
                </a:r>
                <a:r>
                  <a:rPr lang="en-US" dirty="0"/>
                  <a: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×3</m:t>
                        </m:r>
                      </m:sup>
                    </m:sSup>
                  </m:oMath>
                </a14:m>
                <a:r>
                  <a:rPr lang="en-US" dirty="0"/>
                  <a:t>, width of </a:t>
                </a:r>
                <a14:m>
                  <m:oMath xmlns:m="http://schemas.openxmlformats.org/officeDocument/2006/math">
                    <m:r>
                      <a:rPr lang="en-US" b="0" i="1" smtClean="0">
                        <a:latin typeface="Cambria Math" panose="02040503050406030204" pitchFamily="18" charset="0"/>
                      </a:rPr>
                      <m:t>𝑊</m:t>
                    </m:r>
                  </m:oMath>
                </a14:m>
                <a:r>
                  <a:rPr lang="en-US" dirty="0"/>
                  <a:t> and height of </a:t>
                </a:r>
                <a14:m>
                  <m:oMath xmlns:m="http://schemas.openxmlformats.org/officeDocument/2006/math">
                    <m:r>
                      <a:rPr lang="en-US" b="0" i="1" smtClean="0">
                        <a:latin typeface="Cambria Math" panose="02040503050406030204" pitchFamily="18" charset="0"/>
                      </a:rPr>
                      <m:t>𝐻</m:t>
                    </m:r>
                  </m:oMath>
                </a14:m>
                <a:r>
                  <a:rPr lang="en-US" dirty="0"/>
                  <a:t>.</a:t>
                </a:r>
              </a:p>
              <a:p>
                <a:r>
                  <a:rPr lang="en-US" b="1" dirty="0"/>
                  <a:t>Output:</a:t>
                </a:r>
                <a:endParaRPr lang="en-US" dirty="0"/>
              </a:p>
              <a:p>
                <a:pPr marL="342900" indent="-342900">
                  <a:buFont typeface="Wingdings" panose="05000000000000000000" pitchFamily="2" charset="2"/>
                  <a:buChar char="§"/>
                </a:pPr>
                <a:r>
                  <a:rPr lang="en-US" b="1" i="1" dirty="0"/>
                  <a:t>Classes heads: </a:t>
                </a:r>
                <a:endParaRPr lang="en-US" i="1" dirty="0">
                  <a:latin typeface="Cambria Math" panose="02040503050406030204" pitchFamily="18" charset="0"/>
                </a:endParaRPr>
              </a:p>
              <a:p>
                <a:pPr marL="800100" lvl="1" indent="-342900">
                  <a:buFont typeface="Wingdings" panose="05000000000000000000" pitchFamily="2" charset="2"/>
                  <a:buChar char="§"/>
                </a:pP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[0,1]</m:t>
                        </m:r>
                      </m:e>
                      <m: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𝑊</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𝐻</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sup>
                    </m:sSup>
                    <m:r>
                      <m:rPr>
                        <m:nor/>
                      </m:rPr>
                      <a:rPr lang="en-US" dirty="0"/>
                      <m:t>, </m:t>
                    </m:r>
                    <m:r>
                      <a:rPr lang="en-US" i="1">
                        <a:latin typeface="Cambria Math" panose="02040503050406030204" pitchFamily="18" charset="0"/>
                      </a:rPr>
                      <m:t>𝑅</m:t>
                    </m:r>
                    <m:r>
                      <m:rPr>
                        <m:nor/>
                      </m:rPr>
                      <a:rPr lang="en-US" dirty="0"/>
                      <m:t>−</m:t>
                    </m:r>
                    <m:r>
                      <m:rPr>
                        <m:nor/>
                      </m:rPr>
                      <a:rPr lang="en-US" dirty="0"/>
                      <m:t>resolution</m:t>
                    </m:r>
                    <m:r>
                      <m:rPr>
                        <m:nor/>
                      </m:rPr>
                      <a:rPr lang="en-US" dirty="0"/>
                      <m:t> </m:t>
                    </m:r>
                    <m:r>
                      <m:rPr>
                        <m:nor/>
                      </m:rPr>
                      <a:rPr lang="en-US" dirty="0"/>
                      <m:t>decrease</m:t>
                    </m:r>
                    <m:r>
                      <m:rPr>
                        <m:nor/>
                      </m:rPr>
                      <a:rPr lang="en-US" dirty="0"/>
                      <m:t>, </m:t>
                    </m:r>
                    <m:r>
                      <a:rPr lang="en-US" i="1">
                        <a:latin typeface="Cambria Math" panose="02040503050406030204" pitchFamily="18" charset="0"/>
                      </a:rPr>
                      <m:t>𝐶</m:t>
                    </m:r>
                    <m:r>
                      <m:rPr>
                        <m:nor/>
                      </m:rPr>
                      <a:rPr lang="en-US" dirty="0"/>
                      <m:t>−</m:t>
                    </m:r>
                    <m:r>
                      <m:rPr>
                        <m:nor/>
                      </m:rPr>
                      <a:rPr lang="en-US" dirty="0"/>
                      <m:t>number</m:t>
                    </m:r>
                    <m:r>
                      <m:rPr>
                        <m:nor/>
                      </m:rPr>
                      <a:rPr lang="en-US" dirty="0"/>
                      <m:t> </m:t>
                    </m:r>
                    <m:r>
                      <m:rPr>
                        <m:nor/>
                      </m:rPr>
                      <a:rPr lang="en-US" dirty="0"/>
                      <m:t>of</m:t>
                    </m:r>
                    <m:r>
                      <m:rPr>
                        <m:nor/>
                      </m:rPr>
                      <a:rPr lang="en-US" dirty="0"/>
                      <m:t> </m:t>
                    </m:r>
                    <m:r>
                      <m:rPr>
                        <m:nor/>
                      </m:rPr>
                      <a:rPr lang="en-US" dirty="0"/>
                      <m:t>classes</m:t>
                    </m:r>
                    <m:r>
                      <a:rPr lang="en-US" i="1" dirty="0"/>
                      <m:t> </m:t>
                    </m:r>
                  </m:oMath>
                </a14:m>
                <a:endParaRPr lang="en-US" dirty="0"/>
              </a:p>
              <a:p>
                <a:pPr marL="800100" lvl="1" indent="-342900">
                  <a:buFont typeface="Wingdings" panose="05000000000000000000" pitchFamily="2" charset="2"/>
                  <a:buChar char="§"/>
                </a:pPr>
                <a:r>
                  <a:rPr lang="en-US" dirty="0"/>
                  <a:t>GT </a:t>
                </a:r>
                <a:r>
                  <a:rPr lang="en-US" dirty="0" err="1"/>
                  <a:t>keypoint</a:t>
                </a:r>
                <a:r>
                  <a:rPr lang="en-US" dirty="0"/>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k</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of class </a:t>
                </a:r>
                <a14:m>
                  <m:oMath xmlns:m="http://schemas.openxmlformats.org/officeDocument/2006/math">
                    <m:r>
                      <a:rPr lang="en-US" b="0" i="1" smtClean="0">
                        <a:latin typeface="Cambria Math" panose="02040503050406030204" pitchFamily="18" charset="0"/>
                      </a:rPr>
                      <m:t>𝑐</m:t>
                    </m:r>
                  </m:oMath>
                </a14:m>
                <a:r>
                  <a:rPr lang="en-US" dirty="0"/>
                  <a:t> in original resolution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m:rPr>
                            <m:sty m:val="p"/>
                          </m:rPr>
                          <a:rPr lang="en-US">
                            <a:latin typeface="Cambria Math" panose="02040503050406030204" pitchFamily="18" charset="0"/>
                            <a:ea typeface="Cambria Math" panose="02040503050406030204" pitchFamily="18" charset="0"/>
                          </a:rPr>
                          <m:t>k</m:t>
                        </m:r>
                      </m:e>
                      <m:sup>
                        <m:r>
                          <a:rPr lang="en-US" b="0" i="0"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𝑘</m:t>
                        </m:r>
                      </m:num>
                      <m:den>
                        <m:r>
                          <a:rPr lang="en-US" b="0" i="1" smtClean="0">
                            <a:latin typeface="Cambria Math" panose="02040503050406030204" pitchFamily="18" charset="0"/>
                            <a:ea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m:t>
                    </m:r>
                  </m:oMath>
                </a14:m>
                <a:r>
                  <a:rPr lang="en-US" dirty="0"/>
                  <a:t> in  </a:t>
                </a:r>
                <a14:m>
                  <m:oMath xmlns:m="http://schemas.openxmlformats.org/officeDocument/2006/math">
                    <m:r>
                      <a:rPr lang="en-US" i="1">
                        <a:latin typeface="Cambria Math" panose="02040503050406030204" pitchFamily="18" charset="0"/>
                      </a:rPr>
                      <m:t>𝑌</m:t>
                    </m:r>
                  </m:oMath>
                </a14:m>
                <a:r>
                  <a:rPr lang="en-US" dirty="0"/>
                  <a:t>. </a:t>
                </a:r>
              </a:p>
              <a:p>
                <a:pPr marL="800100" lvl="1" indent="-342900">
                  <a:buFont typeface="Wingdings" panose="05000000000000000000" pitchFamily="2" charset="2"/>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𝑥𝑦𝑐</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r>
                                  <a:rPr lang="en-US" i="1">
                                    <a:latin typeface="Cambria Math" panose="02040503050406030204" pitchFamily="18" charset="0"/>
                                  </a:rPr>
                                  <m:t>′</m:t>
                                </m:r>
                              </m:e>
                              <m:sub>
                                <m:r>
                                  <a:rPr lang="en-US" i="1">
                                    <a:latin typeface="Cambria Math" panose="02040503050406030204" pitchFamily="18" charset="0"/>
                                  </a:rPr>
                                  <m:t>𝑥</m:t>
                                </m:r>
                              </m:sub>
                            </m:sSub>
                            <m:r>
                              <a:rPr lang="en-US" i="1">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r>
                                  <a:rPr lang="en-US" i="1">
                                    <a:latin typeface="Cambria Math" panose="02040503050406030204" pitchFamily="18" charset="0"/>
                                  </a:rPr>
                                  <m:t>′</m:t>
                                </m:r>
                              </m:e>
                              <m:sub>
                                <m:r>
                                  <a:rPr lang="en-US" b="0" i="1" smtClean="0">
                                    <a:latin typeface="Cambria Math" panose="02040503050406030204" pitchFamily="18" charset="0"/>
                                  </a:rPr>
                                  <m:t>𝑦</m:t>
                                </m:r>
                              </m:sub>
                            </m:sSub>
                            <m:r>
                              <a:rPr lang="en-US" i="1">
                                <a:latin typeface="Cambria Math" panose="02040503050406030204" pitchFamily="18" charset="0"/>
                              </a:rPr>
                              <m:t>)</m:t>
                            </m:r>
                          </m:e>
                          <m:sup>
                            <m:r>
                              <a:rPr lang="en-US" i="1">
                                <a:latin typeface="Cambria Math" panose="02040503050406030204" pitchFamily="18" charset="0"/>
                              </a:rPr>
                              <m:t>2</m:t>
                            </m:r>
                          </m:sup>
                        </m:sSup>
                      </m:num>
                      <m:den>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oMath>
                </a14:m>
                <a:r>
                  <a:rPr lang="en-US" dirty="0"/>
                  <a:t>, where </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𝑘</m:t>
                        </m:r>
                      </m:sub>
                    </m:sSub>
                  </m:oMath>
                </a14:m>
                <a:r>
                  <a:rPr lang="en-US" dirty="0"/>
                  <a:t> - radius of </a:t>
                </a:r>
                <a:r>
                  <a:rPr lang="en-US" dirty="0" err="1"/>
                  <a:t>keypoint</a:t>
                </a:r>
                <a:r>
                  <a:rPr lang="en-US" dirty="0"/>
                  <a:t> </a:t>
                </a:r>
                <a14:m>
                  <m:oMath xmlns:m="http://schemas.openxmlformats.org/officeDocument/2006/math">
                    <m:r>
                      <a:rPr lang="en-US" b="0" i="1" smtClean="0">
                        <a:latin typeface="Cambria Math" panose="02040503050406030204" pitchFamily="18" charset="0"/>
                      </a:rPr>
                      <m:t>𝑘</m:t>
                    </m:r>
                  </m:oMath>
                </a14:m>
                <a:r>
                  <a:rPr lang="en-US" dirty="0"/>
                  <a:t> in Y and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e>
                      <m:sub>
                        <m:r>
                          <a:rPr lang="en-US" i="1">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r>
                      <a:rPr lang="en-US" b="0" i="1" smtClean="0">
                        <a:latin typeface="Cambria Math" panose="02040503050406030204" pitchFamily="18" charset="0"/>
                      </a:rPr>
                      <m:t>)</m:t>
                    </m:r>
                  </m:oMath>
                </a14:m>
                <a:r>
                  <a:rPr lang="en-US" dirty="0"/>
                  <a:t>.</a:t>
                </a:r>
              </a:p>
              <a:p>
                <a:pPr marL="342900" indent="-342900">
                  <a:buFont typeface="Wingdings" panose="05000000000000000000" pitchFamily="2" charset="2"/>
                  <a:buChar char="§"/>
                </a:pPr>
                <a:r>
                  <a:rPr lang="en-US" b="1" i="1" dirty="0"/>
                  <a:t>Offset heads</a:t>
                </a:r>
                <a:r>
                  <a:rPr lang="en-US" b="1" dirty="0"/>
                  <a:t>: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𝑊</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𝐻</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 </m:t>
                    </m:r>
                  </m:oMath>
                </a14:m>
                <a:r>
                  <a:rPr lang="en-US" dirty="0"/>
                  <a:t>in which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𝑘</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𝑘</m:t>
                        </m:r>
                      </m:e>
                      <m:sup>
                        <m:r>
                          <a:rPr lang="en-US" i="1">
                            <a:latin typeface="Cambria Math" panose="02040503050406030204" pitchFamily="18" charset="0"/>
                            <a:ea typeface="Cambria Math" panose="02040503050406030204" pitchFamily="18" charset="0"/>
                          </a:rPr>
                          <m:t>′</m:t>
                        </m:r>
                      </m:sup>
                    </m:sSup>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𝑌</m:t>
                        </m:r>
                      </m:e>
                      <m:sub>
                        <m:r>
                          <a:rPr lang="en-US" b="0" i="1" smtClean="0">
                            <a:latin typeface="Cambria Math" panose="02040503050406030204" pitchFamily="18" charset="0"/>
                          </a:rPr>
                          <m:t>𝑥𝑦𝑐</m:t>
                        </m:r>
                      </m:sub>
                    </m:sSub>
                    <m:r>
                      <a:rPr lang="en-US" b="0" i="1" smtClean="0">
                        <a:latin typeface="Cambria Math" panose="02040503050406030204" pitchFamily="18" charset="0"/>
                      </a:rPr>
                      <m:t>&gt;0, 1≤</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blipFill>
                <a:blip r:embed="rId3"/>
                <a:stretch>
                  <a:fillRect l="-53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13</a:t>
            </a:fld>
            <a:endParaRPr lang="en-US"/>
          </a:p>
        </p:txBody>
      </p:sp>
      <p:sp>
        <p:nvSpPr>
          <p:cNvPr id="7" name="Text Placeholder 6"/>
          <p:cNvSpPr>
            <a:spLocks noGrp="1"/>
          </p:cNvSpPr>
          <p:nvPr>
            <p:ph type="body" sz="quarter" idx="13"/>
          </p:nvPr>
        </p:nvSpPr>
        <p:spPr/>
        <p:txBody>
          <a:bodyPr/>
          <a:lstStyle/>
          <a:p>
            <a:r>
              <a:rPr lang="en-US" dirty="0"/>
              <a:t>Proposed method</a:t>
            </a:r>
          </a:p>
        </p:txBody>
      </p:sp>
      <p:sp>
        <p:nvSpPr>
          <p:cNvPr id="8" name="Text Placeholder 7"/>
          <p:cNvSpPr>
            <a:spLocks noGrp="1"/>
          </p:cNvSpPr>
          <p:nvPr>
            <p:ph type="body" sz="quarter" idx="14"/>
          </p:nvPr>
        </p:nvSpPr>
        <p:spPr/>
        <p:txBody>
          <a:bodyPr/>
          <a:lstStyle/>
          <a:p>
            <a:r>
              <a:rPr lang="en-US" dirty="0"/>
              <a:t>License plate detection</a:t>
            </a:r>
          </a:p>
        </p:txBody>
      </p:sp>
      <p:pic>
        <p:nvPicPr>
          <p:cNvPr id="16" name="Picture 15">
            <a:extLst>
              <a:ext uri="{FF2B5EF4-FFF2-40B4-BE49-F238E27FC236}">
                <a16:creationId xmlns:a16="http://schemas.microsoft.com/office/drawing/2014/main" id="{BE7EE3AA-3177-4320-9C21-FB350DCE18A2}"/>
              </a:ext>
            </a:extLst>
          </p:cNvPr>
          <p:cNvPicPr>
            <a:picLocks noChangeAspect="1"/>
          </p:cNvPicPr>
          <p:nvPr/>
        </p:nvPicPr>
        <p:blipFill>
          <a:blip r:embed="rId4"/>
          <a:stretch>
            <a:fillRect/>
          </a:stretch>
        </p:blipFill>
        <p:spPr>
          <a:xfrm>
            <a:off x="7240308" y="850894"/>
            <a:ext cx="3812003" cy="2209729"/>
          </a:xfrm>
          <a:prstGeom prst="rect">
            <a:avLst/>
          </a:prstGeom>
        </p:spPr>
      </p:pic>
    </p:spTree>
    <p:extLst>
      <p:ext uri="{BB962C8B-B14F-4D97-AF65-F5344CB8AC3E}">
        <p14:creationId xmlns:p14="http://schemas.microsoft.com/office/powerpoint/2010/main" val="366949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C7E1-0E1E-4066-8D83-F4F52AB775B4}"/>
              </a:ext>
            </a:extLst>
          </p:cNvPr>
          <p:cNvSpPr>
            <a:spLocks noGrp="1"/>
          </p:cNvSpPr>
          <p:nvPr>
            <p:ph type="title"/>
          </p:nvPr>
        </p:nvSpPr>
        <p:spPr/>
        <p:txBody>
          <a:bodyPr/>
          <a:lstStyle/>
          <a:p>
            <a:r>
              <a:rPr lang="en-US" dirty="0"/>
              <a:t>Data preprocessing - </a:t>
            </a:r>
            <a:r>
              <a:rPr lang="en-US" dirty="0" err="1"/>
              <a:t>Keypoints</a:t>
            </a:r>
            <a:r>
              <a:rPr lang="en-US" dirty="0"/>
              <a:t> design for license plate</a:t>
            </a:r>
          </a:p>
        </p:txBody>
      </p:sp>
      <p:sp>
        <p:nvSpPr>
          <p:cNvPr id="4" name="Date Placeholder 3">
            <a:extLst>
              <a:ext uri="{FF2B5EF4-FFF2-40B4-BE49-F238E27FC236}">
                <a16:creationId xmlns:a16="http://schemas.microsoft.com/office/drawing/2014/main" id="{71AA832E-45D3-4C08-A9CA-36C9A5132C84}"/>
              </a:ext>
            </a:extLst>
          </p:cNvPr>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a:extLst>
              <a:ext uri="{FF2B5EF4-FFF2-40B4-BE49-F238E27FC236}">
                <a16:creationId xmlns:a16="http://schemas.microsoft.com/office/drawing/2014/main" id="{CB8ECAE1-2387-4DB4-AB02-47D872CC69A2}"/>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D4B18BBA-C59C-4311-B045-250ED864895E}"/>
              </a:ext>
            </a:extLst>
          </p:cNvPr>
          <p:cNvSpPr>
            <a:spLocks noGrp="1"/>
          </p:cNvSpPr>
          <p:nvPr>
            <p:ph type="sldNum" sz="quarter" idx="12"/>
          </p:nvPr>
        </p:nvSpPr>
        <p:spPr/>
        <p:txBody>
          <a:bodyPr/>
          <a:lstStyle/>
          <a:p>
            <a:fld id="{B881B6B3-2069-452F-BF40-F653D75B3DB0}" type="slidenum">
              <a:rPr lang="en-US" smtClean="0"/>
              <a:t>14</a:t>
            </a:fld>
            <a:endParaRPr lang="en-US"/>
          </a:p>
        </p:txBody>
      </p:sp>
      <p:sp>
        <p:nvSpPr>
          <p:cNvPr id="7" name="Text Placeholder 6">
            <a:extLst>
              <a:ext uri="{FF2B5EF4-FFF2-40B4-BE49-F238E27FC236}">
                <a16:creationId xmlns:a16="http://schemas.microsoft.com/office/drawing/2014/main" id="{8AD9C2F9-6AB5-44E5-8038-CD8E82220C18}"/>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59765028-215B-4C1F-99ED-B92B3EC3E002}"/>
              </a:ext>
            </a:extLst>
          </p:cNvPr>
          <p:cNvSpPr>
            <a:spLocks noGrp="1"/>
          </p:cNvSpPr>
          <p:nvPr>
            <p:ph type="body" sz="quarter" idx="14"/>
          </p:nvPr>
        </p:nvSpPr>
        <p:spPr/>
        <p:txBody>
          <a:bodyPr/>
          <a:lstStyle/>
          <a:p>
            <a:r>
              <a:rPr lang="en-US" dirty="0"/>
              <a:t>License plate detection</a:t>
            </a:r>
          </a:p>
        </p:txBody>
      </p:sp>
      <p:sp>
        <p:nvSpPr>
          <p:cNvPr id="9" name="Text Placeholder 8">
            <a:extLst>
              <a:ext uri="{FF2B5EF4-FFF2-40B4-BE49-F238E27FC236}">
                <a16:creationId xmlns:a16="http://schemas.microsoft.com/office/drawing/2014/main" id="{8CF30DFC-DA1E-425D-82E2-D5BD27EE06B7}"/>
              </a:ext>
            </a:extLst>
          </p:cNvPr>
          <p:cNvSpPr>
            <a:spLocks noGrp="1"/>
          </p:cNvSpPr>
          <p:nvPr>
            <p:ph type="body" sz="quarter" idx="15"/>
          </p:nvPr>
        </p:nvSpPr>
        <p:spPr>
          <a:xfrm>
            <a:off x="2734057" y="4019633"/>
            <a:ext cx="6883770" cy="365125"/>
          </a:xfrm>
        </p:spPr>
        <p:txBody>
          <a:bodyPr/>
          <a:lstStyle/>
          <a:p>
            <a:r>
              <a:rPr lang="en-US" dirty="0"/>
              <a:t>Key-points design for a license plate (colors are according to number of classes)</a:t>
            </a:r>
          </a:p>
        </p:txBody>
      </p:sp>
      <p:pic>
        <p:nvPicPr>
          <p:cNvPr id="10" name="Picture 9">
            <a:extLst>
              <a:ext uri="{FF2B5EF4-FFF2-40B4-BE49-F238E27FC236}">
                <a16:creationId xmlns:a16="http://schemas.microsoft.com/office/drawing/2014/main" id="{941EDC8E-3CFA-4A89-B1EF-219AA9B0C392}"/>
              </a:ext>
            </a:extLst>
          </p:cNvPr>
          <p:cNvPicPr>
            <a:picLocks noChangeAspect="1"/>
          </p:cNvPicPr>
          <p:nvPr/>
        </p:nvPicPr>
        <p:blipFill>
          <a:blip r:embed="rId2"/>
          <a:stretch>
            <a:fillRect/>
          </a:stretch>
        </p:blipFill>
        <p:spPr>
          <a:xfrm>
            <a:off x="2399784" y="2838368"/>
            <a:ext cx="7392432" cy="1181265"/>
          </a:xfrm>
          <a:prstGeom prst="rect">
            <a:avLst/>
          </a:prstGeom>
        </p:spPr>
      </p:pic>
    </p:spTree>
    <p:extLst>
      <p:ext uri="{BB962C8B-B14F-4D97-AF65-F5344CB8AC3E}">
        <p14:creationId xmlns:p14="http://schemas.microsoft.com/office/powerpoint/2010/main" val="44549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899A-810E-404E-A2B0-8680C96B54B4}"/>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77B0E4F1-3E60-4B89-AB4D-D04D82414C0C}"/>
              </a:ext>
            </a:extLst>
          </p:cNvPr>
          <p:cNvSpPr>
            <a:spLocks noGrp="1"/>
          </p:cNvSpPr>
          <p:nvPr>
            <p:ph sz="half" idx="2"/>
          </p:nvPr>
        </p:nvSpPr>
        <p:spPr>
          <a:xfrm>
            <a:off x="381000" y="850899"/>
            <a:ext cx="11430000" cy="813309"/>
          </a:xfrm>
        </p:spPr>
        <p:txBody>
          <a:bodyPr/>
          <a:lstStyle/>
          <a:p>
            <a:pPr marL="342900" indent="-342900">
              <a:buFont typeface="Wingdings" panose="05000000000000000000" pitchFamily="2" charset="2"/>
              <a:buChar char="§"/>
            </a:pPr>
            <a:r>
              <a:rPr lang="en-US" dirty="0"/>
              <a:t>HPE architecture: DLA-34, HRNet-18, Restnet18.</a:t>
            </a:r>
          </a:p>
          <a:p>
            <a:pPr marL="342900" indent="-342900">
              <a:buFont typeface="Wingdings" panose="05000000000000000000" pitchFamily="2" charset="2"/>
              <a:buChar char="§"/>
            </a:pPr>
            <a:r>
              <a:rPr lang="en-US" dirty="0"/>
              <a:t>Modify a semantic segmentation architecture: </a:t>
            </a:r>
            <a:r>
              <a:rPr lang="en-US" dirty="0" err="1"/>
              <a:t>DDRNet</a:t>
            </a:r>
            <a:r>
              <a:rPr lang="en-US" dirty="0"/>
              <a:t>.</a:t>
            </a:r>
          </a:p>
        </p:txBody>
      </p:sp>
      <p:sp>
        <p:nvSpPr>
          <p:cNvPr id="4" name="Date Placeholder 3">
            <a:extLst>
              <a:ext uri="{FF2B5EF4-FFF2-40B4-BE49-F238E27FC236}">
                <a16:creationId xmlns:a16="http://schemas.microsoft.com/office/drawing/2014/main" id="{8C26C7E0-64FA-4139-8F6F-860D73AAC7C1}"/>
              </a:ext>
            </a:extLst>
          </p:cNvPr>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a:extLst>
              <a:ext uri="{FF2B5EF4-FFF2-40B4-BE49-F238E27FC236}">
                <a16:creationId xmlns:a16="http://schemas.microsoft.com/office/drawing/2014/main" id="{C45C4F86-8D1C-4791-B811-9B8F877971C7}"/>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4326A09-6CA9-4714-8981-B4FE8019B8D6}"/>
              </a:ext>
            </a:extLst>
          </p:cNvPr>
          <p:cNvSpPr>
            <a:spLocks noGrp="1"/>
          </p:cNvSpPr>
          <p:nvPr>
            <p:ph type="sldNum" sz="quarter" idx="12"/>
          </p:nvPr>
        </p:nvSpPr>
        <p:spPr/>
        <p:txBody>
          <a:bodyPr/>
          <a:lstStyle/>
          <a:p>
            <a:fld id="{B881B6B3-2069-452F-BF40-F653D75B3DB0}" type="slidenum">
              <a:rPr lang="en-US" smtClean="0"/>
              <a:t>15</a:t>
            </a:fld>
            <a:endParaRPr lang="en-US"/>
          </a:p>
        </p:txBody>
      </p:sp>
      <p:sp>
        <p:nvSpPr>
          <p:cNvPr id="7" name="Text Placeholder 6">
            <a:extLst>
              <a:ext uri="{FF2B5EF4-FFF2-40B4-BE49-F238E27FC236}">
                <a16:creationId xmlns:a16="http://schemas.microsoft.com/office/drawing/2014/main" id="{0F0599A4-6104-4775-9BA6-BB7934F95EA5}"/>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5208E154-589E-405B-AB70-914916C0A2B8}"/>
              </a:ext>
            </a:extLst>
          </p:cNvPr>
          <p:cNvSpPr>
            <a:spLocks noGrp="1"/>
          </p:cNvSpPr>
          <p:nvPr>
            <p:ph type="body" sz="quarter" idx="14"/>
          </p:nvPr>
        </p:nvSpPr>
        <p:spPr/>
        <p:txBody>
          <a:bodyPr/>
          <a:lstStyle/>
          <a:p>
            <a:r>
              <a:rPr lang="en-US" dirty="0"/>
              <a:t>License plate detection</a:t>
            </a:r>
          </a:p>
        </p:txBody>
      </p:sp>
      <p:sp>
        <p:nvSpPr>
          <p:cNvPr id="9" name="Text Placeholder 8">
            <a:extLst>
              <a:ext uri="{FF2B5EF4-FFF2-40B4-BE49-F238E27FC236}">
                <a16:creationId xmlns:a16="http://schemas.microsoft.com/office/drawing/2014/main" id="{2AC2D970-18A6-45A7-9ADB-44A0D3C965A5}"/>
              </a:ext>
            </a:extLst>
          </p:cNvPr>
          <p:cNvSpPr>
            <a:spLocks noGrp="1"/>
          </p:cNvSpPr>
          <p:nvPr>
            <p:ph type="body" sz="quarter" idx="15"/>
          </p:nvPr>
        </p:nvSpPr>
        <p:spPr>
          <a:xfrm>
            <a:off x="3745825" y="5636775"/>
            <a:ext cx="4697297" cy="300082"/>
          </a:xfrm>
        </p:spPr>
        <p:txBody>
          <a:bodyPr/>
          <a:lstStyle/>
          <a:p>
            <a:r>
              <a:rPr lang="en-US" dirty="0"/>
              <a:t>Original </a:t>
            </a:r>
            <a:r>
              <a:rPr lang="en-US" dirty="0" err="1"/>
              <a:t>DDRNet</a:t>
            </a:r>
            <a:r>
              <a:rPr lang="en-US" dirty="0"/>
              <a:t> architecture</a:t>
            </a:r>
          </a:p>
        </p:txBody>
      </p:sp>
      <p:pic>
        <p:nvPicPr>
          <p:cNvPr id="10" name="Picture 9">
            <a:extLst>
              <a:ext uri="{FF2B5EF4-FFF2-40B4-BE49-F238E27FC236}">
                <a16:creationId xmlns:a16="http://schemas.microsoft.com/office/drawing/2014/main" id="{EC39AE08-D8E7-4A2A-B720-3A3AA0DBA148}"/>
              </a:ext>
            </a:extLst>
          </p:cNvPr>
          <p:cNvPicPr>
            <a:picLocks noChangeAspect="1"/>
          </p:cNvPicPr>
          <p:nvPr/>
        </p:nvPicPr>
        <p:blipFill>
          <a:blip r:embed="rId2"/>
          <a:stretch>
            <a:fillRect/>
          </a:stretch>
        </p:blipFill>
        <p:spPr>
          <a:xfrm>
            <a:off x="1255099" y="1845296"/>
            <a:ext cx="9678751" cy="3791479"/>
          </a:xfrm>
          <a:prstGeom prst="rect">
            <a:avLst/>
          </a:prstGeom>
        </p:spPr>
      </p:pic>
    </p:spTree>
    <p:extLst>
      <p:ext uri="{BB962C8B-B14F-4D97-AF65-F5344CB8AC3E}">
        <p14:creationId xmlns:p14="http://schemas.microsoft.com/office/powerpoint/2010/main" val="16498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899A-810E-404E-A2B0-8680C96B54B4}"/>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77B0E4F1-3E60-4B89-AB4D-D04D82414C0C}"/>
              </a:ext>
            </a:extLst>
          </p:cNvPr>
          <p:cNvSpPr>
            <a:spLocks noGrp="1"/>
          </p:cNvSpPr>
          <p:nvPr>
            <p:ph sz="half" idx="2"/>
          </p:nvPr>
        </p:nvSpPr>
        <p:spPr>
          <a:xfrm>
            <a:off x="381000" y="850899"/>
            <a:ext cx="11430000" cy="507831"/>
          </a:xfrm>
        </p:spPr>
        <p:txBody>
          <a:bodyPr/>
          <a:lstStyle/>
          <a:p>
            <a:pPr marL="342900" indent="-342900">
              <a:buFont typeface="Wingdings" panose="05000000000000000000" pitchFamily="2" charset="2"/>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Up-scale feature resolution and add skip connections</a:t>
            </a:r>
            <a:endParaRPr lang="en-US"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C26C7E0-64FA-4139-8F6F-860D73AAC7C1}"/>
              </a:ext>
            </a:extLst>
          </p:cNvPr>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a:extLst>
              <a:ext uri="{FF2B5EF4-FFF2-40B4-BE49-F238E27FC236}">
                <a16:creationId xmlns:a16="http://schemas.microsoft.com/office/drawing/2014/main" id="{C45C4F86-8D1C-4791-B811-9B8F877971C7}"/>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4326A09-6CA9-4714-8981-B4FE8019B8D6}"/>
              </a:ext>
            </a:extLst>
          </p:cNvPr>
          <p:cNvSpPr>
            <a:spLocks noGrp="1"/>
          </p:cNvSpPr>
          <p:nvPr>
            <p:ph type="sldNum" sz="quarter" idx="12"/>
          </p:nvPr>
        </p:nvSpPr>
        <p:spPr/>
        <p:txBody>
          <a:bodyPr/>
          <a:lstStyle/>
          <a:p>
            <a:fld id="{B881B6B3-2069-452F-BF40-F653D75B3DB0}" type="slidenum">
              <a:rPr lang="en-US" smtClean="0"/>
              <a:t>16</a:t>
            </a:fld>
            <a:endParaRPr lang="en-US"/>
          </a:p>
        </p:txBody>
      </p:sp>
      <p:sp>
        <p:nvSpPr>
          <p:cNvPr id="7" name="Text Placeholder 6">
            <a:extLst>
              <a:ext uri="{FF2B5EF4-FFF2-40B4-BE49-F238E27FC236}">
                <a16:creationId xmlns:a16="http://schemas.microsoft.com/office/drawing/2014/main" id="{0F0599A4-6104-4775-9BA6-BB7934F95EA5}"/>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5208E154-589E-405B-AB70-914916C0A2B8}"/>
              </a:ext>
            </a:extLst>
          </p:cNvPr>
          <p:cNvSpPr>
            <a:spLocks noGrp="1"/>
          </p:cNvSpPr>
          <p:nvPr>
            <p:ph type="body" sz="quarter" idx="14"/>
          </p:nvPr>
        </p:nvSpPr>
        <p:spPr/>
        <p:txBody>
          <a:bodyPr/>
          <a:lstStyle/>
          <a:p>
            <a:r>
              <a:rPr lang="en-US" dirty="0"/>
              <a:t>License plate detection</a:t>
            </a:r>
          </a:p>
        </p:txBody>
      </p:sp>
      <p:sp>
        <p:nvSpPr>
          <p:cNvPr id="9" name="Text Placeholder 8">
            <a:extLst>
              <a:ext uri="{FF2B5EF4-FFF2-40B4-BE49-F238E27FC236}">
                <a16:creationId xmlns:a16="http://schemas.microsoft.com/office/drawing/2014/main" id="{2AC2D970-18A6-45A7-9ADB-44A0D3C965A5}"/>
              </a:ext>
            </a:extLst>
          </p:cNvPr>
          <p:cNvSpPr>
            <a:spLocks noGrp="1"/>
          </p:cNvSpPr>
          <p:nvPr>
            <p:ph type="body" sz="quarter" idx="15"/>
          </p:nvPr>
        </p:nvSpPr>
        <p:spPr>
          <a:xfrm>
            <a:off x="2793490" y="5528731"/>
            <a:ext cx="6601968" cy="507831"/>
          </a:xfrm>
        </p:spPr>
        <p:txBody>
          <a:bodyPr/>
          <a:lstStyle/>
          <a:p>
            <a:r>
              <a:rPr lang="en-US" dirty="0" err="1"/>
              <a:t>DDRNetsh</a:t>
            </a:r>
            <a:r>
              <a:rPr lang="en-US" dirty="0"/>
              <a:t> network, “RB” - sequential residual basic blocks. “RBB” - single residual bottleneck block. “DAPPM” - Deep Aggregation Pyramid Pooling Module</a:t>
            </a:r>
          </a:p>
        </p:txBody>
      </p:sp>
      <p:pic>
        <p:nvPicPr>
          <p:cNvPr id="11" name="Picture 10">
            <a:extLst>
              <a:ext uri="{FF2B5EF4-FFF2-40B4-BE49-F238E27FC236}">
                <a16:creationId xmlns:a16="http://schemas.microsoft.com/office/drawing/2014/main" id="{6A025E55-49FB-4451-913D-516171AA56DA}"/>
              </a:ext>
            </a:extLst>
          </p:cNvPr>
          <p:cNvPicPr>
            <a:picLocks noChangeAspect="1"/>
          </p:cNvPicPr>
          <p:nvPr/>
        </p:nvPicPr>
        <p:blipFill>
          <a:blip r:embed="rId2"/>
          <a:stretch>
            <a:fillRect/>
          </a:stretch>
        </p:blipFill>
        <p:spPr>
          <a:xfrm>
            <a:off x="2636161" y="1695951"/>
            <a:ext cx="6916626" cy="3832780"/>
          </a:xfrm>
          <a:prstGeom prst="rect">
            <a:avLst/>
          </a:prstGeom>
        </p:spPr>
      </p:pic>
    </p:spTree>
    <p:extLst>
      <p:ext uri="{BB962C8B-B14F-4D97-AF65-F5344CB8AC3E}">
        <p14:creationId xmlns:p14="http://schemas.microsoft.com/office/powerpoint/2010/main" val="2680239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1578-85E3-481C-93DF-503BF2015F5D}"/>
              </a:ext>
            </a:extLst>
          </p:cNvPr>
          <p:cNvSpPr>
            <a:spLocks noGrp="1"/>
          </p:cNvSpPr>
          <p:nvPr>
            <p:ph type="title"/>
          </p:nvPr>
        </p:nvSpPr>
        <p:spPr/>
        <p:txBody>
          <a:bodyPr/>
          <a:lstStyle/>
          <a:p>
            <a:r>
              <a:rPr lang="en-US" dirty="0"/>
              <a:t>The characteristics of Vietnamese license plates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78C93B-6EF0-41FA-BD04-947E610F2B5E}"/>
                  </a:ext>
                </a:extLst>
              </p:cNvPr>
              <p:cNvSpPr>
                <a:spLocks noGrp="1"/>
              </p:cNvSpPr>
              <p:nvPr>
                <p:ph sz="half" idx="2"/>
              </p:nvPr>
            </p:nvSpPr>
            <p:spPr>
              <a:xfrm>
                <a:off x="381000" y="850899"/>
                <a:ext cx="11430000" cy="365126"/>
              </a:xfrm>
            </p:spPr>
            <p:txBody>
              <a:bodyPr/>
              <a:lstStyle/>
              <a:p>
                <a:pPr marL="342900" indent="-342900">
                  <a:buFont typeface="Wingdings" panose="05000000000000000000" pitchFamily="2" charset="2"/>
                  <a:buChar char="§"/>
                </a:pPr>
                <a:r>
                  <a:rPr lang="en-US" dirty="0"/>
                  <a:t>33 characters {</a:t>
                </a:r>
                <a14:m>
                  <m:oMath xmlns:m="http://schemas.openxmlformats.org/officeDocument/2006/math">
                    <m:r>
                      <a:rPr lang="en-US" i="1">
                        <a:latin typeface="Cambria Math" panose="02040503050406030204" pitchFamily="18" charset="0"/>
                      </a:rPr>
                      <m:t>𝐴𝐵𝐶𝐷𝐸𝐹𝐺𝐻𝐾𝐿𝑀𝑁𝑃𝑄𝑆𝑇𝑈𝑉𝑋𝑌𝑍</m:t>
                    </m:r>
                    <m:r>
                      <a:rPr lang="en-US" i="1">
                        <a:latin typeface="Cambria Math" panose="02040503050406030204" pitchFamily="18" charset="0"/>
                      </a:rPr>
                      <m:t>0123456789-.}</m:t>
                    </m:r>
                  </m:oMath>
                </a14:m>
                <a:endParaRPr lang="en-US" b="0" dirty="0"/>
              </a:p>
            </p:txBody>
          </p:sp>
        </mc:Choice>
        <mc:Fallback>
          <p:sp>
            <p:nvSpPr>
              <p:cNvPr id="3" name="Content Placeholder 2">
                <a:extLst>
                  <a:ext uri="{FF2B5EF4-FFF2-40B4-BE49-F238E27FC236}">
                    <a16:creationId xmlns:a16="http://schemas.microsoft.com/office/drawing/2014/main" id="{D578C93B-6EF0-41FA-BD04-947E610F2B5E}"/>
                  </a:ext>
                </a:extLst>
              </p:cNvPr>
              <p:cNvSpPr>
                <a:spLocks noGrp="1" noRot="1" noChangeAspect="1" noMove="1" noResize="1" noEditPoints="1" noAdjustHandles="1" noChangeArrowheads="1" noChangeShapeType="1" noTextEdit="1"/>
              </p:cNvSpPr>
              <p:nvPr>
                <p:ph sz="half" idx="2"/>
              </p:nvPr>
            </p:nvSpPr>
            <p:spPr>
              <a:xfrm>
                <a:off x="381000" y="850899"/>
                <a:ext cx="11430000" cy="365126"/>
              </a:xfrm>
              <a:blipFill>
                <a:blip r:embed="rId2"/>
                <a:stretch>
                  <a:fillRect l="-427" t="-15254" b="-2881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87AAD9-DC2D-4ACE-8498-2D340EF361A1}"/>
              </a:ext>
            </a:extLst>
          </p:cNvPr>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a:extLst>
              <a:ext uri="{FF2B5EF4-FFF2-40B4-BE49-F238E27FC236}">
                <a16:creationId xmlns:a16="http://schemas.microsoft.com/office/drawing/2014/main" id="{EE7B23F5-2A0C-4145-9C6F-281E1E504F4B}"/>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8096040-752D-44A3-A36D-33FB541C6D14}"/>
              </a:ext>
            </a:extLst>
          </p:cNvPr>
          <p:cNvSpPr>
            <a:spLocks noGrp="1"/>
          </p:cNvSpPr>
          <p:nvPr>
            <p:ph type="sldNum" sz="quarter" idx="12"/>
          </p:nvPr>
        </p:nvSpPr>
        <p:spPr/>
        <p:txBody>
          <a:bodyPr/>
          <a:lstStyle/>
          <a:p>
            <a:fld id="{B881B6B3-2069-452F-BF40-F653D75B3DB0}" type="slidenum">
              <a:rPr lang="en-US" smtClean="0"/>
              <a:t>17</a:t>
            </a:fld>
            <a:endParaRPr lang="en-US"/>
          </a:p>
        </p:txBody>
      </p:sp>
      <p:sp>
        <p:nvSpPr>
          <p:cNvPr id="7" name="Text Placeholder 6">
            <a:extLst>
              <a:ext uri="{FF2B5EF4-FFF2-40B4-BE49-F238E27FC236}">
                <a16:creationId xmlns:a16="http://schemas.microsoft.com/office/drawing/2014/main" id="{A7639FB5-3DCA-4B99-96EE-B06ACC03634F}"/>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BC74DB54-988E-4EF3-B34D-2E5D066EE3C4}"/>
              </a:ext>
            </a:extLst>
          </p:cNvPr>
          <p:cNvSpPr>
            <a:spLocks noGrp="1"/>
          </p:cNvSpPr>
          <p:nvPr>
            <p:ph type="body" sz="quarter" idx="14"/>
          </p:nvPr>
        </p:nvSpPr>
        <p:spPr/>
        <p:txBody>
          <a:bodyPr/>
          <a:lstStyle/>
          <a:p>
            <a:r>
              <a:rPr lang="en-US" dirty="0"/>
              <a:t>License plate OCR</a:t>
            </a:r>
          </a:p>
        </p:txBody>
      </p:sp>
      <p:pic>
        <p:nvPicPr>
          <p:cNvPr id="12" name="Picture 11">
            <a:extLst>
              <a:ext uri="{FF2B5EF4-FFF2-40B4-BE49-F238E27FC236}">
                <a16:creationId xmlns:a16="http://schemas.microsoft.com/office/drawing/2014/main" id="{B4CBBB96-A00C-420E-B754-C8E4DA9B157B}"/>
              </a:ext>
            </a:extLst>
          </p:cNvPr>
          <p:cNvPicPr>
            <a:picLocks noChangeAspect="1"/>
          </p:cNvPicPr>
          <p:nvPr/>
        </p:nvPicPr>
        <p:blipFill>
          <a:blip r:embed="rId3"/>
          <a:stretch>
            <a:fillRect/>
          </a:stretch>
        </p:blipFill>
        <p:spPr>
          <a:xfrm>
            <a:off x="535359" y="2400157"/>
            <a:ext cx="5029902" cy="2057687"/>
          </a:xfrm>
          <a:prstGeom prst="rect">
            <a:avLst/>
          </a:prstGeom>
        </p:spPr>
      </p:pic>
      <p:pic>
        <p:nvPicPr>
          <p:cNvPr id="14" name="Picture 13">
            <a:extLst>
              <a:ext uri="{FF2B5EF4-FFF2-40B4-BE49-F238E27FC236}">
                <a16:creationId xmlns:a16="http://schemas.microsoft.com/office/drawing/2014/main" id="{BB6CF09D-69EE-4412-A77C-46D4A0490C82}"/>
              </a:ext>
            </a:extLst>
          </p:cNvPr>
          <p:cNvPicPr>
            <a:picLocks noChangeAspect="1"/>
          </p:cNvPicPr>
          <p:nvPr/>
        </p:nvPicPr>
        <p:blipFill>
          <a:blip r:embed="rId4"/>
          <a:stretch>
            <a:fillRect/>
          </a:stretch>
        </p:blipFill>
        <p:spPr>
          <a:xfrm>
            <a:off x="6521806" y="3024131"/>
            <a:ext cx="5249008" cy="809738"/>
          </a:xfrm>
          <a:prstGeom prst="rect">
            <a:avLst/>
          </a:prstGeom>
        </p:spPr>
      </p:pic>
    </p:spTree>
    <p:extLst>
      <p:ext uri="{BB962C8B-B14F-4D97-AF65-F5344CB8AC3E}">
        <p14:creationId xmlns:p14="http://schemas.microsoft.com/office/powerpoint/2010/main" val="247625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err="1"/>
              <a:t>Keypoints</a:t>
            </a:r>
            <a:r>
              <a:rPr lang="en-US" dirty="0"/>
              <a:t> design for license plate</a:t>
            </a:r>
          </a:p>
        </p:txBody>
      </p:sp>
      <p:sp>
        <p:nvSpPr>
          <p:cNvPr id="3" name="Content Placeholder 2">
            <a:extLst>
              <a:ext uri="{FF2B5EF4-FFF2-40B4-BE49-F238E27FC236}">
                <a16:creationId xmlns:a16="http://schemas.microsoft.com/office/drawing/2014/main" id="{53FDC751-40E8-4995-8855-D4EDC6678457}"/>
              </a:ext>
            </a:extLst>
          </p:cNvPr>
          <p:cNvSpPr>
            <a:spLocks noGrp="1"/>
          </p:cNvSpPr>
          <p:nvPr>
            <p:ph sz="half" idx="2"/>
          </p:nvPr>
        </p:nvSpPr>
        <p:spPr/>
        <p:txBody>
          <a:bodyPr/>
          <a:lstStyle/>
          <a:p>
            <a:endParaRPr lang="en-US" dirty="0"/>
          </a:p>
        </p:txBody>
      </p:sp>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18</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a:t>License plate detection</a:t>
            </a:r>
          </a:p>
        </p:txBody>
      </p:sp>
    </p:spTree>
    <p:extLst>
      <p:ext uri="{BB962C8B-B14F-4D97-AF65-F5344CB8AC3E}">
        <p14:creationId xmlns:p14="http://schemas.microsoft.com/office/powerpoint/2010/main" val="390509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34C294-D997-4100-8447-278784994C23}"/>
              </a:ext>
            </a:extLst>
          </p:cNvPr>
          <p:cNvSpPr>
            <a:spLocks noGrp="1"/>
          </p:cNvSpPr>
          <p:nvPr>
            <p:ph sz="half" idx="2"/>
          </p:nvPr>
        </p:nvSpPr>
        <p:spPr/>
        <p:txBody>
          <a:bodyPr/>
          <a:lstStyle/>
          <a:p>
            <a:pPr marL="342900" indent="-342900">
              <a:buFont typeface="+mj-lt"/>
              <a:buAutoNum type="arabicPeriod"/>
            </a:pPr>
            <a:r>
              <a:rPr lang="en-US" dirty="0"/>
              <a:t>Preface</a:t>
            </a:r>
          </a:p>
          <a:p>
            <a:pPr marL="342900" indent="-342900">
              <a:buFont typeface="+mj-lt"/>
              <a:buAutoNum type="arabicPeriod"/>
            </a:pPr>
            <a:r>
              <a:rPr lang="en-US" dirty="0"/>
              <a:t>Introduction</a:t>
            </a:r>
          </a:p>
          <a:p>
            <a:pPr marL="342900" indent="-342900">
              <a:buFont typeface="+mj-lt"/>
              <a:buAutoNum type="arabicPeriod"/>
            </a:pPr>
            <a:r>
              <a:rPr lang="en-US" dirty="0"/>
              <a:t>Related work</a:t>
            </a:r>
          </a:p>
          <a:p>
            <a:pPr marL="342900" indent="-342900">
              <a:buFont typeface="+mj-lt"/>
              <a:buAutoNum type="arabicPeriod"/>
            </a:pPr>
            <a:r>
              <a:rPr lang="en-US" dirty="0"/>
              <a:t>Proposed method</a:t>
            </a:r>
          </a:p>
          <a:p>
            <a:pPr marL="342900" indent="-342900">
              <a:buFont typeface="+mj-lt"/>
              <a:buAutoNum type="arabicPeriod"/>
            </a:pPr>
            <a:r>
              <a:rPr lang="en-US" dirty="0"/>
              <a:t>Experiments and results</a:t>
            </a:r>
          </a:p>
          <a:p>
            <a:pPr marL="342900" indent="-342900">
              <a:buFont typeface="+mj-lt"/>
              <a:buAutoNum type="arabicPeriod"/>
            </a:pPr>
            <a:r>
              <a:rPr lang="en-US" dirty="0"/>
              <a:t>Conclusion</a:t>
            </a:r>
          </a:p>
        </p:txBody>
      </p:sp>
      <p:sp>
        <p:nvSpPr>
          <p:cNvPr id="3" name="Date Placeholder 2">
            <a:extLst>
              <a:ext uri="{FF2B5EF4-FFF2-40B4-BE49-F238E27FC236}">
                <a16:creationId xmlns:a16="http://schemas.microsoft.com/office/drawing/2014/main" id="{26A4EC38-7D95-4B19-B56A-9DC713A13B44}"/>
              </a:ext>
            </a:extLst>
          </p:cNvPr>
          <p:cNvSpPr>
            <a:spLocks noGrp="1"/>
          </p:cNvSpPr>
          <p:nvPr>
            <p:ph type="dt" sz="half" idx="10"/>
          </p:nvPr>
        </p:nvSpPr>
        <p:spPr/>
        <p:txBody>
          <a:bodyPr/>
          <a:lstStyle/>
          <a:p>
            <a:fld id="{499624E5-6640-4B65-82B0-BACE50C7D1B2}" type="datetime1">
              <a:rPr lang="en-US" smtClean="0"/>
              <a:t>10/6/2021</a:t>
            </a:fld>
            <a:endParaRPr lang="en-US" dirty="0"/>
          </a:p>
        </p:txBody>
      </p:sp>
      <p:sp>
        <p:nvSpPr>
          <p:cNvPr id="4" name="Footer Placeholder 3">
            <a:extLst>
              <a:ext uri="{FF2B5EF4-FFF2-40B4-BE49-F238E27FC236}">
                <a16:creationId xmlns:a16="http://schemas.microsoft.com/office/drawing/2014/main" id="{59D4A331-1FF4-4B3D-8A23-EA55C1DB28C5}"/>
              </a:ext>
            </a:extLst>
          </p:cNvPr>
          <p:cNvSpPr>
            <a:spLocks noGrp="1"/>
          </p:cNvSpPr>
          <p:nvPr>
            <p:ph type="ftr" sz="quarter" idx="11"/>
          </p:nvPr>
        </p:nvSpPr>
        <p:spPr/>
        <p:txBody>
          <a:bodyPr/>
          <a:lstStyle/>
          <a:p>
            <a:r>
              <a:rPr lang="fr-FR"/>
              <a:t>Le Quy Don Technical University</a:t>
            </a:r>
            <a:endParaRPr lang="en-US" dirty="0"/>
          </a:p>
        </p:txBody>
      </p:sp>
      <p:sp>
        <p:nvSpPr>
          <p:cNvPr id="5" name="Slide Number Placeholder 4">
            <a:extLst>
              <a:ext uri="{FF2B5EF4-FFF2-40B4-BE49-F238E27FC236}">
                <a16:creationId xmlns:a16="http://schemas.microsoft.com/office/drawing/2014/main" id="{9D94D10F-A7B8-4892-8F8A-8B51778B85DD}"/>
              </a:ext>
            </a:extLst>
          </p:cNvPr>
          <p:cNvSpPr>
            <a:spLocks noGrp="1"/>
          </p:cNvSpPr>
          <p:nvPr>
            <p:ph type="sldNum" sz="quarter" idx="12"/>
          </p:nvPr>
        </p:nvSpPr>
        <p:spPr/>
        <p:txBody>
          <a:bodyPr/>
          <a:lstStyle/>
          <a:p>
            <a:fld id="{B881B6B3-2069-452F-BF40-F653D75B3DB0}" type="slidenum">
              <a:rPr lang="en-US" smtClean="0"/>
              <a:t>2</a:t>
            </a:fld>
            <a:endParaRPr lang="en-US"/>
          </a:p>
        </p:txBody>
      </p:sp>
      <p:sp>
        <p:nvSpPr>
          <p:cNvPr id="6" name="Text Placeholder 5">
            <a:extLst>
              <a:ext uri="{FF2B5EF4-FFF2-40B4-BE49-F238E27FC236}">
                <a16:creationId xmlns:a16="http://schemas.microsoft.com/office/drawing/2014/main" id="{73B66DC4-BE8F-4379-876C-313C1316942B}"/>
              </a:ext>
            </a:extLst>
          </p:cNvPr>
          <p:cNvSpPr>
            <a:spLocks noGrp="1"/>
          </p:cNvSpPr>
          <p:nvPr>
            <p:ph type="body" sz="quarter" idx="13"/>
          </p:nvPr>
        </p:nvSpPr>
        <p:spPr/>
        <p:txBody>
          <a:bodyPr/>
          <a:lstStyle/>
          <a:p>
            <a:r>
              <a:rPr lang="en-US" dirty="0"/>
              <a:t>Content</a:t>
            </a:r>
          </a:p>
        </p:txBody>
      </p:sp>
      <p:sp>
        <p:nvSpPr>
          <p:cNvPr id="7" name="Text Placeholder 6">
            <a:extLst>
              <a:ext uri="{FF2B5EF4-FFF2-40B4-BE49-F238E27FC236}">
                <a16:creationId xmlns:a16="http://schemas.microsoft.com/office/drawing/2014/main" id="{0363A5A7-B203-4760-AFB0-02EABD7BE00D}"/>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83242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13D3-D09F-46ED-8B1E-001A097D3CAA}"/>
              </a:ext>
            </a:extLst>
          </p:cNvPr>
          <p:cNvSpPr>
            <a:spLocks noGrp="1"/>
          </p:cNvSpPr>
          <p:nvPr>
            <p:ph type="title"/>
          </p:nvPr>
        </p:nvSpPr>
        <p:spPr/>
        <p:txBody>
          <a:bodyPr/>
          <a:lstStyle/>
          <a:p>
            <a:r>
              <a:rPr lang="en-US" dirty="0"/>
              <a:t> Means of transport</a:t>
            </a:r>
          </a:p>
        </p:txBody>
      </p:sp>
      <p:sp>
        <p:nvSpPr>
          <p:cNvPr id="3" name="Content Placeholder 2">
            <a:extLst>
              <a:ext uri="{FF2B5EF4-FFF2-40B4-BE49-F238E27FC236}">
                <a16:creationId xmlns:a16="http://schemas.microsoft.com/office/drawing/2014/main" id="{D9C4E4DD-8A17-4168-902F-9BB7DAE443BC}"/>
              </a:ext>
            </a:extLst>
          </p:cNvPr>
          <p:cNvSpPr>
            <a:spLocks noGrp="1"/>
          </p:cNvSpPr>
          <p:nvPr>
            <p:ph sz="half" idx="2"/>
          </p:nvPr>
        </p:nvSpPr>
        <p:spPr>
          <a:xfrm>
            <a:off x="381000" y="850899"/>
            <a:ext cx="5715000" cy="5641972"/>
          </a:xfrm>
        </p:spPr>
        <p:txBody>
          <a:bodyPr/>
          <a:lstStyle/>
          <a:p>
            <a:r>
              <a:rPr lang="en-US" dirty="0"/>
              <a:t>Nowadays, with the rapid increase of vehicles, the intelligent automatic license plate recognition (ALPR) system is attracting more and more attention.</a:t>
            </a:r>
          </a:p>
        </p:txBody>
      </p:sp>
      <p:sp>
        <p:nvSpPr>
          <p:cNvPr id="4" name="Date Placeholder 3">
            <a:extLst>
              <a:ext uri="{FF2B5EF4-FFF2-40B4-BE49-F238E27FC236}">
                <a16:creationId xmlns:a16="http://schemas.microsoft.com/office/drawing/2014/main" id="{997F7C09-7C57-4FB6-8F98-0748C74F1CA7}"/>
              </a:ext>
            </a:extLst>
          </p:cNvPr>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a:extLst>
              <a:ext uri="{FF2B5EF4-FFF2-40B4-BE49-F238E27FC236}">
                <a16:creationId xmlns:a16="http://schemas.microsoft.com/office/drawing/2014/main" id="{EC6E5597-BA82-4BDE-91E7-EAA7623D27AF}"/>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14CDE322-E457-4D10-8B94-25D61A9F650F}"/>
              </a:ext>
            </a:extLst>
          </p:cNvPr>
          <p:cNvSpPr>
            <a:spLocks noGrp="1"/>
          </p:cNvSpPr>
          <p:nvPr>
            <p:ph type="sldNum" sz="quarter" idx="12"/>
          </p:nvPr>
        </p:nvSpPr>
        <p:spPr/>
        <p:txBody>
          <a:bodyPr/>
          <a:lstStyle/>
          <a:p>
            <a:fld id="{B881B6B3-2069-452F-BF40-F653D75B3DB0}" type="slidenum">
              <a:rPr lang="en-US" smtClean="0"/>
              <a:t>3</a:t>
            </a:fld>
            <a:endParaRPr lang="en-US"/>
          </a:p>
        </p:txBody>
      </p:sp>
      <p:sp>
        <p:nvSpPr>
          <p:cNvPr id="7" name="Text Placeholder 6">
            <a:extLst>
              <a:ext uri="{FF2B5EF4-FFF2-40B4-BE49-F238E27FC236}">
                <a16:creationId xmlns:a16="http://schemas.microsoft.com/office/drawing/2014/main" id="{299CB233-52FA-4D95-9F8B-1E2B86E1C1B5}"/>
              </a:ext>
            </a:extLst>
          </p:cNvPr>
          <p:cNvSpPr>
            <a:spLocks noGrp="1"/>
          </p:cNvSpPr>
          <p:nvPr>
            <p:ph type="body" sz="quarter" idx="13"/>
          </p:nvPr>
        </p:nvSpPr>
        <p:spPr/>
        <p:txBody>
          <a:bodyPr/>
          <a:lstStyle/>
          <a:p>
            <a:r>
              <a:rPr lang="en-US" dirty="0"/>
              <a:t>Preface</a:t>
            </a:r>
          </a:p>
        </p:txBody>
      </p:sp>
      <p:sp>
        <p:nvSpPr>
          <p:cNvPr id="8" name="Text Placeholder 7">
            <a:extLst>
              <a:ext uri="{FF2B5EF4-FFF2-40B4-BE49-F238E27FC236}">
                <a16:creationId xmlns:a16="http://schemas.microsoft.com/office/drawing/2014/main" id="{BFA19AEA-30C5-433E-9AFF-2FB4411619BE}"/>
              </a:ext>
            </a:extLst>
          </p:cNvPr>
          <p:cNvSpPr>
            <a:spLocks noGrp="1"/>
          </p:cNvSpPr>
          <p:nvPr>
            <p:ph type="body" sz="quarter" idx="14"/>
          </p:nvPr>
        </p:nvSpPr>
        <p:spPr/>
        <p:txBody>
          <a:bodyPr/>
          <a:lstStyle/>
          <a:p>
            <a:r>
              <a:rPr lang="en-US" dirty="0"/>
              <a:t>Reality</a:t>
            </a:r>
          </a:p>
        </p:txBody>
      </p:sp>
      <p:sp>
        <p:nvSpPr>
          <p:cNvPr id="9" name="Text Placeholder 8">
            <a:extLst>
              <a:ext uri="{FF2B5EF4-FFF2-40B4-BE49-F238E27FC236}">
                <a16:creationId xmlns:a16="http://schemas.microsoft.com/office/drawing/2014/main" id="{90A21E1D-7357-4AE8-8ECD-F4FD24FB94AA}"/>
              </a:ext>
            </a:extLst>
          </p:cNvPr>
          <p:cNvSpPr>
            <a:spLocks noGrp="1"/>
          </p:cNvSpPr>
          <p:nvPr>
            <p:ph type="body" sz="quarter" idx="15"/>
          </p:nvPr>
        </p:nvSpPr>
        <p:spPr>
          <a:xfrm>
            <a:off x="6793827" y="5105168"/>
            <a:ext cx="4697297" cy="286232"/>
          </a:xfrm>
        </p:spPr>
        <p:txBody>
          <a:bodyPr/>
          <a:lstStyle/>
          <a:p>
            <a:r>
              <a:rPr lang="en-US" dirty="0"/>
              <a:t>Means of transport on a highway in our country.</a:t>
            </a:r>
          </a:p>
        </p:txBody>
      </p:sp>
      <p:pic>
        <p:nvPicPr>
          <p:cNvPr id="10" name="Picture 2" descr="https://www.vietvisiontravel.com/wp-content/uploads/2017/08/Vietnam-highway.jpg">
            <a:extLst>
              <a:ext uri="{FF2B5EF4-FFF2-40B4-BE49-F238E27FC236}">
                <a16:creationId xmlns:a16="http://schemas.microsoft.com/office/drawing/2014/main" id="{1D2DD282-43F8-4D9C-A08C-708D0A27C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224" y="1752832"/>
            <a:ext cx="5028504" cy="335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26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D88023-2E08-48D1-A10F-BD6A68ADCC33}"/>
              </a:ext>
            </a:extLst>
          </p:cNvPr>
          <p:cNvSpPr>
            <a:spLocks noGrp="1"/>
          </p:cNvSpPr>
          <p:nvPr>
            <p:ph sz="half" idx="2"/>
          </p:nvPr>
        </p:nvSpPr>
        <p:spPr/>
        <p:txBody>
          <a:bodyPr/>
          <a:lstStyle/>
          <a:p>
            <a:pPr marL="285750" indent="-285750">
              <a:buFont typeface="Courier New" panose="02070309020205020404" pitchFamily="49" charset="0"/>
              <a:buChar char="o"/>
            </a:pPr>
            <a:r>
              <a:rPr lang="en-US" dirty="0"/>
              <a:t>Previous studies in ALPR focused on recognizing license plate (LP) in constrained environment.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Recent studies on ALPR in Vietnam have conducted small datasets and have not covered various cases of Vietnamese LPs</a:t>
            </a:r>
          </a:p>
          <a:p>
            <a:endParaRPr lang="en-US" dirty="0"/>
          </a:p>
          <a:p>
            <a:r>
              <a:rPr lang="en-US" dirty="0">
                <a:sym typeface="Wingdings" panose="05000000000000000000" pitchFamily="2" charset="2"/>
              </a:rPr>
              <a:t> </a:t>
            </a:r>
            <a:r>
              <a:rPr lang="en-US" b="1" dirty="0">
                <a:sym typeface="Wingdings" panose="05000000000000000000" pitchFamily="2" charset="2"/>
              </a:rPr>
              <a:t>O</a:t>
            </a:r>
            <a:r>
              <a:rPr lang="en-US" b="1" dirty="0"/>
              <a:t>ur goal</a:t>
            </a:r>
            <a:r>
              <a:rPr lang="en-US" dirty="0"/>
              <a:t>: To develop a model for ALPR that is effective in unconstrained environment in Vietnam</a:t>
            </a:r>
          </a:p>
          <a:p>
            <a:endParaRPr lang="en-US" dirty="0"/>
          </a:p>
        </p:txBody>
      </p:sp>
      <p:sp>
        <p:nvSpPr>
          <p:cNvPr id="3" name="Date Placeholder 2">
            <a:extLst>
              <a:ext uri="{FF2B5EF4-FFF2-40B4-BE49-F238E27FC236}">
                <a16:creationId xmlns:a16="http://schemas.microsoft.com/office/drawing/2014/main" id="{3203F4C9-8947-4EAE-B01C-E79C27D44EBB}"/>
              </a:ext>
            </a:extLst>
          </p:cNvPr>
          <p:cNvSpPr>
            <a:spLocks noGrp="1"/>
          </p:cNvSpPr>
          <p:nvPr>
            <p:ph type="dt" sz="half" idx="10"/>
          </p:nvPr>
        </p:nvSpPr>
        <p:spPr/>
        <p:txBody>
          <a:bodyPr/>
          <a:lstStyle/>
          <a:p>
            <a:fld id="{499624E5-6640-4B65-82B0-BACE50C7D1B2}" type="datetime1">
              <a:rPr lang="en-US" smtClean="0"/>
              <a:t>10/6/2021</a:t>
            </a:fld>
            <a:endParaRPr lang="en-US" dirty="0"/>
          </a:p>
        </p:txBody>
      </p:sp>
      <p:sp>
        <p:nvSpPr>
          <p:cNvPr id="4" name="Footer Placeholder 3">
            <a:extLst>
              <a:ext uri="{FF2B5EF4-FFF2-40B4-BE49-F238E27FC236}">
                <a16:creationId xmlns:a16="http://schemas.microsoft.com/office/drawing/2014/main" id="{984F3939-CE30-4234-8405-AF08899C4E67}"/>
              </a:ext>
            </a:extLst>
          </p:cNvPr>
          <p:cNvSpPr>
            <a:spLocks noGrp="1"/>
          </p:cNvSpPr>
          <p:nvPr>
            <p:ph type="ftr" sz="quarter" idx="11"/>
          </p:nvPr>
        </p:nvSpPr>
        <p:spPr/>
        <p:txBody>
          <a:bodyPr/>
          <a:lstStyle/>
          <a:p>
            <a:r>
              <a:rPr lang="fr-FR"/>
              <a:t>Le Quy Don Technical University</a:t>
            </a:r>
            <a:endParaRPr lang="en-US" dirty="0"/>
          </a:p>
        </p:txBody>
      </p:sp>
      <p:sp>
        <p:nvSpPr>
          <p:cNvPr id="5" name="Slide Number Placeholder 4">
            <a:extLst>
              <a:ext uri="{FF2B5EF4-FFF2-40B4-BE49-F238E27FC236}">
                <a16:creationId xmlns:a16="http://schemas.microsoft.com/office/drawing/2014/main" id="{730A4907-C423-478E-BA8C-AEA9F8670097}"/>
              </a:ext>
            </a:extLst>
          </p:cNvPr>
          <p:cNvSpPr>
            <a:spLocks noGrp="1"/>
          </p:cNvSpPr>
          <p:nvPr>
            <p:ph type="sldNum" sz="quarter" idx="12"/>
          </p:nvPr>
        </p:nvSpPr>
        <p:spPr/>
        <p:txBody>
          <a:bodyPr/>
          <a:lstStyle/>
          <a:p>
            <a:fld id="{B881B6B3-2069-452F-BF40-F653D75B3DB0}" type="slidenum">
              <a:rPr lang="en-US" smtClean="0"/>
              <a:t>4</a:t>
            </a:fld>
            <a:endParaRPr lang="en-US"/>
          </a:p>
        </p:txBody>
      </p:sp>
      <p:sp>
        <p:nvSpPr>
          <p:cNvPr id="6" name="Text Placeholder 5">
            <a:extLst>
              <a:ext uri="{FF2B5EF4-FFF2-40B4-BE49-F238E27FC236}">
                <a16:creationId xmlns:a16="http://schemas.microsoft.com/office/drawing/2014/main" id="{ECC80763-189B-486B-B69A-BC4B04B11790}"/>
              </a:ext>
            </a:extLst>
          </p:cNvPr>
          <p:cNvSpPr>
            <a:spLocks noGrp="1"/>
          </p:cNvSpPr>
          <p:nvPr>
            <p:ph type="body" sz="quarter" idx="13"/>
          </p:nvPr>
        </p:nvSpPr>
        <p:spPr/>
        <p:txBody>
          <a:bodyPr/>
          <a:lstStyle/>
          <a:p>
            <a:r>
              <a:rPr lang="en-US" dirty="0"/>
              <a:t>Preface</a:t>
            </a:r>
          </a:p>
        </p:txBody>
      </p:sp>
      <p:sp>
        <p:nvSpPr>
          <p:cNvPr id="7" name="Text Placeholder 6">
            <a:extLst>
              <a:ext uri="{FF2B5EF4-FFF2-40B4-BE49-F238E27FC236}">
                <a16:creationId xmlns:a16="http://schemas.microsoft.com/office/drawing/2014/main" id="{8E36EA54-8154-43B5-AD28-EC570103E07D}"/>
              </a:ext>
            </a:extLst>
          </p:cNvPr>
          <p:cNvSpPr>
            <a:spLocks noGrp="1"/>
          </p:cNvSpPr>
          <p:nvPr>
            <p:ph type="body" sz="quarter" idx="14"/>
          </p:nvPr>
        </p:nvSpPr>
        <p:spPr/>
        <p:txBody>
          <a:bodyPr/>
          <a:lstStyle/>
          <a:p>
            <a:r>
              <a:rPr lang="en-US" dirty="0"/>
              <a:t>Our goal</a:t>
            </a:r>
          </a:p>
        </p:txBody>
      </p:sp>
    </p:spTree>
    <p:extLst>
      <p:ext uri="{BB962C8B-B14F-4D97-AF65-F5344CB8AC3E}">
        <p14:creationId xmlns:p14="http://schemas.microsoft.com/office/powerpoint/2010/main" val="381448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79BE-E246-446D-94C6-4B50B4E3847F}"/>
              </a:ext>
            </a:extLst>
          </p:cNvPr>
          <p:cNvSpPr>
            <a:spLocks noGrp="1"/>
          </p:cNvSpPr>
          <p:nvPr>
            <p:ph type="title"/>
          </p:nvPr>
        </p:nvSpPr>
        <p:spPr/>
        <p:txBody>
          <a:bodyPr/>
          <a:lstStyle/>
          <a:p>
            <a:r>
              <a:rPr lang="en-US" dirty="0"/>
              <a:t>A typical ALPR system</a:t>
            </a:r>
          </a:p>
        </p:txBody>
      </p:sp>
      <p:sp>
        <p:nvSpPr>
          <p:cNvPr id="4" name="Date Placeholder 3">
            <a:extLst>
              <a:ext uri="{FF2B5EF4-FFF2-40B4-BE49-F238E27FC236}">
                <a16:creationId xmlns:a16="http://schemas.microsoft.com/office/drawing/2014/main" id="{63F0F9CC-6B76-4053-90A6-6CF29092E5D4}"/>
              </a:ext>
            </a:extLst>
          </p:cNvPr>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a:extLst>
              <a:ext uri="{FF2B5EF4-FFF2-40B4-BE49-F238E27FC236}">
                <a16:creationId xmlns:a16="http://schemas.microsoft.com/office/drawing/2014/main" id="{8B1FBC0B-3D49-4F2A-82EC-15A98CC29B67}"/>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6DB1617-9A8C-49E6-B7B1-17467FEC3BB2}"/>
              </a:ext>
            </a:extLst>
          </p:cNvPr>
          <p:cNvSpPr>
            <a:spLocks noGrp="1"/>
          </p:cNvSpPr>
          <p:nvPr>
            <p:ph type="sldNum" sz="quarter" idx="12"/>
          </p:nvPr>
        </p:nvSpPr>
        <p:spPr/>
        <p:txBody>
          <a:bodyPr/>
          <a:lstStyle/>
          <a:p>
            <a:fld id="{B881B6B3-2069-452F-BF40-F653D75B3DB0}" type="slidenum">
              <a:rPr lang="en-US" smtClean="0"/>
              <a:t>5</a:t>
            </a:fld>
            <a:endParaRPr lang="en-US"/>
          </a:p>
        </p:txBody>
      </p:sp>
      <p:sp>
        <p:nvSpPr>
          <p:cNvPr id="7" name="Text Placeholder 6">
            <a:extLst>
              <a:ext uri="{FF2B5EF4-FFF2-40B4-BE49-F238E27FC236}">
                <a16:creationId xmlns:a16="http://schemas.microsoft.com/office/drawing/2014/main" id="{0D50477A-7B60-4FC7-91B4-1E48151F96A1}"/>
              </a:ext>
            </a:extLst>
          </p:cNvPr>
          <p:cNvSpPr>
            <a:spLocks noGrp="1"/>
          </p:cNvSpPr>
          <p:nvPr>
            <p:ph type="body" sz="quarter" idx="13"/>
          </p:nvPr>
        </p:nvSpPr>
        <p:spPr/>
        <p:txBody>
          <a:bodyPr/>
          <a:lstStyle/>
          <a:p>
            <a:r>
              <a:rPr lang="en-US" dirty="0"/>
              <a:t>Introduction</a:t>
            </a:r>
          </a:p>
        </p:txBody>
      </p:sp>
      <p:sp>
        <p:nvSpPr>
          <p:cNvPr id="8" name="Text Placeholder 7">
            <a:extLst>
              <a:ext uri="{FF2B5EF4-FFF2-40B4-BE49-F238E27FC236}">
                <a16:creationId xmlns:a16="http://schemas.microsoft.com/office/drawing/2014/main" id="{1E3B3BE6-E8E9-4C6F-A6A9-78021EF3E4E9}"/>
              </a:ext>
            </a:extLst>
          </p:cNvPr>
          <p:cNvSpPr>
            <a:spLocks noGrp="1"/>
          </p:cNvSpPr>
          <p:nvPr>
            <p:ph type="body" sz="quarter" idx="14"/>
          </p:nvPr>
        </p:nvSpPr>
        <p:spPr/>
        <p:txBody>
          <a:bodyPr/>
          <a:lstStyle/>
          <a:p>
            <a:r>
              <a:rPr lang="en-US" dirty="0"/>
              <a:t>ALPR system</a:t>
            </a:r>
          </a:p>
        </p:txBody>
      </p:sp>
      <p:sp>
        <p:nvSpPr>
          <p:cNvPr id="9" name="Text Placeholder 8">
            <a:extLst>
              <a:ext uri="{FF2B5EF4-FFF2-40B4-BE49-F238E27FC236}">
                <a16:creationId xmlns:a16="http://schemas.microsoft.com/office/drawing/2014/main" id="{332E3EBE-EA0D-4599-98CC-800ABDFCCB1E}"/>
              </a:ext>
            </a:extLst>
          </p:cNvPr>
          <p:cNvSpPr>
            <a:spLocks noGrp="1"/>
          </p:cNvSpPr>
          <p:nvPr>
            <p:ph type="body" sz="quarter" idx="15"/>
          </p:nvPr>
        </p:nvSpPr>
        <p:spPr>
          <a:xfrm>
            <a:off x="3745826" y="5439055"/>
            <a:ext cx="4697297" cy="286232"/>
          </a:xfrm>
        </p:spPr>
        <p:txBody>
          <a:bodyPr/>
          <a:lstStyle/>
          <a:p>
            <a:r>
              <a:rPr lang="en-US" dirty="0"/>
              <a:t>A typical ALPR system</a:t>
            </a:r>
          </a:p>
        </p:txBody>
      </p:sp>
      <p:pic>
        <p:nvPicPr>
          <p:cNvPr id="10" name="Content Placeholder 9">
            <a:extLst>
              <a:ext uri="{FF2B5EF4-FFF2-40B4-BE49-F238E27FC236}">
                <a16:creationId xmlns:a16="http://schemas.microsoft.com/office/drawing/2014/main" id="{84B6AEBC-FD2F-45E0-B5CC-03E3D9CEB26B}"/>
              </a:ext>
            </a:extLst>
          </p:cNvPr>
          <p:cNvPicPr>
            <a:picLocks noGrp="1" noChangeAspect="1"/>
          </p:cNvPicPr>
          <p:nvPr>
            <p:ph sz="half" idx="2"/>
          </p:nvPr>
        </p:nvPicPr>
        <p:blipFill>
          <a:blip r:embed="rId2"/>
          <a:stretch>
            <a:fillRect/>
          </a:stretch>
        </p:blipFill>
        <p:spPr>
          <a:xfrm>
            <a:off x="2790364" y="1418945"/>
            <a:ext cx="6611273" cy="4020111"/>
          </a:xfrm>
          <a:prstGeom prst="rect">
            <a:avLst/>
          </a:prstGeom>
        </p:spPr>
      </p:pic>
    </p:spTree>
    <p:extLst>
      <p:ext uri="{BB962C8B-B14F-4D97-AF65-F5344CB8AC3E}">
        <p14:creationId xmlns:p14="http://schemas.microsoft.com/office/powerpoint/2010/main" val="63220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challenges for ALPR system</a:t>
            </a:r>
          </a:p>
        </p:txBody>
      </p:sp>
      <p:sp>
        <p:nvSpPr>
          <p:cNvPr id="3" name="Content Placeholder 2"/>
          <p:cNvSpPr>
            <a:spLocks noGrp="1"/>
          </p:cNvSpPr>
          <p:nvPr>
            <p:ph sz="half" idx="2"/>
          </p:nvPr>
        </p:nvSpPr>
        <p:spPr/>
        <p:txBody>
          <a:bodyPr/>
          <a:lstStyle/>
          <a:p>
            <a:pPr marL="457200" indent="-457200">
              <a:buFont typeface="+mj-lt"/>
              <a:buAutoNum type="arabicPeriod"/>
            </a:pPr>
            <a:r>
              <a:rPr lang="en-US" dirty="0"/>
              <a:t>Environment conditions: sunshine, rainy, night time, day time.</a:t>
            </a:r>
          </a:p>
          <a:p>
            <a:pPr marL="457200" indent="-457200">
              <a:buFont typeface="+mj-lt"/>
              <a:buAutoNum type="arabicPeriod"/>
            </a:pPr>
            <a:r>
              <a:rPr lang="en-US" dirty="0"/>
              <a:t>Image resolution and view of cameras.</a:t>
            </a:r>
          </a:p>
          <a:p>
            <a:pPr marL="457200" indent="-457200">
              <a:buFont typeface="+mj-lt"/>
              <a:buAutoNum type="arabicPeriod"/>
            </a:pPr>
            <a:r>
              <a:rPr lang="en-US" dirty="0"/>
              <a:t>Size and quality of license plate images.</a:t>
            </a:r>
          </a:p>
          <a:p>
            <a:pPr marL="457200" indent="-457200">
              <a:buFont typeface="+mj-lt"/>
              <a:buAutoNum type="arabicPeriod"/>
            </a:pPr>
            <a:r>
              <a:rPr lang="en-US" dirty="0"/>
              <a:t>Color, shape and font of license plate images.</a:t>
            </a:r>
          </a:p>
          <a:p>
            <a:pPr marL="457200" indent="-457200">
              <a:buFont typeface="+mj-lt"/>
              <a:buAutoNum type="arabicPeriod"/>
            </a:pPr>
            <a:r>
              <a:rPr lang="en-US" dirty="0"/>
              <a:t>Density of vehicle at the same time.</a:t>
            </a:r>
          </a:p>
        </p:txBody>
      </p:sp>
      <p:sp>
        <p:nvSpPr>
          <p:cNvPr id="4" name="Date Placeholder 3"/>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6</a:t>
            </a:fld>
            <a:endParaRPr lang="en-US"/>
          </a:p>
        </p:txBody>
      </p:sp>
      <p:sp>
        <p:nvSpPr>
          <p:cNvPr id="7" name="Text Placeholder 6"/>
          <p:cNvSpPr>
            <a:spLocks noGrp="1"/>
          </p:cNvSpPr>
          <p:nvPr>
            <p:ph type="body" sz="quarter" idx="13"/>
          </p:nvPr>
        </p:nvSpPr>
        <p:spPr/>
        <p:txBody>
          <a:bodyPr/>
          <a:lstStyle/>
          <a:p>
            <a:r>
              <a:rPr lang="en-US" dirty="0"/>
              <a:t>Introduction</a:t>
            </a:r>
          </a:p>
        </p:txBody>
      </p:sp>
      <p:sp>
        <p:nvSpPr>
          <p:cNvPr id="8" name="Text Placeholder 7"/>
          <p:cNvSpPr>
            <a:spLocks noGrp="1"/>
          </p:cNvSpPr>
          <p:nvPr>
            <p:ph type="body" sz="quarter" idx="14"/>
          </p:nvPr>
        </p:nvSpPr>
        <p:spPr/>
        <p:txBody>
          <a:bodyPr/>
          <a:lstStyle/>
          <a:p>
            <a:r>
              <a:rPr lang="en-US" dirty="0"/>
              <a:t>Challenges</a:t>
            </a:r>
          </a:p>
        </p:txBody>
      </p:sp>
    </p:spTree>
    <p:extLst>
      <p:ext uri="{BB962C8B-B14F-4D97-AF65-F5344CB8AC3E}">
        <p14:creationId xmlns:p14="http://schemas.microsoft.com/office/powerpoint/2010/main" val="41892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main approaches for ALPR</a:t>
            </a:r>
          </a:p>
        </p:txBody>
      </p:sp>
      <p:sp>
        <p:nvSpPr>
          <p:cNvPr id="3" name="Content Placeholder 2"/>
          <p:cNvSpPr>
            <a:spLocks noGrp="1"/>
          </p:cNvSpPr>
          <p:nvPr>
            <p:ph sz="half" idx="2"/>
          </p:nvPr>
        </p:nvSpPr>
        <p:spPr/>
        <p:txBody>
          <a:bodyPr/>
          <a:lstStyle/>
          <a:p>
            <a:pPr marL="457200" indent="-457200">
              <a:buFont typeface="+mj-lt"/>
              <a:buAutoNum type="arabicPeriod"/>
            </a:pPr>
            <a:r>
              <a:rPr lang="en-US" dirty="0"/>
              <a:t>Multi-stage license plate recognition systems.</a:t>
            </a:r>
          </a:p>
          <a:p>
            <a:pPr marL="742950" lvl="1" indent="-285750">
              <a:buFont typeface="Wingdings" panose="05000000000000000000" pitchFamily="2" charset="2"/>
              <a:buChar char="§"/>
            </a:pPr>
            <a:r>
              <a:rPr lang="en-US" dirty="0"/>
              <a:t>License plate detection: traditional image processing techniques, CNN.</a:t>
            </a:r>
          </a:p>
          <a:p>
            <a:pPr marL="742950" lvl="1" indent="-285750">
              <a:buFont typeface="Wingdings" panose="05000000000000000000" pitchFamily="2" charset="2"/>
              <a:buChar char="§"/>
            </a:pPr>
            <a:r>
              <a:rPr lang="en-US" dirty="0"/>
              <a:t>LP OCR: segmentation-based and segmentation-free approaches.</a:t>
            </a:r>
          </a:p>
          <a:p>
            <a:pPr marL="457200" indent="-457200">
              <a:buFont typeface="+mj-lt"/>
              <a:buAutoNum type="arabicPeriod"/>
            </a:pPr>
            <a:r>
              <a:rPr lang="en-US" dirty="0"/>
              <a:t>Single-stage LP recognition systems.</a:t>
            </a:r>
          </a:p>
          <a:p>
            <a:pPr marL="742950" lvl="1" indent="-285750">
              <a:buFont typeface="Wingdings" panose="05000000000000000000" pitchFamily="2" charset="2"/>
              <a:buChar char="§"/>
            </a:pPr>
            <a:r>
              <a:rPr lang="en-US" dirty="0"/>
              <a:t>They design a complex neural network to do both LP detection and LP OCR tasks.</a:t>
            </a:r>
          </a:p>
        </p:txBody>
      </p:sp>
      <p:sp>
        <p:nvSpPr>
          <p:cNvPr id="4" name="Date Placeholder 3"/>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7</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Approaches</a:t>
            </a:r>
          </a:p>
        </p:txBody>
      </p:sp>
    </p:spTree>
    <p:extLst>
      <p:ext uri="{BB962C8B-B14F-4D97-AF65-F5344CB8AC3E}">
        <p14:creationId xmlns:p14="http://schemas.microsoft.com/office/powerpoint/2010/main" val="144716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multi-stage ALPR system</a:t>
            </a:r>
          </a:p>
        </p:txBody>
      </p:sp>
      <p:sp>
        <p:nvSpPr>
          <p:cNvPr id="4" name="Date Placeholder 3"/>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8</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Multi-stage</a:t>
            </a:r>
          </a:p>
        </p:txBody>
      </p:sp>
      <p:sp>
        <p:nvSpPr>
          <p:cNvPr id="9" name="Text Placeholder 8"/>
          <p:cNvSpPr>
            <a:spLocks noGrp="1"/>
          </p:cNvSpPr>
          <p:nvPr>
            <p:ph type="body" sz="quarter" idx="15"/>
          </p:nvPr>
        </p:nvSpPr>
        <p:spPr>
          <a:xfrm>
            <a:off x="3747352" y="4659848"/>
            <a:ext cx="4697297" cy="300082"/>
          </a:xfrm>
        </p:spPr>
        <p:txBody>
          <a:bodyPr/>
          <a:lstStyle/>
          <a:p>
            <a:r>
              <a:rPr lang="en-US" dirty="0"/>
              <a:t>Illustration of a multi-stage ALPR system</a:t>
            </a:r>
          </a:p>
        </p:txBody>
      </p:sp>
      <p:pic>
        <p:nvPicPr>
          <p:cNvPr id="10" name="Content Placeholder 9">
            <a:extLst>
              <a:ext uri="{FF2B5EF4-FFF2-40B4-BE49-F238E27FC236}">
                <a16:creationId xmlns:a16="http://schemas.microsoft.com/office/drawing/2014/main" id="{ED74233F-675B-47F8-B25D-1B76A203F266}"/>
              </a:ext>
            </a:extLst>
          </p:cNvPr>
          <p:cNvPicPr>
            <a:picLocks noGrp="1" noChangeAspect="1"/>
          </p:cNvPicPr>
          <p:nvPr>
            <p:ph sz="half" idx="2"/>
          </p:nvPr>
        </p:nvPicPr>
        <p:blipFill>
          <a:blip r:embed="rId2"/>
          <a:stretch>
            <a:fillRect/>
          </a:stretch>
        </p:blipFill>
        <p:spPr>
          <a:xfrm>
            <a:off x="1128019" y="2157235"/>
            <a:ext cx="9935962" cy="2543530"/>
          </a:xfrm>
          <a:prstGeom prst="rect">
            <a:avLst/>
          </a:prstGeom>
        </p:spPr>
      </p:pic>
    </p:spTree>
    <p:extLst>
      <p:ext uri="{BB962C8B-B14F-4D97-AF65-F5344CB8AC3E}">
        <p14:creationId xmlns:p14="http://schemas.microsoft.com/office/powerpoint/2010/main" val="412826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single-stage ALPR system</a:t>
            </a:r>
          </a:p>
        </p:txBody>
      </p:sp>
      <p:sp>
        <p:nvSpPr>
          <p:cNvPr id="4" name="Date Placeholder 3"/>
          <p:cNvSpPr>
            <a:spLocks noGrp="1"/>
          </p:cNvSpPr>
          <p:nvPr>
            <p:ph type="dt" sz="half" idx="10"/>
          </p:nvPr>
        </p:nvSpPr>
        <p:spPr/>
        <p:txBody>
          <a:bodyPr/>
          <a:lstStyle/>
          <a:p>
            <a:fld id="{499624E5-6640-4B65-82B0-BACE50C7D1B2}" type="datetime1">
              <a:rPr lang="en-US" smtClean="0"/>
              <a:t>10/6/2021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9</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Single-stage</a:t>
            </a:r>
          </a:p>
        </p:txBody>
      </p:sp>
      <p:sp>
        <p:nvSpPr>
          <p:cNvPr id="9" name="Text Placeholder 8"/>
          <p:cNvSpPr>
            <a:spLocks noGrp="1"/>
          </p:cNvSpPr>
          <p:nvPr>
            <p:ph type="body" sz="quarter" idx="15"/>
          </p:nvPr>
        </p:nvSpPr>
        <p:spPr>
          <a:xfrm>
            <a:off x="3745826" y="5249056"/>
            <a:ext cx="4697297" cy="300082"/>
          </a:xfrm>
        </p:spPr>
        <p:txBody>
          <a:bodyPr/>
          <a:lstStyle/>
          <a:p>
            <a:r>
              <a:rPr lang="en-US" dirty="0"/>
              <a:t>Illustration of a single-stage ALPR system</a:t>
            </a:r>
          </a:p>
        </p:txBody>
      </p:sp>
      <p:pic>
        <p:nvPicPr>
          <p:cNvPr id="11" name="Picture 10">
            <a:extLst>
              <a:ext uri="{FF2B5EF4-FFF2-40B4-BE49-F238E27FC236}">
                <a16:creationId xmlns:a16="http://schemas.microsoft.com/office/drawing/2014/main" id="{60CAEFB5-50D2-41D6-8063-B889FA0DC2EE}"/>
              </a:ext>
            </a:extLst>
          </p:cNvPr>
          <p:cNvPicPr>
            <a:picLocks noChangeAspect="1"/>
          </p:cNvPicPr>
          <p:nvPr/>
        </p:nvPicPr>
        <p:blipFill>
          <a:blip r:embed="rId2"/>
          <a:stretch>
            <a:fillRect/>
          </a:stretch>
        </p:blipFill>
        <p:spPr>
          <a:xfrm>
            <a:off x="1013658" y="1584541"/>
            <a:ext cx="10797342" cy="3688919"/>
          </a:xfrm>
          <a:prstGeom prst="rect">
            <a:avLst/>
          </a:prstGeom>
        </p:spPr>
      </p:pic>
    </p:spTree>
    <p:extLst>
      <p:ext uri="{BB962C8B-B14F-4D97-AF65-F5344CB8AC3E}">
        <p14:creationId xmlns:p14="http://schemas.microsoft.com/office/powerpoint/2010/main" val="30502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ster_Latex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TotalTime>
  <Words>773</Words>
  <Application>Microsoft Office PowerPoint</Application>
  <PresentationFormat>Widescreen</PresentationFormat>
  <Paragraphs>154</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 Math</vt:lpstr>
      <vt:lpstr>Courier New</vt:lpstr>
      <vt:lpstr>Knuth's Computer Modern</vt:lpstr>
      <vt:lpstr>Times New Roman</vt:lpstr>
      <vt:lpstr>Wingdings</vt:lpstr>
      <vt:lpstr>Master_Latex_Theme</vt:lpstr>
      <vt:lpstr>An efficient method to improve the accuracy of Vietnamese vehicle license plate recognition in unconstrained environment</vt:lpstr>
      <vt:lpstr>PowerPoint Presentation</vt:lpstr>
      <vt:lpstr> Means of transport</vt:lpstr>
      <vt:lpstr>PowerPoint Presentation</vt:lpstr>
      <vt:lpstr>A typical ALPR system</vt:lpstr>
      <vt:lpstr>Main challenges for ALPR system</vt:lpstr>
      <vt:lpstr>Two main approaches for ALPR</vt:lpstr>
      <vt:lpstr>A typical multi-stage ALPR system</vt:lpstr>
      <vt:lpstr>A typical single-stage ALPR system</vt:lpstr>
      <vt:lpstr>Key-points detection problem – Human Pose Estimation (HPE)</vt:lpstr>
      <vt:lpstr>Car detection</vt:lpstr>
      <vt:lpstr>Heatmap regression for HPE</vt:lpstr>
      <vt:lpstr>Data preprocessing </vt:lpstr>
      <vt:lpstr>Data preprocessing - Keypoints design for license plate</vt:lpstr>
      <vt:lpstr>Architecture</vt:lpstr>
      <vt:lpstr>Architecture</vt:lpstr>
      <vt:lpstr>The characteristics of Vietnamese license plates</vt:lpstr>
      <vt:lpstr>Keypoints design for license 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dan</dc:creator>
  <cp:lastModifiedBy>pham dan</cp:lastModifiedBy>
  <cp:revision>268</cp:revision>
  <dcterms:created xsi:type="dcterms:W3CDTF">2021-10-05T02:41:49Z</dcterms:created>
  <dcterms:modified xsi:type="dcterms:W3CDTF">2021-10-06T14:24:31Z</dcterms:modified>
</cp:coreProperties>
</file>