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99" r:id="rId5"/>
    <p:sldId id="260" r:id="rId6"/>
    <p:sldId id="265" r:id="rId7"/>
    <p:sldId id="306" r:id="rId8"/>
    <p:sldId id="262" r:id="rId9"/>
    <p:sldId id="308" r:id="rId10"/>
    <p:sldId id="309" r:id="rId11"/>
    <p:sldId id="286" r:id="rId12"/>
    <p:sldId id="311" r:id="rId13"/>
    <p:sldId id="313" r:id="rId14"/>
    <p:sldId id="310" r:id="rId15"/>
    <p:sldId id="314" r:id="rId16"/>
    <p:sldId id="315" r:id="rId17"/>
    <p:sldId id="318" r:id="rId18"/>
    <p:sldId id="316" r:id="rId19"/>
    <p:sldId id="319" r:id="rId20"/>
    <p:sldId id="317" r:id="rId21"/>
    <p:sldId id="320" r:id="rId22"/>
    <p:sldId id="321" r:id="rId23"/>
    <p:sldId id="322" r:id="rId24"/>
    <p:sldId id="28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27" autoAdjust="0"/>
  </p:normalViewPr>
  <p:slideViewPr>
    <p:cSldViewPr snapToGrid="0">
      <p:cViewPr varScale="1">
        <p:scale>
          <a:sx n="60" d="100"/>
          <a:sy n="60" d="100"/>
        </p:scale>
        <p:origin x="7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07:43:58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11024 0 0,'0'0'240'0'0,"0"0"48"0"0,0 0 16 0 0,0 0 16 0 0,0 0-256 0 0,0 0-64 0 0,0 0 0 0 0,0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8EA72-CF83-4FF0-B814-E7AB5D61AAC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4FF5-EC90-472C-8854-DB47E3E7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20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EDCFA7-6551-4BB2-B123-1517CEC3C42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26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4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53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21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5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88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6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22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87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14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9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8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43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8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1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images captured by cameras, an ALPR system detects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areas containing vehicles and then detects areas containing a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license plate. Characters of a </a:t>
            </a:r>
            <a:r>
              <a:rPr lang="en-US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licence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plate can be identified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these areas. The illustration of a typical ALPR systems is showed in Fig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2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8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2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3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0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A080-8387-4136-84F9-5325EF3343AE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CED3-C3FD-4304-8DEC-7B92861A6DC5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7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8D7-9077-422F-A96C-4690BAF546B8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93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30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2D92-1400-45BF-9A6A-92828B6512F6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4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E889CFC-961E-496A-BAFB-17DFA6F9884A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C593-AC06-4DF2-97AC-BEA65FD225E6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0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6BE2-9528-46A9-A30B-8A2228E18654}" type="datetime1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9E0D-10B5-42E6-B5B0-0C2A4695F187}" type="datetime1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541-D33F-4F04-81AA-7A9926BC2ECE}" type="datetime1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1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8B26-2D60-42B6-8D96-CCEA2A10C9C6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6E18-FF37-4D2C-9924-FD219C9C0AA5}" type="datetime1">
              <a:rPr lang="en-US" smtClean="0"/>
              <a:t>10/4/2021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410D4D0-AE2C-4C24-AD46-7CABFD5EF4C7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4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74FFE90F-9277-4402-864D-3DA125517D1E}"/>
              </a:ext>
            </a:extLst>
          </p:cNvPr>
          <p:cNvSpPr txBox="1">
            <a:spLocks/>
          </p:cNvSpPr>
          <p:nvPr/>
        </p:nvSpPr>
        <p:spPr>
          <a:xfrm>
            <a:off x="0" y="2543286"/>
            <a:ext cx="12192000" cy="1771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An efficient method to improve the accuracy of Vietnamese       vehicle license plate recognition in unconstrained environment</a:t>
            </a:r>
            <a:endParaRPr lang="en-US" sz="3600" b="1" dirty="0">
              <a:solidFill>
                <a:schemeClr val="accent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5" y="85975"/>
            <a:ext cx="1103989" cy="1103989"/>
          </a:xfrm>
          <a:prstGeom prst="rect">
            <a:avLst/>
          </a:prstGeom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 txBox="1">
            <a:spLocks/>
          </p:cNvSpPr>
          <p:nvPr/>
        </p:nvSpPr>
        <p:spPr>
          <a:xfrm>
            <a:off x="2490484" y="1134328"/>
            <a:ext cx="7211032" cy="1166569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KỸ THUẬT QUÂN SỰ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4339683" y="2217179"/>
            <a:ext cx="351391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236" y="4812896"/>
            <a:ext cx="3512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Nguyen Quoc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Information Technology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 Technical University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khanh29bk@mta.edu.vn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D2095-A960-4768-A0EF-1A1B5801D020}"/>
              </a:ext>
            </a:extLst>
          </p:cNvPr>
          <p:cNvSpPr txBox="1"/>
          <p:nvPr/>
        </p:nvSpPr>
        <p:spPr>
          <a:xfrm>
            <a:off x="4340959" y="4792809"/>
            <a:ext cx="3512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Pham Van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Information Technology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 Technical University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phamvandan.cntt2@gmail.com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545CE-9D9A-4A34-9F52-3C5E83219C07}"/>
              </a:ext>
            </a:extLst>
          </p:cNvPr>
          <p:cNvSpPr txBox="1"/>
          <p:nvPr/>
        </p:nvSpPr>
        <p:spPr>
          <a:xfrm>
            <a:off x="8367131" y="4792809"/>
            <a:ext cx="3512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Pham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Information Technology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 Technical University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vanptb@lqdtu.edu.vn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A9CE-4C91-482C-868D-D62BC5DE97F0}"/>
              </a:ext>
            </a:extLst>
          </p:cNvPr>
          <p:cNvSpPr txBox="1"/>
          <p:nvPr/>
        </p:nvSpPr>
        <p:spPr>
          <a:xfrm>
            <a:off x="4339683" y="4314715"/>
            <a:ext cx="351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58013-8E37-4B32-A502-A7093947FB96}"/>
              </a:ext>
            </a:extLst>
          </p:cNvPr>
          <p:cNvSpPr/>
          <p:nvPr/>
        </p:nvSpPr>
        <p:spPr>
          <a:xfrm>
            <a:off x="533400" y="4977895"/>
            <a:ext cx="11125200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4. Illustration of  single-stage ALPR system.   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Related work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AEFB5-50D2-41D6-8063-B889FA0DC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58" y="1300138"/>
            <a:ext cx="10797342" cy="368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2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5548C-0793-404B-B790-FEDB1E09AB20}"/>
              </a:ext>
            </a:extLst>
          </p:cNvPr>
          <p:cNvSpPr txBox="1"/>
          <p:nvPr/>
        </p:nvSpPr>
        <p:spPr>
          <a:xfrm>
            <a:off x="400050" y="1332514"/>
            <a:ext cx="817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Key-points detection: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58013-8E37-4B32-A502-A7093947FB96}"/>
              </a:ext>
            </a:extLst>
          </p:cNvPr>
          <p:cNvSpPr/>
          <p:nvPr/>
        </p:nvSpPr>
        <p:spPr>
          <a:xfrm>
            <a:off x="400050" y="1917289"/>
            <a:ext cx="11125200" cy="1893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pose estimation (HPE) problem, two main approaches: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regression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regression (have been shown to be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Related work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119964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58013-8E37-4B32-A502-A7093947FB96}"/>
              </a:ext>
            </a:extLst>
          </p:cNvPr>
          <p:cNvSpPr/>
          <p:nvPr/>
        </p:nvSpPr>
        <p:spPr>
          <a:xfrm>
            <a:off x="533398" y="5692817"/>
            <a:ext cx="11125200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5. Our multi-stage ALPR system.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method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F7A786-432C-43FB-90B0-BFA18FE07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362" y="1418944"/>
            <a:ext cx="661127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9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5548C-0793-404B-B790-FEDB1E09AB20}"/>
              </a:ext>
            </a:extLst>
          </p:cNvPr>
          <p:cNvSpPr txBox="1"/>
          <p:nvPr/>
        </p:nvSpPr>
        <p:spPr>
          <a:xfrm>
            <a:off x="400050" y="1332514"/>
            <a:ext cx="817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detection: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58013-8E37-4B32-A502-A7093947FB96}"/>
              </a:ext>
            </a:extLst>
          </p:cNvPr>
          <p:cNvSpPr/>
          <p:nvPr/>
        </p:nvSpPr>
        <p:spPr>
          <a:xfrm>
            <a:off x="400050" y="1917289"/>
            <a:ext cx="11125200" cy="1790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 are basic objects presented in large datasets such as COCO, VOC, PASCAL datasets.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decided to use YOLOv2 544x544 network trained on VOC 2007+2012 dataset. 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method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026640-FFC2-46F2-BD4B-1E28EEB25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742" y="3823491"/>
            <a:ext cx="5968515" cy="17905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5A4EE1-B562-40B7-A16F-DB67352D8D05}"/>
              </a:ext>
            </a:extLst>
          </p:cNvPr>
          <p:cNvSpPr/>
          <p:nvPr/>
        </p:nvSpPr>
        <p:spPr>
          <a:xfrm>
            <a:off x="2342535" y="5811119"/>
            <a:ext cx="7506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6. Accuracy and speed of YOLOv2 on a Titan X GPU. </a:t>
            </a:r>
          </a:p>
        </p:txBody>
      </p:sp>
    </p:spTree>
    <p:extLst>
      <p:ext uri="{BB962C8B-B14F-4D97-AF65-F5344CB8AC3E}">
        <p14:creationId xmlns:p14="http://schemas.microsoft.com/office/powerpoint/2010/main" val="295613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method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A4EE1-B562-40B7-A16F-DB67352D8D05}"/>
              </a:ext>
            </a:extLst>
          </p:cNvPr>
          <p:cNvSpPr/>
          <p:nvPr/>
        </p:nvSpPr>
        <p:spPr>
          <a:xfrm>
            <a:off x="2045144" y="5811118"/>
            <a:ext cx="8101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7. LP detection was inspired from top-down HPE approach.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99F453-72A9-4078-8626-B54520238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229" y="989748"/>
            <a:ext cx="5331537" cy="473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5548C-0793-404B-B790-FEDB1E09AB20}"/>
              </a:ext>
            </a:extLst>
          </p:cNvPr>
          <p:cNvSpPr txBox="1"/>
          <p:nvPr/>
        </p:nvSpPr>
        <p:spPr>
          <a:xfrm>
            <a:off x="400050" y="1332514"/>
            <a:ext cx="817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detection: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0D58013-8E37-4B32-A502-A7093947FB96}"/>
                  </a:ext>
                </a:extLst>
              </p:cNvPr>
              <p:cNvSpPr/>
              <p:nvPr/>
            </p:nvSpPr>
            <p:spPr>
              <a:xfrm>
                <a:off x="400050" y="1917289"/>
                <a:ext cx="11125200" cy="2715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Preprocessing: standard normal distribution and resized.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Key-points encoding: </a:t>
                </a:r>
              </a:p>
              <a:p>
                <a:pPr marL="342900" indent="-34290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width of W and height of H.</a:t>
                </a:r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Desired output image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[0,1]</m:t>
                        </m:r>
                      </m:e>
                      <m:sup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R-resolution decrease, C - number of classes.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0D58013-8E37-4B32-A502-A7093947F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1917289"/>
                <a:ext cx="11125200" cy="2715808"/>
              </a:xfrm>
              <a:prstGeom prst="rect">
                <a:avLst/>
              </a:prstGeom>
              <a:blipFill>
                <a:blip r:embed="rId3"/>
                <a:stretch>
                  <a:fillRect l="-877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method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214309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5548C-0793-404B-B790-FEDB1E09AB20}"/>
              </a:ext>
            </a:extLst>
          </p:cNvPr>
          <p:cNvSpPr txBox="1"/>
          <p:nvPr/>
        </p:nvSpPr>
        <p:spPr>
          <a:xfrm>
            <a:off x="400050" y="1332514"/>
            <a:ext cx="817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detection: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method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A9CDB4-9B6A-43E4-9AD9-7943032A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784" y="2838367"/>
            <a:ext cx="7392432" cy="11812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6D76F6-B049-42DF-83B4-BEB3CFD132BD}"/>
              </a:ext>
            </a:extLst>
          </p:cNvPr>
          <p:cNvSpPr/>
          <p:nvPr/>
        </p:nvSpPr>
        <p:spPr>
          <a:xfrm>
            <a:off x="2399784" y="4109713"/>
            <a:ext cx="7392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8. Key-points design for a license plate (colors are according to number of classes)</a:t>
            </a:r>
          </a:p>
        </p:txBody>
      </p:sp>
    </p:spTree>
    <p:extLst>
      <p:ext uri="{BB962C8B-B14F-4D97-AF65-F5344CB8AC3E}">
        <p14:creationId xmlns:p14="http://schemas.microsoft.com/office/powerpoint/2010/main" val="162014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5548C-0793-404B-B790-FEDB1E09AB20}"/>
              </a:ext>
            </a:extLst>
          </p:cNvPr>
          <p:cNvSpPr txBox="1"/>
          <p:nvPr/>
        </p:nvSpPr>
        <p:spPr>
          <a:xfrm>
            <a:off x="400050" y="1332514"/>
            <a:ext cx="817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58013-8E37-4B32-A502-A7093947FB96}"/>
              </a:ext>
            </a:extLst>
          </p:cNvPr>
          <p:cNvSpPr/>
          <p:nvPr/>
        </p:nvSpPr>
        <p:spPr>
          <a:xfrm>
            <a:off x="400050" y="1917289"/>
            <a:ext cx="11125200" cy="365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 used for the key-points detection problem, most prominent is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DLA network.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modified a semantic segmentation network called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variants to match this problem. These main changing included: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1: Adding up-convolution and skip connections.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2: Up-scale feature resolution and add skip connections.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method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591882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5548C-0793-404B-B790-FEDB1E09AB20}"/>
              </a:ext>
            </a:extLst>
          </p:cNvPr>
          <p:cNvSpPr txBox="1"/>
          <p:nvPr/>
        </p:nvSpPr>
        <p:spPr>
          <a:xfrm>
            <a:off x="560833" y="970301"/>
            <a:ext cx="817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modification 2: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method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A4EE1-B562-40B7-A16F-DB67352D8D05}"/>
              </a:ext>
            </a:extLst>
          </p:cNvPr>
          <p:cNvSpPr/>
          <p:nvPr/>
        </p:nvSpPr>
        <p:spPr>
          <a:xfrm>
            <a:off x="560833" y="5806912"/>
            <a:ext cx="11070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9.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Network, “RB” - sequential residual basic blocks. “RBB” - single residual bottleneck block. “DAPPM” - Deep Aggregation Pyramid Pooling Module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20A5DE-86D4-464C-9440-AA03D47AE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13" y="1667166"/>
            <a:ext cx="7478169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95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5548C-0793-404B-B790-FEDB1E09AB20}"/>
              </a:ext>
            </a:extLst>
          </p:cNvPr>
          <p:cNvSpPr txBox="1"/>
          <p:nvPr/>
        </p:nvSpPr>
        <p:spPr>
          <a:xfrm>
            <a:off x="400050" y="1332514"/>
            <a:ext cx="817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detection: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58013-8E37-4B32-A502-A7093947FB96}"/>
              </a:ext>
            </a:extLst>
          </p:cNvPr>
          <p:cNvSpPr/>
          <p:nvPr/>
        </p:nvSpPr>
        <p:spPr>
          <a:xfrm>
            <a:off x="400050" y="1917289"/>
            <a:ext cx="11125200" cy="1790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 are basic objects presented in large datasets such as COCO, VOC, PASCAL datasets.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decided to use YOLOv2 544x544 network trained on VOC 2007+2012 dataset. 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method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A4EE1-B562-40B7-A16F-DB67352D8D05}"/>
              </a:ext>
            </a:extLst>
          </p:cNvPr>
          <p:cNvSpPr/>
          <p:nvPr/>
        </p:nvSpPr>
        <p:spPr>
          <a:xfrm>
            <a:off x="2342535" y="5811119"/>
            <a:ext cx="7506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6. Accuracy and speed of YOLOv2 on a Titan X GPU. </a:t>
            </a:r>
          </a:p>
        </p:txBody>
      </p:sp>
    </p:spTree>
    <p:extLst>
      <p:ext uri="{BB962C8B-B14F-4D97-AF65-F5344CB8AC3E}">
        <p14:creationId xmlns:p14="http://schemas.microsoft.com/office/powerpoint/2010/main" val="29954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F84234F-5982-4F2F-A248-99711234DA3F}"/>
              </a:ext>
            </a:extLst>
          </p:cNvPr>
          <p:cNvSpPr/>
          <p:nvPr/>
        </p:nvSpPr>
        <p:spPr>
          <a:xfrm>
            <a:off x="0" y="459138"/>
            <a:ext cx="6922008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PREFACE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3C1BEB0-7737-4CF4-ADFB-C56EB3EEEC26}"/>
              </a:ext>
            </a:extLst>
          </p:cNvPr>
          <p:cNvSpPr/>
          <p:nvPr/>
        </p:nvSpPr>
        <p:spPr>
          <a:xfrm>
            <a:off x="0" y="1540148"/>
            <a:ext cx="6922008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D873AEF-3DD6-4E0B-9C72-E052273520AB}"/>
              </a:ext>
            </a:extLst>
          </p:cNvPr>
          <p:cNvSpPr/>
          <p:nvPr/>
        </p:nvSpPr>
        <p:spPr>
          <a:xfrm>
            <a:off x="0" y="2621158"/>
            <a:ext cx="6922008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0C774-CE7E-4D18-9F97-B00C4E5F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30106-B8C3-4A06-B2B7-D5C9009D73F1}"/>
              </a:ext>
            </a:extLst>
          </p:cNvPr>
          <p:cNvSpPr txBox="1"/>
          <p:nvPr/>
        </p:nvSpPr>
        <p:spPr>
          <a:xfrm>
            <a:off x="7346303" y="2705724"/>
            <a:ext cx="619167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ko-KR" altLang="en-US" sz="8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1095A17-A970-4FCC-8471-76B6BB7BC18E}"/>
              </a:ext>
            </a:extLst>
          </p:cNvPr>
          <p:cNvSpPr/>
          <p:nvPr/>
        </p:nvSpPr>
        <p:spPr>
          <a:xfrm>
            <a:off x="0" y="3702168"/>
            <a:ext cx="6922008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3BE119E-71CB-4EA2-952E-866E8C8A768E}"/>
              </a:ext>
            </a:extLst>
          </p:cNvPr>
          <p:cNvSpPr/>
          <p:nvPr/>
        </p:nvSpPr>
        <p:spPr>
          <a:xfrm>
            <a:off x="0" y="5840532"/>
            <a:ext cx="6922008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RESULTS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BEB495-E467-4FC1-B32F-B5ABBF5EC86A}"/>
              </a:ext>
            </a:extLst>
          </p:cNvPr>
          <p:cNvSpPr/>
          <p:nvPr/>
        </p:nvSpPr>
        <p:spPr>
          <a:xfrm>
            <a:off x="0" y="4783178"/>
            <a:ext cx="6922008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57852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5548C-0793-404B-B790-FEDB1E09AB20}"/>
              </a:ext>
            </a:extLst>
          </p:cNvPr>
          <p:cNvSpPr txBox="1"/>
          <p:nvPr/>
        </p:nvSpPr>
        <p:spPr>
          <a:xfrm>
            <a:off x="400050" y="1332514"/>
            <a:ext cx="817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detection: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58013-8E37-4B32-A502-A7093947FB96}"/>
              </a:ext>
            </a:extLst>
          </p:cNvPr>
          <p:cNvSpPr/>
          <p:nvPr/>
        </p:nvSpPr>
        <p:spPr>
          <a:xfrm>
            <a:off x="400050" y="1917289"/>
            <a:ext cx="11125200" cy="1790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 are basic objects presented in large datasets such as COCO, VOC, PASCAL datasets.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decided to use YOLOv2 544x544 network trained on VOC 2007+2012 dataset. 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method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A4EE1-B562-40B7-A16F-DB67352D8D05}"/>
              </a:ext>
            </a:extLst>
          </p:cNvPr>
          <p:cNvSpPr/>
          <p:nvPr/>
        </p:nvSpPr>
        <p:spPr>
          <a:xfrm>
            <a:off x="2342535" y="5811119"/>
            <a:ext cx="7506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6. Accuracy and speed of YOLOv2 on a Titan X GPU. </a:t>
            </a:r>
          </a:p>
        </p:txBody>
      </p:sp>
    </p:spTree>
    <p:extLst>
      <p:ext uri="{BB962C8B-B14F-4D97-AF65-F5344CB8AC3E}">
        <p14:creationId xmlns:p14="http://schemas.microsoft.com/office/powerpoint/2010/main" val="1248239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2" name="Picture 2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id="{D4654C28-2785-4896-BE00-DEF42A0F83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131" b="85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78186-0E60-497A-B909-6F14AC0E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3ED8BB-0197-432D-94CB-A37C75AAC944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2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EEF0E8D-996C-4D9E-8114-2433199DADD8}"/>
              </a:ext>
            </a:extLst>
          </p:cNvPr>
          <p:cNvSpPr/>
          <p:nvPr/>
        </p:nvSpPr>
        <p:spPr>
          <a:xfrm>
            <a:off x="0" y="180224"/>
            <a:ext cx="8796528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kern="1200" cap="all" baseline="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PREFACE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E7691-7031-44DC-9B9B-7F826D78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13F33E-2880-4CC5-8B4F-1065B8EB25FD}"/>
              </a:ext>
            </a:extLst>
          </p:cNvPr>
          <p:cNvSpPr txBox="1"/>
          <p:nvPr/>
        </p:nvSpPr>
        <p:spPr>
          <a:xfrm>
            <a:off x="5444413" y="1564459"/>
            <a:ext cx="60991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Nowadays, with the rapid increase of vehicles, the intelligent automatic license plate recognition (ALPR) system is attracting more and more attention.</a:t>
            </a:r>
          </a:p>
        </p:txBody>
      </p:sp>
      <p:pic>
        <p:nvPicPr>
          <p:cNvPr id="1026" name="Picture 2" descr="https://www.vietvisiontravel.com/wp-content/uploads/2017/08/Vietnam-highway.jpg">
            <a:extLst>
              <a:ext uri="{FF2B5EF4-FFF2-40B4-BE49-F238E27FC236}">
                <a16:creationId xmlns:a16="http://schemas.microsoft.com/office/drawing/2014/main" id="{A3D3803D-D59A-40E4-A2C2-049CFC78B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27" y="1665713"/>
            <a:ext cx="5028504" cy="335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E85235-862F-445F-8576-49396E68B602}"/>
              </a:ext>
            </a:extLst>
          </p:cNvPr>
          <p:cNvSpPr txBox="1"/>
          <p:nvPr/>
        </p:nvSpPr>
        <p:spPr>
          <a:xfrm>
            <a:off x="306427" y="5140712"/>
            <a:ext cx="50285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1. Means of transport on a highway in our country.</a:t>
            </a:r>
          </a:p>
        </p:txBody>
      </p:sp>
    </p:spTree>
    <p:extLst>
      <p:ext uri="{BB962C8B-B14F-4D97-AF65-F5344CB8AC3E}">
        <p14:creationId xmlns:p14="http://schemas.microsoft.com/office/powerpoint/2010/main" val="235273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EEF0E8D-996C-4D9E-8114-2433199DADD8}"/>
              </a:ext>
            </a:extLst>
          </p:cNvPr>
          <p:cNvSpPr/>
          <p:nvPr/>
        </p:nvSpPr>
        <p:spPr>
          <a:xfrm>
            <a:off x="0" y="180224"/>
            <a:ext cx="8796528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kern="1200" cap="all" baseline="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PREFACE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E7691-7031-44DC-9B9B-7F826D78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13F33E-2880-4CC5-8B4F-1065B8EB25FD}"/>
              </a:ext>
            </a:extLst>
          </p:cNvPr>
          <p:cNvSpPr txBox="1"/>
          <p:nvPr/>
        </p:nvSpPr>
        <p:spPr>
          <a:xfrm>
            <a:off x="742409" y="1307981"/>
            <a:ext cx="107071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 in ALPR focused on recognizing license plate (LP) in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environment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studies on ALPR in Vietnam have conducted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datasets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have not covered various cases of Vietnamese LPs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Our goal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To develop a model for ALPR that is effective in unconstrained environment in Vietnam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91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0FF3F1-B4FD-4719-83C4-5B5C54F81FFB}"/>
                  </a:ext>
                </a:extLst>
              </p14:cNvPr>
              <p14:cNvContentPartPr/>
              <p14:nvPr/>
            </p14:nvContentPartPr>
            <p14:xfrm>
              <a:off x="8347792" y="90636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0FF3F1-B4FD-4719-83C4-5B5C54F81F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8792" y="89736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527EF65-D8F0-419D-8A1D-4257149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5</a:t>
            </a:fld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BA9BD87D-ADB6-4EBB-835C-D395CF77BBC5}"/>
              </a:ext>
            </a:extLst>
          </p:cNvPr>
          <p:cNvSpPr/>
          <p:nvPr/>
        </p:nvSpPr>
        <p:spPr>
          <a:xfrm>
            <a:off x="0" y="180224"/>
            <a:ext cx="8811216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  <a:r>
              <a:rPr lang="en-US" sz="3200" kern="1200" cap="all" baseline="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(1/3)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E3778-752F-4808-9FAE-8B8C44CBB6DD}"/>
              </a:ext>
            </a:extLst>
          </p:cNvPr>
          <p:cNvSpPr txBox="1"/>
          <p:nvPr/>
        </p:nvSpPr>
        <p:spPr>
          <a:xfrm>
            <a:off x="3046445" y="5719721"/>
            <a:ext cx="6099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030"/>
                </a:solidFill>
                <a:latin typeface="Times New Roman" panose="02020603050405020304" pitchFamily="18" charset="0"/>
              </a:rPr>
              <a:t> Fig 2. A typical ALPR system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8297EC-8729-4DB6-9889-C8C4DB7F9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363" y="1418944"/>
            <a:ext cx="661127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9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5548C-0793-404B-B790-FEDB1E09AB20}"/>
              </a:ext>
            </a:extLst>
          </p:cNvPr>
          <p:cNvSpPr txBox="1"/>
          <p:nvPr/>
        </p:nvSpPr>
        <p:spPr>
          <a:xfrm>
            <a:off x="400050" y="1332514"/>
            <a:ext cx="817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58013-8E37-4B32-A502-A7093947FB96}"/>
              </a:ext>
            </a:extLst>
          </p:cNvPr>
          <p:cNvSpPr/>
          <p:nvPr/>
        </p:nvSpPr>
        <p:spPr>
          <a:xfrm>
            <a:off x="400050" y="1917289"/>
            <a:ext cx="11125200" cy="3206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conditions: sunshine, rainy, night time, day time.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resolution and view of cameras.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and quality of license plate images.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Color, shape and font of license plate images.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of vehicle at the same time.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395949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5548C-0793-404B-B790-FEDB1E09AB20}"/>
              </a:ext>
            </a:extLst>
          </p:cNvPr>
          <p:cNvSpPr txBox="1"/>
          <p:nvPr/>
        </p:nvSpPr>
        <p:spPr>
          <a:xfrm>
            <a:off x="400050" y="1332514"/>
            <a:ext cx="817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contributions: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58013-8E37-4B32-A502-A7093947FB96}"/>
              </a:ext>
            </a:extLst>
          </p:cNvPr>
          <p:cNvSpPr/>
          <p:nvPr/>
        </p:nvSpPr>
        <p:spPr>
          <a:xfrm>
            <a:off x="400050" y="1917289"/>
            <a:ext cx="11125200" cy="2447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an approach that is based on key-points detection for LP detection.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build a large MTAVLP dataset, large and various in image capturing conditions.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(3/3)</a:t>
            </a:r>
          </a:p>
        </p:txBody>
      </p:sp>
    </p:spTree>
    <p:extLst>
      <p:ext uri="{BB962C8B-B14F-4D97-AF65-F5344CB8AC3E}">
        <p14:creationId xmlns:p14="http://schemas.microsoft.com/office/powerpoint/2010/main" val="243859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5548C-0793-404B-B790-FEDB1E09AB20}"/>
              </a:ext>
            </a:extLst>
          </p:cNvPr>
          <p:cNvSpPr txBox="1"/>
          <p:nvPr/>
        </p:nvSpPr>
        <p:spPr>
          <a:xfrm>
            <a:off x="400050" y="1332514"/>
            <a:ext cx="817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main approaches for ALPR: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58013-8E37-4B32-A502-A7093947FB96}"/>
              </a:ext>
            </a:extLst>
          </p:cNvPr>
          <p:cNvSpPr/>
          <p:nvPr/>
        </p:nvSpPr>
        <p:spPr>
          <a:xfrm>
            <a:off x="400050" y="1917289"/>
            <a:ext cx="11125200" cy="3206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Multi-stage license plate recognition systems.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detection: traditional image processing techniques, CNN.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 OCR: segmentation-based and segmentation-free approaches.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Single-stage LP recognition systems.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design a complex neural network to do both LP detection and LP OCR tasks.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Related work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(1/2)</a:t>
            </a:r>
          </a:p>
        </p:txBody>
      </p:sp>
    </p:spTree>
    <p:extLst>
      <p:ext uri="{BB962C8B-B14F-4D97-AF65-F5344CB8AC3E}">
        <p14:creationId xmlns:p14="http://schemas.microsoft.com/office/powerpoint/2010/main" val="84601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58013-8E37-4B32-A502-A7093947FB96}"/>
              </a:ext>
            </a:extLst>
          </p:cNvPr>
          <p:cNvSpPr/>
          <p:nvPr/>
        </p:nvSpPr>
        <p:spPr>
          <a:xfrm>
            <a:off x="533400" y="4977895"/>
            <a:ext cx="11125200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3. Illustration of  multi-stage ALPR system.   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Related work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74233F-675B-47F8-B25D-1B76A203F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0121"/>
            <a:ext cx="12149646" cy="31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43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0A7B71E63E77D24D94943CA6369297B3" ma:contentTypeVersion="2" ma:contentTypeDescription="Tạo tài liệu mới." ma:contentTypeScope="" ma:versionID="3b65b09697b4ed5b6c767303c66398b5">
  <xsd:schema xmlns:xsd="http://www.w3.org/2001/XMLSchema" xmlns:xs="http://www.w3.org/2001/XMLSchema" xmlns:p="http://schemas.microsoft.com/office/2006/metadata/properties" xmlns:ns3="2f1b307e-2cd0-495d-9123-e7ba309354b1" targetNamespace="http://schemas.microsoft.com/office/2006/metadata/properties" ma:root="true" ma:fieldsID="58db9a9a2bd793f10b3d4fe8beaad852" ns3:_="">
    <xsd:import namespace="2f1b307e-2cd0-495d-9123-e7ba309354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b307e-2cd0-495d-9123-e7ba309354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84ECC5-A327-48E8-AAF4-8C334ACE71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50404A-AD0A-475C-9436-C90635CF5D88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2f1b307e-2cd0-495d-9123-e7ba309354b1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F105CA-0A7D-4105-A73B-030114DBA198}">
  <ds:schemaRefs>
    <ds:schemaRef ds:uri="2f1b307e-2cd0-495d-9123-e7ba309354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2106</Words>
  <Application>Microsoft Office PowerPoint</Application>
  <PresentationFormat>Widescreen</PresentationFormat>
  <Paragraphs>185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Rockwell</vt:lpstr>
      <vt:lpstr>Rockwell Condensed</vt:lpstr>
      <vt:lpstr>Times New Roman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Hiep</dc:creator>
  <cp:lastModifiedBy>pham dan</cp:lastModifiedBy>
  <cp:revision>142</cp:revision>
  <dcterms:created xsi:type="dcterms:W3CDTF">2020-11-09T16:29:36Z</dcterms:created>
  <dcterms:modified xsi:type="dcterms:W3CDTF">2021-10-04T09:44:39Z</dcterms:modified>
</cp:coreProperties>
</file>