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97" r:id="rId6"/>
    <p:sldId id="292" r:id="rId7"/>
    <p:sldId id="293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7" r:id="rId18"/>
    <p:sldId id="308" r:id="rId19"/>
    <p:sldId id="305" r:id="rId20"/>
    <p:sldId id="306" r:id="rId21"/>
    <p:sldId id="309" r:id="rId22"/>
    <p:sldId id="278" r:id="rId2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EB Garamond" panose="020B0604020202020204" charset="0"/>
      <p:regular r:id="rId29"/>
      <p:bold r:id="rId30"/>
      <p:italic r:id="rId31"/>
      <p:boldItalic r:id="rId32"/>
    </p:embeddedFont>
    <p:embeddedFont>
      <p:font typeface="Barlow Light" panose="020B0604020202020204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Squada One" panose="020B0604020202020204" charset="0"/>
      <p:regular r:id="rId41"/>
    </p:embeddedFont>
    <p:embeddedFont>
      <p:font typeface="Mongolian Baiti" panose="03000500000000000000" pitchFamily="66" charset="0"/>
      <p:regular r:id="rId42"/>
    </p:embeddedFont>
    <p:embeddedFont>
      <p:font typeface="Montserrat ExtraBold" panose="020B0604020202020204" charset="0"/>
      <p:bold r:id="rId43"/>
      <p:boldItalic r:id="rId44"/>
    </p:embeddedFont>
    <p:embeddedFont>
      <p:font typeface="Montserrat Light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40D6AA-E600-459D-92EE-BB3A398BD222}">
  <a:tblStyle styleId="{B340D6AA-E600-459D-92EE-BB3A398BD2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9d689830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9d689830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36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9d689830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9d689830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340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9d689830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9d689830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143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15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9d689830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9d689830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36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9d689830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9d689830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4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9d689830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9d689830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03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9d689830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9d689830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6_2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434343"/>
                </a:solidFill>
              </a:rPr>
              <a:t>Họ  tên: Phạm Văn Hiếu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</a:t>
            </a:r>
            <a:r>
              <a:rPr lang="en" smtClean="0"/>
              <a:t>ã sinh viên: 2018600356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434343"/>
                </a:solidFill>
              </a:rPr>
              <a:t>Lớp: KHMT1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4" y="2221200"/>
            <a:ext cx="466010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434343"/>
                </a:solidFill>
              </a:rPr>
              <a:t>Lập trình Window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>
                <a:latin typeface="Montserrat Light"/>
                <a:ea typeface="Montserrat Light"/>
                <a:cs typeface="Montserrat Light"/>
                <a:sym typeface="Montserrat Light"/>
              </a:rPr>
              <a:t>Đề tài:</a:t>
            </a:r>
            <a:r>
              <a:rPr lang="en-US" sz="280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Quản lý ký túc xá</a:t>
            </a: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smtClean="0"/>
              <a:t>1. Các chức năng chính</a:t>
            </a:r>
            <a:endParaRPr lang="en-US" sz="1400"/>
          </a:p>
        </p:txBody>
      </p:sp>
      <p:sp>
        <p:nvSpPr>
          <p:cNvPr id="9" name="Google Shape;354;p20"/>
          <p:cNvSpPr txBox="1">
            <a:spLocks/>
          </p:cNvSpPr>
          <p:nvPr/>
        </p:nvSpPr>
        <p:spPr>
          <a:xfrm>
            <a:off x="790975" y="1200642"/>
            <a:ext cx="3959445" cy="962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Xuất thông tin ra Excel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Thống kê lượng điện tiêu dùng theo tháng theo biểu đồ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27" y="2515273"/>
            <a:ext cx="2145469" cy="21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smtClean="0"/>
              <a:t>2. Các yêu cầu phi chức năng</a:t>
            </a:r>
            <a:endParaRPr lang="en-US" sz="1400"/>
          </a:p>
        </p:txBody>
      </p:sp>
      <p:sp>
        <p:nvSpPr>
          <p:cNvPr id="9" name="Google Shape;354;p20"/>
          <p:cNvSpPr txBox="1">
            <a:spLocks/>
          </p:cNvSpPr>
          <p:nvPr/>
        </p:nvSpPr>
        <p:spPr>
          <a:xfrm>
            <a:off x="790975" y="1200643"/>
            <a:ext cx="3959445" cy="2315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Hiệu </a:t>
            </a:r>
            <a:r>
              <a:rPr lang="vi-VN" sz="200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suất</a:t>
            </a:r>
            <a:r>
              <a:rPr lang="en-US" sz="200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Tương thích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Tính khả dụng.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Khả</a:t>
            </a:r>
            <a:r>
              <a:rPr lang="vi-VN" sz="200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 năng mở rộng.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Độ </a:t>
            </a:r>
            <a:r>
              <a:rPr lang="vi-VN" sz="200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tin cậy.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Khả năng phục hồi.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Khả năng bảo </a:t>
            </a:r>
            <a:r>
              <a:rPr lang="vi-VN" sz="2000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trì</a:t>
            </a:r>
            <a:endParaRPr lang="vi-VN" sz="200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2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831199" y="1605949"/>
            <a:ext cx="4411345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>
                <a:solidFill>
                  <a:srgbClr val="434343"/>
                </a:solidFill>
              </a:rPr>
              <a:t>III. Phân tích thiết kế hệ thống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941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smtClean="0">
                <a:solidFill>
                  <a:srgbClr val="434343"/>
                </a:solidFill>
              </a:rPr>
              <a:t>Cơ sở dữ liệu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smtClean="0"/>
              <a:t>Chương trình</a:t>
            </a:r>
            <a:endParaRPr sz="2000">
              <a:solidFill>
                <a:srgbClr val="434343"/>
              </a:solidFill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87" name="Google Shape;187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02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/>
              <a:t>1. Cơ sở dữ liệu</a:t>
            </a:r>
            <a:endParaRPr sz="1400"/>
          </a:p>
        </p:txBody>
      </p:sp>
      <p:grpSp>
        <p:nvGrpSpPr>
          <p:cNvPr id="834" name="Google Shape;834;p25"/>
          <p:cNvGrpSpPr/>
          <p:nvPr/>
        </p:nvGrpSpPr>
        <p:grpSpPr>
          <a:xfrm>
            <a:off x="3524279" y="1822070"/>
            <a:ext cx="420580" cy="443712"/>
            <a:chOff x="4982550" y="238125"/>
            <a:chExt cx="1939050" cy="2045700"/>
          </a:xfrm>
        </p:grpSpPr>
        <p:sp>
          <p:nvSpPr>
            <p:cNvPr id="835" name="Google Shape;835;p25"/>
            <p:cNvSpPr/>
            <p:nvPr/>
          </p:nvSpPr>
          <p:spPr>
            <a:xfrm>
              <a:off x="4982550" y="713900"/>
              <a:ext cx="1939050" cy="1095600"/>
            </a:xfrm>
            <a:custGeom>
              <a:avLst/>
              <a:gdLst/>
              <a:ahLst/>
              <a:cxnLst/>
              <a:rect l="l" t="t" r="r" b="b"/>
              <a:pathLst>
                <a:path w="77562" h="43824" extrusionOk="0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728550" y="1054500"/>
              <a:ext cx="430825" cy="414625"/>
            </a:xfrm>
            <a:custGeom>
              <a:avLst/>
              <a:gdLst/>
              <a:ahLst/>
              <a:cxnLst/>
              <a:rect l="l" t="t" r="r" b="b"/>
              <a:pathLst>
                <a:path w="17233" h="16585" extrusionOk="0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903000" y="238125"/>
              <a:ext cx="97700" cy="279400"/>
            </a:xfrm>
            <a:custGeom>
              <a:avLst/>
              <a:gdLst/>
              <a:ahLst/>
              <a:cxnLst/>
              <a:rect l="l" t="t" r="r" b="b"/>
              <a:pathLst>
                <a:path w="3908" h="11176" extrusionOk="0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903000" y="2004825"/>
              <a:ext cx="97700" cy="279000"/>
            </a:xfrm>
            <a:custGeom>
              <a:avLst/>
              <a:gdLst/>
              <a:ahLst/>
              <a:cxnLst/>
              <a:rect l="l" t="t" r="r" b="b"/>
              <a:pathLst>
                <a:path w="3908" h="11160" extrusionOk="0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6496325" y="523575"/>
              <a:ext cx="198375" cy="189200"/>
            </a:xfrm>
            <a:custGeom>
              <a:avLst/>
              <a:gdLst/>
              <a:ahLst/>
              <a:cxnLst/>
              <a:rect l="l" t="t" r="r" b="b"/>
              <a:pathLst>
                <a:path w="7935" h="7568" extrusionOk="0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9025" y="1810875"/>
              <a:ext cx="198800" cy="189300"/>
            </a:xfrm>
            <a:custGeom>
              <a:avLst/>
              <a:gdLst/>
              <a:ahLst/>
              <a:cxnLst/>
              <a:rect l="l" t="t" r="r" b="b"/>
              <a:pathLst>
                <a:path w="7952" h="7572" extrusionOk="0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209025" y="523575"/>
              <a:ext cx="198800" cy="188875"/>
            </a:xfrm>
            <a:custGeom>
              <a:avLst/>
              <a:gdLst/>
              <a:ahLst/>
              <a:cxnLst/>
              <a:rect l="l" t="t" r="r" b="b"/>
              <a:pathLst>
                <a:path w="7952" h="7555" extrusionOk="0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6496325" y="1811200"/>
              <a:ext cx="198800" cy="188975"/>
            </a:xfrm>
            <a:custGeom>
              <a:avLst/>
              <a:gdLst/>
              <a:ahLst/>
              <a:cxnLst/>
              <a:rect l="l" t="t" r="r" b="b"/>
              <a:pathLst>
                <a:path w="7952" h="7559" extrusionOk="0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5"/>
          <p:cNvGrpSpPr/>
          <p:nvPr/>
        </p:nvGrpSpPr>
        <p:grpSpPr>
          <a:xfrm>
            <a:off x="3497919" y="3749106"/>
            <a:ext cx="473251" cy="381893"/>
            <a:chOff x="3347200" y="2315450"/>
            <a:chExt cx="2157025" cy="1740625"/>
          </a:xfrm>
        </p:grpSpPr>
        <p:sp>
          <p:nvSpPr>
            <p:cNvPr id="866" name="Google Shape;866;p25"/>
            <p:cNvSpPr/>
            <p:nvPr/>
          </p:nvSpPr>
          <p:spPr>
            <a:xfrm>
              <a:off x="3347200" y="2315450"/>
              <a:ext cx="2157025" cy="1740625"/>
            </a:xfrm>
            <a:custGeom>
              <a:avLst/>
              <a:gdLst/>
              <a:ahLst/>
              <a:cxnLst/>
              <a:rect l="l" t="t" r="r" b="b"/>
              <a:pathLst>
                <a:path w="86281" h="69625" extrusionOk="0">
                  <a:moveTo>
                    <a:pt x="61371" y="4200"/>
                  </a:moveTo>
                  <a:cubicBezTo>
                    <a:pt x="66178" y="4200"/>
                    <a:pt x="70983" y="6060"/>
                    <a:pt x="74610" y="9773"/>
                  </a:cubicBezTo>
                  <a:cubicBezTo>
                    <a:pt x="81674" y="16990"/>
                    <a:pt x="81520" y="28745"/>
                    <a:pt x="74286" y="35980"/>
                  </a:cubicBezTo>
                  <a:lnTo>
                    <a:pt x="46083" y="64182"/>
                  </a:lnTo>
                  <a:cubicBezTo>
                    <a:pt x="45256" y="65001"/>
                    <a:pt x="44177" y="65411"/>
                    <a:pt x="43100" y="65411"/>
                  </a:cubicBezTo>
                  <a:cubicBezTo>
                    <a:pt x="42023" y="65411"/>
                    <a:pt x="40948" y="65001"/>
                    <a:pt x="40129" y="64182"/>
                  </a:cubicBezTo>
                  <a:lnTo>
                    <a:pt x="11739" y="35792"/>
                  </a:lnTo>
                  <a:cubicBezTo>
                    <a:pt x="4505" y="28575"/>
                    <a:pt x="4505" y="16854"/>
                    <a:pt x="11739" y="9619"/>
                  </a:cubicBezTo>
                  <a:cubicBezTo>
                    <a:pt x="15356" y="6011"/>
                    <a:pt x="20090" y="4207"/>
                    <a:pt x="24825" y="4207"/>
                  </a:cubicBezTo>
                  <a:cubicBezTo>
                    <a:pt x="29559" y="4207"/>
                    <a:pt x="34294" y="6011"/>
                    <a:pt x="37911" y="9619"/>
                  </a:cubicBezTo>
                  <a:lnTo>
                    <a:pt x="40129" y="11837"/>
                  </a:lnTo>
                  <a:lnTo>
                    <a:pt x="36734" y="15250"/>
                  </a:lnTo>
                  <a:cubicBezTo>
                    <a:pt x="35966" y="16069"/>
                    <a:pt x="35983" y="17365"/>
                    <a:pt x="36785" y="18167"/>
                  </a:cubicBezTo>
                  <a:cubicBezTo>
                    <a:pt x="37197" y="18571"/>
                    <a:pt x="37739" y="18776"/>
                    <a:pt x="38281" y="18776"/>
                  </a:cubicBezTo>
                  <a:cubicBezTo>
                    <a:pt x="38793" y="18776"/>
                    <a:pt x="39304" y="18592"/>
                    <a:pt x="39702" y="18219"/>
                  </a:cubicBezTo>
                  <a:lnTo>
                    <a:pt x="48284" y="9619"/>
                  </a:lnTo>
                  <a:cubicBezTo>
                    <a:pt x="51899" y="6004"/>
                    <a:pt x="56636" y="4200"/>
                    <a:pt x="61371" y="4200"/>
                  </a:cubicBezTo>
                  <a:close/>
                  <a:moveTo>
                    <a:pt x="61378" y="1"/>
                  </a:moveTo>
                  <a:cubicBezTo>
                    <a:pt x="55566" y="1"/>
                    <a:pt x="49752" y="2215"/>
                    <a:pt x="45316" y="6651"/>
                  </a:cubicBezTo>
                  <a:lnTo>
                    <a:pt x="43098" y="8869"/>
                  </a:lnTo>
                  <a:lnTo>
                    <a:pt x="40880" y="6651"/>
                  </a:lnTo>
                  <a:cubicBezTo>
                    <a:pt x="36457" y="2287"/>
                    <a:pt x="30699" y="108"/>
                    <a:pt x="24941" y="108"/>
                  </a:cubicBezTo>
                  <a:cubicBezTo>
                    <a:pt x="19127" y="108"/>
                    <a:pt x="13313" y="2330"/>
                    <a:pt x="8872" y="6770"/>
                  </a:cubicBezTo>
                  <a:cubicBezTo>
                    <a:pt x="51" y="15591"/>
                    <a:pt x="0" y="29889"/>
                    <a:pt x="8770" y="38778"/>
                  </a:cubicBezTo>
                  <a:lnTo>
                    <a:pt x="37160" y="67168"/>
                  </a:lnTo>
                  <a:cubicBezTo>
                    <a:pt x="38798" y="68806"/>
                    <a:pt x="40948" y="69625"/>
                    <a:pt x="43100" y="69625"/>
                  </a:cubicBezTo>
                  <a:cubicBezTo>
                    <a:pt x="45252" y="69625"/>
                    <a:pt x="47406" y="68806"/>
                    <a:pt x="49052" y="67168"/>
                  </a:cubicBezTo>
                  <a:lnTo>
                    <a:pt x="77255" y="38965"/>
                  </a:lnTo>
                  <a:cubicBezTo>
                    <a:pt x="86110" y="30093"/>
                    <a:pt x="86280" y="15693"/>
                    <a:pt x="77630" y="6838"/>
                  </a:cubicBezTo>
                  <a:cubicBezTo>
                    <a:pt x="73178" y="2283"/>
                    <a:pt x="67279" y="1"/>
                    <a:pt x="61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2600" y="2511375"/>
              <a:ext cx="354050" cy="403725"/>
            </a:xfrm>
            <a:custGeom>
              <a:avLst/>
              <a:gdLst/>
              <a:ahLst/>
              <a:cxnLst/>
              <a:rect l="l" t="t" r="r" b="b"/>
              <a:pathLst>
                <a:path w="14162" h="16149" extrusionOk="0">
                  <a:moveTo>
                    <a:pt x="2335" y="0"/>
                  </a:moveTo>
                  <a:cubicBezTo>
                    <a:pt x="1409" y="0"/>
                    <a:pt x="563" y="606"/>
                    <a:pt x="307" y="1544"/>
                  </a:cubicBezTo>
                  <a:cubicBezTo>
                    <a:pt x="0" y="2670"/>
                    <a:pt x="648" y="3813"/>
                    <a:pt x="1774" y="4137"/>
                  </a:cubicBezTo>
                  <a:cubicBezTo>
                    <a:pt x="6330" y="5417"/>
                    <a:pt x="9589" y="9443"/>
                    <a:pt x="9879" y="14186"/>
                  </a:cubicBezTo>
                  <a:cubicBezTo>
                    <a:pt x="9947" y="15295"/>
                    <a:pt x="10868" y="16148"/>
                    <a:pt x="11977" y="16148"/>
                  </a:cubicBezTo>
                  <a:lnTo>
                    <a:pt x="12114" y="16148"/>
                  </a:lnTo>
                  <a:cubicBezTo>
                    <a:pt x="13274" y="16080"/>
                    <a:pt x="14161" y="15090"/>
                    <a:pt x="14076" y="13930"/>
                  </a:cubicBezTo>
                  <a:lnTo>
                    <a:pt x="14076" y="13913"/>
                  </a:lnTo>
                  <a:cubicBezTo>
                    <a:pt x="13683" y="7396"/>
                    <a:pt x="9196" y="1851"/>
                    <a:pt x="2900" y="76"/>
                  </a:cubicBezTo>
                  <a:cubicBezTo>
                    <a:pt x="2712" y="25"/>
                    <a:pt x="2522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Picture 40"/>
          <p:cNvPicPr/>
          <p:nvPr/>
        </p:nvPicPr>
        <p:blipFill>
          <a:blip r:embed="rId3"/>
          <a:stretch>
            <a:fillRect/>
          </a:stretch>
        </p:blipFill>
        <p:spPr>
          <a:xfrm>
            <a:off x="1434792" y="1162868"/>
            <a:ext cx="6746696" cy="36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/>
              <a:t>2. Chương trình</a:t>
            </a:r>
            <a:endParaRPr sz="1400"/>
          </a:p>
        </p:txBody>
      </p:sp>
      <p:grpSp>
        <p:nvGrpSpPr>
          <p:cNvPr id="834" name="Google Shape;834;p25"/>
          <p:cNvGrpSpPr/>
          <p:nvPr/>
        </p:nvGrpSpPr>
        <p:grpSpPr>
          <a:xfrm>
            <a:off x="3524279" y="1822070"/>
            <a:ext cx="420580" cy="443712"/>
            <a:chOff x="4982550" y="238125"/>
            <a:chExt cx="1939050" cy="2045700"/>
          </a:xfrm>
        </p:grpSpPr>
        <p:sp>
          <p:nvSpPr>
            <p:cNvPr id="835" name="Google Shape;835;p25"/>
            <p:cNvSpPr/>
            <p:nvPr/>
          </p:nvSpPr>
          <p:spPr>
            <a:xfrm>
              <a:off x="4982550" y="713900"/>
              <a:ext cx="1939050" cy="1095600"/>
            </a:xfrm>
            <a:custGeom>
              <a:avLst/>
              <a:gdLst/>
              <a:ahLst/>
              <a:cxnLst/>
              <a:rect l="l" t="t" r="r" b="b"/>
              <a:pathLst>
                <a:path w="77562" h="43824" extrusionOk="0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728550" y="1054500"/>
              <a:ext cx="430825" cy="414625"/>
            </a:xfrm>
            <a:custGeom>
              <a:avLst/>
              <a:gdLst/>
              <a:ahLst/>
              <a:cxnLst/>
              <a:rect l="l" t="t" r="r" b="b"/>
              <a:pathLst>
                <a:path w="17233" h="16585" extrusionOk="0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903000" y="238125"/>
              <a:ext cx="97700" cy="279400"/>
            </a:xfrm>
            <a:custGeom>
              <a:avLst/>
              <a:gdLst/>
              <a:ahLst/>
              <a:cxnLst/>
              <a:rect l="l" t="t" r="r" b="b"/>
              <a:pathLst>
                <a:path w="3908" h="11176" extrusionOk="0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903000" y="2004825"/>
              <a:ext cx="97700" cy="279000"/>
            </a:xfrm>
            <a:custGeom>
              <a:avLst/>
              <a:gdLst/>
              <a:ahLst/>
              <a:cxnLst/>
              <a:rect l="l" t="t" r="r" b="b"/>
              <a:pathLst>
                <a:path w="3908" h="11160" extrusionOk="0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6496325" y="523575"/>
              <a:ext cx="198375" cy="189200"/>
            </a:xfrm>
            <a:custGeom>
              <a:avLst/>
              <a:gdLst/>
              <a:ahLst/>
              <a:cxnLst/>
              <a:rect l="l" t="t" r="r" b="b"/>
              <a:pathLst>
                <a:path w="7935" h="7568" extrusionOk="0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9025" y="1810875"/>
              <a:ext cx="198800" cy="189300"/>
            </a:xfrm>
            <a:custGeom>
              <a:avLst/>
              <a:gdLst/>
              <a:ahLst/>
              <a:cxnLst/>
              <a:rect l="l" t="t" r="r" b="b"/>
              <a:pathLst>
                <a:path w="7952" h="7572" extrusionOk="0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209025" y="523575"/>
              <a:ext cx="198800" cy="188875"/>
            </a:xfrm>
            <a:custGeom>
              <a:avLst/>
              <a:gdLst/>
              <a:ahLst/>
              <a:cxnLst/>
              <a:rect l="l" t="t" r="r" b="b"/>
              <a:pathLst>
                <a:path w="7952" h="7555" extrusionOk="0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6496325" y="1811200"/>
              <a:ext cx="198800" cy="188975"/>
            </a:xfrm>
            <a:custGeom>
              <a:avLst/>
              <a:gdLst/>
              <a:ahLst/>
              <a:cxnLst/>
              <a:rect l="l" t="t" r="r" b="b"/>
              <a:pathLst>
                <a:path w="7952" h="7559" extrusionOk="0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5"/>
          <p:cNvGrpSpPr/>
          <p:nvPr/>
        </p:nvGrpSpPr>
        <p:grpSpPr>
          <a:xfrm>
            <a:off x="3497919" y="3749106"/>
            <a:ext cx="473251" cy="381893"/>
            <a:chOff x="3347200" y="2315450"/>
            <a:chExt cx="2157025" cy="1740625"/>
          </a:xfrm>
        </p:grpSpPr>
        <p:sp>
          <p:nvSpPr>
            <p:cNvPr id="866" name="Google Shape;866;p25"/>
            <p:cNvSpPr/>
            <p:nvPr/>
          </p:nvSpPr>
          <p:spPr>
            <a:xfrm>
              <a:off x="3347200" y="2315450"/>
              <a:ext cx="2157025" cy="1740625"/>
            </a:xfrm>
            <a:custGeom>
              <a:avLst/>
              <a:gdLst/>
              <a:ahLst/>
              <a:cxnLst/>
              <a:rect l="l" t="t" r="r" b="b"/>
              <a:pathLst>
                <a:path w="86281" h="69625" extrusionOk="0">
                  <a:moveTo>
                    <a:pt x="61371" y="4200"/>
                  </a:moveTo>
                  <a:cubicBezTo>
                    <a:pt x="66178" y="4200"/>
                    <a:pt x="70983" y="6060"/>
                    <a:pt x="74610" y="9773"/>
                  </a:cubicBezTo>
                  <a:cubicBezTo>
                    <a:pt x="81674" y="16990"/>
                    <a:pt x="81520" y="28745"/>
                    <a:pt x="74286" y="35980"/>
                  </a:cubicBezTo>
                  <a:lnTo>
                    <a:pt x="46083" y="64182"/>
                  </a:lnTo>
                  <a:cubicBezTo>
                    <a:pt x="45256" y="65001"/>
                    <a:pt x="44177" y="65411"/>
                    <a:pt x="43100" y="65411"/>
                  </a:cubicBezTo>
                  <a:cubicBezTo>
                    <a:pt x="42023" y="65411"/>
                    <a:pt x="40948" y="65001"/>
                    <a:pt x="40129" y="64182"/>
                  </a:cubicBezTo>
                  <a:lnTo>
                    <a:pt x="11739" y="35792"/>
                  </a:lnTo>
                  <a:cubicBezTo>
                    <a:pt x="4505" y="28575"/>
                    <a:pt x="4505" y="16854"/>
                    <a:pt x="11739" y="9619"/>
                  </a:cubicBezTo>
                  <a:cubicBezTo>
                    <a:pt x="15356" y="6011"/>
                    <a:pt x="20090" y="4207"/>
                    <a:pt x="24825" y="4207"/>
                  </a:cubicBezTo>
                  <a:cubicBezTo>
                    <a:pt x="29559" y="4207"/>
                    <a:pt x="34294" y="6011"/>
                    <a:pt x="37911" y="9619"/>
                  </a:cubicBezTo>
                  <a:lnTo>
                    <a:pt x="40129" y="11837"/>
                  </a:lnTo>
                  <a:lnTo>
                    <a:pt x="36734" y="15250"/>
                  </a:lnTo>
                  <a:cubicBezTo>
                    <a:pt x="35966" y="16069"/>
                    <a:pt x="35983" y="17365"/>
                    <a:pt x="36785" y="18167"/>
                  </a:cubicBezTo>
                  <a:cubicBezTo>
                    <a:pt x="37197" y="18571"/>
                    <a:pt x="37739" y="18776"/>
                    <a:pt x="38281" y="18776"/>
                  </a:cubicBezTo>
                  <a:cubicBezTo>
                    <a:pt x="38793" y="18776"/>
                    <a:pt x="39304" y="18592"/>
                    <a:pt x="39702" y="18219"/>
                  </a:cubicBezTo>
                  <a:lnTo>
                    <a:pt x="48284" y="9619"/>
                  </a:lnTo>
                  <a:cubicBezTo>
                    <a:pt x="51899" y="6004"/>
                    <a:pt x="56636" y="4200"/>
                    <a:pt x="61371" y="4200"/>
                  </a:cubicBezTo>
                  <a:close/>
                  <a:moveTo>
                    <a:pt x="61378" y="1"/>
                  </a:moveTo>
                  <a:cubicBezTo>
                    <a:pt x="55566" y="1"/>
                    <a:pt x="49752" y="2215"/>
                    <a:pt x="45316" y="6651"/>
                  </a:cubicBezTo>
                  <a:lnTo>
                    <a:pt x="43098" y="8869"/>
                  </a:lnTo>
                  <a:lnTo>
                    <a:pt x="40880" y="6651"/>
                  </a:lnTo>
                  <a:cubicBezTo>
                    <a:pt x="36457" y="2287"/>
                    <a:pt x="30699" y="108"/>
                    <a:pt x="24941" y="108"/>
                  </a:cubicBezTo>
                  <a:cubicBezTo>
                    <a:pt x="19127" y="108"/>
                    <a:pt x="13313" y="2330"/>
                    <a:pt x="8872" y="6770"/>
                  </a:cubicBezTo>
                  <a:cubicBezTo>
                    <a:pt x="51" y="15591"/>
                    <a:pt x="0" y="29889"/>
                    <a:pt x="8770" y="38778"/>
                  </a:cubicBezTo>
                  <a:lnTo>
                    <a:pt x="37160" y="67168"/>
                  </a:lnTo>
                  <a:cubicBezTo>
                    <a:pt x="38798" y="68806"/>
                    <a:pt x="40948" y="69625"/>
                    <a:pt x="43100" y="69625"/>
                  </a:cubicBezTo>
                  <a:cubicBezTo>
                    <a:pt x="45252" y="69625"/>
                    <a:pt x="47406" y="68806"/>
                    <a:pt x="49052" y="67168"/>
                  </a:cubicBezTo>
                  <a:lnTo>
                    <a:pt x="77255" y="38965"/>
                  </a:lnTo>
                  <a:cubicBezTo>
                    <a:pt x="86110" y="30093"/>
                    <a:pt x="86280" y="15693"/>
                    <a:pt x="77630" y="6838"/>
                  </a:cubicBezTo>
                  <a:cubicBezTo>
                    <a:pt x="73178" y="2283"/>
                    <a:pt x="67279" y="1"/>
                    <a:pt x="61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2600" y="2511375"/>
              <a:ext cx="354050" cy="403725"/>
            </a:xfrm>
            <a:custGeom>
              <a:avLst/>
              <a:gdLst/>
              <a:ahLst/>
              <a:cxnLst/>
              <a:rect l="l" t="t" r="r" b="b"/>
              <a:pathLst>
                <a:path w="14162" h="16149" extrusionOk="0">
                  <a:moveTo>
                    <a:pt x="2335" y="0"/>
                  </a:moveTo>
                  <a:cubicBezTo>
                    <a:pt x="1409" y="0"/>
                    <a:pt x="563" y="606"/>
                    <a:pt x="307" y="1544"/>
                  </a:cubicBezTo>
                  <a:cubicBezTo>
                    <a:pt x="0" y="2670"/>
                    <a:pt x="648" y="3813"/>
                    <a:pt x="1774" y="4137"/>
                  </a:cubicBezTo>
                  <a:cubicBezTo>
                    <a:pt x="6330" y="5417"/>
                    <a:pt x="9589" y="9443"/>
                    <a:pt x="9879" y="14186"/>
                  </a:cubicBezTo>
                  <a:cubicBezTo>
                    <a:pt x="9947" y="15295"/>
                    <a:pt x="10868" y="16148"/>
                    <a:pt x="11977" y="16148"/>
                  </a:cubicBezTo>
                  <a:lnTo>
                    <a:pt x="12114" y="16148"/>
                  </a:lnTo>
                  <a:cubicBezTo>
                    <a:pt x="13274" y="16080"/>
                    <a:pt x="14161" y="15090"/>
                    <a:pt x="14076" y="13930"/>
                  </a:cubicBezTo>
                  <a:lnTo>
                    <a:pt x="14076" y="13913"/>
                  </a:lnTo>
                  <a:cubicBezTo>
                    <a:pt x="13683" y="7396"/>
                    <a:pt x="9196" y="1851"/>
                    <a:pt x="2900" y="76"/>
                  </a:cubicBezTo>
                  <a:cubicBezTo>
                    <a:pt x="2712" y="25"/>
                    <a:pt x="2522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93" y="1741862"/>
            <a:ext cx="2426751" cy="3077736"/>
          </a:xfrm>
          <a:prstGeom prst="rect">
            <a:avLst/>
          </a:prstGeom>
        </p:spPr>
      </p:pic>
      <p:sp>
        <p:nvSpPr>
          <p:cNvPr id="18" name="Google Shape;185;p17"/>
          <p:cNvSpPr txBox="1">
            <a:spLocks/>
          </p:cNvSpPr>
          <p:nvPr/>
        </p:nvSpPr>
        <p:spPr>
          <a:xfrm>
            <a:off x="790975" y="1176221"/>
            <a:ext cx="2497208" cy="565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smtClean="0">
                <a:solidFill>
                  <a:srgbClr val="434343"/>
                </a:solidFill>
                <a:latin typeface="Montserrat" panose="00000500000000000000" pitchFamily="2" charset="0"/>
                <a:ea typeface="EB Garamond" panose="020B0604020202020204" charset="0"/>
                <a:cs typeface="Mongolian Baiti" panose="03000500000000000000" pitchFamily="66" charset="0"/>
              </a:rPr>
              <a:t>Form Đăng nhập</a:t>
            </a:r>
            <a:endParaRPr lang="vi-VN" sz="2000">
              <a:solidFill>
                <a:srgbClr val="434343"/>
              </a:solidFill>
              <a:latin typeface="Montserrat" panose="00000500000000000000" pitchFamily="2" charset="0"/>
              <a:ea typeface="EB Garamond" panose="020B0604020202020204" charset="0"/>
              <a:cs typeface="Mongolian Baiti" panose="03000500000000000000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263" y="1741862"/>
            <a:ext cx="4333167" cy="2335768"/>
          </a:xfrm>
          <a:prstGeom prst="rect">
            <a:avLst/>
          </a:prstGeom>
        </p:spPr>
      </p:pic>
      <p:sp>
        <p:nvSpPr>
          <p:cNvPr id="21" name="Google Shape;185;p17"/>
          <p:cNvSpPr txBox="1">
            <a:spLocks/>
          </p:cNvSpPr>
          <p:nvPr/>
        </p:nvSpPr>
        <p:spPr>
          <a:xfrm>
            <a:off x="3971169" y="1145264"/>
            <a:ext cx="4124615" cy="565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smtClean="0">
                <a:solidFill>
                  <a:srgbClr val="434343"/>
                </a:solidFill>
                <a:latin typeface="Montserrat" panose="00000500000000000000" pitchFamily="2" charset="0"/>
                <a:ea typeface="EB Garamond" panose="020B0604020202020204" charset="0"/>
                <a:cs typeface="Mongolian Baiti" panose="03000500000000000000" pitchFamily="66" charset="0"/>
              </a:rPr>
              <a:t>Form Đăng ký ở của sinh viên</a:t>
            </a:r>
            <a:endParaRPr lang="vi-VN" sz="2000">
              <a:solidFill>
                <a:srgbClr val="434343"/>
              </a:solidFill>
              <a:latin typeface="Montserrat" panose="00000500000000000000" pitchFamily="2" charset="0"/>
              <a:ea typeface="EB Garamond" panose="020B0604020202020204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/>
              <a:t>2. Chương trình</a:t>
            </a:r>
            <a:endParaRPr sz="1400"/>
          </a:p>
        </p:txBody>
      </p:sp>
      <p:grpSp>
        <p:nvGrpSpPr>
          <p:cNvPr id="834" name="Google Shape;834;p25"/>
          <p:cNvGrpSpPr/>
          <p:nvPr/>
        </p:nvGrpSpPr>
        <p:grpSpPr>
          <a:xfrm>
            <a:off x="3524279" y="1822070"/>
            <a:ext cx="420580" cy="443712"/>
            <a:chOff x="4982550" y="238125"/>
            <a:chExt cx="1939050" cy="2045700"/>
          </a:xfrm>
        </p:grpSpPr>
        <p:sp>
          <p:nvSpPr>
            <p:cNvPr id="835" name="Google Shape;835;p25"/>
            <p:cNvSpPr/>
            <p:nvPr/>
          </p:nvSpPr>
          <p:spPr>
            <a:xfrm>
              <a:off x="4982550" y="713900"/>
              <a:ext cx="1939050" cy="1095600"/>
            </a:xfrm>
            <a:custGeom>
              <a:avLst/>
              <a:gdLst/>
              <a:ahLst/>
              <a:cxnLst/>
              <a:rect l="l" t="t" r="r" b="b"/>
              <a:pathLst>
                <a:path w="77562" h="43824" extrusionOk="0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728550" y="1054500"/>
              <a:ext cx="430825" cy="414625"/>
            </a:xfrm>
            <a:custGeom>
              <a:avLst/>
              <a:gdLst/>
              <a:ahLst/>
              <a:cxnLst/>
              <a:rect l="l" t="t" r="r" b="b"/>
              <a:pathLst>
                <a:path w="17233" h="16585" extrusionOk="0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903000" y="238125"/>
              <a:ext cx="97700" cy="279400"/>
            </a:xfrm>
            <a:custGeom>
              <a:avLst/>
              <a:gdLst/>
              <a:ahLst/>
              <a:cxnLst/>
              <a:rect l="l" t="t" r="r" b="b"/>
              <a:pathLst>
                <a:path w="3908" h="11176" extrusionOk="0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903000" y="2004825"/>
              <a:ext cx="97700" cy="279000"/>
            </a:xfrm>
            <a:custGeom>
              <a:avLst/>
              <a:gdLst/>
              <a:ahLst/>
              <a:cxnLst/>
              <a:rect l="l" t="t" r="r" b="b"/>
              <a:pathLst>
                <a:path w="3908" h="11160" extrusionOk="0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6496325" y="523575"/>
              <a:ext cx="198375" cy="189200"/>
            </a:xfrm>
            <a:custGeom>
              <a:avLst/>
              <a:gdLst/>
              <a:ahLst/>
              <a:cxnLst/>
              <a:rect l="l" t="t" r="r" b="b"/>
              <a:pathLst>
                <a:path w="7935" h="7568" extrusionOk="0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9025" y="1810875"/>
              <a:ext cx="198800" cy="189300"/>
            </a:xfrm>
            <a:custGeom>
              <a:avLst/>
              <a:gdLst/>
              <a:ahLst/>
              <a:cxnLst/>
              <a:rect l="l" t="t" r="r" b="b"/>
              <a:pathLst>
                <a:path w="7952" h="7572" extrusionOk="0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209025" y="523575"/>
              <a:ext cx="198800" cy="188875"/>
            </a:xfrm>
            <a:custGeom>
              <a:avLst/>
              <a:gdLst/>
              <a:ahLst/>
              <a:cxnLst/>
              <a:rect l="l" t="t" r="r" b="b"/>
              <a:pathLst>
                <a:path w="7952" h="7555" extrusionOk="0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6496325" y="1811200"/>
              <a:ext cx="198800" cy="188975"/>
            </a:xfrm>
            <a:custGeom>
              <a:avLst/>
              <a:gdLst/>
              <a:ahLst/>
              <a:cxnLst/>
              <a:rect l="l" t="t" r="r" b="b"/>
              <a:pathLst>
                <a:path w="7952" h="7559" extrusionOk="0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5"/>
          <p:cNvGrpSpPr/>
          <p:nvPr/>
        </p:nvGrpSpPr>
        <p:grpSpPr>
          <a:xfrm>
            <a:off x="3497919" y="3749106"/>
            <a:ext cx="473251" cy="381893"/>
            <a:chOff x="3347200" y="2315450"/>
            <a:chExt cx="2157025" cy="1740625"/>
          </a:xfrm>
        </p:grpSpPr>
        <p:sp>
          <p:nvSpPr>
            <p:cNvPr id="866" name="Google Shape;866;p25"/>
            <p:cNvSpPr/>
            <p:nvPr/>
          </p:nvSpPr>
          <p:spPr>
            <a:xfrm>
              <a:off x="3347200" y="2315450"/>
              <a:ext cx="2157025" cy="1740625"/>
            </a:xfrm>
            <a:custGeom>
              <a:avLst/>
              <a:gdLst/>
              <a:ahLst/>
              <a:cxnLst/>
              <a:rect l="l" t="t" r="r" b="b"/>
              <a:pathLst>
                <a:path w="86281" h="69625" extrusionOk="0">
                  <a:moveTo>
                    <a:pt x="61371" y="4200"/>
                  </a:moveTo>
                  <a:cubicBezTo>
                    <a:pt x="66178" y="4200"/>
                    <a:pt x="70983" y="6060"/>
                    <a:pt x="74610" y="9773"/>
                  </a:cubicBezTo>
                  <a:cubicBezTo>
                    <a:pt x="81674" y="16990"/>
                    <a:pt x="81520" y="28745"/>
                    <a:pt x="74286" y="35980"/>
                  </a:cubicBezTo>
                  <a:lnTo>
                    <a:pt x="46083" y="64182"/>
                  </a:lnTo>
                  <a:cubicBezTo>
                    <a:pt x="45256" y="65001"/>
                    <a:pt x="44177" y="65411"/>
                    <a:pt x="43100" y="65411"/>
                  </a:cubicBezTo>
                  <a:cubicBezTo>
                    <a:pt x="42023" y="65411"/>
                    <a:pt x="40948" y="65001"/>
                    <a:pt x="40129" y="64182"/>
                  </a:cubicBezTo>
                  <a:lnTo>
                    <a:pt x="11739" y="35792"/>
                  </a:lnTo>
                  <a:cubicBezTo>
                    <a:pt x="4505" y="28575"/>
                    <a:pt x="4505" y="16854"/>
                    <a:pt x="11739" y="9619"/>
                  </a:cubicBezTo>
                  <a:cubicBezTo>
                    <a:pt x="15356" y="6011"/>
                    <a:pt x="20090" y="4207"/>
                    <a:pt x="24825" y="4207"/>
                  </a:cubicBezTo>
                  <a:cubicBezTo>
                    <a:pt x="29559" y="4207"/>
                    <a:pt x="34294" y="6011"/>
                    <a:pt x="37911" y="9619"/>
                  </a:cubicBezTo>
                  <a:lnTo>
                    <a:pt x="40129" y="11837"/>
                  </a:lnTo>
                  <a:lnTo>
                    <a:pt x="36734" y="15250"/>
                  </a:lnTo>
                  <a:cubicBezTo>
                    <a:pt x="35966" y="16069"/>
                    <a:pt x="35983" y="17365"/>
                    <a:pt x="36785" y="18167"/>
                  </a:cubicBezTo>
                  <a:cubicBezTo>
                    <a:pt x="37197" y="18571"/>
                    <a:pt x="37739" y="18776"/>
                    <a:pt x="38281" y="18776"/>
                  </a:cubicBezTo>
                  <a:cubicBezTo>
                    <a:pt x="38793" y="18776"/>
                    <a:pt x="39304" y="18592"/>
                    <a:pt x="39702" y="18219"/>
                  </a:cubicBezTo>
                  <a:lnTo>
                    <a:pt x="48284" y="9619"/>
                  </a:lnTo>
                  <a:cubicBezTo>
                    <a:pt x="51899" y="6004"/>
                    <a:pt x="56636" y="4200"/>
                    <a:pt x="61371" y="4200"/>
                  </a:cubicBezTo>
                  <a:close/>
                  <a:moveTo>
                    <a:pt x="61378" y="1"/>
                  </a:moveTo>
                  <a:cubicBezTo>
                    <a:pt x="55566" y="1"/>
                    <a:pt x="49752" y="2215"/>
                    <a:pt x="45316" y="6651"/>
                  </a:cubicBezTo>
                  <a:lnTo>
                    <a:pt x="43098" y="8869"/>
                  </a:lnTo>
                  <a:lnTo>
                    <a:pt x="40880" y="6651"/>
                  </a:lnTo>
                  <a:cubicBezTo>
                    <a:pt x="36457" y="2287"/>
                    <a:pt x="30699" y="108"/>
                    <a:pt x="24941" y="108"/>
                  </a:cubicBezTo>
                  <a:cubicBezTo>
                    <a:pt x="19127" y="108"/>
                    <a:pt x="13313" y="2330"/>
                    <a:pt x="8872" y="6770"/>
                  </a:cubicBezTo>
                  <a:cubicBezTo>
                    <a:pt x="51" y="15591"/>
                    <a:pt x="0" y="29889"/>
                    <a:pt x="8770" y="38778"/>
                  </a:cubicBezTo>
                  <a:lnTo>
                    <a:pt x="37160" y="67168"/>
                  </a:lnTo>
                  <a:cubicBezTo>
                    <a:pt x="38798" y="68806"/>
                    <a:pt x="40948" y="69625"/>
                    <a:pt x="43100" y="69625"/>
                  </a:cubicBezTo>
                  <a:cubicBezTo>
                    <a:pt x="45252" y="69625"/>
                    <a:pt x="47406" y="68806"/>
                    <a:pt x="49052" y="67168"/>
                  </a:cubicBezTo>
                  <a:lnTo>
                    <a:pt x="77255" y="38965"/>
                  </a:lnTo>
                  <a:cubicBezTo>
                    <a:pt x="86110" y="30093"/>
                    <a:pt x="86280" y="15693"/>
                    <a:pt x="77630" y="6838"/>
                  </a:cubicBezTo>
                  <a:cubicBezTo>
                    <a:pt x="73178" y="2283"/>
                    <a:pt x="67279" y="1"/>
                    <a:pt x="61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2600" y="2511375"/>
              <a:ext cx="354050" cy="403725"/>
            </a:xfrm>
            <a:custGeom>
              <a:avLst/>
              <a:gdLst/>
              <a:ahLst/>
              <a:cxnLst/>
              <a:rect l="l" t="t" r="r" b="b"/>
              <a:pathLst>
                <a:path w="14162" h="16149" extrusionOk="0">
                  <a:moveTo>
                    <a:pt x="2335" y="0"/>
                  </a:moveTo>
                  <a:cubicBezTo>
                    <a:pt x="1409" y="0"/>
                    <a:pt x="563" y="606"/>
                    <a:pt x="307" y="1544"/>
                  </a:cubicBezTo>
                  <a:cubicBezTo>
                    <a:pt x="0" y="2670"/>
                    <a:pt x="648" y="3813"/>
                    <a:pt x="1774" y="4137"/>
                  </a:cubicBezTo>
                  <a:cubicBezTo>
                    <a:pt x="6330" y="5417"/>
                    <a:pt x="9589" y="9443"/>
                    <a:pt x="9879" y="14186"/>
                  </a:cubicBezTo>
                  <a:cubicBezTo>
                    <a:pt x="9947" y="15295"/>
                    <a:pt x="10868" y="16148"/>
                    <a:pt x="11977" y="16148"/>
                  </a:cubicBezTo>
                  <a:lnTo>
                    <a:pt x="12114" y="16148"/>
                  </a:lnTo>
                  <a:cubicBezTo>
                    <a:pt x="13274" y="16080"/>
                    <a:pt x="14161" y="15090"/>
                    <a:pt x="14076" y="13930"/>
                  </a:cubicBezTo>
                  <a:lnTo>
                    <a:pt x="14076" y="13913"/>
                  </a:lnTo>
                  <a:cubicBezTo>
                    <a:pt x="13683" y="7396"/>
                    <a:pt x="9196" y="1851"/>
                    <a:pt x="2900" y="76"/>
                  </a:cubicBezTo>
                  <a:cubicBezTo>
                    <a:pt x="2712" y="25"/>
                    <a:pt x="2522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5;p17"/>
          <p:cNvSpPr txBox="1">
            <a:spLocks/>
          </p:cNvSpPr>
          <p:nvPr/>
        </p:nvSpPr>
        <p:spPr>
          <a:xfrm>
            <a:off x="790975" y="1129990"/>
            <a:ext cx="2497208" cy="3709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smtClean="0">
                <a:solidFill>
                  <a:srgbClr val="434343"/>
                </a:solidFill>
                <a:latin typeface="Montserrat" panose="00000500000000000000" pitchFamily="2" charset="0"/>
                <a:ea typeface="EB Garamond" panose="020B0604020202020204" charset="0"/>
                <a:cs typeface="Mongolian Baiti" panose="03000500000000000000" pitchFamily="66" charset="0"/>
              </a:rPr>
              <a:t>Form Main</a:t>
            </a: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Tài khoản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Đổi mật khẩu</a:t>
            </a: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Danh mục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QL Nhân viên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QL Người dùng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QL Kỷ luật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Danh sách đăng ký ở</a:t>
            </a: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QL sinh viên</a:t>
            </a: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QL Phòng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QL Dãy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Danh sách phòng</a:t>
            </a: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QL Tiền điện</a:t>
            </a: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Báo cáo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Xuát Excel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Thống kê lượng điện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919" y="1263805"/>
            <a:ext cx="5110822" cy="30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/>
              <a:t>2. Chương trình</a:t>
            </a:r>
            <a:endParaRPr sz="1400"/>
          </a:p>
        </p:txBody>
      </p:sp>
      <p:grpSp>
        <p:nvGrpSpPr>
          <p:cNvPr id="834" name="Google Shape;834;p25"/>
          <p:cNvGrpSpPr/>
          <p:nvPr/>
        </p:nvGrpSpPr>
        <p:grpSpPr>
          <a:xfrm>
            <a:off x="3524279" y="1822070"/>
            <a:ext cx="420580" cy="443712"/>
            <a:chOff x="4982550" y="238125"/>
            <a:chExt cx="1939050" cy="2045700"/>
          </a:xfrm>
        </p:grpSpPr>
        <p:sp>
          <p:nvSpPr>
            <p:cNvPr id="835" name="Google Shape;835;p25"/>
            <p:cNvSpPr/>
            <p:nvPr/>
          </p:nvSpPr>
          <p:spPr>
            <a:xfrm>
              <a:off x="4982550" y="713900"/>
              <a:ext cx="1939050" cy="1095600"/>
            </a:xfrm>
            <a:custGeom>
              <a:avLst/>
              <a:gdLst/>
              <a:ahLst/>
              <a:cxnLst/>
              <a:rect l="l" t="t" r="r" b="b"/>
              <a:pathLst>
                <a:path w="77562" h="43824" extrusionOk="0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728550" y="1054500"/>
              <a:ext cx="430825" cy="414625"/>
            </a:xfrm>
            <a:custGeom>
              <a:avLst/>
              <a:gdLst/>
              <a:ahLst/>
              <a:cxnLst/>
              <a:rect l="l" t="t" r="r" b="b"/>
              <a:pathLst>
                <a:path w="17233" h="16585" extrusionOk="0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903000" y="238125"/>
              <a:ext cx="97700" cy="279400"/>
            </a:xfrm>
            <a:custGeom>
              <a:avLst/>
              <a:gdLst/>
              <a:ahLst/>
              <a:cxnLst/>
              <a:rect l="l" t="t" r="r" b="b"/>
              <a:pathLst>
                <a:path w="3908" h="11176" extrusionOk="0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903000" y="2004825"/>
              <a:ext cx="97700" cy="279000"/>
            </a:xfrm>
            <a:custGeom>
              <a:avLst/>
              <a:gdLst/>
              <a:ahLst/>
              <a:cxnLst/>
              <a:rect l="l" t="t" r="r" b="b"/>
              <a:pathLst>
                <a:path w="3908" h="11160" extrusionOk="0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6496325" y="523575"/>
              <a:ext cx="198375" cy="189200"/>
            </a:xfrm>
            <a:custGeom>
              <a:avLst/>
              <a:gdLst/>
              <a:ahLst/>
              <a:cxnLst/>
              <a:rect l="l" t="t" r="r" b="b"/>
              <a:pathLst>
                <a:path w="7935" h="7568" extrusionOk="0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9025" y="1810875"/>
              <a:ext cx="198800" cy="189300"/>
            </a:xfrm>
            <a:custGeom>
              <a:avLst/>
              <a:gdLst/>
              <a:ahLst/>
              <a:cxnLst/>
              <a:rect l="l" t="t" r="r" b="b"/>
              <a:pathLst>
                <a:path w="7952" h="7572" extrusionOk="0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209025" y="523575"/>
              <a:ext cx="198800" cy="188875"/>
            </a:xfrm>
            <a:custGeom>
              <a:avLst/>
              <a:gdLst/>
              <a:ahLst/>
              <a:cxnLst/>
              <a:rect l="l" t="t" r="r" b="b"/>
              <a:pathLst>
                <a:path w="7952" h="7555" extrusionOk="0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6496325" y="1811200"/>
              <a:ext cx="198800" cy="188975"/>
            </a:xfrm>
            <a:custGeom>
              <a:avLst/>
              <a:gdLst/>
              <a:ahLst/>
              <a:cxnLst/>
              <a:rect l="l" t="t" r="r" b="b"/>
              <a:pathLst>
                <a:path w="7952" h="7559" extrusionOk="0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5"/>
          <p:cNvGrpSpPr/>
          <p:nvPr/>
        </p:nvGrpSpPr>
        <p:grpSpPr>
          <a:xfrm>
            <a:off x="3497919" y="3749106"/>
            <a:ext cx="473251" cy="381893"/>
            <a:chOff x="3347200" y="2315450"/>
            <a:chExt cx="2157025" cy="1740625"/>
          </a:xfrm>
        </p:grpSpPr>
        <p:sp>
          <p:nvSpPr>
            <p:cNvPr id="866" name="Google Shape;866;p25"/>
            <p:cNvSpPr/>
            <p:nvPr/>
          </p:nvSpPr>
          <p:spPr>
            <a:xfrm>
              <a:off x="3347200" y="2315450"/>
              <a:ext cx="2157025" cy="1740625"/>
            </a:xfrm>
            <a:custGeom>
              <a:avLst/>
              <a:gdLst/>
              <a:ahLst/>
              <a:cxnLst/>
              <a:rect l="l" t="t" r="r" b="b"/>
              <a:pathLst>
                <a:path w="86281" h="69625" extrusionOk="0">
                  <a:moveTo>
                    <a:pt x="61371" y="4200"/>
                  </a:moveTo>
                  <a:cubicBezTo>
                    <a:pt x="66178" y="4200"/>
                    <a:pt x="70983" y="6060"/>
                    <a:pt x="74610" y="9773"/>
                  </a:cubicBezTo>
                  <a:cubicBezTo>
                    <a:pt x="81674" y="16990"/>
                    <a:pt x="81520" y="28745"/>
                    <a:pt x="74286" y="35980"/>
                  </a:cubicBezTo>
                  <a:lnTo>
                    <a:pt x="46083" y="64182"/>
                  </a:lnTo>
                  <a:cubicBezTo>
                    <a:pt x="45256" y="65001"/>
                    <a:pt x="44177" y="65411"/>
                    <a:pt x="43100" y="65411"/>
                  </a:cubicBezTo>
                  <a:cubicBezTo>
                    <a:pt x="42023" y="65411"/>
                    <a:pt x="40948" y="65001"/>
                    <a:pt x="40129" y="64182"/>
                  </a:cubicBezTo>
                  <a:lnTo>
                    <a:pt x="11739" y="35792"/>
                  </a:lnTo>
                  <a:cubicBezTo>
                    <a:pt x="4505" y="28575"/>
                    <a:pt x="4505" y="16854"/>
                    <a:pt x="11739" y="9619"/>
                  </a:cubicBezTo>
                  <a:cubicBezTo>
                    <a:pt x="15356" y="6011"/>
                    <a:pt x="20090" y="4207"/>
                    <a:pt x="24825" y="4207"/>
                  </a:cubicBezTo>
                  <a:cubicBezTo>
                    <a:pt x="29559" y="4207"/>
                    <a:pt x="34294" y="6011"/>
                    <a:pt x="37911" y="9619"/>
                  </a:cubicBezTo>
                  <a:lnTo>
                    <a:pt x="40129" y="11837"/>
                  </a:lnTo>
                  <a:lnTo>
                    <a:pt x="36734" y="15250"/>
                  </a:lnTo>
                  <a:cubicBezTo>
                    <a:pt x="35966" y="16069"/>
                    <a:pt x="35983" y="17365"/>
                    <a:pt x="36785" y="18167"/>
                  </a:cubicBezTo>
                  <a:cubicBezTo>
                    <a:pt x="37197" y="18571"/>
                    <a:pt x="37739" y="18776"/>
                    <a:pt x="38281" y="18776"/>
                  </a:cubicBezTo>
                  <a:cubicBezTo>
                    <a:pt x="38793" y="18776"/>
                    <a:pt x="39304" y="18592"/>
                    <a:pt x="39702" y="18219"/>
                  </a:cubicBezTo>
                  <a:lnTo>
                    <a:pt x="48284" y="9619"/>
                  </a:lnTo>
                  <a:cubicBezTo>
                    <a:pt x="51899" y="6004"/>
                    <a:pt x="56636" y="4200"/>
                    <a:pt x="61371" y="4200"/>
                  </a:cubicBezTo>
                  <a:close/>
                  <a:moveTo>
                    <a:pt x="61378" y="1"/>
                  </a:moveTo>
                  <a:cubicBezTo>
                    <a:pt x="55566" y="1"/>
                    <a:pt x="49752" y="2215"/>
                    <a:pt x="45316" y="6651"/>
                  </a:cubicBezTo>
                  <a:lnTo>
                    <a:pt x="43098" y="8869"/>
                  </a:lnTo>
                  <a:lnTo>
                    <a:pt x="40880" y="6651"/>
                  </a:lnTo>
                  <a:cubicBezTo>
                    <a:pt x="36457" y="2287"/>
                    <a:pt x="30699" y="108"/>
                    <a:pt x="24941" y="108"/>
                  </a:cubicBezTo>
                  <a:cubicBezTo>
                    <a:pt x="19127" y="108"/>
                    <a:pt x="13313" y="2330"/>
                    <a:pt x="8872" y="6770"/>
                  </a:cubicBezTo>
                  <a:cubicBezTo>
                    <a:pt x="51" y="15591"/>
                    <a:pt x="0" y="29889"/>
                    <a:pt x="8770" y="38778"/>
                  </a:cubicBezTo>
                  <a:lnTo>
                    <a:pt x="37160" y="67168"/>
                  </a:lnTo>
                  <a:cubicBezTo>
                    <a:pt x="38798" y="68806"/>
                    <a:pt x="40948" y="69625"/>
                    <a:pt x="43100" y="69625"/>
                  </a:cubicBezTo>
                  <a:cubicBezTo>
                    <a:pt x="45252" y="69625"/>
                    <a:pt x="47406" y="68806"/>
                    <a:pt x="49052" y="67168"/>
                  </a:cubicBezTo>
                  <a:lnTo>
                    <a:pt x="77255" y="38965"/>
                  </a:lnTo>
                  <a:cubicBezTo>
                    <a:pt x="86110" y="30093"/>
                    <a:pt x="86280" y="15693"/>
                    <a:pt x="77630" y="6838"/>
                  </a:cubicBezTo>
                  <a:cubicBezTo>
                    <a:pt x="73178" y="2283"/>
                    <a:pt x="67279" y="1"/>
                    <a:pt x="61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2600" y="2511375"/>
              <a:ext cx="354050" cy="403725"/>
            </a:xfrm>
            <a:custGeom>
              <a:avLst/>
              <a:gdLst/>
              <a:ahLst/>
              <a:cxnLst/>
              <a:rect l="l" t="t" r="r" b="b"/>
              <a:pathLst>
                <a:path w="14162" h="16149" extrusionOk="0">
                  <a:moveTo>
                    <a:pt x="2335" y="0"/>
                  </a:moveTo>
                  <a:cubicBezTo>
                    <a:pt x="1409" y="0"/>
                    <a:pt x="563" y="606"/>
                    <a:pt x="307" y="1544"/>
                  </a:cubicBezTo>
                  <a:cubicBezTo>
                    <a:pt x="0" y="2670"/>
                    <a:pt x="648" y="3813"/>
                    <a:pt x="1774" y="4137"/>
                  </a:cubicBezTo>
                  <a:cubicBezTo>
                    <a:pt x="6330" y="5417"/>
                    <a:pt x="9589" y="9443"/>
                    <a:pt x="9879" y="14186"/>
                  </a:cubicBezTo>
                  <a:cubicBezTo>
                    <a:pt x="9947" y="15295"/>
                    <a:pt x="10868" y="16148"/>
                    <a:pt x="11977" y="16148"/>
                  </a:cubicBezTo>
                  <a:lnTo>
                    <a:pt x="12114" y="16148"/>
                  </a:lnTo>
                  <a:cubicBezTo>
                    <a:pt x="13274" y="16080"/>
                    <a:pt x="14161" y="15090"/>
                    <a:pt x="14076" y="13930"/>
                  </a:cubicBezTo>
                  <a:lnTo>
                    <a:pt x="14076" y="13913"/>
                  </a:lnTo>
                  <a:cubicBezTo>
                    <a:pt x="13683" y="7396"/>
                    <a:pt x="9196" y="1851"/>
                    <a:pt x="2900" y="76"/>
                  </a:cubicBezTo>
                  <a:cubicBezTo>
                    <a:pt x="2712" y="25"/>
                    <a:pt x="2522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5;p17"/>
          <p:cNvSpPr txBox="1">
            <a:spLocks/>
          </p:cNvSpPr>
          <p:nvPr/>
        </p:nvSpPr>
        <p:spPr>
          <a:xfrm>
            <a:off x="1345370" y="3928577"/>
            <a:ext cx="2249591" cy="46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smtClean="0">
                <a:solidFill>
                  <a:srgbClr val="434343"/>
                </a:solidFill>
                <a:latin typeface="Montserrat" panose="00000500000000000000" pitchFamily="2" charset="0"/>
                <a:ea typeface="EB Garamond" panose="020B0604020202020204" charset="0"/>
                <a:cs typeface="Mongolian Baiti" panose="03000500000000000000" pitchFamily="66" charset="0"/>
              </a:rPr>
              <a:t>Form QL Phòng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0" y="1588752"/>
            <a:ext cx="3657600" cy="22919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323" y="1614923"/>
            <a:ext cx="3858322" cy="2286000"/>
          </a:xfrm>
          <a:prstGeom prst="rect">
            <a:avLst/>
          </a:prstGeom>
        </p:spPr>
      </p:pic>
      <p:sp>
        <p:nvSpPr>
          <p:cNvPr id="19" name="Google Shape;185;p17"/>
          <p:cNvSpPr txBox="1">
            <a:spLocks/>
          </p:cNvSpPr>
          <p:nvPr/>
        </p:nvSpPr>
        <p:spPr>
          <a:xfrm>
            <a:off x="5447382" y="3998481"/>
            <a:ext cx="2572204" cy="46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smtClean="0">
                <a:solidFill>
                  <a:srgbClr val="434343"/>
                </a:solidFill>
                <a:latin typeface="Montserrat" panose="00000500000000000000" pitchFamily="2" charset="0"/>
                <a:ea typeface="EB Garamond" panose="020B0604020202020204" charset="0"/>
                <a:cs typeface="Mongolian Baiti" panose="03000500000000000000" pitchFamily="66" charset="0"/>
              </a:rPr>
              <a:t>Form QL Tiền điện</a:t>
            </a:r>
          </a:p>
        </p:txBody>
      </p:sp>
    </p:spTree>
    <p:extLst>
      <p:ext uri="{BB962C8B-B14F-4D97-AF65-F5344CB8AC3E}">
        <p14:creationId xmlns:p14="http://schemas.microsoft.com/office/powerpoint/2010/main" val="30861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/>
              <a:t>2. Chương trình</a:t>
            </a:r>
            <a:endParaRPr sz="1400"/>
          </a:p>
        </p:txBody>
      </p:sp>
      <p:grpSp>
        <p:nvGrpSpPr>
          <p:cNvPr id="834" name="Google Shape;834;p25"/>
          <p:cNvGrpSpPr/>
          <p:nvPr/>
        </p:nvGrpSpPr>
        <p:grpSpPr>
          <a:xfrm>
            <a:off x="3524279" y="1822070"/>
            <a:ext cx="420580" cy="443712"/>
            <a:chOff x="4982550" y="238125"/>
            <a:chExt cx="1939050" cy="2045700"/>
          </a:xfrm>
        </p:grpSpPr>
        <p:sp>
          <p:nvSpPr>
            <p:cNvPr id="835" name="Google Shape;835;p25"/>
            <p:cNvSpPr/>
            <p:nvPr/>
          </p:nvSpPr>
          <p:spPr>
            <a:xfrm>
              <a:off x="4982550" y="713900"/>
              <a:ext cx="1939050" cy="1095600"/>
            </a:xfrm>
            <a:custGeom>
              <a:avLst/>
              <a:gdLst/>
              <a:ahLst/>
              <a:cxnLst/>
              <a:rect l="l" t="t" r="r" b="b"/>
              <a:pathLst>
                <a:path w="77562" h="43824" extrusionOk="0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728550" y="1054500"/>
              <a:ext cx="430825" cy="414625"/>
            </a:xfrm>
            <a:custGeom>
              <a:avLst/>
              <a:gdLst/>
              <a:ahLst/>
              <a:cxnLst/>
              <a:rect l="l" t="t" r="r" b="b"/>
              <a:pathLst>
                <a:path w="17233" h="16585" extrusionOk="0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903000" y="238125"/>
              <a:ext cx="97700" cy="279400"/>
            </a:xfrm>
            <a:custGeom>
              <a:avLst/>
              <a:gdLst/>
              <a:ahLst/>
              <a:cxnLst/>
              <a:rect l="l" t="t" r="r" b="b"/>
              <a:pathLst>
                <a:path w="3908" h="11176" extrusionOk="0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903000" y="2004825"/>
              <a:ext cx="97700" cy="279000"/>
            </a:xfrm>
            <a:custGeom>
              <a:avLst/>
              <a:gdLst/>
              <a:ahLst/>
              <a:cxnLst/>
              <a:rect l="l" t="t" r="r" b="b"/>
              <a:pathLst>
                <a:path w="3908" h="11160" extrusionOk="0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6496325" y="523575"/>
              <a:ext cx="198375" cy="189200"/>
            </a:xfrm>
            <a:custGeom>
              <a:avLst/>
              <a:gdLst/>
              <a:ahLst/>
              <a:cxnLst/>
              <a:rect l="l" t="t" r="r" b="b"/>
              <a:pathLst>
                <a:path w="7935" h="7568" extrusionOk="0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9025" y="1810875"/>
              <a:ext cx="198800" cy="189300"/>
            </a:xfrm>
            <a:custGeom>
              <a:avLst/>
              <a:gdLst/>
              <a:ahLst/>
              <a:cxnLst/>
              <a:rect l="l" t="t" r="r" b="b"/>
              <a:pathLst>
                <a:path w="7952" h="7572" extrusionOk="0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209025" y="523575"/>
              <a:ext cx="198800" cy="188875"/>
            </a:xfrm>
            <a:custGeom>
              <a:avLst/>
              <a:gdLst/>
              <a:ahLst/>
              <a:cxnLst/>
              <a:rect l="l" t="t" r="r" b="b"/>
              <a:pathLst>
                <a:path w="7952" h="7555" extrusionOk="0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6496325" y="1811200"/>
              <a:ext cx="198800" cy="188975"/>
            </a:xfrm>
            <a:custGeom>
              <a:avLst/>
              <a:gdLst/>
              <a:ahLst/>
              <a:cxnLst/>
              <a:rect l="l" t="t" r="r" b="b"/>
              <a:pathLst>
                <a:path w="7952" h="7559" extrusionOk="0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5"/>
          <p:cNvGrpSpPr/>
          <p:nvPr/>
        </p:nvGrpSpPr>
        <p:grpSpPr>
          <a:xfrm>
            <a:off x="3497919" y="3749106"/>
            <a:ext cx="473251" cy="381893"/>
            <a:chOff x="3347200" y="2315450"/>
            <a:chExt cx="2157025" cy="1740625"/>
          </a:xfrm>
        </p:grpSpPr>
        <p:sp>
          <p:nvSpPr>
            <p:cNvPr id="866" name="Google Shape;866;p25"/>
            <p:cNvSpPr/>
            <p:nvPr/>
          </p:nvSpPr>
          <p:spPr>
            <a:xfrm>
              <a:off x="3347200" y="2315450"/>
              <a:ext cx="2157025" cy="1740625"/>
            </a:xfrm>
            <a:custGeom>
              <a:avLst/>
              <a:gdLst/>
              <a:ahLst/>
              <a:cxnLst/>
              <a:rect l="l" t="t" r="r" b="b"/>
              <a:pathLst>
                <a:path w="86281" h="69625" extrusionOk="0">
                  <a:moveTo>
                    <a:pt x="61371" y="4200"/>
                  </a:moveTo>
                  <a:cubicBezTo>
                    <a:pt x="66178" y="4200"/>
                    <a:pt x="70983" y="6060"/>
                    <a:pt x="74610" y="9773"/>
                  </a:cubicBezTo>
                  <a:cubicBezTo>
                    <a:pt x="81674" y="16990"/>
                    <a:pt x="81520" y="28745"/>
                    <a:pt x="74286" y="35980"/>
                  </a:cubicBezTo>
                  <a:lnTo>
                    <a:pt x="46083" y="64182"/>
                  </a:lnTo>
                  <a:cubicBezTo>
                    <a:pt x="45256" y="65001"/>
                    <a:pt x="44177" y="65411"/>
                    <a:pt x="43100" y="65411"/>
                  </a:cubicBezTo>
                  <a:cubicBezTo>
                    <a:pt x="42023" y="65411"/>
                    <a:pt x="40948" y="65001"/>
                    <a:pt x="40129" y="64182"/>
                  </a:cubicBezTo>
                  <a:lnTo>
                    <a:pt x="11739" y="35792"/>
                  </a:lnTo>
                  <a:cubicBezTo>
                    <a:pt x="4505" y="28575"/>
                    <a:pt x="4505" y="16854"/>
                    <a:pt x="11739" y="9619"/>
                  </a:cubicBezTo>
                  <a:cubicBezTo>
                    <a:pt x="15356" y="6011"/>
                    <a:pt x="20090" y="4207"/>
                    <a:pt x="24825" y="4207"/>
                  </a:cubicBezTo>
                  <a:cubicBezTo>
                    <a:pt x="29559" y="4207"/>
                    <a:pt x="34294" y="6011"/>
                    <a:pt x="37911" y="9619"/>
                  </a:cubicBezTo>
                  <a:lnTo>
                    <a:pt x="40129" y="11837"/>
                  </a:lnTo>
                  <a:lnTo>
                    <a:pt x="36734" y="15250"/>
                  </a:lnTo>
                  <a:cubicBezTo>
                    <a:pt x="35966" y="16069"/>
                    <a:pt x="35983" y="17365"/>
                    <a:pt x="36785" y="18167"/>
                  </a:cubicBezTo>
                  <a:cubicBezTo>
                    <a:pt x="37197" y="18571"/>
                    <a:pt x="37739" y="18776"/>
                    <a:pt x="38281" y="18776"/>
                  </a:cubicBezTo>
                  <a:cubicBezTo>
                    <a:pt x="38793" y="18776"/>
                    <a:pt x="39304" y="18592"/>
                    <a:pt x="39702" y="18219"/>
                  </a:cubicBezTo>
                  <a:lnTo>
                    <a:pt x="48284" y="9619"/>
                  </a:lnTo>
                  <a:cubicBezTo>
                    <a:pt x="51899" y="6004"/>
                    <a:pt x="56636" y="4200"/>
                    <a:pt x="61371" y="4200"/>
                  </a:cubicBezTo>
                  <a:close/>
                  <a:moveTo>
                    <a:pt x="61378" y="1"/>
                  </a:moveTo>
                  <a:cubicBezTo>
                    <a:pt x="55566" y="1"/>
                    <a:pt x="49752" y="2215"/>
                    <a:pt x="45316" y="6651"/>
                  </a:cubicBezTo>
                  <a:lnTo>
                    <a:pt x="43098" y="8869"/>
                  </a:lnTo>
                  <a:lnTo>
                    <a:pt x="40880" y="6651"/>
                  </a:lnTo>
                  <a:cubicBezTo>
                    <a:pt x="36457" y="2287"/>
                    <a:pt x="30699" y="108"/>
                    <a:pt x="24941" y="108"/>
                  </a:cubicBezTo>
                  <a:cubicBezTo>
                    <a:pt x="19127" y="108"/>
                    <a:pt x="13313" y="2330"/>
                    <a:pt x="8872" y="6770"/>
                  </a:cubicBezTo>
                  <a:cubicBezTo>
                    <a:pt x="51" y="15591"/>
                    <a:pt x="0" y="29889"/>
                    <a:pt x="8770" y="38778"/>
                  </a:cubicBezTo>
                  <a:lnTo>
                    <a:pt x="37160" y="67168"/>
                  </a:lnTo>
                  <a:cubicBezTo>
                    <a:pt x="38798" y="68806"/>
                    <a:pt x="40948" y="69625"/>
                    <a:pt x="43100" y="69625"/>
                  </a:cubicBezTo>
                  <a:cubicBezTo>
                    <a:pt x="45252" y="69625"/>
                    <a:pt x="47406" y="68806"/>
                    <a:pt x="49052" y="67168"/>
                  </a:cubicBezTo>
                  <a:lnTo>
                    <a:pt x="77255" y="38965"/>
                  </a:lnTo>
                  <a:cubicBezTo>
                    <a:pt x="86110" y="30093"/>
                    <a:pt x="86280" y="15693"/>
                    <a:pt x="77630" y="6838"/>
                  </a:cubicBezTo>
                  <a:cubicBezTo>
                    <a:pt x="73178" y="2283"/>
                    <a:pt x="67279" y="1"/>
                    <a:pt x="61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2600" y="2511375"/>
              <a:ext cx="354050" cy="403725"/>
            </a:xfrm>
            <a:custGeom>
              <a:avLst/>
              <a:gdLst/>
              <a:ahLst/>
              <a:cxnLst/>
              <a:rect l="l" t="t" r="r" b="b"/>
              <a:pathLst>
                <a:path w="14162" h="16149" extrusionOk="0">
                  <a:moveTo>
                    <a:pt x="2335" y="0"/>
                  </a:moveTo>
                  <a:cubicBezTo>
                    <a:pt x="1409" y="0"/>
                    <a:pt x="563" y="606"/>
                    <a:pt x="307" y="1544"/>
                  </a:cubicBezTo>
                  <a:cubicBezTo>
                    <a:pt x="0" y="2670"/>
                    <a:pt x="648" y="3813"/>
                    <a:pt x="1774" y="4137"/>
                  </a:cubicBezTo>
                  <a:cubicBezTo>
                    <a:pt x="6330" y="5417"/>
                    <a:pt x="9589" y="9443"/>
                    <a:pt x="9879" y="14186"/>
                  </a:cubicBezTo>
                  <a:cubicBezTo>
                    <a:pt x="9947" y="15295"/>
                    <a:pt x="10868" y="16148"/>
                    <a:pt x="11977" y="16148"/>
                  </a:cubicBezTo>
                  <a:lnTo>
                    <a:pt x="12114" y="16148"/>
                  </a:lnTo>
                  <a:cubicBezTo>
                    <a:pt x="13274" y="16080"/>
                    <a:pt x="14161" y="15090"/>
                    <a:pt x="14076" y="13930"/>
                  </a:cubicBezTo>
                  <a:lnTo>
                    <a:pt x="14076" y="13913"/>
                  </a:lnTo>
                  <a:cubicBezTo>
                    <a:pt x="13683" y="7396"/>
                    <a:pt x="9196" y="1851"/>
                    <a:pt x="2900" y="76"/>
                  </a:cubicBezTo>
                  <a:cubicBezTo>
                    <a:pt x="2712" y="25"/>
                    <a:pt x="2522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5;p17"/>
          <p:cNvSpPr txBox="1">
            <a:spLocks/>
          </p:cNvSpPr>
          <p:nvPr/>
        </p:nvSpPr>
        <p:spPr>
          <a:xfrm>
            <a:off x="1211768" y="3920778"/>
            <a:ext cx="2870831" cy="46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smtClean="0">
                <a:solidFill>
                  <a:srgbClr val="434343"/>
                </a:solidFill>
                <a:latin typeface="Montserrat" panose="00000500000000000000" pitchFamily="2" charset="0"/>
                <a:ea typeface="EB Garamond" panose="020B0604020202020204" charset="0"/>
                <a:cs typeface="Mongolian Baiti" panose="03000500000000000000" pitchFamily="66" charset="0"/>
              </a:rPr>
              <a:t>Form QL Nhân viên</a:t>
            </a:r>
          </a:p>
        </p:txBody>
      </p:sp>
      <p:sp>
        <p:nvSpPr>
          <p:cNvPr id="19" name="Google Shape;185;p17"/>
          <p:cNvSpPr txBox="1">
            <a:spLocks/>
          </p:cNvSpPr>
          <p:nvPr/>
        </p:nvSpPr>
        <p:spPr>
          <a:xfrm>
            <a:off x="5447382" y="3998481"/>
            <a:ext cx="2572204" cy="46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smtClean="0">
                <a:solidFill>
                  <a:srgbClr val="434343"/>
                </a:solidFill>
                <a:latin typeface="Montserrat" panose="00000500000000000000" pitchFamily="2" charset="0"/>
                <a:ea typeface="EB Garamond" panose="020B0604020202020204" charset="0"/>
                <a:cs typeface="Mongolian Baiti" panose="03000500000000000000" pitchFamily="66" charset="0"/>
              </a:rPr>
              <a:t>Form Thống kê</a:t>
            </a:r>
          </a:p>
        </p:txBody>
      </p:sp>
      <p:pic>
        <p:nvPicPr>
          <p:cNvPr id="1028" name="Picture 4" descr="C:\Users\Admin\AppData\Local\Temp\SNAGHTML1ca865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0" y="1624587"/>
            <a:ext cx="3657600" cy="225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00" y="1751548"/>
            <a:ext cx="3858768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/>
              <a:t>2. Chương trình</a:t>
            </a:r>
            <a:endParaRPr sz="1400"/>
          </a:p>
        </p:txBody>
      </p:sp>
      <p:grpSp>
        <p:nvGrpSpPr>
          <p:cNvPr id="834" name="Google Shape;834;p25"/>
          <p:cNvGrpSpPr/>
          <p:nvPr/>
        </p:nvGrpSpPr>
        <p:grpSpPr>
          <a:xfrm>
            <a:off x="3524279" y="1822070"/>
            <a:ext cx="420580" cy="443712"/>
            <a:chOff x="4982550" y="238125"/>
            <a:chExt cx="1939050" cy="2045700"/>
          </a:xfrm>
        </p:grpSpPr>
        <p:sp>
          <p:nvSpPr>
            <p:cNvPr id="835" name="Google Shape;835;p25"/>
            <p:cNvSpPr/>
            <p:nvPr/>
          </p:nvSpPr>
          <p:spPr>
            <a:xfrm>
              <a:off x="4982550" y="713900"/>
              <a:ext cx="1939050" cy="1095600"/>
            </a:xfrm>
            <a:custGeom>
              <a:avLst/>
              <a:gdLst/>
              <a:ahLst/>
              <a:cxnLst/>
              <a:rect l="l" t="t" r="r" b="b"/>
              <a:pathLst>
                <a:path w="77562" h="43824" extrusionOk="0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728550" y="1054500"/>
              <a:ext cx="430825" cy="414625"/>
            </a:xfrm>
            <a:custGeom>
              <a:avLst/>
              <a:gdLst/>
              <a:ahLst/>
              <a:cxnLst/>
              <a:rect l="l" t="t" r="r" b="b"/>
              <a:pathLst>
                <a:path w="17233" h="16585" extrusionOk="0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903000" y="238125"/>
              <a:ext cx="97700" cy="279400"/>
            </a:xfrm>
            <a:custGeom>
              <a:avLst/>
              <a:gdLst/>
              <a:ahLst/>
              <a:cxnLst/>
              <a:rect l="l" t="t" r="r" b="b"/>
              <a:pathLst>
                <a:path w="3908" h="11176" extrusionOk="0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903000" y="2004825"/>
              <a:ext cx="97700" cy="279000"/>
            </a:xfrm>
            <a:custGeom>
              <a:avLst/>
              <a:gdLst/>
              <a:ahLst/>
              <a:cxnLst/>
              <a:rect l="l" t="t" r="r" b="b"/>
              <a:pathLst>
                <a:path w="3908" h="11160" extrusionOk="0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6496325" y="523575"/>
              <a:ext cx="198375" cy="189200"/>
            </a:xfrm>
            <a:custGeom>
              <a:avLst/>
              <a:gdLst/>
              <a:ahLst/>
              <a:cxnLst/>
              <a:rect l="l" t="t" r="r" b="b"/>
              <a:pathLst>
                <a:path w="7935" h="7568" extrusionOk="0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9025" y="1810875"/>
              <a:ext cx="198800" cy="189300"/>
            </a:xfrm>
            <a:custGeom>
              <a:avLst/>
              <a:gdLst/>
              <a:ahLst/>
              <a:cxnLst/>
              <a:rect l="l" t="t" r="r" b="b"/>
              <a:pathLst>
                <a:path w="7952" h="7572" extrusionOk="0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209025" y="523575"/>
              <a:ext cx="198800" cy="188875"/>
            </a:xfrm>
            <a:custGeom>
              <a:avLst/>
              <a:gdLst/>
              <a:ahLst/>
              <a:cxnLst/>
              <a:rect l="l" t="t" r="r" b="b"/>
              <a:pathLst>
                <a:path w="7952" h="7555" extrusionOk="0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6496325" y="1811200"/>
              <a:ext cx="198800" cy="188975"/>
            </a:xfrm>
            <a:custGeom>
              <a:avLst/>
              <a:gdLst/>
              <a:ahLst/>
              <a:cxnLst/>
              <a:rect l="l" t="t" r="r" b="b"/>
              <a:pathLst>
                <a:path w="7952" h="7559" extrusionOk="0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5"/>
          <p:cNvGrpSpPr/>
          <p:nvPr/>
        </p:nvGrpSpPr>
        <p:grpSpPr>
          <a:xfrm>
            <a:off x="3497919" y="3749106"/>
            <a:ext cx="473251" cy="381893"/>
            <a:chOff x="3347200" y="2315450"/>
            <a:chExt cx="2157025" cy="1740625"/>
          </a:xfrm>
        </p:grpSpPr>
        <p:sp>
          <p:nvSpPr>
            <p:cNvPr id="866" name="Google Shape;866;p25"/>
            <p:cNvSpPr/>
            <p:nvPr/>
          </p:nvSpPr>
          <p:spPr>
            <a:xfrm>
              <a:off x="3347200" y="2315450"/>
              <a:ext cx="2157025" cy="1740625"/>
            </a:xfrm>
            <a:custGeom>
              <a:avLst/>
              <a:gdLst/>
              <a:ahLst/>
              <a:cxnLst/>
              <a:rect l="l" t="t" r="r" b="b"/>
              <a:pathLst>
                <a:path w="86281" h="69625" extrusionOk="0">
                  <a:moveTo>
                    <a:pt x="61371" y="4200"/>
                  </a:moveTo>
                  <a:cubicBezTo>
                    <a:pt x="66178" y="4200"/>
                    <a:pt x="70983" y="6060"/>
                    <a:pt x="74610" y="9773"/>
                  </a:cubicBezTo>
                  <a:cubicBezTo>
                    <a:pt x="81674" y="16990"/>
                    <a:pt x="81520" y="28745"/>
                    <a:pt x="74286" y="35980"/>
                  </a:cubicBezTo>
                  <a:lnTo>
                    <a:pt x="46083" y="64182"/>
                  </a:lnTo>
                  <a:cubicBezTo>
                    <a:pt x="45256" y="65001"/>
                    <a:pt x="44177" y="65411"/>
                    <a:pt x="43100" y="65411"/>
                  </a:cubicBezTo>
                  <a:cubicBezTo>
                    <a:pt x="42023" y="65411"/>
                    <a:pt x="40948" y="65001"/>
                    <a:pt x="40129" y="64182"/>
                  </a:cubicBezTo>
                  <a:lnTo>
                    <a:pt x="11739" y="35792"/>
                  </a:lnTo>
                  <a:cubicBezTo>
                    <a:pt x="4505" y="28575"/>
                    <a:pt x="4505" y="16854"/>
                    <a:pt x="11739" y="9619"/>
                  </a:cubicBezTo>
                  <a:cubicBezTo>
                    <a:pt x="15356" y="6011"/>
                    <a:pt x="20090" y="4207"/>
                    <a:pt x="24825" y="4207"/>
                  </a:cubicBezTo>
                  <a:cubicBezTo>
                    <a:pt x="29559" y="4207"/>
                    <a:pt x="34294" y="6011"/>
                    <a:pt x="37911" y="9619"/>
                  </a:cubicBezTo>
                  <a:lnTo>
                    <a:pt x="40129" y="11837"/>
                  </a:lnTo>
                  <a:lnTo>
                    <a:pt x="36734" y="15250"/>
                  </a:lnTo>
                  <a:cubicBezTo>
                    <a:pt x="35966" y="16069"/>
                    <a:pt x="35983" y="17365"/>
                    <a:pt x="36785" y="18167"/>
                  </a:cubicBezTo>
                  <a:cubicBezTo>
                    <a:pt x="37197" y="18571"/>
                    <a:pt x="37739" y="18776"/>
                    <a:pt x="38281" y="18776"/>
                  </a:cubicBezTo>
                  <a:cubicBezTo>
                    <a:pt x="38793" y="18776"/>
                    <a:pt x="39304" y="18592"/>
                    <a:pt x="39702" y="18219"/>
                  </a:cubicBezTo>
                  <a:lnTo>
                    <a:pt x="48284" y="9619"/>
                  </a:lnTo>
                  <a:cubicBezTo>
                    <a:pt x="51899" y="6004"/>
                    <a:pt x="56636" y="4200"/>
                    <a:pt x="61371" y="4200"/>
                  </a:cubicBezTo>
                  <a:close/>
                  <a:moveTo>
                    <a:pt x="61378" y="1"/>
                  </a:moveTo>
                  <a:cubicBezTo>
                    <a:pt x="55566" y="1"/>
                    <a:pt x="49752" y="2215"/>
                    <a:pt x="45316" y="6651"/>
                  </a:cubicBezTo>
                  <a:lnTo>
                    <a:pt x="43098" y="8869"/>
                  </a:lnTo>
                  <a:lnTo>
                    <a:pt x="40880" y="6651"/>
                  </a:lnTo>
                  <a:cubicBezTo>
                    <a:pt x="36457" y="2287"/>
                    <a:pt x="30699" y="108"/>
                    <a:pt x="24941" y="108"/>
                  </a:cubicBezTo>
                  <a:cubicBezTo>
                    <a:pt x="19127" y="108"/>
                    <a:pt x="13313" y="2330"/>
                    <a:pt x="8872" y="6770"/>
                  </a:cubicBezTo>
                  <a:cubicBezTo>
                    <a:pt x="51" y="15591"/>
                    <a:pt x="0" y="29889"/>
                    <a:pt x="8770" y="38778"/>
                  </a:cubicBezTo>
                  <a:lnTo>
                    <a:pt x="37160" y="67168"/>
                  </a:lnTo>
                  <a:cubicBezTo>
                    <a:pt x="38798" y="68806"/>
                    <a:pt x="40948" y="69625"/>
                    <a:pt x="43100" y="69625"/>
                  </a:cubicBezTo>
                  <a:cubicBezTo>
                    <a:pt x="45252" y="69625"/>
                    <a:pt x="47406" y="68806"/>
                    <a:pt x="49052" y="67168"/>
                  </a:cubicBezTo>
                  <a:lnTo>
                    <a:pt x="77255" y="38965"/>
                  </a:lnTo>
                  <a:cubicBezTo>
                    <a:pt x="86110" y="30093"/>
                    <a:pt x="86280" y="15693"/>
                    <a:pt x="77630" y="6838"/>
                  </a:cubicBezTo>
                  <a:cubicBezTo>
                    <a:pt x="73178" y="2283"/>
                    <a:pt x="67279" y="1"/>
                    <a:pt x="61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2600" y="2511375"/>
              <a:ext cx="354050" cy="403725"/>
            </a:xfrm>
            <a:custGeom>
              <a:avLst/>
              <a:gdLst/>
              <a:ahLst/>
              <a:cxnLst/>
              <a:rect l="l" t="t" r="r" b="b"/>
              <a:pathLst>
                <a:path w="14162" h="16149" extrusionOk="0">
                  <a:moveTo>
                    <a:pt x="2335" y="0"/>
                  </a:moveTo>
                  <a:cubicBezTo>
                    <a:pt x="1409" y="0"/>
                    <a:pt x="563" y="606"/>
                    <a:pt x="307" y="1544"/>
                  </a:cubicBezTo>
                  <a:cubicBezTo>
                    <a:pt x="0" y="2670"/>
                    <a:pt x="648" y="3813"/>
                    <a:pt x="1774" y="4137"/>
                  </a:cubicBezTo>
                  <a:cubicBezTo>
                    <a:pt x="6330" y="5417"/>
                    <a:pt x="9589" y="9443"/>
                    <a:pt x="9879" y="14186"/>
                  </a:cubicBezTo>
                  <a:cubicBezTo>
                    <a:pt x="9947" y="15295"/>
                    <a:pt x="10868" y="16148"/>
                    <a:pt x="11977" y="16148"/>
                  </a:cubicBezTo>
                  <a:lnTo>
                    <a:pt x="12114" y="16148"/>
                  </a:lnTo>
                  <a:cubicBezTo>
                    <a:pt x="13274" y="16080"/>
                    <a:pt x="14161" y="15090"/>
                    <a:pt x="14076" y="13930"/>
                  </a:cubicBezTo>
                  <a:lnTo>
                    <a:pt x="14076" y="13913"/>
                  </a:lnTo>
                  <a:cubicBezTo>
                    <a:pt x="13683" y="7396"/>
                    <a:pt x="9196" y="1851"/>
                    <a:pt x="2900" y="76"/>
                  </a:cubicBezTo>
                  <a:cubicBezTo>
                    <a:pt x="2712" y="25"/>
                    <a:pt x="2522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5;p17"/>
          <p:cNvSpPr txBox="1">
            <a:spLocks/>
          </p:cNvSpPr>
          <p:nvPr/>
        </p:nvSpPr>
        <p:spPr>
          <a:xfrm>
            <a:off x="1211768" y="3920778"/>
            <a:ext cx="2870831" cy="46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smtClean="0">
                <a:solidFill>
                  <a:srgbClr val="434343"/>
                </a:solidFill>
                <a:latin typeface="Montserrat" panose="00000500000000000000" pitchFamily="2" charset="0"/>
                <a:ea typeface="EB Garamond" panose="020B0604020202020204" charset="0"/>
                <a:cs typeface="Mongolian Baiti" panose="03000500000000000000" pitchFamily="66" charset="0"/>
              </a:rPr>
              <a:t>Form QL Sinh viên</a:t>
            </a:r>
          </a:p>
        </p:txBody>
      </p:sp>
      <p:sp>
        <p:nvSpPr>
          <p:cNvPr id="19" name="Google Shape;185;p17"/>
          <p:cNvSpPr txBox="1">
            <a:spLocks/>
          </p:cNvSpPr>
          <p:nvPr/>
        </p:nvSpPr>
        <p:spPr>
          <a:xfrm>
            <a:off x="5259148" y="3940052"/>
            <a:ext cx="2886296" cy="46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smtClean="0">
                <a:solidFill>
                  <a:srgbClr val="434343"/>
                </a:solidFill>
                <a:latin typeface="Montserrat" panose="00000500000000000000" pitchFamily="2" charset="0"/>
                <a:ea typeface="EB Garamond" panose="020B0604020202020204" charset="0"/>
                <a:cs typeface="Mongolian Baiti" panose="03000500000000000000" pitchFamily="66" charset="0"/>
              </a:rPr>
              <a:t>Form Danh sách đky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12" y="1610819"/>
            <a:ext cx="3858768" cy="2077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70" y="1610819"/>
            <a:ext cx="3858768" cy="20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/>
              <a:t>2. Chương trình</a:t>
            </a:r>
            <a:endParaRPr sz="1400"/>
          </a:p>
        </p:txBody>
      </p:sp>
      <p:grpSp>
        <p:nvGrpSpPr>
          <p:cNvPr id="834" name="Google Shape;834;p25"/>
          <p:cNvGrpSpPr/>
          <p:nvPr/>
        </p:nvGrpSpPr>
        <p:grpSpPr>
          <a:xfrm>
            <a:off x="3524279" y="1822070"/>
            <a:ext cx="420580" cy="443712"/>
            <a:chOff x="4982550" y="238125"/>
            <a:chExt cx="1939050" cy="2045700"/>
          </a:xfrm>
        </p:grpSpPr>
        <p:sp>
          <p:nvSpPr>
            <p:cNvPr id="835" name="Google Shape;835;p25"/>
            <p:cNvSpPr/>
            <p:nvPr/>
          </p:nvSpPr>
          <p:spPr>
            <a:xfrm>
              <a:off x="4982550" y="713900"/>
              <a:ext cx="1939050" cy="1095600"/>
            </a:xfrm>
            <a:custGeom>
              <a:avLst/>
              <a:gdLst/>
              <a:ahLst/>
              <a:cxnLst/>
              <a:rect l="l" t="t" r="r" b="b"/>
              <a:pathLst>
                <a:path w="77562" h="43824" extrusionOk="0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728550" y="1054500"/>
              <a:ext cx="430825" cy="414625"/>
            </a:xfrm>
            <a:custGeom>
              <a:avLst/>
              <a:gdLst/>
              <a:ahLst/>
              <a:cxnLst/>
              <a:rect l="l" t="t" r="r" b="b"/>
              <a:pathLst>
                <a:path w="17233" h="16585" extrusionOk="0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903000" y="238125"/>
              <a:ext cx="97700" cy="279400"/>
            </a:xfrm>
            <a:custGeom>
              <a:avLst/>
              <a:gdLst/>
              <a:ahLst/>
              <a:cxnLst/>
              <a:rect l="l" t="t" r="r" b="b"/>
              <a:pathLst>
                <a:path w="3908" h="11176" extrusionOk="0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903000" y="2004825"/>
              <a:ext cx="97700" cy="279000"/>
            </a:xfrm>
            <a:custGeom>
              <a:avLst/>
              <a:gdLst/>
              <a:ahLst/>
              <a:cxnLst/>
              <a:rect l="l" t="t" r="r" b="b"/>
              <a:pathLst>
                <a:path w="3908" h="11160" extrusionOk="0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6496325" y="523575"/>
              <a:ext cx="198375" cy="189200"/>
            </a:xfrm>
            <a:custGeom>
              <a:avLst/>
              <a:gdLst/>
              <a:ahLst/>
              <a:cxnLst/>
              <a:rect l="l" t="t" r="r" b="b"/>
              <a:pathLst>
                <a:path w="7935" h="7568" extrusionOk="0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9025" y="1810875"/>
              <a:ext cx="198800" cy="189300"/>
            </a:xfrm>
            <a:custGeom>
              <a:avLst/>
              <a:gdLst/>
              <a:ahLst/>
              <a:cxnLst/>
              <a:rect l="l" t="t" r="r" b="b"/>
              <a:pathLst>
                <a:path w="7952" h="7572" extrusionOk="0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209025" y="523575"/>
              <a:ext cx="198800" cy="188875"/>
            </a:xfrm>
            <a:custGeom>
              <a:avLst/>
              <a:gdLst/>
              <a:ahLst/>
              <a:cxnLst/>
              <a:rect l="l" t="t" r="r" b="b"/>
              <a:pathLst>
                <a:path w="7952" h="7555" extrusionOk="0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6496325" y="1811200"/>
              <a:ext cx="198800" cy="188975"/>
            </a:xfrm>
            <a:custGeom>
              <a:avLst/>
              <a:gdLst/>
              <a:ahLst/>
              <a:cxnLst/>
              <a:rect l="l" t="t" r="r" b="b"/>
              <a:pathLst>
                <a:path w="7952" h="7559" extrusionOk="0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5"/>
          <p:cNvGrpSpPr/>
          <p:nvPr/>
        </p:nvGrpSpPr>
        <p:grpSpPr>
          <a:xfrm>
            <a:off x="3497919" y="3749106"/>
            <a:ext cx="473251" cy="381893"/>
            <a:chOff x="3347200" y="2315450"/>
            <a:chExt cx="2157025" cy="1740625"/>
          </a:xfrm>
        </p:grpSpPr>
        <p:sp>
          <p:nvSpPr>
            <p:cNvPr id="866" name="Google Shape;866;p25"/>
            <p:cNvSpPr/>
            <p:nvPr/>
          </p:nvSpPr>
          <p:spPr>
            <a:xfrm>
              <a:off x="3347200" y="2315450"/>
              <a:ext cx="2157025" cy="1740625"/>
            </a:xfrm>
            <a:custGeom>
              <a:avLst/>
              <a:gdLst/>
              <a:ahLst/>
              <a:cxnLst/>
              <a:rect l="l" t="t" r="r" b="b"/>
              <a:pathLst>
                <a:path w="86281" h="69625" extrusionOk="0">
                  <a:moveTo>
                    <a:pt x="61371" y="4200"/>
                  </a:moveTo>
                  <a:cubicBezTo>
                    <a:pt x="66178" y="4200"/>
                    <a:pt x="70983" y="6060"/>
                    <a:pt x="74610" y="9773"/>
                  </a:cubicBezTo>
                  <a:cubicBezTo>
                    <a:pt x="81674" y="16990"/>
                    <a:pt x="81520" y="28745"/>
                    <a:pt x="74286" y="35980"/>
                  </a:cubicBezTo>
                  <a:lnTo>
                    <a:pt x="46083" y="64182"/>
                  </a:lnTo>
                  <a:cubicBezTo>
                    <a:pt x="45256" y="65001"/>
                    <a:pt x="44177" y="65411"/>
                    <a:pt x="43100" y="65411"/>
                  </a:cubicBezTo>
                  <a:cubicBezTo>
                    <a:pt x="42023" y="65411"/>
                    <a:pt x="40948" y="65001"/>
                    <a:pt x="40129" y="64182"/>
                  </a:cubicBezTo>
                  <a:lnTo>
                    <a:pt x="11739" y="35792"/>
                  </a:lnTo>
                  <a:cubicBezTo>
                    <a:pt x="4505" y="28575"/>
                    <a:pt x="4505" y="16854"/>
                    <a:pt x="11739" y="9619"/>
                  </a:cubicBezTo>
                  <a:cubicBezTo>
                    <a:pt x="15356" y="6011"/>
                    <a:pt x="20090" y="4207"/>
                    <a:pt x="24825" y="4207"/>
                  </a:cubicBezTo>
                  <a:cubicBezTo>
                    <a:pt x="29559" y="4207"/>
                    <a:pt x="34294" y="6011"/>
                    <a:pt x="37911" y="9619"/>
                  </a:cubicBezTo>
                  <a:lnTo>
                    <a:pt x="40129" y="11837"/>
                  </a:lnTo>
                  <a:lnTo>
                    <a:pt x="36734" y="15250"/>
                  </a:lnTo>
                  <a:cubicBezTo>
                    <a:pt x="35966" y="16069"/>
                    <a:pt x="35983" y="17365"/>
                    <a:pt x="36785" y="18167"/>
                  </a:cubicBezTo>
                  <a:cubicBezTo>
                    <a:pt x="37197" y="18571"/>
                    <a:pt x="37739" y="18776"/>
                    <a:pt x="38281" y="18776"/>
                  </a:cubicBezTo>
                  <a:cubicBezTo>
                    <a:pt x="38793" y="18776"/>
                    <a:pt x="39304" y="18592"/>
                    <a:pt x="39702" y="18219"/>
                  </a:cubicBezTo>
                  <a:lnTo>
                    <a:pt x="48284" y="9619"/>
                  </a:lnTo>
                  <a:cubicBezTo>
                    <a:pt x="51899" y="6004"/>
                    <a:pt x="56636" y="4200"/>
                    <a:pt x="61371" y="4200"/>
                  </a:cubicBezTo>
                  <a:close/>
                  <a:moveTo>
                    <a:pt x="61378" y="1"/>
                  </a:moveTo>
                  <a:cubicBezTo>
                    <a:pt x="55566" y="1"/>
                    <a:pt x="49752" y="2215"/>
                    <a:pt x="45316" y="6651"/>
                  </a:cubicBezTo>
                  <a:lnTo>
                    <a:pt x="43098" y="8869"/>
                  </a:lnTo>
                  <a:lnTo>
                    <a:pt x="40880" y="6651"/>
                  </a:lnTo>
                  <a:cubicBezTo>
                    <a:pt x="36457" y="2287"/>
                    <a:pt x="30699" y="108"/>
                    <a:pt x="24941" y="108"/>
                  </a:cubicBezTo>
                  <a:cubicBezTo>
                    <a:pt x="19127" y="108"/>
                    <a:pt x="13313" y="2330"/>
                    <a:pt x="8872" y="6770"/>
                  </a:cubicBezTo>
                  <a:cubicBezTo>
                    <a:pt x="51" y="15591"/>
                    <a:pt x="0" y="29889"/>
                    <a:pt x="8770" y="38778"/>
                  </a:cubicBezTo>
                  <a:lnTo>
                    <a:pt x="37160" y="67168"/>
                  </a:lnTo>
                  <a:cubicBezTo>
                    <a:pt x="38798" y="68806"/>
                    <a:pt x="40948" y="69625"/>
                    <a:pt x="43100" y="69625"/>
                  </a:cubicBezTo>
                  <a:cubicBezTo>
                    <a:pt x="45252" y="69625"/>
                    <a:pt x="47406" y="68806"/>
                    <a:pt x="49052" y="67168"/>
                  </a:cubicBezTo>
                  <a:lnTo>
                    <a:pt x="77255" y="38965"/>
                  </a:lnTo>
                  <a:cubicBezTo>
                    <a:pt x="86110" y="30093"/>
                    <a:pt x="86280" y="15693"/>
                    <a:pt x="77630" y="6838"/>
                  </a:cubicBezTo>
                  <a:cubicBezTo>
                    <a:pt x="73178" y="2283"/>
                    <a:pt x="67279" y="1"/>
                    <a:pt x="61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2600" y="2511375"/>
              <a:ext cx="354050" cy="403725"/>
            </a:xfrm>
            <a:custGeom>
              <a:avLst/>
              <a:gdLst/>
              <a:ahLst/>
              <a:cxnLst/>
              <a:rect l="l" t="t" r="r" b="b"/>
              <a:pathLst>
                <a:path w="14162" h="16149" extrusionOk="0">
                  <a:moveTo>
                    <a:pt x="2335" y="0"/>
                  </a:moveTo>
                  <a:cubicBezTo>
                    <a:pt x="1409" y="0"/>
                    <a:pt x="563" y="606"/>
                    <a:pt x="307" y="1544"/>
                  </a:cubicBezTo>
                  <a:cubicBezTo>
                    <a:pt x="0" y="2670"/>
                    <a:pt x="648" y="3813"/>
                    <a:pt x="1774" y="4137"/>
                  </a:cubicBezTo>
                  <a:cubicBezTo>
                    <a:pt x="6330" y="5417"/>
                    <a:pt x="9589" y="9443"/>
                    <a:pt x="9879" y="14186"/>
                  </a:cubicBezTo>
                  <a:cubicBezTo>
                    <a:pt x="9947" y="15295"/>
                    <a:pt x="10868" y="16148"/>
                    <a:pt x="11977" y="16148"/>
                  </a:cubicBezTo>
                  <a:lnTo>
                    <a:pt x="12114" y="16148"/>
                  </a:lnTo>
                  <a:cubicBezTo>
                    <a:pt x="13274" y="16080"/>
                    <a:pt x="14161" y="15090"/>
                    <a:pt x="14076" y="13930"/>
                  </a:cubicBezTo>
                  <a:lnTo>
                    <a:pt x="14076" y="13913"/>
                  </a:lnTo>
                  <a:cubicBezTo>
                    <a:pt x="13683" y="7396"/>
                    <a:pt x="9196" y="1851"/>
                    <a:pt x="2900" y="76"/>
                  </a:cubicBezTo>
                  <a:cubicBezTo>
                    <a:pt x="2712" y="25"/>
                    <a:pt x="2522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5;p17"/>
          <p:cNvSpPr txBox="1">
            <a:spLocks/>
          </p:cNvSpPr>
          <p:nvPr/>
        </p:nvSpPr>
        <p:spPr>
          <a:xfrm>
            <a:off x="3594961" y="3496438"/>
            <a:ext cx="2408875" cy="46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smtClean="0">
                <a:solidFill>
                  <a:srgbClr val="434343"/>
                </a:solidFill>
                <a:latin typeface="Montserrat" panose="00000500000000000000" pitchFamily="2" charset="0"/>
                <a:ea typeface="EB Garamond" panose="020B0604020202020204" charset="0"/>
                <a:cs typeface="Mongolian Baiti" panose="03000500000000000000" pitchFamily="66" charset="0"/>
              </a:rPr>
              <a:t>Các lỗi thường gặp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20" y="1667031"/>
            <a:ext cx="2355971" cy="1447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519" y="1667031"/>
            <a:ext cx="2489328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Mục lục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790974" y="1308410"/>
            <a:ext cx="6692825" cy="327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400" b="1" smtClean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Đặt vấn đề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400" b="1" smtClean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Các yêu cầu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400" b="1" smtClean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Phân tích thiết kế hệ thống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400" b="1" smtClean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Kết luận</a:t>
            </a:r>
            <a:endParaRPr sz="24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smtClean="0"/>
              <a:t>IV. Kết luận</a:t>
            </a:r>
            <a:endParaRPr lang="en-US" sz="1400"/>
          </a:p>
        </p:txBody>
      </p:sp>
      <p:sp>
        <p:nvSpPr>
          <p:cNvPr id="7" name="Google Shape;891;p26"/>
          <p:cNvSpPr txBox="1"/>
          <p:nvPr/>
        </p:nvSpPr>
        <p:spPr>
          <a:xfrm>
            <a:off x="790975" y="1321704"/>
            <a:ext cx="7572440" cy="315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Ưu điểm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Chương trình gọn nhẹ, dễ sử dụng.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Giao diện thân thiện với người dùng.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Đ</a:t>
            </a: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ầy đủ các chức năng chính.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" sz="1200" smtClean="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Montserrat ExtraBold"/>
            </a:endParaRPr>
          </a:p>
          <a:p>
            <a:r>
              <a:rPr lang="en" smtClean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Nhược điểm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Vẫn còn vài sai sót trong hệ thống.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B</a:t>
            </a: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ắt lỗi hạn chế.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C</a:t>
            </a: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hức năng chưa linh động muốn áp dụng thực tế phải chỉnh sửa nhiều.</a:t>
            </a:r>
          </a:p>
          <a:p>
            <a:endParaRPr lang="en" sz="1200" smtClean="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Montserrat ExtraBold"/>
            </a:endParaRPr>
          </a:p>
          <a:p>
            <a:r>
              <a:rPr lang="en" smtClean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Hướng phát triển.</a:t>
            </a:r>
            <a:endParaRPr lang="en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Hoàn thiện </a:t>
            </a: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đầy </a:t>
            </a: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đủ chương trình.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Nâng cao tính linh động.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Thêm các chức năng mới.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B</a:t>
            </a:r>
            <a:r>
              <a:rPr lang="en" sz="12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ảo mật dữ liệu tốt hơn.</a:t>
            </a:r>
            <a:endParaRPr lang="en" sz="120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Montserrat ExtraBold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001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smtClean="0"/>
              <a:t>Tài liệu tham khảo</a:t>
            </a:r>
            <a:endParaRPr lang="en-US" sz="1400"/>
          </a:p>
        </p:txBody>
      </p:sp>
      <p:sp>
        <p:nvSpPr>
          <p:cNvPr id="7" name="Google Shape;891;p26"/>
          <p:cNvSpPr txBox="1"/>
          <p:nvPr/>
        </p:nvSpPr>
        <p:spPr>
          <a:xfrm>
            <a:off x="790975" y="1321704"/>
            <a:ext cx="7572440" cy="315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Giáo trình Đại học Công nghiệp Hà Nội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Trang chủ Microsoft/CSharp</a:t>
            </a:r>
            <a:endParaRPr lang="en-US" sz="1600" smtClean="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Montserrat ExtraBold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Youtube.com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Stackoverflow.com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Slidesgo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Flaticon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Freepik</a:t>
            </a:r>
          </a:p>
        </p:txBody>
      </p:sp>
    </p:spTree>
    <p:extLst>
      <p:ext uri="{BB962C8B-B14F-4D97-AF65-F5344CB8AC3E}">
        <p14:creationId xmlns:p14="http://schemas.microsoft.com/office/powerpoint/2010/main" val="7322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Does anyone have any questions?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527824"/>
            <a:ext cx="5012400" cy="506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mtClean="0"/>
              <a:t>I. Đặt vấn đề</a:t>
            </a:r>
            <a:endParaRPr sz="1400"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790975" y="1182029"/>
            <a:ext cx="7420782" cy="927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600" smtClean="0"/>
              <a:t>Hệ thống quản </a:t>
            </a:r>
            <a:r>
              <a:rPr lang="en-US" sz="1600"/>
              <a:t>lý </a:t>
            </a:r>
            <a:r>
              <a:rPr lang="en-US" sz="1600" smtClean="0"/>
              <a:t>ký </a:t>
            </a:r>
            <a:r>
              <a:rPr lang="en-US" sz="1600"/>
              <a:t>túc xá sinh viên của trường Đại Học Công nghiệp Hà Nội </a:t>
            </a:r>
            <a:r>
              <a:rPr lang="en-US" sz="1600" smtClean="0"/>
              <a:t>giúp </a:t>
            </a:r>
            <a:r>
              <a:rPr lang="en-US" sz="1600"/>
              <a:t>cho việc quản lý kí túc xá của ban quản lý trở lên dễ dàng và đơn giản hơn trong quá trình quản lý sinh </a:t>
            </a:r>
            <a:r>
              <a:rPr lang="en-US" sz="1600" smtClean="0"/>
              <a:t>viên và hệ thống ký túc xá.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028" name="Picture 4" descr="https://scontent-xsp1-3.xx.fbcdn.net/v/t1.15752-9/193066210_1765944553591911_7346361386190603373_n.png?_nc_cat=107&amp;ccb=1-3&amp;_nc_sid=ae9488&amp;_nc_ohc=vq9sCU7gDGcAX9geCBA&amp;_nc_oc=AQkBOT7np2GUz3tFzV4LMVR7VQvKQKPU9N76GGY7c2iRWcAhP1om3CXPpeWyq0sV0l5veoP5zx2r1jIntgRFXUTZ&amp;_nc_ht=scontent-xsp1-3.xx&amp;oh=28cd92d41075dea7b2cde2e0277fad78&amp;oe=60E555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55" y="2257563"/>
            <a:ext cx="7066918" cy="237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831200" y="1605949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>
                <a:solidFill>
                  <a:srgbClr val="434343"/>
                </a:solidFill>
              </a:rPr>
              <a:t>II. Các yêu cầu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smtClean="0">
                <a:solidFill>
                  <a:srgbClr val="434343"/>
                </a:solidFill>
              </a:rPr>
              <a:t>Các chức năng chính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smtClean="0"/>
              <a:t>Các yêu cầu phi chức năng</a:t>
            </a:r>
            <a:endParaRPr sz="2000">
              <a:solidFill>
                <a:srgbClr val="434343"/>
              </a:solidFill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87" name="Google Shape;187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smtClean="0"/>
              <a:t>1. Các chức năng chính</a:t>
            </a:r>
            <a:endParaRPr lang="en-US" sz="1400"/>
          </a:p>
        </p:txBody>
      </p:sp>
      <p:sp>
        <p:nvSpPr>
          <p:cNvPr id="9" name="Google Shape;354;p20"/>
          <p:cNvSpPr txBox="1">
            <a:spLocks/>
          </p:cNvSpPr>
          <p:nvPr/>
        </p:nvSpPr>
        <p:spPr>
          <a:xfrm>
            <a:off x="790975" y="1237813"/>
            <a:ext cx="3959445" cy="195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Sinh viên đăng ký ở ký túc xá (Với sinh viên)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 sinh viên đăng ký  ở ký túc xá bằng cách nhập thông tin của mình.</a:t>
            </a:r>
          </a:p>
          <a:p>
            <a:endParaRPr lang="en-US" smtClean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</a:t>
            </a: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Duyệt danh sách sinh viên đăng ký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 </a:t>
            </a:r>
            <a:r>
              <a:rPr lang="en-US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Chức năng cho phép 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nhân viên xét duyệt các sinh viên đăng ký ở.</a:t>
            </a:r>
            <a:endParaRPr lang="en-US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49" y="2512741"/>
            <a:ext cx="2919955" cy="216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smtClean="0"/>
              <a:t>1. Các chức năng chính</a:t>
            </a:r>
            <a:endParaRPr lang="en-US" sz="1400"/>
          </a:p>
        </p:txBody>
      </p:sp>
      <p:sp>
        <p:nvSpPr>
          <p:cNvPr id="9" name="Google Shape;354;p20"/>
          <p:cNvSpPr txBox="1">
            <a:spLocks/>
          </p:cNvSpPr>
          <p:nvPr/>
        </p:nvSpPr>
        <p:spPr>
          <a:xfrm>
            <a:off x="790975" y="1237813"/>
            <a:ext cx="3959445" cy="195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Quản lý nhân viên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 Chức năng cho phép người dùng xem, Thêm Sửa Xóa, Tìm kiếm thông tin nhân viên thuộc ký túc xá.</a:t>
            </a:r>
          </a:p>
          <a:p>
            <a:endParaRPr lang="en-US" smtClean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</a:t>
            </a: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Quản lý người dùng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 </a:t>
            </a:r>
            <a:r>
              <a:rPr lang="en-US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Chức năng cho phép người dùng 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tương tác với thông </a:t>
            </a:r>
            <a:r>
              <a:rPr lang="en-US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tin 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người dùng (các tài khoản đăng nhập). Chỉ có người dung có quyền Admin mới có thể truy cập chức năng này.</a:t>
            </a:r>
            <a:endParaRPr lang="en-US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9" y="2520176"/>
            <a:ext cx="2742734" cy="20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smtClean="0"/>
              <a:t>1. Các chức năng chính</a:t>
            </a:r>
            <a:endParaRPr lang="en-US" sz="1400"/>
          </a:p>
        </p:txBody>
      </p:sp>
      <p:sp>
        <p:nvSpPr>
          <p:cNvPr id="9" name="Google Shape;354;p20"/>
          <p:cNvSpPr txBox="1">
            <a:spLocks/>
          </p:cNvSpPr>
          <p:nvPr/>
        </p:nvSpPr>
        <p:spPr>
          <a:xfrm>
            <a:off x="790975" y="1267548"/>
            <a:ext cx="3959445" cy="1654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Quản lý sinh viên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 Chức năng cho phép người dùng xem, Thêm Sửa Xóa, Tìm kiếm thông tin sinh viên hiện đang ở ký túc xá.</a:t>
            </a:r>
          </a:p>
          <a:p>
            <a:endParaRPr lang="en-US" smtClean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</a:t>
            </a: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Quản lý kỷ luật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 </a:t>
            </a:r>
            <a:r>
              <a:rPr lang="en-US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Để theo dõi và quản lý sinh viên tại ký túc xá có thực hiện tại tốt các nội quy 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không</a:t>
            </a:r>
            <a:r>
              <a:rPr lang="en-US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5" y="2497873"/>
            <a:ext cx="2586778" cy="20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smtClean="0"/>
              <a:t>1. Các chức năng chính</a:t>
            </a:r>
            <a:endParaRPr lang="en-US" sz="1400"/>
          </a:p>
        </p:txBody>
      </p:sp>
      <p:sp>
        <p:nvSpPr>
          <p:cNvPr id="9" name="Google Shape;354;p20"/>
          <p:cNvSpPr txBox="1">
            <a:spLocks/>
          </p:cNvSpPr>
          <p:nvPr/>
        </p:nvSpPr>
        <p:spPr>
          <a:xfrm>
            <a:off x="790975" y="1200642"/>
            <a:ext cx="3959445" cy="2345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Quản lý dãy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 Thuận lợi cho việc quản lý phòng dễ dàng hơn.</a:t>
            </a:r>
          </a:p>
          <a:p>
            <a:endParaRPr lang="en-US" smtClean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</a:t>
            </a: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Quản lý phòng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Phòng có 2 trạng thái: “Đủ” hoặc “Thiếu”.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Phòng “Đủ” khi số lượng sinh viên hiện tại bằng số lượng sinh viên tối đa của phòng.</a:t>
            </a:r>
          </a:p>
          <a:p>
            <a:pPr lvl="3"/>
            <a:endParaRPr lang="en-US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Quản lý thiết bị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</a:t>
            </a:r>
            <a:r>
              <a:rPr lang="en-US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quản lý thiết bị của từng phòng qua số lượng và tình trạng của các thiết bị.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5" y="2312019"/>
            <a:ext cx="2616515" cy="27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smtClean="0"/>
              <a:t>1. Các chức năng chính</a:t>
            </a:r>
            <a:endParaRPr lang="en-US" sz="1400"/>
          </a:p>
        </p:txBody>
      </p:sp>
      <p:sp>
        <p:nvSpPr>
          <p:cNvPr id="9" name="Google Shape;354;p20"/>
          <p:cNvSpPr txBox="1">
            <a:spLocks/>
          </p:cNvSpPr>
          <p:nvPr/>
        </p:nvSpPr>
        <p:spPr>
          <a:xfrm>
            <a:off x="790975" y="1200642"/>
            <a:ext cx="3959445" cy="1349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b="1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Quản lý tiền điện</a:t>
            </a: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 lập hóa đơn của từng phòng. 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Hóa đơn ở 2 trạng thái: “Chưa thanh toán” và “Đã thanh toán”.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Việc tính toán dựa theo chỉ số mới nhập vào và chỉ số cũ lưu ở phòng.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56" y="225982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740</Words>
  <Application>Microsoft Office PowerPoint</Application>
  <PresentationFormat>On-screen Show (16:9)</PresentationFormat>
  <Paragraphs>112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Fira Sans Extra Condensed Medium</vt:lpstr>
      <vt:lpstr>Arial</vt:lpstr>
      <vt:lpstr>EB Garamond</vt:lpstr>
      <vt:lpstr>Barlow Light</vt:lpstr>
      <vt:lpstr>Wingdings</vt:lpstr>
      <vt:lpstr>Montserrat</vt:lpstr>
      <vt:lpstr>Squada One</vt:lpstr>
      <vt:lpstr>Mongolian Baiti</vt:lpstr>
      <vt:lpstr>Montserrat ExtraBold</vt:lpstr>
      <vt:lpstr>Montserrat Light</vt:lpstr>
      <vt:lpstr>Real Estate Marketing Plan </vt:lpstr>
      <vt:lpstr>Lập trình Window Đề tài:Quản lý ký túc xá</vt:lpstr>
      <vt:lpstr>Mục lục</vt:lpstr>
      <vt:lpstr>I. Đặt vấn đề</vt:lpstr>
      <vt:lpstr>II. Các yêu cầu</vt:lpstr>
      <vt:lpstr>1. Các chức năng chính</vt:lpstr>
      <vt:lpstr>1. Các chức năng chính</vt:lpstr>
      <vt:lpstr>1. Các chức năng chính</vt:lpstr>
      <vt:lpstr>1. Các chức năng chính</vt:lpstr>
      <vt:lpstr>1. Các chức năng chính</vt:lpstr>
      <vt:lpstr>1. Các chức năng chính</vt:lpstr>
      <vt:lpstr>2. Các yêu cầu phi chức năng</vt:lpstr>
      <vt:lpstr>III. Phân tích thiết kế hệ thống</vt:lpstr>
      <vt:lpstr>1. Cơ sở dữ liệu</vt:lpstr>
      <vt:lpstr>2. Chương trình</vt:lpstr>
      <vt:lpstr>2. Chương trình</vt:lpstr>
      <vt:lpstr>2. Chương trình</vt:lpstr>
      <vt:lpstr>2. Chương trình</vt:lpstr>
      <vt:lpstr>2. Chương trình</vt:lpstr>
      <vt:lpstr>2. Chương trình</vt:lpstr>
      <vt:lpstr>IV. Kết luận</vt:lpstr>
      <vt:lpstr>Tài liệu tham khảo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Win Đề tài:Quản lý ký túc xá</dc:title>
  <cp:lastModifiedBy>Admin</cp:lastModifiedBy>
  <cp:revision>25</cp:revision>
  <dcterms:modified xsi:type="dcterms:W3CDTF">2021-06-10T07:54:22Z</dcterms:modified>
</cp:coreProperties>
</file>