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oboto Bold" charset="1" panose="02000000000000000000"/>
      <p:regular r:id="rId21"/>
    </p:embeddedFont>
    <p:embeddedFont>
      <p:font typeface="Roboto" charset="1" panose="02000000000000000000"/>
      <p:regular r:id="rId22"/>
    </p:embeddedFont>
    <p:embeddedFont>
      <p:font typeface="Arimo" charset="1" panose="020B0604020202020204"/>
      <p:regular r:id="rId23"/>
    </p:embeddedFont>
    <p:embeddedFont>
      <p:font typeface="Montserrat Classic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77413" y="1368441"/>
            <a:ext cx="12948751" cy="7550118"/>
          </a:xfrm>
          <a:custGeom>
            <a:avLst/>
            <a:gdLst/>
            <a:ahLst/>
            <a:cxnLst/>
            <a:rect r="r" b="b" t="t" l="l"/>
            <a:pathLst>
              <a:path h="7550118" w="12948751">
                <a:moveTo>
                  <a:pt x="0" y="0"/>
                </a:moveTo>
                <a:lnTo>
                  <a:pt x="12948751" y="0"/>
                </a:lnTo>
                <a:lnTo>
                  <a:pt x="12948751" y="7550118"/>
                </a:lnTo>
                <a:lnTo>
                  <a:pt x="0" y="7550118"/>
                </a:lnTo>
                <a:lnTo>
                  <a:pt x="0" y="0"/>
                </a:lnTo>
                <a:close/>
              </a:path>
            </a:pathLst>
          </a:custGeom>
          <a:blipFill>
            <a:blip r:embed="rId2"/>
            <a:stretch>
              <a:fillRect l="0" t="0" r="0" b="0"/>
            </a:stretch>
          </a:blipFill>
        </p:spPr>
      </p:sp>
      <p:sp>
        <p:nvSpPr>
          <p:cNvPr name="TextBox 3" id="3"/>
          <p:cNvSpPr txBox="true"/>
          <p:nvPr/>
        </p:nvSpPr>
        <p:spPr>
          <a:xfrm rot="0">
            <a:off x="1038225" y="2364767"/>
            <a:ext cx="7333587" cy="3594730"/>
          </a:xfrm>
          <a:prstGeom prst="rect">
            <a:avLst/>
          </a:prstGeom>
        </p:spPr>
        <p:txBody>
          <a:bodyPr anchor="t" rtlCol="false" tIns="0" lIns="0" bIns="0" rIns="0">
            <a:spAutoFit/>
          </a:bodyPr>
          <a:lstStyle/>
          <a:p>
            <a:pPr algn="l">
              <a:lnSpc>
                <a:spcPts val="7140"/>
              </a:lnSpc>
            </a:pPr>
            <a:r>
              <a:rPr lang="en-US" sz="5100">
                <a:solidFill>
                  <a:srgbClr val="000000"/>
                </a:solidFill>
                <a:latin typeface="Roboto Bold"/>
              </a:rPr>
              <a:t>XÂY DỰNG HỆ THỐNG</a:t>
            </a:r>
          </a:p>
          <a:p>
            <a:pPr algn="l">
              <a:lnSpc>
                <a:spcPts val="7140"/>
              </a:lnSpc>
            </a:pPr>
            <a:r>
              <a:rPr lang="en-US" sz="5100">
                <a:solidFill>
                  <a:srgbClr val="000000"/>
                </a:solidFill>
                <a:latin typeface="Roboto Bold"/>
              </a:rPr>
              <a:t>XÁC THỰC CHỨNG CHỈ</a:t>
            </a:r>
          </a:p>
          <a:p>
            <a:pPr algn="l">
              <a:lnSpc>
                <a:spcPts val="7140"/>
              </a:lnSpc>
              <a:spcBef>
                <a:spcPct val="0"/>
              </a:spcBef>
            </a:pPr>
            <a:r>
              <a:rPr lang="en-US" sz="5100">
                <a:solidFill>
                  <a:srgbClr val="000000"/>
                </a:solidFill>
                <a:latin typeface="Roboto Bold"/>
              </a:rPr>
              <a:t>MÔN HỌC BẰNG CÔNG NGHỆ </a:t>
            </a:r>
            <a:r>
              <a:rPr lang="en-US" sz="5100">
                <a:solidFill>
                  <a:srgbClr val="CD0505"/>
                </a:solidFill>
                <a:latin typeface="Roboto Bold"/>
              </a:rPr>
              <a:t>BLOCKCHAIN</a:t>
            </a:r>
          </a:p>
        </p:txBody>
      </p:sp>
      <p:sp>
        <p:nvSpPr>
          <p:cNvPr name="TextBox 4" id="4"/>
          <p:cNvSpPr txBox="true"/>
          <p:nvPr/>
        </p:nvSpPr>
        <p:spPr>
          <a:xfrm rot="0">
            <a:off x="1028700" y="679483"/>
            <a:ext cx="8507318" cy="349250"/>
          </a:xfrm>
          <a:prstGeom prst="rect">
            <a:avLst/>
          </a:prstGeom>
        </p:spPr>
        <p:txBody>
          <a:bodyPr anchor="t" rtlCol="false" tIns="0" lIns="0" bIns="0" rIns="0">
            <a:spAutoFit/>
          </a:bodyPr>
          <a:lstStyle/>
          <a:p>
            <a:pPr algn="l">
              <a:lnSpc>
                <a:spcPts val="2799"/>
              </a:lnSpc>
              <a:spcBef>
                <a:spcPct val="0"/>
              </a:spcBef>
            </a:pPr>
            <a:r>
              <a:rPr lang="en-US" sz="1999" spc="1311">
                <a:solidFill>
                  <a:srgbClr val="737373"/>
                </a:solidFill>
                <a:latin typeface="Roboto"/>
              </a:rPr>
              <a:t>BDU-FIRA-22TH01</a:t>
            </a:r>
          </a:p>
        </p:txBody>
      </p:sp>
      <p:sp>
        <p:nvSpPr>
          <p:cNvPr name="TextBox 5" id="5"/>
          <p:cNvSpPr txBox="true"/>
          <p:nvPr/>
        </p:nvSpPr>
        <p:spPr>
          <a:xfrm rot="0">
            <a:off x="1028700" y="6493512"/>
            <a:ext cx="6964459" cy="1649732"/>
          </a:xfrm>
          <a:prstGeom prst="rect">
            <a:avLst/>
          </a:prstGeom>
        </p:spPr>
        <p:txBody>
          <a:bodyPr anchor="t" rtlCol="false" tIns="0" lIns="0" bIns="0" rIns="0">
            <a:spAutoFit/>
          </a:bodyPr>
          <a:lstStyle/>
          <a:p>
            <a:pPr algn="l">
              <a:lnSpc>
                <a:spcPts val="4439"/>
              </a:lnSpc>
            </a:pPr>
            <a:r>
              <a:rPr lang="en-US" sz="2399">
                <a:solidFill>
                  <a:srgbClr val="000000"/>
                </a:solidFill>
                <a:latin typeface="Arimo"/>
              </a:rPr>
              <a:t>ĐỒ ÁN TỐT NGHIỆP</a:t>
            </a:r>
          </a:p>
          <a:p>
            <a:pPr algn="l">
              <a:lnSpc>
                <a:spcPts val="4439"/>
              </a:lnSpc>
            </a:pPr>
            <a:r>
              <a:rPr lang="en-US" sz="2399">
                <a:solidFill>
                  <a:srgbClr val="000000"/>
                </a:solidFill>
                <a:latin typeface="Arimo"/>
              </a:rPr>
              <a:t>GVHD: Ths Huỳnh Quang Đức</a:t>
            </a:r>
          </a:p>
          <a:p>
            <a:pPr algn="l">
              <a:lnSpc>
                <a:spcPts val="4439"/>
              </a:lnSpc>
            </a:pPr>
            <a:r>
              <a:rPr lang="en-US" sz="2399">
                <a:solidFill>
                  <a:srgbClr val="000000"/>
                </a:solidFill>
                <a:latin typeface="Arimo"/>
              </a:rPr>
              <a:t>SVTH: Phạm Văn Minh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22424" y="3588062"/>
            <a:ext cx="12914759" cy="6154837"/>
          </a:xfrm>
          <a:custGeom>
            <a:avLst/>
            <a:gdLst/>
            <a:ahLst/>
            <a:cxnLst/>
            <a:rect r="r" b="b" t="t" l="l"/>
            <a:pathLst>
              <a:path h="6154837" w="12914759">
                <a:moveTo>
                  <a:pt x="0" y="0"/>
                </a:moveTo>
                <a:lnTo>
                  <a:pt x="12914759" y="0"/>
                </a:lnTo>
                <a:lnTo>
                  <a:pt x="12914759" y="6154838"/>
                </a:lnTo>
                <a:lnTo>
                  <a:pt x="0" y="6154838"/>
                </a:lnTo>
                <a:lnTo>
                  <a:pt x="0" y="0"/>
                </a:lnTo>
                <a:close/>
              </a:path>
            </a:pathLst>
          </a:custGeom>
          <a:blipFill>
            <a:blip r:embed="rId2"/>
            <a:stretch>
              <a:fillRect l="0" t="0" r="0" b="0"/>
            </a:stretch>
          </a:blipFill>
        </p:spPr>
      </p:sp>
      <p:sp>
        <p:nvSpPr>
          <p:cNvPr name="TextBox 3" id="3"/>
          <p:cNvSpPr txBox="true"/>
          <p:nvPr/>
        </p:nvSpPr>
        <p:spPr>
          <a:xfrm rot="0">
            <a:off x="1028700" y="657050"/>
            <a:ext cx="9580825" cy="1295400"/>
          </a:xfrm>
          <a:prstGeom prst="rect">
            <a:avLst/>
          </a:prstGeom>
        </p:spPr>
        <p:txBody>
          <a:bodyPr anchor="t" rtlCol="false" tIns="0" lIns="0" bIns="0" rIns="0">
            <a:spAutoFit/>
          </a:bodyPr>
          <a:lstStyle/>
          <a:p>
            <a:pPr algn="l">
              <a:lnSpc>
                <a:spcPts val="10199"/>
              </a:lnSpc>
            </a:pPr>
            <a:r>
              <a:rPr lang="en-US" sz="8499">
                <a:solidFill>
                  <a:srgbClr val="000000"/>
                </a:solidFill>
                <a:latin typeface="Roboto Bold"/>
              </a:rPr>
              <a:t>Digital Signature</a:t>
            </a:r>
          </a:p>
        </p:txBody>
      </p:sp>
      <p:sp>
        <p:nvSpPr>
          <p:cNvPr name="TextBox 4" id="4"/>
          <p:cNvSpPr txBox="true"/>
          <p:nvPr/>
        </p:nvSpPr>
        <p:spPr>
          <a:xfrm rot="0">
            <a:off x="1028700" y="2216462"/>
            <a:ext cx="16102207" cy="1085850"/>
          </a:xfrm>
          <a:prstGeom prst="rect">
            <a:avLst/>
          </a:prstGeom>
        </p:spPr>
        <p:txBody>
          <a:bodyPr anchor="t" rtlCol="false" tIns="0" lIns="0" bIns="0" rIns="0">
            <a:spAutoFit/>
          </a:bodyPr>
          <a:lstStyle/>
          <a:p>
            <a:pPr algn="l">
              <a:lnSpc>
                <a:spcPts val="8400"/>
              </a:lnSpc>
            </a:pPr>
            <a:r>
              <a:rPr lang="en-US" sz="7000">
                <a:solidFill>
                  <a:srgbClr val="CD0505"/>
                </a:solidFill>
                <a:latin typeface="Roboto Bold"/>
              </a:rPr>
              <a:t>MÃ HÓA BẤT ĐỐI XỨNG RSA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0242" y="1645884"/>
            <a:ext cx="6137700" cy="7292765"/>
          </a:xfrm>
          <a:custGeom>
            <a:avLst/>
            <a:gdLst/>
            <a:ahLst/>
            <a:cxnLst/>
            <a:rect r="r" b="b" t="t" l="l"/>
            <a:pathLst>
              <a:path h="7292765" w="6137700">
                <a:moveTo>
                  <a:pt x="0" y="0"/>
                </a:moveTo>
                <a:lnTo>
                  <a:pt x="6137700" y="0"/>
                </a:lnTo>
                <a:lnTo>
                  <a:pt x="6137700" y="7292765"/>
                </a:lnTo>
                <a:lnTo>
                  <a:pt x="0" y="7292765"/>
                </a:lnTo>
                <a:lnTo>
                  <a:pt x="0" y="0"/>
                </a:lnTo>
                <a:close/>
              </a:path>
            </a:pathLst>
          </a:custGeom>
          <a:blipFill>
            <a:blip r:embed="rId2"/>
            <a:stretch>
              <a:fillRect l="0" t="0" r="0" b="0"/>
            </a:stretch>
          </a:blipFill>
        </p:spPr>
      </p:sp>
      <p:sp>
        <p:nvSpPr>
          <p:cNvPr name="Freeform 3" id="3"/>
          <p:cNvSpPr/>
          <p:nvPr/>
        </p:nvSpPr>
        <p:spPr>
          <a:xfrm flipH="false" flipV="false" rot="0">
            <a:off x="8294116" y="2126428"/>
            <a:ext cx="9720112" cy="6331676"/>
          </a:xfrm>
          <a:custGeom>
            <a:avLst/>
            <a:gdLst/>
            <a:ahLst/>
            <a:cxnLst/>
            <a:rect r="r" b="b" t="t" l="l"/>
            <a:pathLst>
              <a:path h="6331676" w="9720112">
                <a:moveTo>
                  <a:pt x="0" y="0"/>
                </a:moveTo>
                <a:lnTo>
                  <a:pt x="9720113" y="0"/>
                </a:lnTo>
                <a:lnTo>
                  <a:pt x="9720113" y="6331677"/>
                </a:lnTo>
                <a:lnTo>
                  <a:pt x="0" y="6331677"/>
                </a:lnTo>
                <a:lnTo>
                  <a:pt x="0" y="0"/>
                </a:lnTo>
                <a:close/>
              </a:path>
            </a:pathLst>
          </a:custGeom>
          <a:blipFill>
            <a:blip r:embed="rId3"/>
            <a:stretch>
              <a:fillRect l="0" t="0" r="0" b="0"/>
            </a:stretch>
          </a:blipFill>
        </p:spPr>
      </p:sp>
      <p:sp>
        <p:nvSpPr>
          <p:cNvPr name="TextBox 4" id="4"/>
          <p:cNvSpPr txBox="true"/>
          <p:nvPr/>
        </p:nvSpPr>
        <p:spPr>
          <a:xfrm rot="0">
            <a:off x="4638990" y="449169"/>
            <a:ext cx="10056428"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KIỂM TRA DỮ LIỆU</a:t>
            </a:r>
          </a:p>
        </p:txBody>
      </p:sp>
      <p:sp>
        <p:nvSpPr>
          <p:cNvPr name="TextBox 5" id="5"/>
          <p:cNvSpPr txBox="true"/>
          <p:nvPr/>
        </p:nvSpPr>
        <p:spPr>
          <a:xfrm rot="0">
            <a:off x="10875121" y="8929124"/>
            <a:ext cx="3918265" cy="381252"/>
          </a:xfrm>
          <a:prstGeom prst="rect">
            <a:avLst/>
          </a:prstGeom>
        </p:spPr>
        <p:txBody>
          <a:bodyPr anchor="t" rtlCol="false" tIns="0" lIns="0" bIns="0" rIns="0">
            <a:spAutoFit/>
          </a:bodyPr>
          <a:lstStyle/>
          <a:p>
            <a:pPr algn="ctr">
              <a:lnSpc>
                <a:spcPts val="2957"/>
              </a:lnSpc>
            </a:pPr>
            <a:r>
              <a:rPr lang="en-US" sz="2464">
                <a:solidFill>
                  <a:srgbClr val="000000"/>
                </a:solidFill>
                <a:latin typeface="Roboto Bold"/>
              </a:rPr>
              <a:t>Kiểm tra dữ liệu trong Block</a:t>
            </a:r>
          </a:p>
        </p:txBody>
      </p:sp>
      <p:sp>
        <p:nvSpPr>
          <p:cNvPr name="TextBox 6" id="6"/>
          <p:cNvSpPr txBox="true"/>
          <p:nvPr/>
        </p:nvSpPr>
        <p:spPr>
          <a:xfrm rot="0">
            <a:off x="2092520" y="8929124"/>
            <a:ext cx="3983225" cy="381252"/>
          </a:xfrm>
          <a:prstGeom prst="rect">
            <a:avLst/>
          </a:prstGeom>
        </p:spPr>
        <p:txBody>
          <a:bodyPr anchor="t" rtlCol="false" tIns="0" lIns="0" bIns="0" rIns="0">
            <a:spAutoFit/>
          </a:bodyPr>
          <a:lstStyle/>
          <a:p>
            <a:pPr algn="ctr">
              <a:lnSpc>
                <a:spcPts val="2957"/>
              </a:lnSpc>
            </a:pPr>
            <a:r>
              <a:rPr lang="en-US" sz="2464">
                <a:solidFill>
                  <a:srgbClr val="000000"/>
                </a:solidFill>
                <a:latin typeface="Roboto Bold"/>
              </a:rPr>
              <a:t>Kiểm tra dữ liệu Transaction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88484" y="284997"/>
            <a:ext cx="9889496" cy="9717005"/>
          </a:xfrm>
          <a:custGeom>
            <a:avLst/>
            <a:gdLst/>
            <a:ahLst/>
            <a:cxnLst/>
            <a:rect r="r" b="b" t="t" l="l"/>
            <a:pathLst>
              <a:path h="9717005" w="9889496">
                <a:moveTo>
                  <a:pt x="0" y="0"/>
                </a:moveTo>
                <a:lnTo>
                  <a:pt x="9889497" y="0"/>
                </a:lnTo>
                <a:lnTo>
                  <a:pt x="9889497" y="9717006"/>
                </a:lnTo>
                <a:lnTo>
                  <a:pt x="0" y="9717006"/>
                </a:lnTo>
                <a:lnTo>
                  <a:pt x="0" y="0"/>
                </a:lnTo>
                <a:close/>
              </a:path>
            </a:pathLst>
          </a:custGeom>
          <a:blipFill>
            <a:blip r:embed="rId2"/>
            <a:stretch>
              <a:fillRect l="0" t="0" r="0" b="0"/>
            </a:stretch>
          </a:blipFill>
        </p:spPr>
      </p:sp>
      <p:sp>
        <p:nvSpPr>
          <p:cNvPr name="TextBox 3" id="3"/>
          <p:cNvSpPr txBox="true"/>
          <p:nvPr/>
        </p:nvSpPr>
        <p:spPr>
          <a:xfrm rot="0">
            <a:off x="1028700" y="4057650"/>
            <a:ext cx="5436133" cy="21526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TRIỂN KHAI</a:t>
            </a:r>
          </a:p>
          <a:p>
            <a:pPr algn="ctr">
              <a:lnSpc>
                <a:spcPts val="8400"/>
              </a:lnSpc>
            </a:pPr>
            <a:r>
              <a:rPr lang="en-US" sz="7000">
                <a:solidFill>
                  <a:srgbClr val="CD0505"/>
                </a:solidFill>
                <a:latin typeface="Roboto Bold"/>
              </a:rPr>
              <a:t>HỆ THỐNG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66215" y="2476817"/>
            <a:ext cx="3555569" cy="6781483"/>
          </a:xfrm>
          <a:custGeom>
            <a:avLst/>
            <a:gdLst/>
            <a:ahLst/>
            <a:cxnLst/>
            <a:rect r="r" b="b" t="t" l="l"/>
            <a:pathLst>
              <a:path h="6781483" w="3555569">
                <a:moveTo>
                  <a:pt x="0" y="0"/>
                </a:moveTo>
                <a:lnTo>
                  <a:pt x="3555570" y="0"/>
                </a:lnTo>
                <a:lnTo>
                  <a:pt x="3555570" y="6781483"/>
                </a:lnTo>
                <a:lnTo>
                  <a:pt x="0" y="6781483"/>
                </a:lnTo>
                <a:lnTo>
                  <a:pt x="0" y="0"/>
                </a:lnTo>
                <a:close/>
              </a:path>
            </a:pathLst>
          </a:custGeom>
          <a:blipFill>
            <a:blip r:embed="rId2"/>
            <a:stretch>
              <a:fillRect l="0" t="0" r="0" b="0"/>
            </a:stretch>
          </a:blipFill>
        </p:spPr>
      </p:sp>
      <p:sp>
        <p:nvSpPr>
          <p:cNvPr name="TextBox 3" id="3"/>
          <p:cNvSpPr txBox="true"/>
          <p:nvPr/>
        </p:nvSpPr>
        <p:spPr>
          <a:xfrm rot="0">
            <a:off x="4115786" y="1113754"/>
            <a:ext cx="10056428"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DEMO SẢN PHẨM</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90772" y="476250"/>
            <a:ext cx="14306457"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KẾT LUẬN VÀ HƯỚNG PHÁT TRIỂN</a:t>
            </a:r>
          </a:p>
        </p:txBody>
      </p:sp>
      <p:sp>
        <p:nvSpPr>
          <p:cNvPr name="TextBox 3" id="3"/>
          <p:cNvSpPr txBox="true"/>
          <p:nvPr/>
        </p:nvSpPr>
        <p:spPr>
          <a:xfrm rot="0">
            <a:off x="916201"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KẾT QUẢ</a:t>
            </a:r>
          </a:p>
        </p:txBody>
      </p:sp>
      <p:sp>
        <p:nvSpPr>
          <p:cNvPr name="TextBox 4" id="4"/>
          <p:cNvSpPr txBox="true"/>
          <p:nvPr/>
        </p:nvSpPr>
        <p:spPr>
          <a:xfrm rot="0">
            <a:off x="6703108"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HẠN CHẾ</a:t>
            </a:r>
          </a:p>
        </p:txBody>
      </p:sp>
      <p:sp>
        <p:nvSpPr>
          <p:cNvPr name="TextBox 5" id="5"/>
          <p:cNvSpPr txBox="true"/>
          <p:nvPr/>
        </p:nvSpPr>
        <p:spPr>
          <a:xfrm rot="0">
            <a:off x="12827229"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HƯỚNG PHÁT TRIỂN</a:t>
            </a:r>
          </a:p>
        </p:txBody>
      </p:sp>
      <p:sp>
        <p:nvSpPr>
          <p:cNvPr name="TextBox 6" id="6"/>
          <p:cNvSpPr txBox="true"/>
          <p:nvPr/>
        </p:nvSpPr>
        <p:spPr>
          <a:xfrm rot="0">
            <a:off x="13167764" y="3250799"/>
            <a:ext cx="4004775" cy="920735"/>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Kết nối với hệ thống phòng đào tạo thực tế</a:t>
            </a:r>
          </a:p>
        </p:txBody>
      </p:sp>
      <p:sp>
        <p:nvSpPr>
          <p:cNvPr name="TextBox 7" id="7"/>
          <p:cNvSpPr txBox="true"/>
          <p:nvPr/>
        </p:nvSpPr>
        <p:spPr>
          <a:xfrm rot="0">
            <a:off x="7043643" y="3255562"/>
            <a:ext cx="4004775" cy="431789"/>
          </a:xfrm>
          <a:prstGeom prst="rect">
            <a:avLst/>
          </a:prstGeom>
        </p:spPr>
        <p:txBody>
          <a:bodyPr anchor="t" rtlCol="false" tIns="0" lIns="0" bIns="0" rIns="0">
            <a:spAutoFit/>
          </a:bodyPr>
          <a:lstStyle/>
          <a:p>
            <a:pPr algn="l" marL="539843" indent="-269922" lvl="1">
              <a:lnSpc>
                <a:spcPts val="3500"/>
              </a:lnSpc>
              <a:buFont typeface="Arial"/>
              <a:buChar char="•"/>
            </a:pPr>
            <a:r>
              <a:rPr lang="en-US" sz="2500">
                <a:solidFill>
                  <a:srgbClr val="000000"/>
                </a:solidFill>
                <a:latin typeface="Roboto Bold"/>
              </a:rPr>
              <a:t>Giao diện còn đơn giản</a:t>
            </a:r>
          </a:p>
        </p:txBody>
      </p:sp>
      <p:sp>
        <p:nvSpPr>
          <p:cNvPr name="TextBox 8" id="8"/>
          <p:cNvSpPr txBox="true"/>
          <p:nvPr/>
        </p:nvSpPr>
        <p:spPr>
          <a:xfrm rot="0">
            <a:off x="7043643" y="4460880"/>
            <a:ext cx="4004775" cy="1308089"/>
          </a:xfrm>
          <a:prstGeom prst="rect">
            <a:avLst/>
          </a:prstGeom>
        </p:spPr>
        <p:txBody>
          <a:bodyPr anchor="t" rtlCol="false" tIns="0" lIns="0" bIns="0" rIns="0">
            <a:spAutoFit/>
          </a:bodyPr>
          <a:lstStyle/>
          <a:p>
            <a:pPr algn="l" marL="539843" indent="-269922" lvl="1">
              <a:lnSpc>
                <a:spcPts val="3500"/>
              </a:lnSpc>
              <a:buFont typeface="Arial"/>
              <a:buChar char="•"/>
            </a:pPr>
            <a:r>
              <a:rPr lang="en-US" sz="2500">
                <a:solidFill>
                  <a:srgbClr val="000000"/>
                </a:solidFill>
                <a:latin typeface="Roboto Bold"/>
              </a:rPr>
              <a:t>Chưa kết nối được với API của hệ thống phòng đạo tạo thực tế</a:t>
            </a:r>
          </a:p>
        </p:txBody>
      </p:sp>
      <p:sp>
        <p:nvSpPr>
          <p:cNvPr name="TextBox 9" id="9"/>
          <p:cNvSpPr txBox="true"/>
          <p:nvPr/>
        </p:nvSpPr>
        <p:spPr>
          <a:xfrm rot="0">
            <a:off x="13167764" y="4650166"/>
            <a:ext cx="4004775" cy="1387460"/>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Phát triển thêm app moblie để quản lý chữ ký</a:t>
            </a:r>
          </a:p>
        </p:txBody>
      </p:sp>
      <p:sp>
        <p:nvSpPr>
          <p:cNvPr name="TextBox 10" id="10"/>
          <p:cNvSpPr txBox="true"/>
          <p:nvPr/>
        </p:nvSpPr>
        <p:spPr>
          <a:xfrm rot="0">
            <a:off x="13167764" y="6516257"/>
            <a:ext cx="4004775" cy="920735"/>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Bổ sung thêm cho giao diện</a:t>
            </a:r>
          </a:p>
        </p:txBody>
      </p:sp>
      <p:sp>
        <p:nvSpPr>
          <p:cNvPr name="AutoShape 11" id="11"/>
          <p:cNvSpPr/>
          <p:nvPr/>
        </p:nvSpPr>
        <p:spPr>
          <a:xfrm flipH="true" flipV="true">
            <a:off x="6268148" y="2894797"/>
            <a:ext cx="0" cy="5736009"/>
          </a:xfrm>
          <a:prstGeom prst="line">
            <a:avLst/>
          </a:prstGeom>
          <a:ln cap="flat" w="38100">
            <a:solidFill>
              <a:srgbClr val="000000"/>
            </a:solidFill>
            <a:prstDash val="solid"/>
            <a:headEnd type="none" len="sm" w="sm"/>
            <a:tailEnd type="none" len="sm" w="sm"/>
          </a:ln>
        </p:spPr>
      </p:sp>
      <p:sp>
        <p:nvSpPr>
          <p:cNvPr name="AutoShape 12" id="12"/>
          <p:cNvSpPr/>
          <p:nvPr/>
        </p:nvSpPr>
        <p:spPr>
          <a:xfrm flipH="true" flipV="true">
            <a:off x="12296534" y="2894797"/>
            <a:ext cx="0" cy="5736009"/>
          </a:xfrm>
          <a:prstGeom prst="line">
            <a:avLst/>
          </a:prstGeom>
          <a:ln cap="flat" w="38100">
            <a:solidFill>
              <a:srgbClr val="000000"/>
            </a:solidFill>
            <a:prstDash val="solid"/>
            <a:headEnd type="none" len="sm" w="sm"/>
            <a:tailEnd type="none" len="sm" w="sm"/>
          </a:ln>
        </p:spPr>
      </p:sp>
      <p:sp>
        <p:nvSpPr>
          <p:cNvPr name="TextBox 13" id="13"/>
          <p:cNvSpPr txBox="true"/>
          <p:nvPr/>
        </p:nvSpPr>
        <p:spPr>
          <a:xfrm rot="0">
            <a:off x="1332936" y="3036487"/>
            <a:ext cx="4004775" cy="869939"/>
          </a:xfrm>
          <a:prstGeom prst="rect">
            <a:avLst/>
          </a:prstGeom>
        </p:spPr>
        <p:txBody>
          <a:bodyPr anchor="t" rtlCol="false" tIns="0" lIns="0" bIns="0" rIns="0">
            <a:spAutoFit/>
          </a:bodyPr>
          <a:lstStyle/>
          <a:p>
            <a:pPr algn="just" marL="539843" indent="-269922" lvl="1">
              <a:lnSpc>
                <a:spcPts val="3500"/>
              </a:lnSpc>
              <a:buFont typeface="Arial"/>
              <a:buChar char="•"/>
            </a:pPr>
            <a:r>
              <a:rPr lang="en-US" sz="2500">
                <a:solidFill>
                  <a:srgbClr val="000000"/>
                </a:solidFill>
                <a:latin typeface="Roboto Bold"/>
              </a:rPr>
              <a:t>Mã hóa được dữ liệu chứng chỉ môn học</a:t>
            </a:r>
          </a:p>
        </p:txBody>
      </p:sp>
      <p:sp>
        <p:nvSpPr>
          <p:cNvPr name="TextBox 14" id="14"/>
          <p:cNvSpPr txBox="true"/>
          <p:nvPr/>
        </p:nvSpPr>
        <p:spPr>
          <a:xfrm rot="0">
            <a:off x="1332936" y="4338222"/>
            <a:ext cx="4004775" cy="869939"/>
          </a:xfrm>
          <a:prstGeom prst="rect">
            <a:avLst/>
          </a:prstGeom>
        </p:spPr>
        <p:txBody>
          <a:bodyPr anchor="t" rtlCol="false" tIns="0" lIns="0" bIns="0" rIns="0">
            <a:spAutoFit/>
          </a:bodyPr>
          <a:lstStyle/>
          <a:p>
            <a:pPr algn="just" marL="539843" indent="-269922" lvl="1">
              <a:lnSpc>
                <a:spcPts val="3500"/>
              </a:lnSpc>
              <a:buFont typeface="Arial"/>
              <a:buChar char="•"/>
            </a:pPr>
            <a:r>
              <a:rPr lang="en-US" sz="2500">
                <a:solidFill>
                  <a:srgbClr val="000000"/>
                </a:solidFill>
                <a:latin typeface="Roboto Bold"/>
              </a:rPr>
              <a:t>Lưu trữ dữ liệu trong mạng blockchain</a:t>
            </a:r>
          </a:p>
        </p:txBody>
      </p:sp>
      <p:sp>
        <p:nvSpPr>
          <p:cNvPr name="TextBox 15" id="15"/>
          <p:cNvSpPr txBox="true"/>
          <p:nvPr/>
        </p:nvSpPr>
        <p:spPr>
          <a:xfrm rot="0">
            <a:off x="1332936" y="5639957"/>
            <a:ext cx="4004775" cy="1308089"/>
          </a:xfrm>
          <a:prstGeom prst="rect">
            <a:avLst/>
          </a:prstGeom>
        </p:spPr>
        <p:txBody>
          <a:bodyPr anchor="t" rtlCol="false" tIns="0" lIns="0" bIns="0" rIns="0">
            <a:spAutoFit/>
          </a:bodyPr>
          <a:lstStyle/>
          <a:p>
            <a:pPr algn="just" marL="539843" indent="-269922" lvl="1">
              <a:lnSpc>
                <a:spcPts val="3500"/>
              </a:lnSpc>
              <a:buFont typeface="Arial"/>
              <a:buChar char="•"/>
            </a:pPr>
            <a:r>
              <a:rPr lang="en-US" sz="2500">
                <a:solidFill>
                  <a:srgbClr val="000000"/>
                </a:solidFill>
                <a:latin typeface="Roboto Bold"/>
              </a:rPr>
              <a:t>Sử dụng chữ ký số để tăng tính chính xác khi xác thực dữ liệu</a:t>
            </a:r>
          </a:p>
        </p:txBody>
      </p:sp>
      <p:sp>
        <p:nvSpPr>
          <p:cNvPr name="TextBox 16" id="16"/>
          <p:cNvSpPr txBox="true"/>
          <p:nvPr/>
        </p:nvSpPr>
        <p:spPr>
          <a:xfrm rot="0">
            <a:off x="1332936" y="7379842"/>
            <a:ext cx="4004775" cy="869939"/>
          </a:xfrm>
          <a:prstGeom prst="rect">
            <a:avLst/>
          </a:prstGeom>
        </p:spPr>
        <p:txBody>
          <a:bodyPr anchor="t" rtlCol="false" tIns="0" lIns="0" bIns="0" rIns="0">
            <a:spAutoFit/>
          </a:bodyPr>
          <a:lstStyle/>
          <a:p>
            <a:pPr algn="just" marL="539843" indent="-269922" lvl="1">
              <a:lnSpc>
                <a:spcPts val="3500"/>
              </a:lnSpc>
              <a:buFont typeface="Arial"/>
              <a:buChar char="•"/>
            </a:pPr>
            <a:r>
              <a:rPr lang="en-US" sz="2500">
                <a:solidFill>
                  <a:srgbClr val="000000"/>
                </a:solidFill>
                <a:latin typeface="Roboto Bold"/>
              </a:rPr>
              <a:t>Hệ thống chạy trên môi trường Internet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802788" y="6068333"/>
            <a:ext cx="682424" cy="597121"/>
            <a:chOff x="0" y="0"/>
            <a:chExt cx="812800" cy="711200"/>
          </a:xfrm>
        </p:grpSpPr>
        <p:sp>
          <p:nvSpPr>
            <p:cNvPr name="Freeform 3" id="3"/>
            <p:cNvSpPr/>
            <p:nvPr/>
          </p:nvSpPr>
          <p:spPr>
            <a:xfrm flipH="false" flipV="false" rot="0">
              <a:off x="-33680" y="-8369"/>
              <a:ext cx="854946" cy="719569"/>
            </a:xfrm>
            <a:custGeom>
              <a:avLst/>
              <a:gdLst/>
              <a:ahLst/>
              <a:cxnLst/>
              <a:rect r="r" b="b" t="t" l="l"/>
              <a:pathLst>
                <a:path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CD0505"/>
            </a:solidFill>
          </p:spPr>
        </p:sp>
        <p:sp>
          <p:nvSpPr>
            <p:cNvPr name="TextBox 4" id="4"/>
            <p:cNvSpPr txBox="true"/>
            <p:nvPr/>
          </p:nvSpPr>
          <p:spPr>
            <a:xfrm>
              <a:off x="76200" y="-6350"/>
              <a:ext cx="660400" cy="590550"/>
            </a:xfrm>
            <a:prstGeom prst="rect">
              <a:avLst/>
            </a:prstGeom>
          </p:spPr>
          <p:txBody>
            <a:bodyPr anchor="ctr" rtlCol="false" tIns="50800" lIns="50800" bIns="50800" rIns="50800"/>
            <a:lstStyle/>
            <a:p>
              <a:pPr algn="ctr">
                <a:lnSpc>
                  <a:spcPts val="3500"/>
                </a:lnSpc>
              </a:pPr>
            </a:p>
          </p:txBody>
        </p:sp>
      </p:grpSp>
      <p:sp>
        <p:nvSpPr>
          <p:cNvPr name="TextBox 5" id="5"/>
          <p:cNvSpPr txBox="true"/>
          <p:nvPr/>
        </p:nvSpPr>
        <p:spPr>
          <a:xfrm rot="0">
            <a:off x="1990772" y="3602497"/>
            <a:ext cx="14306457" cy="21526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Cảm ơn quý thầy cô và các bạn đã dành thời gian lắng nghe!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90230"/>
            <a:ext cx="1595635" cy="1003013"/>
            <a:chOff x="0" y="0"/>
            <a:chExt cx="456644" cy="287045"/>
          </a:xfrm>
        </p:grpSpPr>
        <p:sp>
          <p:nvSpPr>
            <p:cNvPr name="Freeform 3" id="3"/>
            <p:cNvSpPr/>
            <p:nvPr/>
          </p:nvSpPr>
          <p:spPr>
            <a:xfrm flipH="false" flipV="false" rot="0">
              <a:off x="0" y="0"/>
              <a:ext cx="456643" cy="287045"/>
            </a:xfrm>
            <a:custGeom>
              <a:avLst/>
              <a:gdLst/>
              <a:ahLst/>
              <a:cxnLst/>
              <a:rect r="r" b="b" t="t" l="l"/>
              <a:pathLst>
                <a:path h="287045" w="456643">
                  <a:moveTo>
                    <a:pt x="0" y="0"/>
                  </a:moveTo>
                  <a:lnTo>
                    <a:pt x="456643" y="0"/>
                  </a:lnTo>
                  <a:lnTo>
                    <a:pt x="456643" y="287045"/>
                  </a:lnTo>
                  <a:lnTo>
                    <a:pt x="0" y="287045"/>
                  </a:lnTo>
                  <a:close/>
                </a:path>
              </a:pathLst>
            </a:custGeom>
            <a:solidFill>
              <a:srgbClr val="000000">
                <a:alpha val="0"/>
              </a:srgbClr>
            </a:solidFill>
            <a:ln w="57150" cap="sq">
              <a:solidFill>
                <a:srgbClr val="000000"/>
              </a:solidFill>
              <a:prstDash val="solid"/>
              <a:miter/>
            </a:ln>
          </p:spPr>
        </p:sp>
        <p:sp>
          <p:nvSpPr>
            <p:cNvPr name="TextBox 4" id="4"/>
            <p:cNvSpPr txBox="true"/>
            <p:nvPr/>
          </p:nvSpPr>
          <p:spPr>
            <a:xfrm>
              <a:off x="0" y="-85725"/>
              <a:ext cx="456644" cy="372770"/>
            </a:xfrm>
            <a:prstGeom prst="rect">
              <a:avLst/>
            </a:prstGeom>
          </p:spPr>
          <p:txBody>
            <a:bodyPr anchor="ctr" rtlCol="false" tIns="50800" lIns="50800" bIns="50800" rIns="50800"/>
            <a:lstStyle/>
            <a:p>
              <a:pPr algn="ctr">
                <a:lnSpc>
                  <a:spcPts val="5880"/>
                </a:lnSpc>
              </a:pPr>
              <a:r>
                <a:rPr lang="en-US" sz="4200">
                  <a:solidFill>
                    <a:srgbClr val="CD0505"/>
                  </a:solidFill>
                  <a:latin typeface="Roboto Bold"/>
                </a:rPr>
                <a:t>1</a:t>
              </a:r>
            </a:p>
          </p:txBody>
        </p:sp>
      </p:grpSp>
      <p:sp>
        <p:nvSpPr>
          <p:cNvPr name="TextBox 5" id="5"/>
          <p:cNvSpPr txBox="true"/>
          <p:nvPr/>
        </p:nvSpPr>
        <p:spPr>
          <a:xfrm rot="0">
            <a:off x="4638990" y="476250"/>
            <a:ext cx="9010020"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NỘI DUNG</a:t>
            </a:r>
          </a:p>
        </p:txBody>
      </p:sp>
      <p:sp>
        <p:nvSpPr>
          <p:cNvPr name="TextBox 6" id="6"/>
          <p:cNvSpPr txBox="true"/>
          <p:nvPr/>
        </p:nvSpPr>
        <p:spPr>
          <a:xfrm rot="0">
            <a:off x="3073412" y="1988555"/>
            <a:ext cx="8291930" cy="596838"/>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TỔNG QUAN ĐỀ TÀI</a:t>
            </a:r>
          </a:p>
        </p:txBody>
      </p:sp>
      <p:grpSp>
        <p:nvGrpSpPr>
          <p:cNvPr name="Group 7" id="7"/>
          <p:cNvGrpSpPr/>
          <p:nvPr/>
        </p:nvGrpSpPr>
        <p:grpSpPr>
          <a:xfrm rot="0">
            <a:off x="1028700" y="3530564"/>
            <a:ext cx="1595635" cy="1003013"/>
            <a:chOff x="0" y="0"/>
            <a:chExt cx="456644" cy="287045"/>
          </a:xfrm>
        </p:grpSpPr>
        <p:sp>
          <p:nvSpPr>
            <p:cNvPr name="Freeform 8" id="8"/>
            <p:cNvSpPr/>
            <p:nvPr/>
          </p:nvSpPr>
          <p:spPr>
            <a:xfrm flipH="false" flipV="false" rot="0">
              <a:off x="0" y="0"/>
              <a:ext cx="456643" cy="287045"/>
            </a:xfrm>
            <a:custGeom>
              <a:avLst/>
              <a:gdLst/>
              <a:ahLst/>
              <a:cxnLst/>
              <a:rect r="r" b="b" t="t" l="l"/>
              <a:pathLst>
                <a:path h="287045" w="456643">
                  <a:moveTo>
                    <a:pt x="0" y="0"/>
                  </a:moveTo>
                  <a:lnTo>
                    <a:pt x="456643" y="0"/>
                  </a:lnTo>
                  <a:lnTo>
                    <a:pt x="456643" y="287045"/>
                  </a:lnTo>
                  <a:lnTo>
                    <a:pt x="0" y="287045"/>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85725"/>
              <a:ext cx="456644" cy="372770"/>
            </a:xfrm>
            <a:prstGeom prst="rect">
              <a:avLst/>
            </a:prstGeom>
          </p:spPr>
          <p:txBody>
            <a:bodyPr anchor="ctr" rtlCol="false" tIns="50800" lIns="50800" bIns="50800" rIns="50800"/>
            <a:lstStyle/>
            <a:p>
              <a:pPr algn="ctr">
                <a:lnSpc>
                  <a:spcPts val="5880"/>
                </a:lnSpc>
              </a:pPr>
              <a:r>
                <a:rPr lang="en-US" sz="4200">
                  <a:solidFill>
                    <a:srgbClr val="CD0505"/>
                  </a:solidFill>
                  <a:latin typeface="Roboto Bold"/>
                </a:rPr>
                <a:t>2</a:t>
              </a:r>
            </a:p>
          </p:txBody>
        </p:sp>
      </p:grpSp>
      <p:sp>
        <p:nvSpPr>
          <p:cNvPr name="TextBox 10" id="10"/>
          <p:cNvSpPr txBox="true"/>
          <p:nvPr/>
        </p:nvSpPr>
        <p:spPr>
          <a:xfrm rot="0">
            <a:off x="3073412" y="3728889"/>
            <a:ext cx="8291930" cy="596838"/>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PHƯƠNG PHÁP NGHIÊN CỨU</a:t>
            </a:r>
          </a:p>
        </p:txBody>
      </p:sp>
      <p:grpSp>
        <p:nvGrpSpPr>
          <p:cNvPr name="Group 11" id="11"/>
          <p:cNvGrpSpPr/>
          <p:nvPr/>
        </p:nvGrpSpPr>
        <p:grpSpPr>
          <a:xfrm rot="0">
            <a:off x="1028700" y="5269909"/>
            <a:ext cx="1595635" cy="1003013"/>
            <a:chOff x="0" y="0"/>
            <a:chExt cx="456644" cy="287045"/>
          </a:xfrm>
        </p:grpSpPr>
        <p:sp>
          <p:nvSpPr>
            <p:cNvPr name="Freeform 12" id="12"/>
            <p:cNvSpPr/>
            <p:nvPr/>
          </p:nvSpPr>
          <p:spPr>
            <a:xfrm flipH="false" flipV="false" rot="0">
              <a:off x="0" y="0"/>
              <a:ext cx="456643" cy="287045"/>
            </a:xfrm>
            <a:custGeom>
              <a:avLst/>
              <a:gdLst/>
              <a:ahLst/>
              <a:cxnLst/>
              <a:rect r="r" b="b" t="t" l="l"/>
              <a:pathLst>
                <a:path h="287045" w="456643">
                  <a:moveTo>
                    <a:pt x="0" y="0"/>
                  </a:moveTo>
                  <a:lnTo>
                    <a:pt x="456643" y="0"/>
                  </a:lnTo>
                  <a:lnTo>
                    <a:pt x="456643" y="287045"/>
                  </a:lnTo>
                  <a:lnTo>
                    <a:pt x="0" y="287045"/>
                  </a:lnTo>
                  <a:close/>
                </a:path>
              </a:pathLst>
            </a:custGeom>
            <a:solidFill>
              <a:srgbClr val="000000">
                <a:alpha val="0"/>
              </a:srgbClr>
            </a:solidFill>
            <a:ln w="57150" cap="sq">
              <a:solidFill>
                <a:srgbClr val="000000"/>
              </a:solidFill>
              <a:prstDash val="solid"/>
              <a:miter/>
            </a:ln>
          </p:spPr>
        </p:sp>
        <p:sp>
          <p:nvSpPr>
            <p:cNvPr name="TextBox 13" id="13"/>
            <p:cNvSpPr txBox="true"/>
            <p:nvPr/>
          </p:nvSpPr>
          <p:spPr>
            <a:xfrm>
              <a:off x="0" y="-85725"/>
              <a:ext cx="456644" cy="372770"/>
            </a:xfrm>
            <a:prstGeom prst="rect">
              <a:avLst/>
            </a:prstGeom>
          </p:spPr>
          <p:txBody>
            <a:bodyPr anchor="ctr" rtlCol="false" tIns="50800" lIns="50800" bIns="50800" rIns="50800"/>
            <a:lstStyle/>
            <a:p>
              <a:pPr algn="ctr">
                <a:lnSpc>
                  <a:spcPts val="5880"/>
                </a:lnSpc>
              </a:pPr>
              <a:r>
                <a:rPr lang="en-US" sz="4200">
                  <a:solidFill>
                    <a:srgbClr val="CD0505"/>
                  </a:solidFill>
                  <a:latin typeface="Roboto Bold"/>
                </a:rPr>
                <a:t>3</a:t>
              </a:r>
            </a:p>
          </p:txBody>
        </p:sp>
      </p:grpSp>
      <p:sp>
        <p:nvSpPr>
          <p:cNvPr name="TextBox 14" id="14"/>
          <p:cNvSpPr txBox="true"/>
          <p:nvPr/>
        </p:nvSpPr>
        <p:spPr>
          <a:xfrm rot="0">
            <a:off x="3073412" y="5468234"/>
            <a:ext cx="8291930" cy="596838"/>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CẤU TRÚC HỆ THỐNG</a:t>
            </a:r>
          </a:p>
        </p:txBody>
      </p:sp>
      <p:grpSp>
        <p:nvGrpSpPr>
          <p:cNvPr name="Group 15" id="15"/>
          <p:cNvGrpSpPr/>
          <p:nvPr/>
        </p:nvGrpSpPr>
        <p:grpSpPr>
          <a:xfrm rot="0">
            <a:off x="1028700" y="7009255"/>
            <a:ext cx="1595635" cy="1003013"/>
            <a:chOff x="0" y="0"/>
            <a:chExt cx="456644" cy="287045"/>
          </a:xfrm>
        </p:grpSpPr>
        <p:sp>
          <p:nvSpPr>
            <p:cNvPr name="Freeform 16" id="16"/>
            <p:cNvSpPr/>
            <p:nvPr/>
          </p:nvSpPr>
          <p:spPr>
            <a:xfrm flipH="false" flipV="false" rot="0">
              <a:off x="0" y="0"/>
              <a:ext cx="456643" cy="287045"/>
            </a:xfrm>
            <a:custGeom>
              <a:avLst/>
              <a:gdLst/>
              <a:ahLst/>
              <a:cxnLst/>
              <a:rect r="r" b="b" t="t" l="l"/>
              <a:pathLst>
                <a:path h="287045" w="456643">
                  <a:moveTo>
                    <a:pt x="0" y="0"/>
                  </a:moveTo>
                  <a:lnTo>
                    <a:pt x="456643" y="0"/>
                  </a:lnTo>
                  <a:lnTo>
                    <a:pt x="456643" y="287045"/>
                  </a:lnTo>
                  <a:lnTo>
                    <a:pt x="0" y="287045"/>
                  </a:lnTo>
                  <a:close/>
                </a:path>
              </a:pathLst>
            </a:custGeom>
            <a:solidFill>
              <a:srgbClr val="000000">
                <a:alpha val="0"/>
              </a:srgbClr>
            </a:solidFill>
            <a:ln w="57150" cap="sq">
              <a:solidFill>
                <a:srgbClr val="000000"/>
              </a:solidFill>
              <a:prstDash val="solid"/>
              <a:miter/>
            </a:ln>
          </p:spPr>
        </p:sp>
        <p:sp>
          <p:nvSpPr>
            <p:cNvPr name="TextBox 17" id="17"/>
            <p:cNvSpPr txBox="true"/>
            <p:nvPr/>
          </p:nvSpPr>
          <p:spPr>
            <a:xfrm>
              <a:off x="0" y="-85725"/>
              <a:ext cx="456644" cy="372770"/>
            </a:xfrm>
            <a:prstGeom prst="rect">
              <a:avLst/>
            </a:prstGeom>
          </p:spPr>
          <p:txBody>
            <a:bodyPr anchor="ctr" rtlCol="false" tIns="50800" lIns="50800" bIns="50800" rIns="50800"/>
            <a:lstStyle/>
            <a:p>
              <a:pPr algn="ctr">
                <a:lnSpc>
                  <a:spcPts val="5880"/>
                </a:lnSpc>
              </a:pPr>
              <a:r>
                <a:rPr lang="en-US" sz="4200">
                  <a:solidFill>
                    <a:srgbClr val="CD0505"/>
                  </a:solidFill>
                  <a:latin typeface="Roboto Bold"/>
                </a:rPr>
                <a:t>4</a:t>
              </a:r>
            </a:p>
          </p:txBody>
        </p:sp>
      </p:grpSp>
      <p:sp>
        <p:nvSpPr>
          <p:cNvPr name="TextBox 18" id="18"/>
          <p:cNvSpPr txBox="true"/>
          <p:nvPr/>
        </p:nvSpPr>
        <p:spPr>
          <a:xfrm rot="0">
            <a:off x="3073412" y="7207580"/>
            <a:ext cx="8291930" cy="596838"/>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DEMO SẢN PHẨM</a:t>
            </a:r>
          </a:p>
        </p:txBody>
      </p:sp>
      <p:grpSp>
        <p:nvGrpSpPr>
          <p:cNvPr name="Group 19" id="19"/>
          <p:cNvGrpSpPr/>
          <p:nvPr/>
        </p:nvGrpSpPr>
        <p:grpSpPr>
          <a:xfrm rot="0">
            <a:off x="1028700" y="8748600"/>
            <a:ext cx="1595635" cy="1003013"/>
            <a:chOff x="0" y="0"/>
            <a:chExt cx="456644" cy="287045"/>
          </a:xfrm>
        </p:grpSpPr>
        <p:sp>
          <p:nvSpPr>
            <p:cNvPr name="Freeform 20" id="20"/>
            <p:cNvSpPr/>
            <p:nvPr/>
          </p:nvSpPr>
          <p:spPr>
            <a:xfrm flipH="false" flipV="false" rot="0">
              <a:off x="0" y="0"/>
              <a:ext cx="456643" cy="287045"/>
            </a:xfrm>
            <a:custGeom>
              <a:avLst/>
              <a:gdLst/>
              <a:ahLst/>
              <a:cxnLst/>
              <a:rect r="r" b="b" t="t" l="l"/>
              <a:pathLst>
                <a:path h="287045" w="456643">
                  <a:moveTo>
                    <a:pt x="0" y="0"/>
                  </a:moveTo>
                  <a:lnTo>
                    <a:pt x="456643" y="0"/>
                  </a:lnTo>
                  <a:lnTo>
                    <a:pt x="456643" y="287045"/>
                  </a:lnTo>
                  <a:lnTo>
                    <a:pt x="0" y="287045"/>
                  </a:lnTo>
                  <a:close/>
                </a:path>
              </a:pathLst>
            </a:custGeom>
            <a:solidFill>
              <a:srgbClr val="000000">
                <a:alpha val="0"/>
              </a:srgbClr>
            </a:solidFill>
            <a:ln w="57150" cap="sq">
              <a:solidFill>
                <a:srgbClr val="000000"/>
              </a:solidFill>
              <a:prstDash val="solid"/>
              <a:miter/>
            </a:ln>
          </p:spPr>
        </p:sp>
        <p:sp>
          <p:nvSpPr>
            <p:cNvPr name="TextBox 21" id="21"/>
            <p:cNvSpPr txBox="true"/>
            <p:nvPr/>
          </p:nvSpPr>
          <p:spPr>
            <a:xfrm>
              <a:off x="0" y="-85725"/>
              <a:ext cx="456644" cy="372770"/>
            </a:xfrm>
            <a:prstGeom prst="rect">
              <a:avLst/>
            </a:prstGeom>
          </p:spPr>
          <p:txBody>
            <a:bodyPr anchor="ctr" rtlCol="false" tIns="50800" lIns="50800" bIns="50800" rIns="50800"/>
            <a:lstStyle/>
            <a:p>
              <a:pPr algn="ctr">
                <a:lnSpc>
                  <a:spcPts val="5880"/>
                </a:lnSpc>
              </a:pPr>
              <a:r>
                <a:rPr lang="en-US" sz="4200">
                  <a:solidFill>
                    <a:srgbClr val="CD0505"/>
                  </a:solidFill>
                  <a:latin typeface="Roboto Bold"/>
                </a:rPr>
                <a:t>5</a:t>
              </a:r>
            </a:p>
          </p:txBody>
        </p:sp>
      </p:grpSp>
      <p:sp>
        <p:nvSpPr>
          <p:cNvPr name="TextBox 22" id="22"/>
          <p:cNvSpPr txBox="true"/>
          <p:nvPr/>
        </p:nvSpPr>
        <p:spPr>
          <a:xfrm rot="0">
            <a:off x="3073412" y="8946925"/>
            <a:ext cx="8291930" cy="596838"/>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KẾT LUẬN - HƯỚNG PHÁT TRIỂN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62272" y="476250"/>
            <a:ext cx="13163457"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PHƯƠNG PHÁP NGHIÊN CỨU</a:t>
            </a:r>
          </a:p>
        </p:txBody>
      </p:sp>
      <p:grpSp>
        <p:nvGrpSpPr>
          <p:cNvPr name="Group 3" id="3"/>
          <p:cNvGrpSpPr/>
          <p:nvPr/>
        </p:nvGrpSpPr>
        <p:grpSpPr>
          <a:xfrm rot="0">
            <a:off x="1624539" y="2191263"/>
            <a:ext cx="4685846" cy="1447800"/>
            <a:chOff x="0" y="0"/>
            <a:chExt cx="6247795" cy="1930400"/>
          </a:xfrm>
        </p:grpSpPr>
        <p:sp>
          <p:nvSpPr>
            <p:cNvPr name="TextBox 4" id="4"/>
            <p:cNvSpPr txBox="true"/>
            <p:nvPr/>
          </p:nvSpPr>
          <p:spPr>
            <a:xfrm rot="0">
              <a:off x="0" y="-9525"/>
              <a:ext cx="6247795" cy="784225"/>
            </a:xfrm>
            <a:prstGeom prst="rect">
              <a:avLst/>
            </a:prstGeom>
          </p:spPr>
          <p:txBody>
            <a:bodyPr anchor="t" rtlCol="false" tIns="0" lIns="0" bIns="0" rIns="0">
              <a:spAutoFit/>
            </a:bodyPr>
            <a:lstStyle/>
            <a:p>
              <a:pPr algn="just">
                <a:lnSpc>
                  <a:spcPts val="4638"/>
                </a:lnSpc>
              </a:pPr>
              <a:r>
                <a:rPr lang="en-US" sz="3865">
                  <a:solidFill>
                    <a:srgbClr val="CD0505"/>
                  </a:solidFill>
                  <a:latin typeface="Roboto Bold"/>
                </a:rPr>
                <a:t>Mã hóa dữ liệu</a:t>
              </a:r>
            </a:p>
          </p:txBody>
        </p:sp>
        <p:sp>
          <p:nvSpPr>
            <p:cNvPr name="TextBox 5" id="5"/>
            <p:cNvSpPr txBox="true"/>
            <p:nvPr/>
          </p:nvSpPr>
          <p:spPr>
            <a:xfrm rot="0">
              <a:off x="0" y="1082675"/>
              <a:ext cx="6247795" cy="847725"/>
            </a:xfrm>
            <a:prstGeom prst="rect">
              <a:avLst/>
            </a:prstGeom>
          </p:spPr>
          <p:txBody>
            <a:bodyPr anchor="t" rtlCol="false" tIns="0" lIns="0" bIns="0" rIns="0">
              <a:spAutoFit/>
            </a:bodyPr>
            <a:lstStyle/>
            <a:p>
              <a:pPr algn="just">
                <a:lnSpc>
                  <a:spcPts val="2520"/>
                </a:lnSpc>
              </a:pPr>
              <a:r>
                <a:rPr lang="en-US" sz="2100">
                  <a:solidFill>
                    <a:srgbClr val="000000"/>
                  </a:solidFill>
                  <a:latin typeface="Roboto Bold"/>
                </a:rPr>
                <a:t>Sử dụng các thuật toán hàm băm để mã hóa và xác thực dữ liệu.</a:t>
              </a:r>
            </a:p>
          </p:txBody>
        </p:sp>
      </p:grpSp>
      <p:grpSp>
        <p:nvGrpSpPr>
          <p:cNvPr name="Group 6" id="6"/>
          <p:cNvGrpSpPr/>
          <p:nvPr/>
        </p:nvGrpSpPr>
        <p:grpSpPr>
          <a:xfrm rot="0">
            <a:off x="1624539" y="4760464"/>
            <a:ext cx="6537184" cy="1447800"/>
            <a:chOff x="0" y="0"/>
            <a:chExt cx="8716245" cy="1930400"/>
          </a:xfrm>
        </p:grpSpPr>
        <p:sp>
          <p:nvSpPr>
            <p:cNvPr name="TextBox 7" id="7"/>
            <p:cNvSpPr txBox="true"/>
            <p:nvPr/>
          </p:nvSpPr>
          <p:spPr>
            <a:xfrm rot="0">
              <a:off x="0" y="-9525"/>
              <a:ext cx="8716245" cy="784225"/>
            </a:xfrm>
            <a:prstGeom prst="rect">
              <a:avLst/>
            </a:prstGeom>
          </p:spPr>
          <p:txBody>
            <a:bodyPr anchor="t" rtlCol="false" tIns="0" lIns="0" bIns="0" rIns="0">
              <a:spAutoFit/>
            </a:bodyPr>
            <a:lstStyle/>
            <a:p>
              <a:pPr algn="just">
                <a:lnSpc>
                  <a:spcPts val="4638"/>
                </a:lnSpc>
              </a:pPr>
              <a:r>
                <a:rPr lang="en-US" sz="3865">
                  <a:solidFill>
                    <a:srgbClr val="CD0505"/>
                  </a:solidFill>
                  <a:latin typeface="Roboto Bold"/>
                </a:rPr>
                <a:t>Triển khai mạng Blockchain</a:t>
              </a:r>
            </a:p>
          </p:txBody>
        </p:sp>
        <p:sp>
          <p:nvSpPr>
            <p:cNvPr name="TextBox 8" id="8"/>
            <p:cNvSpPr txBox="true"/>
            <p:nvPr/>
          </p:nvSpPr>
          <p:spPr>
            <a:xfrm rot="0">
              <a:off x="0" y="1082675"/>
              <a:ext cx="6247795" cy="847725"/>
            </a:xfrm>
            <a:prstGeom prst="rect">
              <a:avLst/>
            </a:prstGeom>
          </p:spPr>
          <p:txBody>
            <a:bodyPr anchor="t" rtlCol="false" tIns="0" lIns="0" bIns="0" rIns="0">
              <a:spAutoFit/>
            </a:bodyPr>
            <a:lstStyle/>
            <a:p>
              <a:pPr algn="just">
                <a:lnSpc>
                  <a:spcPts val="2520"/>
                </a:lnSpc>
              </a:pPr>
              <a:r>
                <a:rPr lang="en-US" sz="2100">
                  <a:solidFill>
                    <a:srgbClr val="000000"/>
                  </a:solidFill>
                  <a:latin typeface="Roboto Bold"/>
                </a:rPr>
                <a:t>Phát triển hệ thống mạng ngang hàng chia sẽ và phân tán dữ liệu</a:t>
              </a:r>
            </a:p>
          </p:txBody>
        </p:sp>
      </p:grpSp>
      <p:grpSp>
        <p:nvGrpSpPr>
          <p:cNvPr name="Group 9" id="9"/>
          <p:cNvGrpSpPr/>
          <p:nvPr/>
        </p:nvGrpSpPr>
        <p:grpSpPr>
          <a:xfrm rot="0">
            <a:off x="1624539" y="7329665"/>
            <a:ext cx="6537184" cy="1447800"/>
            <a:chOff x="0" y="0"/>
            <a:chExt cx="8716245" cy="1930400"/>
          </a:xfrm>
        </p:grpSpPr>
        <p:sp>
          <p:nvSpPr>
            <p:cNvPr name="TextBox 10" id="10"/>
            <p:cNvSpPr txBox="true"/>
            <p:nvPr/>
          </p:nvSpPr>
          <p:spPr>
            <a:xfrm rot="0">
              <a:off x="0" y="-9525"/>
              <a:ext cx="8716245" cy="784225"/>
            </a:xfrm>
            <a:prstGeom prst="rect">
              <a:avLst/>
            </a:prstGeom>
          </p:spPr>
          <p:txBody>
            <a:bodyPr anchor="t" rtlCol="false" tIns="0" lIns="0" bIns="0" rIns="0">
              <a:spAutoFit/>
            </a:bodyPr>
            <a:lstStyle/>
            <a:p>
              <a:pPr algn="just">
                <a:lnSpc>
                  <a:spcPts val="4638"/>
                </a:lnSpc>
              </a:pPr>
              <a:r>
                <a:rPr lang="en-US" sz="3865">
                  <a:solidFill>
                    <a:srgbClr val="CD0505"/>
                  </a:solidFill>
                  <a:latin typeface="Roboto Bold"/>
                </a:rPr>
                <a:t>Áp dụng chữ ký điện tử</a:t>
              </a:r>
            </a:p>
          </p:txBody>
        </p:sp>
        <p:sp>
          <p:nvSpPr>
            <p:cNvPr name="TextBox 11" id="11"/>
            <p:cNvSpPr txBox="true"/>
            <p:nvPr/>
          </p:nvSpPr>
          <p:spPr>
            <a:xfrm rot="0">
              <a:off x="0" y="1082675"/>
              <a:ext cx="6247795" cy="847725"/>
            </a:xfrm>
            <a:prstGeom prst="rect">
              <a:avLst/>
            </a:prstGeom>
          </p:spPr>
          <p:txBody>
            <a:bodyPr anchor="t" rtlCol="false" tIns="0" lIns="0" bIns="0" rIns="0">
              <a:spAutoFit/>
            </a:bodyPr>
            <a:lstStyle/>
            <a:p>
              <a:pPr algn="just">
                <a:lnSpc>
                  <a:spcPts val="2520"/>
                </a:lnSpc>
              </a:pPr>
              <a:r>
                <a:rPr lang="en-US" sz="2100">
                  <a:solidFill>
                    <a:srgbClr val="000000"/>
                  </a:solidFill>
                  <a:latin typeface="Roboto Bold"/>
                </a:rPr>
                <a:t>Sử dụng thuật toán mã khóa bất đối xứng để thực hiện tạo chữ ký số</a:t>
              </a:r>
            </a:p>
          </p:txBody>
        </p:sp>
      </p:grpSp>
      <p:grpSp>
        <p:nvGrpSpPr>
          <p:cNvPr name="Group 12" id="12"/>
          <p:cNvGrpSpPr/>
          <p:nvPr/>
        </p:nvGrpSpPr>
        <p:grpSpPr>
          <a:xfrm rot="0">
            <a:off x="10598967" y="2191263"/>
            <a:ext cx="4685846" cy="1133475"/>
            <a:chOff x="0" y="0"/>
            <a:chExt cx="6247795" cy="1511300"/>
          </a:xfrm>
        </p:grpSpPr>
        <p:sp>
          <p:nvSpPr>
            <p:cNvPr name="TextBox 13" id="13"/>
            <p:cNvSpPr txBox="true"/>
            <p:nvPr/>
          </p:nvSpPr>
          <p:spPr>
            <a:xfrm rot="0">
              <a:off x="0" y="-9525"/>
              <a:ext cx="6247795" cy="784225"/>
            </a:xfrm>
            <a:prstGeom prst="rect">
              <a:avLst/>
            </a:prstGeom>
          </p:spPr>
          <p:txBody>
            <a:bodyPr anchor="t" rtlCol="false" tIns="0" lIns="0" bIns="0" rIns="0">
              <a:spAutoFit/>
            </a:bodyPr>
            <a:lstStyle/>
            <a:p>
              <a:pPr algn="l">
                <a:lnSpc>
                  <a:spcPts val="4638"/>
                </a:lnSpc>
              </a:pPr>
              <a:r>
                <a:rPr lang="en-US" sz="3865">
                  <a:solidFill>
                    <a:srgbClr val="CD0505"/>
                  </a:solidFill>
                  <a:latin typeface="Roboto Bold"/>
                </a:rPr>
                <a:t>Triển khai hệ thống</a:t>
              </a:r>
            </a:p>
          </p:txBody>
        </p:sp>
        <p:sp>
          <p:nvSpPr>
            <p:cNvPr name="TextBox 14" id="14"/>
            <p:cNvSpPr txBox="true"/>
            <p:nvPr/>
          </p:nvSpPr>
          <p:spPr>
            <a:xfrm rot="0">
              <a:off x="0" y="1082675"/>
              <a:ext cx="6247795" cy="428625"/>
            </a:xfrm>
            <a:prstGeom prst="rect">
              <a:avLst/>
            </a:prstGeom>
          </p:spPr>
          <p:txBody>
            <a:bodyPr anchor="t" rtlCol="false" tIns="0" lIns="0" bIns="0" rIns="0">
              <a:spAutoFit/>
            </a:bodyPr>
            <a:lstStyle/>
            <a:p>
              <a:pPr algn="just">
                <a:lnSpc>
                  <a:spcPts val="2520"/>
                </a:lnSpc>
              </a:pPr>
              <a:r>
                <a:rPr lang="en-US" sz="2100">
                  <a:solidFill>
                    <a:srgbClr val="000000"/>
                  </a:solidFill>
                  <a:latin typeface="Roboto Bold"/>
                </a:rPr>
                <a:t>Triển khai toàn bộ hệ thống lên cloud</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38990" y="476250"/>
            <a:ext cx="9010020"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TỔNG QUAN ĐỀ TÀI</a:t>
            </a:r>
          </a:p>
        </p:txBody>
      </p:sp>
      <p:sp>
        <p:nvSpPr>
          <p:cNvPr name="TextBox 3" id="3"/>
          <p:cNvSpPr txBox="true"/>
          <p:nvPr/>
        </p:nvSpPr>
        <p:spPr>
          <a:xfrm rot="0">
            <a:off x="916201"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VẤN ĐỀ THỰC TIỄN</a:t>
            </a:r>
          </a:p>
        </p:txBody>
      </p:sp>
      <p:sp>
        <p:nvSpPr>
          <p:cNvPr name="TextBox 4" id="4"/>
          <p:cNvSpPr txBox="true"/>
          <p:nvPr/>
        </p:nvSpPr>
        <p:spPr>
          <a:xfrm rot="0">
            <a:off x="1256736" y="3036487"/>
            <a:ext cx="4004775" cy="4360023"/>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Roboto Bold"/>
              </a:rPr>
              <a:t>Thực trạng làm giả bảng điểm là một vấn đề nghiêm trọng và ngày càng phổ biến trong nhiều quốc gia, bao gồm cả Việt Nam. Các trường đại học và cơ quan tuyển dụng cần tăng cường các biện pháp kiểm tra và xác thực dữ liệu về điểm số học tập của sinh viên</a:t>
            </a:r>
          </a:p>
        </p:txBody>
      </p:sp>
      <p:sp>
        <p:nvSpPr>
          <p:cNvPr name="TextBox 5" id="5"/>
          <p:cNvSpPr txBox="true"/>
          <p:nvPr/>
        </p:nvSpPr>
        <p:spPr>
          <a:xfrm rot="0">
            <a:off x="6703108"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MỤC TIÊU ĐỀ TÀI</a:t>
            </a:r>
          </a:p>
        </p:txBody>
      </p:sp>
      <p:sp>
        <p:nvSpPr>
          <p:cNvPr name="TextBox 6" id="6"/>
          <p:cNvSpPr txBox="true"/>
          <p:nvPr/>
        </p:nvSpPr>
        <p:spPr>
          <a:xfrm rot="0">
            <a:off x="12827229" y="2133443"/>
            <a:ext cx="4685846" cy="590550"/>
          </a:xfrm>
          <a:prstGeom prst="rect">
            <a:avLst/>
          </a:prstGeom>
        </p:spPr>
        <p:txBody>
          <a:bodyPr anchor="t" rtlCol="false" tIns="0" lIns="0" bIns="0" rIns="0">
            <a:spAutoFit/>
          </a:bodyPr>
          <a:lstStyle/>
          <a:p>
            <a:pPr algn="ctr">
              <a:lnSpc>
                <a:spcPts val="4638"/>
              </a:lnSpc>
            </a:pPr>
            <a:r>
              <a:rPr lang="en-US" sz="3865">
                <a:solidFill>
                  <a:srgbClr val="CD0505"/>
                </a:solidFill>
                <a:latin typeface="Roboto Bold"/>
              </a:rPr>
              <a:t>TÍNH MỚI</a:t>
            </a:r>
          </a:p>
        </p:txBody>
      </p:sp>
      <p:sp>
        <p:nvSpPr>
          <p:cNvPr name="TextBox 7" id="7"/>
          <p:cNvSpPr txBox="true"/>
          <p:nvPr/>
        </p:nvSpPr>
        <p:spPr>
          <a:xfrm rot="0">
            <a:off x="13167764" y="3017437"/>
            <a:ext cx="4004775" cy="1387460"/>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Áp dụng công nghệ Blockchain để lưu trữ và mã hóa dữ liệu</a:t>
            </a:r>
          </a:p>
        </p:txBody>
      </p:sp>
      <p:sp>
        <p:nvSpPr>
          <p:cNvPr name="TextBox 8" id="8"/>
          <p:cNvSpPr txBox="true"/>
          <p:nvPr/>
        </p:nvSpPr>
        <p:spPr>
          <a:xfrm rot="0">
            <a:off x="7043643" y="3036487"/>
            <a:ext cx="4004775" cy="869939"/>
          </a:xfrm>
          <a:prstGeom prst="rect">
            <a:avLst/>
          </a:prstGeom>
        </p:spPr>
        <p:txBody>
          <a:bodyPr anchor="t" rtlCol="false" tIns="0" lIns="0" bIns="0" rIns="0">
            <a:spAutoFit/>
          </a:bodyPr>
          <a:lstStyle/>
          <a:p>
            <a:pPr algn="l" marL="539843" indent="-269922" lvl="1">
              <a:lnSpc>
                <a:spcPts val="3500"/>
              </a:lnSpc>
              <a:buFont typeface="Arial"/>
              <a:buChar char="•"/>
            </a:pPr>
            <a:r>
              <a:rPr lang="en-US" sz="2500">
                <a:solidFill>
                  <a:srgbClr val="000000"/>
                </a:solidFill>
                <a:latin typeface="Roboto Bold"/>
              </a:rPr>
              <a:t>Mã hóa dữ liệu điểm sinh viên</a:t>
            </a:r>
          </a:p>
        </p:txBody>
      </p:sp>
      <p:sp>
        <p:nvSpPr>
          <p:cNvPr name="TextBox 9" id="9"/>
          <p:cNvSpPr txBox="true"/>
          <p:nvPr/>
        </p:nvSpPr>
        <p:spPr>
          <a:xfrm rot="0">
            <a:off x="7043643" y="4363614"/>
            <a:ext cx="4004775" cy="1308089"/>
          </a:xfrm>
          <a:prstGeom prst="rect">
            <a:avLst/>
          </a:prstGeom>
        </p:spPr>
        <p:txBody>
          <a:bodyPr anchor="t" rtlCol="false" tIns="0" lIns="0" bIns="0" rIns="0">
            <a:spAutoFit/>
          </a:bodyPr>
          <a:lstStyle/>
          <a:p>
            <a:pPr algn="l" marL="539843" indent="-269922" lvl="1">
              <a:lnSpc>
                <a:spcPts val="3500"/>
              </a:lnSpc>
              <a:buFont typeface="Arial"/>
              <a:buChar char="•"/>
            </a:pPr>
            <a:r>
              <a:rPr lang="en-US" sz="2500">
                <a:solidFill>
                  <a:srgbClr val="000000"/>
                </a:solidFill>
                <a:latin typeface="Roboto Bold"/>
              </a:rPr>
              <a:t>Thiết kế phương thức xác minh tiện lợi và nhanh chóng</a:t>
            </a:r>
          </a:p>
        </p:txBody>
      </p:sp>
      <p:sp>
        <p:nvSpPr>
          <p:cNvPr name="TextBox 10" id="10"/>
          <p:cNvSpPr txBox="true"/>
          <p:nvPr/>
        </p:nvSpPr>
        <p:spPr>
          <a:xfrm rot="0">
            <a:off x="7043643" y="6347978"/>
            <a:ext cx="4004775" cy="869939"/>
          </a:xfrm>
          <a:prstGeom prst="rect">
            <a:avLst/>
          </a:prstGeom>
        </p:spPr>
        <p:txBody>
          <a:bodyPr anchor="t" rtlCol="false" tIns="0" lIns="0" bIns="0" rIns="0">
            <a:spAutoFit/>
          </a:bodyPr>
          <a:lstStyle/>
          <a:p>
            <a:pPr algn="l" marL="539843" indent="-269922" lvl="1">
              <a:lnSpc>
                <a:spcPts val="3500"/>
              </a:lnSpc>
              <a:buFont typeface="Arial"/>
              <a:buChar char="•"/>
            </a:pPr>
            <a:r>
              <a:rPr lang="en-US" sz="2500">
                <a:solidFill>
                  <a:srgbClr val="000000"/>
                </a:solidFill>
                <a:latin typeface="Roboto Bold"/>
              </a:rPr>
              <a:t>Dữ liệu được bảo đảm an toàn và minh bạch</a:t>
            </a:r>
          </a:p>
        </p:txBody>
      </p:sp>
      <p:sp>
        <p:nvSpPr>
          <p:cNvPr name="TextBox 11" id="11"/>
          <p:cNvSpPr txBox="true"/>
          <p:nvPr/>
        </p:nvSpPr>
        <p:spPr>
          <a:xfrm rot="0">
            <a:off x="13167764" y="5067300"/>
            <a:ext cx="4004775" cy="454010"/>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Khả năng mở rộng cao</a:t>
            </a:r>
          </a:p>
        </p:txBody>
      </p:sp>
      <p:sp>
        <p:nvSpPr>
          <p:cNvPr name="TextBox 12" id="12"/>
          <p:cNvSpPr txBox="true"/>
          <p:nvPr/>
        </p:nvSpPr>
        <p:spPr>
          <a:xfrm rot="0">
            <a:off x="13167764" y="6086059"/>
            <a:ext cx="4004775" cy="920735"/>
          </a:xfrm>
          <a:prstGeom prst="rect">
            <a:avLst/>
          </a:prstGeom>
        </p:spPr>
        <p:txBody>
          <a:bodyPr anchor="t" rtlCol="false" tIns="0" lIns="0" bIns="0" rIns="0">
            <a:spAutoFit/>
          </a:bodyPr>
          <a:lstStyle/>
          <a:p>
            <a:pPr algn="l" marL="539843" indent="-269922" lvl="1">
              <a:lnSpc>
                <a:spcPts val="3700"/>
              </a:lnSpc>
              <a:buFont typeface="Arial"/>
              <a:buChar char="•"/>
            </a:pPr>
            <a:r>
              <a:rPr lang="en-US" sz="2500">
                <a:solidFill>
                  <a:srgbClr val="000000"/>
                </a:solidFill>
                <a:latin typeface="Roboto Bold"/>
              </a:rPr>
              <a:t>Dữ liệu được kiểm tra thường xuyên</a:t>
            </a:r>
          </a:p>
        </p:txBody>
      </p:sp>
      <p:sp>
        <p:nvSpPr>
          <p:cNvPr name="AutoShape 13" id="13"/>
          <p:cNvSpPr/>
          <p:nvPr/>
        </p:nvSpPr>
        <p:spPr>
          <a:xfrm flipH="true" flipV="true">
            <a:off x="6268148" y="2894797"/>
            <a:ext cx="0" cy="5736009"/>
          </a:xfrm>
          <a:prstGeom prst="line">
            <a:avLst/>
          </a:prstGeom>
          <a:ln cap="flat" w="38100">
            <a:solidFill>
              <a:srgbClr val="000000"/>
            </a:solidFill>
            <a:prstDash val="solid"/>
            <a:headEnd type="none" len="sm" w="sm"/>
            <a:tailEnd type="none" len="sm" w="sm"/>
          </a:ln>
        </p:spPr>
      </p:sp>
      <p:sp>
        <p:nvSpPr>
          <p:cNvPr name="AutoShape 14" id="14"/>
          <p:cNvSpPr/>
          <p:nvPr/>
        </p:nvSpPr>
        <p:spPr>
          <a:xfrm flipH="true" flipV="true">
            <a:off x="12296534" y="2894797"/>
            <a:ext cx="0" cy="5736009"/>
          </a:xfrm>
          <a:prstGeom prst="line">
            <a:avLst/>
          </a:prstGeom>
          <a:ln cap="flat" w="38100">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8424" y="1861403"/>
            <a:ext cx="15931152" cy="7663564"/>
          </a:xfrm>
          <a:custGeom>
            <a:avLst/>
            <a:gdLst/>
            <a:ahLst/>
            <a:cxnLst/>
            <a:rect r="r" b="b" t="t" l="l"/>
            <a:pathLst>
              <a:path h="7663564" w="15931152">
                <a:moveTo>
                  <a:pt x="0" y="0"/>
                </a:moveTo>
                <a:lnTo>
                  <a:pt x="15931152" y="0"/>
                </a:lnTo>
                <a:lnTo>
                  <a:pt x="15931152" y="7663563"/>
                </a:lnTo>
                <a:lnTo>
                  <a:pt x="0" y="7663563"/>
                </a:lnTo>
                <a:lnTo>
                  <a:pt x="0" y="0"/>
                </a:lnTo>
                <a:close/>
              </a:path>
            </a:pathLst>
          </a:custGeom>
          <a:blipFill>
            <a:blip r:embed="rId2"/>
            <a:stretch>
              <a:fillRect l="0" t="0" r="0" b="0"/>
            </a:stretch>
          </a:blipFill>
        </p:spPr>
      </p:sp>
      <p:sp>
        <p:nvSpPr>
          <p:cNvPr name="TextBox 3" id="3"/>
          <p:cNvSpPr txBox="true"/>
          <p:nvPr/>
        </p:nvSpPr>
        <p:spPr>
          <a:xfrm rot="0">
            <a:off x="4638990" y="476250"/>
            <a:ext cx="9010020"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CẤU TRÚC HỆ THỐNG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24946" y="1556966"/>
            <a:ext cx="12974396" cy="7173069"/>
          </a:xfrm>
          <a:custGeom>
            <a:avLst/>
            <a:gdLst/>
            <a:ahLst/>
            <a:cxnLst/>
            <a:rect r="r" b="b" t="t" l="l"/>
            <a:pathLst>
              <a:path h="7173069" w="12974396">
                <a:moveTo>
                  <a:pt x="0" y="0"/>
                </a:moveTo>
                <a:lnTo>
                  <a:pt x="12974396" y="0"/>
                </a:lnTo>
                <a:lnTo>
                  <a:pt x="12974396" y="7173068"/>
                </a:lnTo>
                <a:lnTo>
                  <a:pt x="0" y="7173068"/>
                </a:lnTo>
                <a:lnTo>
                  <a:pt x="0" y="0"/>
                </a:lnTo>
                <a:close/>
              </a:path>
            </a:pathLst>
          </a:custGeom>
          <a:blipFill>
            <a:blip r:embed="rId2"/>
            <a:stretch>
              <a:fillRect l="0" t="0" r="0" b="0"/>
            </a:stretch>
          </a:blipFill>
        </p:spPr>
      </p:sp>
      <p:sp>
        <p:nvSpPr>
          <p:cNvPr name="TextBox 3" id="3"/>
          <p:cNvSpPr txBox="true"/>
          <p:nvPr/>
        </p:nvSpPr>
        <p:spPr>
          <a:xfrm rot="0">
            <a:off x="356765" y="3832270"/>
            <a:ext cx="4505010" cy="21526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CẤU TRÚC</a:t>
            </a:r>
          </a:p>
          <a:p>
            <a:pPr algn="ctr">
              <a:lnSpc>
                <a:spcPts val="8400"/>
              </a:lnSpc>
            </a:pPr>
            <a:r>
              <a:rPr lang="en-US" sz="7000">
                <a:solidFill>
                  <a:srgbClr val="CD0505"/>
                </a:solidFill>
                <a:latin typeface="Roboto Bold"/>
              </a:rPr>
              <a:t>DỮ LIỆU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621177" y="2103531"/>
          <a:ext cx="5846647" cy="5155495"/>
        </p:xfrm>
        <a:graphic>
          <a:graphicData uri="http://schemas.openxmlformats.org/drawingml/2006/table">
            <a:tbl>
              <a:tblPr/>
              <a:tblGrid>
                <a:gridCol w="5846647"/>
              </a:tblGrid>
              <a:tr h="1288874">
                <a:tc>
                  <a:txBody>
                    <a:bodyPr anchor="t" rtlCol="false"/>
                    <a:lstStyle/>
                    <a:p>
                      <a:pPr algn="ctr">
                        <a:lnSpc>
                          <a:spcPts val="3396"/>
                        </a:lnSpc>
                        <a:defRPr/>
                      </a:pPr>
                      <a:r>
                        <a:rPr lang="en-US" sz="2425">
                          <a:solidFill>
                            <a:srgbClr val="000000"/>
                          </a:solidFill>
                          <a:latin typeface="Montserrat Classic Bold"/>
                        </a:rPr>
                        <a:t>previous_block_hash</a:t>
                      </a:r>
                      <a:endParaRPr lang="en-US" sz="1100"/>
                    </a:p>
                  </a:txBody>
                  <a:tcPr marL="243236" marR="243236" marT="243236" marB="243236" anchor="ctr">
                    <a:lnL cmpd="sng" algn="ctr" cap="flat" w="62114">
                      <a:solidFill>
                        <a:srgbClr val="000000"/>
                      </a:solidFill>
                      <a:prstDash val="solid"/>
                      <a:round/>
                      <a:headEnd type="none" w="med" len="med"/>
                      <a:tailEnd type="none" w="med" len="med"/>
                    </a:lnL>
                    <a:lnR cmpd="sng" algn="ctr" cap="flat" w="62114">
                      <a:solidFill>
                        <a:srgbClr val="000000"/>
                      </a:solidFill>
                      <a:prstDash val="solid"/>
                      <a:round/>
                      <a:headEnd type="none" w="med" len="med"/>
                      <a:tailEnd type="none" w="med" len="med"/>
                    </a:lnR>
                    <a:lnT cmpd="sng" algn="ctr" cap="flat" w="62114">
                      <a:solidFill>
                        <a:srgbClr val="000000"/>
                      </a:solidFill>
                      <a:prstDash val="solid"/>
                      <a:round/>
                      <a:headEnd type="none" w="med" len="med"/>
                      <a:tailEnd type="none" w="med" len="med"/>
                    </a:lnT>
                    <a:lnB cmpd="sng" algn="ctr" cap="flat" w="62114">
                      <a:solidFill>
                        <a:srgbClr val="000000"/>
                      </a:solidFill>
                      <a:prstDash val="solid"/>
                      <a:round/>
                      <a:headEnd type="none" w="med" len="med"/>
                      <a:tailEnd type="none" w="med" len="med"/>
                    </a:lnB>
                  </a:tcPr>
                </a:tc>
              </a:tr>
              <a:tr h="1288874">
                <a:tc>
                  <a:txBody>
                    <a:bodyPr anchor="t" rtlCol="false"/>
                    <a:lstStyle/>
                    <a:p>
                      <a:pPr algn="ctr">
                        <a:lnSpc>
                          <a:spcPts val="3396"/>
                        </a:lnSpc>
                        <a:defRPr/>
                      </a:pPr>
                      <a:r>
                        <a:rPr lang="en-US" sz="2425">
                          <a:solidFill>
                            <a:srgbClr val="000000"/>
                          </a:solidFill>
                          <a:latin typeface="Montserrat Classic Bold"/>
                        </a:rPr>
                        <a:t>merkle_root</a:t>
                      </a:r>
                      <a:endParaRPr lang="en-US" sz="1100"/>
                    </a:p>
                  </a:txBody>
                  <a:tcPr marL="243236" marR="243236" marT="243236" marB="243236" anchor="ctr">
                    <a:lnL cmpd="sng" algn="ctr" cap="flat" w="62114">
                      <a:solidFill>
                        <a:srgbClr val="000000"/>
                      </a:solidFill>
                      <a:prstDash val="solid"/>
                      <a:round/>
                      <a:headEnd type="none" w="med" len="med"/>
                      <a:tailEnd type="none" w="med" len="med"/>
                    </a:lnL>
                    <a:lnR cmpd="sng" algn="ctr" cap="flat" w="62114">
                      <a:solidFill>
                        <a:srgbClr val="000000"/>
                      </a:solidFill>
                      <a:prstDash val="solid"/>
                      <a:round/>
                      <a:headEnd type="none" w="med" len="med"/>
                      <a:tailEnd type="none" w="med" len="med"/>
                    </a:lnR>
                    <a:lnT cmpd="sng" algn="ctr" cap="flat" w="62114">
                      <a:solidFill>
                        <a:srgbClr val="000000"/>
                      </a:solidFill>
                      <a:prstDash val="solid"/>
                      <a:round/>
                      <a:headEnd type="none" w="med" len="med"/>
                      <a:tailEnd type="none" w="med" len="med"/>
                    </a:lnT>
                    <a:lnB cmpd="sng" algn="ctr" cap="flat" w="62114">
                      <a:solidFill>
                        <a:srgbClr val="000000"/>
                      </a:solidFill>
                      <a:prstDash val="solid"/>
                      <a:round/>
                      <a:headEnd type="none" w="med" len="med"/>
                      <a:tailEnd type="none" w="med" len="med"/>
                    </a:lnB>
                  </a:tcPr>
                </a:tc>
              </a:tr>
              <a:tr h="1288874">
                <a:tc>
                  <a:txBody>
                    <a:bodyPr anchor="t" rtlCol="false"/>
                    <a:lstStyle/>
                    <a:p>
                      <a:pPr algn="ctr">
                        <a:lnSpc>
                          <a:spcPts val="3396"/>
                        </a:lnSpc>
                        <a:defRPr/>
                      </a:pPr>
                      <a:r>
                        <a:rPr lang="en-US" sz="2425">
                          <a:solidFill>
                            <a:srgbClr val="000000"/>
                          </a:solidFill>
                          <a:latin typeface="Montserrat Classic Bold"/>
                        </a:rPr>
                        <a:t>timestamp</a:t>
                      </a:r>
                      <a:endParaRPr lang="en-US" sz="1100"/>
                    </a:p>
                  </a:txBody>
                  <a:tcPr marL="243236" marR="243236" marT="243236" marB="243236" anchor="ctr">
                    <a:lnL cmpd="sng" algn="ctr" cap="flat" w="62114">
                      <a:solidFill>
                        <a:srgbClr val="000000"/>
                      </a:solidFill>
                      <a:prstDash val="solid"/>
                      <a:round/>
                      <a:headEnd type="none" w="med" len="med"/>
                      <a:tailEnd type="none" w="med" len="med"/>
                    </a:lnL>
                    <a:lnR cmpd="sng" algn="ctr" cap="flat" w="62114">
                      <a:solidFill>
                        <a:srgbClr val="000000"/>
                      </a:solidFill>
                      <a:prstDash val="solid"/>
                      <a:round/>
                      <a:headEnd type="none" w="med" len="med"/>
                      <a:tailEnd type="none" w="med" len="med"/>
                    </a:lnR>
                    <a:lnT cmpd="sng" algn="ctr" cap="flat" w="62114">
                      <a:solidFill>
                        <a:srgbClr val="000000"/>
                      </a:solidFill>
                      <a:prstDash val="solid"/>
                      <a:round/>
                      <a:headEnd type="none" w="med" len="med"/>
                      <a:tailEnd type="none" w="med" len="med"/>
                    </a:lnT>
                    <a:lnB cmpd="sng" algn="ctr" cap="flat" w="62114">
                      <a:solidFill>
                        <a:srgbClr val="000000"/>
                      </a:solidFill>
                      <a:prstDash val="solid"/>
                      <a:round/>
                      <a:headEnd type="none" w="med" len="med"/>
                      <a:tailEnd type="none" w="med" len="med"/>
                    </a:lnB>
                  </a:tcPr>
                </a:tc>
              </a:tr>
              <a:tr h="1288874">
                <a:tc>
                  <a:txBody>
                    <a:bodyPr anchor="t" rtlCol="false"/>
                    <a:lstStyle/>
                    <a:p>
                      <a:pPr algn="ctr">
                        <a:lnSpc>
                          <a:spcPts val="3396"/>
                        </a:lnSpc>
                        <a:defRPr/>
                      </a:pPr>
                      <a:r>
                        <a:rPr lang="en-US" sz="2425">
                          <a:solidFill>
                            <a:srgbClr val="000000"/>
                          </a:solidFill>
                          <a:latin typeface="Montserrat Classic Bold"/>
                        </a:rPr>
                        <a:t>noonce</a:t>
                      </a:r>
                      <a:endParaRPr lang="en-US" sz="1100"/>
                    </a:p>
                  </a:txBody>
                  <a:tcPr marL="243236" marR="243236" marT="243236" marB="243236" anchor="ctr">
                    <a:lnL cmpd="sng" algn="ctr" cap="flat" w="62114">
                      <a:solidFill>
                        <a:srgbClr val="000000"/>
                      </a:solidFill>
                      <a:prstDash val="solid"/>
                      <a:round/>
                      <a:headEnd type="none" w="med" len="med"/>
                      <a:tailEnd type="none" w="med" len="med"/>
                    </a:lnL>
                    <a:lnR cmpd="sng" algn="ctr" cap="flat" w="62114">
                      <a:solidFill>
                        <a:srgbClr val="000000"/>
                      </a:solidFill>
                      <a:prstDash val="solid"/>
                      <a:round/>
                      <a:headEnd type="none" w="med" len="med"/>
                      <a:tailEnd type="none" w="med" len="med"/>
                    </a:lnR>
                    <a:lnT cmpd="sng" algn="ctr" cap="flat" w="62114">
                      <a:solidFill>
                        <a:srgbClr val="000000"/>
                      </a:solidFill>
                      <a:prstDash val="solid"/>
                      <a:round/>
                      <a:headEnd type="none" w="med" len="med"/>
                      <a:tailEnd type="none" w="med" len="med"/>
                    </a:lnT>
                    <a:lnB cmpd="sng" algn="ctr" cap="flat" w="62114">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7630201" y="2458956"/>
            <a:ext cx="7635780" cy="3326875"/>
          </a:xfrm>
          <a:custGeom>
            <a:avLst/>
            <a:gdLst/>
            <a:ahLst/>
            <a:cxnLst/>
            <a:rect r="r" b="b" t="t" l="l"/>
            <a:pathLst>
              <a:path h="3326875" w="7635780">
                <a:moveTo>
                  <a:pt x="0" y="0"/>
                </a:moveTo>
                <a:lnTo>
                  <a:pt x="7635780" y="0"/>
                </a:lnTo>
                <a:lnTo>
                  <a:pt x="7635780" y="3326875"/>
                </a:lnTo>
                <a:lnTo>
                  <a:pt x="0" y="3326875"/>
                </a:lnTo>
                <a:lnTo>
                  <a:pt x="0" y="0"/>
                </a:lnTo>
                <a:close/>
              </a:path>
            </a:pathLst>
          </a:custGeom>
          <a:blipFill>
            <a:blip r:embed="rId2"/>
            <a:stretch>
              <a:fillRect l="0" t="0" r="0" b="0"/>
            </a:stretch>
          </a:blipFill>
        </p:spPr>
      </p:sp>
      <p:sp>
        <p:nvSpPr>
          <p:cNvPr name="Freeform 4" id="4"/>
          <p:cNvSpPr/>
          <p:nvPr/>
        </p:nvSpPr>
        <p:spPr>
          <a:xfrm flipH="false" flipV="false" rot="0">
            <a:off x="1028700" y="6873815"/>
            <a:ext cx="16230600" cy="2944966"/>
          </a:xfrm>
          <a:custGeom>
            <a:avLst/>
            <a:gdLst/>
            <a:ahLst/>
            <a:cxnLst/>
            <a:rect r="r" b="b" t="t" l="l"/>
            <a:pathLst>
              <a:path h="2944966" w="16230600">
                <a:moveTo>
                  <a:pt x="0" y="0"/>
                </a:moveTo>
                <a:lnTo>
                  <a:pt x="16230600" y="0"/>
                </a:lnTo>
                <a:lnTo>
                  <a:pt x="16230600" y="2944966"/>
                </a:lnTo>
                <a:lnTo>
                  <a:pt x="0" y="2944966"/>
                </a:lnTo>
                <a:lnTo>
                  <a:pt x="0" y="0"/>
                </a:lnTo>
                <a:close/>
              </a:path>
            </a:pathLst>
          </a:custGeom>
          <a:blipFill>
            <a:blip r:embed="rId3"/>
            <a:stretch>
              <a:fillRect l="0" t="-3514" r="0" b="-3514"/>
            </a:stretch>
          </a:blipFill>
        </p:spPr>
      </p:sp>
      <p:grpSp>
        <p:nvGrpSpPr>
          <p:cNvPr name="Group 5" id="5"/>
          <p:cNvGrpSpPr/>
          <p:nvPr/>
        </p:nvGrpSpPr>
        <p:grpSpPr>
          <a:xfrm rot="0">
            <a:off x="2317413" y="7639448"/>
            <a:ext cx="14650060" cy="1305418"/>
            <a:chOff x="0" y="0"/>
            <a:chExt cx="3858452" cy="343814"/>
          </a:xfrm>
        </p:grpSpPr>
        <p:sp>
          <p:nvSpPr>
            <p:cNvPr name="Freeform 6" id="6"/>
            <p:cNvSpPr/>
            <p:nvPr/>
          </p:nvSpPr>
          <p:spPr>
            <a:xfrm flipH="false" flipV="false" rot="0">
              <a:off x="0" y="0"/>
              <a:ext cx="3858452" cy="343814"/>
            </a:xfrm>
            <a:custGeom>
              <a:avLst/>
              <a:gdLst/>
              <a:ahLst/>
              <a:cxnLst/>
              <a:rect r="r" b="b" t="t" l="l"/>
              <a:pathLst>
                <a:path h="343814" w="3858452">
                  <a:moveTo>
                    <a:pt x="0" y="0"/>
                  </a:moveTo>
                  <a:lnTo>
                    <a:pt x="3858452" y="0"/>
                  </a:lnTo>
                  <a:lnTo>
                    <a:pt x="3858452" y="343814"/>
                  </a:lnTo>
                  <a:lnTo>
                    <a:pt x="0" y="343814"/>
                  </a:lnTo>
                  <a:close/>
                </a:path>
              </a:pathLst>
            </a:custGeom>
            <a:solidFill>
              <a:srgbClr val="000000">
                <a:alpha val="0"/>
              </a:srgbClr>
            </a:solidFill>
            <a:ln w="38100" cap="sq">
              <a:solidFill>
                <a:srgbClr val="38B6FF"/>
              </a:solidFill>
              <a:prstDash val="solid"/>
              <a:miter/>
            </a:ln>
          </p:spPr>
        </p:sp>
        <p:sp>
          <p:nvSpPr>
            <p:cNvPr name="TextBox 7" id="7"/>
            <p:cNvSpPr txBox="true"/>
            <p:nvPr/>
          </p:nvSpPr>
          <p:spPr>
            <a:xfrm>
              <a:off x="0" y="-38100"/>
              <a:ext cx="3858452" cy="381914"/>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638990" y="458694"/>
            <a:ext cx="9010020" cy="1076325"/>
          </a:xfrm>
          <a:prstGeom prst="rect">
            <a:avLst/>
          </a:prstGeom>
        </p:spPr>
        <p:txBody>
          <a:bodyPr anchor="t" rtlCol="false" tIns="0" lIns="0" bIns="0" rIns="0">
            <a:spAutoFit/>
          </a:bodyPr>
          <a:lstStyle/>
          <a:p>
            <a:pPr algn="ctr">
              <a:lnSpc>
                <a:spcPts val="8400"/>
              </a:lnSpc>
            </a:pPr>
            <a:r>
              <a:rPr lang="en-US" sz="7000">
                <a:solidFill>
                  <a:srgbClr val="CD0505"/>
                </a:solidFill>
                <a:latin typeface="Montserrat Classic Bold"/>
              </a:rPr>
              <a:t>BLOCK HASH</a:t>
            </a:r>
          </a:p>
        </p:txBody>
      </p:sp>
      <p:grpSp>
        <p:nvGrpSpPr>
          <p:cNvPr name="Group 9" id="9"/>
          <p:cNvGrpSpPr/>
          <p:nvPr/>
        </p:nvGrpSpPr>
        <p:grpSpPr>
          <a:xfrm rot="0">
            <a:off x="2317413" y="9163941"/>
            <a:ext cx="14650060" cy="415077"/>
            <a:chOff x="0" y="0"/>
            <a:chExt cx="3858452" cy="109321"/>
          </a:xfrm>
        </p:grpSpPr>
        <p:sp>
          <p:nvSpPr>
            <p:cNvPr name="Freeform 10" id="10"/>
            <p:cNvSpPr/>
            <p:nvPr/>
          </p:nvSpPr>
          <p:spPr>
            <a:xfrm flipH="false" flipV="false" rot="0">
              <a:off x="0" y="0"/>
              <a:ext cx="3858452" cy="109321"/>
            </a:xfrm>
            <a:custGeom>
              <a:avLst/>
              <a:gdLst/>
              <a:ahLst/>
              <a:cxnLst/>
              <a:rect r="r" b="b" t="t" l="l"/>
              <a:pathLst>
                <a:path h="109321" w="3858452">
                  <a:moveTo>
                    <a:pt x="0" y="0"/>
                  </a:moveTo>
                  <a:lnTo>
                    <a:pt x="3858452" y="0"/>
                  </a:lnTo>
                  <a:lnTo>
                    <a:pt x="3858452" y="109321"/>
                  </a:lnTo>
                  <a:lnTo>
                    <a:pt x="0" y="109321"/>
                  </a:lnTo>
                  <a:close/>
                </a:path>
              </a:pathLst>
            </a:custGeom>
            <a:solidFill>
              <a:srgbClr val="000000">
                <a:alpha val="0"/>
              </a:srgbClr>
            </a:solidFill>
            <a:ln w="38100" cap="sq">
              <a:solidFill>
                <a:srgbClr val="FFBD59"/>
              </a:solidFill>
              <a:prstDash val="solid"/>
              <a:miter/>
            </a:ln>
          </p:spPr>
        </p:sp>
        <p:sp>
          <p:nvSpPr>
            <p:cNvPr name="TextBox 11" id="11"/>
            <p:cNvSpPr txBox="true"/>
            <p:nvPr/>
          </p:nvSpPr>
          <p:spPr>
            <a:xfrm>
              <a:off x="0" y="-38100"/>
              <a:ext cx="3858452" cy="1474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83275" y="2076804"/>
            <a:ext cx="10321449" cy="7627336"/>
          </a:xfrm>
          <a:custGeom>
            <a:avLst/>
            <a:gdLst/>
            <a:ahLst/>
            <a:cxnLst/>
            <a:rect r="r" b="b" t="t" l="l"/>
            <a:pathLst>
              <a:path h="7627336" w="10321449">
                <a:moveTo>
                  <a:pt x="0" y="0"/>
                </a:moveTo>
                <a:lnTo>
                  <a:pt x="10321450" y="0"/>
                </a:lnTo>
                <a:lnTo>
                  <a:pt x="10321450" y="7627336"/>
                </a:lnTo>
                <a:lnTo>
                  <a:pt x="0" y="7627336"/>
                </a:lnTo>
                <a:lnTo>
                  <a:pt x="0" y="0"/>
                </a:lnTo>
                <a:close/>
              </a:path>
            </a:pathLst>
          </a:custGeom>
          <a:blipFill>
            <a:blip r:embed="rId2"/>
            <a:stretch>
              <a:fillRect l="0" t="0" r="0" b="0"/>
            </a:stretch>
          </a:blipFill>
        </p:spPr>
      </p:sp>
      <p:sp>
        <p:nvSpPr>
          <p:cNvPr name="TextBox 3" id="3"/>
          <p:cNvSpPr txBox="true"/>
          <p:nvPr/>
        </p:nvSpPr>
        <p:spPr>
          <a:xfrm rot="0">
            <a:off x="3607147" y="657225"/>
            <a:ext cx="11073705" cy="733425"/>
          </a:xfrm>
          <a:prstGeom prst="rect">
            <a:avLst/>
          </a:prstGeom>
        </p:spPr>
        <p:txBody>
          <a:bodyPr anchor="t" rtlCol="false" tIns="0" lIns="0" bIns="0" rIns="0">
            <a:spAutoFit/>
          </a:bodyPr>
          <a:lstStyle/>
          <a:p>
            <a:pPr algn="ctr">
              <a:lnSpc>
                <a:spcPts val="5759"/>
              </a:lnSpc>
            </a:pPr>
            <a:r>
              <a:rPr lang="en-US" sz="4800">
                <a:solidFill>
                  <a:srgbClr val="CD0505"/>
                </a:solidFill>
                <a:latin typeface="Roboto Bold"/>
              </a:rPr>
              <a:t>CƠ CHẾ ĐỒNG THUẬN PROOF OF WORK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03235" y="1747062"/>
            <a:ext cx="10392183" cy="7874253"/>
          </a:xfrm>
          <a:custGeom>
            <a:avLst/>
            <a:gdLst/>
            <a:ahLst/>
            <a:cxnLst/>
            <a:rect r="r" b="b" t="t" l="l"/>
            <a:pathLst>
              <a:path h="7874253" w="10392183">
                <a:moveTo>
                  <a:pt x="0" y="0"/>
                </a:moveTo>
                <a:lnTo>
                  <a:pt x="10392183" y="0"/>
                </a:lnTo>
                <a:lnTo>
                  <a:pt x="10392183" y="7874253"/>
                </a:lnTo>
                <a:lnTo>
                  <a:pt x="0" y="7874253"/>
                </a:lnTo>
                <a:lnTo>
                  <a:pt x="0" y="0"/>
                </a:lnTo>
                <a:close/>
              </a:path>
            </a:pathLst>
          </a:custGeom>
          <a:blipFill>
            <a:blip r:embed="rId2"/>
            <a:stretch>
              <a:fillRect l="0" t="0" r="0" b="0"/>
            </a:stretch>
          </a:blipFill>
        </p:spPr>
      </p:sp>
      <p:sp>
        <p:nvSpPr>
          <p:cNvPr name="TextBox 3" id="3"/>
          <p:cNvSpPr txBox="true"/>
          <p:nvPr/>
        </p:nvSpPr>
        <p:spPr>
          <a:xfrm rot="0">
            <a:off x="4638990" y="449169"/>
            <a:ext cx="10056428" cy="1085850"/>
          </a:xfrm>
          <a:prstGeom prst="rect">
            <a:avLst/>
          </a:prstGeom>
        </p:spPr>
        <p:txBody>
          <a:bodyPr anchor="t" rtlCol="false" tIns="0" lIns="0" bIns="0" rIns="0">
            <a:spAutoFit/>
          </a:bodyPr>
          <a:lstStyle/>
          <a:p>
            <a:pPr algn="ctr">
              <a:lnSpc>
                <a:spcPts val="8400"/>
              </a:lnSpc>
            </a:pPr>
            <a:r>
              <a:rPr lang="en-US" sz="7000">
                <a:solidFill>
                  <a:srgbClr val="CD0505"/>
                </a:solidFill>
                <a:latin typeface="Roboto Bold"/>
              </a:rPr>
              <a:t>MÔ HÌNH HỆ THỐNG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DAGIamF3Iro</dc:identifier>
  <dcterms:modified xsi:type="dcterms:W3CDTF">2011-08-01T06:04:30Z</dcterms:modified>
  <cp:revision>1</cp:revision>
  <dc:title>Final report</dc:title>
</cp:coreProperties>
</file>