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B2B901-8C91-44C8-B9AE-25255604A79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14C0AA93-684C-4D45-B43C-4D420EEFB299}">
          <p14:sldIdLst/>
        </p14:section>
        <p14:section name="Untitled Section" id="{5198B793-39FD-47BF-8266-080E81CE780B}">
          <p14:sldIdLst/>
        </p14:section>
        <p14:section name="Untitled Section" id="{A216408B-F5FB-4BDB-91AB-8FE8709F73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anh Pham van" initials="Ov" lastIdx="1" clrIdx="0">
    <p:extLst>
      <p:ext uri="{19B8F6BF-5375-455C-9EA6-DF929625EA0E}">
        <p15:presenceInfo xmlns:p15="http://schemas.microsoft.com/office/powerpoint/2012/main" userId="e2e6e554142d12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7FE68-6F2C-4E5D-B36F-F6F43545DA76}" v="359" dt="2021-01-10T15:32:58.204"/>
    <p1510:client id="{2C2D6335-F672-4126-A991-174DFD24C9AD}" v="38" dt="2021-01-10T14:05:30.770"/>
    <p1510:client id="{358C90BA-9BEC-4E0A-B736-9F9569FA6F54}" v="1006" dt="2021-01-10T14:57:36.287"/>
    <p1510:client id="{EFD1D20B-053D-4032-8D08-7FA98E585315}" v="241" dt="2021-01-10T13:55:42.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70265-BC7B-4C87-A421-62FA1BE62FE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ED66DC1-8DD5-4A62-BEF0-07FE87F3B8AA}">
      <dgm:prSet/>
      <dgm:spPr/>
      <dgm:t>
        <a:bodyPr/>
        <a:lstStyle/>
        <a:p>
          <a:r>
            <a:rPr lang="en-US" dirty="0"/>
            <a:t>Overview of microservice architecture.</a:t>
          </a:r>
        </a:p>
      </dgm:t>
    </dgm:pt>
    <dgm:pt modelId="{50CD4FED-7090-41CD-8CB3-AF60DB23912E}" type="parTrans" cxnId="{E8A543AC-1BEB-4E59-9262-36AD941B4D65}">
      <dgm:prSet/>
      <dgm:spPr/>
      <dgm:t>
        <a:bodyPr/>
        <a:lstStyle/>
        <a:p>
          <a:endParaRPr lang="en-US"/>
        </a:p>
      </dgm:t>
    </dgm:pt>
    <dgm:pt modelId="{63E498D4-356C-40DD-A230-9C802A1E1D69}" type="sibTrans" cxnId="{E8A543AC-1BEB-4E59-9262-36AD941B4D65}">
      <dgm:prSet/>
      <dgm:spPr/>
      <dgm:t>
        <a:bodyPr/>
        <a:lstStyle/>
        <a:p>
          <a:endParaRPr lang="en-US"/>
        </a:p>
      </dgm:t>
    </dgm:pt>
    <dgm:pt modelId="{DCE6380E-FB17-49DB-AF23-A782344B271F}">
      <dgm:prSet/>
      <dgm:spPr/>
      <dgm:t>
        <a:bodyPr/>
        <a:lstStyle/>
        <a:p>
          <a:r>
            <a:rPr lang="en-US" dirty="0"/>
            <a:t>The components and designing a microservice architecture.</a:t>
          </a:r>
        </a:p>
      </dgm:t>
    </dgm:pt>
    <dgm:pt modelId="{C47901DA-F2E3-48B6-9F4D-7414FC77DF48}" type="parTrans" cxnId="{35AC10FB-8E68-4118-B6B3-ED3052293E1B}">
      <dgm:prSet/>
      <dgm:spPr/>
      <dgm:t>
        <a:bodyPr/>
        <a:lstStyle/>
        <a:p>
          <a:endParaRPr lang="en-US"/>
        </a:p>
      </dgm:t>
    </dgm:pt>
    <dgm:pt modelId="{F84E1B5B-1DD1-4565-AD9C-21418FD98CDF}" type="sibTrans" cxnId="{35AC10FB-8E68-4118-B6B3-ED3052293E1B}">
      <dgm:prSet/>
      <dgm:spPr/>
      <dgm:t>
        <a:bodyPr/>
        <a:lstStyle/>
        <a:p>
          <a:endParaRPr lang="en-US"/>
        </a:p>
      </dgm:t>
    </dgm:pt>
    <dgm:pt modelId="{EC23C338-01C0-458C-AD07-5C6D06B97793}">
      <dgm:prSet/>
      <dgm:spPr/>
      <dgm:t>
        <a:bodyPr/>
        <a:lstStyle/>
        <a:p>
          <a:r>
            <a:rPr lang="en-US" dirty="0"/>
            <a:t>The aspects of microservice architecture.</a:t>
          </a:r>
        </a:p>
      </dgm:t>
    </dgm:pt>
    <dgm:pt modelId="{563C89B2-8E41-44C1-B8A7-9A4EE806AE41}" type="parTrans" cxnId="{72450D8C-E1B5-417F-8E94-CCFE87EE6C7F}">
      <dgm:prSet/>
      <dgm:spPr/>
      <dgm:t>
        <a:bodyPr/>
        <a:lstStyle/>
        <a:p>
          <a:endParaRPr lang="en-US"/>
        </a:p>
      </dgm:t>
    </dgm:pt>
    <dgm:pt modelId="{20A4DB49-CE85-4306-9F22-548424B4486D}" type="sibTrans" cxnId="{72450D8C-E1B5-417F-8E94-CCFE87EE6C7F}">
      <dgm:prSet/>
      <dgm:spPr/>
      <dgm:t>
        <a:bodyPr/>
        <a:lstStyle/>
        <a:p>
          <a:endParaRPr lang="en-US"/>
        </a:p>
      </dgm:t>
    </dgm:pt>
    <dgm:pt modelId="{71A9061D-781A-4A4E-AC96-785DCCC7855A}">
      <dgm:prSet/>
      <dgm:spPr/>
      <dgm:t>
        <a:bodyPr/>
        <a:lstStyle/>
        <a:p>
          <a:r>
            <a:rPr lang="en-US" dirty="0"/>
            <a:t>Summary</a:t>
          </a:r>
        </a:p>
      </dgm:t>
    </dgm:pt>
    <dgm:pt modelId="{7F0C3D15-10E8-4910-A627-A9FF4C6C2DB9}" type="parTrans" cxnId="{88AA5254-5C94-42C2-93D0-956272B82BBD}">
      <dgm:prSet/>
      <dgm:spPr/>
      <dgm:t>
        <a:bodyPr/>
        <a:lstStyle/>
        <a:p>
          <a:endParaRPr lang="en-US"/>
        </a:p>
      </dgm:t>
    </dgm:pt>
    <dgm:pt modelId="{7006F09C-A96E-4D72-A89D-520DBD9A4C77}" type="sibTrans" cxnId="{88AA5254-5C94-42C2-93D0-956272B82BBD}">
      <dgm:prSet/>
      <dgm:spPr/>
      <dgm:t>
        <a:bodyPr/>
        <a:lstStyle/>
        <a:p>
          <a:endParaRPr lang="en-US"/>
        </a:p>
      </dgm:t>
    </dgm:pt>
    <dgm:pt modelId="{99BE6073-A1FA-4BED-9C29-980FBBEF6F74}" type="pres">
      <dgm:prSet presAssocID="{27B70265-BC7B-4C87-A421-62FA1BE62FE3}" presName="linear" presStyleCnt="0">
        <dgm:presLayoutVars>
          <dgm:animLvl val="lvl"/>
          <dgm:resizeHandles val="exact"/>
        </dgm:presLayoutVars>
      </dgm:prSet>
      <dgm:spPr/>
    </dgm:pt>
    <dgm:pt modelId="{FBB0C03B-C4A7-4353-9E35-6B34A6E4371A}" type="pres">
      <dgm:prSet presAssocID="{4ED66DC1-8DD5-4A62-BEF0-07FE87F3B8AA}" presName="parentText" presStyleLbl="node1" presStyleIdx="0" presStyleCnt="4">
        <dgm:presLayoutVars>
          <dgm:chMax val="0"/>
          <dgm:bulletEnabled val="1"/>
        </dgm:presLayoutVars>
      </dgm:prSet>
      <dgm:spPr/>
    </dgm:pt>
    <dgm:pt modelId="{874E7069-FC47-446B-BED2-D8A6C64041AE}" type="pres">
      <dgm:prSet presAssocID="{63E498D4-356C-40DD-A230-9C802A1E1D69}" presName="spacer" presStyleCnt="0"/>
      <dgm:spPr/>
    </dgm:pt>
    <dgm:pt modelId="{6249CFAB-FEA1-4FB0-99DD-25EC3CC4A84E}" type="pres">
      <dgm:prSet presAssocID="{DCE6380E-FB17-49DB-AF23-A782344B271F}" presName="parentText" presStyleLbl="node1" presStyleIdx="1" presStyleCnt="4">
        <dgm:presLayoutVars>
          <dgm:chMax val="0"/>
          <dgm:bulletEnabled val="1"/>
        </dgm:presLayoutVars>
      </dgm:prSet>
      <dgm:spPr/>
    </dgm:pt>
    <dgm:pt modelId="{93B83B04-7108-4075-A29C-CF06D02F9356}" type="pres">
      <dgm:prSet presAssocID="{F84E1B5B-1DD1-4565-AD9C-21418FD98CDF}" presName="spacer" presStyleCnt="0"/>
      <dgm:spPr/>
    </dgm:pt>
    <dgm:pt modelId="{C15D5763-99CC-4456-91D2-C3C2DE7BD208}" type="pres">
      <dgm:prSet presAssocID="{EC23C338-01C0-458C-AD07-5C6D06B97793}" presName="parentText" presStyleLbl="node1" presStyleIdx="2" presStyleCnt="4">
        <dgm:presLayoutVars>
          <dgm:chMax val="0"/>
          <dgm:bulletEnabled val="1"/>
        </dgm:presLayoutVars>
      </dgm:prSet>
      <dgm:spPr/>
    </dgm:pt>
    <dgm:pt modelId="{86E494CA-CF6C-4081-91EE-36F0482CEFB3}" type="pres">
      <dgm:prSet presAssocID="{20A4DB49-CE85-4306-9F22-548424B4486D}" presName="spacer" presStyleCnt="0"/>
      <dgm:spPr/>
    </dgm:pt>
    <dgm:pt modelId="{C1A812E3-3F7D-4B72-A0EF-286D3CCC53F8}" type="pres">
      <dgm:prSet presAssocID="{71A9061D-781A-4A4E-AC96-785DCCC7855A}" presName="parentText" presStyleLbl="node1" presStyleIdx="3" presStyleCnt="4">
        <dgm:presLayoutVars>
          <dgm:chMax val="0"/>
          <dgm:bulletEnabled val="1"/>
        </dgm:presLayoutVars>
      </dgm:prSet>
      <dgm:spPr/>
    </dgm:pt>
  </dgm:ptLst>
  <dgm:cxnLst>
    <dgm:cxn modelId="{CC93200F-D702-44A7-A1F2-86B1358F97FA}" type="presOf" srcId="{27B70265-BC7B-4C87-A421-62FA1BE62FE3}" destId="{99BE6073-A1FA-4BED-9C29-980FBBEF6F74}" srcOrd="0" destOrd="0" presId="urn:microsoft.com/office/officeart/2005/8/layout/vList2"/>
    <dgm:cxn modelId="{87931A5E-8EA0-4757-8103-899332549E97}" type="presOf" srcId="{71A9061D-781A-4A4E-AC96-785DCCC7855A}" destId="{C1A812E3-3F7D-4B72-A0EF-286D3CCC53F8}" srcOrd="0" destOrd="0" presId="urn:microsoft.com/office/officeart/2005/8/layout/vList2"/>
    <dgm:cxn modelId="{A43C3741-1459-44EB-8740-6B01707F387B}" type="presOf" srcId="{EC23C338-01C0-458C-AD07-5C6D06B97793}" destId="{C15D5763-99CC-4456-91D2-C3C2DE7BD208}" srcOrd="0" destOrd="0" presId="urn:microsoft.com/office/officeart/2005/8/layout/vList2"/>
    <dgm:cxn modelId="{DBF6E54F-79DC-4E8A-8C30-41AC6C6AFF87}" type="presOf" srcId="{4ED66DC1-8DD5-4A62-BEF0-07FE87F3B8AA}" destId="{FBB0C03B-C4A7-4353-9E35-6B34A6E4371A}" srcOrd="0" destOrd="0" presId="urn:microsoft.com/office/officeart/2005/8/layout/vList2"/>
    <dgm:cxn modelId="{88AA5254-5C94-42C2-93D0-956272B82BBD}" srcId="{27B70265-BC7B-4C87-A421-62FA1BE62FE3}" destId="{71A9061D-781A-4A4E-AC96-785DCCC7855A}" srcOrd="3" destOrd="0" parTransId="{7F0C3D15-10E8-4910-A627-A9FF4C6C2DB9}" sibTransId="{7006F09C-A96E-4D72-A89D-520DBD9A4C77}"/>
    <dgm:cxn modelId="{72450D8C-E1B5-417F-8E94-CCFE87EE6C7F}" srcId="{27B70265-BC7B-4C87-A421-62FA1BE62FE3}" destId="{EC23C338-01C0-458C-AD07-5C6D06B97793}" srcOrd="2" destOrd="0" parTransId="{563C89B2-8E41-44C1-B8A7-9A4EE806AE41}" sibTransId="{20A4DB49-CE85-4306-9F22-548424B4486D}"/>
    <dgm:cxn modelId="{E8A543AC-1BEB-4E59-9262-36AD941B4D65}" srcId="{27B70265-BC7B-4C87-A421-62FA1BE62FE3}" destId="{4ED66DC1-8DD5-4A62-BEF0-07FE87F3B8AA}" srcOrd="0" destOrd="0" parTransId="{50CD4FED-7090-41CD-8CB3-AF60DB23912E}" sibTransId="{63E498D4-356C-40DD-A230-9C802A1E1D69}"/>
    <dgm:cxn modelId="{127B17F3-D9B5-4FAA-973A-7EE08612984A}" type="presOf" srcId="{DCE6380E-FB17-49DB-AF23-A782344B271F}" destId="{6249CFAB-FEA1-4FB0-99DD-25EC3CC4A84E}" srcOrd="0" destOrd="0" presId="urn:microsoft.com/office/officeart/2005/8/layout/vList2"/>
    <dgm:cxn modelId="{35AC10FB-8E68-4118-B6B3-ED3052293E1B}" srcId="{27B70265-BC7B-4C87-A421-62FA1BE62FE3}" destId="{DCE6380E-FB17-49DB-AF23-A782344B271F}" srcOrd="1" destOrd="0" parTransId="{C47901DA-F2E3-48B6-9F4D-7414FC77DF48}" sibTransId="{F84E1B5B-1DD1-4565-AD9C-21418FD98CDF}"/>
    <dgm:cxn modelId="{15F216C1-D0E5-4AB6-8346-2E3BCBC1204C}" type="presParOf" srcId="{99BE6073-A1FA-4BED-9C29-980FBBEF6F74}" destId="{FBB0C03B-C4A7-4353-9E35-6B34A6E4371A}" srcOrd="0" destOrd="0" presId="urn:microsoft.com/office/officeart/2005/8/layout/vList2"/>
    <dgm:cxn modelId="{3C2E0C85-0189-4B5D-AD74-041852104741}" type="presParOf" srcId="{99BE6073-A1FA-4BED-9C29-980FBBEF6F74}" destId="{874E7069-FC47-446B-BED2-D8A6C64041AE}" srcOrd="1" destOrd="0" presId="urn:microsoft.com/office/officeart/2005/8/layout/vList2"/>
    <dgm:cxn modelId="{ED9338BE-221D-4AA7-B871-188773F82248}" type="presParOf" srcId="{99BE6073-A1FA-4BED-9C29-980FBBEF6F74}" destId="{6249CFAB-FEA1-4FB0-99DD-25EC3CC4A84E}" srcOrd="2" destOrd="0" presId="urn:microsoft.com/office/officeart/2005/8/layout/vList2"/>
    <dgm:cxn modelId="{FDE49541-B2F1-48B4-B907-1936A7254486}" type="presParOf" srcId="{99BE6073-A1FA-4BED-9C29-980FBBEF6F74}" destId="{93B83B04-7108-4075-A29C-CF06D02F9356}" srcOrd="3" destOrd="0" presId="urn:microsoft.com/office/officeart/2005/8/layout/vList2"/>
    <dgm:cxn modelId="{91047073-9927-4643-B10F-5C4664E9E3AD}" type="presParOf" srcId="{99BE6073-A1FA-4BED-9C29-980FBBEF6F74}" destId="{C15D5763-99CC-4456-91D2-C3C2DE7BD208}" srcOrd="4" destOrd="0" presId="urn:microsoft.com/office/officeart/2005/8/layout/vList2"/>
    <dgm:cxn modelId="{30F72009-83FF-4367-9251-61AF8816B7DB}" type="presParOf" srcId="{99BE6073-A1FA-4BED-9C29-980FBBEF6F74}" destId="{86E494CA-CF6C-4081-91EE-36F0482CEFB3}" srcOrd="5" destOrd="0" presId="urn:microsoft.com/office/officeart/2005/8/layout/vList2"/>
    <dgm:cxn modelId="{BB2D3C66-2C7D-4700-88C9-3639342278BC}" type="presParOf" srcId="{99BE6073-A1FA-4BED-9C29-980FBBEF6F74}" destId="{C1A812E3-3F7D-4B72-A0EF-286D3CCC53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0C03B-C4A7-4353-9E35-6B34A6E4371A}">
      <dsp:nvSpPr>
        <dsp:cNvPr id="0" name=""/>
        <dsp:cNvSpPr/>
      </dsp:nvSpPr>
      <dsp:spPr>
        <a:xfrm>
          <a:off x="0" y="19338"/>
          <a:ext cx="6858000" cy="1072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Overview of microservice architecture.</a:t>
          </a:r>
        </a:p>
      </dsp:txBody>
      <dsp:txXfrm>
        <a:off x="52359" y="71697"/>
        <a:ext cx="6753282" cy="967861"/>
      </dsp:txXfrm>
    </dsp:sp>
    <dsp:sp modelId="{6249CFAB-FEA1-4FB0-99DD-25EC3CC4A84E}">
      <dsp:nvSpPr>
        <dsp:cNvPr id="0" name=""/>
        <dsp:cNvSpPr/>
      </dsp:nvSpPr>
      <dsp:spPr>
        <a:xfrm>
          <a:off x="0" y="1169677"/>
          <a:ext cx="6858000" cy="10725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components and designing a microservice architecture.</a:t>
          </a:r>
        </a:p>
      </dsp:txBody>
      <dsp:txXfrm>
        <a:off x="52359" y="1222036"/>
        <a:ext cx="6753282" cy="967861"/>
      </dsp:txXfrm>
    </dsp:sp>
    <dsp:sp modelId="{C15D5763-99CC-4456-91D2-C3C2DE7BD208}">
      <dsp:nvSpPr>
        <dsp:cNvPr id="0" name=""/>
        <dsp:cNvSpPr/>
      </dsp:nvSpPr>
      <dsp:spPr>
        <a:xfrm>
          <a:off x="0" y="2320017"/>
          <a:ext cx="6858000" cy="10725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aspects of microservice architecture.</a:t>
          </a:r>
        </a:p>
      </dsp:txBody>
      <dsp:txXfrm>
        <a:off x="52359" y="2372376"/>
        <a:ext cx="6753282" cy="967861"/>
      </dsp:txXfrm>
    </dsp:sp>
    <dsp:sp modelId="{C1A812E3-3F7D-4B72-A0EF-286D3CCC53F8}">
      <dsp:nvSpPr>
        <dsp:cNvPr id="0" name=""/>
        <dsp:cNvSpPr/>
      </dsp:nvSpPr>
      <dsp:spPr>
        <a:xfrm>
          <a:off x="0" y="3470356"/>
          <a:ext cx="6858000" cy="10725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Summary</a:t>
          </a:r>
        </a:p>
      </dsp:txBody>
      <dsp:txXfrm>
        <a:off x="52359" y="3522715"/>
        <a:ext cx="6753282" cy="967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83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5861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1257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32912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62880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29095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6387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8673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79251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4469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1/10/2021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43055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spc="110">
                <a:solidFill>
                  <a:schemeClr val="tx1">
                    <a:tint val="75000"/>
                    <a:alpha val="70000"/>
                  </a:schemeClr>
                </a:solidFill>
              </a:defRPr>
            </a:lvl1pPr>
          </a:lstStyle>
          <a:p>
            <a:fld id="{76969C88-B244-455D-A017-012B25B1ACDD}" type="datetimeFigureOut">
              <a:rPr lang="en-US" smtClean="0"/>
              <a:pPr/>
              <a:t>1/10/2021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spc="11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spc="1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87061489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spc="13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spc="8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spc="8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spc="8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spc="8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spc="8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anhpv@vpbank.com.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xoniq.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martinfowler.com/articles/microservice-trade-offs.html#deployment" TargetMode="External"/><Relationship Id="rId2" Type="http://schemas.openxmlformats.org/officeDocument/2006/relationships/hyperlink" Target="https://martinfowler.com/articles/microservice-trade-offs.html#boundaries" TargetMode="External"/><Relationship Id="rId1" Type="http://schemas.openxmlformats.org/officeDocument/2006/relationships/slideLayout" Target="../slideLayouts/slideLayout5.xml"/><Relationship Id="rId6" Type="http://schemas.openxmlformats.org/officeDocument/2006/relationships/hyperlink" Target="https://martinfowler.com/articles/microservice-trade-offs.html#ops" TargetMode="External"/><Relationship Id="rId5" Type="http://schemas.openxmlformats.org/officeDocument/2006/relationships/hyperlink" Target="https://martinfowler.com/articles/microservice-trade-offs.html#distribution" TargetMode="External"/><Relationship Id="rId4" Type="http://schemas.openxmlformats.org/officeDocument/2006/relationships/hyperlink" Target="https://martinfowler.com/articles/microservice-trade-offs.html#diversit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 name="Picture 3">
            <a:extLst>
              <a:ext uri="{FF2B5EF4-FFF2-40B4-BE49-F238E27FC236}">
                <a16:creationId xmlns:a16="http://schemas.microsoft.com/office/drawing/2014/main" id="{C2C6FB42-3D49-46CC-ADE8-BA187AD55DA8}"/>
              </a:ext>
            </a:extLst>
          </p:cNvPr>
          <p:cNvPicPr>
            <a:picLocks noChangeAspect="1"/>
          </p:cNvPicPr>
          <p:nvPr/>
        </p:nvPicPr>
        <p:blipFill rotWithShape="1">
          <a:blip r:embed="rId2"/>
          <a:srcRect t="29775"/>
          <a:stretch/>
        </p:blipFill>
        <p:spPr>
          <a:xfrm>
            <a:off x="20" y="10"/>
            <a:ext cx="12207220" cy="6857990"/>
          </a:xfrm>
          <a:prstGeom prst="rect">
            <a:avLst/>
          </a:prstGeom>
        </p:spPr>
      </p:pic>
      <p:sp>
        <p:nvSpPr>
          <p:cNvPr id="49" name="Rectangle 48">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762000"/>
            <a:ext cx="3810000" cy="3048000"/>
          </a:xfrm>
        </p:spPr>
        <p:txBody>
          <a:bodyPr>
            <a:normAutofit/>
          </a:bodyPr>
          <a:lstStyle/>
          <a:p>
            <a:pPr algn="l"/>
            <a:r>
              <a:rPr lang="en-US" sz="4400" b="1">
                <a:ea typeface="Meiryo"/>
              </a:rPr>
              <a:t>Microservice Architecture Introduction</a:t>
            </a:r>
          </a:p>
        </p:txBody>
      </p:sp>
      <p:sp>
        <p:nvSpPr>
          <p:cNvPr id="3" name="Subtitle 2"/>
          <p:cNvSpPr>
            <a:spLocks noGrp="1"/>
          </p:cNvSpPr>
          <p:nvPr>
            <p:ph type="subTitle" idx="1"/>
          </p:nvPr>
        </p:nvSpPr>
        <p:spPr>
          <a:xfrm>
            <a:off x="762000" y="4083733"/>
            <a:ext cx="5355979" cy="908539"/>
          </a:xfrm>
        </p:spPr>
        <p:txBody>
          <a:bodyPr vert="horz" lIns="91440" tIns="45720" rIns="91440" bIns="45720" rtlCol="0" anchor="t">
            <a:normAutofit/>
          </a:bodyPr>
          <a:lstStyle/>
          <a:p>
            <a:pPr algn="l"/>
            <a:r>
              <a:rPr lang="en-US" dirty="0">
                <a:solidFill>
                  <a:srgbClr val="FFFFFF"/>
                </a:solidFill>
                <a:hlinkClick r:id="rId3"/>
              </a:rPr>
              <a:t>oanhpv@vpbank.com.vn</a:t>
            </a:r>
            <a:r>
              <a:rPr lang="en-US" dirty="0">
                <a:solidFill>
                  <a:srgbClr val="FFFFFF"/>
                </a:solidFill>
              </a:rPr>
              <a:t> 2021</a:t>
            </a:r>
            <a:endParaRPr lang="en-US" dirty="0"/>
          </a:p>
        </p:txBody>
      </p:sp>
      <p:sp>
        <p:nvSpPr>
          <p:cNvPr id="51" name="Freeform: Shape 50">
            <a:extLst>
              <a:ext uri="{FF2B5EF4-FFF2-40B4-BE49-F238E27FC236}">
                <a16:creationId xmlns:a16="http://schemas.microsoft.com/office/drawing/2014/main" id="{A90EB1ED-CF74-44C2-853E-6177E160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53" name="Group 52">
            <a:extLst>
              <a:ext uri="{FF2B5EF4-FFF2-40B4-BE49-F238E27FC236}">
                <a16:creationId xmlns:a16="http://schemas.microsoft.com/office/drawing/2014/main" id="{57743230-5CA1-4096-8FEF-2A1530D8D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829359"/>
            <a:ext cx="4333874" cy="1028642"/>
            <a:chOff x="7153921" y="5829359"/>
            <a:chExt cx="5038078" cy="1028642"/>
          </a:xfrm>
        </p:grpSpPr>
        <p:sp>
          <p:nvSpPr>
            <p:cNvPr id="54" name="Freeform: Shape 53">
              <a:extLst>
                <a:ext uri="{FF2B5EF4-FFF2-40B4-BE49-F238E27FC236}">
                  <a16:creationId xmlns:a16="http://schemas.microsoft.com/office/drawing/2014/main" id="{CEAD3ABE-E984-4D7B-ADC3-7D4D38C97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5"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55" name="Freeform: Shape 54">
              <a:extLst>
                <a:ext uri="{FF2B5EF4-FFF2-40B4-BE49-F238E27FC236}">
                  <a16:creationId xmlns:a16="http://schemas.microsoft.com/office/drawing/2014/main" id="{B18AFE34-D405-4581-A4CC-02072A132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Tree>
    <p:extLst>
      <p:ext uri="{BB962C8B-B14F-4D97-AF65-F5344CB8AC3E}">
        <p14:creationId xmlns:p14="http://schemas.microsoft.com/office/powerpoint/2010/main" val="12863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F0E9-6704-4B24-A33E-C1F474687D19}"/>
              </a:ext>
            </a:extLst>
          </p:cNvPr>
          <p:cNvSpPr>
            <a:spLocks noGrp="1"/>
          </p:cNvSpPr>
          <p:nvPr>
            <p:ph type="title"/>
          </p:nvPr>
        </p:nvSpPr>
        <p:spPr>
          <a:xfrm>
            <a:off x="762000" y="209550"/>
            <a:ext cx="10668000" cy="981075"/>
          </a:xfrm>
        </p:spPr>
        <p:txBody>
          <a:bodyPr/>
          <a:lstStyle/>
          <a:p>
            <a:pPr algn="ctr"/>
            <a:r>
              <a:rPr lang="en-US" sz="3200" dirty="0"/>
              <a:t>Designing a microservice architecture</a:t>
            </a:r>
          </a:p>
        </p:txBody>
      </p:sp>
      <p:sp>
        <p:nvSpPr>
          <p:cNvPr id="3" name="Content Placeholder 2">
            <a:extLst>
              <a:ext uri="{FF2B5EF4-FFF2-40B4-BE49-F238E27FC236}">
                <a16:creationId xmlns:a16="http://schemas.microsoft.com/office/drawing/2014/main" id="{38C58639-F604-4686-BCE7-995B4C750B65}"/>
              </a:ext>
            </a:extLst>
          </p:cNvPr>
          <p:cNvSpPr>
            <a:spLocks noGrp="1"/>
          </p:cNvSpPr>
          <p:nvPr>
            <p:ph idx="1"/>
          </p:nvPr>
        </p:nvSpPr>
        <p:spPr>
          <a:xfrm>
            <a:off x="762000" y="1114426"/>
            <a:ext cx="10668000" cy="4913458"/>
          </a:xfrm>
        </p:spPr>
        <p:txBody>
          <a:bodyPr/>
          <a:lstStyle/>
          <a:p>
            <a:r>
              <a:rPr lang="en-US" b="1" dirty="0">
                <a:solidFill>
                  <a:srgbClr val="FFFFFF"/>
                </a:solidFill>
                <a:ea typeface="+mn-lt"/>
                <a:cs typeface="+mn-lt"/>
              </a:rPr>
              <a:t>Decompose a application into service</a:t>
            </a:r>
          </a:p>
          <a:p>
            <a:pPr marL="514350" indent="-514350">
              <a:buFont typeface="+mj-lt"/>
              <a:buAutoNum type="arabicPeriod"/>
            </a:pPr>
            <a:r>
              <a:rPr lang="en-US" sz="2400" dirty="0">
                <a:solidFill>
                  <a:srgbClr val="FFFFFF"/>
                </a:solidFill>
                <a:ea typeface="+mn-lt"/>
                <a:cs typeface="+mn-lt"/>
              </a:rPr>
              <a:t>Define services corresponding to business capabilities. </a:t>
            </a:r>
          </a:p>
          <a:p>
            <a:pPr marL="514350" indent="-514350">
              <a:buFont typeface="+mj-lt"/>
              <a:buAutoNum type="arabicPeriod"/>
            </a:pPr>
            <a:r>
              <a:rPr lang="en-US" sz="2400" dirty="0">
                <a:solidFill>
                  <a:srgbClr val="FFFFFF"/>
                </a:solidFill>
                <a:ea typeface="+mn-lt"/>
                <a:cs typeface="+mn-lt"/>
              </a:rPr>
              <a:t>Decompose by domain-driven design subdomain</a:t>
            </a:r>
          </a:p>
          <a:p>
            <a:pPr marL="514350" indent="-514350">
              <a:buFont typeface="+mj-lt"/>
              <a:buAutoNum type="arabicPeriod"/>
            </a:pPr>
            <a:r>
              <a:rPr lang="en-US" altLang="en-US" sz="2400" dirty="0">
                <a:solidFill>
                  <a:srgbClr val="FFFFFF"/>
                </a:solidFill>
                <a:ea typeface="+mn-lt"/>
                <a:cs typeface="+mn-lt"/>
              </a:rPr>
              <a:t>Decompose by verb or use case and define services that are responsible for particular actions.</a:t>
            </a:r>
          </a:p>
          <a:p>
            <a:pPr marL="514350" indent="-514350">
              <a:buFont typeface="+mj-lt"/>
              <a:buAutoNum type="arabicPeriod"/>
            </a:pPr>
            <a:r>
              <a:rPr lang="en-US" sz="2400" dirty="0">
                <a:solidFill>
                  <a:srgbClr val="FFFFFF"/>
                </a:solidFill>
                <a:ea typeface="+mn-lt"/>
                <a:cs typeface="+mn-lt"/>
              </a:rPr>
              <a:t>Decompose by nouns or resources by defining a service that is responsible for all operations on entities/resources of a given type. e.g. an Account Service that is responsible for managing user accounts.</a:t>
            </a:r>
            <a:br>
              <a:rPr lang="en-US" sz="2400" dirty="0">
                <a:solidFill>
                  <a:srgbClr val="FFFFFF"/>
                </a:solidFill>
                <a:ea typeface="+mn-lt"/>
                <a:cs typeface="+mn-lt"/>
              </a:rPr>
            </a:br>
            <a:endParaRPr lang="en-US" sz="2400" dirty="0">
              <a:solidFill>
                <a:srgbClr val="FFFFFF"/>
              </a:solidFill>
              <a:ea typeface="+mn-lt"/>
              <a:cs typeface="+mn-lt"/>
            </a:endParaRPr>
          </a:p>
        </p:txBody>
      </p:sp>
    </p:spTree>
    <p:extLst>
      <p:ext uri="{BB962C8B-B14F-4D97-AF65-F5344CB8AC3E}">
        <p14:creationId xmlns:p14="http://schemas.microsoft.com/office/powerpoint/2010/main" val="449175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F0E9-6704-4B24-A33E-C1F474687D19}"/>
              </a:ext>
            </a:extLst>
          </p:cNvPr>
          <p:cNvSpPr>
            <a:spLocks noGrp="1"/>
          </p:cNvSpPr>
          <p:nvPr>
            <p:ph type="title"/>
          </p:nvPr>
        </p:nvSpPr>
        <p:spPr>
          <a:xfrm>
            <a:off x="762000" y="209550"/>
            <a:ext cx="10668000" cy="981075"/>
          </a:xfrm>
        </p:spPr>
        <p:txBody>
          <a:bodyPr/>
          <a:lstStyle/>
          <a:p>
            <a:pPr algn="ctr"/>
            <a:r>
              <a:rPr lang="en-US" sz="3200" b="1" dirty="0">
                <a:solidFill>
                  <a:srgbClr val="FFFFFF"/>
                </a:solidFill>
                <a:ea typeface="+mn-lt"/>
                <a:cs typeface="+mn-lt"/>
              </a:rPr>
              <a:t>Data persistent in microservice.</a:t>
            </a:r>
            <a:endParaRPr lang="en-US" sz="3200" dirty="0"/>
          </a:p>
        </p:txBody>
      </p:sp>
      <p:sp>
        <p:nvSpPr>
          <p:cNvPr id="3" name="Content Placeholder 2">
            <a:extLst>
              <a:ext uri="{FF2B5EF4-FFF2-40B4-BE49-F238E27FC236}">
                <a16:creationId xmlns:a16="http://schemas.microsoft.com/office/drawing/2014/main" id="{38C58639-F604-4686-BCE7-995B4C750B65}"/>
              </a:ext>
            </a:extLst>
          </p:cNvPr>
          <p:cNvSpPr>
            <a:spLocks noGrp="1"/>
          </p:cNvSpPr>
          <p:nvPr>
            <p:ph idx="1"/>
          </p:nvPr>
        </p:nvSpPr>
        <p:spPr>
          <a:xfrm>
            <a:off x="762000" y="1114426"/>
            <a:ext cx="10668000" cy="4913458"/>
          </a:xfrm>
        </p:spPr>
        <p:txBody>
          <a:bodyPr/>
          <a:lstStyle/>
          <a:p>
            <a:pPr marL="0" indent="0">
              <a:buNone/>
            </a:pPr>
            <a:br>
              <a:rPr lang="en-US" dirty="0">
                <a:solidFill>
                  <a:srgbClr val="FFFFFF"/>
                </a:solidFill>
                <a:ea typeface="+mn-lt"/>
                <a:cs typeface="+mn-lt"/>
              </a:rPr>
            </a:br>
            <a:endParaRPr lang="en-US" dirty="0">
              <a:solidFill>
                <a:srgbClr val="FFFFFF"/>
              </a:solidFill>
              <a:ea typeface="+mn-lt"/>
              <a:cs typeface="+mn-lt"/>
            </a:endParaRPr>
          </a:p>
        </p:txBody>
      </p:sp>
      <p:pic>
        <p:nvPicPr>
          <p:cNvPr id="5" name="Picture 4">
            <a:extLst>
              <a:ext uri="{FF2B5EF4-FFF2-40B4-BE49-F238E27FC236}">
                <a16:creationId xmlns:a16="http://schemas.microsoft.com/office/drawing/2014/main" id="{BAC0FC02-1DA7-4EBA-A985-9AAEAE881217}"/>
              </a:ext>
            </a:extLst>
          </p:cNvPr>
          <p:cNvPicPr>
            <a:picLocks noChangeAspect="1"/>
          </p:cNvPicPr>
          <p:nvPr/>
        </p:nvPicPr>
        <p:blipFill>
          <a:blip r:embed="rId2"/>
          <a:stretch>
            <a:fillRect/>
          </a:stretch>
        </p:blipFill>
        <p:spPr>
          <a:xfrm>
            <a:off x="661987" y="1371600"/>
            <a:ext cx="11153775" cy="4895850"/>
          </a:xfrm>
          <a:prstGeom prst="rect">
            <a:avLst/>
          </a:prstGeom>
        </p:spPr>
      </p:pic>
      <p:sp>
        <p:nvSpPr>
          <p:cNvPr id="7" name="TextBox 6">
            <a:extLst>
              <a:ext uri="{FF2B5EF4-FFF2-40B4-BE49-F238E27FC236}">
                <a16:creationId xmlns:a16="http://schemas.microsoft.com/office/drawing/2014/main" id="{C0CA7E81-47B3-4F60-BA49-679717EAC011}"/>
              </a:ext>
            </a:extLst>
          </p:cNvPr>
          <p:cNvSpPr txBox="1"/>
          <p:nvPr/>
        </p:nvSpPr>
        <p:spPr>
          <a:xfrm>
            <a:off x="2686049" y="6285059"/>
            <a:ext cx="7953375" cy="261610"/>
          </a:xfrm>
          <a:prstGeom prst="rect">
            <a:avLst/>
          </a:prstGeom>
          <a:noFill/>
        </p:spPr>
        <p:txBody>
          <a:bodyPr wrap="square">
            <a:spAutoFit/>
          </a:bodyPr>
          <a:lstStyle/>
          <a:p>
            <a:r>
              <a:rPr lang="en-US" sz="1100" dirty="0"/>
              <a:t>https://www.slideshare.net/kashifalisiddiqui/understanding-microservice-architecture-with-java-spring-boot</a:t>
            </a:r>
          </a:p>
        </p:txBody>
      </p:sp>
    </p:spTree>
    <p:extLst>
      <p:ext uri="{BB962C8B-B14F-4D97-AF65-F5344CB8AC3E}">
        <p14:creationId xmlns:p14="http://schemas.microsoft.com/office/powerpoint/2010/main" val="2314231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25F9-6C1E-4C50-81FE-E904F1AABDF2}"/>
              </a:ext>
            </a:extLst>
          </p:cNvPr>
          <p:cNvSpPr>
            <a:spLocks noGrp="1"/>
          </p:cNvSpPr>
          <p:nvPr>
            <p:ph type="title"/>
          </p:nvPr>
        </p:nvSpPr>
        <p:spPr>
          <a:xfrm>
            <a:off x="923925" y="326683"/>
            <a:ext cx="10668000" cy="914400"/>
          </a:xfrm>
        </p:spPr>
        <p:txBody>
          <a:bodyPr/>
          <a:lstStyle/>
          <a:p>
            <a:r>
              <a:rPr lang="en-US" sz="3200" dirty="0"/>
              <a:t>Technology stack for microservice architecture</a:t>
            </a:r>
          </a:p>
        </p:txBody>
      </p:sp>
      <p:pic>
        <p:nvPicPr>
          <p:cNvPr id="5" name="Content Placeholder 4">
            <a:extLst>
              <a:ext uri="{FF2B5EF4-FFF2-40B4-BE49-F238E27FC236}">
                <a16:creationId xmlns:a16="http://schemas.microsoft.com/office/drawing/2014/main" id="{895CAD2D-D33A-458B-9876-4C1D7E41E913}"/>
              </a:ext>
            </a:extLst>
          </p:cNvPr>
          <p:cNvPicPr>
            <a:picLocks noGrp="1" noChangeAspect="1"/>
          </p:cNvPicPr>
          <p:nvPr>
            <p:ph idx="1"/>
          </p:nvPr>
        </p:nvPicPr>
        <p:blipFill>
          <a:blip r:embed="rId2"/>
          <a:stretch>
            <a:fillRect/>
          </a:stretch>
        </p:blipFill>
        <p:spPr>
          <a:xfrm>
            <a:off x="345904" y="1362075"/>
            <a:ext cx="11500192" cy="4819650"/>
          </a:xfrm>
        </p:spPr>
      </p:pic>
      <p:sp>
        <p:nvSpPr>
          <p:cNvPr id="6" name="Title 1">
            <a:extLst>
              <a:ext uri="{FF2B5EF4-FFF2-40B4-BE49-F238E27FC236}">
                <a16:creationId xmlns:a16="http://schemas.microsoft.com/office/drawing/2014/main" id="{4655FB63-D13C-48E3-A4D9-74E21CFAFB01}"/>
              </a:ext>
            </a:extLst>
          </p:cNvPr>
          <p:cNvSpPr txBox="1">
            <a:spLocks/>
          </p:cNvSpPr>
          <p:nvPr/>
        </p:nvSpPr>
        <p:spPr>
          <a:xfrm>
            <a:off x="2381250" y="6302717"/>
            <a:ext cx="7429500" cy="203994"/>
          </a:xfrm>
          <a:prstGeom prst="rect">
            <a:avLst/>
          </a:prstGeom>
        </p:spPr>
        <p:txBody>
          <a:bodyPr lIns="109728" tIns="109728" rIns="109728" bIns="91440" anchor="ctr"/>
          <a:lstStyle>
            <a:lvl1pPr algn="l" defTabSz="914400" rtl="0" eaLnBrk="1" latinLnBrk="0" hangingPunct="1">
              <a:lnSpc>
                <a:spcPct val="90000"/>
              </a:lnSpc>
              <a:spcBef>
                <a:spcPct val="0"/>
              </a:spcBef>
              <a:buNone/>
              <a:defRPr sz="4400" kern="1200" spc="130">
                <a:solidFill>
                  <a:schemeClr val="tx1"/>
                </a:solidFill>
                <a:latin typeface="+mj-lt"/>
                <a:ea typeface="+mj-ea"/>
                <a:cs typeface="+mj-cs"/>
              </a:defRPr>
            </a:lvl1pPr>
          </a:lstStyle>
          <a:p>
            <a:r>
              <a:rPr lang="en-US" sz="1100" dirty="0"/>
              <a:t>https://www.clariontech.com/blog/5-best-technologies-to-build-microservices-architecture</a:t>
            </a:r>
          </a:p>
        </p:txBody>
      </p:sp>
      <p:sp>
        <p:nvSpPr>
          <p:cNvPr id="8" name="TextBox 7">
            <a:extLst>
              <a:ext uri="{FF2B5EF4-FFF2-40B4-BE49-F238E27FC236}">
                <a16:creationId xmlns:a16="http://schemas.microsoft.com/office/drawing/2014/main" id="{D8FCF4F8-7CC7-4B69-A581-E5CB7085028E}"/>
              </a:ext>
            </a:extLst>
          </p:cNvPr>
          <p:cNvSpPr txBox="1"/>
          <p:nvPr/>
        </p:nvSpPr>
        <p:spPr>
          <a:xfrm>
            <a:off x="3048000" y="3110597"/>
            <a:ext cx="6096000" cy="646331"/>
          </a:xfrm>
          <a:prstGeom prst="rect">
            <a:avLst/>
          </a:prstGeom>
          <a:noFill/>
        </p:spPr>
        <p:txBody>
          <a:bodyPr wrap="square">
            <a:spAutoFit/>
          </a:bodyPr>
          <a:lstStyle/>
          <a:p>
            <a:r>
              <a:rPr lang="en-US" sz="1800" dirty="0"/>
              <a:t>https://www.clariontech.com/blog/5-best-technologies-to-build-microservices-architecture</a:t>
            </a:r>
          </a:p>
        </p:txBody>
      </p:sp>
    </p:spTree>
    <p:extLst>
      <p:ext uri="{BB962C8B-B14F-4D97-AF65-F5344CB8AC3E}">
        <p14:creationId xmlns:p14="http://schemas.microsoft.com/office/powerpoint/2010/main" val="2394473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7000-A081-480B-BE14-E8C65F04C3CA}"/>
              </a:ext>
            </a:extLst>
          </p:cNvPr>
          <p:cNvSpPr>
            <a:spLocks noGrp="1"/>
          </p:cNvSpPr>
          <p:nvPr>
            <p:ph type="title"/>
          </p:nvPr>
        </p:nvSpPr>
        <p:spPr>
          <a:xfrm>
            <a:off x="609600" y="257916"/>
            <a:ext cx="10668000" cy="857250"/>
          </a:xfrm>
        </p:spPr>
        <p:txBody>
          <a:bodyPr/>
          <a:lstStyle/>
          <a:p>
            <a:r>
              <a:rPr lang="en-US" sz="2800" dirty="0"/>
              <a:t>Microservice architecture example -</a:t>
            </a:r>
            <a:r>
              <a:rPr lang="en-US" sz="2800" dirty="0" err="1"/>
              <a:t>Sistic</a:t>
            </a:r>
            <a:r>
              <a:rPr lang="en-US" sz="2800" dirty="0"/>
              <a:t> Booking Engine</a:t>
            </a:r>
            <a:br>
              <a:rPr lang="en-US" sz="3200" dirty="0"/>
            </a:br>
            <a:endParaRPr lang="en-US" sz="3200" dirty="0"/>
          </a:p>
        </p:txBody>
      </p:sp>
      <p:sp>
        <p:nvSpPr>
          <p:cNvPr id="3" name="Content Placeholder 2">
            <a:extLst>
              <a:ext uri="{FF2B5EF4-FFF2-40B4-BE49-F238E27FC236}">
                <a16:creationId xmlns:a16="http://schemas.microsoft.com/office/drawing/2014/main" id="{6FB6C029-3171-4522-AF36-597029B418DC}"/>
              </a:ext>
            </a:extLst>
          </p:cNvPr>
          <p:cNvSpPr>
            <a:spLocks noGrp="1"/>
          </p:cNvSpPr>
          <p:nvPr>
            <p:ph idx="1"/>
          </p:nvPr>
        </p:nvSpPr>
        <p:spPr>
          <a:xfrm>
            <a:off x="828675" y="1182542"/>
            <a:ext cx="10668000" cy="3818083"/>
          </a:xfrm>
        </p:spPr>
        <p:txBody>
          <a:bodyPr/>
          <a:lstStyle/>
          <a:p>
            <a:r>
              <a:rPr lang="en-US" sz="2400" dirty="0"/>
              <a:t>Patron Service</a:t>
            </a:r>
          </a:p>
          <a:p>
            <a:r>
              <a:rPr lang="en-US" sz="2400" dirty="0"/>
              <a:t>Authentication Service</a:t>
            </a:r>
          </a:p>
          <a:p>
            <a:r>
              <a:rPr lang="en-US" sz="2400" dirty="0"/>
              <a:t>Product Service</a:t>
            </a:r>
          </a:p>
          <a:p>
            <a:r>
              <a:rPr lang="en-US" sz="2400" dirty="0"/>
              <a:t>Card Service</a:t>
            </a:r>
          </a:p>
          <a:p>
            <a:r>
              <a:rPr lang="en-US" sz="2400" dirty="0"/>
              <a:t>Payment Service</a:t>
            </a:r>
          </a:p>
          <a:p>
            <a:r>
              <a:rPr lang="en-US" sz="2400" dirty="0"/>
              <a:t>Transaction Service</a:t>
            </a:r>
          </a:p>
          <a:p>
            <a:r>
              <a:rPr lang="en-US" sz="2400" dirty="0"/>
              <a:t>NGIX, Gray Log.</a:t>
            </a:r>
          </a:p>
          <a:p>
            <a:r>
              <a:rPr lang="en-US" sz="2400" dirty="0"/>
              <a:t>Eureka Service</a:t>
            </a:r>
          </a:p>
          <a:p>
            <a:pPr marL="0" indent="0">
              <a:buNone/>
            </a:pPr>
            <a:endParaRPr lang="en-US" dirty="0"/>
          </a:p>
          <a:p>
            <a:endParaRPr lang="en-US" dirty="0"/>
          </a:p>
        </p:txBody>
      </p:sp>
      <p:sp>
        <p:nvSpPr>
          <p:cNvPr id="5" name="TextBox 4">
            <a:extLst>
              <a:ext uri="{FF2B5EF4-FFF2-40B4-BE49-F238E27FC236}">
                <a16:creationId xmlns:a16="http://schemas.microsoft.com/office/drawing/2014/main" id="{CAF05E3C-8D71-4380-B688-A9A5185F8A7B}"/>
              </a:ext>
            </a:extLst>
          </p:cNvPr>
          <p:cNvSpPr txBox="1"/>
          <p:nvPr/>
        </p:nvSpPr>
        <p:spPr>
          <a:xfrm>
            <a:off x="828675" y="5925251"/>
            <a:ext cx="5876925" cy="369332"/>
          </a:xfrm>
          <a:prstGeom prst="rect">
            <a:avLst/>
          </a:prstGeom>
          <a:noFill/>
        </p:spPr>
        <p:txBody>
          <a:bodyPr wrap="square">
            <a:spAutoFit/>
          </a:bodyPr>
          <a:lstStyle/>
          <a:p>
            <a:r>
              <a:rPr lang="en-US" dirty="0"/>
              <a:t>https://ticketing.sistic.com.sg/sistic/booking/cc2020</a:t>
            </a:r>
          </a:p>
        </p:txBody>
      </p:sp>
    </p:spTree>
    <p:extLst>
      <p:ext uri="{BB962C8B-B14F-4D97-AF65-F5344CB8AC3E}">
        <p14:creationId xmlns:p14="http://schemas.microsoft.com/office/powerpoint/2010/main" val="2819323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C43F-F696-4F26-9A57-28C9768878F3}"/>
              </a:ext>
            </a:extLst>
          </p:cNvPr>
          <p:cNvSpPr>
            <a:spLocks noGrp="1"/>
          </p:cNvSpPr>
          <p:nvPr>
            <p:ph type="title"/>
          </p:nvPr>
        </p:nvSpPr>
        <p:spPr>
          <a:xfrm>
            <a:off x="762000" y="753917"/>
            <a:ext cx="10668000" cy="914400"/>
          </a:xfrm>
        </p:spPr>
        <p:txBody>
          <a:bodyPr/>
          <a:lstStyle/>
          <a:p>
            <a:pPr lvl="0"/>
            <a:r>
              <a:rPr lang="en-US" sz="3600" dirty="0"/>
              <a:t>The aspects of microservice architecture.</a:t>
            </a:r>
          </a:p>
        </p:txBody>
      </p:sp>
      <p:sp>
        <p:nvSpPr>
          <p:cNvPr id="3" name="Content Placeholder 2">
            <a:extLst>
              <a:ext uri="{FF2B5EF4-FFF2-40B4-BE49-F238E27FC236}">
                <a16:creationId xmlns:a16="http://schemas.microsoft.com/office/drawing/2014/main" id="{5EB3F43C-C3BA-47B3-8904-1494EAE30DA3}"/>
              </a:ext>
            </a:extLst>
          </p:cNvPr>
          <p:cNvSpPr>
            <a:spLocks noGrp="1"/>
          </p:cNvSpPr>
          <p:nvPr>
            <p:ph idx="1"/>
          </p:nvPr>
        </p:nvSpPr>
        <p:spPr>
          <a:xfrm>
            <a:off x="762000" y="1800225"/>
            <a:ext cx="10668000" cy="3818083"/>
          </a:xfrm>
        </p:spPr>
        <p:txBody>
          <a:bodyPr/>
          <a:lstStyle/>
          <a:p>
            <a:r>
              <a:rPr lang="en-US" dirty="0"/>
              <a:t>Data management.</a:t>
            </a:r>
          </a:p>
          <a:p>
            <a:r>
              <a:rPr lang="en-US" dirty="0"/>
              <a:t>Communication between service.</a:t>
            </a:r>
          </a:p>
        </p:txBody>
      </p:sp>
    </p:spTree>
    <p:extLst>
      <p:ext uri="{BB962C8B-B14F-4D97-AF65-F5344CB8AC3E}">
        <p14:creationId xmlns:p14="http://schemas.microsoft.com/office/powerpoint/2010/main" val="455490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5031-D6D0-4E2C-B311-B3A308E827D6}"/>
              </a:ext>
            </a:extLst>
          </p:cNvPr>
          <p:cNvSpPr>
            <a:spLocks noGrp="1"/>
          </p:cNvSpPr>
          <p:nvPr>
            <p:ph type="title"/>
          </p:nvPr>
        </p:nvSpPr>
        <p:spPr>
          <a:xfrm>
            <a:off x="762000" y="496742"/>
            <a:ext cx="10668000" cy="808183"/>
          </a:xfrm>
        </p:spPr>
        <p:txBody>
          <a:bodyPr/>
          <a:lstStyle/>
          <a:p>
            <a:r>
              <a:rPr lang="en-US" dirty="0"/>
              <a:t>Data Management.</a:t>
            </a:r>
          </a:p>
        </p:txBody>
      </p:sp>
      <p:sp>
        <p:nvSpPr>
          <p:cNvPr id="3" name="Content Placeholder 2">
            <a:extLst>
              <a:ext uri="{FF2B5EF4-FFF2-40B4-BE49-F238E27FC236}">
                <a16:creationId xmlns:a16="http://schemas.microsoft.com/office/drawing/2014/main" id="{757A4696-6A83-485A-B85B-BC1B5D6A7090}"/>
              </a:ext>
            </a:extLst>
          </p:cNvPr>
          <p:cNvSpPr>
            <a:spLocks noGrp="1"/>
          </p:cNvSpPr>
          <p:nvPr>
            <p:ph idx="1"/>
          </p:nvPr>
        </p:nvSpPr>
        <p:spPr>
          <a:xfrm>
            <a:off x="762000" y="1304926"/>
            <a:ext cx="10668000" cy="4799158"/>
          </a:xfrm>
        </p:spPr>
        <p:txBody>
          <a:bodyPr/>
          <a:lstStyle/>
          <a:p>
            <a:r>
              <a:rPr lang="en-US" dirty="0"/>
              <a:t>To make eventual consistency .</a:t>
            </a:r>
          </a:p>
          <a:p>
            <a:r>
              <a:rPr lang="en-US" dirty="0"/>
              <a:t>Implementing queries that join data that is now in multiple databases is challenging </a:t>
            </a:r>
          </a:p>
          <a:p>
            <a:r>
              <a:rPr lang="en-US" dirty="0"/>
              <a:t>Implementing business transactions that span multiple services is not straightforward</a:t>
            </a:r>
          </a:p>
          <a:p>
            <a:r>
              <a:rPr lang="en-US" dirty="0"/>
              <a:t>Complexity of managing multiple SQL and NoSQL databases</a:t>
            </a:r>
          </a:p>
          <a:p>
            <a:pPr marL="0" indent="0">
              <a:buNone/>
            </a:pPr>
            <a:r>
              <a:rPr lang="en-US" dirty="0"/>
              <a:t>=&gt; Event Sourcing and CQRS </a:t>
            </a:r>
          </a:p>
        </p:txBody>
      </p:sp>
    </p:spTree>
    <p:extLst>
      <p:ext uri="{BB962C8B-B14F-4D97-AF65-F5344CB8AC3E}">
        <p14:creationId xmlns:p14="http://schemas.microsoft.com/office/powerpoint/2010/main" val="261778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EBF-5E50-4B13-8BD5-2CD8B16CC771}"/>
              </a:ext>
            </a:extLst>
          </p:cNvPr>
          <p:cNvSpPr>
            <a:spLocks noGrp="1"/>
          </p:cNvSpPr>
          <p:nvPr>
            <p:ph type="title"/>
          </p:nvPr>
        </p:nvSpPr>
        <p:spPr>
          <a:xfrm>
            <a:off x="762000" y="304800"/>
            <a:ext cx="10668000" cy="933450"/>
          </a:xfrm>
        </p:spPr>
        <p:txBody>
          <a:bodyPr/>
          <a:lstStyle/>
          <a:p>
            <a:r>
              <a:rPr lang="en-US" dirty="0"/>
              <a:t>Event</a:t>
            </a:r>
            <a:r>
              <a:rPr lang="en-US" sz="1800" b="1" i="0" dirty="0">
                <a:solidFill>
                  <a:srgbClr val="FFFFFF"/>
                </a:solidFill>
                <a:effectLst/>
                <a:latin typeface="MicrosoftYaHei-Bold"/>
              </a:rPr>
              <a:t> </a:t>
            </a:r>
            <a:r>
              <a:rPr lang="en-US" sz="3600" dirty="0"/>
              <a:t>Sourcing</a:t>
            </a:r>
            <a:br>
              <a:rPr lang="en-US" dirty="0"/>
            </a:br>
            <a:endParaRPr lang="en-US" dirty="0"/>
          </a:p>
        </p:txBody>
      </p:sp>
      <p:sp>
        <p:nvSpPr>
          <p:cNvPr id="3" name="Content Placeholder 2">
            <a:extLst>
              <a:ext uri="{FF2B5EF4-FFF2-40B4-BE49-F238E27FC236}">
                <a16:creationId xmlns:a16="http://schemas.microsoft.com/office/drawing/2014/main" id="{B4775F07-A4C6-4D5D-9756-C9E790EC5072}"/>
              </a:ext>
            </a:extLst>
          </p:cNvPr>
          <p:cNvSpPr>
            <a:spLocks noGrp="1"/>
          </p:cNvSpPr>
          <p:nvPr>
            <p:ph idx="1"/>
          </p:nvPr>
        </p:nvSpPr>
        <p:spPr>
          <a:xfrm>
            <a:off x="762000" y="1000126"/>
            <a:ext cx="10668000" cy="5103958"/>
          </a:xfrm>
        </p:spPr>
        <p:txBody>
          <a:bodyPr/>
          <a:lstStyle/>
          <a:p>
            <a:r>
              <a:rPr lang="en-US" sz="2400" dirty="0"/>
              <a:t> A pattern used to implement “eventual consistency” within a distributed system </a:t>
            </a:r>
            <a:br>
              <a:rPr lang="en-US" sz="2400" dirty="0"/>
            </a:br>
            <a:r>
              <a:rPr lang="en-US" sz="2400" dirty="0"/>
              <a:t>   +  captures events (in correct order) as they happens in the system</a:t>
            </a:r>
            <a:br>
              <a:rPr lang="en-US" sz="2400" dirty="0"/>
            </a:br>
            <a:r>
              <a:rPr lang="en-US" sz="2400" dirty="0"/>
              <a:t>   +  store these events in a transactional database</a:t>
            </a:r>
            <a:br>
              <a:rPr lang="en-US" sz="2400" dirty="0"/>
            </a:br>
            <a:r>
              <a:rPr lang="en-US" sz="2400" dirty="0"/>
              <a:t>   +  never persists/stores current states (determined from events)</a:t>
            </a:r>
            <a:br>
              <a:rPr lang="en-US" sz="2400" dirty="0"/>
            </a:br>
            <a:r>
              <a:rPr lang="en-US" sz="2400" dirty="0"/>
              <a:t>   +  always use the stored events to determine state</a:t>
            </a:r>
          </a:p>
          <a:p>
            <a:r>
              <a:rPr lang="en-US" sz="2400" dirty="0"/>
              <a:t>The design is compose of models for events and states, a event store, and reactors. Where event store is a composition of msg queue, and a</a:t>
            </a:r>
            <a:br>
              <a:rPr lang="en-US" sz="2400" dirty="0"/>
            </a:br>
            <a:r>
              <a:rPr lang="en-US" sz="2400" dirty="0"/>
              <a:t>persistent store to save events, and reactors are the event</a:t>
            </a:r>
            <a:br>
              <a:rPr lang="en-US" sz="2400" dirty="0"/>
            </a:br>
            <a:r>
              <a:rPr lang="en-US" sz="2400" dirty="0"/>
              <a:t>handler that either generates more events or creates data views </a:t>
            </a:r>
          </a:p>
        </p:txBody>
      </p:sp>
    </p:spTree>
    <p:extLst>
      <p:ext uri="{BB962C8B-B14F-4D97-AF65-F5344CB8AC3E}">
        <p14:creationId xmlns:p14="http://schemas.microsoft.com/office/powerpoint/2010/main" val="336352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EBF-5E50-4B13-8BD5-2CD8B16CC771}"/>
              </a:ext>
            </a:extLst>
          </p:cNvPr>
          <p:cNvSpPr>
            <a:spLocks noGrp="1"/>
          </p:cNvSpPr>
          <p:nvPr>
            <p:ph type="title"/>
          </p:nvPr>
        </p:nvSpPr>
        <p:spPr>
          <a:xfrm>
            <a:off x="762000" y="304800"/>
            <a:ext cx="10668000" cy="581025"/>
          </a:xfrm>
        </p:spPr>
        <p:txBody>
          <a:bodyPr/>
          <a:lstStyle/>
          <a:p>
            <a:r>
              <a:rPr lang="en-US" dirty="0"/>
              <a:t>Event</a:t>
            </a:r>
            <a:r>
              <a:rPr lang="en-US" sz="1800" b="1" i="0" dirty="0">
                <a:solidFill>
                  <a:srgbClr val="FFFFFF"/>
                </a:solidFill>
                <a:effectLst/>
                <a:latin typeface="MicrosoftYaHei-Bold"/>
              </a:rPr>
              <a:t> </a:t>
            </a:r>
            <a:r>
              <a:rPr lang="en-US" sz="3600" dirty="0"/>
              <a:t>Sourcing works</a:t>
            </a:r>
            <a:br>
              <a:rPr lang="en-US" dirty="0"/>
            </a:br>
            <a:endParaRPr lang="en-US" dirty="0"/>
          </a:p>
        </p:txBody>
      </p:sp>
      <p:sp>
        <p:nvSpPr>
          <p:cNvPr id="3" name="Content Placeholder 2">
            <a:extLst>
              <a:ext uri="{FF2B5EF4-FFF2-40B4-BE49-F238E27FC236}">
                <a16:creationId xmlns:a16="http://schemas.microsoft.com/office/drawing/2014/main" id="{B4775F07-A4C6-4D5D-9756-C9E790EC5072}"/>
              </a:ext>
            </a:extLst>
          </p:cNvPr>
          <p:cNvSpPr>
            <a:spLocks noGrp="1"/>
          </p:cNvSpPr>
          <p:nvPr>
            <p:ph idx="1"/>
          </p:nvPr>
        </p:nvSpPr>
        <p:spPr>
          <a:xfrm>
            <a:off x="657225" y="738908"/>
            <a:ext cx="10668000" cy="6119092"/>
          </a:xfrm>
        </p:spPr>
        <p:txBody>
          <a:bodyPr/>
          <a:lstStyle/>
          <a:p>
            <a:pPr marL="342900" indent="-342900">
              <a:buFont typeface="+mj-lt"/>
              <a:buAutoNum type="arabicPeriod"/>
            </a:pPr>
            <a:r>
              <a:rPr lang="en-US" sz="1800" dirty="0"/>
              <a:t>The events are captured on a medium that ensures ordering as multiple services can  generate them in any order.</a:t>
            </a:r>
          </a:p>
          <a:p>
            <a:pPr marL="342900" indent="-342900">
              <a:buFont typeface="+mj-lt"/>
              <a:buAutoNum type="arabicPeriod"/>
            </a:pPr>
            <a:r>
              <a:rPr lang="en-US" sz="1800" dirty="0"/>
              <a:t>The events are then stored in a storage that provides transactional reads and writes.</a:t>
            </a:r>
          </a:p>
          <a:p>
            <a:pPr marL="342900" indent="-342900">
              <a:buFont typeface="+mj-lt"/>
              <a:buAutoNum type="arabicPeriod"/>
            </a:pPr>
            <a:r>
              <a:rPr lang="en-US" sz="1800" dirty="0"/>
              <a:t>Registered observers, the reactors, are engaged if their event-of-interest is being recorded.</a:t>
            </a:r>
          </a:p>
          <a:p>
            <a:pPr marL="342900" indent="-342900">
              <a:buFont typeface="+mj-lt"/>
              <a:buAutoNum type="arabicPeriod"/>
            </a:pPr>
            <a:r>
              <a:rPr lang="en-US" sz="1800" dirty="0"/>
              <a:t>The reactors also known as event handlers, then do processing, and can generate more events, and/or generate  information that is then written to other databases.</a:t>
            </a:r>
          </a:p>
          <a:p>
            <a:pPr marL="342900" indent="-342900">
              <a:buFont typeface="+mj-lt"/>
              <a:buAutoNum type="arabicPeriod"/>
            </a:pPr>
            <a:r>
              <a:rPr lang="en-US" sz="1800" dirty="0"/>
              <a:t>There can be multiple reactors for one or various events depending upon the need.</a:t>
            </a:r>
          </a:p>
          <a:p>
            <a:pPr marL="342900" indent="-342900">
              <a:buFont typeface="+mj-lt"/>
              <a:buAutoNum type="arabicPeriod"/>
            </a:pPr>
            <a:r>
              <a:rPr lang="en-US" sz="1800" dirty="0"/>
              <a:t>The execution of event handlers is done asynchronously but in order; means handler of event 1 will be executed before the handler for event 1 because event 1 happens before event 2. </a:t>
            </a:r>
          </a:p>
          <a:p>
            <a:pPr marL="342900" indent="-342900">
              <a:buFont typeface="+mj-lt"/>
              <a:buAutoNum type="arabicPeriod"/>
            </a:pPr>
            <a:r>
              <a:rPr lang="en-US" sz="1800" dirty="0"/>
              <a:t>At any given time, when any of the service or its module needs to know the current state, it get all the events from the event store, computes the state from it.</a:t>
            </a:r>
          </a:p>
          <a:p>
            <a:pPr marL="342900" indent="-342900">
              <a:buFont typeface="+mj-lt"/>
              <a:buAutoNum type="arabicPeriod"/>
            </a:pPr>
            <a:r>
              <a:rPr lang="en-US" sz="1800" dirty="0"/>
              <a:t>The current state can be saved for some time period to overcome state computation cost. </a:t>
            </a:r>
            <a:br>
              <a:rPr lang="en-US" sz="1800" dirty="0"/>
            </a:br>
            <a:endParaRPr lang="en-US" sz="1800" dirty="0"/>
          </a:p>
        </p:txBody>
      </p:sp>
    </p:spTree>
    <p:extLst>
      <p:ext uri="{BB962C8B-B14F-4D97-AF65-F5344CB8AC3E}">
        <p14:creationId xmlns:p14="http://schemas.microsoft.com/office/powerpoint/2010/main" val="1401449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EBF-5E50-4B13-8BD5-2CD8B16CC771}"/>
              </a:ext>
            </a:extLst>
          </p:cNvPr>
          <p:cNvSpPr>
            <a:spLocks noGrp="1"/>
          </p:cNvSpPr>
          <p:nvPr>
            <p:ph type="title"/>
          </p:nvPr>
        </p:nvSpPr>
        <p:spPr>
          <a:xfrm>
            <a:off x="762000" y="304800"/>
            <a:ext cx="10668000" cy="581025"/>
          </a:xfrm>
        </p:spPr>
        <p:txBody>
          <a:bodyPr/>
          <a:lstStyle/>
          <a:p>
            <a:r>
              <a:rPr lang="en-US" sz="3200" dirty="0"/>
              <a:t>Event</a:t>
            </a:r>
            <a:r>
              <a:rPr lang="en-US" sz="3200" b="1" i="0" dirty="0">
                <a:solidFill>
                  <a:srgbClr val="FFFFFF"/>
                </a:solidFill>
                <a:effectLst/>
                <a:latin typeface="MicrosoftYaHei-Bold"/>
              </a:rPr>
              <a:t> </a:t>
            </a:r>
            <a:r>
              <a:rPr lang="en-US" sz="3200" dirty="0"/>
              <a:t>Sourcing.</a:t>
            </a:r>
            <a:br>
              <a:rPr lang="en-US" dirty="0"/>
            </a:br>
            <a:endParaRPr lang="en-US" dirty="0"/>
          </a:p>
        </p:txBody>
      </p:sp>
      <p:sp>
        <p:nvSpPr>
          <p:cNvPr id="3" name="Content Placeholder 2">
            <a:extLst>
              <a:ext uri="{FF2B5EF4-FFF2-40B4-BE49-F238E27FC236}">
                <a16:creationId xmlns:a16="http://schemas.microsoft.com/office/drawing/2014/main" id="{B4775F07-A4C6-4D5D-9756-C9E790EC5072}"/>
              </a:ext>
            </a:extLst>
          </p:cNvPr>
          <p:cNvSpPr>
            <a:spLocks noGrp="1"/>
          </p:cNvSpPr>
          <p:nvPr>
            <p:ph idx="1"/>
          </p:nvPr>
        </p:nvSpPr>
        <p:spPr>
          <a:xfrm>
            <a:off x="657225" y="738908"/>
            <a:ext cx="10668000" cy="6119092"/>
          </a:xfrm>
        </p:spPr>
        <p:txBody>
          <a:bodyPr/>
          <a:lstStyle/>
          <a:p>
            <a:r>
              <a:rPr lang="fr-FR" sz="2000" spc="130" dirty="0">
                <a:solidFill>
                  <a:schemeClr val="tx1"/>
                </a:solidFill>
                <a:latin typeface="+mj-lt"/>
                <a:ea typeface="+mj-ea"/>
                <a:cs typeface="+mj-cs"/>
              </a:rPr>
              <a:t>Consistent transactions: Efficient </a:t>
            </a:r>
            <a:r>
              <a:rPr lang="fr-FR" sz="2000" spc="130" dirty="0" err="1">
                <a:solidFill>
                  <a:schemeClr val="tx1"/>
                </a:solidFill>
                <a:latin typeface="+mj-lt"/>
                <a:ea typeface="+mj-ea"/>
                <a:cs typeface="+mj-cs"/>
              </a:rPr>
              <a:t>distributed</a:t>
            </a:r>
            <a:r>
              <a:rPr lang="fr-FR" sz="2000" spc="130" dirty="0">
                <a:solidFill>
                  <a:schemeClr val="tx1"/>
                </a:solidFill>
                <a:latin typeface="+mj-lt"/>
                <a:ea typeface="+mj-ea"/>
                <a:cs typeface="+mj-cs"/>
              </a:rPr>
              <a:t> transaction </a:t>
            </a:r>
            <a:r>
              <a:rPr lang="fr-FR" sz="2000" spc="130" dirty="0" err="1">
                <a:solidFill>
                  <a:schemeClr val="tx1"/>
                </a:solidFill>
                <a:latin typeface="+mj-lt"/>
                <a:ea typeface="+mj-ea"/>
                <a:cs typeface="+mj-cs"/>
              </a:rPr>
              <a:t>implementation</a:t>
            </a:r>
            <a:r>
              <a:rPr lang="fr-FR" sz="2000" spc="130" dirty="0">
                <a:solidFill>
                  <a:schemeClr val="tx1"/>
                </a:solidFill>
                <a:latin typeface="+mj-lt"/>
                <a:ea typeface="+mj-ea"/>
                <a:cs typeface="+mj-cs"/>
              </a:rPr>
              <a:t>.</a:t>
            </a:r>
          </a:p>
          <a:p>
            <a:r>
              <a:rPr lang="en-US" sz="2000" spc="130" dirty="0">
                <a:solidFill>
                  <a:schemeClr val="tx1"/>
                </a:solidFill>
                <a:latin typeface="+mj-lt"/>
                <a:ea typeface="+mj-ea"/>
                <a:cs typeface="+mj-cs"/>
              </a:rPr>
              <a:t>Prevents complex synchronization between microservices: Paving the way for asynchronous non-blocking operations between microservices.</a:t>
            </a:r>
          </a:p>
          <a:p>
            <a:r>
              <a:rPr lang="en-US" sz="2000" spc="130" dirty="0">
                <a:solidFill>
                  <a:schemeClr val="tx1"/>
                </a:solidFill>
                <a:latin typeface="+mj-lt"/>
                <a:ea typeface="+mj-ea"/>
                <a:cs typeface="+mj-cs"/>
              </a:rPr>
              <a:t>Implementations</a:t>
            </a:r>
          </a:p>
          <a:p>
            <a:pPr marL="457200" indent="-457200">
              <a:buFont typeface="+mj-lt"/>
              <a:buAutoNum type="arabicPeriod"/>
            </a:pPr>
            <a:r>
              <a:rPr lang="en-US" sz="2000" spc="130" dirty="0">
                <a:solidFill>
                  <a:schemeClr val="tx1"/>
                </a:solidFill>
                <a:latin typeface="+mj-lt"/>
                <a:ea typeface="+mj-ea"/>
                <a:cs typeface="+mj-cs"/>
              </a:rPr>
              <a:t>Axon framework (</a:t>
            </a:r>
            <a:r>
              <a:rPr lang="en-US" sz="2000" spc="130" dirty="0">
                <a:solidFill>
                  <a:schemeClr val="tx1"/>
                </a:solidFill>
                <a:latin typeface="+mj-lt"/>
                <a:ea typeface="+mj-ea"/>
                <a:cs typeface="+mj-cs"/>
                <a:hlinkClick r:id="rId2"/>
              </a:rPr>
              <a:t>https://axoniq.io/</a:t>
            </a:r>
            <a:r>
              <a:rPr lang="en-US" sz="2000" spc="130" dirty="0">
                <a:solidFill>
                  <a:schemeClr val="tx1"/>
                </a:solidFill>
                <a:latin typeface="+mj-lt"/>
                <a:ea typeface="+mj-ea"/>
                <a:cs typeface="+mj-cs"/>
              </a:rPr>
              <a:t>)</a:t>
            </a:r>
          </a:p>
          <a:p>
            <a:pPr marL="457200" indent="-457200">
              <a:buFont typeface="+mj-lt"/>
              <a:buAutoNum type="arabicPeriod"/>
            </a:pPr>
            <a:r>
              <a:rPr lang="en-US" sz="2000" spc="130" dirty="0">
                <a:solidFill>
                  <a:schemeClr val="tx1"/>
                </a:solidFill>
                <a:latin typeface="+mj-lt"/>
                <a:ea typeface="+mj-ea"/>
                <a:cs typeface="+mj-cs"/>
              </a:rPr>
              <a:t>Eventuate (https://eventuate.io/ )</a:t>
            </a:r>
            <a:br>
              <a:rPr lang="en-US" sz="1400" dirty="0"/>
            </a:br>
            <a:br>
              <a:rPr lang="en-US" sz="2000" spc="130" dirty="0">
                <a:solidFill>
                  <a:schemeClr val="tx1"/>
                </a:solidFill>
                <a:latin typeface="+mj-lt"/>
                <a:ea typeface="+mj-ea"/>
                <a:cs typeface="+mj-cs"/>
              </a:rPr>
            </a:br>
            <a:r>
              <a:rPr lang="fr-FR" sz="2000" spc="130" dirty="0">
                <a:solidFill>
                  <a:schemeClr val="tx1"/>
                </a:solidFill>
                <a:latin typeface="+mj-lt"/>
                <a:ea typeface="+mj-ea"/>
                <a:cs typeface="+mj-cs"/>
              </a:rPr>
              <a:t> </a:t>
            </a:r>
            <a:br>
              <a:rPr lang="fr-FR" sz="1200" dirty="0"/>
            </a:br>
            <a:br>
              <a:rPr lang="en-US" sz="1800" dirty="0"/>
            </a:br>
            <a:endParaRPr lang="en-US" sz="1800" dirty="0"/>
          </a:p>
        </p:txBody>
      </p:sp>
    </p:spTree>
    <p:extLst>
      <p:ext uri="{BB962C8B-B14F-4D97-AF65-F5344CB8AC3E}">
        <p14:creationId xmlns:p14="http://schemas.microsoft.com/office/powerpoint/2010/main" val="758424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EBF-5E50-4B13-8BD5-2CD8B16CC771}"/>
              </a:ext>
            </a:extLst>
          </p:cNvPr>
          <p:cNvSpPr>
            <a:spLocks noGrp="1"/>
          </p:cNvSpPr>
          <p:nvPr>
            <p:ph type="title"/>
          </p:nvPr>
        </p:nvSpPr>
        <p:spPr>
          <a:xfrm>
            <a:off x="762000" y="304800"/>
            <a:ext cx="10668000" cy="933450"/>
          </a:xfrm>
        </p:spPr>
        <p:txBody>
          <a:bodyPr/>
          <a:lstStyle/>
          <a:p>
            <a:r>
              <a:rPr lang="en-US" sz="3600" dirty="0"/>
              <a:t>Command Queries Responsibility Segregation</a:t>
            </a:r>
            <a:br>
              <a:rPr lang="en-US" dirty="0"/>
            </a:br>
            <a:endParaRPr lang="en-US" dirty="0"/>
          </a:p>
        </p:txBody>
      </p:sp>
      <p:sp>
        <p:nvSpPr>
          <p:cNvPr id="3" name="Content Placeholder 2">
            <a:extLst>
              <a:ext uri="{FF2B5EF4-FFF2-40B4-BE49-F238E27FC236}">
                <a16:creationId xmlns:a16="http://schemas.microsoft.com/office/drawing/2014/main" id="{B4775F07-A4C6-4D5D-9756-C9E790EC5072}"/>
              </a:ext>
            </a:extLst>
          </p:cNvPr>
          <p:cNvSpPr>
            <a:spLocks noGrp="1"/>
          </p:cNvSpPr>
          <p:nvPr>
            <p:ph idx="1"/>
          </p:nvPr>
        </p:nvSpPr>
        <p:spPr>
          <a:xfrm>
            <a:off x="762000" y="1000126"/>
            <a:ext cx="10668000" cy="5103958"/>
          </a:xfrm>
        </p:spPr>
        <p:txBody>
          <a:bodyPr/>
          <a:lstStyle/>
          <a:p>
            <a:r>
              <a:rPr lang="en-US" sz="1800" dirty="0"/>
              <a:t> A pattern used to implementing queries that span services.</a:t>
            </a:r>
          </a:p>
          <a:p>
            <a:r>
              <a:rPr lang="en-US" sz="1800" dirty="0"/>
              <a:t>Maintain one or more materialized views that contain data from multiple services. The views are kept by services that subscribe to events that each services publishes when it updates its data. For example, the online store could implement a query that finds customers in a particular region and their recent orders by maintaining a view that joins customers and orders. The view is updated by a service that subscribes to customer and order events.</a:t>
            </a:r>
          </a:p>
          <a:p>
            <a:r>
              <a:rPr lang="en-US" sz="1800" dirty="0"/>
              <a:t>Allows enormous data access scalability by detaching the write from read data flows, and making all writes asynchronous.</a:t>
            </a:r>
            <a:br>
              <a:rPr lang="en-US" sz="1800" dirty="0"/>
            </a:br>
            <a:r>
              <a:rPr lang="en-US" sz="1800" dirty="0"/>
              <a:t>• Allows high resilience to failures by preventing deadlock and starvation scenarios within the processes on data access.</a:t>
            </a:r>
            <a:br>
              <a:rPr lang="en-US" sz="1800" dirty="0"/>
            </a:br>
            <a:r>
              <a:rPr lang="en-US" sz="1800" dirty="0"/>
              <a:t>• Promotes least coupling between various read and writes data flows, hence enable easy management and maintenance. </a:t>
            </a:r>
            <a:br>
              <a:rPr lang="en-US" sz="1600" dirty="0"/>
            </a:br>
            <a:endParaRPr lang="en-US" sz="2400" dirty="0"/>
          </a:p>
        </p:txBody>
      </p:sp>
    </p:spTree>
    <p:extLst>
      <p:ext uri="{BB962C8B-B14F-4D97-AF65-F5344CB8AC3E}">
        <p14:creationId xmlns:p14="http://schemas.microsoft.com/office/powerpoint/2010/main" val="3323230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8"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2134AF0-1BB0-4A8E-9F24-FD367008F548}"/>
              </a:ext>
            </a:extLst>
          </p:cNvPr>
          <p:cNvSpPr>
            <a:spLocks noGrp="1"/>
          </p:cNvSpPr>
          <p:nvPr>
            <p:ph type="title"/>
          </p:nvPr>
        </p:nvSpPr>
        <p:spPr>
          <a:xfrm>
            <a:off x="718751" y="769326"/>
            <a:ext cx="3554847" cy="886559"/>
          </a:xfrm>
        </p:spPr>
        <p:txBody>
          <a:bodyPr anchor="t">
            <a:normAutofit/>
          </a:bodyPr>
          <a:lstStyle/>
          <a:p>
            <a:r>
              <a:rPr lang="en-US" sz="3200">
                <a:solidFill>
                  <a:srgbClr val="FFFFFF"/>
                </a:solidFill>
              </a:rPr>
              <a:t>Agenda</a:t>
            </a:r>
          </a:p>
        </p:txBody>
      </p:sp>
      <p:graphicFrame>
        <p:nvGraphicFramePr>
          <p:cNvPr id="10" name="Content Placeholder 2">
            <a:extLst>
              <a:ext uri="{FF2B5EF4-FFF2-40B4-BE49-F238E27FC236}">
                <a16:creationId xmlns:a16="http://schemas.microsoft.com/office/drawing/2014/main" id="{DB6587BB-20E3-407E-AF96-7611F803679B}"/>
              </a:ext>
            </a:extLst>
          </p:cNvPr>
          <p:cNvGraphicFramePr>
            <a:graphicFrameLocks noGrp="1"/>
          </p:cNvGraphicFramePr>
          <p:nvPr>
            <p:ph idx="1"/>
            <p:extLst>
              <p:ext uri="{D42A27DB-BD31-4B8C-83A1-F6EECF244321}">
                <p14:modId xmlns:p14="http://schemas.microsoft.com/office/powerpoint/2010/main" val="832995769"/>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923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EBF-5E50-4B13-8BD5-2CD8B16CC771}"/>
              </a:ext>
            </a:extLst>
          </p:cNvPr>
          <p:cNvSpPr>
            <a:spLocks noGrp="1"/>
          </p:cNvSpPr>
          <p:nvPr>
            <p:ph type="title"/>
          </p:nvPr>
        </p:nvSpPr>
        <p:spPr>
          <a:xfrm>
            <a:off x="762000" y="304800"/>
            <a:ext cx="10668000" cy="581025"/>
          </a:xfrm>
        </p:spPr>
        <p:txBody>
          <a:bodyPr/>
          <a:lstStyle/>
          <a:p>
            <a:r>
              <a:rPr lang="en-US" sz="3600" dirty="0"/>
              <a:t>CQRS Example</a:t>
            </a:r>
          </a:p>
        </p:txBody>
      </p:sp>
      <p:sp>
        <p:nvSpPr>
          <p:cNvPr id="3" name="Content Placeholder 2">
            <a:extLst>
              <a:ext uri="{FF2B5EF4-FFF2-40B4-BE49-F238E27FC236}">
                <a16:creationId xmlns:a16="http://schemas.microsoft.com/office/drawing/2014/main" id="{B4775F07-A4C6-4D5D-9756-C9E790EC5072}"/>
              </a:ext>
            </a:extLst>
          </p:cNvPr>
          <p:cNvSpPr>
            <a:spLocks noGrp="1"/>
          </p:cNvSpPr>
          <p:nvPr>
            <p:ph idx="1"/>
          </p:nvPr>
        </p:nvSpPr>
        <p:spPr>
          <a:xfrm>
            <a:off x="762000" y="1000126"/>
            <a:ext cx="10668000" cy="5103958"/>
          </a:xfrm>
        </p:spPr>
        <p:txBody>
          <a:bodyPr/>
          <a:lstStyle/>
          <a:p>
            <a:r>
              <a:rPr lang="en-US" sz="1400" dirty="0"/>
              <a:t> </a:t>
            </a:r>
            <a:endParaRPr lang="en-US" sz="2400" dirty="0"/>
          </a:p>
        </p:txBody>
      </p:sp>
      <p:pic>
        <p:nvPicPr>
          <p:cNvPr id="5" name="Picture 4">
            <a:extLst>
              <a:ext uri="{FF2B5EF4-FFF2-40B4-BE49-F238E27FC236}">
                <a16:creationId xmlns:a16="http://schemas.microsoft.com/office/drawing/2014/main" id="{210EA68A-B904-4E51-882B-3AF1BBA43268}"/>
              </a:ext>
            </a:extLst>
          </p:cNvPr>
          <p:cNvPicPr>
            <a:picLocks noChangeAspect="1"/>
          </p:cNvPicPr>
          <p:nvPr/>
        </p:nvPicPr>
        <p:blipFill>
          <a:blip r:embed="rId2"/>
          <a:stretch>
            <a:fillRect/>
          </a:stretch>
        </p:blipFill>
        <p:spPr>
          <a:xfrm>
            <a:off x="762000" y="1126794"/>
            <a:ext cx="10963275" cy="5426406"/>
          </a:xfrm>
          <a:prstGeom prst="rect">
            <a:avLst/>
          </a:prstGeom>
        </p:spPr>
      </p:pic>
    </p:spTree>
    <p:extLst>
      <p:ext uri="{BB962C8B-B14F-4D97-AF65-F5344CB8AC3E}">
        <p14:creationId xmlns:p14="http://schemas.microsoft.com/office/powerpoint/2010/main" val="550034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F9F4-FB08-47C4-BC9C-54AF8161EF2F}"/>
              </a:ext>
            </a:extLst>
          </p:cNvPr>
          <p:cNvSpPr>
            <a:spLocks noGrp="1"/>
          </p:cNvSpPr>
          <p:nvPr>
            <p:ph type="title"/>
          </p:nvPr>
        </p:nvSpPr>
        <p:spPr>
          <a:xfrm>
            <a:off x="762000" y="495299"/>
            <a:ext cx="10668000" cy="990601"/>
          </a:xfrm>
        </p:spPr>
        <p:txBody>
          <a:bodyPr/>
          <a:lstStyle/>
          <a:p>
            <a:r>
              <a:rPr lang="en-US" sz="4000" dirty="0"/>
              <a:t>Communication between service.</a:t>
            </a:r>
            <a:br>
              <a:rPr lang="en-US" sz="4000" dirty="0"/>
            </a:br>
            <a:endParaRPr lang="en-US" sz="4000" dirty="0"/>
          </a:p>
        </p:txBody>
      </p:sp>
      <p:sp>
        <p:nvSpPr>
          <p:cNvPr id="3" name="Content Placeholder 2">
            <a:extLst>
              <a:ext uri="{FF2B5EF4-FFF2-40B4-BE49-F238E27FC236}">
                <a16:creationId xmlns:a16="http://schemas.microsoft.com/office/drawing/2014/main" id="{8094D851-AE62-4AF1-A755-31807D45B9F7}"/>
              </a:ext>
            </a:extLst>
          </p:cNvPr>
          <p:cNvSpPr>
            <a:spLocks noGrp="1"/>
          </p:cNvSpPr>
          <p:nvPr>
            <p:ph idx="1"/>
          </p:nvPr>
        </p:nvSpPr>
        <p:spPr>
          <a:xfrm>
            <a:off x="762000" y="1400175"/>
            <a:ext cx="10763250" cy="5105399"/>
          </a:xfrm>
        </p:spPr>
        <p:txBody>
          <a:bodyPr/>
          <a:lstStyle/>
          <a:p>
            <a:r>
              <a:rPr lang="en-US" sz="2000" dirty="0"/>
              <a:t>A good communication design leads to an  </a:t>
            </a:r>
            <a:r>
              <a:rPr lang="en-US" sz="2000" dirty="0" err="1"/>
              <a:t>efficienct</a:t>
            </a:r>
            <a:r>
              <a:rPr lang="en-US" sz="2000" dirty="0"/>
              <a:t> microservice architecture.</a:t>
            </a:r>
          </a:p>
          <a:p>
            <a:r>
              <a:rPr lang="en-US" sz="2000" dirty="0"/>
              <a:t> A good communication design requires:</a:t>
            </a:r>
          </a:p>
          <a:p>
            <a:pPr marL="914400" lvl="1" indent="-457200">
              <a:buAutoNum type="arabicPeriod"/>
            </a:pPr>
            <a:r>
              <a:rPr lang="en-US" sz="2000" dirty="0"/>
              <a:t>Parties to use efficient protocols.</a:t>
            </a:r>
          </a:p>
          <a:p>
            <a:pPr marL="914400" lvl="1" indent="-457200">
              <a:buAutoNum type="arabicPeriod"/>
            </a:pPr>
            <a:r>
              <a:rPr lang="en-US" sz="2000" dirty="0"/>
              <a:t>Lean dialogue structures and use of best fit communication pattern.</a:t>
            </a:r>
          </a:p>
          <a:p>
            <a:r>
              <a:rPr lang="en-US" sz="2000" dirty="0"/>
              <a:t>Synchronous: Blocking call, means the caller will going to get blocked until the callee return him the actual result</a:t>
            </a:r>
          </a:p>
          <a:p>
            <a:r>
              <a:rPr lang="en-US" sz="2000" dirty="0"/>
              <a:t> Asynchronous: Unblocking call means, the caller will immediately get return and get his control back for other stuff, whereas the callee return the</a:t>
            </a:r>
            <a:br>
              <a:rPr lang="en-US" sz="2000" dirty="0"/>
            </a:br>
            <a:r>
              <a:rPr lang="en-US" sz="2000" dirty="0"/>
              <a:t>result later when it gets ready </a:t>
            </a:r>
            <a:br>
              <a:rPr lang="en-US" sz="2000" dirty="0"/>
            </a:br>
            <a:br>
              <a:rPr lang="en-US" dirty="0"/>
            </a:br>
            <a:endParaRPr lang="en-US" dirty="0"/>
          </a:p>
        </p:txBody>
      </p:sp>
    </p:spTree>
    <p:extLst>
      <p:ext uri="{BB962C8B-B14F-4D97-AF65-F5344CB8AC3E}">
        <p14:creationId xmlns:p14="http://schemas.microsoft.com/office/powerpoint/2010/main" val="363927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741D-95F6-46BE-8793-D7E0E68016C6}"/>
              </a:ext>
            </a:extLst>
          </p:cNvPr>
          <p:cNvSpPr>
            <a:spLocks noGrp="1"/>
          </p:cNvSpPr>
          <p:nvPr>
            <p:ph type="title"/>
          </p:nvPr>
        </p:nvSpPr>
        <p:spPr>
          <a:xfrm>
            <a:off x="762000" y="320529"/>
            <a:ext cx="10668000" cy="866775"/>
          </a:xfrm>
        </p:spPr>
        <p:txBody>
          <a:bodyPr/>
          <a:lstStyle/>
          <a:p>
            <a:r>
              <a:rPr lang="en-US" sz="4000" dirty="0"/>
              <a:t>Communication Technologies </a:t>
            </a:r>
          </a:p>
        </p:txBody>
      </p:sp>
      <p:pic>
        <p:nvPicPr>
          <p:cNvPr id="5" name="Content Placeholder 4">
            <a:extLst>
              <a:ext uri="{FF2B5EF4-FFF2-40B4-BE49-F238E27FC236}">
                <a16:creationId xmlns:a16="http://schemas.microsoft.com/office/drawing/2014/main" id="{9170458A-B9D5-4C14-BC5F-98EC9CFB651B}"/>
              </a:ext>
            </a:extLst>
          </p:cNvPr>
          <p:cNvPicPr>
            <a:picLocks noGrp="1" noChangeAspect="1"/>
          </p:cNvPicPr>
          <p:nvPr>
            <p:ph idx="1"/>
          </p:nvPr>
        </p:nvPicPr>
        <p:blipFill>
          <a:blip r:embed="rId2"/>
          <a:stretch>
            <a:fillRect/>
          </a:stretch>
        </p:blipFill>
        <p:spPr>
          <a:xfrm>
            <a:off x="869162" y="1187304"/>
            <a:ext cx="10667999" cy="4916488"/>
          </a:xfrm>
        </p:spPr>
      </p:pic>
    </p:spTree>
    <p:extLst>
      <p:ext uri="{BB962C8B-B14F-4D97-AF65-F5344CB8AC3E}">
        <p14:creationId xmlns:p14="http://schemas.microsoft.com/office/powerpoint/2010/main" val="288518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254A-6211-4666-B132-E458922EB834}"/>
              </a:ext>
            </a:extLst>
          </p:cNvPr>
          <p:cNvSpPr>
            <a:spLocks noGrp="1"/>
          </p:cNvSpPr>
          <p:nvPr>
            <p:ph type="title"/>
          </p:nvPr>
        </p:nvSpPr>
        <p:spPr>
          <a:xfrm>
            <a:off x="762000" y="372917"/>
            <a:ext cx="10668000" cy="741508"/>
          </a:xfrm>
        </p:spPr>
        <p:txBody>
          <a:bodyPr/>
          <a:lstStyle/>
          <a:p>
            <a:pPr algn="ctr"/>
            <a:r>
              <a:rPr lang="en-US" dirty="0"/>
              <a:t>Summary</a:t>
            </a:r>
          </a:p>
        </p:txBody>
      </p:sp>
      <p:sp>
        <p:nvSpPr>
          <p:cNvPr id="3" name="Content Placeholder 2">
            <a:extLst>
              <a:ext uri="{FF2B5EF4-FFF2-40B4-BE49-F238E27FC236}">
                <a16:creationId xmlns:a16="http://schemas.microsoft.com/office/drawing/2014/main" id="{A701FB6C-1F18-4CAF-BB8E-CAA2CE0C21A1}"/>
              </a:ext>
            </a:extLst>
          </p:cNvPr>
          <p:cNvSpPr>
            <a:spLocks noGrp="1"/>
          </p:cNvSpPr>
          <p:nvPr>
            <p:ph idx="1"/>
          </p:nvPr>
        </p:nvSpPr>
        <p:spPr>
          <a:xfrm>
            <a:off x="762000" y="1295400"/>
            <a:ext cx="10668000" cy="4808683"/>
          </a:xfrm>
        </p:spPr>
        <p:txBody>
          <a:bodyPr/>
          <a:lstStyle/>
          <a:p>
            <a:r>
              <a:rPr lang="en-US" dirty="0"/>
              <a:t>Understanding about microservice architecture.</a:t>
            </a:r>
          </a:p>
          <a:p>
            <a:r>
              <a:rPr lang="en-US" dirty="0"/>
              <a:t>Basic components in microservice architecture.</a:t>
            </a:r>
          </a:p>
          <a:p>
            <a:r>
              <a:rPr lang="en-US" dirty="0"/>
              <a:t>Some challenges of microservice architecture when development</a:t>
            </a:r>
          </a:p>
          <a:p>
            <a:r>
              <a:rPr lang="en-US" dirty="0"/>
              <a:t>Advanced pattern in microservice.</a:t>
            </a:r>
          </a:p>
        </p:txBody>
      </p:sp>
    </p:spTree>
    <p:extLst>
      <p:ext uri="{BB962C8B-B14F-4D97-AF65-F5344CB8AC3E}">
        <p14:creationId xmlns:p14="http://schemas.microsoft.com/office/powerpoint/2010/main" val="3313221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E84B-D758-4883-B2AB-FD66A0E40C8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CC9872-F5FA-4B19-86CB-EB52A18D6A06}"/>
              </a:ext>
            </a:extLst>
          </p:cNvPr>
          <p:cNvSpPr>
            <a:spLocks noGrp="1"/>
          </p:cNvSpPr>
          <p:nvPr>
            <p:ph idx="1"/>
          </p:nvPr>
        </p:nvSpPr>
        <p:spPr/>
        <p:txBody>
          <a:bodyPr/>
          <a:lstStyle/>
          <a:p>
            <a:pPr marL="0" indent="0" algn="ctr">
              <a:buNone/>
            </a:pPr>
            <a:r>
              <a:rPr lang="en-US" sz="5400" dirty="0"/>
              <a:t>Thanks for Watching! </a:t>
            </a:r>
          </a:p>
        </p:txBody>
      </p:sp>
    </p:spTree>
    <p:extLst>
      <p:ext uri="{BB962C8B-B14F-4D97-AF65-F5344CB8AC3E}">
        <p14:creationId xmlns:p14="http://schemas.microsoft.com/office/powerpoint/2010/main" val="1503022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CCA6FF1-9AD8-40B0-9E34-DD96BC47CF21}"/>
              </a:ext>
            </a:extLst>
          </p:cNvPr>
          <p:cNvSpPr>
            <a:spLocks noGrp="1"/>
          </p:cNvSpPr>
          <p:nvPr>
            <p:ph idx="1"/>
          </p:nvPr>
        </p:nvSpPr>
        <p:spPr>
          <a:xfrm>
            <a:off x="754743" y="1444171"/>
            <a:ext cx="5334000" cy="3810001"/>
          </a:xfrm>
        </p:spPr>
        <p:txBody>
          <a:bodyPr lIns="109728" tIns="109728" rIns="109728" bIns="91440">
            <a:normAutofit/>
          </a:bodyPr>
          <a:lstStyle/>
          <a:p>
            <a:pPr marL="0" indent="0">
              <a:lnSpc>
                <a:spcPct val="115000"/>
              </a:lnSpc>
              <a:buNone/>
            </a:pPr>
            <a:endParaRPr lang="en-US" sz="1900" dirty="0"/>
          </a:p>
          <a:p>
            <a:pPr marL="457200" indent="-457200">
              <a:lnSpc>
                <a:spcPct val="115000"/>
              </a:lnSpc>
              <a:buAutoNum type="arabicPeriod"/>
            </a:pPr>
            <a:r>
              <a:rPr lang="en-US" sz="1900" dirty="0"/>
              <a:t>All in one.</a:t>
            </a:r>
          </a:p>
          <a:p>
            <a:pPr marL="457200" indent="-457200">
              <a:lnSpc>
                <a:spcPct val="115000"/>
              </a:lnSpc>
              <a:buAutoNum type="arabicPeriod"/>
            </a:pPr>
            <a:r>
              <a:rPr lang="en-US" sz="1900" dirty="0"/>
              <a:t>The functions are divided into small modules.</a:t>
            </a:r>
          </a:p>
          <a:p>
            <a:pPr marL="457200" indent="-457200">
              <a:lnSpc>
                <a:spcPct val="115000"/>
              </a:lnSpc>
              <a:buAutoNum type="arabicPeriod"/>
            </a:pPr>
            <a:r>
              <a:rPr lang="en-US" sz="1900" dirty="0"/>
              <a:t>The whole business is divided into small modules</a:t>
            </a:r>
          </a:p>
          <a:p>
            <a:pPr marL="457200" indent="-457200">
              <a:lnSpc>
                <a:spcPct val="115000"/>
              </a:lnSpc>
              <a:buAutoNum type="arabicPeriod"/>
            </a:pPr>
            <a:r>
              <a:rPr lang="en-US" sz="1900" dirty="0"/>
              <a:t>High cohesive and tightly coupled between modules and external service</a:t>
            </a:r>
          </a:p>
        </p:txBody>
      </p:sp>
      <p:sp>
        <p:nvSpPr>
          <p:cNvPr id="2" name="Title 1">
            <a:extLst>
              <a:ext uri="{FF2B5EF4-FFF2-40B4-BE49-F238E27FC236}">
                <a16:creationId xmlns:a16="http://schemas.microsoft.com/office/drawing/2014/main" id="{9A2A6949-44E9-46FA-8D1F-D435BC7B3B06}"/>
              </a:ext>
            </a:extLst>
          </p:cNvPr>
          <p:cNvSpPr>
            <a:spLocks noGrp="1"/>
          </p:cNvSpPr>
          <p:nvPr>
            <p:ph type="title"/>
          </p:nvPr>
        </p:nvSpPr>
        <p:spPr>
          <a:xfrm>
            <a:off x="762000" y="500743"/>
            <a:ext cx="6988628" cy="1088572"/>
          </a:xfrm>
        </p:spPr>
        <p:txBody>
          <a:bodyPr>
            <a:normAutofit/>
          </a:bodyPr>
          <a:lstStyle/>
          <a:p>
            <a:r>
              <a:rPr lang="en-US" sz="3200" dirty="0">
                <a:ea typeface="+mj-lt"/>
                <a:cs typeface="+mj-lt"/>
              </a:rPr>
              <a:t>Overview Monolithic Architecture.</a:t>
            </a:r>
          </a:p>
          <a:p>
            <a:endParaRPr lang="en-US" sz="3200" dirty="0"/>
          </a:p>
        </p:txBody>
      </p:sp>
      <p:pic>
        <p:nvPicPr>
          <p:cNvPr id="4" name="Picture 4" descr="Diagram&#10;&#10;Description automatically generated">
            <a:extLst>
              <a:ext uri="{FF2B5EF4-FFF2-40B4-BE49-F238E27FC236}">
                <a16:creationId xmlns:a16="http://schemas.microsoft.com/office/drawing/2014/main" id="{CCA4A7DB-5C7C-4896-890E-C5A2BC7AA81E}"/>
              </a:ext>
            </a:extLst>
          </p:cNvPr>
          <p:cNvPicPr>
            <a:picLocks noChangeAspect="1"/>
          </p:cNvPicPr>
          <p:nvPr/>
        </p:nvPicPr>
        <p:blipFill>
          <a:blip r:embed="rId2"/>
          <a:stretch>
            <a:fillRect/>
          </a:stretch>
        </p:blipFill>
        <p:spPr>
          <a:xfrm>
            <a:off x="7039426" y="1771197"/>
            <a:ext cx="4775200" cy="3579586"/>
          </a:xfrm>
          <a:prstGeom prst="rect">
            <a:avLst/>
          </a:prstGeom>
        </p:spPr>
      </p:pic>
    </p:spTree>
    <p:extLst>
      <p:ext uri="{BB962C8B-B14F-4D97-AF65-F5344CB8AC3E}">
        <p14:creationId xmlns:p14="http://schemas.microsoft.com/office/powerpoint/2010/main" val="8302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8DBE-CD83-4DE4-90F8-56CAE7368D56}"/>
              </a:ext>
            </a:extLst>
          </p:cNvPr>
          <p:cNvSpPr>
            <a:spLocks noGrp="1"/>
          </p:cNvSpPr>
          <p:nvPr>
            <p:ph type="title"/>
          </p:nvPr>
        </p:nvSpPr>
        <p:spPr>
          <a:xfrm>
            <a:off x="717176" y="499462"/>
            <a:ext cx="10668000" cy="819631"/>
          </a:xfrm>
        </p:spPr>
        <p:txBody>
          <a:bodyPr/>
          <a:lstStyle/>
          <a:p>
            <a:r>
              <a:rPr lang="en-US" sz="3200" dirty="0"/>
              <a:t>Pros and Cons Monolithic Architecture</a:t>
            </a:r>
          </a:p>
        </p:txBody>
      </p:sp>
      <p:sp>
        <p:nvSpPr>
          <p:cNvPr id="3" name="Content Placeholder 2">
            <a:extLst>
              <a:ext uri="{FF2B5EF4-FFF2-40B4-BE49-F238E27FC236}">
                <a16:creationId xmlns:a16="http://schemas.microsoft.com/office/drawing/2014/main" id="{32FEB961-B9EF-448F-9D37-47991EB7A583}"/>
              </a:ext>
            </a:extLst>
          </p:cNvPr>
          <p:cNvSpPr>
            <a:spLocks noGrp="1"/>
          </p:cNvSpPr>
          <p:nvPr>
            <p:ph sz="half" idx="1"/>
          </p:nvPr>
        </p:nvSpPr>
        <p:spPr>
          <a:xfrm>
            <a:off x="557093" y="1536806"/>
            <a:ext cx="5541723" cy="4251833"/>
          </a:xfrm>
        </p:spPr>
        <p:txBody>
          <a:bodyPr lIns="109728" tIns="109728" rIns="109728" bIns="91440" anchor="t"/>
          <a:lstStyle/>
          <a:p>
            <a:pPr marL="457200" indent="-457200"/>
            <a:r>
              <a:rPr lang="en-US" sz="1600" dirty="0">
                <a:solidFill>
                  <a:srgbClr val="FFFFFF"/>
                </a:solidFill>
                <a:ea typeface="+mn-lt"/>
                <a:cs typeface="+mn-lt"/>
              </a:rPr>
              <a:t>Good for small applications.</a:t>
            </a:r>
            <a:endParaRPr lang="en-US" sz="1600" dirty="0">
              <a:solidFill>
                <a:srgbClr val="FFFFFF">
                  <a:alpha val="70000"/>
                </a:srgbClr>
              </a:solidFill>
              <a:ea typeface="+mn-lt"/>
              <a:cs typeface="+mn-lt"/>
            </a:endParaRPr>
          </a:p>
          <a:p>
            <a:pPr marL="457200" indent="-457200"/>
            <a:r>
              <a:rPr lang="en-US" sz="1600" dirty="0">
                <a:solidFill>
                  <a:srgbClr val="FFFFFF"/>
                </a:solidFill>
                <a:ea typeface="+mn-lt"/>
                <a:cs typeface="+mn-lt"/>
              </a:rPr>
              <a:t>One code base structure for the entire application.</a:t>
            </a:r>
          </a:p>
          <a:p>
            <a:pPr marL="457200" indent="-457200"/>
            <a:r>
              <a:rPr lang="en-US" sz="1600" dirty="0">
                <a:solidFill>
                  <a:srgbClr val="FFFFFF"/>
                </a:solidFill>
                <a:ea typeface="+mn-lt"/>
                <a:cs typeface="+mn-lt"/>
              </a:rPr>
              <a:t>Simply development,</a:t>
            </a:r>
            <a:br>
              <a:rPr lang="en-US" sz="1600" dirty="0">
                <a:ea typeface="+mn-lt"/>
                <a:cs typeface="+mn-lt"/>
              </a:rPr>
            </a:br>
            <a:r>
              <a:rPr lang="en-US" sz="1600" dirty="0">
                <a:solidFill>
                  <a:srgbClr val="FFFFFF"/>
                </a:solidFill>
                <a:ea typeface="+mn-lt"/>
                <a:cs typeface="+mn-lt"/>
              </a:rPr>
              <a:t>deployment  and scale</a:t>
            </a:r>
            <a:endParaRPr lang="en-US" sz="2400" dirty="0">
              <a:solidFill>
                <a:srgbClr val="FFFFFF"/>
              </a:solidFill>
            </a:endParaRPr>
          </a:p>
        </p:txBody>
      </p:sp>
      <p:sp>
        <p:nvSpPr>
          <p:cNvPr id="4" name="Content Placeholder 3">
            <a:extLst>
              <a:ext uri="{FF2B5EF4-FFF2-40B4-BE49-F238E27FC236}">
                <a16:creationId xmlns:a16="http://schemas.microsoft.com/office/drawing/2014/main" id="{E04B6A44-0D68-495C-9D7C-6EFFC5609763}"/>
              </a:ext>
            </a:extLst>
          </p:cNvPr>
          <p:cNvSpPr>
            <a:spLocks noGrp="1"/>
          </p:cNvSpPr>
          <p:nvPr>
            <p:ph sz="half" idx="2"/>
          </p:nvPr>
        </p:nvSpPr>
        <p:spPr>
          <a:xfrm>
            <a:off x="5438775" y="1536806"/>
            <a:ext cx="6353175" cy="5513294"/>
          </a:xfrm>
        </p:spPr>
        <p:txBody>
          <a:bodyPr lIns="109728" tIns="109728" rIns="109728" bIns="91440" anchor="t"/>
          <a:lstStyle/>
          <a:p>
            <a:pPr marL="457200" indent="-457200"/>
            <a:r>
              <a:rPr lang="en-US" sz="1600" dirty="0">
                <a:solidFill>
                  <a:srgbClr val="FFFFFF"/>
                </a:solidFill>
                <a:ea typeface="+mn-lt"/>
                <a:cs typeface="+mn-lt"/>
              </a:rPr>
              <a:t>Difficult in development and maintain.</a:t>
            </a:r>
          </a:p>
          <a:p>
            <a:pPr marL="457200" indent="-457200"/>
            <a:r>
              <a:rPr lang="en-US" sz="1600" dirty="0">
                <a:solidFill>
                  <a:srgbClr val="FFFFFF"/>
                </a:solidFill>
                <a:ea typeface="+mn-lt"/>
                <a:cs typeface="+mn-lt"/>
              </a:rPr>
              <a:t>The CI / CD gets complicated by making only a small change of the application.</a:t>
            </a:r>
          </a:p>
          <a:p>
            <a:pPr marL="457200" indent="-457200"/>
            <a:r>
              <a:rPr lang="en-US" sz="1600" dirty="0">
                <a:solidFill>
                  <a:srgbClr val="FFFFFF"/>
                </a:solidFill>
                <a:ea typeface="+mn-lt"/>
                <a:cs typeface="+mn-lt"/>
              </a:rPr>
              <a:t>It is only possible to scale an application in one dimension, cannot scale an independent component.</a:t>
            </a:r>
            <a:endParaRPr lang="en-US" sz="1600" dirty="0">
              <a:solidFill>
                <a:srgbClr val="FFFFFF"/>
              </a:solidFill>
            </a:endParaRPr>
          </a:p>
        </p:txBody>
      </p:sp>
    </p:spTree>
    <p:extLst>
      <p:ext uri="{BB962C8B-B14F-4D97-AF65-F5344CB8AC3E}">
        <p14:creationId xmlns:p14="http://schemas.microsoft.com/office/powerpoint/2010/main" val="24748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1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0" name="Freeform: Shape 1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2"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8">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0430CC82-6863-4A5A-A92F-3D94F3632E25}"/>
              </a:ext>
            </a:extLst>
          </p:cNvPr>
          <p:cNvSpPr>
            <a:spLocks noGrp="1"/>
          </p:cNvSpPr>
          <p:nvPr>
            <p:ph type="body" sz="half" idx="2"/>
          </p:nvPr>
        </p:nvSpPr>
        <p:spPr>
          <a:xfrm>
            <a:off x="762000" y="1328058"/>
            <a:ext cx="5334000" cy="4767943"/>
          </a:xfrm>
        </p:spPr>
        <p:txBody>
          <a:bodyPr vert="horz" lIns="91440" tIns="45720" rIns="91440" bIns="45720" rtlCol="0" anchor="t">
            <a:normAutofit/>
          </a:bodyPr>
          <a:lstStyle/>
          <a:p>
            <a:pPr indent="-228600">
              <a:lnSpc>
                <a:spcPct val="115000"/>
              </a:lnSpc>
              <a:buFont typeface="Arial" panose="020B0604020202020204" pitchFamily="34" charset="0"/>
              <a:buChar char="•"/>
            </a:pPr>
            <a:r>
              <a:rPr lang="en-US" sz="1500" dirty="0">
                <a:solidFill>
                  <a:srgbClr val="FFFFFF"/>
                </a:solidFill>
              </a:rPr>
              <a:t>The microservice architectural style is an approach to developing a single application as a </a:t>
            </a:r>
            <a:r>
              <a:rPr lang="en-US" sz="1500" b="1" dirty="0">
                <a:solidFill>
                  <a:srgbClr val="FFFFFF"/>
                </a:solidFill>
              </a:rPr>
              <a:t>suite of small services</a:t>
            </a:r>
            <a:r>
              <a:rPr lang="en-US" sz="1500" dirty="0">
                <a:solidFill>
                  <a:srgbClr val="FFFFFF"/>
                </a:solidFill>
              </a:rPr>
              <a:t>, each </a:t>
            </a:r>
            <a:r>
              <a:rPr lang="en-US" sz="1500" b="1" dirty="0">
                <a:solidFill>
                  <a:srgbClr val="FFFFFF"/>
                </a:solidFill>
              </a:rPr>
              <a:t>running in its own process</a:t>
            </a:r>
            <a:r>
              <a:rPr lang="en-US" sz="1500" dirty="0">
                <a:solidFill>
                  <a:srgbClr val="FFFFFF"/>
                </a:solidFill>
              </a:rPr>
              <a:t> and communicating with lightweight mechanisms, often an HTTP resource API. These services are </a:t>
            </a:r>
            <a:r>
              <a:rPr lang="en-US" sz="1500" b="1" dirty="0">
                <a:solidFill>
                  <a:srgbClr val="FFFFFF"/>
                </a:solidFill>
              </a:rPr>
              <a:t>built around business capabilities</a:t>
            </a:r>
            <a:r>
              <a:rPr lang="en-US" sz="1500" dirty="0">
                <a:solidFill>
                  <a:srgbClr val="FFFFFF"/>
                </a:solidFill>
              </a:rPr>
              <a:t> and </a:t>
            </a:r>
            <a:r>
              <a:rPr lang="en-US" sz="1500" b="1" dirty="0">
                <a:solidFill>
                  <a:srgbClr val="FFFFFF"/>
                </a:solidFill>
              </a:rPr>
              <a:t>independently deployable</a:t>
            </a:r>
            <a:r>
              <a:rPr lang="en-US" sz="1500" dirty="0">
                <a:solidFill>
                  <a:srgbClr val="FFFFFF"/>
                </a:solidFill>
              </a:rPr>
              <a:t> by fully automated deployment machinery. There is a </a:t>
            </a:r>
            <a:r>
              <a:rPr lang="en-US" sz="1500" b="1" dirty="0">
                <a:solidFill>
                  <a:srgbClr val="FFFFFF"/>
                </a:solidFill>
              </a:rPr>
              <a:t>bare minimum of centralized management</a:t>
            </a:r>
            <a:r>
              <a:rPr lang="en-US" sz="1500" dirty="0">
                <a:solidFill>
                  <a:srgbClr val="FFFFFF"/>
                </a:solidFill>
              </a:rPr>
              <a:t> of these services, which may be written in different programming languages and use different data storage technologies.</a:t>
            </a:r>
            <a:endParaRPr lang="en-US" sz="1500" u="sng" dirty="0">
              <a:solidFill>
                <a:srgbClr val="FFFFFF"/>
              </a:solidFill>
            </a:endParaRPr>
          </a:p>
          <a:p>
            <a:pPr>
              <a:lnSpc>
                <a:spcPct val="115000"/>
              </a:lnSpc>
            </a:pPr>
            <a:r>
              <a:rPr lang="en-US" sz="1500" dirty="0">
                <a:solidFill>
                  <a:srgbClr val="FFFFFF"/>
                </a:solidFill>
                <a:hlinkClick r:id="rId2">
                  <a:extLst>
                    <a:ext uri="{A12FA001-AC4F-418D-AE19-62706E023703}">
                      <ahyp:hlinkClr xmlns:ahyp="http://schemas.microsoft.com/office/drawing/2018/hyperlinkcolor" val="tx"/>
                    </a:ext>
                  </a:extLst>
                </a:hlinkClick>
              </a:rPr>
              <a:t>(Author - James Lewis and Martin Fowler (2014</a:t>
            </a:r>
            <a:r>
              <a:rPr lang="en-US" sz="1500" u="sng" dirty="0">
                <a:solidFill>
                  <a:srgbClr val="FFFFFF"/>
                </a:solidFill>
                <a:hlinkClick r:id="rId2">
                  <a:extLst>
                    <a:ext uri="{A12FA001-AC4F-418D-AE19-62706E023703}">
                      <ahyp:hlinkClr xmlns:ahyp="http://schemas.microsoft.com/office/drawing/2018/hyperlinkcolor" val="tx"/>
                    </a:ext>
                  </a:extLst>
                </a:hlinkClick>
              </a:rPr>
              <a:t>)</a:t>
            </a:r>
            <a:endParaRPr lang="en-US" sz="1500" u="sng" dirty="0">
              <a:solidFill>
                <a:srgbClr val="FFFFFF"/>
              </a:solidFill>
            </a:endParaRPr>
          </a:p>
        </p:txBody>
      </p:sp>
      <p:sp>
        <p:nvSpPr>
          <p:cNvPr id="2" name="Title 1">
            <a:extLst>
              <a:ext uri="{FF2B5EF4-FFF2-40B4-BE49-F238E27FC236}">
                <a16:creationId xmlns:a16="http://schemas.microsoft.com/office/drawing/2014/main" id="{977A7D03-809B-40D0-A690-2D1935CDC1B6}"/>
              </a:ext>
            </a:extLst>
          </p:cNvPr>
          <p:cNvSpPr>
            <a:spLocks noGrp="1"/>
          </p:cNvSpPr>
          <p:nvPr>
            <p:ph type="title"/>
          </p:nvPr>
        </p:nvSpPr>
        <p:spPr>
          <a:xfrm>
            <a:off x="762000" y="283029"/>
            <a:ext cx="7148285" cy="1045029"/>
          </a:xfrm>
        </p:spPr>
        <p:txBody>
          <a:bodyPr vert="horz" lIns="91440" tIns="45720" rIns="91440" bIns="45720" rtlCol="0" anchor="ctr">
            <a:normAutofit/>
          </a:bodyPr>
          <a:lstStyle/>
          <a:p>
            <a:r>
              <a:rPr lang="en-US" sz="2800" dirty="0"/>
              <a:t>Overview Microservice Architecture</a:t>
            </a:r>
          </a:p>
        </p:txBody>
      </p:sp>
      <p:pic>
        <p:nvPicPr>
          <p:cNvPr id="6" name="Picture 6" descr="Diagram&#10;&#10;Description automatically generated">
            <a:extLst>
              <a:ext uri="{FF2B5EF4-FFF2-40B4-BE49-F238E27FC236}">
                <a16:creationId xmlns:a16="http://schemas.microsoft.com/office/drawing/2014/main" id="{6CDD7E06-AFA5-425E-95DB-71FEC1D9FE38}"/>
              </a:ext>
            </a:extLst>
          </p:cNvPr>
          <p:cNvPicPr>
            <a:picLocks noGrp="1" noChangeAspect="1"/>
          </p:cNvPicPr>
          <p:nvPr>
            <p:ph idx="1"/>
          </p:nvPr>
        </p:nvPicPr>
        <p:blipFill rotWithShape="1">
          <a:blip r:embed="rId3"/>
          <a:stretch/>
        </p:blipFill>
        <p:spPr>
          <a:xfrm>
            <a:off x="6613798" y="967468"/>
            <a:ext cx="5227319" cy="5334000"/>
          </a:xfrm>
          <a:prstGeom prst="rect">
            <a:avLst/>
          </a:prstGeom>
        </p:spPr>
      </p:pic>
    </p:spTree>
    <p:extLst>
      <p:ext uri="{BB962C8B-B14F-4D97-AF65-F5344CB8AC3E}">
        <p14:creationId xmlns:p14="http://schemas.microsoft.com/office/powerpoint/2010/main" val="297807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A0F0-1E61-4E7D-AF74-4D6BCD18E9F6}"/>
              </a:ext>
            </a:extLst>
          </p:cNvPr>
          <p:cNvSpPr>
            <a:spLocks noGrp="1"/>
          </p:cNvSpPr>
          <p:nvPr>
            <p:ph type="title"/>
          </p:nvPr>
        </p:nvSpPr>
        <p:spPr>
          <a:xfrm>
            <a:off x="828675" y="390525"/>
            <a:ext cx="10668000" cy="981075"/>
          </a:xfrm>
        </p:spPr>
        <p:txBody>
          <a:bodyPr/>
          <a:lstStyle/>
          <a:p>
            <a:r>
              <a:rPr lang="en-US" sz="3200" dirty="0">
                <a:ea typeface="+mj-lt"/>
                <a:cs typeface="+mj-lt"/>
              </a:rPr>
              <a:t>Pros and Cons of Microservice Architecture</a:t>
            </a:r>
            <a:endParaRPr lang="en-US" sz="3200" dirty="0"/>
          </a:p>
        </p:txBody>
      </p:sp>
      <p:sp>
        <p:nvSpPr>
          <p:cNvPr id="8" name="Text Placeholder 7">
            <a:extLst>
              <a:ext uri="{FF2B5EF4-FFF2-40B4-BE49-F238E27FC236}">
                <a16:creationId xmlns:a16="http://schemas.microsoft.com/office/drawing/2014/main" id="{1B2FDD20-8F19-4754-B432-A4A45ABDCCF1}"/>
              </a:ext>
            </a:extLst>
          </p:cNvPr>
          <p:cNvSpPr>
            <a:spLocks noGrp="1"/>
          </p:cNvSpPr>
          <p:nvPr>
            <p:ph type="body" idx="1"/>
          </p:nvPr>
        </p:nvSpPr>
        <p:spPr>
          <a:xfrm>
            <a:off x="828675" y="1866900"/>
            <a:ext cx="5151119" cy="533401"/>
          </a:xfrm>
        </p:spPr>
        <p:txBody>
          <a:bodyPr/>
          <a:lstStyle/>
          <a:p>
            <a:r>
              <a:rPr lang="en-US" dirty="0"/>
              <a:t>Pros:</a:t>
            </a:r>
          </a:p>
        </p:txBody>
      </p:sp>
      <p:sp>
        <p:nvSpPr>
          <p:cNvPr id="3" name="Content Placeholder 2">
            <a:extLst>
              <a:ext uri="{FF2B5EF4-FFF2-40B4-BE49-F238E27FC236}">
                <a16:creationId xmlns:a16="http://schemas.microsoft.com/office/drawing/2014/main" id="{7511AE2D-1088-4143-B5D5-9835555D6395}"/>
              </a:ext>
            </a:extLst>
          </p:cNvPr>
          <p:cNvSpPr>
            <a:spLocks noGrp="1"/>
          </p:cNvSpPr>
          <p:nvPr>
            <p:ph sz="half" idx="2"/>
          </p:nvPr>
        </p:nvSpPr>
        <p:spPr>
          <a:xfrm>
            <a:off x="762000" y="2409827"/>
            <a:ext cx="5151119" cy="3048000"/>
          </a:xfrm>
        </p:spPr>
        <p:txBody>
          <a:bodyPr lIns="109728" tIns="109728" rIns="109728" bIns="91440" anchor="t"/>
          <a:lstStyle/>
          <a:p>
            <a:r>
              <a:rPr lang="en-US" sz="1600" b="1" dirty="0">
                <a:solidFill>
                  <a:srgbClr val="FFFFFF"/>
                </a:solidFill>
                <a:ea typeface="+mn-lt"/>
                <a:cs typeface="+mn-lt"/>
                <a:hlinkClick r:id="rId2">
                  <a:extLst>
                    <a:ext uri="{A12FA001-AC4F-418D-AE19-62706E023703}">
                      <ahyp:hlinkClr xmlns:ahyp="http://schemas.microsoft.com/office/drawing/2018/hyperlinkcolor" val="tx"/>
                    </a:ext>
                  </a:extLst>
                </a:hlinkClick>
              </a:rPr>
              <a:t>Strong Module Boundaries</a:t>
            </a:r>
            <a:r>
              <a:rPr lang="en-US" sz="1600" b="1" dirty="0">
                <a:solidFill>
                  <a:srgbClr val="FFFFFF"/>
                </a:solidFill>
                <a:ea typeface="+mn-lt"/>
                <a:cs typeface="+mn-lt"/>
              </a:rPr>
              <a:t>: </a:t>
            </a:r>
            <a:r>
              <a:rPr lang="en-US" sz="1600" dirty="0">
                <a:solidFill>
                  <a:srgbClr val="FFFFFF"/>
                </a:solidFill>
                <a:ea typeface="+mn-lt"/>
                <a:cs typeface="+mn-lt"/>
              </a:rPr>
              <a:t>Microservices reinforce modular structure, which is particularly important for larger teams.</a:t>
            </a:r>
          </a:p>
          <a:p>
            <a:r>
              <a:rPr lang="en-US" sz="1600" b="1" dirty="0">
                <a:solidFill>
                  <a:srgbClr val="FFFFFF"/>
                </a:solidFill>
                <a:ea typeface="+mn-lt"/>
                <a:cs typeface="+mn-lt"/>
                <a:hlinkClick r:id="rId3">
                  <a:extLst>
                    <a:ext uri="{A12FA001-AC4F-418D-AE19-62706E023703}">
                      <ahyp:hlinkClr xmlns:ahyp="http://schemas.microsoft.com/office/drawing/2018/hyperlinkcolor" val="tx"/>
                    </a:ext>
                  </a:extLst>
                </a:hlinkClick>
              </a:rPr>
              <a:t>Independent Deployment</a:t>
            </a:r>
            <a:r>
              <a:rPr lang="en-US" sz="1600" b="1" dirty="0">
                <a:solidFill>
                  <a:srgbClr val="FFFFFF"/>
                </a:solidFill>
                <a:ea typeface="+mn-lt"/>
                <a:cs typeface="+mn-lt"/>
              </a:rPr>
              <a:t>: </a:t>
            </a:r>
            <a:r>
              <a:rPr lang="en-US" sz="1600" dirty="0">
                <a:solidFill>
                  <a:srgbClr val="FFFFFF"/>
                </a:solidFill>
                <a:ea typeface="+mn-lt"/>
                <a:cs typeface="+mn-lt"/>
              </a:rPr>
              <a:t>Simple services are easier to deploy, and since they are autonomous, are less likely to cause system failures when they go wrong.</a:t>
            </a:r>
          </a:p>
          <a:p>
            <a:r>
              <a:rPr lang="en-US" sz="1600" b="1" dirty="0">
                <a:solidFill>
                  <a:srgbClr val="FFFFFF"/>
                </a:solidFill>
                <a:ea typeface="+mn-lt"/>
                <a:cs typeface="+mn-lt"/>
                <a:hlinkClick r:id="rId4">
                  <a:extLst>
                    <a:ext uri="{A12FA001-AC4F-418D-AE19-62706E023703}">
                      <ahyp:hlinkClr xmlns:ahyp="http://schemas.microsoft.com/office/drawing/2018/hyperlinkcolor" val="tx"/>
                    </a:ext>
                  </a:extLst>
                </a:hlinkClick>
              </a:rPr>
              <a:t>Technology Diversity</a:t>
            </a:r>
            <a:r>
              <a:rPr lang="en-US" sz="1600" b="1" dirty="0">
                <a:solidFill>
                  <a:srgbClr val="FFFFFF"/>
                </a:solidFill>
                <a:ea typeface="+mn-lt"/>
                <a:cs typeface="+mn-lt"/>
              </a:rPr>
              <a:t>: </a:t>
            </a:r>
            <a:r>
              <a:rPr lang="en-US" sz="1600" dirty="0">
                <a:solidFill>
                  <a:srgbClr val="FFFFFF"/>
                </a:solidFill>
                <a:ea typeface="+mn-lt"/>
                <a:cs typeface="+mn-lt"/>
              </a:rPr>
              <a:t>With microservices you can mix multiple languages, development frameworks and data-storage technologies.</a:t>
            </a:r>
          </a:p>
          <a:p>
            <a:endParaRPr lang="en-US" dirty="0">
              <a:solidFill>
                <a:srgbClr val="FFFFFF">
                  <a:alpha val="70000"/>
                </a:srgbClr>
              </a:solidFill>
            </a:endParaRPr>
          </a:p>
        </p:txBody>
      </p:sp>
      <p:sp>
        <p:nvSpPr>
          <p:cNvPr id="9" name="Text Placeholder 8">
            <a:extLst>
              <a:ext uri="{FF2B5EF4-FFF2-40B4-BE49-F238E27FC236}">
                <a16:creationId xmlns:a16="http://schemas.microsoft.com/office/drawing/2014/main" id="{7580E14B-A217-45A5-BAE7-6BE6E71B4D6E}"/>
              </a:ext>
            </a:extLst>
          </p:cNvPr>
          <p:cNvSpPr>
            <a:spLocks noGrp="1"/>
          </p:cNvSpPr>
          <p:nvPr>
            <p:ph type="body" sz="quarter" idx="3"/>
          </p:nvPr>
        </p:nvSpPr>
        <p:spPr>
          <a:xfrm>
            <a:off x="6345553" y="1876427"/>
            <a:ext cx="5151122" cy="533400"/>
          </a:xfrm>
        </p:spPr>
        <p:txBody>
          <a:bodyPr/>
          <a:lstStyle/>
          <a:p>
            <a:r>
              <a:rPr lang="en-US" dirty="0"/>
              <a:t>Cons:</a:t>
            </a:r>
          </a:p>
        </p:txBody>
      </p:sp>
      <p:sp>
        <p:nvSpPr>
          <p:cNvPr id="7" name="Content Placeholder 6">
            <a:extLst>
              <a:ext uri="{FF2B5EF4-FFF2-40B4-BE49-F238E27FC236}">
                <a16:creationId xmlns:a16="http://schemas.microsoft.com/office/drawing/2014/main" id="{638334BF-217C-4513-A88E-5825190B83F0}"/>
              </a:ext>
            </a:extLst>
          </p:cNvPr>
          <p:cNvSpPr>
            <a:spLocks noGrp="1"/>
          </p:cNvSpPr>
          <p:nvPr>
            <p:ph sz="quarter" idx="4"/>
          </p:nvPr>
        </p:nvSpPr>
        <p:spPr>
          <a:xfrm>
            <a:off x="6278878" y="2409827"/>
            <a:ext cx="5151122" cy="3048000"/>
          </a:xfrm>
        </p:spPr>
        <p:txBody>
          <a:bodyPr/>
          <a:lstStyle/>
          <a:p>
            <a:r>
              <a:rPr lang="en-US" sz="1600" b="1" dirty="0">
                <a:solidFill>
                  <a:srgbClr val="FFFFFF"/>
                </a:solidFill>
                <a:ea typeface="+mn-lt"/>
                <a:cs typeface="+mn-lt"/>
                <a:hlinkClick r:id="rId5">
                  <a:extLst>
                    <a:ext uri="{A12FA001-AC4F-418D-AE19-62706E023703}">
                      <ahyp:hlinkClr xmlns:ahyp="http://schemas.microsoft.com/office/drawing/2018/hyperlinkcolor" val="tx"/>
                    </a:ext>
                  </a:extLst>
                </a:hlinkClick>
              </a:rPr>
              <a:t>Distribution</a:t>
            </a:r>
            <a:r>
              <a:rPr lang="en-US" sz="1600" dirty="0">
                <a:solidFill>
                  <a:srgbClr val="FFFFFF"/>
                </a:solidFill>
                <a:ea typeface="+mn-lt"/>
                <a:cs typeface="+mn-lt"/>
              </a:rPr>
              <a:t>: Distributed systems are harder to program, since remote calls are slow and are always at risk of failure.</a:t>
            </a:r>
          </a:p>
          <a:p>
            <a:r>
              <a:rPr lang="en-US" sz="1600" b="1" u="sng" dirty="0">
                <a:solidFill>
                  <a:srgbClr val="FFFFFF"/>
                </a:solidFill>
                <a:ea typeface="+mn-lt"/>
                <a:cs typeface="+mn-lt"/>
              </a:rPr>
              <a:t>Eventual Consistency</a:t>
            </a:r>
            <a:r>
              <a:rPr lang="en-US" sz="1600" dirty="0">
                <a:solidFill>
                  <a:srgbClr val="FFFFFF"/>
                </a:solidFill>
                <a:ea typeface="+mn-lt"/>
                <a:cs typeface="+mn-lt"/>
              </a:rPr>
              <a:t>:  Maintaining strong consistency is extremely difficult for a distributed system, which means everyone has to manage eventual consistency.</a:t>
            </a:r>
          </a:p>
          <a:p>
            <a:r>
              <a:rPr lang="en-US" sz="1600" b="1" dirty="0">
                <a:solidFill>
                  <a:srgbClr val="FFFFFF"/>
                </a:solidFill>
                <a:ea typeface="+mn-lt"/>
                <a:cs typeface="+mn-lt"/>
                <a:hlinkClick r:id="rId6">
                  <a:extLst>
                    <a:ext uri="{A12FA001-AC4F-418D-AE19-62706E023703}">
                      <ahyp:hlinkClr xmlns:ahyp="http://schemas.microsoft.com/office/drawing/2018/hyperlinkcolor" val="tx"/>
                    </a:ext>
                  </a:extLst>
                </a:hlinkClick>
              </a:rPr>
              <a:t>Operational Complexity</a:t>
            </a:r>
            <a:r>
              <a:rPr lang="en-US" sz="1600" dirty="0">
                <a:solidFill>
                  <a:srgbClr val="FFFFFF"/>
                </a:solidFill>
                <a:ea typeface="+mn-lt"/>
                <a:cs typeface="+mn-lt"/>
              </a:rPr>
              <a:t>:  You need a mature operations team to manage lots of services, which are being redeployed regularly.</a:t>
            </a:r>
          </a:p>
        </p:txBody>
      </p:sp>
    </p:spTree>
    <p:extLst>
      <p:ext uri="{BB962C8B-B14F-4D97-AF65-F5344CB8AC3E}">
        <p14:creationId xmlns:p14="http://schemas.microsoft.com/office/powerpoint/2010/main" val="9995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1CCC-BDD1-48FD-AB56-25A5699FA892}"/>
              </a:ext>
            </a:extLst>
          </p:cNvPr>
          <p:cNvSpPr>
            <a:spLocks noGrp="1"/>
          </p:cNvSpPr>
          <p:nvPr>
            <p:ph type="title"/>
          </p:nvPr>
        </p:nvSpPr>
        <p:spPr>
          <a:xfrm>
            <a:off x="542925" y="287640"/>
            <a:ext cx="10887075" cy="702961"/>
          </a:xfrm>
        </p:spPr>
        <p:txBody>
          <a:bodyPr/>
          <a:lstStyle/>
          <a:p>
            <a:pPr algn="ctr"/>
            <a:r>
              <a:rPr lang="en-US" sz="3200" dirty="0">
                <a:ea typeface="+mj-lt"/>
                <a:cs typeface="+mj-lt"/>
              </a:rPr>
              <a:t>Microservice verses monolithic architecture</a:t>
            </a:r>
            <a:br>
              <a:rPr lang="en-US" dirty="0"/>
            </a:br>
            <a:endParaRPr lang="en-US" dirty="0"/>
          </a:p>
        </p:txBody>
      </p:sp>
      <p:pic>
        <p:nvPicPr>
          <p:cNvPr id="9" name="Content Placeholder 8">
            <a:extLst>
              <a:ext uri="{FF2B5EF4-FFF2-40B4-BE49-F238E27FC236}">
                <a16:creationId xmlns:a16="http://schemas.microsoft.com/office/drawing/2014/main" id="{198C23EF-165E-4617-9F48-5C15409085AE}"/>
              </a:ext>
            </a:extLst>
          </p:cNvPr>
          <p:cNvPicPr>
            <a:picLocks noGrp="1" noChangeAspect="1"/>
          </p:cNvPicPr>
          <p:nvPr>
            <p:ph idx="1"/>
          </p:nvPr>
        </p:nvPicPr>
        <p:blipFill>
          <a:blip r:embed="rId2"/>
          <a:stretch>
            <a:fillRect/>
          </a:stretch>
        </p:blipFill>
        <p:spPr>
          <a:xfrm>
            <a:off x="762000" y="847726"/>
            <a:ext cx="10820400" cy="5417834"/>
          </a:xfrm>
        </p:spPr>
      </p:pic>
      <p:sp>
        <p:nvSpPr>
          <p:cNvPr id="11" name="TextBox 10">
            <a:extLst>
              <a:ext uri="{FF2B5EF4-FFF2-40B4-BE49-F238E27FC236}">
                <a16:creationId xmlns:a16="http://schemas.microsoft.com/office/drawing/2014/main" id="{E46B4770-D9D7-4263-A70B-98010DEA4112}"/>
              </a:ext>
            </a:extLst>
          </p:cNvPr>
          <p:cNvSpPr txBox="1"/>
          <p:nvPr/>
        </p:nvSpPr>
        <p:spPr>
          <a:xfrm>
            <a:off x="2095500" y="6293361"/>
            <a:ext cx="9925050" cy="276999"/>
          </a:xfrm>
          <a:prstGeom prst="rect">
            <a:avLst/>
          </a:prstGeom>
          <a:noFill/>
        </p:spPr>
        <p:txBody>
          <a:bodyPr wrap="square">
            <a:spAutoFit/>
          </a:bodyPr>
          <a:lstStyle/>
          <a:p>
            <a:r>
              <a:rPr lang="en-US" sz="1200" dirty="0"/>
              <a:t>https://www.slideshare.net/kashifalisiddiqui/understanding-microservice-architecture-with-java-spring-boot</a:t>
            </a:r>
          </a:p>
        </p:txBody>
      </p:sp>
    </p:spTree>
    <p:extLst>
      <p:ext uri="{BB962C8B-B14F-4D97-AF65-F5344CB8AC3E}">
        <p14:creationId xmlns:p14="http://schemas.microsoft.com/office/powerpoint/2010/main" val="1860443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6871-8146-4A25-83F0-F88572F5DC1B}"/>
              </a:ext>
            </a:extLst>
          </p:cNvPr>
          <p:cNvSpPr>
            <a:spLocks noGrp="1"/>
          </p:cNvSpPr>
          <p:nvPr>
            <p:ph type="title"/>
          </p:nvPr>
        </p:nvSpPr>
        <p:spPr>
          <a:xfrm>
            <a:off x="761999" y="215754"/>
            <a:ext cx="10668000" cy="822471"/>
          </a:xfrm>
        </p:spPr>
        <p:txBody>
          <a:bodyPr/>
          <a:lstStyle/>
          <a:p>
            <a:r>
              <a:rPr lang="en-US" sz="3200" dirty="0"/>
              <a:t>The basic components of Microservice Architecture.</a:t>
            </a:r>
          </a:p>
        </p:txBody>
      </p:sp>
      <p:pic>
        <p:nvPicPr>
          <p:cNvPr id="5" name="Content Placeholder 4">
            <a:extLst>
              <a:ext uri="{FF2B5EF4-FFF2-40B4-BE49-F238E27FC236}">
                <a16:creationId xmlns:a16="http://schemas.microsoft.com/office/drawing/2014/main" id="{A9BDBB58-110A-4024-B757-5493B444FA93}"/>
              </a:ext>
            </a:extLst>
          </p:cNvPr>
          <p:cNvPicPr>
            <a:picLocks noGrp="1" noChangeAspect="1"/>
          </p:cNvPicPr>
          <p:nvPr>
            <p:ph idx="1"/>
          </p:nvPr>
        </p:nvPicPr>
        <p:blipFill>
          <a:blip r:embed="rId2"/>
          <a:stretch>
            <a:fillRect/>
          </a:stretch>
        </p:blipFill>
        <p:spPr>
          <a:xfrm>
            <a:off x="495300" y="1323975"/>
            <a:ext cx="11201399" cy="5010150"/>
          </a:xfrm>
        </p:spPr>
      </p:pic>
    </p:spTree>
    <p:extLst>
      <p:ext uri="{BB962C8B-B14F-4D97-AF65-F5344CB8AC3E}">
        <p14:creationId xmlns:p14="http://schemas.microsoft.com/office/powerpoint/2010/main" val="352458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F0E9-6704-4B24-A33E-C1F474687D19}"/>
              </a:ext>
            </a:extLst>
          </p:cNvPr>
          <p:cNvSpPr>
            <a:spLocks noGrp="1"/>
          </p:cNvSpPr>
          <p:nvPr>
            <p:ph type="title"/>
          </p:nvPr>
        </p:nvSpPr>
        <p:spPr>
          <a:xfrm>
            <a:off x="762000" y="209550"/>
            <a:ext cx="10668000" cy="981075"/>
          </a:xfrm>
        </p:spPr>
        <p:txBody>
          <a:bodyPr/>
          <a:lstStyle/>
          <a:p>
            <a:pPr algn="ctr"/>
            <a:r>
              <a:rPr lang="en-US" sz="3200" dirty="0"/>
              <a:t>Designing a microservice architecture</a:t>
            </a:r>
          </a:p>
        </p:txBody>
      </p:sp>
      <p:sp>
        <p:nvSpPr>
          <p:cNvPr id="3" name="Content Placeholder 2">
            <a:extLst>
              <a:ext uri="{FF2B5EF4-FFF2-40B4-BE49-F238E27FC236}">
                <a16:creationId xmlns:a16="http://schemas.microsoft.com/office/drawing/2014/main" id="{38C58639-F604-4686-BCE7-995B4C750B65}"/>
              </a:ext>
            </a:extLst>
          </p:cNvPr>
          <p:cNvSpPr>
            <a:spLocks noGrp="1"/>
          </p:cNvSpPr>
          <p:nvPr>
            <p:ph idx="1"/>
          </p:nvPr>
        </p:nvSpPr>
        <p:spPr>
          <a:xfrm>
            <a:off x="762000" y="1114426"/>
            <a:ext cx="10668000" cy="4913458"/>
          </a:xfrm>
        </p:spPr>
        <p:txBody>
          <a:bodyPr/>
          <a:lstStyle/>
          <a:p>
            <a:r>
              <a:rPr lang="en-US" b="1" dirty="0">
                <a:solidFill>
                  <a:srgbClr val="FFFFFF"/>
                </a:solidFill>
                <a:ea typeface="+mn-lt"/>
                <a:cs typeface="+mn-lt"/>
              </a:rPr>
              <a:t>Decompose a application into service</a:t>
            </a:r>
          </a:p>
          <a:p>
            <a:r>
              <a:rPr lang="en-US" b="1" dirty="0">
                <a:solidFill>
                  <a:srgbClr val="FFFFFF"/>
                </a:solidFill>
                <a:ea typeface="+mn-lt"/>
                <a:cs typeface="+mn-lt"/>
              </a:rPr>
              <a:t>Data persistent in microservice.</a:t>
            </a:r>
            <a:br>
              <a:rPr lang="en-US" dirty="0">
                <a:solidFill>
                  <a:srgbClr val="FFFFFF"/>
                </a:solidFill>
                <a:ea typeface="+mn-lt"/>
                <a:cs typeface="+mn-lt"/>
              </a:rPr>
            </a:br>
            <a:endParaRPr lang="en-US" dirty="0">
              <a:solidFill>
                <a:srgbClr val="FFFFFF"/>
              </a:solidFill>
              <a:ea typeface="+mn-lt"/>
              <a:cs typeface="+mn-lt"/>
            </a:endParaRPr>
          </a:p>
        </p:txBody>
      </p:sp>
    </p:spTree>
    <p:extLst>
      <p:ext uri="{BB962C8B-B14F-4D97-AF65-F5344CB8AC3E}">
        <p14:creationId xmlns:p14="http://schemas.microsoft.com/office/powerpoint/2010/main" val="114632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Facet</Template>
  <TotalTime>493</TotalTime>
  <Words>1268</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Avenir Next LT Pro Light</vt:lpstr>
      <vt:lpstr>MicrosoftYaHei-Bold</vt:lpstr>
      <vt:lpstr>Sitka Subheading</vt:lpstr>
      <vt:lpstr>PebbleVTI</vt:lpstr>
      <vt:lpstr>Microservice Architecture Introduction</vt:lpstr>
      <vt:lpstr>Agenda</vt:lpstr>
      <vt:lpstr>Overview Monolithic Architecture. </vt:lpstr>
      <vt:lpstr>Pros and Cons Monolithic Architecture</vt:lpstr>
      <vt:lpstr>Overview Microservice Architecture</vt:lpstr>
      <vt:lpstr>Pros and Cons of Microservice Architecture</vt:lpstr>
      <vt:lpstr>Microservice verses monolithic architecture </vt:lpstr>
      <vt:lpstr>The basic components of Microservice Architecture.</vt:lpstr>
      <vt:lpstr>Designing a microservice architecture</vt:lpstr>
      <vt:lpstr>Designing a microservice architecture</vt:lpstr>
      <vt:lpstr>Data persistent in microservice.</vt:lpstr>
      <vt:lpstr>Technology stack for microservice architecture</vt:lpstr>
      <vt:lpstr>Microservice architecture example -Sistic Booking Engine </vt:lpstr>
      <vt:lpstr>The aspects of microservice architecture.</vt:lpstr>
      <vt:lpstr>Data Management.</vt:lpstr>
      <vt:lpstr>Event Sourcing </vt:lpstr>
      <vt:lpstr>Event Sourcing works </vt:lpstr>
      <vt:lpstr>Event Sourcing. </vt:lpstr>
      <vt:lpstr>Command Queries Responsibility Segregation </vt:lpstr>
      <vt:lpstr>CQRS Example</vt:lpstr>
      <vt:lpstr>Communication between service. </vt:lpstr>
      <vt:lpstr>Communication Technologies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vankem</dc:creator>
  <cp:lastModifiedBy>vankem</cp:lastModifiedBy>
  <cp:revision>424</cp:revision>
  <dcterms:created xsi:type="dcterms:W3CDTF">2021-01-10T13:42:28Z</dcterms:created>
  <dcterms:modified xsi:type="dcterms:W3CDTF">2021-01-10T23:56:38Z</dcterms:modified>
</cp:coreProperties>
</file>