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06a34b6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06a34b6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6a34b67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6a34b67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0a61b6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b0a61b6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06a34b6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06a34b6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06a34b6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06a34b6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06a34b6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06a34b6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0a61b6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0a61b6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06a34b6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06a34b6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06a34b6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06a34b6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06a34b67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06a34b67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6a34b6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6a34b6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app/profile/viet.pham4981/viz/Fiber_/Google_Fiber_Project?publish=y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15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0" y="0"/>
            <a:ext cx="2853000" cy="19044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1C4587"/>
                </a:solidFill>
              </a:rPr>
              <a:t>Google Fiber Internet Presentation </a:t>
            </a:r>
            <a:endParaRPr sz="4100">
              <a:solidFill>
                <a:srgbClr val="1C4587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54400" y="3447625"/>
            <a:ext cx="23442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37">
                <a:solidFill>
                  <a:srgbClr val="EFEFEF"/>
                </a:solidFill>
              </a:rPr>
              <a:t>Presented </a:t>
            </a:r>
            <a:r>
              <a:rPr b="1" lang="en" sz="2037">
                <a:solidFill>
                  <a:srgbClr val="EFEFEF"/>
                </a:solidFill>
              </a:rPr>
              <a:t>By: Viet Pham </a:t>
            </a:r>
            <a:endParaRPr b="1" sz="2037">
              <a:solidFill>
                <a:srgbClr val="EFEFE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91625" y="1904400"/>
            <a:ext cx="25416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An in-depth analysis of how effectively the customer service team resolve customers requests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0" y="0"/>
            <a:ext cx="9144000" cy="7248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C4587"/>
                </a:solidFill>
              </a:rPr>
              <a:t>Conclusions/Recommendations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0" y="977825"/>
            <a:ext cx="9144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Enhancing in training customer service team (target → reducing the repeated calls after the </a:t>
            </a:r>
            <a:r>
              <a:rPr lang="en" sz="1500"/>
              <a:t>initial</a:t>
            </a:r>
            <a:r>
              <a:rPr lang="en" sz="1500"/>
              <a:t> contact by </a:t>
            </a:r>
            <a:r>
              <a:rPr b="1" lang="en" sz="1500"/>
              <a:t>95%</a:t>
            </a:r>
            <a:r>
              <a:rPr lang="en" sz="1500"/>
              <a:t> or </a:t>
            </a:r>
            <a:r>
              <a:rPr b="1" lang="en" sz="1500"/>
              <a:t>above</a:t>
            </a:r>
            <a:r>
              <a:rPr lang="en" sz="1500"/>
              <a:t> in the next quarter</a:t>
            </a:r>
            <a:r>
              <a:rPr lang="en" sz="1500"/>
              <a:t>)</a:t>
            </a:r>
            <a:endParaRPr sz="15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0" y="1774788"/>
            <a:ext cx="9144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Recruit </a:t>
            </a:r>
            <a:r>
              <a:rPr lang="en" sz="1500"/>
              <a:t>more </a:t>
            </a:r>
            <a:r>
              <a:rPr lang="en" sz="1500"/>
              <a:t>technicians</a:t>
            </a:r>
            <a:r>
              <a:rPr lang="en" sz="1500"/>
              <a:t>, or f</a:t>
            </a:r>
            <a:r>
              <a:rPr lang="en" sz="1500"/>
              <a:t>urther </a:t>
            </a:r>
            <a:r>
              <a:rPr b="1" lang="en" sz="1500"/>
              <a:t>train </a:t>
            </a:r>
            <a:r>
              <a:rPr lang="en" sz="1500"/>
              <a:t>to </a:t>
            </a:r>
            <a:r>
              <a:rPr lang="en" sz="1500"/>
              <a:t>technicians</a:t>
            </a:r>
            <a:r>
              <a:rPr lang="en" sz="1500"/>
              <a:t> by holding training or live demonstration (monthly)</a:t>
            </a:r>
            <a:endParaRPr sz="15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0" y="2581775"/>
            <a:ext cx="9144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 </a:t>
            </a:r>
            <a:r>
              <a:rPr b="1" lang="en" sz="1500"/>
              <a:t>demands </a:t>
            </a:r>
            <a:r>
              <a:rPr lang="en" sz="1500"/>
              <a:t>and f</a:t>
            </a:r>
            <a:r>
              <a:rPr lang="en" sz="1500"/>
              <a:t>ixing </a:t>
            </a:r>
            <a:r>
              <a:rPr b="1" lang="en" sz="1500"/>
              <a:t>pain points</a:t>
            </a:r>
            <a:r>
              <a:rPr lang="en" sz="1500"/>
              <a:t>; upgrade and improve our products to meet customers need</a:t>
            </a:r>
            <a:endParaRPr sz="15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0" y="3458400"/>
            <a:ext cx="9144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support at </a:t>
            </a:r>
            <a:r>
              <a:rPr b="1" lang="en" sz="1500"/>
              <a:t>market 1 </a:t>
            </a:r>
            <a:r>
              <a:rPr lang="en" sz="1500"/>
              <a:t>(mobilizing more staff needed, training); having measures to decrease the potential increasing in repeated calls at </a:t>
            </a:r>
            <a:r>
              <a:rPr b="1" lang="en" sz="1500"/>
              <a:t>market 3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0" y="1800525"/>
            <a:ext cx="9144000" cy="8313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C4587"/>
                </a:solidFill>
              </a:rPr>
              <a:t>THANK YOU!</a:t>
            </a:r>
            <a:endParaRPr b="1" sz="45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315925"/>
            <a:ext cx="9144000" cy="8313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Dashboard reference: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0" y="1225225"/>
            <a:ext cx="91440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Fiber_ | Tableau Public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017075" y="273475"/>
            <a:ext cx="7745100" cy="8313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1C4587"/>
                </a:solidFill>
              </a:rPr>
              <a:t>Table Of Contents:</a:t>
            </a:r>
            <a:endParaRPr b="1" sz="4000" u="sng">
              <a:solidFill>
                <a:srgbClr val="1C4587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946875" y="1519675"/>
            <a:ext cx="78855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●"/>
            </a:pPr>
            <a:r>
              <a:rPr lang="en" sz="2700">
                <a:latin typeface="Economica"/>
                <a:ea typeface="Economica"/>
                <a:cs typeface="Economica"/>
                <a:sym typeface="Economica"/>
              </a:rPr>
              <a:t>Project’s overview</a:t>
            </a:r>
            <a:endParaRPr sz="2700">
              <a:latin typeface="Economica"/>
              <a:ea typeface="Economica"/>
              <a:cs typeface="Economica"/>
              <a:sym typeface="Economic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●"/>
            </a:pPr>
            <a:r>
              <a:rPr lang="en" sz="2700">
                <a:latin typeface="Economica"/>
                <a:ea typeface="Economica"/>
                <a:cs typeface="Economica"/>
                <a:sym typeface="Economica"/>
              </a:rPr>
              <a:t>Data and analysis</a:t>
            </a:r>
            <a:endParaRPr sz="2700">
              <a:latin typeface="Economica"/>
              <a:ea typeface="Economica"/>
              <a:cs typeface="Economica"/>
              <a:sym typeface="Economic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●"/>
            </a:pPr>
            <a:r>
              <a:rPr lang="en" sz="2700">
                <a:latin typeface="Economica"/>
                <a:ea typeface="Economica"/>
                <a:cs typeface="Economica"/>
                <a:sym typeface="Economica"/>
              </a:rPr>
              <a:t>Conclusions and recommendations</a:t>
            </a:r>
            <a:endParaRPr sz="2700">
              <a:latin typeface="Economica"/>
              <a:ea typeface="Economica"/>
              <a:cs typeface="Economica"/>
              <a:sym typeface="Economic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Economica"/>
              <a:buChar char="●"/>
            </a:pPr>
            <a:r>
              <a:rPr lang="en" sz="2700">
                <a:latin typeface="Economica"/>
                <a:ea typeface="Economica"/>
                <a:cs typeface="Economica"/>
                <a:sym typeface="Economica"/>
              </a:rPr>
              <a:t>Dashboard reference </a:t>
            </a:r>
            <a:endParaRPr sz="27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04975"/>
            <a:ext cx="8520600" cy="8313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Project overview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8323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Google Fiber customer service team’s goal is to determine </a:t>
            </a:r>
            <a:r>
              <a:rPr b="1"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how often</a:t>
            </a:r>
            <a:r>
              <a:rPr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customers are calling customer support after their</a:t>
            </a:r>
            <a:r>
              <a:rPr b="1"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first inquiry</a:t>
            </a:r>
            <a:r>
              <a:rPr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. This will help leadership understand how effectively the team is able to answer customer questions the first time. The stakeholders also want insights about repeat caller volumes in </a:t>
            </a:r>
            <a:r>
              <a:rPr b="1"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different markets</a:t>
            </a:r>
            <a:r>
              <a:rPr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b="1"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types of problems</a:t>
            </a:r>
            <a:r>
              <a:rPr lang="en" sz="2235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they represent</a:t>
            </a:r>
            <a:endParaRPr sz="2235">
              <a:solidFill>
                <a:srgbClr val="1F1F1F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35">
              <a:solidFill>
                <a:srgbClr val="1F1F1F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3111675"/>
            <a:ext cx="8832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team’s ultimate goal is to reduce call volume by increasing </a:t>
            </a:r>
            <a:r>
              <a:rPr b="1" lang="en" sz="22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customer satisfaction</a:t>
            </a:r>
            <a:r>
              <a:rPr lang="en" sz="22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and improving </a:t>
            </a:r>
            <a:r>
              <a:rPr b="1" lang="en" sz="22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operational optimization</a:t>
            </a:r>
            <a:endParaRPr b="1"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105950"/>
            <a:ext cx="9199800" cy="7122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C4587"/>
                </a:solidFill>
              </a:rPr>
              <a:t>Dashboard Key insights:</a:t>
            </a:r>
            <a:endParaRPr sz="4000">
              <a:solidFill>
                <a:srgbClr val="1C4587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" y="1299625"/>
            <a:ext cx="1952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175" y="1371050"/>
            <a:ext cx="18192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738" y="1387749"/>
            <a:ext cx="2310524" cy="17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09413" y="3402975"/>
            <a:ext cx="1819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How often customers are calling customer support after their </a:t>
            </a:r>
            <a:r>
              <a:rPr b="1" lang="en" sz="19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first inquiry</a:t>
            </a: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on different timescale 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44600" y="3522825"/>
            <a:ext cx="231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20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types </a:t>
            </a: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of customer issues that seem to generate more repeat calls</a:t>
            </a:r>
            <a:endParaRPr sz="2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909950" y="3345825"/>
            <a:ext cx="136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Trends in repeated calls in </a:t>
            </a:r>
            <a:r>
              <a:rPr b="1" lang="en" sz="2100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3 different market cities</a:t>
            </a:r>
            <a:endParaRPr b="1" sz="2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175"/>
            <a:ext cx="9144000" cy="44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Dataset</a:t>
            </a:r>
            <a:endParaRPr b="1" sz="30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0" y="0"/>
            <a:ext cx="1870500" cy="14490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Customers repeated call trends </a:t>
            </a:r>
            <a:endParaRPr b="1" sz="25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0200" y="1781075"/>
            <a:ext cx="16131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Significantly</a:t>
            </a:r>
            <a:r>
              <a:rPr lang="en" sz="1500"/>
              <a:t> drop after the first </a:t>
            </a:r>
            <a:r>
              <a:rPr lang="en" sz="1500"/>
              <a:t>initial</a:t>
            </a:r>
            <a:r>
              <a:rPr lang="en" sz="1500"/>
              <a:t> contact from customers (Day 1: </a:t>
            </a:r>
            <a:r>
              <a:rPr b="1" lang="en" sz="1500"/>
              <a:t>~91%</a:t>
            </a:r>
            <a:r>
              <a:rPr lang="en" sz="1500"/>
              <a:t> in calls resolution)</a:t>
            </a:r>
            <a:endParaRPr sz="15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00" y="0"/>
            <a:ext cx="7273501" cy="503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2782500" y="543000"/>
            <a:ext cx="5346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29025"/>
            <a:ext cx="1976100" cy="11079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Types of customer issues</a:t>
            </a:r>
            <a:endParaRPr b="1" sz="25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310550"/>
            <a:ext cx="182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~90%</a:t>
            </a:r>
            <a:r>
              <a:rPr lang="en" sz="1200"/>
              <a:t> in number of calls on the 1st inquiry</a:t>
            </a:r>
            <a:endParaRPr sz="12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100" y="0"/>
            <a:ext cx="7167899" cy="5038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 rot="10800000">
            <a:off x="3276675" y="894675"/>
            <a:ext cx="534600" cy="2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 flipH="1" rot="10800000">
            <a:off x="7331075" y="748425"/>
            <a:ext cx="494100" cy="17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2308500" y="924225"/>
            <a:ext cx="1371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Technician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troubleshooting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332525" y="748425"/>
            <a:ext cx="1089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Internet &amp; wifi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0" y="2204888"/>
            <a:ext cx="18237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Type 2</a:t>
            </a:r>
            <a:r>
              <a:rPr lang="en" sz="1200"/>
              <a:t>: technicians shortage, or complaints</a:t>
            </a:r>
            <a:endParaRPr sz="12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3275325"/>
            <a:ext cx="18237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Type 5</a:t>
            </a:r>
            <a:r>
              <a:rPr lang="en" sz="1200"/>
              <a:t>: high need frequency on installing internet, or pain points (frequency wifi </a:t>
            </a:r>
            <a:r>
              <a:rPr lang="en" sz="1200"/>
              <a:t>outage</a:t>
            </a:r>
            <a:r>
              <a:rPr lang="en" sz="1200"/>
              <a:t>, disconnect)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678000" y="94050"/>
            <a:ext cx="6268500" cy="4443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</a:rPr>
              <a:t>Repeat caller trends in the three different market cities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7381375" y="762800"/>
            <a:ext cx="1621500" cy="19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Ma</a:t>
            </a:r>
            <a:r>
              <a:rPr b="1" lang="en" sz="1300"/>
              <a:t>rket 1</a:t>
            </a:r>
            <a:r>
              <a:rPr lang="en" sz="1300"/>
              <a:t>: urban area, with the high request frequency from the customers </a:t>
            </a:r>
            <a:endParaRPr sz="13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788"/>
            <a:ext cx="7293550" cy="3617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 flipH="1">
            <a:off x="2671575" y="1881925"/>
            <a:ext cx="736200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7381375" y="2729000"/>
            <a:ext cx="16215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potential increasing from </a:t>
            </a:r>
            <a:r>
              <a:rPr b="1" lang="en" sz="1400"/>
              <a:t>market</a:t>
            </a:r>
            <a:r>
              <a:rPr b="1" lang="en" sz="1400"/>
              <a:t> 3</a:t>
            </a:r>
            <a:endParaRPr b="1" sz="1400"/>
          </a:p>
        </p:txBody>
      </p:sp>
      <p:cxnSp>
        <p:nvCxnSpPr>
          <p:cNvPr id="126" name="Google Shape;126;p20"/>
          <p:cNvCxnSpPr/>
          <p:nvPr/>
        </p:nvCxnSpPr>
        <p:spPr>
          <a:xfrm>
            <a:off x="1169300" y="1270825"/>
            <a:ext cx="285900" cy="56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149425" y="187050"/>
            <a:ext cx="1994700" cy="888300"/>
          </a:xfrm>
          <a:prstGeom prst="rect">
            <a:avLst/>
          </a:prstGeom>
          <a:effectLst>
            <a:outerShdw blurRad="57150" rotWithShape="0" algn="bl" dir="5400000" dist="19050">
              <a:srgbClr val="66666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Call trends in market &amp; type</a:t>
            </a:r>
            <a:endParaRPr b="1" sz="25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396475" y="1317125"/>
            <a:ext cx="15006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9"/>
              <a:t>The increasing repeated calls on </a:t>
            </a:r>
            <a:r>
              <a:rPr b="1" lang="en" sz="1629"/>
              <a:t>type 1</a:t>
            </a:r>
            <a:r>
              <a:rPr lang="en" sz="1629"/>
              <a:t> or </a:t>
            </a:r>
            <a:r>
              <a:rPr b="1" lang="en" sz="1629"/>
              <a:t>3 </a:t>
            </a:r>
            <a:r>
              <a:rPr lang="en" sz="1629"/>
              <a:t>in the </a:t>
            </a:r>
            <a:r>
              <a:rPr b="1" lang="en" sz="1629"/>
              <a:t>market</a:t>
            </a:r>
            <a:r>
              <a:rPr b="1" lang="en" sz="1629"/>
              <a:t> 3 </a:t>
            </a:r>
            <a:r>
              <a:rPr lang="en" sz="1629"/>
              <a:t>after the first inquiry </a:t>
            </a:r>
            <a:endParaRPr sz="1629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49425" cy="50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flipH="1">
            <a:off x="5162500" y="661600"/>
            <a:ext cx="2220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 flipH="1">
            <a:off x="5158000" y="1972700"/>
            <a:ext cx="231000" cy="4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5808075" y="3798125"/>
            <a:ext cx="153300" cy="48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