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4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4" r:id="rId31"/>
    <p:sldId id="291" r:id="rId32"/>
    <p:sldId id="292" r:id="rId33"/>
    <p:sldId id="285" r:id="rId34"/>
    <p:sldId id="293" r:id="rId35"/>
    <p:sldId id="294" r:id="rId36"/>
    <p:sldId id="287" r:id="rId37"/>
    <p:sldId id="288" r:id="rId38"/>
    <p:sldId id="289" r:id="rId39"/>
    <p:sldId id="290" r:id="rId40"/>
  </p:sldIdLst>
  <p:sldSz cx="7772400" cy="10058400"/>
  <p:notesSz cx="6858000" cy="9144000"/>
  <p:embeddedFontLst>
    <p:embeddedFont>
      <p:font typeface="Helvetica Neue" panose="020B0600070205080204" charset="0"/>
      <p:regular r:id="rId42"/>
      <p:bold r:id="rId43"/>
      <p:italic r:id="rId44"/>
      <p:boldItalic r:id="rId45"/>
    </p:embeddedFont>
    <p:embeddedFont>
      <p:font typeface="Open Sans" panose="020B0600070205080204" charset="0"/>
      <p:regular r:id="rId46"/>
      <p:bold r:id="rId47"/>
      <p:italic r:id="rId48"/>
      <p:boldItalic r:id="rId49"/>
    </p:embeddedFont>
    <p:embeddedFont>
      <p:font typeface="Open Sans Light" panose="020B060007020508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1AE1A8-65A0-40EA-9BD1-5674D6276C4B}">
  <a:tblStyle styleId="{A11AE1A8-65A0-40EA-9BD1-5674D6276C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24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d0d8e4d94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d0d8e4d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de18b7c67_1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de18b7c6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18d30a95a9_0_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18d30a95a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18d30a95a9_0_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18d30a95a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18d30a95a9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18d30a95a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18d30a95a9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18d30a95a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18d30a95a9_0_3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18d30a95a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d0d8e4d94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d0d8e4d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f2efabe58_0_5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f2efabe5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bbfcd4c3a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bbfcd4c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ef2efabe58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ef2efabe5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f2efabe58_0_9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f2efabe5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f916240fb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f916240f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ef916240fb_0_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ef916240f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f09de5cf35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f09de5cf3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f2efabe58_0_10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f2efabe5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f09de5cf35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f09de5cf3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42b99aec54_0_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42b99aec5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42b99aec54_0_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42b99aec5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502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42b99aec54_0_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42b99aec5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65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632a1af1d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632a1af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ef2efabe58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ef2efabe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ef2efabe58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ef2efabe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620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ef2efabe58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ef2efabe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912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g8c28c705c4_0_7: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f2efabe58_0_1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f2efabe5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ed0d8e4d94_0_3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ed0d8e4d9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f4ddc80c78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f4ddc80c7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g8d8c850c25_0_3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f2efabe58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f2efabe5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6b4b59cc5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6b4b59c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f2efabe58_0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f2efabe5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f2efabe58_0_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f2efabe5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f2efabe58_0_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f2efabe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a:solidFill>
                  <a:srgbClr val="FFFFFF"/>
                </a:solidFill>
              </a:rPr>
              <a:t>Project:</a:t>
            </a:r>
            <a:endParaRPr sz="4000" b="1">
              <a:solidFill>
                <a:srgbClr val="FFFFFF"/>
              </a:solidFill>
            </a:endParaRPr>
          </a:p>
          <a:p>
            <a:pPr marL="0" lvl="0" indent="0" algn="ctr" rtl="0">
              <a:lnSpc>
                <a:spcPct val="115000"/>
              </a:lnSpc>
              <a:spcBef>
                <a:spcPts val="0"/>
              </a:spcBef>
              <a:spcAft>
                <a:spcPts val="0"/>
              </a:spcAft>
              <a:buNone/>
            </a:pPr>
            <a:r>
              <a:rPr lang="en" sz="4000" b="1">
                <a:solidFill>
                  <a:srgbClr val="FFFFFF"/>
                </a:solidFill>
              </a:rPr>
              <a:t>Plan, Reduce, Repeat</a:t>
            </a:r>
            <a:endParaRPr sz="4000" b="1">
              <a:solidFill>
                <a:srgbClr val="FFFFFF"/>
              </a:solidFill>
            </a:endParaRPr>
          </a:p>
          <a:p>
            <a:pPr marL="0" lvl="0" indent="0" algn="ctr" rtl="0">
              <a:lnSpc>
                <a:spcPct val="115000"/>
              </a:lnSpc>
              <a:spcBef>
                <a:spcPts val="0"/>
              </a:spcBef>
              <a:spcAft>
                <a:spcPts val="0"/>
              </a:spcAft>
              <a:buNone/>
            </a:pPr>
            <a:endParaRPr sz="4000" b="1">
              <a:solidFill>
                <a:srgbClr val="FFFFFF"/>
              </a:solidFill>
            </a:endParaRPr>
          </a:p>
          <a:p>
            <a:pPr marL="0" lvl="0" indent="0" algn="ctr" rtl="0">
              <a:lnSpc>
                <a:spcPct val="115000"/>
              </a:lnSpc>
              <a:spcBef>
                <a:spcPts val="0"/>
              </a:spcBef>
              <a:spcAft>
                <a:spcPts val="0"/>
              </a:spcAft>
              <a:buNone/>
            </a:pPr>
            <a:endParaRPr sz="3000" b="1">
              <a:solidFill>
                <a:srgbClr val="FFFFFF"/>
              </a:solidFill>
            </a:endParaRPr>
          </a:p>
          <a:p>
            <a:pPr marL="0" lvl="0" indent="0" algn="l" rtl="0">
              <a:spcBef>
                <a:spcPts val="0"/>
              </a:spcBef>
              <a:spcAft>
                <a:spcPts val="0"/>
              </a:spcAft>
              <a:buNone/>
            </a:pPr>
            <a:endParaRPr/>
          </a:p>
        </p:txBody>
      </p:sp>
      <p:sp>
        <p:nvSpPr>
          <p:cNvPr id="177" name="Google Shape;177;p51"/>
          <p:cNvSpPr txBox="1">
            <a:spLocks noGrp="1"/>
          </p:cNvSpPr>
          <p:nvPr>
            <p:ph type="title" idx="4294967295"/>
          </p:nvPr>
        </p:nvSpPr>
        <p:spPr>
          <a:xfrm>
            <a:off x="417350" y="78119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i="1">
                <a:solidFill>
                  <a:srgbClr val="FFFFFF"/>
                </a:solidFill>
              </a:rPr>
              <a:t>Phan Van Thuy</a:t>
            </a:r>
            <a:endParaRPr sz="4000">
              <a:solidFill>
                <a:srgbClr val="FFFFFF"/>
              </a:solidFill>
            </a:endParaRPr>
          </a:p>
          <a:p>
            <a:pPr marL="0" lvl="0" indent="0" algn="ctr" rtl="0">
              <a:lnSpc>
                <a:spcPct val="115000"/>
              </a:lnSpc>
              <a:spcBef>
                <a:spcPts val="0"/>
              </a:spcBef>
              <a:spcAft>
                <a:spcPts val="0"/>
              </a:spcAft>
              <a:buNone/>
            </a:pPr>
            <a:r>
              <a:rPr lang="en" sz="4000" i="1">
                <a:solidFill>
                  <a:srgbClr val="FFFFFF"/>
                </a:solidFill>
              </a:rPr>
              <a:t>25/11/2024</a:t>
            </a:r>
            <a:endParaRPr sz="4000" i="1">
              <a:solidFill>
                <a:srgbClr val="FFFFFF"/>
              </a:solidFill>
            </a:endParaRPr>
          </a:p>
          <a:p>
            <a:pPr marL="0" lvl="0" indent="0" algn="l" rtl="0">
              <a:spcBef>
                <a:spcPts val="0"/>
              </a:spcBef>
              <a:spcAft>
                <a:spcPts val="0"/>
              </a:spcAft>
              <a:buNone/>
            </a:pPr>
            <a:endParaRPr i="1"/>
          </a:p>
        </p:txBody>
      </p:sp>
      <p:sp>
        <p:nvSpPr>
          <p:cNvPr id="178" name="Google Shape;178;p51"/>
          <p:cNvSpPr/>
          <p:nvPr/>
        </p:nvSpPr>
        <p:spPr>
          <a:xfrm>
            <a:off x="6526900" y="8834600"/>
            <a:ext cx="1133100" cy="480900"/>
          </a:xfrm>
          <a:prstGeom prst="rect">
            <a:avLst/>
          </a:prstGeom>
          <a:solidFill>
            <a:srgbClr val="02B4E5"/>
          </a:solidFill>
          <a:ln w="9525" cap="flat" cmpd="sng">
            <a:solidFill>
              <a:srgbClr val="02B4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60"/>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Deployment File</a:t>
            </a:r>
            <a:endParaRPr sz="3700"/>
          </a:p>
          <a:p>
            <a:pPr marL="0" lvl="0" indent="0" algn="ctr" rtl="0">
              <a:spcBef>
                <a:spcPts val="0"/>
              </a:spcBef>
              <a:spcAft>
                <a:spcPts val="0"/>
              </a:spcAft>
              <a:buNone/>
            </a:pPr>
            <a:r>
              <a:rPr lang="en" sz="3700"/>
              <a:t>Release 1</a:t>
            </a:r>
            <a:endParaRPr sz="3700"/>
          </a:p>
          <a:p>
            <a:pPr marL="0" lvl="0" indent="0" algn="l" rtl="0">
              <a:spcBef>
                <a:spcPts val="0"/>
              </a:spcBef>
              <a:spcAft>
                <a:spcPts val="0"/>
              </a:spcAft>
              <a:buNone/>
            </a:pPr>
            <a:endParaRPr sz="3600" b="1"/>
          </a:p>
        </p:txBody>
      </p:sp>
      <p:sp>
        <p:nvSpPr>
          <p:cNvPr id="235" name="Google Shape;235;p60"/>
          <p:cNvSpPr txBox="1">
            <a:spLocks noGrp="1"/>
          </p:cNvSpPr>
          <p:nvPr>
            <p:ph type="body" idx="1"/>
          </p:nvPr>
        </p:nvSpPr>
        <p:spPr>
          <a:xfrm>
            <a:off x="264900" y="1897300"/>
            <a:ext cx="7242600" cy="801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ApiVersion: apps/v1</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kind: 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 app-deployment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namespace: course4</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replicas: 3</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selector:</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matchLabels: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template:</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containers: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256mb</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250m</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0"/>
              </a:spcBef>
              <a:spcAft>
                <a:spcPts val="0"/>
              </a:spcAft>
              <a:buNone/>
            </a:pPr>
            <a:endParaRPr sz="2000" b="1">
              <a:latin typeface="Open Sans"/>
              <a:ea typeface="Open Sans"/>
              <a:cs typeface="Open Sans"/>
              <a:sym typeface="Open Sans"/>
            </a:endParaRPr>
          </a:p>
          <a:p>
            <a:pPr marL="0" lvl="0" indent="0" algn="l" rtl="0">
              <a:lnSpc>
                <a:spcPct val="100000"/>
              </a:lnSpc>
              <a:spcBef>
                <a:spcPts val="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61"/>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2</a:t>
            </a:r>
            <a:endParaRPr sz="3700"/>
          </a:p>
          <a:p>
            <a:pPr marL="0" lvl="0" indent="0" algn="l" rtl="0">
              <a:spcBef>
                <a:spcPts val="0"/>
              </a:spcBef>
              <a:spcAft>
                <a:spcPts val="0"/>
              </a:spcAft>
              <a:buNone/>
            </a:pPr>
            <a:endParaRPr sz="3600" b="1"/>
          </a:p>
        </p:txBody>
      </p:sp>
      <p:sp>
        <p:nvSpPr>
          <p:cNvPr id="241" name="Google Shape;241;p61"/>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500" b="1" dirty="0">
                <a:solidFill>
                  <a:schemeClr val="dk1"/>
                </a:solidFill>
                <a:latin typeface="Arial"/>
                <a:ea typeface="Arial"/>
                <a:cs typeface="Arial"/>
                <a:sym typeface="Arial"/>
              </a:rPr>
              <a:t>Stakeholders</a:t>
            </a:r>
            <a:endParaRPr sz="15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b="1" dirty="0">
                <a:solidFill>
                  <a:schemeClr val="dk1"/>
                </a:solidFill>
                <a:latin typeface="Arial"/>
                <a:ea typeface="Arial"/>
                <a:cs typeface="Arial"/>
                <a:sym typeface="Arial"/>
              </a:rPr>
              <a:t>Developers:</a:t>
            </a:r>
            <a:endParaRPr sz="15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John Doe</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Jane Peters</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Sam Ross</a:t>
            </a: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b="1" dirty="0">
                <a:solidFill>
                  <a:schemeClr val="dk1"/>
                </a:solidFill>
                <a:latin typeface="Arial"/>
                <a:ea typeface="Arial"/>
                <a:cs typeface="Arial"/>
                <a:sym typeface="Arial"/>
              </a:rPr>
              <a:t>Ops:</a:t>
            </a:r>
            <a:endParaRPr sz="15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Jay Smith</a:t>
            </a: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b="1" dirty="0">
                <a:solidFill>
                  <a:schemeClr val="dk1"/>
                </a:solidFill>
                <a:latin typeface="Arial"/>
                <a:ea typeface="Arial"/>
                <a:cs typeface="Arial"/>
                <a:sym typeface="Arial"/>
              </a:rPr>
              <a:t>SRE:</a:t>
            </a:r>
            <a:endParaRPr sz="15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US" sz="1500" b="1" dirty="0" smtClean="0">
                <a:solidFill>
                  <a:schemeClr val="dk1"/>
                </a:solidFill>
                <a:latin typeface="Arial"/>
                <a:ea typeface="Arial"/>
                <a:cs typeface="Arial"/>
                <a:sym typeface="Arial"/>
              </a:rPr>
              <a:t>Thuy Phan Van</a:t>
            </a:r>
            <a:endParaRPr sz="1500" b="1" dirty="0" smtClean="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b="1" dirty="0" smtClean="0">
                <a:solidFill>
                  <a:schemeClr val="dk1"/>
                </a:solidFill>
                <a:latin typeface="Arial"/>
                <a:ea typeface="Arial"/>
                <a:cs typeface="Arial"/>
                <a:sym typeface="Arial"/>
              </a:rPr>
              <a:t>QA</a:t>
            </a:r>
            <a:r>
              <a:rPr lang="en" sz="1500" b="1" dirty="0">
                <a:solidFill>
                  <a:schemeClr val="dk1"/>
                </a:solidFill>
                <a:latin typeface="Arial"/>
                <a:ea typeface="Arial"/>
                <a:cs typeface="Arial"/>
                <a:sym typeface="Arial"/>
              </a:rPr>
              <a:t>:</a:t>
            </a:r>
            <a:endParaRPr sz="15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Alex Carter</a:t>
            </a: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b="1" dirty="0">
                <a:solidFill>
                  <a:schemeClr val="dk1"/>
                </a:solidFill>
                <a:latin typeface="Arial"/>
                <a:ea typeface="Arial"/>
                <a:cs typeface="Arial"/>
                <a:sym typeface="Arial"/>
              </a:rPr>
              <a:t>Database Admin:</a:t>
            </a:r>
            <a:endParaRPr sz="15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Maria Lee</a:t>
            </a:r>
            <a:endParaRPr sz="1500" dirty="0">
              <a:solidFill>
                <a:schemeClr val="dk1"/>
              </a:solidFill>
              <a:latin typeface="Arial"/>
              <a:ea typeface="Arial"/>
              <a:cs typeface="Arial"/>
              <a:sym typeface="Arial"/>
            </a:endParaRPr>
          </a:p>
          <a:p>
            <a:pPr marL="0" lvl="0" indent="0" algn="l" rtl="0">
              <a:lnSpc>
                <a:spcPct val="200000"/>
              </a:lnSpc>
              <a:spcBef>
                <a:spcPts val="1200"/>
              </a:spcBef>
              <a:spcAft>
                <a:spcPts val="0"/>
              </a:spcAft>
              <a:buNone/>
            </a:pPr>
            <a:endParaRPr sz="1500" dirty="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Code Changes</a:t>
            </a:r>
            <a:endParaRPr/>
          </a:p>
        </p:txBody>
      </p:sp>
      <p:sp>
        <p:nvSpPr>
          <p:cNvPr id="247" name="Google Shape;247;p6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500" b="1">
                <a:solidFill>
                  <a:schemeClr val="dk1"/>
                </a:solidFill>
                <a:latin typeface="Arial"/>
                <a:ea typeface="Arial"/>
                <a:cs typeface="Arial"/>
                <a:sym typeface="Arial"/>
              </a:rPr>
              <a:t>Feature Additions</a:t>
            </a:r>
            <a:endParaRPr sz="1500" b="1">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b="1">
                <a:solidFill>
                  <a:schemeClr val="dk1"/>
                </a:solidFill>
                <a:latin typeface="Arial"/>
                <a:ea typeface="Arial"/>
                <a:cs typeface="Arial"/>
                <a:sym typeface="Arial"/>
              </a:rPr>
              <a:t>Tk-203:</a:t>
            </a:r>
            <a:r>
              <a:rPr lang="en" sz="1500">
                <a:solidFill>
                  <a:schemeClr val="dk1"/>
                </a:solidFill>
                <a:latin typeface="Arial"/>
                <a:ea typeface="Arial"/>
                <a:cs typeface="Arial"/>
                <a:sym typeface="Arial"/>
              </a:rPr>
              <a:t> Added a new catalog for exotic plants.</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b="1">
                <a:solidFill>
                  <a:schemeClr val="dk1"/>
                </a:solidFill>
                <a:latin typeface="Arial"/>
                <a:ea typeface="Arial"/>
                <a:cs typeface="Arial"/>
                <a:sym typeface="Arial"/>
              </a:rPr>
              <a:t>Tk-202:</a:t>
            </a:r>
            <a:r>
              <a:rPr lang="en" sz="1500">
                <a:solidFill>
                  <a:schemeClr val="dk1"/>
                </a:solidFill>
                <a:latin typeface="Arial"/>
                <a:ea typeface="Arial"/>
                <a:cs typeface="Arial"/>
                <a:sym typeface="Arial"/>
              </a:rPr>
              <a:t> Rearranged the catalog menu in the UI for better usability.</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b="1">
                <a:solidFill>
                  <a:schemeClr val="dk1"/>
                </a:solidFill>
                <a:latin typeface="Arial"/>
                <a:ea typeface="Arial"/>
                <a:cs typeface="Arial"/>
                <a:sym typeface="Arial"/>
              </a:rPr>
              <a:t>Tk-201:</a:t>
            </a:r>
            <a:r>
              <a:rPr lang="en" sz="1500">
                <a:solidFill>
                  <a:schemeClr val="dk1"/>
                </a:solidFill>
                <a:latin typeface="Arial"/>
                <a:ea typeface="Arial"/>
                <a:cs typeface="Arial"/>
                <a:sym typeface="Arial"/>
              </a:rPr>
              <a:t> Introduced a new order processor component to decouple order processing from the UI.</a:t>
            </a: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b="1">
                <a:solidFill>
                  <a:schemeClr val="dk1"/>
                </a:solidFill>
                <a:latin typeface="Arial"/>
                <a:ea typeface="Arial"/>
                <a:cs typeface="Arial"/>
                <a:sym typeface="Arial"/>
              </a:rPr>
              <a:t>Bug Fixes</a:t>
            </a:r>
            <a:endParaRPr sz="1500" b="1">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b="1">
                <a:solidFill>
                  <a:schemeClr val="dk1"/>
                </a:solidFill>
                <a:latin typeface="Arial"/>
                <a:ea typeface="Arial"/>
                <a:cs typeface="Arial"/>
                <a:sym typeface="Arial"/>
              </a:rPr>
              <a:t>Tk-205:</a:t>
            </a:r>
            <a:r>
              <a:rPr lang="en" sz="1500">
                <a:solidFill>
                  <a:schemeClr val="dk1"/>
                </a:solidFill>
                <a:latin typeface="Arial"/>
                <a:ea typeface="Arial"/>
                <a:cs typeface="Arial"/>
                <a:sym typeface="Arial"/>
              </a:rPr>
              <a:t> Resolved a SQL injection vulnerability.</a:t>
            </a:r>
            <a:endParaRPr sz="1500">
              <a:solidFill>
                <a:schemeClr val="dk1"/>
              </a:solidFill>
              <a:latin typeface="Arial"/>
              <a:ea typeface="Arial"/>
              <a:cs typeface="Arial"/>
              <a:sym typeface="Arial"/>
            </a:endParaRPr>
          </a:p>
          <a:p>
            <a:pPr marL="0" lvl="0" indent="0" algn="l" rtl="0">
              <a:spcBef>
                <a:spcPts val="1200"/>
              </a:spcBef>
              <a:spcAft>
                <a:spcPts val="1600"/>
              </a:spcAft>
              <a:buNone/>
            </a:pPr>
            <a:endParaRPr sz="15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and System Changes</a:t>
            </a:r>
            <a:endParaRPr/>
          </a:p>
        </p:txBody>
      </p:sp>
      <p:sp>
        <p:nvSpPr>
          <p:cNvPr id="253" name="Google Shape;253;p6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500" b="1">
                <a:solidFill>
                  <a:schemeClr val="dk1"/>
                </a:solidFill>
                <a:latin typeface="Arial"/>
                <a:ea typeface="Arial"/>
                <a:cs typeface="Arial"/>
                <a:sym typeface="Arial"/>
              </a:rPr>
              <a:t>Data Model Changes</a:t>
            </a:r>
            <a:endParaRPr sz="1500" b="1">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New tables were added to the database to support the exotic plants catalog (</a:t>
            </a:r>
            <a:r>
              <a:rPr lang="en" sz="1500" b="1">
                <a:solidFill>
                  <a:schemeClr val="dk1"/>
                </a:solidFill>
                <a:latin typeface="Arial"/>
                <a:ea typeface="Arial"/>
                <a:cs typeface="Arial"/>
                <a:sym typeface="Arial"/>
              </a:rPr>
              <a:t>Tk-203</a:t>
            </a:r>
            <a:r>
              <a:rPr lang="en" sz="1500">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b="1">
                <a:solidFill>
                  <a:schemeClr val="dk1"/>
                </a:solidFill>
                <a:latin typeface="Arial"/>
                <a:ea typeface="Arial"/>
                <a:cs typeface="Arial"/>
                <a:sym typeface="Arial"/>
              </a:rPr>
              <a:t>System Changes</a:t>
            </a:r>
            <a:endParaRPr sz="1500" b="1">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Added an order processor component requiring higher CPU allocation (</a:t>
            </a:r>
            <a:r>
              <a:rPr lang="en" sz="1500" b="1">
                <a:solidFill>
                  <a:schemeClr val="dk1"/>
                </a:solidFill>
                <a:latin typeface="Arial"/>
                <a:ea typeface="Arial"/>
                <a:cs typeface="Arial"/>
                <a:sym typeface="Arial"/>
              </a:rPr>
              <a:t>Tk-201</a:t>
            </a:r>
            <a:r>
              <a:rPr lang="en" sz="1500">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Updated the UI to accommodate the new catalog menu (</a:t>
            </a:r>
            <a:r>
              <a:rPr lang="en" sz="1500" b="1">
                <a:solidFill>
                  <a:schemeClr val="dk1"/>
                </a:solidFill>
                <a:latin typeface="Arial"/>
                <a:ea typeface="Arial"/>
                <a:cs typeface="Arial"/>
                <a:sym typeface="Arial"/>
              </a:rPr>
              <a:t>Tk-202</a:t>
            </a:r>
            <a:r>
              <a:rPr lang="en" sz="1500">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marL="0" lvl="0" indent="0" algn="l" rtl="0">
              <a:spcBef>
                <a:spcPts val="1200"/>
              </a:spcBef>
              <a:spcAft>
                <a:spcPts val="1600"/>
              </a:spcAft>
              <a:buNone/>
            </a:pPr>
            <a:endParaRPr sz="15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Design Decision Highlights</a:t>
            </a:r>
            <a:endParaRPr/>
          </a:p>
        </p:txBody>
      </p:sp>
      <p:sp>
        <p:nvSpPr>
          <p:cNvPr id="259" name="Google Shape;259;p64"/>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a:solidFill>
                  <a:schemeClr val="dk1"/>
                </a:solidFill>
                <a:latin typeface="Arial"/>
                <a:ea typeface="Arial"/>
                <a:cs typeface="Arial"/>
                <a:sym typeface="Arial"/>
              </a:rPr>
              <a:t>Order Processor Design:</a:t>
            </a:r>
            <a:br>
              <a:rPr lang="en" sz="1500" b="1">
                <a:solidFill>
                  <a:schemeClr val="dk1"/>
                </a:solidFill>
                <a:latin typeface="Arial"/>
                <a:ea typeface="Arial"/>
                <a:cs typeface="Arial"/>
                <a:sym typeface="Arial"/>
              </a:rPr>
            </a:br>
            <a:r>
              <a:rPr lang="en" sz="1500" b="1">
                <a:solidFill>
                  <a:schemeClr val="dk1"/>
                </a:solidFill>
                <a:latin typeface="Arial"/>
                <a:ea typeface="Arial"/>
                <a:cs typeface="Arial"/>
                <a:sym typeface="Arial"/>
              </a:rPr>
              <a:t>	</a:t>
            </a:r>
            <a:r>
              <a:rPr lang="en" sz="1500">
                <a:solidFill>
                  <a:schemeClr val="dk1"/>
                </a:solidFill>
                <a:latin typeface="Arial"/>
                <a:ea typeface="Arial"/>
                <a:cs typeface="Arial"/>
                <a:sym typeface="Arial"/>
              </a:rPr>
              <a:t>Decoupling order processing from the UI prevents performance degradation during heavy loads. This allows the application to maintain responsiveness. Details in </a:t>
            </a:r>
            <a:r>
              <a:rPr lang="en" sz="1500" b="1">
                <a:solidFill>
                  <a:schemeClr val="dk1"/>
                </a:solidFill>
                <a:latin typeface="Arial"/>
                <a:ea typeface="Arial"/>
                <a:cs typeface="Arial"/>
                <a:sym typeface="Arial"/>
              </a:rPr>
              <a:t>Design Doc 5247</a:t>
            </a:r>
            <a:r>
              <a:rPr lang="en" sz="1500">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marL="0" lvl="0" indent="0" algn="l" rtl="0">
              <a:spcBef>
                <a:spcPts val="1600"/>
              </a:spcBef>
              <a:spcAft>
                <a:spcPts val="0"/>
              </a:spcAft>
              <a:buClr>
                <a:schemeClr val="dk1"/>
              </a:buClr>
              <a:buSzPts val="1100"/>
              <a:buFont typeface="Arial"/>
              <a:buNone/>
            </a:pPr>
            <a:r>
              <a:rPr lang="en" sz="1500" b="1">
                <a:solidFill>
                  <a:schemeClr val="dk1"/>
                </a:solidFill>
                <a:latin typeface="Arial"/>
                <a:ea typeface="Arial"/>
                <a:cs typeface="Arial"/>
                <a:sym typeface="Arial"/>
              </a:rPr>
              <a:t>Catalog Menu Redesign:</a:t>
            </a:r>
            <a:br>
              <a:rPr lang="en" sz="1500" b="1">
                <a:solidFill>
                  <a:schemeClr val="dk1"/>
                </a:solidFill>
                <a:latin typeface="Arial"/>
                <a:ea typeface="Arial"/>
                <a:cs typeface="Arial"/>
                <a:sym typeface="Arial"/>
              </a:rPr>
            </a:br>
            <a:r>
              <a:rPr lang="en" sz="1500" b="1">
                <a:solidFill>
                  <a:schemeClr val="dk1"/>
                </a:solidFill>
                <a:latin typeface="Arial"/>
                <a:ea typeface="Arial"/>
                <a:cs typeface="Arial"/>
                <a:sym typeface="Arial"/>
              </a:rPr>
              <a:t>	</a:t>
            </a:r>
            <a:r>
              <a:rPr lang="en" sz="1500">
                <a:solidFill>
                  <a:schemeClr val="dk1"/>
                </a:solidFill>
                <a:latin typeface="Arial"/>
                <a:ea typeface="Arial"/>
                <a:cs typeface="Arial"/>
                <a:sym typeface="Arial"/>
              </a:rPr>
              <a:t>Improved user experience by reorganizing the menu to make navigation intuitive.</a:t>
            </a:r>
            <a:endParaRPr sz="1500">
              <a:solidFill>
                <a:schemeClr val="dk1"/>
              </a:solidFill>
              <a:latin typeface="Arial"/>
              <a:ea typeface="Arial"/>
              <a:cs typeface="Arial"/>
              <a:sym typeface="Arial"/>
            </a:endParaRPr>
          </a:p>
          <a:p>
            <a:pPr marL="0" lvl="0" indent="0" algn="l" rtl="0">
              <a:spcBef>
                <a:spcPts val="1600"/>
              </a:spcBef>
              <a:spcAft>
                <a:spcPts val="1600"/>
              </a:spcAft>
              <a:buNone/>
            </a:pPr>
            <a:endParaRPr sz="15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6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Test Section</a:t>
            </a:r>
            <a:endParaRPr/>
          </a:p>
        </p:txBody>
      </p:sp>
      <p:sp>
        <p:nvSpPr>
          <p:cNvPr id="265" name="Google Shape;265;p6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a:solidFill>
                  <a:schemeClr val="dk1"/>
                </a:solidFill>
                <a:latin typeface="Arial"/>
                <a:ea typeface="Arial"/>
                <a:cs typeface="Arial"/>
                <a:sym typeface="Arial"/>
              </a:rPr>
              <a:t>Main Application:</a:t>
            </a:r>
            <a:endParaRPr sz="1500" b="1">
              <a:solidFill>
                <a:schemeClr val="dk1"/>
              </a:solidFill>
              <a:latin typeface="Arial"/>
              <a:ea typeface="Arial"/>
              <a:cs typeface="Arial"/>
              <a:sym typeface="Arial"/>
            </a:endParaRPr>
          </a:p>
          <a:p>
            <a:pPr marL="457200" lvl="0" indent="-323850" algn="l" rtl="0">
              <a:spcBef>
                <a:spcPts val="1600"/>
              </a:spcBef>
              <a:spcAft>
                <a:spcPts val="0"/>
              </a:spcAft>
              <a:buClr>
                <a:schemeClr val="dk1"/>
              </a:buClr>
              <a:buSzPts val="1500"/>
              <a:buFont typeface="Arial"/>
              <a:buChar char="●"/>
            </a:pPr>
            <a:r>
              <a:rPr lang="en" sz="1500">
                <a:solidFill>
                  <a:schemeClr val="dk1"/>
                </a:solidFill>
                <a:latin typeface="Arial"/>
                <a:ea typeface="Arial"/>
                <a:cs typeface="Arial"/>
                <a:sym typeface="Arial"/>
              </a:rPr>
              <a:t>Load tests indicated a 25% increase in RAM usage per user for the catalog feature.</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Each container supports 500 concurrent users, and with the expected 2.5x increase in users, the replication count will need to scale.</a:t>
            </a: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b="1">
                <a:solidFill>
                  <a:schemeClr val="dk1"/>
                </a:solidFill>
                <a:latin typeface="Arial"/>
                <a:ea typeface="Arial"/>
                <a:cs typeface="Arial"/>
                <a:sym typeface="Arial"/>
              </a:rPr>
              <a:t>Order Processor:</a:t>
            </a:r>
            <a:endParaRPr sz="1500" b="1">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High CPU usage during batch processing was tested and deemed manageable with adequate resources.</a:t>
            </a: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b="1">
                <a:solidFill>
                  <a:schemeClr val="dk1"/>
                </a:solidFill>
                <a:latin typeface="Arial"/>
                <a:ea typeface="Arial"/>
                <a:cs typeface="Arial"/>
                <a:sym typeface="Arial"/>
              </a:rPr>
              <a:t>Database:</a:t>
            </a:r>
            <a:endParaRPr sz="1500" b="1">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No bottlenecks detected during load testing.</a:t>
            </a: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b="1">
                <a:solidFill>
                  <a:schemeClr val="dk1"/>
                </a:solidFill>
                <a:latin typeface="Arial"/>
                <a:ea typeface="Arial"/>
                <a:cs typeface="Arial"/>
                <a:sym typeface="Arial"/>
              </a:rPr>
              <a:t>Security Tests:</a:t>
            </a:r>
            <a:endParaRPr sz="1500" b="1">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SQL injection vulnerability resolved and tested successfully.</a:t>
            </a:r>
            <a:endParaRPr sz="1500">
              <a:solidFill>
                <a:schemeClr val="dk1"/>
              </a:solidFill>
              <a:latin typeface="Arial"/>
              <a:ea typeface="Arial"/>
              <a:cs typeface="Arial"/>
              <a:sym typeface="Arial"/>
            </a:endParaRPr>
          </a:p>
          <a:p>
            <a:pPr marL="0" lvl="0" indent="0" algn="l" rtl="0">
              <a:spcBef>
                <a:spcPts val="1200"/>
              </a:spcBef>
              <a:spcAft>
                <a:spcPts val="1600"/>
              </a:spcAft>
              <a:buNone/>
            </a:pPr>
            <a:endParaRPr sz="15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Deployment Notes</a:t>
            </a:r>
            <a:endParaRPr/>
          </a:p>
        </p:txBody>
      </p:sp>
      <p:sp>
        <p:nvSpPr>
          <p:cNvPr id="271" name="Google Shape;271;p6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a:solidFill>
                  <a:schemeClr val="dk1"/>
                </a:solidFill>
                <a:latin typeface="Arial"/>
                <a:ea typeface="Arial"/>
                <a:cs typeface="Arial"/>
                <a:sym typeface="Arial"/>
              </a:rPr>
              <a:t>Resource Adjustments:</a:t>
            </a:r>
            <a:endParaRPr sz="1500" b="1">
              <a:solidFill>
                <a:schemeClr val="dk1"/>
              </a:solidFill>
              <a:latin typeface="Arial"/>
              <a:ea typeface="Arial"/>
              <a:cs typeface="Arial"/>
              <a:sym typeface="Arial"/>
            </a:endParaRPr>
          </a:p>
          <a:p>
            <a:pPr marL="457200" lvl="0" indent="-323850" algn="l" rtl="0">
              <a:spcBef>
                <a:spcPts val="1600"/>
              </a:spcBef>
              <a:spcAft>
                <a:spcPts val="0"/>
              </a:spcAft>
              <a:buClr>
                <a:schemeClr val="dk1"/>
              </a:buClr>
              <a:buSzPts val="1500"/>
              <a:buFont typeface="Arial"/>
              <a:buChar char="●"/>
            </a:pPr>
            <a:r>
              <a:rPr lang="en" sz="1500">
                <a:solidFill>
                  <a:schemeClr val="dk1"/>
                </a:solidFill>
                <a:latin typeface="Arial"/>
                <a:ea typeface="Arial"/>
                <a:cs typeface="Arial"/>
                <a:sym typeface="Arial"/>
              </a:rPr>
              <a:t>Main Application: Increase replicas from 3 to 8 to support the increased user base (2.5x users).</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Order Processor: Allocate twice the CPU of the main application containers.</a:t>
            </a: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b="1">
                <a:solidFill>
                  <a:schemeClr val="dk1"/>
                </a:solidFill>
                <a:latin typeface="Arial"/>
                <a:ea typeface="Arial"/>
                <a:cs typeface="Arial"/>
                <a:sym typeface="Arial"/>
              </a:rPr>
              <a:t>Process Improvements:</a:t>
            </a:r>
            <a:endParaRPr sz="1500" b="1">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Update the deployment script to include order processor configurations.</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Verify that all database migration scripts are executed correctly.</a:t>
            </a: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b="1">
                <a:solidFill>
                  <a:schemeClr val="dk1"/>
                </a:solidFill>
                <a:latin typeface="Arial"/>
                <a:ea typeface="Arial"/>
                <a:cs typeface="Arial"/>
                <a:sym typeface="Arial"/>
              </a:rPr>
              <a:t>Risk Mitigation:</a:t>
            </a:r>
            <a:endParaRPr sz="1500" b="1">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Monitor the application closely for memory usage spikes after the release.</a:t>
            </a:r>
            <a:endParaRPr sz="1500">
              <a:solidFill>
                <a:schemeClr val="dk1"/>
              </a:solidFill>
              <a:latin typeface="Arial"/>
              <a:ea typeface="Arial"/>
              <a:cs typeface="Arial"/>
              <a:sym typeface="Arial"/>
            </a:endParaRPr>
          </a:p>
          <a:p>
            <a:pPr marL="0" lvl="0" indent="0" algn="l" rtl="0">
              <a:spcBef>
                <a:spcPts val="1200"/>
              </a:spcBef>
              <a:spcAft>
                <a:spcPts val="1600"/>
              </a:spcAft>
              <a:buNone/>
            </a:pPr>
            <a:endParaRPr sz="15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67"/>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Deployment File</a:t>
            </a:r>
            <a:endParaRPr sz="3700"/>
          </a:p>
          <a:p>
            <a:pPr marL="0" lvl="0" indent="0" algn="ctr" rtl="0">
              <a:spcBef>
                <a:spcPts val="0"/>
              </a:spcBef>
              <a:spcAft>
                <a:spcPts val="0"/>
              </a:spcAft>
              <a:buNone/>
            </a:pPr>
            <a:r>
              <a:rPr lang="en" sz="3700"/>
              <a:t>Release 2</a:t>
            </a:r>
            <a:endParaRPr sz="3700"/>
          </a:p>
          <a:p>
            <a:pPr marL="0" lvl="0" indent="0" algn="l" rtl="0">
              <a:spcBef>
                <a:spcPts val="0"/>
              </a:spcBef>
              <a:spcAft>
                <a:spcPts val="0"/>
              </a:spcAft>
              <a:buNone/>
            </a:pPr>
            <a:endParaRPr sz="3600" b="1"/>
          </a:p>
        </p:txBody>
      </p:sp>
      <p:sp>
        <p:nvSpPr>
          <p:cNvPr id="277" name="Google Shape;277;p67"/>
          <p:cNvSpPr txBox="1">
            <a:spLocks noGrp="1"/>
          </p:cNvSpPr>
          <p:nvPr>
            <p:ph type="body" idx="1"/>
          </p:nvPr>
        </p:nvSpPr>
        <p:spPr>
          <a:xfrm>
            <a:off x="264900" y="16777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Update the file for Release 2 to match the description in the scenario:</a:t>
            </a:r>
            <a:endParaRPr sz="140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ApiVersion: apps/v1</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kind: 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 app-deployment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namespace: course4</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Replicas: </a:t>
            </a:r>
            <a:r>
              <a:rPr lang="en" sz="1400" b="1">
                <a:solidFill>
                  <a:srgbClr val="FF0000"/>
                </a:solidFill>
                <a:latin typeface="Courier New"/>
                <a:ea typeface="Courier New"/>
                <a:cs typeface="Courier New"/>
                <a:sym typeface="Courier New"/>
              </a:rPr>
              <a:t>8</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selector:</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matchLabels: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template:</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containers: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a:t>
            </a:r>
            <a:r>
              <a:rPr lang="en" sz="1400" b="1">
                <a:solidFill>
                  <a:srgbClr val="FF0000"/>
                </a:solidFill>
                <a:latin typeface="Courier New"/>
                <a:ea typeface="Courier New"/>
                <a:cs typeface="Courier New"/>
                <a:sym typeface="Courier New"/>
              </a:rPr>
              <a:t>256Mi</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a:t>
            </a:r>
            <a:r>
              <a:rPr lang="en" sz="1400" b="1">
                <a:solidFill>
                  <a:srgbClr val="FF0000"/>
                </a:solidFill>
                <a:latin typeface="Courier New"/>
                <a:ea typeface="Courier New"/>
                <a:cs typeface="Courier New"/>
                <a:sym typeface="Courier New"/>
              </a:rPr>
              <a:t>250m</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order_processor</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a:t>
            </a:r>
            <a:r>
              <a:rPr lang="en" sz="1400" b="1">
                <a:solidFill>
                  <a:srgbClr val="FF0000"/>
                </a:solidFill>
                <a:latin typeface="Courier New"/>
                <a:ea typeface="Courier New"/>
                <a:cs typeface="Courier New"/>
                <a:sym typeface="Courier New"/>
              </a:rPr>
              <a:t>1Gi</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a:t>
            </a:r>
            <a:r>
              <a:rPr lang="en" sz="1400" b="1">
                <a:solidFill>
                  <a:srgbClr val="FF0000"/>
                </a:solidFill>
                <a:latin typeface="Courier New"/>
                <a:ea typeface="Courier New"/>
                <a:cs typeface="Courier New"/>
                <a:sym typeface="Courier New"/>
              </a:rPr>
              <a:t>500m</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0"/>
              </a:spcBef>
              <a:spcAft>
                <a:spcPts val="0"/>
              </a:spcAft>
              <a:buNone/>
            </a:pPr>
            <a:endParaRPr sz="2000" b="1">
              <a:latin typeface="Open Sans"/>
              <a:ea typeface="Open Sans"/>
              <a:cs typeface="Open Sans"/>
              <a:sym typeface="Open Sans"/>
            </a:endParaRPr>
          </a:p>
          <a:p>
            <a:pPr marL="0" lvl="0" indent="0" algn="l" rtl="0">
              <a:lnSpc>
                <a:spcPct val="100000"/>
              </a:lnSpc>
              <a:spcBef>
                <a:spcPts val="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1"/>
        <p:cNvGrpSpPr/>
        <p:nvPr/>
      </p:nvGrpSpPr>
      <p:grpSpPr>
        <a:xfrm>
          <a:off x="0" y="0"/>
          <a:ext cx="0" cy="0"/>
          <a:chOff x="0" y="0"/>
          <a:chExt cx="0" cy="0"/>
        </a:xfrm>
      </p:grpSpPr>
      <p:sp>
        <p:nvSpPr>
          <p:cNvPr id="282" name="Google Shape;282;p68"/>
          <p:cNvSpPr/>
          <p:nvPr/>
        </p:nvSpPr>
        <p:spPr>
          <a:xfrm>
            <a:off x="1184725" y="4003550"/>
            <a:ext cx="5583900" cy="34053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On-Call Shift</a:t>
            </a:r>
            <a:endParaRPr sz="3600" b="1">
              <a:solidFill>
                <a:srgbClr val="FFFFFF"/>
              </a:solidFill>
              <a:latin typeface="Open Sans"/>
              <a:ea typeface="Open Sans"/>
              <a:cs typeface="Open Sans"/>
              <a:sym typeface="Open Sans"/>
            </a:endParaRPr>
          </a:p>
        </p:txBody>
      </p:sp>
      <p:sp>
        <p:nvSpPr>
          <p:cNvPr id="283" name="Google Shape;283;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9"/>
          <p:cNvSpPr txBox="1">
            <a:spLocks noGrp="1"/>
          </p:cNvSpPr>
          <p:nvPr>
            <p:ph type="title"/>
          </p:nvPr>
        </p:nvSpPr>
        <p:spPr>
          <a:xfrm>
            <a:off x="264895" y="726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On-Call Shift </a:t>
            </a:r>
            <a:endParaRPr sz="3600" b="1" dirty="0"/>
          </a:p>
        </p:txBody>
      </p:sp>
      <p:sp>
        <p:nvSpPr>
          <p:cNvPr id="289" name="Google Shape;289;p69"/>
          <p:cNvSpPr txBox="1">
            <a:spLocks noGrp="1"/>
          </p:cNvSpPr>
          <p:nvPr>
            <p:ph type="body" idx="1"/>
          </p:nvPr>
        </p:nvSpPr>
        <p:spPr>
          <a:xfrm>
            <a:off x="264900" y="935225"/>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dirty="0">
                <a:solidFill>
                  <a:schemeClr val="dk1"/>
                </a:solidFill>
                <a:latin typeface="Arial"/>
                <a:ea typeface="Arial"/>
                <a:cs typeface="Arial"/>
                <a:sym typeface="Arial"/>
              </a:rPr>
              <a:t>Summary</a:t>
            </a:r>
            <a:endParaRPr sz="16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dirty="0">
                <a:solidFill>
                  <a:schemeClr val="dk1"/>
                </a:solidFill>
                <a:latin typeface="Arial"/>
                <a:ea typeface="Arial"/>
                <a:cs typeface="Arial"/>
                <a:sym typeface="Arial"/>
              </a:rPr>
              <a:t>Today is your first on-call shift as an SRE. During your shift, you will have to respond to alerts to keep the system running at its best using the on-call best practices learned in this course. During your on-call shift, make sure to be thinking of ways to reduce toil. After your on-call shift is over, you will be responsible for writing a summary of your shift and a post-mortem. On the following slides you will encounter several different “alerts” from your monitoring stack. Each “alert” will contain several different parts that will help you write your on-call log for your shift. Additionally, you’ll encounter an application outage that will require a post-mortem. </a:t>
            </a:r>
            <a:endParaRPr sz="14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600" b="1" dirty="0">
                <a:solidFill>
                  <a:schemeClr val="dk1"/>
                </a:solidFill>
                <a:latin typeface="Arial"/>
                <a:ea typeface="Arial"/>
                <a:cs typeface="Arial"/>
                <a:sym typeface="Arial"/>
              </a:rPr>
              <a:t>Alert Components</a:t>
            </a:r>
            <a:endParaRPr sz="1600" b="1" dirty="0">
              <a:solidFill>
                <a:schemeClr val="dk1"/>
              </a:solidFill>
              <a:latin typeface="Arial"/>
              <a:ea typeface="Arial"/>
              <a:cs typeface="Arial"/>
              <a:sym typeface="Arial"/>
            </a:endParaRPr>
          </a:p>
          <a:p>
            <a:pPr marL="0" lvl="0" indent="0" algn="l" rtl="0">
              <a:spcBef>
                <a:spcPts val="1200"/>
              </a:spcBef>
              <a:spcAft>
                <a:spcPts val="0"/>
              </a:spcAft>
              <a:buNone/>
            </a:pPr>
            <a:r>
              <a:rPr lang="en" sz="1400" dirty="0">
                <a:solidFill>
                  <a:schemeClr val="dk1"/>
                </a:solidFill>
                <a:latin typeface="Arial"/>
                <a:ea typeface="Arial"/>
                <a:cs typeface="Arial"/>
                <a:sym typeface="Arial"/>
              </a:rPr>
              <a:t>Summary -- This will be general knowledge about the systems involved that you would know if you had actually been working at the company. It will include a brief description of the systems involved as well information about how it is managed. </a:t>
            </a:r>
            <a:endParaRPr sz="1400" dirty="0">
              <a:solidFill>
                <a:schemeClr val="dk1"/>
              </a:solidFill>
              <a:latin typeface="Arial"/>
              <a:ea typeface="Arial"/>
              <a:cs typeface="Arial"/>
              <a:sym typeface="Arial"/>
            </a:endParaRPr>
          </a:p>
          <a:p>
            <a:pPr marL="0" lvl="0" indent="0" algn="l" rtl="0">
              <a:spcBef>
                <a:spcPts val="1200"/>
              </a:spcBef>
              <a:spcAft>
                <a:spcPts val="0"/>
              </a:spcAft>
              <a:buNone/>
            </a:pPr>
            <a:r>
              <a:rPr lang="en" sz="1400" dirty="0">
                <a:solidFill>
                  <a:schemeClr val="dk1"/>
                </a:solidFill>
                <a:latin typeface="Arial"/>
                <a:ea typeface="Arial"/>
                <a:cs typeface="Arial"/>
                <a:sym typeface="Arial"/>
              </a:rPr>
              <a:t>Standard Operating Procedure (SOP) -- This will be a short description of the steps to troubleshoot and potentially correct the cause of the alert. </a:t>
            </a:r>
            <a:endParaRPr sz="1400" dirty="0">
              <a:solidFill>
                <a:schemeClr val="dk1"/>
              </a:solidFill>
              <a:latin typeface="Arial"/>
              <a:ea typeface="Arial"/>
              <a:cs typeface="Arial"/>
              <a:sym typeface="Arial"/>
            </a:endParaRPr>
          </a:p>
          <a:p>
            <a:pPr marL="0" lvl="0" indent="0" algn="l" rtl="0">
              <a:spcBef>
                <a:spcPts val="1200"/>
              </a:spcBef>
              <a:spcAft>
                <a:spcPts val="0"/>
              </a:spcAft>
              <a:buNone/>
            </a:pPr>
            <a:r>
              <a:rPr lang="en" sz="1400" dirty="0">
                <a:solidFill>
                  <a:schemeClr val="dk1"/>
                </a:solidFill>
                <a:latin typeface="Arial"/>
                <a:ea typeface="Arial"/>
                <a:cs typeface="Arial"/>
                <a:sym typeface="Arial"/>
              </a:rPr>
              <a:t>Log and Monitoring Details -- This section will contain snippets of relevant logs and monitoring data (graphs, metrics, etc.) that are associated with responding to an alert. </a:t>
            </a:r>
            <a:endParaRPr sz="1400" dirty="0">
              <a:solidFill>
                <a:schemeClr val="dk1"/>
              </a:solidFill>
              <a:latin typeface="Arial"/>
              <a:ea typeface="Arial"/>
              <a:cs typeface="Arial"/>
              <a:sym typeface="Arial"/>
            </a:endParaRPr>
          </a:p>
          <a:p>
            <a:pPr marL="0" lvl="0" indent="0" algn="l" rtl="0">
              <a:spcBef>
                <a:spcPts val="1200"/>
              </a:spcBef>
              <a:spcAft>
                <a:spcPts val="0"/>
              </a:spcAft>
              <a:buNone/>
            </a:pPr>
            <a:r>
              <a:rPr lang="en" sz="1600" b="1" dirty="0">
                <a:solidFill>
                  <a:schemeClr val="dk1"/>
                </a:solidFill>
                <a:latin typeface="Arial"/>
                <a:ea typeface="Arial"/>
                <a:cs typeface="Arial"/>
                <a:sym typeface="Arial"/>
              </a:rPr>
              <a:t>On-Call Log</a:t>
            </a:r>
            <a:endParaRPr sz="1600" b="1" dirty="0">
              <a:solidFill>
                <a:schemeClr val="dk1"/>
              </a:solidFill>
              <a:latin typeface="Arial"/>
              <a:ea typeface="Arial"/>
              <a:cs typeface="Arial"/>
              <a:sym typeface="Arial"/>
            </a:endParaRPr>
          </a:p>
          <a:p>
            <a:pPr marL="0" lvl="0" indent="0" algn="l" rtl="0">
              <a:spcBef>
                <a:spcPts val="1200"/>
              </a:spcBef>
              <a:spcAft>
                <a:spcPts val="0"/>
              </a:spcAft>
              <a:buNone/>
            </a:pPr>
            <a:r>
              <a:rPr lang="en" sz="1400" dirty="0">
                <a:solidFill>
                  <a:schemeClr val="dk1"/>
                </a:solidFill>
                <a:latin typeface="Arial"/>
                <a:ea typeface="Arial"/>
                <a:cs typeface="Arial"/>
                <a:sym typeface="Arial"/>
              </a:rPr>
              <a:t>After your on-call shift you’ll need to add to the on-call log. There is a provided sample template for you to use that includes all the necessary fields. Remember your on-call log is used to help track recurring alerts/issues as well as providing a record of the steps taken to resolve the issue. </a:t>
            </a:r>
            <a:endParaRPr sz="1400" dirty="0">
              <a:solidFill>
                <a:schemeClr val="dk1"/>
              </a:solidFill>
              <a:latin typeface="Arial"/>
              <a:ea typeface="Arial"/>
              <a:cs typeface="Arial"/>
              <a:sym typeface="Arial"/>
            </a:endParaRPr>
          </a:p>
          <a:p>
            <a:pPr marL="0" lvl="0" indent="0" algn="l" rtl="0">
              <a:spcBef>
                <a:spcPts val="1200"/>
              </a:spcBef>
              <a:spcAft>
                <a:spcPts val="0"/>
              </a:spcAft>
              <a:buNone/>
            </a:pPr>
            <a:r>
              <a:rPr lang="en" sz="1600" b="1" dirty="0">
                <a:solidFill>
                  <a:schemeClr val="dk1"/>
                </a:solidFill>
                <a:latin typeface="Arial"/>
                <a:ea typeface="Arial"/>
                <a:cs typeface="Arial"/>
                <a:sym typeface="Arial"/>
              </a:rPr>
              <a:t>Post-Mortem</a:t>
            </a:r>
            <a:endParaRPr sz="1600" b="1" dirty="0">
              <a:solidFill>
                <a:schemeClr val="dk1"/>
              </a:solidFill>
              <a:latin typeface="Arial"/>
              <a:ea typeface="Arial"/>
              <a:cs typeface="Arial"/>
              <a:sym typeface="Arial"/>
            </a:endParaRPr>
          </a:p>
          <a:p>
            <a:pPr marL="0" lvl="0" indent="0" algn="l" rtl="0">
              <a:spcBef>
                <a:spcPts val="1200"/>
              </a:spcBef>
              <a:spcAft>
                <a:spcPts val="0"/>
              </a:spcAft>
              <a:buNone/>
            </a:pPr>
            <a:r>
              <a:rPr lang="en" sz="1400" dirty="0">
                <a:solidFill>
                  <a:schemeClr val="dk1"/>
                </a:solidFill>
                <a:latin typeface="Arial"/>
                <a:ea typeface="Arial"/>
                <a:cs typeface="Arial"/>
                <a:sym typeface="Arial"/>
              </a:rPr>
              <a:t>Unfortunately there will be an application outage on your shift that will require a post-mortem. You will only be responsible for filling in your involvement, plus you’ll be in charge of creating an action plan and impact assessment.  </a:t>
            </a:r>
            <a:r>
              <a:rPr lang="en" sz="1500" dirty="0">
                <a:latin typeface="Open Sans"/>
                <a:ea typeface="Open Sans"/>
                <a:cs typeface="Open Sans"/>
                <a:sym typeface="Open Sans"/>
              </a:rPr>
              <a:t>	</a:t>
            </a:r>
            <a:endParaRPr sz="1500"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4" name="Google Shape;184;p52"/>
          <p:cNvSpPr txBox="1">
            <a:spLocks noGrp="1"/>
          </p:cNvSpPr>
          <p:nvPr>
            <p:ph type="body" idx="1"/>
          </p:nvPr>
        </p:nvSpPr>
        <p:spPr>
          <a:xfrm>
            <a:off x="233570" y="1909354"/>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Make a copy of this Google Slide deck.</a:t>
            </a:r>
            <a:endParaRPr sz="2200"/>
          </a:p>
          <a:p>
            <a:pPr marL="457200" lvl="0" indent="-368300" algn="l" rtl="0">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marL="457200" lvl="0" indent="-368300" algn="l" rtl="0">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a:t>
            </a:r>
            <a:endParaRPr sz="2200"/>
          </a:p>
          <a:p>
            <a:pPr marL="457200" lvl="0" indent="-368300" algn="l" rtl="0">
              <a:spcBef>
                <a:spcPts val="0"/>
              </a:spcBef>
              <a:spcAft>
                <a:spcPts val="0"/>
              </a:spcAft>
              <a:buSzPts val="2200"/>
              <a:buChar char="●"/>
            </a:pPr>
            <a:r>
              <a:rPr lang="en" sz="2200"/>
              <a:t>Feel free to create additional slides if you need more space to write your responses or include screenshots.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Feel free to delete this page and the other pages with instructions </a:t>
            </a:r>
            <a:r>
              <a:rPr lang="en" sz="2200"/>
              <a:t>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page.</a:t>
            </a:r>
            <a:endParaRPr sz="2200"/>
          </a:p>
          <a:p>
            <a:pPr marL="457200" lvl="0" indent="0" algn="l" rtl="0">
              <a:spcBef>
                <a:spcPts val="1600"/>
              </a:spcBef>
              <a:spcAft>
                <a:spcPts val="1600"/>
              </a:spcAft>
              <a:buNone/>
            </a:pPr>
            <a:endParaRPr sz="2200"/>
          </a:p>
        </p:txBody>
      </p:sp>
      <p:sp>
        <p:nvSpPr>
          <p:cNvPr id="185" name="Google Shape;185;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6" name="Google Shape;186;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7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1</a:t>
            </a:r>
            <a:endParaRPr sz="3600" b="1"/>
          </a:p>
        </p:txBody>
      </p:sp>
      <p:sp>
        <p:nvSpPr>
          <p:cNvPr id="295" name="Google Shape;295;p70"/>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Low Storage Alert</a:t>
            </a:r>
            <a:r>
              <a:rPr lang="en" sz="1600" b="1" dirty="0">
                <a:solidFill>
                  <a:schemeClr val="dk1"/>
                </a:solidFill>
                <a:latin typeface="Arial"/>
                <a:ea typeface="Arial"/>
                <a:cs typeface="Arial"/>
                <a:sym typeface="Arial"/>
              </a:rPr>
              <a:t> </a:t>
            </a:r>
            <a:endParaRPr sz="16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200"/>
              </a:spcBef>
              <a:spcAft>
                <a:spcPts val="0"/>
              </a:spcAft>
              <a:buNone/>
            </a:pPr>
            <a:r>
              <a:rPr lang="en" sz="1400" dirty="0">
                <a:solidFill>
                  <a:schemeClr val="dk1"/>
                </a:solidFill>
                <a:latin typeface="Arial"/>
                <a:ea typeface="Arial"/>
                <a:cs typeface="Arial"/>
                <a:sym typeface="Arial"/>
              </a:rPr>
              <a:t>You receive an alert that the storage is running out on the mount where application logs are being written to. After consulting the SOP, you reach out to the team responsible for the server. They respond that Steve is normally in charge of handling the logs. Every morning he would run the commands listed in the run book, but he has been out sick for a week. The other members of the team forgot that it needed to be done, so the mount filled up. </a:t>
            </a:r>
            <a:endParaRPr sz="14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Details</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96" name="Google Shape;296;p70"/>
          <p:cNvSpPr txBox="1"/>
          <p:nvPr/>
        </p:nvSpPr>
        <p:spPr>
          <a:xfrm>
            <a:off x="403575" y="4377275"/>
            <a:ext cx="6395100" cy="16932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Low Storage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Depending on the specific alert take the following action:</a:t>
            </a:r>
            <a:br>
              <a:rPr lang="en" dirty="0">
                <a:latin typeface="Open Sans Light"/>
                <a:ea typeface="Open Sans Light"/>
                <a:cs typeface="Open Sans Light"/>
                <a:sym typeface="Open Sans Light"/>
              </a:rPr>
            </a:br>
            <a:r>
              <a:rPr lang="en" dirty="0">
                <a:latin typeface="Open Sans Light"/>
                <a:ea typeface="Open Sans Light"/>
                <a:cs typeface="Open Sans Light"/>
                <a:sym typeface="Open Sans Light"/>
              </a:rPr>
              <a:t>		</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/home/sre/course4/app.log -- If this mount is low on storage, reach out to Compliance. They will know what logs can be cleared out or will request additional storage.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a:t>
            </a:r>
            <a:endParaRPr dirty="0">
              <a:latin typeface="Open Sans Light"/>
              <a:ea typeface="Open Sans Light"/>
              <a:cs typeface="Open Sans Light"/>
              <a:sym typeface="Open Sans Light"/>
            </a:endParaRPr>
          </a:p>
        </p:txBody>
      </p:sp>
      <p:pic>
        <p:nvPicPr>
          <p:cNvPr id="297" name="Google Shape;297;p70" title="Points scored"/>
          <p:cNvPicPr preferRelativeResize="0"/>
          <p:nvPr/>
        </p:nvPicPr>
        <p:blipFill>
          <a:blip r:embed="rId3">
            <a:alphaModFix/>
          </a:blip>
          <a:stretch>
            <a:fillRect/>
          </a:stretch>
        </p:blipFill>
        <p:spPr>
          <a:xfrm>
            <a:off x="403575" y="6487600"/>
            <a:ext cx="7000524" cy="3272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1"/>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303" name="Google Shape;303;p71"/>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DNS Troubles</a:t>
            </a:r>
            <a:endParaRPr sz="24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400" dirty="0">
                <a:solidFill>
                  <a:schemeClr val="dk1"/>
                </a:solidFill>
                <a:latin typeface="Arial"/>
                <a:ea typeface="Arial"/>
                <a:cs typeface="Arial"/>
                <a:sym typeface="Arial"/>
              </a:rPr>
              <a:t>The networking team recently added a secondary backup DNS server to increase reliability since the one they are using now tends to go down frequently. Your team has several checks in place monitoring the DNS servers to make sure they are up at all times. </a:t>
            </a:r>
            <a:endParaRPr sz="14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304" name="Google Shape;304;p71"/>
          <p:cNvSpPr txBox="1"/>
          <p:nvPr/>
        </p:nvSpPr>
        <p:spPr>
          <a:xfrm>
            <a:off x="547950" y="3694275"/>
            <a:ext cx="6959700" cy="5141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dirty="0">
                <a:latin typeface="Open Sans Light"/>
                <a:ea typeface="Open Sans Light"/>
                <a:cs typeface="Open Sans Light"/>
                <a:sym typeface="Open Sans Light"/>
              </a:rPr>
              <a:t>DNS Server Not Answering Requests</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If you receive this alert, you should check to see if DNS1 or DNS2 is the current server answering requests. After determining which is the active server, check to see if the server is reachable. If the server is not reachable, immediately initiate the failover procedure to prevent any further network disruptions. If the server is reachable, check the logs to determine what the error is. If the active server cannot be brought back online within 5 mins, initiate the failover procedure. Either way, engage the Networking team to bring the standby server back online.</a:t>
            </a: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Failover Procedure</a:t>
            </a:r>
            <a:endParaRPr dirty="0">
              <a:latin typeface="Open Sans Light"/>
              <a:ea typeface="Open Sans Light"/>
              <a:cs typeface="Open Sans Light"/>
              <a:sym typeface="Open Sans Light"/>
            </a:endParaRPr>
          </a:p>
          <a:p>
            <a:pPr marL="914400" lvl="0" indent="-317500" algn="l" rtl="0">
              <a:spcBef>
                <a:spcPts val="0"/>
              </a:spcBef>
              <a:spcAft>
                <a:spcPts val="0"/>
              </a:spcAft>
              <a:buSzPts val="1400"/>
              <a:buFont typeface="Open Sans Light"/>
              <a:buAutoNum type="arabicPeriod"/>
            </a:pPr>
            <a:r>
              <a:rPr lang="en" dirty="0">
                <a:latin typeface="Open Sans Light"/>
                <a:ea typeface="Open Sans Light"/>
                <a:cs typeface="Open Sans Light"/>
                <a:sym typeface="Open Sans Light"/>
              </a:rPr>
              <a:t>Determine the active server with the dnsTool. </a:t>
            </a:r>
            <a:endParaRPr dirty="0">
              <a:latin typeface="Open Sans Light"/>
              <a:ea typeface="Open Sans Light"/>
              <a:cs typeface="Open Sans Light"/>
              <a:sym typeface="Open Sans Light"/>
            </a:endParaRPr>
          </a:p>
          <a:p>
            <a:pPr marL="1828800" lvl="1" indent="-317500" algn="l" rtl="0">
              <a:spcBef>
                <a:spcPts val="0"/>
              </a:spcBef>
              <a:spcAft>
                <a:spcPts val="0"/>
              </a:spcAft>
              <a:buSzPts val="1400"/>
              <a:buFont typeface="Courier New"/>
              <a:buAutoNum type="alphaLcPeriod"/>
            </a:pPr>
            <a:r>
              <a:rPr lang="en" dirty="0">
                <a:latin typeface="Courier New"/>
                <a:ea typeface="Courier New"/>
                <a:cs typeface="Courier New"/>
                <a:sym typeface="Courier New"/>
              </a:rPr>
              <a:t>dnsTool -q active_server</a:t>
            </a:r>
            <a:endParaRPr dirty="0">
              <a:latin typeface="Courier New"/>
              <a:ea typeface="Courier New"/>
              <a:cs typeface="Courier New"/>
              <a:sym typeface="Courier New"/>
            </a:endParaRPr>
          </a:p>
          <a:p>
            <a:pPr marL="914400" lvl="0" indent="-317500" algn="l" rtl="0">
              <a:spcBef>
                <a:spcPts val="0"/>
              </a:spcBef>
              <a:spcAft>
                <a:spcPts val="0"/>
              </a:spcAft>
              <a:buSzPts val="1400"/>
              <a:buFont typeface="Courier New"/>
              <a:buAutoNum type="arabicPeriod"/>
            </a:pPr>
            <a:r>
              <a:rPr lang="en" dirty="0">
                <a:latin typeface="Open Sans Light"/>
                <a:ea typeface="Open Sans Light"/>
                <a:cs typeface="Open Sans Light"/>
                <a:sym typeface="Open Sans Light"/>
              </a:rPr>
              <a:t>If the active server is reachable you can initiate the shutdown process. If this command fails, make sure the dns process is shutdown on the server before continuing</a:t>
            </a:r>
            <a:endParaRPr dirty="0">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dirty="0">
                <a:latin typeface="Courier New"/>
                <a:ea typeface="Courier New"/>
                <a:cs typeface="Courier New"/>
                <a:sym typeface="Courier New"/>
              </a:rPr>
              <a:t>dnsTool -a shutdown -s dns1 </a:t>
            </a:r>
            <a:endParaRPr dirty="0">
              <a:latin typeface="Courier New"/>
              <a:ea typeface="Courier New"/>
              <a:cs typeface="Courier New"/>
              <a:sym typeface="Courier New"/>
            </a:endParaRPr>
          </a:p>
          <a:p>
            <a:pPr marL="914400" lvl="0" indent="-317500" algn="l" rtl="0">
              <a:spcBef>
                <a:spcPts val="0"/>
              </a:spcBef>
              <a:spcAft>
                <a:spcPts val="0"/>
              </a:spcAft>
              <a:buSzPts val="1400"/>
              <a:buFont typeface="Courier New"/>
              <a:buAutoNum type="arabicPeriod"/>
            </a:pPr>
            <a:r>
              <a:rPr lang="en" dirty="0">
                <a:latin typeface="Open Sans Light"/>
                <a:ea typeface="Open Sans Light"/>
                <a:cs typeface="Open Sans Light"/>
                <a:sym typeface="Open Sans Light"/>
              </a:rPr>
              <a:t>Start the failover.</a:t>
            </a:r>
            <a:r>
              <a:rPr lang="en" dirty="0">
                <a:latin typeface="Courier New"/>
                <a:ea typeface="Courier New"/>
                <a:cs typeface="Courier New"/>
                <a:sym typeface="Courier New"/>
              </a:rPr>
              <a:t> </a:t>
            </a:r>
            <a:endParaRPr dirty="0">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dirty="0">
                <a:latin typeface="Open Sans Light"/>
                <a:ea typeface="Open Sans Light"/>
                <a:cs typeface="Open Sans Light"/>
                <a:sym typeface="Open Sans Light"/>
              </a:rPr>
              <a:t>If shutdown was successful:</a:t>
            </a:r>
            <a:r>
              <a:rPr lang="en" dirty="0">
                <a:latin typeface="Courier New"/>
                <a:ea typeface="Courier New"/>
                <a:cs typeface="Courier New"/>
                <a:sym typeface="Courier New"/>
              </a:rPr>
              <a:t> </a:t>
            </a:r>
            <a:br>
              <a:rPr lang="en" dirty="0">
                <a:latin typeface="Courier New"/>
                <a:ea typeface="Courier New"/>
                <a:cs typeface="Courier New"/>
                <a:sym typeface="Courier New"/>
              </a:rPr>
            </a:br>
            <a:r>
              <a:rPr lang="en" dirty="0">
                <a:latin typeface="Courier New"/>
                <a:ea typeface="Courier New"/>
                <a:cs typeface="Courier New"/>
                <a:sym typeface="Courier New"/>
              </a:rPr>
              <a:t>dnsTool -a failover -s dns2</a:t>
            </a:r>
            <a:endParaRPr dirty="0">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dirty="0">
                <a:latin typeface="Open Sans Light"/>
                <a:ea typeface="Open Sans Light"/>
                <a:cs typeface="Open Sans Light"/>
                <a:sym typeface="Open Sans Light"/>
              </a:rPr>
              <a:t>If shutdown was not successful, include the force flag,</a:t>
            </a:r>
            <a:r>
              <a:rPr lang="en" dirty="0">
                <a:latin typeface="Courier New"/>
                <a:ea typeface="Courier New"/>
                <a:cs typeface="Courier New"/>
                <a:sym typeface="Courier New"/>
              </a:rPr>
              <a:t> dnsTool -a failover -s dns -f</a:t>
            </a:r>
            <a:endParaRPr dirty="0">
              <a:latin typeface="Courier New"/>
              <a:ea typeface="Courier New"/>
              <a:cs typeface="Courier New"/>
              <a:sym typeface="Courier New"/>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2"/>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310" name="Google Shape;310;p72"/>
          <p:cNvSpPr txBox="1">
            <a:spLocks noGrp="1"/>
          </p:cNvSpPr>
          <p:nvPr>
            <p:ph type="body" idx="1"/>
          </p:nvPr>
        </p:nvSpPr>
        <p:spPr>
          <a:xfrm>
            <a:off x="0" y="877825"/>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DNS Troubles, cont</a:t>
            </a:r>
            <a:endParaRPr sz="2400" b="1"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Details</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pic>
        <p:nvPicPr>
          <p:cNvPr id="311" name="Google Shape;311;p72" title="Points scored"/>
          <p:cNvPicPr preferRelativeResize="0"/>
          <p:nvPr/>
        </p:nvPicPr>
        <p:blipFill>
          <a:blip r:embed="rId3">
            <a:alphaModFix/>
          </a:blip>
          <a:stretch>
            <a:fillRect/>
          </a:stretch>
        </p:blipFill>
        <p:spPr>
          <a:xfrm>
            <a:off x="77600" y="2160550"/>
            <a:ext cx="6876351" cy="3210150"/>
          </a:xfrm>
          <a:prstGeom prst="rect">
            <a:avLst/>
          </a:prstGeom>
          <a:noFill/>
          <a:ln>
            <a:noFill/>
          </a:ln>
        </p:spPr>
      </p:pic>
      <p:graphicFrame>
        <p:nvGraphicFramePr>
          <p:cNvPr id="312" name="Google Shape;312;p72"/>
          <p:cNvGraphicFramePr/>
          <p:nvPr>
            <p:extLst>
              <p:ext uri="{D42A27DB-BD31-4B8C-83A1-F6EECF244321}">
                <p14:modId xmlns:p14="http://schemas.microsoft.com/office/powerpoint/2010/main" val="2623860371"/>
              </p:ext>
            </p:extLst>
          </p:nvPr>
        </p:nvGraphicFramePr>
        <p:xfrm>
          <a:off x="829715" y="5807372"/>
          <a:ext cx="5867400" cy="1584840"/>
        </p:xfrm>
        <a:graphic>
          <a:graphicData uri="http://schemas.openxmlformats.org/drawingml/2006/table">
            <a:tbl>
              <a:tblPr>
                <a:noFill/>
                <a:tableStyleId>{A11AE1A8-65A0-40EA-9BD1-5674D6276C4B}</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dirty="0"/>
                        <a:t>Networking Server Status Page</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Server</a:t>
                      </a:r>
                      <a:endParaRPr dirty="0"/>
                    </a:p>
                  </a:txBody>
                  <a:tcPr marL="91425" marR="91425" marT="91425" marB="91425"/>
                </a:tc>
                <a:tc>
                  <a:txBody>
                    <a:bodyPr/>
                    <a:lstStyle/>
                    <a:p>
                      <a:pPr marL="0" lvl="0" indent="0" algn="l" rtl="0">
                        <a:spcBef>
                          <a:spcPts val="0"/>
                        </a:spcBef>
                        <a:spcAft>
                          <a:spcPts val="0"/>
                        </a:spcAft>
                        <a:buNone/>
                      </a:pPr>
                      <a:r>
                        <a:rPr lang="en" dirty="0"/>
                        <a:t>Status </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dirty="0"/>
                        <a:t>DNS1</a:t>
                      </a:r>
                      <a:endParaRPr dirty="0"/>
                    </a:p>
                  </a:txBody>
                  <a:tcPr marL="91425" marR="91425" marT="91425" marB="91425"/>
                </a:tc>
                <a:tc>
                  <a:txBody>
                    <a:bodyPr/>
                    <a:lstStyle/>
                    <a:p>
                      <a:pPr marL="0" lvl="0" indent="0" algn="l" rtl="0">
                        <a:spcBef>
                          <a:spcPts val="0"/>
                        </a:spcBef>
                        <a:spcAft>
                          <a:spcPts val="0"/>
                        </a:spcAft>
                        <a:buNone/>
                      </a:pPr>
                      <a:r>
                        <a:rPr lang="en" dirty="0">
                          <a:solidFill>
                            <a:srgbClr val="00FF00"/>
                          </a:solidFill>
                        </a:rPr>
                        <a:t>UP</a:t>
                      </a:r>
                      <a:endParaRPr dirty="0">
                        <a:solidFill>
                          <a:srgbClr val="00FF00"/>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dirty="0"/>
                        <a:t>DNS2</a:t>
                      </a:r>
                      <a:endParaRPr dirty="0"/>
                    </a:p>
                  </a:txBody>
                  <a:tcPr marL="91425" marR="91425" marT="91425" marB="91425"/>
                </a:tc>
                <a:tc>
                  <a:txBody>
                    <a:bodyPr/>
                    <a:lstStyle/>
                    <a:p>
                      <a:pPr marL="0" lvl="0" indent="0" algn="l" rtl="0">
                        <a:spcBef>
                          <a:spcPts val="0"/>
                        </a:spcBef>
                        <a:spcAft>
                          <a:spcPts val="0"/>
                        </a:spcAft>
                        <a:buNone/>
                      </a:pPr>
                      <a:r>
                        <a:rPr lang="en" dirty="0">
                          <a:solidFill>
                            <a:srgbClr val="00FF00"/>
                          </a:solidFill>
                        </a:rPr>
                        <a:t>UP</a:t>
                      </a:r>
                      <a:endParaRPr dirty="0">
                        <a:solidFill>
                          <a:srgbClr val="00FF00"/>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73"/>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318" name="Google Shape;318;p73"/>
          <p:cNvSpPr txBox="1">
            <a:spLocks noGrp="1"/>
          </p:cNvSpPr>
          <p:nvPr>
            <p:ph type="body" idx="1"/>
          </p:nvPr>
        </p:nvSpPr>
        <p:spPr>
          <a:xfrm>
            <a:off x="0" y="8578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DNS Troubles, cont</a:t>
            </a:r>
            <a:endParaRPr sz="2400" b="1"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Details</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pic>
        <p:nvPicPr>
          <p:cNvPr id="319" name="Google Shape;319;p73"/>
          <p:cNvPicPr preferRelativeResize="0"/>
          <p:nvPr/>
        </p:nvPicPr>
        <p:blipFill>
          <a:blip r:embed="rId3">
            <a:alphaModFix/>
          </a:blip>
          <a:stretch>
            <a:fillRect/>
          </a:stretch>
        </p:blipFill>
        <p:spPr>
          <a:xfrm>
            <a:off x="165175" y="2225200"/>
            <a:ext cx="6263799" cy="4495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74"/>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325" name="Google Shape;325;p74"/>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Application</a:t>
            </a:r>
            <a:r>
              <a:rPr lang="en" sz="1600" b="1" dirty="0">
                <a:solidFill>
                  <a:schemeClr val="dk1"/>
                </a:solidFill>
                <a:latin typeface="Arial"/>
                <a:ea typeface="Arial"/>
                <a:cs typeface="Arial"/>
                <a:sym typeface="Arial"/>
              </a:rPr>
              <a:t> </a:t>
            </a:r>
            <a:r>
              <a:rPr lang="en" sz="2400" b="1" dirty="0">
                <a:solidFill>
                  <a:schemeClr val="dk1"/>
                </a:solidFill>
                <a:latin typeface="Arial"/>
                <a:ea typeface="Arial"/>
                <a:cs typeface="Arial"/>
                <a:sym typeface="Arial"/>
              </a:rPr>
              <a:t>Outage</a:t>
            </a:r>
            <a:endParaRPr sz="2400" b="1" dirty="0">
              <a:solidFill>
                <a:schemeClr val="dk1"/>
              </a:solidFill>
              <a:latin typeface="Arial"/>
              <a:ea typeface="Arial"/>
              <a:cs typeface="Arial"/>
              <a:sym typeface="Arial"/>
            </a:endParaRPr>
          </a:p>
          <a:p>
            <a:pPr marL="0" lvl="0" indent="0" algn="l" rtl="0">
              <a:spcBef>
                <a:spcPts val="1200"/>
              </a:spcBef>
              <a:spcAft>
                <a:spcPts val="0"/>
              </a:spcAft>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200"/>
              </a:spcBef>
              <a:spcAft>
                <a:spcPts val="0"/>
              </a:spcAft>
              <a:buNone/>
            </a:pPr>
            <a:r>
              <a:rPr lang="en" sz="1200" dirty="0">
                <a:solidFill>
                  <a:schemeClr val="dk1"/>
                </a:solidFill>
                <a:latin typeface="Arial"/>
                <a:ea typeface="Arial"/>
                <a:cs typeface="Arial"/>
                <a:sym typeface="Arial"/>
              </a:rPr>
              <a:t>You receive the dreaded Application Down alert. Not only do you receive an alert for the application being down, but Customer Support also sent out a page to get all hands on deck for a report of the application being down. </a:t>
            </a:r>
            <a:endParaRPr sz="12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Details</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326" name="Google Shape;326;p74"/>
          <p:cNvSpPr txBox="1"/>
          <p:nvPr/>
        </p:nvSpPr>
        <p:spPr>
          <a:xfrm>
            <a:off x="344550" y="3458825"/>
            <a:ext cx="6506700" cy="2555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Application Down</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If you receive this alert, you need to act immediately. First, verify the application is indeed unreachable. If the application is unreachable, check to make sure the hosts are up and the application processes are running. You must start escalation for this immediately after verification the app is unreachable. Contact the following POCs:</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Customer Support -- Susan 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Networking -- Bob Sparrow</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Ops -- Glen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Database Admin -- Karen House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Development Team – Gal Tree</a:t>
            </a:r>
            <a:endParaRPr dirty="0">
              <a:latin typeface="Open Sans Light"/>
              <a:ea typeface="Open Sans Light"/>
              <a:cs typeface="Open Sans Light"/>
              <a:sym typeface="Open Sans Light"/>
            </a:endParaRPr>
          </a:p>
        </p:txBody>
      </p:sp>
      <p:graphicFrame>
        <p:nvGraphicFramePr>
          <p:cNvPr id="327" name="Google Shape;327;p74"/>
          <p:cNvGraphicFramePr/>
          <p:nvPr/>
        </p:nvGraphicFramePr>
        <p:xfrm>
          <a:off x="664200" y="6732100"/>
          <a:ext cx="5867400" cy="2377260"/>
        </p:xfrm>
        <a:graphic>
          <a:graphicData uri="http://schemas.openxmlformats.org/drawingml/2006/table">
            <a:tbl>
              <a:tblPr>
                <a:noFill/>
                <a:tableStyleId>{A11AE1A8-65A0-40EA-9BD1-5674D6276C4B}</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dirty="0"/>
                        <a:t>Main App Status</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Endpoint or Host</a:t>
                      </a:r>
                      <a:endParaRPr dirty="0"/>
                    </a:p>
                  </a:txBody>
                  <a:tcPr marL="91425" marR="91425" marT="91425" marB="91425"/>
                </a:tc>
                <a:tc>
                  <a:txBody>
                    <a:bodyPr/>
                    <a:lstStyle/>
                    <a:p>
                      <a:pPr marL="0" lvl="0" indent="0" algn="l" rtl="0">
                        <a:spcBef>
                          <a:spcPts val="0"/>
                        </a:spcBef>
                        <a:spcAft>
                          <a:spcPts val="0"/>
                        </a:spcAft>
                        <a:buNone/>
                      </a:pPr>
                      <a:r>
                        <a:rPr lang="en" dirty="0"/>
                        <a:t>Status</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dirty="0"/>
                        <a:t>exoticplant.plant</a:t>
                      </a:r>
                      <a:endParaRPr dirty="0"/>
                    </a:p>
                  </a:txBody>
                  <a:tcPr marL="91425" marR="91425" marT="91425" marB="91425"/>
                </a:tc>
                <a:tc>
                  <a:txBody>
                    <a:bodyPr/>
                    <a:lstStyle/>
                    <a:p>
                      <a:pPr marL="0" lvl="0" indent="0" algn="l" rtl="0">
                        <a:spcBef>
                          <a:spcPts val="0"/>
                        </a:spcBef>
                        <a:spcAft>
                          <a:spcPts val="0"/>
                        </a:spcAft>
                        <a:buNone/>
                      </a:pPr>
                      <a:r>
                        <a:rPr lang="en" dirty="0"/>
                        <a:t>UNREACHABLE</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dirty="0"/>
                        <a:t>planthost1.internal</a:t>
                      </a:r>
                      <a:endParaRPr dirty="0"/>
                    </a:p>
                  </a:txBody>
                  <a:tcPr marL="91425" marR="91425" marT="91425" marB="91425"/>
                </a:tc>
                <a:tc>
                  <a:txBody>
                    <a:bodyPr/>
                    <a:lstStyle/>
                    <a:p>
                      <a:pPr marL="0" lvl="0" indent="0" algn="l" rtl="0">
                        <a:spcBef>
                          <a:spcPts val="0"/>
                        </a:spcBef>
                        <a:spcAft>
                          <a:spcPts val="0"/>
                        </a:spcAft>
                        <a:buNone/>
                      </a:pPr>
                      <a:r>
                        <a:rPr lang="en" dirty="0"/>
                        <a:t>UP</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dirty="0"/>
                        <a:t>planthost2.internal</a:t>
                      </a:r>
                      <a:endParaRPr dirty="0"/>
                    </a:p>
                  </a:txBody>
                  <a:tcPr marL="91425" marR="91425" marT="91425" marB="91425"/>
                </a:tc>
                <a:tc>
                  <a:txBody>
                    <a:bodyPr/>
                    <a:lstStyle/>
                    <a:p>
                      <a:pPr marL="0" lvl="0" indent="0" algn="l" rtl="0">
                        <a:spcBef>
                          <a:spcPts val="0"/>
                        </a:spcBef>
                        <a:spcAft>
                          <a:spcPts val="0"/>
                        </a:spcAft>
                        <a:buNone/>
                      </a:pPr>
                      <a:r>
                        <a:rPr lang="en" dirty="0"/>
                        <a:t>UP</a:t>
                      </a:r>
                      <a:endParaRPr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dirty="0"/>
                        <a:t>exoticplant.plant.internal</a:t>
                      </a:r>
                      <a:endParaRPr dirty="0"/>
                    </a:p>
                  </a:txBody>
                  <a:tcPr marL="91425" marR="91425" marT="91425" marB="91425"/>
                </a:tc>
                <a:tc>
                  <a:txBody>
                    <a:bodyPr/>
                    <a:lstStyle/>
                    <a:p>
                      <a:pPr marL="0" lvl="0" indent="0" algn="l" rtl="0">
                        <a:spcBef>
                          <a:spcPts val="0"/>
                        </a:spcBef>
                        <a:spcAft>
                          <a:spcPts val="0"/>
                        </a:spcAft>
                        <a:buNone/>
                      </a:pPr>
                      <a:r>
                        <a:rPr lang="en" dirty="0"/>
                        <a:t>UNREACHABLE</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7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333" name="Google Shape;333;p75"/>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Application</a:t>
            </a:r>
            <a:r>
              <a:rPr lang="en" sz="1600" b="1">
                <a:solidFill>
                  <a:schemeClr val="dk1"/>
                </a:solidFill>
                <a:latin typeface="Arial"/>
                <a:ea typeface="Arial"/>
                <a:cs typeface="Arial"/>
                <a:sym typeface="Arial"/>
              </a:rPr>
              <a:t> </a:t>
            </a:r>
            <a:r>
              <a:rPr lang="en" sz="2400" b="1">
                <a:solidFill>
                  <a:schemeClr val="dk1"/>
                </a:solidFill>
                <a:latin typeface="Arial"/>
                <a:ea typeface="Arial"/>
                <a:cs typeface="Arial"/>
                <a:sym typeface="Arial"/>
              </a:rPr>
              <a:t>Outage,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cont. </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334" name="Google Shape;334;p75"/>
          <p:cNvPicPr preferRelativeResize="0"/>
          <p:nvPr/>
        </p:nvPicPr>
        <p:blipFill>
          <a:blip r:embed="rId3">
            <a:alphaModFix/>
          </a:blip>
          <a:stretch>
            <a:fillRect/>
          </a:stretch>
        </p:blipFill>
        <p:spPr>
          <a:xfrm>
            <a:off x="264938" y="2188488"/>
            <a:ext cx="5553075" cy="5800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7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340" name="Google Shape;340;p76"/>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Application</a:t>
            </a:r>
            <a:r>
              <a:rPr lang="en" sz="1600" b="1" dirty="0">
                <a:solidFill>
                  <a:schemeClr val="dk1"/>
                </a:solidFill>
                <a:latin typeface="Arial"/>
                <a:ea typeface="Arial"/>
                <a:cs typeface="Arial"/>
                <a:sym typeface="Arial"/>
              </a:rPr>
              <a:t> </a:t>
            </a:r>
            <a:r>
              <a:rPr lang="en" sz="2400" b="1" dirty="0">
                <a:solidFill>
                  <a:schemeClr val="dk1"/>
                </a:solidFill>
                <a:latin typeface="Arial"/>
                <a:ea typeface="Arial"/>
                <a:cs typeface="Arial"/>
                <a:sym typeface="Arial"/>
              </a:rPr>
              <a:t>Outage, cont</a:t>
            </a:r>
            <a:endParaRPr sz="2400" b="1"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cont. </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341" name="Google Shape;341;p76"/>
          <p:cNvSpPr txBox="1"/>
          <p:nvPr/>
        </p:nvSpPr>
        <p:spPr>
          <a:xfrm>
            <a:off x="264950" y="3220050"/>
            <a:ext cx="7659900" cy="643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09:20 -- !svega !bsparrow !ghammer !khouse !gtree we have an application outage </a:t>
            </a:r>
            <a:r>
              <a:rPr lang="en" b="1" dirty="0">
                <a:latin typeface="Open Sans"/>
                <a:ea typeface="Open Sans"/>
                <a:cs typeface="Open Sans"/>
                <a:sym typeface="Open Sans"/>
              </a:rPr>
              <a:t>FROM: YOU</a:t>
            </a:r>
            <a:r>
              <a:rPr lang="en" dirty="0">
                <a:latin typeface="Open Sans Light"/>
                <a:ea typeface="Open Sans Light"/>
                <a:cs typeface="Open Sans Light"/>
                <a:sym typeface="Open Sans Light"/>
              </a:rPr>
              <a:t>.</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0930 -- Everything looks good from the network </a:t>
            </a:r>
            <a:r>
              <a:rPr lang="en" b="1" dirty="0">
                <a:latin typeface="Open Sans"/>
                <a:ea typeface="Open Sans"/>
                <a:cs typeface="Open Sans"/>
                <a:sym typeface="Open Sans"/>
              </a:rPr>
              <a:t>FROM: sparrow</a:t>
            </a:r>
            <a:endParaRPr b="1" dirty="0">
              <a:latin typeface="Open Sans"/>
              <a:ea typeface="Open Sans"/>
              <a:cs typeface="Open Sans"/>
              <a:sym typeface="Open Sans"/>
            </a:endParaRPr>
          </a:p>
          <a:p>
            <a:pPr marL="0" lvl="0" indent="0" algn="l" rtl="0">
              <a:spcBef>
                <a:spcPts val="0"/>
              </a:spcBef>
              <a:spcAft>
                <a:spcPts val="0"/>
              </a:spcAft>
              <a:buNone/>
            </a:pPr>
            <a:r>
              <a:rPr lang="en" dirty="0">
                <a:latin typeface="Open Sans Light"/>
                <a:ea typeface="Open Sans Light"/>
                <a:cs typeface="Open Sans Light"/>
                <a:sym typeface="Open Sans Light"/>
              </a:rPr>
              <a:t>0932 -- I can access the DB and it is reporting back normal </a:t>
            </a:r>
            <a:r>
              <a:rPr lang="en" b="1" dirty="0">
                <a:latin typeface="Open Sans"/>
                <a:ea typeface="Open Sans"/>
                <a:cs typeface="Open Sans"/>
                <a:sym typeface="Open Sans"/>
              </a:rPr>
              <a:t>FROM: khouse</a:t>
            </a:r>
            <a:endParaRPr b="1" dirty="0">
              <a:latin typeface="Open Sans"/>
              <a:ea typeface="Open Sans"/>
              <a:cs typeface="Open Sans"/>
              <a:sym typeface="Open Sans"/>
            </a:endParaRPr>
          </a:p>
          <a:p>
            <a:pPr marL="0" lvl="0" indent="0" algn="l" rtl="0">
              <a:spcBef>
                <a:spcPts val="0"/>
              </a:spcBef>
              <a:spcAft>
                <a:spcPts val="0"/>
              </a:spcAft>
              <a:buNone/>
            </a:pPr>
            <a:r>
              <a:rPr lang="en" dirty="0">
                <a:latin typeface="Open Sans Light"/>
                <a:ea typeface="Open Sans Light"/>
                <a:cs typeface="Open Sans Light"/>
                <a:sym typeface="Open Sans Light"/>
              </a:rPr>
              <a:t>0935 -- Everything here looks normal. FROM: ghammer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0937 -- We are still reviewing logs and seeing if we can reproduce on our end FROM: gtree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0938 -- We should try restarting the app, Maybe that will help FROM: ghammer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0940 -- Maybe that will help. FROM: svega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0943 -- Okay I will try. Bringing down. FROM: YOU</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0945 -- App is down. Bring back up. FROM: YOU</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0947 -- App is starting. FROM: YOU</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0952 -- Main app is back up.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0955 -- App is still not respond. FROM: svega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0956 -- I’m sending you some new logs !gtree these look off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1005 -- !sre !ghammer when was the last deploy? What were the details? This looks like a qa build. FROM: gtree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1007 -- I did a deploy with one of the devs to qa to do some testing. Let me check. FROM: ghammer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1010 -- I think there was a mixup when doing the deployment. The wrong scripts was used and that build was deployed to prod.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1011 -- Were there any migrations for that !ghammer FROM: khouse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1012 -- No, just code changes.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1013 -- Thats good. We should be able to just revert back then. !svega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1015 -- Let me take down the app and redeploy it. FROM: YOU</a:t>
            </a:r>
            <a:endParaRPr dirty="0">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dirty="0">
                <a:solidFill>
                  <a:schemeClr val="dk1"/>
                </a:solidFill>
                <a:latin typeface="Open Sans Light"/>
                <a:ea typeface="Open Sans Light"/>
                <a:cs typeface="Open Sans Light"/>
                <a:sym typeface="Open Sans Light"/>
              </a:rPr>
              <a:t>1017 -- App is down. Bring back up. FROM: YOU</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dirty="0">
                <a:solidFill>
                  <a:schemeClr val="dk1"/>
                </a:solidFill>
                <a:latin typeface="Open Sans Light"/>
                <a:ea typeface="Open Sans Light"/>
                <a:cs typeface="Open Sans Light"/>
                <a:sym typeface="Open Sans Light"/>
              </a:rPr>
              <a:t>1023  -- App is starting. FROM: YOU</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dirty="0">
                <a:solidFill>
                  <a:schemeClr val="dk1"/>
                </a:solidFill>
                <a:latin typeface="Open Sans Light"/>
                <a:ea typeface="Open Sans Light"/>
                <a:cs typeface="Open Sans Light"/>
                <a:sym typeface="Open Sans Light"/>
              </a:rPr>
              <a:t>1026 -- Main app is back up. FROM: hammer</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dirty="0">
                <a:solidFill>
                  <a:schemeClr val="dk1"/>
                </a:solidFill>
                <a:latin typeface="Open Sans Light"/>
                <a:ea typeface="Open Sans Light"/>
                <a:cs typeface="Open Sans Light"/>
                <a:sym typeface="Open Sans Light"/>
              </a:rPr>
              <a:t>1030 -- Everything looks like it is responding now. FROM: svega</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
        <p:nvSpPr>
          <p:cNvPr id="342" name="Google Shape;342;p76"/>
          <p:cNvSpPr txBox="1"/>
          <p:nvPr/>
        </p:nvSpPr>
        <p:spPr>
          <a:xfrm>
            <a:off x="264950" y="2173350"/>
            <a:ext cx="7242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09:15 Hey we have reports of an application outage and we can not reach the app either. </a:t>
            </a:r>
            <a:r>
              <a:rPr lang="en" b="1" dirty="0">
                <a:latin typeface="Open Sans"/>
                <a:ea typeface="Open Sans"/>
                <a:cs typeface="Open Sans"/>
                <a:sym typeface="Open Sans"/>
              </a:rPr>
              <a:t>FROM: svega</a:t>
            </a:r>
            <a:endParaRPr b="1" dirty="0">
              <a:latin typeface="Open Sans"/>
              <a:ea typeface="Open Sans"/>
              <a:cs typeface="Open Sans"/>
              <a:sym typeface="Open Sans"/>
            </a:endParaRPr>
          </a:p>
          <a:p>
            <a:pPr marL="0" lvl="0" indent="0" algn="l" rtl="0">
              <a:spcBef>
                <a:spcPts val="0"/>
              </a:spcBef>
              <a:spcAft>
                <a:spcPts val="0"/>
              </a:spcAft>
              <a:buNone/>
            </a:pPr>
            <a:r>
              <a:rPr lang="en" dirty="0">
                <a:latin typeface="Open Sans Light"/>
                <a:ea typeface="Open Sans Light"/>
                <a:cs typeface="Open Sans Light"/>
                <a:sym typeface="Open Sans Light"/>
              </a:rPr>
              <a:t>09:16 I have an alert for that too. I’m looking at things now, will start a communication channel to coordinate. Checking logs and app servers now. </a:t>
            </a:r>
            <a:r>
              <a:rPr lang="en" b="1" dirty="0">
                <a:latin typeface="Open Sans"/>
                <a:ea typeface="Open Sans"/>
                <a:cs typeface="Open Sans"/>
                <a:sym typeface="Open Sans"/>
              </a:rPr>
              <a:t>FROM: YOU</a:t>
            </a:r>
            <a:endParaRPr b="1" dirty="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79"/>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t>On-Call Summary Log Template</a:t>
            </a:r>
            <a:endParaRPr sz="3500" b="1" dirty="0"/>
          </a:p>
        </p:txBody>
      </p:sp>
      <p:sp>
        <p:nvSpPr>
          <p:cNvPr id="360" name="Google Shape;360;p79"/>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nSpc>
                <a:spcPct val="100000"/>
              </a:lnSpc>
              <a:spcBef>
                <a:spcPts val="1200"/>
              </a:spcBef>
              <a:buNone/>
            </a:pPr>
            <a:r>
              <a:rPr lang="en" sz="1800" b="1" dirty="0" smtClean="0">
                <a:solidFill>
                  <a:schemeClr val="tx1"/>
                </a:solidFill>
                <a:latin typeface="Open Sans"/>
                <a:ea typeface="Open Sans"/>
                <a:cs typeface="Open Sans"/>
                <a:sym typeface="Open Sans"/>
              </a:rPr>
              <a:t>Date/Time  25/11/2024</a:t>
            </a:r>
          </a:p>
          <a:p>
            <a:pPr marL="0" lvl="0" indent="0">
              <a:lnSpc>
                <a:spcPct val="100000"/>
              </a:lnSpc>
              <a:spcBef>
                <a:spcPts val="1200"/>
              </a:spcBef>
              <a:buNone/>
            </a:pPr>
            <a:r>
              <a:rPr lang="en" sz="1800" b="1" i="1" dirty="0" smtClean="0">
                <a:solidFill>
                  <a:schemeClr val="tx1"/>
                </a:solidFill>
                <a:latin typeface="Open Sans"/>
                <a:ea typeface="Open Sans"/>
                <a:cs typeface="Open Sans"/>
                <a:sym typeface="Open Sans"/>
              </a:rPr>
              <a:t>Alert Name</a:t>
            </a:r>
            <a:r>
              <a:rPr lang="en" sz="1800" b="1" i="1" dirty="0" smtClean="0">
                <a:solidFill>
                  <a:schemeClr val="tx1"/>
                </a:solidFill>
                <a:latin typeface="Open Sans" panose="020B0600070205080204" charset="0"/>
                <a:ea typeface="Open Sans" panose="020B0600070205080204" charset="0"/>
                <a:cs typeface="Open Sans" panose="020B0600070205080204" charset="0"/>
                <a:sym typeface="Open Sans"/>
              </a:rPr>
              <a:t>: </a:t>
            </a:r>
            <a:r>
              <a:rPr lang="en-US" sz="1800" b="1" dirty="0">
                <a:solidFill>
                  <a:schemeClr val="tx1"/>
                </a:solidFill>
                <a:latin typeface="Open Sans" panose="020B0600070205080204" charset="0"/>
                <a:ea typeface="Open Sans" panose="020B0600070205080204" charset="0"/>
                <a:cs typeface="Open Sans" panose="020B0600070205080204" charset="0"/>
              </a:rPr>
              <a:t>Storage Alert</a:t>
            </a:r>
            <a:endParaRPr lang="en" sz="1800" b="1" i="1" dirty="0" smtClean="0">
              <a:solidFill>
                <a:schemeClr val="tx1"/>
              </a:solidFill>
              <a:latin typeface="Open Sans" panose="020B0600070205080204" charset="0"/>
              <a:ea typeface="Open Sans" panose="020B0600070205080204" charset="0"/>
              <a:cs typeface="Open Sans" panose="020B0600070205080204" charset="0"/>
              <a:sym typeface="Open Sans"/>
            </a:endParaRPr>
          </a:p>
          <a:p>
            <a:pPr marL="0" lvl="0" indent="0" algn="l" rtl="0">
              <a:lnSpc>
                <a:spcPct val="100000"/>
              </a:lnSpc>
              <a:spcBef>
                <a:spcPts val="1200"/>
              </a:spcBef>
              <a:spcAft>
                <a:spcPts val="0"/>
              </a:spcAft>
              <a:buNone/>
            </a:pPr>
            <a:r>
              <a:rPr lang="en" sz="1800" b="1" dirty="0" smtClean="0">
                <a:solidFill>
                  <a:schemeClr val="tx1"/>
                </a:solidFill>
                <a:latin typeface="Open Sans"/>
                <a:ea typeface="Open Sans"/>
                <a:cs typeface="Open Sans"/>
                <a:sym typeface="Open Sans"/>
              </a:rPr>
              <a:t>Troubleshooting</a:t>
            </a:r>
            <a:endParaRPr sz="1800" b="1" dirty="0">
              <a:solidFill>
                <a:schemeClr val="tx1"/>
              </a:solidFill>
              <a:latin typeface="Open Sans"/>
              <a:ea typeface="Open Sans"/>
              <a:cs typeface="Open Sans"/>
              <a:sym typeface="Open Sans"/>
            </a:endParaRPr>
          </a:p>
          <a:p>
            <a:pPr marL="0" lvl="0" indent="0">
              <a:lnSpc>
                <a:spcPct val="100000"/>
              </a:lnSpc>
              <a:spcBef>
                <a:spcPts val="1200"/>
              </a:spcBef>
              <a:buNone/>
            </a:pPr>
            <a:r>
              <a:rPr lang="en-US" sz="1600" dirty="0" smtClean="0">
                <a:solidFill>
                  <a:schemeClr val="tx1"/>
                </a:solidFill>
                <a:latin typeface="Open Sans"/>
                <a:ea typeface="Open Sans"/>
                <a:cs typeface="Open Sans"/>
                <a:sym typeface="Open Sans"/>
              </a:rPr>
              <a:t>+ Reviewed </a:t>
            </a:r>
            <a:r>
              <a:rPr lang="en-US" sz="1600" dirty="0">
                <a:solidFill>
                  <a:schemeClr val="tx1"/>
                </a:solidFill>
                <a:latin typeface="Open Sans"/>
                <a:ea typeface="Open Sans"/>
                <a:cs typeface="Open Sans"/>
                <a:sym typeface="Open Sans"/>
              </a:rPr>
              <a:t>the alert details indicating low storage on /home/</a:t>
            </a:r>
            <a:r>
              <a:rPr lang="en-US" sz="1600" dirty="0" err="1">
                <a:solidFill>
                  <a:schemeClr val="tx1"/>
                </a:solidFill>
                <a:latin typeface="Open Sans"/>
                <a:ea typeface="Open Sans"/>
                <a:cs typeface="Open Sans"/>
                <a:sym typeface="Open Sans"/>
              </a:rPr>
              <a:t>sre</a:t>
            </a:r>
            <a:r>
              <a:rPr lang="en-US" sz="1600" dirty="0">
                <a:solidFill>
                  <a:schemeClr val="tx1"/>
                </a:solidFill>
                <a:latin typeface="Open Sans"/>
                <a:ea typeface="Open Sans"/>
                <a:cs typeface="Open Sans"/>
                <a:sym typeface="Open Sans"/>
              </a:rPr>
              <a:t>/course4/app.log</a:t>
            </a:r>
            <a:r>
              <a:rPr lang="en-US" sz="1600" dirty="0" smtClean="0">
                <a:solidFill>
                  <a:schemeClr val="tx1"/>
                </a:solidFill>
                <a:latin typeface="Open Sans"/>
                <a:ea typeface="Open Sans"/>
                <a:cs typeface="Open Sans"/>
                <a:sym typeface="Open Sans"/>
              </a:rPr>
              <a:t>.</a:t>
            </a:r>
          </a:p>
          <a:p>
            <a:pPr marL="0" lvl="0" indent="0">
              <a:lnSpc>
                <a:spcPct val="100000"/>
              </a:lnSpc>
              <a:spcBef>
                <a:spcPts val="1200"/>
              </a:spcBef>
              <a:buNone/>
            </a:pPr>
            <a:r>
              <a:rPr lang="en-US" sz="1600" dirty="0" smtClean="0">
                <a:solidFill>
                  <a:schemeClr val="tx1"/>
                </a:solidFill>
                <a:latin typeface="Open Sans"/>
                <a:ea typeface="Open Sans"/>
                <a:cs typeface="Open Sans"/>
                <a:sym typeface="Open Sans"/>
              </a:rPr>
              <a:t>+ Referred </a:t>
            </a:r>
            <a:r>
              <a:rPr lang="en-US" sz="1600" dirty="0">
                <a:solidFill>
                  <a:schemeClr val="tx1"/>
                </a:solidFill>
                <a:latin typeface="Open Sans"/>
                <a:ea typeface="Open Sans"/>
                <a:cs typeface="Open Sans"/>
                <a:sym typeface="Open Sans"/>
              </a:rPr>
              <a:t>to the Standard Operating Procedure (SOP) and reached out to the Compliance team for guidance</a:t>
            </a:r>
            <a:r>
              <a:rPr lang="en-US" sz="1600" dirty="0" smtClean="0">
                <a:solidFill>
                  <a:schemeClr val="tx1"/>
                </a:solidFill>
                <a:latin typeface="Open Sans"/>
                <a:ea typeface="Open Sans"/>
                <a:cs typeface="Open Sans"/>
                <a:sym typeface="Open Sans"/>
              </a:rPr>
              <a:t>.</a:t>
            </a:r>
          </a:p>
          <a:p>
            <a:pPr marL="0" lvl="0" indent="0">
              <a:lnSpc>
                <a:spcPct val="100000"/>
              </a:lnSpc>
              <a:spcBef>
                <a:spcPts val="1200"/>
              </a:spcBef>
              <a:buNone/>
            </a:pPr>
            <a:r>
              <a:rPr lang="en-US" sz="1600" dirty="0" smtClean="0">
                <a:solidFill>
                  <a:schemeClr val="tx1"/>
                </a:solidFill>
                <a:latin typeface="Open Sans"/>
                <a:ea typeface="Open Sans"/>
                <a:cs typeface="Open Sans"/>
                <a:sym typeface="Open Sans"/>
              </a:rPr>
              <a:t>+ Identified </a:t>
            </a:r>
            <a:r>
              <a:rPr lang="en-US" sz="1600" dirty="0">
                <a:solidFill>
                  <a:schemeClr val="tx1"/>
                </a:solidFill>
                <a:latin typeface="Open Sans"/>
                <a:ea typeface="Open Sans"/>
                <a:cs typeface="Open Sans"/>
                <a:sym typeface="Open Sans"/>
              </a:rPr>
              <a:t>the cause: the responsible team member (Steve) was unavailable, and log maintenance was not performed.</a:t>
            </a:r>
            <a:endParaRPr sz="1600" dirty="0">
              <a:solidFill>
                <a:schemeClr val="tx1"/>
              </a:solidFill>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smtClean="0">
                <a:solidFill>
                  <a:schemeClr val="tx1"/>
                </a:solidFill>
                <a:latin typeface="Open Sans"/>
                <a:ea typeface="Open Sans"/>
                <a:cs typeface="Open Sans"/>
                <a:sym typeface="Open Sans"/>
              </a:rPr>
              <a:t>Resolution</a:t>
            </a:r>
            <a:endParaRPr sz="1800" b="1" dirty="0">
              <a:solidFill>
                <a:schemeClr val="tx1"/>
              </a:solidFill>
              <a:latin typeface="Open Sans"/>
              <a:ea typeface="Open Sans"/>
              <a:cs typeface="Open Sans"/>
              <a:sym typeface="Open Sans"/>
            </a:endParaRPr>
          </a:p>
          <a:p>
            <a:pPr marL="0" lvl="0" indent="0">
              <a:lnSpc>
                <a:spcPct val="100000"/>
              </a:lnSpc>
              <a:spcBef>
                <a:spcPts val="1200"/>
              </a:spcBef>
              <a:buNone/>
            </a:pPr>
            <a:r>
              <a:rPr lang="en-US" sz="1600" dirty="0">
                <a:solidFill>
                  <a:schemeClr val="tx1"/>
                </a:solidFill>
                <a:latin typeface="Open Sans"/>
                <a:ea typeface="Open Sans"/>
                <a:cs typeface="Open Sans"/>
                <a:sym typeface="Open Sans"/>
              </a:rPr>
              <a:t>+ Compliance team confirmed it was safe to clear specific logs</a:t>
            </a:r>
            <a:r>
              <a:rPr lang="en-US" sz="1600" dirty="0" smtClean="0">
                <a:solidFill>
                  <a:schemeClr val="tx1"/>
                </a:solidFill>
                <a:latin typeface="Open Sans"/>
                <a:ea typeface="Open Sans"/>
                <a:cs typeface="Open Sans"/>
                <a:sym typeface="Open Sans"/>
              </a:rPr>
              <a:t>.</a:t>
            </a:r>
          </a:p>
          <a:p>
            <a:pPr marL="0" lvl="0" indent="0">
              <a:lnSpc>
                <a:spcPct val="100000"/>
              </a:lnSpc>
              <a:spcBef>
                <a:spcPts val="1200"/>
              </a:spcBef>
              <a:buNone/>
            </a:pPr>
            <a:r>
              <a:rPr lang="en-US" sz="1600" dirty="0">
                <a:solidFill>
                  <a:schemeClr val="tx1"/>
                </a:solidFill>
                <a:latin typeface="Open Sans"/>
                <a:ea typeface="Open Sans"/>
                <a:cs typeface="Open Sans"/>
                <a:sym typeface="Open Sans"/>
              </a:rPr>
              <a:t>+ Cleared old logs to free up space</a:t>
            </a:r>
            <a:r>
              <a:rPr lang="en-US" sz="1600" dirty="0" smtClean="0">
                <a:solidFill>
                  <a:schemeClr val="tx1"/>
                </a:solidFill>
                <a:latin typeface="Open Sans"/>
                <a:ea typeface="Open Sans"/>
                <a:cs typeface="Open Sans"/>
                <a:sym typeface="Open Sans"/>
              </a:rPr>
              <a:t>.</a:t>
            </a:r>
          </a:p>
          <a:p>
            <a:pPr marL="0" lvl="0" indent="0">
              <a:lnSpc>
                <a:spcPct val="100000"/>
              </a:lnSpc>
              <a:spcBef>
                <a:spcPts val="1200"/>
              </a:spcBef>
              <a:buNone/>
            </a:pPr>
            <a:r>
              <a:rPr lang="en-US" sz="1600" dirty="0">
                <a:solidFill>
                  <a:schemeClr val="tx1"/>
                </a:solidFill>
                <a:latin typeface="Open Sans"/>
                <a:ea typeface="Open Sans"/>
                <a:cs typeface="Open Sans"/>
                <a:sym typeface="Open Sans"/>
              </a:rPr>
              <a:t>+ Suggested automating log rotation or scheduling a </a:t>
            </a:r>
            <a:r>
              <a:rPr lang="en-US" sz="1600" dirty="0" err="1">
                <a:solidFill>
                  <a:schemeClr val="tx1"/>
                </a:solidFill>
                <a:latin typeface="Open Sans"/>
                <a:ea typeface="Open Sans"/>
                <a:cs typeface="Open Sans"/>
                <a:sym typeface="Open Sans"/>
              </a:rPr>
              <a:t>cron</a:t>
            </a:r>
            <a:r>
              <a:rPr lang="en-US" sz="1600" dirty="0">
                <a:solidFill>
                  <a:schemeClr val="tx1"/>
                </a:solidFill>
                <a:latin typeface="Open Sans"/>
                <a:ea typeface="Open Sans"/>
                <a:cs typeface="Open Sans"/>
                <a:sym typeface="Open Sans"/>
              </a:rPr>
              <a:t> job to prevent recurrence.</a:t>
            </a:r>
            <a:endParaRPr sz="1600" dirty="0" smtClean="0">
              <a:solidFill>
                <a:schemeClr val="tx1"/>
              </a:solidFill>
              <a:latin typeface="Open Sans"/>
              <a:ea typeface="Open Sans"/>
              <a:cs typeface="Open Sans"/>
              <a:sym typeface="Open Sans"/>
            </a:endParaRPr>
          </a:p>
          <a:p>
            <a:pPr marL="0" lvl="0" indent="0" algn="l" rtl="0">
              <a:lnSpc>
                <a:spcPct val="100000"/>
              </a:lnSpc>
              <a:spcBef>
                <a:spcPts val="0"/>
              </a:spcBef>
              <a:spcAft>
                <a:spcPts val="0"/>
              </a:spcAft>
              <a:buNone/>
            </a:pPr>
            <a:endParaRPr sz="1600" dirty="0">
              <a:solidFill>
                <a:schemeClr val="tx1"/>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79"/>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t>On-Call Summary Log Template</a:t>
            </a:r>
            <a:endParaRPr sz="3500" b="1" dirty="0"/>
          </a:p>
        </p:txBody>
      </p:sp>
      <p:sp>
        <p:nvSpPr>
          <p:cNvPr id="360" name="Google Shape;360;p79"/>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nSpc>
                <a:spcPct val="100000"/>
              </a:lnSpc>
              <a:spcBef>
                <a:spcPts val="1200"/>
              </a:spcBef>
              <a:buNone/>
            </a:pPr>
            <a:r>
              <a:rPr lang="en" sz="1800" b="1" dirty="0" smtClean="0">
                <a:solidFill>
                  <a:schemeClr val="tx1"/>
                </a:solidFill>
                <a:latin typeface="Open Sans"/>
                <a:ea typeface="Open Sans"/>
                <a:cs typeface="Open Sans"/>
                <a:sym typeface="Open Sans"/>
              </a:rPr>
              <a:t>Date/Time  25/11/2024</a:t>
            </a:r>
          </a:p>
          <a:p>
            <a:pPr marL="0" lvl="0" indent="0">
              <a:lnSpc>
                <a:spcPct val="100000"/>
              </a:lnSpc>
              <a:spcBef>
                <a:spcPts val="1200"/>
              </a:spcBef>
              <a:buNone/>
            </a:pPr>
            <a:r>
              <a:rPr lang="en" sz="1800" b="1" i="1" dirty="0" smtClean="0">
                <a:solidFill>
                  <a:schemeClr val="tx1"/>
                </a:solidFill>
                <a:latin typeface="Open Sans"/>
                <a:ea typeface="Open Sans"/>
                <a:cs typeface="Open Sans"/>
                <a:sym typeface="Open Sans"/>
              </a:rPr>
              <a:t>Alert Name</a:t>
            </a:r>
            <a:r>
              <a:rPr lang="en" sz="1800" b="1" i="1" dirty="0" smtClean="0">
                <a:solidFill>
                  <a:schemeClr val="tx1"/>
                </a:solidFill>
                <a:latin typeface="Open Sans" panose="020B0600070205080204" charset="0"/>
                <a:ea typeface="Open Sans" panose="020B0600070205080204" charset="0"/>
                <a:cs typeface="Open Sans" panose="020B0600070205080204" charset="0"/>
                <a:sym typeface="Open Sans"/>
              </a:rPr>
              <a:t>: </a:t>
            </a:r>
            <a:r>
              <a:rPr lang="en-US" sz="1800" b="1" dirty="0">
                <a:solidFill>
                  <a:schemeClr val="tx1"/>
                </a:solidFill>
              </a:rPr>
              <a:t>DNS Troubles</a:t>
            </a:r>
            <a:endParaRPr lang="en" sz="1800" b="1" i="1" dirty="0" smtClean="0">
              <a:solidFill>
                <a:schemeClr val="tx1"/>
              </a:solidFill>
              <a:latin typeface="Open Sans" panose="020B0600070205080204" charset="0"/>
              <a:ea typeface="Open Sans" panose="020B0600070205080204" charset="0"/>
              <a:cs typeface="Open Sans" panose="020B0600070205080204" charset="0"/>
              <a:sym typeface="Open Sans"/>
            </a:endParaRPr>
          </a:p>
          <a:p>
            <a:pPr marL="0" lvl="0" indent="0" algn="l" rtl="0">
              <a:lnSpc>
                <a:spcPct val="100000"/>
              </a:lnSpc>
              <a:spcBef>
                <a:spcPts val="1200"/>
              </a:spcBef>
              <a:spcAft>
                <a:spcPts val="0"/>
              </a:spcAft>
              <a:buNone/>
            </a:pPr>
            <a:r>
              <a:rPr lang="en" sz="1800" b="1" dirty="0" smtClean="0">
                <a:solidFill>
                  <a:schemeClr val="tx1"/>
                </a:solidFill>
                <a:latin typeface="Open Sans"/>
                <a:ea typeface="Open Sans"/>
                <a:cs typeface="Open Sans"/>
                <a:sym typeface="Open Sans"/>
              </a:rPr>
              <a:t>Troubleshooting</a:t>
            </a:r>
            <a:endParaRPr sz="1800" b="1" dirty="0">
              <a:solidFill>
                <a:schemeClr val="tx1"/>
              </a:solidFill>
              <a:latin typeface="Open Sans"/>
              <a:ea typeface="Open Sans"/>
              <a:cs typeface="Open Sans"/>
              <a:sym typeface="Open Sans"/>
            </a:endParaRPr>
          </a:p>
          <a:p>
            <a:pPr marL="0" lvl="0" indent="0">
              <a:lnSpc>
                <a:spcPct val="100000"/>
              </a:lnSpc>
              <a:spcBef>
                <a:spcPts val="1200"/>
              </a:spcBef>
              <a:buNone/>
            </a:pPr>
            <a:r>
              <a:rPr lang="en-US" sz="1600" dirty="0" smtClean="0">
                <a:solidFill>
                  <a:schemeClr val="tx1"/>
                </a:solidFill>
                <a:latin typeface="Open Sans"/>
                <a:ea typeface="Open Sans"/>
                <a:cs typeface="Open Sans"/>
                <a:sym typeface="Open Sans"/>
              </a:rPr>
              <a:t>+ Verified </a:t>
            </a:r>
            <a:r>
              <a:rPr lang="en-US" sz="1600" dirty="0">
                <a:solidFill>
                  <a:schemeClr val="tx1"/>
                </a:solidFill>
                <a:latin typeface="Open Sans"/>
                <a:ea typeface="Open Sans"/>
                <a:cs typeface="Open Sans"/>
                <a:sym typeface="Open Sans"/>
              </a:rPr>
              <a:t>the active DNS server using </a:t>
            </a:r>
            <a:r>
              <a:rPr lang="en-US" sz="1600" dirty="0" err="1">
                <a:solidFill>
                  <a:schemeClr val="tx1"/>
                </a:solidFill>
                <a:latin typeface="Open Sans"/>
                <a:ea typeface="Open Sans"/>
                <a:cs typeface="Open Sans"/>
                <a:sym typeface="Open Sans"/>
              </a:rPr>
              <a:t>dnsTool</a:t>
            </a:r>
            <a:r>
              <a:rPr lang="en-US" sz="1600" dirty="0">
                <a:solidFill>
                  <a:schemeClr val="tx1"/>
                </a:solidFill>
                <a:latin typeface="Open Sans"/>
                <a:ea typeface="Open Sans"/>
                <a:cs typeface="Open Sans"/>
                <a:sym typeface="Open Sans"/>
              </a:rPr>
              <a:t> -q </a:t>
            </a:r>
            <a:r>
              <a:rPr lang="en-US" sz="1600" dirty="0" err="1">
                <a:solidFill>
                  <a:schemeClr val="tx1"/>
                </a:solidFill>
                <a:latin typeface="Open Sans"/>
                <a:ea typeface="Open Sans"/>
                <a:cs typeface="Open Sans"/>
                <a:sym typeface="Open Sans"/>
              </a:rPr>
              <a:t>active_server</a:t>
            </a:r>
            <a:r>
              <a:rPr lang="en-US" sz="1600" dirty="0">
                <a:solidFill>
                  <a:schemeClr val="tx1"/>
                </a:solidFill>
                <a:latin typeface="Open Sans"/>
                <a:ea typeface="Open Sans"/>
                <a:cs typeface="Open Sans"/>
                <a:sym typeface="Open Sans"/>
              </a:rPr>
              <a:t>.</a:t>
            </a:r>
          </a:p>
          <a:p>
            <a:pPr marL="0" lvl="0" indent="0">
              <a:lnSpc>
                <a:spcPct val="100000"/>
              </a:lnSpc>
              <a:spcBef>
                <a:spcPts val="1200"/>
              </a:spcBef>
              <a:buNone/>
            </a:pPr>
            <a:r>
              <a:rPr lang="en-US" sz="1600" dirty="0" smtClean="0">
                <a:solidFill>
                  <a:schemeClr val="tx1"/>
                </a:solidFill>
                <a:latin typeface="Open Sans"/>
                <a:ea typeface="Open Sans"/>
                <a:cs typeface="Open Sans"/>
                <a:sym typeface="Open Sans"/>
              </a:rPr>
              <a:t>+ Checked </a:t>
            </a:r>
            <a:r>
              <a:rPr lang="en-US" sz="1600" dirty="0">
                <a:solidFill>
                  <a:schemeClr val="tx1"/>
                </a:solidFill>
                <a:latin typeface="Open Sans"/>
                <a:ea typeface="Open Sans"/>
                <a:cs typeface="Open Sans"/>
                <a:sym typeface="Open Sans"/>
              </a:rPr>
              <a:t>if the active server was reachable; determined it was not.</a:t>
            </a:r>
          </a:p>
          <a:p>
            <a:pPr marL="0" lvl="0" indent="0">
              <a:lnSpc>
                <a:spcPct val="100000"/>
              </a:lnSpc>
              <a:spcBef>
                <a:spcPts val="1200"/>
              </a:spcBef>
              <a:buNone/>
            </a:pPr>
            <a:r>
              <a:rPr lang="en-US" sz="1600" dirty="0" smtClean="0">
                <a:solidFill>
                  <a:schemeClr val="tx1"/>
                </a:solidFill>
                <a:latin typeface="Open Sans"/>
                <a:ea typeface="Open Sans"/>
                <a:cs typeface="Open Sans"/>
                <a:sym typeface="Open Sans"/>
              </a:rPr>
              <a:t>+ Reviewed </a:t>
            </a:r>
            <a:r>
              <a:rPr lang="en-US" sz="1600" dirty="0">
                <a:solidFill>
                  <a:schemeClr val="tx1"/>
                </a:solidFill>
                <a:latin typeface="Open Sans"/>
                <a:ea typeface="Open Sans"/>
                <a:cs typeface="Open Sans"/>
                <a:sym typeface="Open Sans"/>
              </a:rPr>
              <a:t>logs for DNS1, which indicated issues with the service</a:t>
            </a:r>
            <a:r>
              <a:rPr lang="en-US" sz="1600" dirty="0" smtClean="0">
                <a:solidFill>
                  <a:schemeClr val="tx1"/>
                </a:solidFill>
                <a:latin typeface="Open Sans"/>
                <a:ea typeface="Open Sans"/>
                <a:cs typeface="Open Sans"/>
                <a:sym typeface="Open Sans"/>
              </a:rPr>
              <a:t>.</a:t>
            </a:r>
          </a:p>
          <a:p>
            <a:pPr marL="0" lvl="0" indent="0">
              <a:lnSpc>
                <a:spcPct val="100000"/>
              </a:lnSpc>
              <a:spcBef>
                <a:spcPts val="1200"/>
              </a:spcBef>
              <a:buNone/>
            </a:pPr>
            <a:r>
              <a:rPr lang="en" sz="1800" b="1" dirty="0" smtClean="0">
                <a:solidFill>
                  <a:schemeClr val="tx1"/>
                </a:solidFill>
                <a:latin typeface="Open Sans"/>
                <a:ea typeface="Open Sans"/>
                <a:cs typeface="Open Sans"/>
                <a:sym typeface="Open Sans"/>
              </a:rPr>
              <a:t>Resolution</a:t>
            </a:r>
            <a:endParaRPr sz="1800" b="1" dirty="0">
              <a:solidFill>
                <a:schemeClr val="tx1"/>
              </a:solidFill>
              <a:latin typeface="Open Sans"/>
              <a:ea typeface="Open Sans"/>
              <a:cs typeface="Open Sans"/>
              <a:sym typeface="Open Sans"/>
            </a:endParaRPr>
          </a:p>
          <a:p>
            <a:pPr marL="0" lvl="0" indent="0">
              <a:lnSpc>
                <a:spcPct val="100000"/>
              </a:lnSpc>
              <a:spcBef>
                <a:spcPts val="1200"/>
              </a:spcBef>
              <a:buNone/>
            </a:pPr>
            <a:r>
              <a:rPr lang="en-US" sz="1600" dirty="0" smtClean="0">
                <a:solidFill>
                  <a:srgbClr val="000000"/>
                </a:solidFill>
                <a:latin typeface="Open Sans"/>
                <a:ea typeface="Open Sans"/>
                <a:cs typeface="Open Sans"/>
                <a:sym typeface="Open Sans"/>
              </a:rPr>
              <a:t>+ Initiated </a:t>
            </a:r>
            <a:r>
              <a:rPr lang="en-US" sz="1600" dirty="0">
                <a:solidFill>
                  <a:srgbClr val="000000"/>
                </a:solidFill>
                <a:latin typeface="Open Sans"/>
                <a:ea typeface="Open Sans"/>
                <a:cs typeface="Open Sans"/>
                <a:sym typeface="Open Sans"/>
              </a:rPr>
              <a:t>failover to DNS2 using the SOP steps (</a:t>
            </a:r>
            <a:r>
              <a:rPr lang="en-US" sz="1600" dirty="0" err="1">
                <a:solidFill>
                  <a:srgbClr val="000000"/>
                </a:solidFill>
                <a:latin typeface="Open Sans"/>
                <a:ea typeface="Open Sans"/>
                <a:cs typeface="Open Sans"/>
                <a:sym typeface="Open Sans"/>
              </a:rPr>
              <a:t>dnsTool</a:t>
            </a:r>
            <a:r>
              <a:rPr lang="en-US" sz="1600" dirty="0">
                <a:solidFill>
                  <a:srgbClr val="000000"/>
                </a:solidFill>
                <a:latin typeface="Open Sans"/>
                <a:ea typeface="Open Sans"/>
                <a:cs typeface="Open Sans"/>
                <a:sym typeface="Open Sans"/>
              </a:rPr>
              <a:t> -a failover -s dns2).</a:t>
            </a:r>
          </a:p>
          <a:p>
            <a:pPr marL="0" lvl="0" indent="0">
              <a:lnSpc>
                <a:spcPct val="100000"/>
              </a:lnSpc>
              <a:spcBef>
                <a:spcPts val="1200"/>
              </a:spcBef>
              <a:buNone/>
            </a:pPr>
            <a:r>
              <a:rPr lang="en-US" sz="1600" dirty="0" smtClean="0">
                <a:solidFill>
                  <a:srgbClr val="000000"/>
                </a:solidFill>
                <a:latin typeface="Open Sans"/>
                <a:ea typeface="Open Sans"/>
                <a:cs typeface="Open Sans"/>
                <a:sym typeface="Open Sans"/>
              </a:rPr>
              <a:t>+ Engaged </a:t>
            </a:r>
            <a:r>
              <a:rPr lang="en-US" sz="1600" dirty="0">
                <a:solidFill>
                  <a:srgbClr val="000000"/>
                </a:solidFill>
                <a:latin typeface="Open Sans"/>
                <a:ea typeface="Open Sans"/>
                <a:cs typeface="Open Sans"/>
                <a:sym typeface="Open Sans"/>
              </a:rPr>
              <a:t>the Networking team to restore DNS1 to standby status.</a:t>
            </a:r>
          </a:p>
          <a:p>
            <a:pPr marL="0" lvl="0" indent="0">
              <a:lnSpc>
                <a:spcPct val="100000"/>
              </a:lnSpc>
              <a:spcBef>
                <a:spcPts val="1200"/>
              </a:spcBef>
              <a:buNone/>
            </a:pPr>
            <a:r>
              <a:rPr lang="en-US" sz="1600" dirty="0" smtClean="0">
                <a:solidFill>
                  <a:srgbClr val="000000"/>
                </a:solidFill>
                <a:latin typeface="Open Sans"/>
                <a:ea typeface="Open Sans"/>
                <a:cs typeface="Open Sans"/>
                <a:sym typeface="Open Sans"/>
              </a:rPr>
              <a:t>+ Recommended </a:t>
            </a:r>
            <a:r>
              <a:rPr lang="en-US" sz="1600" dirty="0">
                <a:solidFill>
                  <a:srgbClr val="000000"/>
                </a:solidFill>
                <a:latin typeface="Open Sans"/>
                <a:ea typeface="Open Sans"/>
                <a:cs typeface="Open Sans"/>
                <a:sym typeface="Open Sans"/>
              </a:rPr>
              <a:t>setting up automated failover detection and periodic DNS health checks.</a:t>
            </a:r>
            <a:endParaRPr sz="1600" b="1" dirty="0">
              <a:latin typeface="Open Sans"/>
              <a:ea typeface="Open Sans"/>
              <a:cs typeface="Open Sans"/>
              <a:sym typeface="Open Sans"/>
            </a:endParaRPr>
          </a:p>
        </p:txBody>
      </p:sp>
    </p:spTree>
    <p:extLst>
      <p:ext uri="{BB962C8B-B14F-4D97-AF65-F5344CB8AC3E}">
        <p14:creationId xmlns:p14="http://schemas.microsoft.com/office/powerpoint/2010/main" val="2388616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79"/>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t>On-Call Summary Log Template</a:t>
            </a:r>
            <a:endParaRPr sz="3500" b="1" dirty="0"/>
          </a:p>
        </p:txBody>
      </p:sp>
      <p:sp>
        <p:nvSpPr>
          <p:cNvPr id="360" name="Google Shape;360;p79"/>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nSpc>
                <a:spcPct val="100000"/>
              </a:lnSpc>
              <a:spcBef>
                <a:spcPts val="1200"/>
              </a:spcBef>
              <a:buNone/>
            </a:pPr>
            <a:r>
              <a:rPr lang="en" sz="1800" b="1" dirty="0" smtClean="0">
                <a:solidFill>
                  <a:schemeClr val="tx1"/>
                </a:solidFill>
                <a:latin typeface="Open Sans"/>
                <a:ea typeface="Open Sans"/>
                <a:cs typeface="Open Sans"/>
                <a:sym typeface="Open Sans"/>
              </a:rPr>
              <a:t>Date/Time  25/11/2024</a:t>
            </a:r>
          </a:p>
          <a:p>
            <a:pPr marL="0" lvl="0" indent="0">
              <a:lnSpc>
                <a:spcPct val="100000"/>
              </a:lnSpc>
              <a:spcBef>
                <a:spcPts val="1200"/>
              </a:spcBef>
              <a:buNone/>
            </a:pPr>
            <a:r>
              <a:rPr lang="en" sz="1800" b="1" i="1" dirty="0" smtClean="0">
                <a:solidFill>
                  <a:schemeClr val="tx1"/>
                </a:solidFill>
                <a:latin typeface="Open Sans"/>
                <a:ea typeface="Open Sans"/>
                <a:cs typeface="Open Sans"/>
                <a:sym typeface="Open Sans"/>
              </a:rPr>
              <a:t>Alert Name</a:t>
            </a:r>
            <a:r>
              <a:rPr lang="en" sz="1800" b="1" i="1" dirty="0" smtClean="0">
                <a:solidFill>
                  <a:schemeClr val="tx1"/>
                </a:solidFill>
                <a:latin typeface="Open Sans" panose="020B0600070205080204" charset="0"/>
                <a:ea typeface="Open Sans" panose="020B0600070205080204" charset="0"/>
                <a:cs typeface="Open Sans" panose="020B0600070205080204" charset="0"/>
                <a:sym typeface="Open Sans"/>
              </a:rPr>
              <a:t>: </a:t>
            </a:r>
            <a:r>
              <a:rPr lang="en-US" sz="1800" b="1" dirty="0">
                <a:solidFill>
                  <a:schemeClr val="tx1"/>
                </a:solidFill>
              </a:rPr>
              <a:t>Application </a:t>
            </a:r>
            <a:r>
              <a:rPr lang="en-US" sz="1800" b="1" dirty="0" smtClean="0">
                <a:solidFill>
                  <a:schemeClr val="tx1"/>
                </a:solidFill>
              </a:rPr>
              <a:t>Outage</a:t>
            </a:r>
          </a:p>
          <a:p>
            <a:pPr marL="0" lvl="0" indent="0">
              <a:lnSpc>
                <a:spcPct val="100000"/>
              </a:lnSpc>
              <a:spcBef>
                <a:spcPts val="1200"/>
              </a:spcBef>
              <a:buNone/>
            </a:pPr>
            <a:r>
              <a:rPr lang="en" sz="1800" b="1" dirty="0" smtClean="0">
                <a:solidFill>
                  <a:schemeClr val="tx1"/>
                </a:solidFill>
                <a:latin typeface="Open Sans"/>
                <a:ea typeface="Open Sans"/>
                <a:cs typeface="Open Sans"/>
                <a:sym typeface="Open Sans"/>
              </a:rPr>
              <a:t>Troubleshooting</a:t>
            </a:r>
            <a:endParaRPr sz="1800" b="1" dirty="0">
              <a:solidFill>
                <a:schemeClr val="tx1"/>
              </a:solidFill>
              <a:latin typeface="Open Sans"/>
              <a:ea typeface="Open Sans"/>
              <a:cs typeface="Open Sans"/>
              <a:sym typeface="Open Sans"/>
            </a:endParaRPr>
          </a:p>
          <a:p>
            <a:pPr marL="0" lvl="0" indent="0">
              <a:lnSpc>
                <a:spcPct val="100000"/>
              </a:lnSpc>
              <a:spcBef>
                <a:spcPts val="1200"/>
              </a:spcBef>
              <a:buNone/>
            </a:pPr>
            <a:r>
              <a:rPr lang="en-US" sz="1600" dirty="0" smtClean="0">
                <a:solidFill>
                  <a:schemeClr val="tx1"/>
                </a:solidFill>
                <a:latin typeface="Open Sans"/>
                <a:ea typeface="Open Sans"/>
                <a:cs typeface="Open Sans"/>
                <a:sym typeface="Open Sans"/>
              </a:rPr>
              <a:t>+ Confirmed </a:t>
            </a:r>
            <a:r>
              <a:rPr lang="en-US" sz="1600" dirty="0">
                <a:solidFill>
                  <a:schemeClr val="tx1"/>
                </a:solidFill>
                <a:latin typeface="Open Sans"/>
                <a:ea typeface="Open Sans"/>
                <a:cs typeface="Open Sans"/>
                <a:sym typeface="Open Sans"/>
              </a:rPr>
              <a:t>the application was unreachable using logs and monitoring </a:t>
            </a:r>
            <a:r>
              <a:rPr lang="en-US" sz="1600" dirty="0" smtClean="0">
                <a:solidFill>
                  <a:schemeClr val="tx1"/>
                </a:solidFill>
                <a:latin typeface="Open Sans"/>
                <a:ea typeface="Open Sans"/>
                <a:cs typeface="Open Sans"/>
                <a:sym typeface="Open Sans"/>
              </a:rPr>
              <a:t>tools.</a:t>
            </a:r>
          </a:p>
          <a:p>
            <a:pPr marL="0" lvl="0" indent="0">
              <a:lnSpc>
                <a:spcPct val="100000"/>
              </a:lnSpc>
              <a:spcBef>
                <a:spcPts val="1200"/>
              </a:spcBef>
              <a:buNone/>
            </a:pPr>
            <a:r>
              <a:rPr lang="en-US" sz="1600" dirty="0" smtClean="0">
                <a:solidFill>
                  <a:schemeClr val="tx1"/>
                </a:solidFill>
                <a:latin typeface="Open Sans"/>
                <a:ea typeface="Open Sans"/>
                <a:cs typeface="Open Sans"/>
                <a:sym typeface="Open Sans"/>
              </a:rPr>
              <a:t>+ Verified the status of hosts (planthost1 and planthost2) – both were operational.</a:t>
            </a:r>
          </a:p>
          <a:p>
            <a:pPr marL="0" lvl="0" indent="0">
              <a:lnSpc>
                <a:spcPct val="100000"/>
              </a:lnSpc>
              <a:spcBef>
                <a:spcPts val="1200"/>
              </a:spcBef>
              <a:buNone/>
            </a:pPr>
            <a:r>
              <a:rPr lang="en-US" sz="1600" dirty="0" smtClean="0">
                <a:solidFill>
                  <a:schemeClr val="tx1"/>
                </a:solidFill>
                <a:latin typeface="Open Sans"/>
                <a:ea typeface="Open Sans"/>
                <a:cs typeface="Open Sans"/>
                <a:sym typeface="Open Sans"/>
              </a:rPr>
              <a:t>+ Notified </a:t>
            </a:r>
            <a:r>
              <a:rPr lang="en-US" sz="1600" dirty="0">
                <a:solidFill>
                  <a:schemeClr val="tx1"/>
                </a:solidFill>
                <a:latin typeface="Open Sans"/>
                <a:ea typeface="Open Sans"/>
                <a:cs typeface="Open Sans"/>
                <a:sym typeface="Open Sans"/>
              </a:rPr>
              <a:t>all relevant stakeholders (Customer Support, Networking, Ops, Database Admin, Development).</a:t>
            </a:r>
          </a:p>
          <a:p>
            <a:pPr marL="0" lvl="0" indent="0">
              <a:lnSpc>
                <a:spcPct val="100000"/>
              </a:lnSpc>
              <a:spcBef>
                <a:spcPts val="1200"/>
              </a:spcBef>
              <a:buNone/>
            </a:pPr>
            <a:r>
              <a:rPr lang="en-US" sz="1600" dirty="0" smtClean="0">
                <a:solidFill>
                  <a:schemeClr val="tx1"/>
                </a:solidFill>
                <a:latin typeface="Open Sans"/>
                <a:ea typeface="Open Sans"/>
                <a:cs typeface="Open Sans"/>
                <a:sym typeface="Open Sans"/>
              </a:rPr>
              <a:t>+ Reviewed </a:t>
            </a:r>
            <a:r>
              <a:rPr lang="en-US" sz="1600" dirty="0">
                <a:solidFill>
                  <a:schemeClr val="tx1"/>
                </a:solidFill>
                <a:latin typeface="Open Sans"/>
                <a:ea typeface="Open Sans"/>
                <a:cs typeface="Open Sans"/>
                <a:sym typeface="Open Sans"/>
              </a:rPr>
              <a:t>logs and discovered an incorrect deployment of a QA build to production</a:t>
            </a:r>
            <a:r>
              <a:rPr lang="en-US" sz="1600" dirty="0" smtClean="0">
                <a:solidFill>
                  <a:schemeClr val="tx1"/>
                </a:solidFill>
                <a:latin typeface="Open Sans"/>
                <a:ea typeface="Open Sans"/>
                <a:cs typeface="Open Sans"/>
                <a:sym typeface="Open Sans"/>
              </a:rPr>
              <a:t>.</a:t>
            </a:r>
          </a:p>
          <a:p>
            <a:pPr marL="0" lvl="0" indent="0">
              <a:lnSpc>
                <a:spcPct val="100000"/>
              </a:lnSpc>
              <a:spcBef>
                <a:spcPts val="1200"/>
              </a:spcBef>
              <a:buNone/>
            </a:pPr>
            <a:r>
              <a:rPr lang="en" sz="1800" b="1" dirty="0" smtClean="0">
                <a:solidFill>
                  <a:schemeClr val="tx1"/>
                </a:solidFill>
                <a:latin typeface="Open Sans"/>
                <a:ea typeface="Open Sans"/>
                <a:cs typeface="Open Sans"/>
                <a:sym typeface="Open Sans"/>
              </a:rPr>
              <a:t>Resolution</a:t>
            </a:r>
            <a:endParaRPr sz="1800" b="1" dirty="0">
              <a:solidFill>
                <a:schemeClr val="tx1"/>
              </a:solidFill>
              <a:latin typeface="Open Sans"/>
              <a:ea typeface="Open Sans"/>
              <a:cs typeface="Open Sans"/>
              <a:sym typeface="Open Sans"/>
            </a:endParaRPr>
          </a:p>
          <a:p>
            <a:pPr marL="0" lvl="0" indent="0">
              <a:lnSpc>
                <a:spcPct val="100000"/>
              </a:lnSpc>
              <a:spcBef>
                <a:spcPts val="1200"/>
              </a:spcBef>
              <a:buNone/>
            </a:pPr>
            <a:r>
              <a:rPr lang="en-US" sz="1600" dirty="0" smtClean="0">
                <a:solidFill>
                  <a:srgbClr val="000000"/>
                </a:solidFill>
                <a:latin typeface="Open Sans"/>
                <a:ea typeface="Open Sans"/>
                <a:cs typeface="Open Sans"/>
                <a:sym typeface="Open Sans"/>
              </a:rPr>
              <a:t>+ Took </a:t>
            </a:r>
            <a:r>
              <a:rPr lang="en-US" sz="1600" dirty="0">
                <a:solidFill>
                  <a:srgbClr val="000000"/>
                </a:solidFill>
                <a:latin typeface="Open Sans"/>
                <a:ea typeface="Open Sans"/>
                <a:cs typeface="Open Sans"/>
                <a:sym typeface="Open Sans"/>
              </a:rPr>
              <a:t>the application down and reverted to the last stable build.</a:t>
            </a:r>
          </a:p>
          <a:p>
            <a:pPr marL="0" lvl="0" indent="0">
              <a:lnSpc>
                <a:spcPct val="100000"/>
              </a:lnSpc>
              <a:spcBef>
                <a:spcPts val="1200"/>
              </a:spcBef>
              <a:buNone/>
            </a:pPr>
            <a:r>
              <a:rPr lang="en-US" sz="1600" dirty="0" smtClean="0">
                <a:solidFill>
                  <a:srgbClr val="000000"/>
                </a:solidFill>
                <a:latin typeface="Open Sans"/>
                <a:ea typeface="Open Sans"/>
                <a:cs typeface="Open Sans"/>
                <a:sym typeface="Open Sans"/>
              </a:rPr>
              <a:t>+ Restarted </a:t>
            </a:r>
            <a:r>
              <a:rPr lang="en-US" sz="1600" dirty="0">
                <a:solidFill>
                  <a:srgbClr val="000000"/>
                </a:solidFill>
                <a:latin typeface="Open Sans"/>
                <a:ea typeface="Open Sans"/>
                <a:cs typeface="Open Sans"/>
                <a:sym typeface="Open Sans"/>
              </a:rPr>
              <a:t>the application and confirmed its availability.</a:t>
            </a:r>
          </a:p>
          <a:p>
            <a:pPr marL="0" lvl="0" indent="0">
              <a:lnSpc>
                <a:spcPct val="100000"/>
              </a:lnSpc>
              <a:spcBef>
                <a:spcPts val="1200"/>
              </a:spcBef>
              <a:buNone/>
            </a:pPr>
            <a:r>
              <a:rPr lang="en-US" sz="1600" dirty="0" smtClean="0">
                <a:solidFill>
                  <a:srgbClr val="000000"/>
                </a:solidFill>
                <a:latin typeface="Open Sans"/>
                <a:ea typeface="Open Sans"/>
                <a:cs typeface="Open Sans"/>
                <a:sym typeface="Open Sans"/>
              </a:rPr>
              <a:t>+ Suggested </a:t>
            </a:r>
            <a:r>
              <a:rPr lang="en-US" sz="1600" dirty="0">
                <a:solidFill>
                  <a:srgbClr val="000000"/>
                </a:solidFill>
                <a:latin typeface="Open Sans"/>
                <a:ea typeface="Open Sans"/>
                <a:cs typeface="Open Sans"/>
                <a:sym typeface="Open Sans"/>
              </a:rPr>
              <a:t>stricter deployment procedures, including automated deployment validations.</a:t>
            </a:r>
            <a:endParaRPr sz="1600" b="1" dirty="0">
              <a:latin typeface="Open Sans"/>
              <a:ea typeface="Open Sans"/>
              <a:cs typeface="Open Sans"/>
              <a:sym typeface="Open Sans"/>
            </a:endParaRPr>
          </a:p>
        </p:txBody>
      </p:sp>
    </p:spTree>
    <p:extLst>
      <p:ext uri="{BB962C8B-B14F-4D97-AF65-F5344CB8AC3E}">
        <p14:creationId xmlns:p14="http://schemas.microsoft.com/office/powerpoint/2010/main" val="206807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3"/>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Overview:</a:t>
            </a:r>
            <a:endParaRPr sz="3600" b="1"/>
          </a:p>
        </p:txBody>
      </p:sp>
      <p:sp>
        <p:nvSpPr>
          <p:cNvPr id="192" name="Google Shape;192;p53"/>
          <p:cNvSpPr txBox="1">
            <a:spLocks noGrp="1"/>
          </p:cNvSpPr>
          <p:nvPr>
            <p:ph type="body" idx="1"/>
          </p:nvPr>
        </p:nvSpPr>
        <p:spPr>
          <a:xfrm>
            <a:off x="264900" y="1465499"/>
            <a:ext cx="7242600" cy="8484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800" b="1">
                <a:latin typeface="Open Sans"/>
                <a:ea typeface="Open Sans"/>
                <a:cs typeface="Open Sans"/>
                <a:sym typeface="Open Sans"/>
              </a:rPr>
              <a:t>You have recently joined the SRE team for an exotic plant reseller startup. They already have a small SRE team in place consisting of two other members. You are just finishing up your training period and are now ready to be on your own. </a:t>
            </a: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800" b="1">
                <a:latin typeface="Open Sans"/>
                <a:ea typeface="Open Sans"/>
                <a:cs typeface="Open Sans"/>
                <a:sym typeface="Open Sans"/>
              </a:rPr>
              <a:t>You have a busy week ahead of you as there is a release this week plus your on-call shift. Part of your release duties includes helping to maintain the as-built document by adding this new release, as well as planning for system resource changes. For your on-call shift, you have to respond to alerts as they come in and write up an on-call summary to document your shift. Finally, you’ll round out your week by helping to reduce toil. You will have to identify any toil you encounter throughout the week and create a toil reduction plan. After you have a plan all ready, you will need to work on implementing that plan by writing some scripts to help automate tasks. </a:t>
            </a: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8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lvl="0" algn="ctr"/>
            <a:r>
              <a:rPr lang="en" sz="3500" b="1" dirty="0"/>
              <a:t>Post-Mortem</a:t>
            </a:r>
            <a:endParaRPr sz="3500" b="1" dirty="0"/>
          </a:p>
        </p:txBody>
      </p:sp>
      <p:sp>
        <p:nvSpPr>
          <p:cNvPr id="366" name="Google Shape;366;p80"/>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nSpc>
                <a:spcPct val="100000"/>
              </a:lnSpc>
              <a:spcBef>
                <a:spcPts val="1200"/>
              </a:spcBef>
              <a:buNone/>
            </a:pPr>
            <a:r>
              <a:rPr lang="en" sz="1800" b="1" i="1" dirty="0">
                <a:solidFill>
                  <a:schemeClr val="tx1"/>
                </a:solidFill>
                <a:latin typeface="Open Sans"/>
                <a:ea typeface="Open Sans"/>
                <a:cs typeface="Open Sans"/>
                <a:sym typeface="Open Sans"/>
              </a:rPr>
              <a:t>Incident </a:t>
            </a:r>
            <a:r>
              <a:rPr lang="en" sz="1800" b="1" i="1" dirty="0" smtClean="0">
                <a:solidFill>
                  <a:schemeClr val="tx1"/>
                </a:solidFill>
                <a:latin typeface="Open Sans"/>
                <a:ea typeface="Open Sans"/>
                <a:cs typeface="Open Sans"/>
                <a:sym typeface="Open Sans"/>
              </a:rPr>
              <a:t>Title: </a:t>
            </a:r>
            <a:r>
              <a:rPr lang="en-US" sz="1800" b="1" dirty="0">
                <a:solidFill>
                  <a:schemeClr val="tx1"/>
                </a:solidFill>
              </a:rPr>
              <a:t>Application Outage</a:t>
            </a:r>
            <a:endParaRPr lang="en" sz="1800" b="1" i="1" dirty="0" smtClean="0">
              <a:solidFill>
                <a:schemeClr val="tx1"/>
              </a:solidFill>
              <a:latin typeface="Open Sans"/>
              <a:ea typeface="Open Sans"/>
              <a:cs typeface="Open Sans"/>
              <a:sym typeface="Open Sans"/>
            </a:endParaRPr>
          </a:p>
          <a:p>
            <a:pPr marL="0" indent="0">
              <a:lnSpc>
                <a:spcPct val="100000"/>
              </a:lnSpc>
              <a:spcBef>
                <a:spcPts val="1200"/>
              </a:spcBef>
              <a:buNone/>
            </a:pPr>
            <a:r>
              <a:rPr lang="en" sz="1800" b="1" i="1" dirty="0" smtClean="0">
                <a:solidFill>
                  <a:schemeClr val="tx1"/>
                </a:solidFill>
                <a:latin typeface="Open Sans"/>
                <a:ea typeface="Open Sans"/>
                <a:cs typeface="Open Sans"/>
                <a:sym typeface="Open Sans"/>
              </a:rPr>
              <a:t>Date/Time: </a:t>
            </a:r>
            <a:r>
              <a:rPr lang="en" sz="1800" b="1" dirty="0" smtClean="0">
                <a:solidFill>
                  <a:schemeClr val="tx1"/>
                </a:solidFill>
                <a:latin typeface="Open Sans"/>
                <a:ea typeface="Open Sans"/>
                <a:cs typeface="Open Sans"/>
                <a:sym typeface="Open Sans"/>
              </a:rPr>
              <a:t>25/11/2024</a:t>
            </a:r>
            <a:endParaRPr lang="en" sz="1800" b="1" i="1" dirty="0">
              <a:solidFill>
                <a:schemeClr val="tx1"/>
              </a:solidFill>
              <a:latin typeface="Open Sans"/>
              <a:ea typeface="Open Sans"/>
              <a:cs typeface="Open Sans"/>
              <a:sym typeface="Open Sans"/>
            </a:endParaRPr>
          </a:p>
          <a:p>
            <a:pPr marL="0" indent="0">
              <a:lnSpc>
                <a:spcPct val="100000"/>
              </a:lnSpc>
              <a:spcBef>
                <a:spcPts val="1200"/>
              </a:spcBef>
              <a:buNone/>
            </a:pPr>
            <a:r>
              <a:rPr lang="en" sz="1800" b="1" dirty="0" smtClean="0">
                <a:solidFill>
                  <a:schemeClr val="dk1"/>
                </a:solidFill>
                <a:latin typeface="Open Sans"/>
                <a:ea typeface="Open Sans"/>
                <a:cs typeface="Open Sans"/>
                <a:sym typeface="Open Sans"/>
              </a:rPr>
              <a:t>Stakeholders</a:t>
            </a:r>
            <a:endParaRPr sz="1800" b="1" dirty="0">
              <a:solidFill>
                <a:schemeClr val="dk1"/>
              </a:solidFill>
              <a:latin typeface="Open Sans"/>
              <a:ea typeface="Open Sans"/>
              <a:cs typeface="Open Sans"/>
              <a:sym typeface="Open Sans"/>
            </a:endParaRP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Customer </a:t>
            </a:r>
            <a:r>
              <a:rPr lang="en-US" sz="1600" dirty="0">
                <a:solidFill>
                  <a:schemeClr val="dk1"/>
                </a:solidFill>
                <a:latin typeface="Open Sans"/>
                <a:ea typeface="Open Sans"/>
                <a:cs typeface="Open Sans"/>
                <a:sym typeface="Open Sans"/>
              </a:rPr>
              <a:t>Support: Susan Vega</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Networking</a:t>
            </a:r>
            <a:r>
              <a:rPr lang="en-US" sz="1600" dirty="0">
                <a:solidFill>
                  <a:schemeClr val="dk1"/>
                </a:solidFill>
                <a:latin typeface="Open Sans"/>
                <a:ea typeface="Open Sans"/>
                <a:cs typeface="Open Sans"/>
                <a:sym typeface="Open Sans"/>
              </a:rPr>
              <a:t>: Bob Sparrow</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Operations</a:t>
            </a:r>
            <a:r>
              <a:rPr lang="en-US" sz="1600" dirty="0">
                <a:solidFill>
                  <a:schemeClr val="dk1"/>
                </a:solidFill>
                <a:latin typeface="Open Sans"/>
                <a:ea typeface="Open Sans"/>
                <a:cs typeface="Open Sans"/>
                <a:sym typeface="Open Sans"/>
              </a:rPr>
              <a:t>: Glen Hammer</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Database </a:t>
            </a:r>
            <a:r>
              <a:rPr lang="en-US" sz="1600" dirty="0">
                <a:solidFill>
                  <a:schemeClr val="dk1"/>
                </a:solidFill>
                <a:latin typeface="Open Sans"/>
                <a:ea typeface="Open Sans"/>
                <a:cs typeface="Open Sans"/>
                <a:sym typeface="Open Sans"/>
              </a:rPr>
              <a:t>Administration: Karen House</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Development</a:t>
            </a:r>
            <a:r>
              <a:rPr lang="en-US" sz="1600" dirty="0">
                <a:solidFill>
                  <a:schemeClr val="dk1"/>
                </a:solidFill>
                <a:latin typeface="Open Sans"/>
                <a:ea typeface="Open Sans"/>
                <a:cs typeface="Open Sans"/>
                <a:sym typeface="Open Sans"/>
              </a:rPr>
              <a:t>: Greg </a:t>
            </a:r>
            <a:r>
              <a:rPr lang="en-US" sz="1600" dirty="0" smtClean="0">
                <a:solidFill>
                  <a:schemeClr val="dk1"/>
                </a:solidFill>
                <a:latin typeface="Open Sans"/>
                <a:ea typeface="Open Sans"/>
                <a:cs typeface="Open Sans"/>
                <a:sym typeface="Open Sans"/>
              </a:rPr>
              <a:t>Tree</a:t>
            </a:r>
          </a:p>
          <a:p>
            <a:pPr marL="0" lvl="0" indent="0">
              <a:lnSpc>
                <a:spcPct val="100000"/>
              </a:lnSpc>
              <a:spcBef>
                <a:spcPts val="1200"/>
              </a:spcBef>
              <a:buNone/>
            </a:pPr>
            <a:r>
              <a:rPr lang="en" sz="1800" b="1" dirty="0" smtClean="0">
                <a:solidFill>
                  <a:schemeClr val="dk1"/>
                </a:solidFill>
                <a:latin typeface="Open Sans"/>
                <a:ea typeface="Open Sans"/>
                <a:cs typeface="Open Sans"/>
                <a:sym typeface="Open Sans"/>
              </a:rPr>
              <a:t>Incident Timeline</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- 09:15</a:t>
            </a:r>
            <a:r>
              <a:rPr lang="en-US" sz="1600" dirty="0">
                <a:solidFill>
                  <a:schemeClr val="dk1"/>
                </a:solidFill>
                <a:latin typeface="Open Sans"/>
                <a:ea typeface="Open Sans"/>
                <a:cs typeface="Open Sans"/>
                <a:sym typeface="Open Sans"/>
              </a:rPr>
              <a:t>: Alert received for application outage; customer reports follow.</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- 09:16-09:20</a:t>
            </a:r>
            <a:r>
              <a:rPr lang="en-US" sz="1600" dirty="0">
                <a:solidFill>
                  <a:schemeClr val="dk1"/>
                </a:solidFill>
                <a:latin typeface="Open Sans"/>
                <a:ea typeface="Open Sans"/>
                <a:cs typeface="Open Sans"/>
                <a:sym typeface="Open Sans"/>
              </a:rPr>
              <a:t>: Troubleshooting initiated and communication channel created.</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- 09:30-09:37</a:t>
            </a:r>
            <a:r>
              <a:rPr lang="en-US" sz="1600" dirty="0">
                <a:solidFill>
                  <a:schemeClr val="dk1"/>
                </a:solidFill>
                <a:latin typeface="Open Sans"/>
                <a:ea typeface="Open Sans"/>
                <a:cs typeface="Open Sans"/>
                <a:sym typeface="Open Sans"/>
              </a:rPr>
              <a:t>: Networking, database, and ops teams confirm no issues on their end.</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- 09:43-09:52</a:t>
            </a:r>
            <a:r>
              <a:rPr lang="en-US" sz="1600" dirty="0">
                <a:solidFill>
                  <a:schemeClr val="dk1"/>
                </a:solidFill>
                <a:latin typeface="Open Sans"/>
                <a:ea typeface="Open Sans"/>
                <a:cs typeface="Open Sans"/>
                <a:sym typeface="Open Sans"/>
              </a:rPr>
              <a:t>: Application restarted; issue persists.</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- 10:05-10:10</a:t>
            </a:r>
            <a:r>
              <a:rPr lang="en-US" sz="1600" dirty="0">
                <a:solidFill>
                  <a:schemeClr val="dk1"/>
                </a:solidFill>
                <a:latin typeface="Open Sans"/>
                <a:ea typeface="Open Sans"/>
                <a:cs typeface="Open Sans"/>
                <a:sym typeface="Open Sans"/>
              </a:rPr>
              <a:t>: Logs reviewed; QA build deployment to production identified as the cause.</a:t>
            </a:r>
          </a:p>
          <a:p>
            <a:pPr marL="285750" lvl="0" indent="-285750">
              <a:lnSpc>
                <a:spcPct val="100000"/>
              </a:lnSpc>
              <a:spcBef>
                <a:spcPts val="1200"/>
              </a:spcBef>
              <a:buFontTx/>
              <a:buChar char="-"/>
            </a:pPr>
            <a:r>
              <a:rPr lang="en-US" sz="1600" dirty="0" smtClean="0">
                <a:solidFill>
                  <a:schemeClr val="dk1"/>
                </a:solidFill>
                <a:latin typeface="Open Sans"/>
                <a:ea typeface="Open Sans"/>
                <a:cs typeface="Open Sans"/>
                <a:sym typeface="Open Sans"/>
              </a:rPr>
              <a:t>10:15-10:26</a:t>
            </a:r>
            <a:r>
              <a:rPr lang="en-US" sz="1600" dirty="0">
                <a:solidFill>
                  <a:schemeClr val="dk1"/>
                </a:solidFill>
                <a:latin typeface="Open Sans"/>
                <a:ea typeface="Open Sans"/>
                <a:cs typeface="Open Sans"/>
                <a:sym typeface="Open Sans"/>
              </a:rPr>
              <a:t>: Application redeployed with the correct build and verified as operational</a:t>
            </a:r>
            <a:r>
              <a:rPr lang="en-US" sz="1600" dirty="0" smtClean="0">
                <a:solidFill>
                  <a:schemeClr val="dk1"/>
                </a:solidFill>
                <a:latin typeface="Open Sans"/>
                <a:ea typeface="Open Sans"/>
                <a:cs typeface="Open Sans"/>
                <a:sym typeface="Open Sans"/>
              </a:rPr>
              <a:t>.</a:t>
            </a:r>
            <a:endParaRPr sz="1600" dirty="0">
              <a:solidFill>
                <a:schemeClr val="dk1"/>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8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lvl="0" algn="ctr"/>
            <a:r>
              <a:rPr lang="en" sz="3500" b="1" dirty="0"/>
              <a:t>Post-Mortem</a:t>
            </a:r>
            <a:endParaRPr sz="3500" b="1" dirty="0"/>
          </a:p>
        </p:txBody>
      </p:sp>
      <p:sp>
        <p:nvSpPr>
          <p:cNvPr id="366" name="Google Shape;366;p80"/>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nSpc>
                <a:spcPct val="100000"/>
              </a:lnSpc>
              <a:spcBef>
                <a:spcPts val="1200"/>
              </a:spcBef>
              <a:buNone/>
            </a:pPr>
            <a:r>
              <a:rPr lang="en" sz="1800" b="1" i="1" dirty="0">
                <a:solidFill>
                  <a:schemeClr val="tx1"/>
                </a:solidFill>
                <a:latin typeface="Open Sans"/>
                <a:ea typeface="Open Sans"/>
                <a:cs typeface="Open Sans"/>
                <a:sym typeface="Open Sans"/>
              </a:rPr>
              <a:t>Incident </a:t>
            </a:r>
            <a:r>
              <a:rPr lang="en" sz="1800" b="1" i="1" dirty="0" smtClean="0">
                <a:solidFill>
                  <a:schemeClr val="tx1"/>
                </a:solidFill>
                <a:latin typeface="Open Sans"/>
                <a:ea typeface="Open Sans"/>
                <a:cs typeface="Open Sans"/>
                <a:sym typeface="Open Sans"/>
              </a:rPr>
              <a:t>Title: </a:t>
            </a:r>
            <a:r>
              <a:rPr lang="en-US" sz="1800" b="1" dirty="0">
                <a:solidFill>
                  <a:schemeClr val="tx1"/>
                </a:solidFill>
              </a:rPr>
              <a:t>Application Outage</a:t>
            </a:r>
            <a:endParaRPr lang="en" sz="1800" b="1" i="1" dirty="0" smtClean="0">
              <a:solidFill>
                <a:schemeClr val="tx1"/>
              </a:solidFill>
              <a:latin typeface="Open Sans"/>
              <a:ea typeface="Open Sans"/>
              <a:cs typeface="Open Sans"/>
              <a:sym typeface="Open Sans"/>
            </a:endParaRPr>
          </a:p>
          <a:p>
            <a:pPr marL="0" indent="0">
              <a:lnSpc>
                <a:spcPct val="100000"/>
              </a:lnSpc>
              <a:spcBef>
                <a:spcPts val="1200"/>
              </a:spcBef>
              <a:buNone/>
            </a:pPr>
            <a:r>
              <a:rPr lang="en" sz="1800" b="1" i="1" dirty="0" smtClean="0">
                <a:solidFill>
                  <a:schemeClr val="tx1"/>
                </a:solidFill>
                <a:latin typeface="Open Sans"/>
                <a:ea typeface="Open Sans"/>
                <a:cs typeface="Open Sans"/>
                <a:sym typeface="Open Sans"/>
              </a:rPr>
              <a:t>Date/Time: </a:t>
            </a:r>
            <a:r>
              <a:rPr lang="en" sz="1800" b="1" dirty="0" smtClean="0">
                <a:solidFill>
                  <a:schemeClr val="tx1"/>
                </a:solidFill>
                <a:latin typeface="Open Sans"/>
                <a:ea typeface="Open Sans"/>
                <a:cs typeface="Open Sans"/>
                <a:sym typeface="Open Sans"/>
              </a:rPr>
              <a:t>25/11/2024</a:t>
            </a:r>
            <a:endParaRPr lang="en" sz="1800" b="1" i="1" dirty="0">
              <a:solidFill>
                <a:schemeClr val="tx1"/>
              </a:solidFill>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smtClean="0">
                <a:solidFill>
                  <a:schemeClr val="dk1"/>
                </a:solidFill>
                <a:latin typeface="Open Sans"/>
                <a:ea typeface="Open Sans"/>
                <a:cs typeface="Open Sans"/>
                <a:sym typeface="Open Sans"/>
              </a:rPr>
              <a:t>Impact</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Business</a:t>
            </a:r>
            <a:r>
              <a:rPr lang="en-US" sz="1600" dirty="0">
                <a:solidFill>
                  <a:schemeClr val="dk1"/>
                </a:solidFill>
                <a:latin typeface="Open Sans"/>
                <a:ea typeface="Open Sans"/>
                <a:cs typeface="Open Sans"/>
                <a:sym typeface="Open Sans"/>
              </a:rPr>
              <a:t>: Temporary service outage affected order processing and </a:t>
            </a:r>
            <a:r>
              <a:rPr lang="en-US" sz="1600" dirty="0" smtClean="0">
                <a:solidFill>
                  <a:schemeClr val="dk1"/>
                </a:solidFill>
                <a:latin typeface="Open Sans"/>
                <a:ea typeface="Open Sans"/>
                <a:cs typeface="Open Sans"/>
                <a:sym typeface="Open Sans"/>
              </a:rPr>
              <a:t>customer </a:t>
            </a:r>
            <a:r>
              <a:rPr lang="en-US" sz="1600" dirty="0">
                <a:solidFill>
                  <a:schemeClr val="dk1"/>
                </a:solidFill>
                <a:latin typeface="Open Sans"/>
                <a:ea typeface="Open Sans"/>
                <a:cs typeface="Open Sans"/>
                <a:sym typeface="Open Sans"/>
              </a:rPr>
              <a:t>satisfaction.</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Customers</a:t>
            </a:r>
            <a:r>
              <a:rPr lang="en-US" sz="1600" dirty="0">
                <a:solidFill>
                  <a:schemeClr val="dk1"/>
                </a:solidFill>
                <a:latin typeface="Open Sans"/>
                <a:ea typeface="Open Sans"/>
                <a:cs typeface="Open Sans"/>
                <a:sym typeface="Open Sans"/>
              </a:rPr>
              <a:t>: Users experienced application unavailability for over an hour.</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Systems</a:t>
            </a:r>
            <a:r>
              <a:rPr lang="en-US" sz="1600" dirty="0">
                <a:solidFill>
                  <a:schemeClr val="dk1"/>
                </a:solidFill>
                <a:latin typeface="Open Sans"/>
                <a:ea typeface="Open Sans"/>
                <a:cs typeface="Open Sans"/>
                <a:sym typeface="Open Sans"/>
              </a:rPr>
              <a:t>: Incorrect build deployment resulted in compatibility issues and downtime.</a:t>
            </a:r>
            <a:endParaRPr sz="1600"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smtClean="0">
                <a:solidFill>
                  <a:schemeClr val="dk1"/>
                </a:solidFill>
                <a:latin typeface="Open Sans"/>
                <a:ea typeface="Open Sans"/>
                <a:cs typeface="Open Sans"/>
                <a:sym typeface="Open Sans"/>
              </a:rPr>
              <a:t>Resolution</a:t>
            </a:r>
          </a:p>
          <a:p>
            <a:pPr marL="0" lvl="0" indent="0">
              <a:lnSpc>
                <a:spcPct val="100000"/>
              </a:lnSpc>
              <a:spcBef>
                <a:spcPts val="1200"/>
              </a:spcBef>
              <a:buNone/>
            </a:pPr>
            <a:r>
              <a:rPr lang="en-US" sz="1600" dirty="0">
                <a:solidFill>
                  <a:schemeClr val="dk1"/>
                </a:solidFill>
                <a:latin typeface="Open Sans"/>
                <a:ea typeface="Open Sans"/>
                <a:cs typeface="Open Sans"/>
                <a:sym typeface="Open Sans"/>
              </a:rPr>
              <a:t> </a:t>
            </a:r>
            <a:r>
              <a:rPr lang="en-US" sz="1600" dirty="0" smtClean="0">
                <a:solidFill>
                  <a:schemeClr val="dk1"/>
                </a:solidFill>
                <a:latin typeface="Open Sans"/>
                <a:ea typeface="Open Sans"/>
                <a:cs typeface="Open Sans"/>
                <a:sym typeface="Open Sans"/>
              </a:rPr>
              <a:t>- Application </a:t>
            </a:r>
            <a:r>
              <a:rPr lang="en-US" sz="1600" dirty="0">
                <a:solidFill>
                  <a:schemeClr val="dk1"/>
                </a:solidFill>
                <a:latin typeface="Open Sans"/>
                <a:ea typeface="Open Sans"/>
                <a:cs typeface="Open Sans"/>
                <a:sym typeface="Open Sans"/>
              </a:rPr>
              <a:t>taken down and reverted to the previous stable build.</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 Redeployed </a:t>
            </a:r>
            <a:r>
              <a:rPr lang="en-US" sz="1600" dirty="0">
                <a:solidFill>
                  <a:schemeClr val="dk1"/>
                </a:solidFill>
                <a:latin typeface="Open Sans"/>
                <a:ea typeface="Open Sans"/>
                <a:cs typeface="Open Sans"/>
                <a:sym typeface="Open Sans"/>
              </a:rPr>
              <a:t>and restarted with correct scripts.</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 Verified </a:t>
            </a:r>
            <a:r>
              <a:rPr lang="en-US" sz="1600" dirty="0">
                <a:solidFill>
                  <a:schemeClr val="dk1"/>
                </a:solidFill>
                <a:latin typeface="Open Sans"/>
                <a:ea typeface="Open Sans"/>
                <a:cs typeface="Open Sans"/>
                <a:sym typeface="Open Sans"/>
              </a:rPr>
              <a:t>system functionality and monitored for additional issues</a:t>
            </a:r>
            <a:r>
              <a:rPr lang="en-US" sz="1600" dirty="0" smtClean="0">
                <a:solidFill>
                  <a:schemeClr val="dk1"/>
                </a:solidFill>
                <a:latin typeface="Open Sans"/>
                <a:ea typeface="Open Sans"/>
                <a:cs typeface="Open Sans"/>
                <a:sym typeface="Open Sans"/>
              </a:rPr>
              <a:t>.</a:t>
            </a:r>
            <a:endParaRPr sz="16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142659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8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lvl="0" algn="ctr"/>
            <a:r>
              <a:rPr lang="en" sz="3500" b="1" dirty="0"/>
              <a:t>Post-Mortem</a:t>
            </a:r>
            <a:endParaRPr sz="3500" b="1" dirty="0"/>
          </a:p>
        </p:txBody>
      </p:sp>
      <p:sp>
        <p:nvSpPr>
          <p:cNvPr id="366" name="Google Shape;366;p80"/>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nSpc>
                <a:spcPct val="100000"/>
              </a:lnSpc>
              <a:spcBef>
                <a:spcPts val="1200"/>
              </a:spcBef>
              <a:buNone/>
            </a:pPr>
            <a:r>
              <a:rPr lang="en" sz="1800" b="1" i="1" dirty="0">
                <a:solidFill>
                  <a:schemeClr val="tx1"/>
                </a:solidFill>
                <a:latin typeface="Open Sans"/>
                <a:ea typeface="Open Sans"/>
                <a:cs typeface="Open Sans"/>
                <a:sym typeface="Open Sans"/>
              </a:rPr>
              <a:t>Incident </a:t>
            </a:r>
            <a:r>
              <a:rPr lang="en" sz="1800" b="1" i="1" dirty="0" smtClean="0">
                <a:solidFill>
                  <a:schemeClr val="tx1"/>
                </a:solidFill>
                <a:latin typeface="Open Sans"/>
                <a:ea typeface="Open Sans"/>
                <a:cs typeface="Open Sans"/>
                <a:sym typeface="Open Sans"/>
              </a:rPr>
              <a:t>Title: </a:t>
            </a:r>
            <a:r>
              <a:rPr lang="en-US" sz="1800" b="1" dirty="0">
                <a:solidFill>
                  <a:schemeClr val="tx1"/>
                </a:solidFill>
              </a:rPr>
              <a:t>Application Outage</a:t>
            </a:r>
            <a:endParaRPr lang="en" sz="1800" b="1" i="1" dirty="0" smtClean="0">
              <a:solidFill>
                <a:schemeClr val="tx1"/>
              </a:solidFill>
              <a:latin typeface="Open Sans"/>
              <a:ea typeface="Open Sans"/>
              <a:cs typeface="Open Sans"/>
              <a:sym typeface="Open Sans"/>
            </a:endParaRPr>
          </a:p>
          <a:p>
            <a:pPr marL="0" indent="0">
              <a:lnSpc>
                <a:spcPct val="100000"/>
              </a:lnSpc>
              <a:spcBef>
                <a:spcPts val="1200"/>
              </a:spcBef>
              <a:buNone/>
            </a:pPr>
            <a:r>
              <a:rPr lang="en" sz="1800" b="1" i="1" dirty="0" smtClean="0">
                <a:solidFill>
                  <a:schemeClr val="tx1"/>
                </a:solidFill>
                <a:latin typeface="Open Sans"/>
                <a:ea typeface="Open Sans"/>
                <a:cs typeface="Open Sans"/>
                <a:sym typeface="Open Sans"/>
              </a:rPr>
              <a:t>Date/Time: </a:t>
            </a:r>
            <a:r>
              <a:rPr lang="en" sz="1800" b="1" dirty="0" smtClean="0">
                <a:solidFill>
                  <a:schemeClr val="tx1"/>
                </a:solidFill>
                <a:latin typeface="Open Sans"/>
                <a:ea typeface="Open Sans"/>
                <a:cs typeface="Open Sans"/>
                <a:sym typeface="Open Sans"/>
              </a:rPr>
              <a:t>25/11/2024</a:t>
            </a:r>
            <a:endParaRPr lang="en" sz="1800" b="1" i="1" dirty="0">
              <a:solidFill>
                <a:schemeClr val="tx1"/>
              </a:solidFill>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smtClean="0">
                <a:solidFill>
                  <a:schemeClr val="dk1"/>
                </a:solidFill>
                <a:latin typeface="Open Sans"/>
                <a:ea typeface="Open Sans"/>
                <a:cs typeface="Open Sans"/>
                <a:sym typeface="Open Sans"/>
              </a:rPr>
              <a:t>Action Plan</a:t>
            </a:r>
          </a:p>
          <a:p>
            <a:pPr marL="0" lvl="0" indent="0">
              <a:lnSpc>
                <a:spcPct val="100000"/>
              </a:lnSpc>
              <a:spcBef>
                <a:spcPts val="1200"/>
              </a:spcBef>
              <a:buNone/>
            </a:pPr>
            <a:r>
              <a:rPr lang="en-US" sz="1600" b="1" dirty="0" smtClean="0">
                <a:solidFill>
                  <a:schemeClr val="dk1"/>
                </a:solidFill>
                <a:latin typeface="Open Sans"/>
                <a:ea typeface="Open Sans"/>
                <a:cs typeface="Open Sans"/>
                <a:sym typeface="Open Sans"/>
              </a:rPr>
              <a:t>1. Deployment </a:t>
            </a:r>
            <a:r>
              <a:rPr lang="en-US" sz="1600" b="1" dirty="0">
                <a:solidFill>
                  <a:schemeClr val="dk1"/>
                </a:solidFill>
                <a:latin typeface="Open Sans"/>
                <a:ea typeface="Open Sans"/>
                <a:cs typeface="Open Sans"/>
                <a:sym typeface="Open Sans"/>
              </a:rPr>
              <a:t>Safeguards:</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 Enforce </a:t>
            </a:r>
            <a:r>
              <a:rPr lang="en-US" sz="1600" dirty="0">
                <a:solidFill>
                  <a:schemeClr val="dk1"/>
                </a:solidFill>
                <a:latin typeface="Open Sans"/>
                <a:ea typeface="Open Sans"/>
                <a:cs typeface="Open Sans"/>
                <a:sym typeface="Open Sans"/>
              </a:rPr>
              <a:t>tagging and validation of builds before deployment.</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 Automate </a:t>
            </a:r>
            <a:r>
              <a:rPr lang="en-US" sz="1600" dirty="0">
                <a:solidFill>
                  <a:schemeClr val="dk1"/>
                </a:solidFill>
                <a:latin typeface="Open Sans"/>
                <a:ea typeface="Open Sans"/>
                <a:cs typeface="Open Sans"/>
                <a:sym typeface="Open Sans"/>
              </a:rPr>
              <a:t>pre-deployment checks using CI/CD pipelines.</a:t>
            </a:r>
          </a:p>
          <a:p>
            <a:pPr marL="0" lvl="0" indent="0">
              <a:lnSpc>
                <a:spcPct val="100000"/>
              </a:lnSpc>
              <a:spcBef>
                <a:spcPts val="1200"/>
              </a:spcBef>
              <a:buNone/>
            </a:pPr>
            <a:r>
              <a:rPr lang="en-US" sz="1600" b="1" dirty="0" smtClean="0">
                <a:solidFill>
                  <a:schemeClr val="dk1"/>
                </a:solidFill>
                <a:latin typeface="Open Sans"/>
                <a:ea typeface="Open Sans"/>
                <a:cs typeface="Open Sans"/>
                <a:sym typeface="Open Sans"/>
              </a:rPr>
              <a:t>2. Monitoring </a:t>
            </a:r>
            <a:r>
              <a:rPr lang="en-US" sz="1600" b="1" dirty="0">
                <a:solidFill>
                  <a:schemeClr val="dk1"/>
                </a:solidFill>
                <a:latin typeface="Open Sans"/>
                <a:ea typeface="Open Sans"/>
                <a:cs typeface="Open Sans"/>
                <a:sym typeface="Open Sans"/>
              </a:rPr>
              <a:t>Improvements:</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 Enhance </a:t>
            </a:r>
            <a:r>
              <a:rPr lang="en-US" sz="1600" dirty="0">
                <a:solidFill>
                  <a:schemeClr val="dk1"/>
                </a:solidFill>
                <a:latin typeface="Open Sans"/>
                <a:ea typeface="Open Sans"/>
                <a:cs typeface="Open Sans"/>
                <a:sym typeface="Open Sans"/>
              </a:rPr>
              <a:t>logging to detect incompatible builds early.</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 Set </a:t>
            </a:r>
            <a:r>
              <a:rPr lang="en-US" sz="1600" dirty="0">
                <a:solidFill>
                  <a:schemeClr val="dk1"/>
                </a:solidFill>
                <a:latin typeface="Open Sans"/>
                <a:ea typeface="Open Sans"/>
                <a:cs typeface="Open Sans"/>
                <a:sym typeface="Open Sans"/>
              </a:rPr>
              <a:t>up alerts for unexpected build or configuration changes.</a:t>
            </a:r>
          </a:p>
          <a:p>
            <a:pPr marL="0" lvl="0" indent="0">
              <a:lnSpc>
                <a:spcPct val="100000"/>
              </a:lnSpc>
              <a:spcBef>
                <a:spcPts val="1200"/>
              </a:spcBef>
              <a:buNone/>
            </a:pPr>
            <a:r>
              <a:rPr lang="en-US" sz="1600" b="1" dirty="0" smtClean="0">
                <a:solidFill>
                  <a:schemeClr val="dk1"/>
                </a:solidFill>
                <a:latin typeface="Open Sans"/>
                <a:ea typeface="Open Sans"/>
                <a:cs typeface="Open Sans"/>
                <a:sym typeface="Open Sans"/>
              </a:rPr>
              <a:t>3. Process </a:t>
            </a:r>
            <a:r>
              <a:rPr lang="en-US" sz="1600" b="1" dirty="0">
                <a:solidFill>
                  <a:schemeClr val="dk1"/>
                </a:solidFill>
                <a:latin typeface="Open Sans"/>
                <a:ea typeface="Open Sans"/>
                <a:cs typeface="Open Sans"/>
                <a:sym typeface="Open Sans"/>
              </a:rPr>
              <a:t>Enhancements:</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 Implement </a:t>
            </a:r>
            <a:r>
              <a:rPr lang="en-US" sz="1600" dirty="0">
                <a:solidFill>
                  <a:schemeClr val="dk1"/>
                </a:solidFill>
                <a:latin typeface="Open Sans"/>
                <a:ea typeface="Open Sans"/>
                <a:cs typeface="Open Sans"/>
                <a:sym typeface="Open Sans"/>
              </a:rPr>
              <a:t>stricter deployment SOPs, including approvals.</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 Conduct </a:t>
            </a:r>
            <a:r>
              <a:rPr lang="en-US" sz="1600" dirty="0">
                <a:solidFill>
                  <a:schemeClr val="dk1"/>
                </a:solidFill>
                <a:latin typeface="Open Sans"/>
                <a:ea typeface="Open Sans"/>
                <a:cs typeface="Open Sans"/>
                <a:sym typeface="Open Sans"/>
              </a:rPr>
              <a:t>training for all involved teams on deployment best practices.</a:t>
            </a:r>
          </a:p>
          <a:p>
            <a:pPr marL="0" lvl="0" indent="0">
              <a:lnSpc>
                <a:spcPct val="100000"/>
              </a:lnSpc>
              <a:spcBef>
                <a:spcPts val="1200"/>
              </a:spcBef>
              <a:buNone/>
            </a:pPr>
            <a:r>
              <a:rPr lang="en-US" sz="1600" b="1" dirty="0" smtClean="0">
                <a:solidFill>
                  <a:schemeClr val="dk1"/>
                </a:solidFill>
                <a:latin typeface="Open Sans"/>
                <a:ea typeface="Open Sans"/>
                <a:cs typeface="Open Sans"/>
                <a:sym typeface="Open Sans"/>
              </a:rPr>
              <a:t>4. Accountability</a:t>
            </a:r>
            <a:r>
              <a:rPr lang="en-US" sz="1600" b="1" dirty="0">
                <a:solidFill>
                  <a:schemeClr val="dk1"/>
                </a:solidFill>
                <a:latin typeface="Open Sans"/>
                <a:ea typeface="Open Sans"/>
                <a:cs typeface="Open Sans"/>
                <a:sym typeface="Open Sans"/>
              </a:rPr>
              <a:t>:</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 Assign </a:t>
            </a:r>
            <a:r>
              <a:rPr lang="en-US" sz="1600" dirty="0">
                <a:solidFill>
                  <a:schemeClr val="dk1"/>
                </a:solidFill>
                <a:latin typeface="Open Sans"/>
                <a:ea typeface="Open Sans"/>
                <a:cs typeface="Open Sans"/>
                <a:sym typeface="Open Sans"/>
              </a:rPr>
              <a:t>Greg Tree to automate deployment validations (due in 2 weeks).</a:t>
            </a:r>
          </a:p>
          <a:p>
            <a:pPr marL="0" lvl="0" indent="0">
              <a:lnSpc>
                <a:spcPct val="100000"/>
              </a:lnSpc>
              <a:spcBef>
                <a:spcPts val="1200"/>
              </a:spcBef>
              <a:buNone/>
            </a:pPr>
            <a:r>
              <a:rPr lang="en-US" sz="1600" dirty="0" smtClean="0">
                <a:solidFill>
                  <a:schemeClr val="dk1"/>
                </a:solidFill>
                <a:latin typeface="Open Sans"/>
                <a:ea typeface="Open Sans"/>
                <a:cs typeface="Open Sans"/>
                <a:sym typeface="Open Sans"/>
              </a:rPr>
              <a:t> - Susan </a:t>
            </a:r>
            <a:r>
              <a:rPr lang="en-US" sz="1600" dirty="0">
                <a:solidFill>
                  <a:schemeClr val="dk1"/>
                </a:solidFill>
                <a:latin typeface="Open Sans"/>
                <a:ea typeface="Open Sans"/>
                <a:cs typeface="Open Sans"/>
                <a:sym typeface="Open Sans"/>
              </a:rPr>
              <a:t>Vega to provide a customer-facing post-outage summary (due in 3 days).</a:t>
            </a:r>
            <a:endParaRPr sz="16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958863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76"/>
        <p:cNvGrpSpPr/>
        <p:nvPr/>
      </p:nvGrpSpPr>
      <p:grpSpPr>
        <a:xfrm>
          <a:off x="0" y="0"/>
          <a:ext cx="0" cy="0"/>
          <a:chOff x="0" y="0"/>
          <a:chExt cx="0" cy="0"/>
        </a:xfrm>
      </p:grpSpPr>
      <p:sp>
        <p:nvSpPr>
          <p:cNvPr id="377" name="Google Shape;377;p82"/>
          <p:cNvSpPr/>
          <p:nvPr/>
        </p:nvSpPr>
        <p:spPr>
          <a:xfrm>
            <a:off x="902700" y="4003550"/>
            <a:ext cx="6147900" cy="34992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Toil Reduction</a:t>
            </a:r>
            <a:endParaRPr sz="3600" b="1">
              <a:solidFill>
                <a:srgbClr val="FFFFFF"/>
              </a:solidFill>
              <a:latin typeface="Open Sans"/>
              <a:ea typeface="Open Sans"/>
              <a:cs typeface="Open Sans"/>
              <a:sym typeface="Open Sans"/>
            </a:endParaRPr>
          </a:p>
        </p:txBody>
      </p:sp>
      <p:sp>
        <p:nvSpPr>
          <p:cNvPr id="378" name="Google Shape;378;p8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3"/>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Toil Reduction Plan</a:t>
            </a:r>
            <a:endParaRPr sz="3600" b="1"/>
          </a:p>
        </p:txBody>
      </p:sp>
      <p:sp>
        <p:nvSpPr>
          <p:cNvPr id="384" name="Google Shape;384;p83"/>
          <p:cNvSpPr txBox="1">
            <a:spLocks noGrp="1"/>
          </p:cNvSpPr>
          <p:nvPr>
            <p:ph type="body" idx="1"/>
          </p:nvPr>
        </p:nvSpPr>
        <p:spPr>
          <a:xfrm>
            <a:off x="264900" y="1389300"/>
            <a:ext cx="7242600" cy="2438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dirty="0">
                <a:solidFill>
                  <a:schemeClr val="dk1"/>
                </a:solidFill>
                <a:latin typeface="Arial"/>
                <a:ea typeface="Arial"/>
                <a:cs typeface="Arial"/>
                <a:sym typeface="Arial"/>
              </a:rPr>
              <a:t>Summary</a:t>
            </a:r>
            <a:endParaRPr sz="16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dirty="0">
                <a:solidFill>
                  <a:schemeClr val="dk1"/>
                </a:solidFill>
                <a:latin typeface="Arial"/>
                <a:ea typeface="Arial"/>
                <a:cs typeface="Arial"/>
                <a:sym typeface="Arial"/>
              </a:rPr>
              <a:t>Now that you have spent some time on your own as an SRE, you now have to round out your week by handling some of the toil you encountered. Looking through the on-call summary, post-mortem, as-built design doc, and your experience, you decided that there are several ways to reduce toil. You need to list out 4 of the major items for this week, explain the reason for choosing each item briefly, and provide at least one benefit automating the toil would have. After that, you will need to implement two of these items in pseudocode to help your team move forward.</a:t>
            </a:r>
            <a:endParaRPr sz="1900" dirty="0">
              <a:solidFill>
                <a:srgbClr val="000000"/>
              </a:solidFill>
              <a:latin typeface="Open Sans"/>
              <a:ea typeface="Open Sans"/>
              <a:cs typeface="Open Sans"/>
              <a:sym typeface="Open Sans"/>
            </a:endParaRPr>
          </a:p>
          <a:p>
            <a:pPr marL="0" lvl="0" indent="0" algn="l" rtl="0">
              <a:lnSpc>
                <a:spcPct val="200000"/>
              </a:lnSpc>
              <a:spcBef>
                <a:spcPts val="1200"/>
              </a:spcBef>
              <a:spcAft>
                <a:spcPts val="0"/>
              </a:spcAft>
              <a:buNone/>
            </a:pPr>
            <a:endParaRPr sz="1900" b="1" dirty="0">
              <a:latin typeface="Open Sans"/>
              <a:ea typeface="Open Sans"/>
              <a:cs typeface="Open Sans"/>
              <a:sym typeface="Open Sans"/>
            </a:endParaRPr>
          </a:p>
        </p:txBody>
      </p:sp>
      <p:graphicFrame>
        <p:nvGraphicFramePr>
          <p:cNvPr id="385" name="Google Shape;385;p83"/>
          <p:cNvGraphicFramePr/>
          <p:nvPr>
            <p:extLst>
              <p:ext uri="{D42A27DB-BD31-4B8C-83A1-F6EECF244321}">
                <p14:modId xmlns:p14="http://schemas.microsoft.com/office/powerpoint/2010/main" val="3278799362"/>
              </p:ext>
            </p:extLst>
          </p:nvPr>
        </p:nvGraphicFramePr>
        <p:xfrm>
          <a:off x="264950" y="3948875"/>
          <a:ext cx="7052175" cy="5827626"/>
        </p:xfrm>
        <a:graphic>
          <a:graphicData uri="http://schemas.openxmlformats.org/drawingml/2006/table">
            <a:tbl>
              <a:tblPr>
                <a:noFill/>
                <a:tableStyleId>{A11AE1A8-65A0-40EA-9BD1-5674D6276C4B}</a:tableStyleId>
              </a:tblPr>
              <a:tblGrid>
                <a:gridCol w="1154417">
                  <a:extLst>
                    <a:ext uri="{9D8B030D-6E8A-4147-A177-3AD203B41FA5}">
                      <a16:colId xmlns:a16="http://schemas.microsoft.com/office/drawing/2014/main" val="20000"/>
                    </a:ext>
                  </a:extLst>
                </a:gridCol>
                <a:gridCol w="2975212">
                  <a:extLst>
                    <a:ext uri="{9D8B030D-6E8A-4147-A177-3AD203B41FA5}">
                      <a16:colId xmlns:a16="http://schemas.microsoft.com/office/drawing/2014/main" val="20001"/>
                    </a:ext>
                  </a:extLst>
                </a:gridCol>
                <a:gridCol w="2922546">
                  <a:extLst>
                    <a:ext uri="{9D8B030D-6E8A-4147-A177-3AD203B41FA5}">
                      <a16:colId xmlns:a16="http://schemas.microsoft.com/office/drawing/2014/main" val="20002"/>
                    </a:ext>
                  </a:extLst>
                </a:gridCol>
              </a:tblGrid>
              <a:tr h="710650">
                <a:tc>
                  <a:txBody>
                    <a:bodyPr/>
                    <a:lstStyle/>
                    <a:p>
                      <a:pPr marL="0" lvl="0" indent="0" algn="l" rtl="0">
                        <a:lnSpc>
                          <a:spcPct val="115000"/>
                        </a:lnSpc>
                        <a:spcBef>
                          <a:spcPts val="1200"/>
                        </a:spcBef>
                        <a:spcAft>
                          <a:spcPts val="0"/>
                        </a:spcAft>
                        <a:buClr>
                          <a:schemeClr val="dk1"/>
                        </a:buClr>
                        <a:buSzPts val="1100"/>
                        <a:buFont typeface="Arial"/>
                        <a:buNone/>
                      </a:pPr>
                      <a:r>
                        <a:rPr lang="en" sz="1600" b="1" smtClean="0">
                          <a:solidFill>
                            <a:schemeClr val="dk1"/>
                          </a:solidFill>
                        </a:rPr>
                        <a:t>Toil Items</a:t>
                      </a:r>
                      <a:endParaRPr sz="1200" smtClean="0">
                        <a:solidFill>
                          <a:schemeClr val="dk2"/>
                        </a:solidFill>
                        <a:latin typeface="Open Sans"/>
                        <a:ea typeface="Open Sans"/>
                        <a:cs typeface="Open Sans"/>
                        <a:sym typeface="Open Sans"/>
                      </a:endParaRPr>
                    </a:p>
                    <a:p>
                      <a:pPr marL="0" lvl="0" indent="0" algn="l" rtl="0">
                        <a:spcBef>
                          <a:spcPts val="1200"/>
                        </a:spcBef>
                        <a:spcAft>
                          <a:spcPts val="0"/>
                        </a:spcAft>
                        <a:buNone/>
                      </a:pPr>
                      <a:endParaRPr dirty="0"/>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sz="1600" b="1" smtClean="0">
                          <a:solidFill>
                            <a:schemeClr val="dk1"/>
                          </a:solidFill>
                        </a:rPr>
                        <a:t>Why it is considered toil?</a:t>
                      </a:r>
                      <a:endParaRPr dirty="0"/>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sz="1600" b="1" smtClean="0">
                          <a:solidFill>
                            <a:schemeClr val="dk1"/>
                          </a:solidFill>
                        </a:rPr>
                        <a:t>Benefits of automating</a:t>
                      </a:r>
                      <a:endParaRPr dirty="0"/>
                    </a:p>
                  </a:txBody>
                  <a:tcPr marL="91425" marR="91425" marT="91425" marB="91425"/>
                </a:tc>
                <a:extLst>
                  <a:ext uri="{0D108BD9-81ED-4DB2-BD59-A6C34878D82A}">
                    <a16:rowId xmlns:a16="http://schemas.microsoft.com/office/drawing/2014/main" val="10000"/>
                  </a:ext>
                </a:extLst>
              </a:tr>
              <a:tr h="890200">
                <a:tc>
                  <a:txBody>
                    <a:bodyPr/>
                    <a:lstStyle/>
                    <a:p>
                      <a:pPr marL="0" lvl="0" indent="0" algn="l" rtl="0">
                        <a:spcBef>
                          <a:spcPts val="0"/>
                        </a:spcBef>
                        <a:spcAft>
                          <a:spcPts val="0"/>
                        </a:spcAft>
                        <a:buNone/>
                      </a:pPr>
                      <a:r>
                        <a:rPr lang="en-US" dirty="0" smtClean="0"/>
                        <a:t>Storage Management for Log Files</a:t>
                      </a:r>
                      <a:endParaRPr i="1" dirty="0"/>
                    </a:p>
                  </a:txBody>
                  <a:tcPr marL="91425" marR="91425" marT="91425" marB="91425"/>
                </a:tc>
                <a:tc>
                  <a:txBody>
                    <a:bodyPr/>
                    <a:lstStyle/>
                    <a:p>
                      <a:pPr marL="0" lvl="0" indent="0" algn="l" rtl="0">
                        <a:spcBef>
                          <a:spcPts val="0"/>
                        </a:spcBef>
                        <a:spcAft>
                          <a:spcPts val="0"/>
                        </a:spcAft>
                        <a:buNone/>
                      </a:pPr>
                      <a:r>
                        <a:rPr lang="en-US" dirty="0" smtClean="0"/>
                        <a:t>Regular manual log clearing, such as those missed due to Steve's absence, led to a storage alert. This task is repetitive and prone to human error.</a:t>
                      </a:r>
                      <a:endParaRPr i="1" dirty="0"/>
                    </a:p>
                  </a:txBody>
                  <a:tcPr marL="91425" marR="91425" marT="91425" marB="91425"/>
                </a:tc>
                <a:tc>
                  <a:txBody>
                    <a:bodyPr/>
                    <a:lstStyle/>
                    <a:p>
                      <a:pPr marL="0" lvl="0" indent="0" algn="l" rtl="0">
                        <a:spcBef>
                          <a:spcPts val="0"/>
                        </a:spcBef>
                        <a:spcAft>
                          <a:spcPts val="0"/>
                        </a:spcAft>
                        <a:buNone/>
                      </a:pPr>
                      <a:r>
                        <a:rPr lang="en-US" dirty="0" smtClean="0"/>
                        <a:t>Automating log rotation and cleanup will ensure consistent management of log storage, prevent outages, and reduce manual intervention.</a:t>
                      </a:r>
                      <a:endParaRPr i="1" dirty="0"/>
                    </a:p>
                  </a:txBody>
                  <a:tcPr marL="91425" marR="91425" marT="91425" marB="91425"/>
                </a:tc>
                <a:extLst>
                  <a:ext uri="{0D108BD9-81ED-4DB2-BD59-A6C34878D82A}">
                    <a16:rowId xmlns:a16="http://schemas.microsoft.com/office/drawing/2014/main" val="10001"/>
                  </a:ext>
                </a:extLst>
              </a:tr>
              <a:tr h="890200">
                <a:tc>
                  <a:txBody>
                    <a:bodyPr/>
                    <a:lstStyle/>
                    <a:p>
                      <a:pPr marL="0" lvl="0" indent="0" algn="l" rtl="0">
                        <a:spcBef>
                          <a:spcPts val="0"/>
                        </a:spcBef>
                        <a:spcAft>
                          <a:spcPts val="0"/>
                        </a:spcAft>
                        <a:buNone/>
                      </a:pPr>
                      <a:r>
                        <a:rPr lang="en-US" dirty="0" smtClean="0"/>
                        <a:t>DNS Failover Handling</a:t>
                      </a:r>
                      <a:endParaRPr dirty="0"/>
                    </a:p>
                  </a:txBody>
                  <a:tcPr marL="91425" marR="91425" marT="91425" marB="91425"/>
                </a:tc>
                <a:tc>
                  <a:txBody>
                    <a:bodyPr/>
                    <a:lstStyle/>
                    <a:p>
                      <a:pPr marL="0" lvl="0" indent="0" algn="l" rtl="0">
                        <a:spcBef>
                          <a:spcPts val="0"/>
                        </a:spcBef>
                        <a:spcAft>
                          <a:spcPts val="0"/>
                        </a:spcAft>
                        <a:buNone/>
                      </a:pPr>
                      <a:r>
                        <a:rPr lang="en-US" dirty="0" smtClean="0"/>
                        <a:t>DNS failover currently requires manual intervention based on alerts, which can delay response times.</a:t>
                      </a:r>
                      <a:endParaRPr dirty="0"/>
                    </a:p>
                  </a:txBody>
                  <a:tcPr marL="91425" marR="91425" marT="91425" marB="91425"/>
                </a:tc>
                <a:tc>
                  <a:txBody>
                    <a:bodyPr/>
                    <a:lstStyle/>
                    <a:p>
                      <a:pPr marL="0" lvl="0" indent="0" algn="l" rtl="0">
                        <a:spcBef>
                          <a:spcPts val="0"/>
                        </a:spcBef>
                        <a:spcAft>
                          <a:spcPts val="0"/>
                        </a:spcAft>
                        <a:buNone/>
                      </a:pPr>
                      <a:r>
                        <a:rPr lang="en-US" dirty="0" smtClean="0"/>
                        <a:t>Automating DNS failover would reduce downtime during DNS outages, ensuring faster resolution and improved reliability.</a:t>
                      </a:r>
                      <a:endParaRPr dirty="0"/>
                    </a:p>
                  </a:txBody>
                  <a:tcPr marL="91425" marR="91425" marT="91425" marB="91425"/>
                </a:tc>
                <a:extLst>
                  <a:ext uri="{0D108BD9-81ED-4DB2-BD59-A6C34878D82A}">
                    <a16:rowId xmlns:a16="http://schemas.microsoft.com/office/drawing/2014/main" val="10002"/>
                  </a:ext>
                </a:extLst>
              </a:tr>
              <a:tr h="890200">
                <a:tc>
                  <a:txBody>
                    <a:bodyPr/>
                    <a:lstStyle/>
                    <a:p>
                      <a:pPr marL="0" lvl="0" indent="0" algn="l" rtl="0">
                        <a:spcBef>
                          <a:spcPts val="0"/>
                        </a:spcBef>
                        <a:spcAft>
                          <a:spcPts val="0"/>
                        </a:spcAft>
                        <a:buNone/>
                      </a:pPr>
                      <a:r>
                        <a:rPr lang="en-US" dirty="0" smtClean="0"/>
                        <a:t>Deployment Validation</a:t>
                      </a:r>
                      <a:endParaRPr dirty="0"/>
                    </a:p>
                  </a:txBody>
                  <a:tcPr marL="91425" marR="91425" marT="91425" marB="91425"/>
                </a:tc>
                <a:tc>
                  <a:txBody>
                    <a:bodyPr/>
                    <a:lstStyle/>
                    <a:p>
                      <a:pPr marL="0" lvl="0" indent="0" algn="l" rtl="0">
                        <a:spcBef>
                          <a:spcPts val="0"/>
                        </a:spcBef>
                        <a:spcAft>
                          <a:spcPts val="0"/>
                        </a:spcAft>
                        <a:buNone/>
                      </a:pPr>
                      <a:r>
                        <a:rPr lang="en-US" dirty="0" smtClean="0"/>
                        <a:t>The application outage occurred due to an incorrect QA build being deployed to production. This issue could have been prevented with automated validation of deployment scripts.</a:t>
                      </a:r>
                      <a:endParaRPr dirty="0"/>
                    </a:p>
                  </a:txBody>
                  <a:tcPr marL="91425" marR="91425" marT="91425" marB="91425"/>
                </a:tc>
                <a:tc>
                  <a:txBody>
                    <a:bodyPr/>
                    <a:lstStyle/>
                    <a:p>
                      <a:pPr marL="0" lvl="0" indent="0" algn="l" rtl="0">
                        <a:spcBef>
                          <a:spcPts val="0"/>
                        </a:spcBef>
                        <a:spcAft>
                          <a:spcPts val="0"/>
                        </a:spcAft>
                        <a:buNone/>
                      </a:pPr>
                      <a:r>
                        <a:rPr lang="en-US" dirty="0" smtClean="0"/>
                        <a:t>Implementing deployment validation checks would prevent accidental production deployments of incorrect builds, ensuring stability and reducing recovery time.</a:t>
                      </a:r>
                      <a:endParaRPr dirty="0"/>
                    </a:p>
                  </a:txBody>
                  <a:tcPr marL="91425" marR="91425" marT="91425" marB="91425"/>
                </a:tc>
                <a:extLst>
                  <a:ext uri="{0D108BD9-81ED-4DB2-BD59-A6C34878D82A}">
                    <a16:rowId xmlns:a16="http://schemas.microsoft.com/office/drawing/2014/main" val="10003"/>
                  </a:ext>
                </a:extLst>
              </a:tr>
              <a:tr h="925700">
                <a:tc>
                  <a:txBody>
                    <a:bodyPr/>
                    <a:lstStyle/>
                    <a:p>
                      <a:pPr marL="0" lvl="0" indent="0" algn="l" rtl="0">
                        <a:spcBef>
                          <a:spcPts val="0"/>
                        </a:spcBef>
                        <a:spcAft>
                          <a:spcPts val="0"/>
                        </a:spcAft>
                        <a:buNone/>
                      </a:pPr>
                      <a:r>
                        <a:rPr lang="en-US" dirty="0" smtClean="0"/>
                        <a:t>Outage Escalation and Communication</a:t>
                      </a:r>
                      <a:endParaRPr dirty="0"/>
                    </a:p>
                  </a:txBody>
                  <a:tcPr marL="91425" marR="91425" marT="91425" marB="91425"/>
                </a:tc>
                <a:tc>
                  <a:txBody>
                    <a:bodyPr/>
                    <a:lstStyle/>
                    <a:p>
                      <a:pPr marL="0" lvl="0" indent="0" algn="l" rtl="0">
                        <a:spcBef>
                          <a:spcPts val="0"/>
                        </a:spcBef>
                        <a:spcAft>
                          <a:spcPts val="0"/>
                        </a:spcAft>
                        <a:buNone/>
                      </a:pPr>
                      <a:r>
                        <a:rPr lang="en-US" dirty="0" smtClean="0"/>
                        <a:t>Coordinating communication during the application outage required manual messaging and tracking of involved stakeholders.</a:t>
                      </a:r>
                      <a:endParaRPr dirty="0"/>
                    </a:p>
                  </a:txBody>
                  <a:tcPr marL="91425" marR="91425" marT="91425" marB="91425"/>
                </a:tc>
                <a:tc>
                  <a:txBody>
                    <a:bodyPr/>
                    <a:lstStyle/>
                    <a:p>
                      <a:pPr marL="0" lvl="0" indent="0" algn="l" rtl="0">
                        <a:spcBef>
                          <a:spcPts val="0"/>
                        </a:spcBef>
                        <a:spcAft>
                          <a:spcPts val="0"/>
                        </a:spcAft>
                        <a:buNone/>
                      </a:pPr>
                      <a:r>
                        <a:rPr lang="en-US" dirty="0" smtClean="0"/>
                        <a:t>Automating escalation and stakeholder notifications would streamline communication, ensure quicker responses, and reduce workload on on-call engineers.</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84"/>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t>Automation Implementation</a:t>
            </a:r>
            <a:endParaRPr sz="3600" b="1" dirty="0"/>
          </a:p>
        </p:txBody>
      </p:sp>
      <p:sp>
        <p:nvSpPr>
          <p:cNvPr id="391" name="Google Shape;391;p84"/>
          <p:cNvSpPr txBox="1">
            <a:spLocks noGrp="1"/>
          </p:cNvSpPr>
          <p:nvPr>
            <p:ph type="body" idx="1"/>
          </p:nvPr>
        </p:nvSpPr>
        <p:spPr>
          <a:xfrm>
            <a:off x="264900" y="1601500"/>
            <a:ext cx="7242600" cy="8019000"/>
          </a:xfrm>
          <a:prstGeom prst="rect">
            <a:avLst/>
          </a:prstGeom>
        </p:spPr>
        <p:txBody>
          <a:bodyPr spcFirstLastPara="1" wrap="square" lIns="91425" tIns="91425" rIns="91425" bIns="91425" anchor="t" anchorCtr="0">
            <a:noAutofit/>
          </a:bodyPr>
          <a:lstStyle/>
          <a:p>
            <a:pPr marL="0" lvl="0" indent="0">
              <a:spcBef>
                <a:spcPts val="1200"/>
              </a:spcBef>
              <a:buClr>
                <a:schemeClr val="dk1"/>
              </a:buClr>
              <a:buSzPts val="1100"/>
              <a:buNone/>
            </a:pPr>
            <a:r>
              <a:rPr lang="en-US" sz="1600" b="1" dirty="0">
                <a:solidFill>
                  <a:schemeClr val="tx1"/>
                </a:solidFill>
                <a:latin typeface="Open Sans" panose="020B0600070205080204" charset="0"/>
                <a:ea typeface="Open Sans" panose="020B0600070205080204" charset="0"/>
                <a:cs typeface="Open Sans" panose="020B0600070205080204" charset="0"/>
              </a:rPr>
              <a:t>Automating Log </a:t>
            </a:r>
            <a:r>
              <a:rPr lang="en-US" sz="1600" b="1" dirty="0" smtClean="0">
                <a:solidFill>
                  <a:schemeClr val="tx1"/>
                </a:solidFill>
                <a:latin typeface="Open Sans" panose="020B0600070205080204" charset="0"/>
                <a:ea typeface="Open Sans" panose="020B0600070205080204" charset="0"/>
                <a:cs typeface="Open Sans" panose="020B0600070205080204" charset="0"/>
              </a:rPr>
              <a:t>Management:</a:t>
            </a:r>
          </a:p>
          <a:p>
            <a:pPr marL="0" lvl="0" indent="0">
              <a:spcBef>
                <a:spcPts val="1200"/>
              </a:spcBef>
              <a:buClr>
                <a:schemeClr val="dk1"/>
              </a:buClr>
              <a:buSzPts val="1100"/>
              <a:buNone/>
            </a:pPr>
            <a:r>
              <a:rPr lang="en-US" sz="1400" b="1" dirty="0">
                <a:solidFill>
                  <a:schemeClr val="dk1"/>
                </a:solidFill>
                <a:latin typeface="Open Sans" panose="020B0600070205080204" charset="0"/>
                <a:ea typeface="Open Sans" panose="020B0600070205080204" charset="0"/>
                <a:cs typeface="Open Sans" panose="020B0600070205080204" charset="0"/>
                <a:sym typeface="Arial"/>
              </a:rPr>
              <a:t>Documentation/Comments</a:t>
            </a:r>
            <a:r>
              <a:rPr lang="en-US" sz="1400" b="1" dirty="0" smtClean="0">
                <a:solidFill>
                  <a:schemeClr val="dk1"/>
                </a:solidFill>
                <a:latin typeface="Open Sans" panose="020B0600070205080204" charset="0"/>
                <a:ea typeface="Open Sans" panose="020B0600070205080204" charset="0"/>
                <a:cs typeface="Open Sans" panose="020B0600070205080204" charset="0"/>
                <a:sym typeface="Arial"/>
              </a:rPr>
              <a:t>:</a:t>
            </a:r>
          </a:p>
          <a:p>
            <a:pPr marL="0" lvl="0" indent="0">
              <a:lnSpc>
                <a:spcPct val="100000"/>
              </a:lnSpc>
              <a:spcBef>
                <a:spcPts val="1200"/>
              </a:spcBef>
              <a:buClr>
                <a:schemeClr val="dk1"/>
              </a:buClr>
              <a:buSzPts val="1100"/>
              <a:buNone/>
            </a:pPr>
            <a:r>
              <a:rPr lang="en-US" sz="1400" dirty="0">
                <a:solidFill>
                  <a:schemeClr val="tx1"/>
                </a:solidFill>
                <a:latin typeface="Open Sans" panose="020B0600070205080204" charset="0"/>
                <a:ea typeface="Open Sans" panose="020B0600070205080204" charset="0"/>
                <a:cs typeface="Open Sans" panose="020B0600070205080204" charset="0"/>
                <a:sym typeface="Arial"/>
              </a:rPr>
              <a:t>How it works</a:t>
            </a:r>
            <a:r>
              <a:rPr lang="en-US" sz="1400" dirty="0" smtClean="0">
                <a:solidFill>
                  <a:schemeClr val="tx1"/>
                </a:solidFill>
                <a:latin typeface="Open Sans" panose="020B0600070205080204" charset="0"/>
                <a:ea typeface="Open Sans" panose="020B0600070205080204" charset="0"/>
                <a:cs typeface="Open Sans" panose="020B0600070205080204" charset="0"/>
                <a:sym typeface="Arial"/>
              </a:rPr>
              <a:t>:</a:t>
            </a:r>
          </a:p>
          <a:p>
            <a:pPr marL="0" lvl="0" indent="0">
              <a:lnSpc>
                <a:spcPct val="100000"/>
              </a:lnSpc>
              <a:spcBef>
                <a:spcPts val="1200"/>
              </a:spcBef>
              <a:buClr>
                <a:schemeClr val="dk1"/>
              </a:buClr>
              <a:buSzPts val="1100"/>
              <a:buNone/>
            </a:pPr>
            <a:r>
              <a:rPr lang="en-US" sz="1400" dirty="0" smtClean="0">
                <a:solidFill>
                  <a:schemeClr val="tx1"/>
                </a:solidFill>
                <a:latin typeface="Open Sans" panose="020B0600070205080204" charset="0"/>
                <a:ea typeface="Open Sans" panose="020B0600070205080204" charset="0"/>
                <a:cs typeface="Open Sans" panose="020B0600070205080204" charset="0"/>
                <a:sym typeface="Open Sans"/>
              </a:rPr>
              <a:t>+ The </a:t>
            </a:r>
            <a:r>
              <a:rPr lang="en-US" sz="1400" dirty="0">
                <a:solidFill>
                  <a:schemeClr val="tx1"/>
                </a:solidFill>
                <a:latin typeface="Open Sans" panose="020B0600070205080204" charset="0"/>
                <a:ea typeface="Open Sans" panose="020B0600070205080204" charset="0"/>
                <a:cs typeface="Open Sans" panose="020B0600070205080204" charset="0"/>
                <a:sym typeface="Open Sans"/>
              </a:rPr>
              <a:t>script calculates the disk usage percentage of the LOG_DIR.</a:t>
            </a:r>
          </a:p>
          <a:p>
            <a:pPr marL="0" lvl="0" indent="0">
              <a:lnSpc>
                <a:spcPct val="100000"/>
              </a:lnSpc>
              <a:spcBef>
                <a:spcPts val="1200"/>
              </a:spcBef>
              <a:buClr>
                <a:schemeClr val="dk1"/>
              </a:buClr>
              <a:buSzPts val="1100"/>
              <a:buNone/>
            </a:pPr>
            <a:r>
              <a:rPr lang="en-US" sz="1400" dirty="0" smtClean="0">
                <a:solidFill>
                  <a:schemeClr val="tx1"/>
                </a:solidFill>
                <a:latin typeface="Open Sans" panose="020B0600070205080204" charset="0"/>
                <a:ea typeface="Open Sans" panose="020B0600070205080204" charset="0"/>
                <a:cs typeface="Open Sans" panose="020B0600070205080204" charset="0"/>
                <a:sym typeface="Open Sans"/>
              </a:rPr>
              <a:t>+ If </a:t>
            </a:r>
            <a:r>
              <a:rPr lang="en-US" sz="1400" dirty="0">
                <a:solidFill>
                  <a:schemeClr val="tx1"/>
                </a:solidFill>
                <a:latin typeface="Open Sans" panose="020B0600070205080204" charset="0"/>
                <a:ea typeface="Open Sans" panose="020B0600070205080204" charset="0"/>
                <a:cs typeface="Open Sans" panose="020B0600070205080204" charset="0"/>
                <a:sym typeface="Open Sans"/>
              </a:rPr>
              <a:t>the usage exceeds 80%, it compresses the logs into a zip file with a timestamp.</a:t>
            </a:r>
          </a:p>
          <a:p>
            <a:pPr marL="0" lvl="0" indent="0">
              <a:lnSpc>
                <a:spcPct val="100000"/>
              </a:lnSpc>
              <a:spcBef>
                <a:spcPts val="1200"/>
              </a:spcBef>
              <a:buClr>
                <a:schemeClr val="dk1"/>
              </a:buClr>
              <a:buSzPts val="1100"/>
              <a:buNone/>
            </a:pPr>
            <a:r>
              <a:rPr lang="en-US" sz="1400" dirty="0" smtClean="0">
                <a:solidFill>
                  <a:schemeClr val="tx1"/>
                </a:solidFill>
                <a:latin typeface="Open Sans" panose="020B0600070205080204" charset="0"/>
                <a:ea typeface="Open Sans" panose="020B0600070205080204" charset="0"/>
                <a:cs typeface="Open Sans" panose="020B0600070205080204" charset="0"/>
                <a:sym typeface="Open Sans"/>
              </a:rPr>
              <a:t>+ The </a:t>
            </a:r>
            <a:r>
              <a:rPr lang="en-US" sz="1400" dirty="0">
                <a:solidFill>
                  <a:schemeClr val="tx1"/>
                </a:solidFill>
                <a:latin typeface="Open Sans" panose="020B0600070205080204" charset="0"/>
                <a:ea typeface="Open Sans" panose="020B0600070205080204" charset="0"/>
                <a:cs typeface="Open Sans" panose="020B0600070205080204" charset="0"/>
                <a:sym typeface="Open Sans"/>
              </a:rPr>
              <a:t>archive is stored in the ARCHIVE_DIR, and the original logs are deleted.</a:t>
            </a:r>
            <a:endParaRPr sz="1400" dirty="0">
              <a:solidFill>
                <a:schemeClr val="tx1"/>
              </a:solidFill>
              <a:latin typeface="Open Sans" panose="020B0600070205080204" charset="0"/>
              <a:ea typeface="Open Sans" panose="020B0600070205080204" charset="0"/>
              <a:cs typeface="Open Sans" panose="020B0600070205080204" charset="0"/>
              <a:sym typeface="Open Sans"/>
            </a:endParaRPr>
          </a:p>
          <a:p>
            <a:pPr marL="0" lvl="0" indent="0">
              <a:lnSpc>
                <a:spcPct val="100000"/>
              </a:lnSpc>
              <a:spcBef>
                <a:spcPts val="1200"/>
              </a:spcBef>
              <a:buNone/>
            </a:pPr>
            <a:r>
              <a:rPr lang="en-US" sz="1400" dirty="0">
                <a:solidFill>
                  <a:schemeClr val="tx1"/>
                </a:solidFill>
                <a:latin typeface="Open Sans" panose="020B0600070205080204" charset="0"/>
                <a:ea typeface="Open Sans" panose="020B0600070205080204" charset="0"/>
                <a:cs typeface="Open Sans" panose="020B0600070205080204" charset="0"/>
                <a:sym typeface="Open Sans"/>
              </a:rPr>
              <a:t>When to use</a:t>
            </a:r>
            <a:r>
              <a:rPr lang="en-US" sz="1400" dirty="0" smtClean="0">
                <a:solidFill>
                  <a:schemeClr val="tx1"/>
                </a:solidFill>
                <a:latin typeface="Open Sans" panose="020B0600070205080204" charset="0"/>
                <a:ea typeface="Open Sans" panose="020B0600070205080204" charset="0"/>
                <a:cs typeface="Open Sans" panose="020B0600070205080204" charset="0"/>
                <a:sym typeface="Open Sans"/>
              </a:rPr>
              <a:t>:</a:t>
            </a:r>
          </a:p>
          <a:p>
            <a:pPr marL="0" lvl="0" indent="0">
              <a:lnSpc>
                <a:spcPct val="100000"/>
              </a:lnSpc>
              <a:spcBef>
                <a:spcPts val="1200"/>
              </a:spcBef>
              <a:buNone/>
            </a:pPr>
            <a:r>
              <a:rPr lang="en-US" sz="1400" dirty="0" smtClean="0">
                <a:solidFill>
                  <a:schemeClr val="tx1"/>
                </a:solidFill>
                <a:latin typeface="Open Sans" panose="020B0600070205080204" charset="0"/>
                <a:ea typeface="Open Sans" panose="020B0600070205080204" charset="0"/>
                <a:cs typeface="Open Sans" panose="020B0600070205080204" charset="0"/>
                <a:sym typeface="Open Sans"/>
              </a:rPr>
              <a:t>+ Run </a:t>
            </a:r>
            <a:r>
              <a:rPr lang="en-US" sz="1400" dirty="0">
                <a:solidFill>
                  <a:schemeClr val="tx1"/>
                </a:solidFill>
                <a:latin typeface="Open Sans" panose="020B0600070205080204" charset="0"/>
                <a:ea typeface="Open Sans" panose="020B0600070205080204" charset="0"/>
                <a:cs typeface="Open Sans" panose="020B0600070205080204" charset="0"/>
                <a:sym typeface="Open Sans"/>
              </a:rPr>
              <a:t>this script daily as part of a </a:t>
            </a:r>
            <a:r>
              <a:rPr lang="en-US" sz="1400" dirty="0" err="1">
                <a:solidFill>
                  <a:schemeClr val="tx1"/>
                </a:solidFill>
                <a:latin typeface="Open Sans" panose="020B0600070205080204" charset="0"/>
                <a:ea typeface="Open Sans" panose="020B0600070205080204" charset="0"/>
                <a:cs typeface="Open Sans" panose="020B0600070205080204" charset="0"/>
                <a:sym typeface="Open Sans"/>
              </a:rPr>
              <a:t>cron</a:t>
            </a:r>
            <a:r>
              <a:rPr lang="en-US" sz="1400" dirty="0">
                <a:solidFill>
                  <a:schemeClr val="tx1"/>
                </a:solidFill>
                <a:latin typeface="Open Sans" panose="020B0600070205080204" charset="0"/>
                <a:ea typeface="Open Sans" panose="020B0600070205080204" charset="0"/>
                <a:cs typeface="Open Sans" panose="020B0600070205080204" charset="0"/>
                <a:sym typeface="Open Sans"/>
              </a:rPr>
              <a:t> job to automate log management.</a:t>
            </a:r>
          </a:p>
          <a:p>
            <a:pPr marL="0" lvl="0" indent="0">
              <a:lnSpc>
                <a:spcPct val="100000"/>
              </a:lnSpc>
              <a:spcBef>
                <a:spcPts val="1200"/>
              </a:spcBef>
              <a:buNone/>
            </a:pPr>
            <a:r>
              <a:rPr lang="en-US" sz="1400" dirty="0" smtClean="0">
                <a:solidFill>
                  <a:schemeClr val="tx1"/>
                </a:solidFill>
                <a:latin typeface="Open Sans" panose="020B0600070205080204" charset="0"/>
                <a:ea typeface="Open Sans" panose="020B0600070205080204" charset="0"/>
                <a:cs typeface="Open Sans" panose="020B0600070205080204" charset="0"/>
                <a:sym typeface="Open Sans"/>
              </a:rPr>
              <a:t>+ Useful </a:t>
            </a:r>
            <a:r>
              <a:rPr lang="en-US" sz="1400" dirty="0">
                <a:solidFill>
                  <a:schemeClr val="tx1"/>
                </a:solidFill>
                <a:latin typeface="Open Sans" panose="020B0600070205080204" charset="0"/>
                <a:ea typeface="Open Sans" panose="020B0600070205080204" charset="0"/>
                <a:cs typeface="Open Sans" panose="020B0600070205080204" charset="0"/>
                <a:sym typeface="Open Sans"/>
              </a:rPr>
              <a:t>in environments where large logs accumulate, potentially filling storage space.</a:t>
            </a:r>
          </a:p>
          <a:p>
            <a:pPr marL="0" lvl="0" indent="0">
              <a:lnSpc>
                <a:spcPct val="100000"/>
              </a:lnSpc>
              <a:spcBef>
                <a:spcPts val="1200"/>
              </a:spcBef>
              <a:buNone/>
            </a:pPr>
            <a:endParaRPr sz="1400" dirty="0">
              <a:solidFill>
                <a:schemeClr val="tx1"/>
              </a:solidFill>
              <a:latin typeface="Open Sans" panose="020B0600070205080204" charset="0"/>
              <a:ea typeface="Open Sans" panose="020B0600070205080204" charset="0"/>
              <a:cs typeface="Open Sans" panose="020B0600070205080204" charset="0"/>
              <a:sym typeface="Open Sans"/>
            </a:endParaRPr>
          </a:p>
          <a:p>
            <a:pPr marL="0" lvl="0" indent="0" algn="l" rtl="0">
              <a:lnSpc>
                <a:spcPct val="100000"/>
              </a:lnSpc>
              <a:spcBef>
                <a:spcPts val="1200"/>
              </a:spcBef>
              <a:spcAft>
                <a:spcPts val="0"/>
              </a:spcAft>
              <a:buNone/>
            </a:pPr>
            <a:endParaRPr sz="1400" dirty="0">
              <a:solidFill>
                <a:schemeClr val="tx1"/>
              </a:solidFill>
              <a:latin typeface="Open Sans" panose="020B0600070205080204" charset="0"/>
              <a:ea typeface="Open Sans" panose="020B0600070205080204" charset="0"/>
              <a:cs typeface="Open Sans" panose="020B0600070205080204" charset="0"/>
              <a:sym typeface="Open Sans"/>
            </a:endParaRPr>
          </a:p>
          <a:p>
            <a:pPr marL="0" lvl="0" indent="0" algn="l" rtl="0">
              <a:lnSpc>
                <a:spcPct val="100000"/>
              </a:lnSpc>
              <a:spcBef>
                <a:spcPts val="0"/>
              </a:spcBef>
              <a:spcAft>
                <a:spcPts val="0"/>
              </a:spcAft>
              <a:buNone/>
            </a:pPr>
            <a:endParaRPr sz="1400" dirty="0">
              <a:solidFill>
                <a:schemeClr val="tx1"/>
              </a:solidFill>
              <a:latin typeface="Open Sans" panose="020B0600070205080204" charset="0"/>
              <a:ea typeface="Open Sans" panose="020B0600070205080204" charset="0"/>
              <a:cs typeface="Open Sans" panose="020B0600070205080204" charset="0"/>
              <a:sym typeface="Open Sans"/>
            </a:endParaRPr>
          </a:p>
          <a:p>
            <a:pPr marL="0" lvl="0" indent="0" algn="l" rtl="0">
              <a:lnSpc>
                <a:spcPct val="200000"/>
              </a:lnSpc>
              <a:spcBef>
                <a:spcPts val="0"/>
              </a:spcBef>
              <a:spcAft>
                <a:spcPts val="0"/>
              </a:spcAft>
              <a:buNone/>
            </a:pPr>
            <a:endParaRPr sz="1200" b="1" dirty="0">
              <a:latin typeface="Open Sans" panose="020B0600070205080204" charset="0"/>
              <a:ea typeface="Open Sans" panose="020B0600070205080204" charset="0"/>
              <a:cs typeface="Open Sans" panose="020B0600070205080204" charset="0"/>
              <a:sym typeface="Open Sans"/>
            </a:endParaRPr>
          </a:p>
        </p:txBody>
      </p:sp>
      <p:pic>
        <p:nvPicPr>
          <p:cNvPr id="3" name="Picture 2"/>
          <p:cNvPicPr>
            <a:picLocks noChangeAspect="1"/>
          </p:cNvPicPr>
          <p:nvPr/>
        </p:nvPicPr>
        <p:blipFill>
          <a:blip r:embed="rId3"/>
          <a:stretch>
            <a:fillRect/>
          </a:stretch>
        </p:blipFill>
        <p:spPr>
          <a:xfrm>
            <a:off x="0" y="5485161"/>
            <a:ext cx="7772400" cy="439110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8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Automation Implementation</a:t>
            </a:r>
            <a:endParaRPr sz="3600" b="1"/>
          </a:p>
        </p:txBody>
      </p:sp>
      <p:sp>
        <p:nvSpPr>
          <p:cNvPr id="397" name="Google Shape;397;p85"/>
          <p:cNvSpPr txBox="1">
            <a:spLocks noGrp="1"/>
          </p:cNvSpPr>
          <p:nvPr>
            <p:ph type="body" idx="1"/>
          </p:nvPr>
        </p:nvSpPr>
        <p:spPr>
          <a:xfrm>
            <a:off x="264900" y="1601500"/>
            <a:ext cx="7242600" cy="8019000"/>
          </a:xfrm>
          <a:prstGeom prst="rect">
            <a:avLst/>
          </a:prstGeom>
        </p:spPr>
        <p:txBody>
          <a:bodyPr spcFirstLastPara="1" wrap="square" lIns="91425" tIns="91425" rIns="91425" bIns="91425" anchor="t" anchorCtr="0">
            <a:noAutofit/>
          </a:bodyPr>
          <a:lstStyle/>
          <a:p>
            <a:pPr marL="0" lvl="0" indent="0">
              <a:lnSpc>
                <a:spcPct val="100000"/>
              </a:lnSpc>
              <a:spcBef>
                <a:spcPts val="1200"/>
              </a:spcBef>
              <a:buClr>
                <a:schemeClr val="dk1"/>
              </a:buClr>
              <a:buSzPts val="1100"/>
              <a:buNone/>
            </a:pPr>
            <a:r>
              <a:rPr lang="en-US" sz="1600" b="1" dirty="0">
                <a:solidFill>
                  <a:schemeClr val="tx1"/>
                </a:solidFill>
                <a:latin typeface="Open Sans" panose="020B0600070205080204" charset="0"/>
                <a:ea typeface="Open Sans" panose="020B0600070205080204" charset="0"/>
                <a:cs typeface="Open Sans" panose="020B0600070205080204" charset="0"/>
              </a:rPr>
              <a:t>Automating DNS Failover</a:t>
            </a:r>
            <a:endParaRPr sz="1600" b="1" dirty="0">
              <a:solidFill>
                <a:schemeClr val="tx1"/>
              </a:solidFill>
              <a:latin typeface="Open Sans" panose="020B0600070205080204" charset="0"/>
              <a:ea typeface="Open Sans" panose="020B0600070205080204" charset="0"/>
              <a:cs typeface="Open Sans" panose="020B0600070205080204" charset="0"/>
              <a:sym typeface="Open Sans"/>
            </a:endParaRPr>
          </a:p>
          <a:p>
            <a:pPr marL="0" indent="0">
              <a:lnSpc>
                <a:spcPct val="100000"/>
              </a:lnSpc>
              <a:spcBef>
                <a:spcPts val="1200"/>
              </a:spcBef>
              <a:buClr>
                <a:schemeClr val="dk1"/>
              </a:buClr>
              <a:buSzPts val="1100"/>
              <a:buNone/>
            </a:pPr>
            <a:r>
              <a:rPr lang="en-US" sz="1400" b="1" dirty="0">
                <a:solidFill>
                  <a:schemeClr val="dk1"/>
                </a:solidFill>
                <a:latin typeface="Open Sans" panose="020B0600070205080204" charset="0"/>
                <a:ea typeface="Open Sans" panose="020B0600070205080204" charset="0"/>
                <a:cs typeface="Open Sans" panose="020B0600070205080204" charset="0"/>
                <a:sym typeface="Arial"/>
              </a:rPr>
              <a:t>Documentation/Comments:</a:t>
            </a:r>
          </a:p>
          <a:p>
            <a:pPr marL="0" indent="0">
              <a:lnSpc>
                <a:spcPct val="100000"/>
              </a:lnSpc>
              <a:spcBef>
                <a:spcPts val="1200"/>
              </a:spcBef>
              <a:buClr>
                <a:schemeClr val="dk1"/>
              </a:buClr>
              <a:buSzPts val="1100"/>
              <a:buNone/>
            </a:pPr>
            <a:r>
              <a:rPr lang="en-US" sz="1400" dirty="0">
                <a:solidFill>
                  <a:schemeClr val="dk1"/>
                </a:solidFill>
                <a:latin typeface="Open Sans" panose="020B0600070205080204" charset="0"/>
                <a:ea typeface="Open Sans" panose="020B0600070205080204" charset="0"/>
                <a:cs typeface="Open Sans" panose="020B0600070205080204" charset="0"/>
                <a:sym typeface="Arial"/>
              </a:rPr>
              <a:t>How it works:</a:t>
            </a:r>
          </a:p>
          <a:p>
            <a:pPr marL="0" indent="0">
              <a:lnSpc>
                <a:spcPct val="100000"/>
              </a:lnSpc>
              <a:spcBef>
                <a:spcPts val="1200"/>
              </a:spcBef>
              <a:buClr>
                <a:schemeClr val="dk1"/>
              </a:buClr>
              <a:buSzPts val="1100"/>
              <a:buNone/>
            </a:pPr>
            <a:r>
              <a:rPr lang="en-US" sz="1400" dirty="0">
                <a:solidFill>
                  <a:schemeClr val="dk1"/>
                </a:solidFill>
                <a:latin typeface="Open Sans" panose="020B0600070205080204" charset="0"/>
                <a:ea typeface="Open Sans" panose="020B0600070205080204" charset="0"/>
                <a:cs typeface="Open Sans" panose="020B0600070205080204" charset="0"/>
                <a:sym typeface="Arial"/>
              </a:rPr>
              <a:t>- The script periodically pings the primary DNS server (PRIMARY_DNS) to verify its availability.</a:t>
            </a:r>
          </a:p>
          <a:p>
            <a:pPr marL="0" indent="0">
              <a:lnSpc>
                <a:spcPct val="100000"/>
              </a:lnSpc>
              <a:spcBef>
                <a:spcPts val="1200"/>
              </a:spcBef>
              <a:buClr>
                <a:schemeClr val="dk1"/>
              </a:buClr>
              <a:buSzPts val="1100"/>
              <a:buNone/>
            </a:pPr>
            <a:r>
              <a:rPr lang="en-US" sz="1400" dirty="0">
                <a:solidFill>
                  <a:schemeClr val="dk1"/>
                </a:solidFill>
                <a:latin typeface="Open Sans" panose="020B0600070205080204" charset="0"/>
                <a:ea typeface="Open Sans" panose="020B0600070205080204" charset="0"/>
                <a:cs typeface="Open Sans" panose="020B0600070205080204" charset="0"/>
                <a:sym typeface="Arial"/>
              </a:rPr>
              <a:t>- If the primary server is unreachable, it triggers a failover by executing a command to redirect traffic to the secondary DNS server (SECONDARY_DNS).</a:t>
            </a:r>
          </a:p>
          <a:p>
            <a:pPr marL="0" indent="0">
              <a:lnSpc>
                <a:spcPct val="100000"/>
              </a:lnSpc>
              <a:spcBef>
                <a:spcPts val="1200"/>
              </a:spcBef>
              <a:buClr>
                <a:schemeClr val="dk1"/>
              </a:buClr>
              <a:buSzPts val="1100"/>
              <a:buNone/>
            </a:pPr>
            <a:r>
              <a:rPr lang="en-US" sz="1400" dirty="0">
                <a:solidFill>
                  <a:schemeClr val="dk1"/>
                </a:solidFill>
                <a:latin typeface="Open Sans" panose="020B0600070205080204" charset="0"/>
                <a:ea typeface="Open Sans" panose="020B0600070205080204" charset="0"/>
                <a:cs typeface="Open Sans" panose="020B0600070205080204" charset="0"/>
                <a:sym typeface="Arial"/>
              </a:rPr>
              <a:t>When to use:</a:t>
            </a:r>
          </a:p>
          <a:p>
            <a:pPr marL="0" indent="0">
              <a:lnSpc>
                <a:spcPct val="100000"/>
              </a:lnSpc>
              <a:spcBef>
                <a:spcPts val="1200"/>
              </a:spcBef>
              <a:buClr>
                <a:schemeClr val="dk1"/>
              </a:buClr>
              <a:buSzPts val="1100"/>
              <a:buNone/>
            </a:pPr>
            <a:r>
              <a:rPr lang="en-US" sz="1400" dirty="0">
                <a:solidFill>
                  <a:schemeClr val="dk1"/>
                </a:solidFill>
                <a:latin typeface="Open Sans" panose="020B0600070205080204" charset="0"/>
                <a:ea typeface="Open Sans" panose="020B0600070205080204" charset="0"/>
                <a:cs typeface="Open Sans" panose="020B0600070205080204" charset="0"/>
                <a:sym typeface="Arial"/>
              </a:rPr>
              <a:t>- Use this script as a monitoring tool for DNS server health.</a:t>
            </a:r>
          </a:p>
          <a:p>
            <a:pPr marL="0" indent="0">
              <a:lnSpc>
                <a:spcPct val="100000"/>
              </a:lnSpc>
              <a:spcBef>
                <a:spcPts val="1200"/>
              </a:spcBef>
              <a:buClr>
                <a:schemeClr val="dk1"/>
              </a:buClr>
              <a:buSzPts val="1100"/>
              <a:buNone/>
            </a:pPr>
            <a:r>
              <a:rPr lang="en-US" sz="1400" dirty="0">
                <a:solidFill>
                  <a:schemeClr val="dk1"/>
                </a:solidFill>
                <a:latin typeface="Open Sans" panose="020B0600070205080204" charset="0"/>
                <a:ea typeface="Open Sans" panose="020B0600070205080204" charset="0"/>
                <a:cs typeface="Open Sans" panose="020B0600070205080204" charset="0"/>
                <a:sym typeface="Arial"/>
              </a:rPr>
              <a:t>- Ideal for environments requiring high availability where DNS disruptions could impact service reliability.</a:t>
            </a:r>
          </a:p>
          <a:p>
            <a:pPr marL="0" indent="0">
              <a:lnSpc>
                <a:spcPct val="100000"/>
              </a:lnSpc>
              <a:spcBef>
                <a:spcPts val="1200"/>
              </a:spcBef>
              <a:buClr>
                <a:schemeClr val="dk1"/>
              </a:buClr>
              <a:buSzPts val="1100"/>
              <a:buNone/>
            </a:pPr>
            <a:r>
              <a:rPr lang="en-US" sz="1400" dirty="0">
                <a:solidFill>
                  <a:schemeClr val="dk1"/>
                </a:solidFill>
                <a:latin typeface="Open Sans" panose="020B0600070205080204" charset="0"/>
                <a:ea typeface="Open Sans" panose="020B0600070205080204" charset="0"/>
                <a:cs typeface="Open Sans" panose="020B0600070205080204" charset="0"/>
                <a:sym typeface="Arial"/>
              </a:rPr>
              <a:t>- Run this script as a daemon or background service on a monitoring server.</a:t>
            </a:r>
            <a:endParaRPr sz="1400" dirty="0">
              <a:latin typeface="Open Sans"/>
              <a:ea typeface="Open Sans"/>
              <a:cs typeface="Open Sans"/>
              <a:sym typeface="Open Sans"/>
            </a:endParaRPr>
          </a:p>
          <a:p>
            <a:pPr marL="0" lvl="0" indent="0" algn="l" rtl="0">
              <a:lnSpc>
                <a:spcPct val="100000"/>
              </a:lnSpc>
              <a:spcBef>
                <a:spcPts val="1200"/>
              </a:spcBef>
              <a:spcAft>
                <a:spcPts val="0"/>
              </a:spcAft>
              <a:buNone/>
            </a:pPr>
            <a:endParaRPr sz="1400" dirty="0">
              <a:latin typeface="Open Sans"/>
              <a:ea typeface="Open Sans"/>
              <a:cs typeface="Open Sans"/>
              <a:sym typeface="Open Sans"/>
            </a:endParaRPr>
          </a:p>
          <a:p>
            <a:pPr marL="0" lvl="0" indent="0" algn="l" rtl="0">
              <a:lnSpc>
                <a:spcPct val="100000"/>
              </a:lnSpc>
              <a:spcBef>
                <a:spcPts val="1200"/>
              </a:spcBef>
              <a:spcAft>
                <a:spcPts val="0"/>
              </a:spcAft>
              <a:buNone/>
            </a:pPr>
            <a:endParaRPr sz="14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4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400" dirty="0">
              <a:latin typeface="Open Sans"/>
              <a:ea typeface="Open Sans"/>
              <a:cs typeface="Open Sans"/>
              <a:sym typeface="Open Sans"/>
            </a:endParaRPr>
          </a:p>
        </p:txBody>
      </p:sp>
      <p:pic>
        <p:nvPicPr>
          <p:cNvPr id="3" name="Picture 2"/>
          <p:cNvPicPr>
            <a:picLocks noChangeAspect="1"/>
          </p:cNvPicPr>
          <p:nvPr/>
        </p:nvPicPr>
        <p:blipFill>
          <a:blip r:embed="rId3"/>
          <a:stretch>
            <a:fillRect/>
          </a:stretch>
        </p:blipFill>
        <p:spPr>
          <a:xfrm>
            <a:off x="0" y="5716470"/>
            <a:ext cx="7772400" cy="43419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6"/>
        <p:cNvGrpSpPr/>
        <p:nvPr/>
      </p:nvGrpSpPr>
      <p:grpSpPr>
        <a:xfrm>
          <a:off x="0" y="0"/>
          <a:ext cx="0" cy="0"/>
          <a:chOff x="0" y="0"/>
          <a:chExt cx="0" cy="0"/>
        </a:xfrm>
      </p:grpSpPr>
      <p:sp>
        <p:nvSpPr>
          <p:cNvPr id="197" name="Google Shape;197;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8" name="Google Shape;198;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9" name="Google Shape;199;p54"/>
          <p:cNvSpPr/>
          <p:nvPr/>
        </p:nvSpPr>
        <p:spPr>
          <a:xfrm>
            <a:off x="1094850" y="3965950"/>
            <a:ext cx="5582700" cy="333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Release Day</a:t>
            </a:r>
            <a:endParaRPr sz="3600" b="1">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Release Night</a:t>
            </a:r>
            <a:endParaRPr sz="3600" b="1"/>
          </a:p>
        </p:txBody>
      </p:sp>
      <p:sp>
        <p:nvSpPr>
          <p:cNvPr id="205" name="Google Shape;205;p55"/>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Summary</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Tonight is release night, and it will be your first time assisting with a release as an SRE. The process now is manual, with no real consideration for how releases may impact resource allocation. Luckily, your other team members have started implementing an as-built document. You'll have to add tonight's release to the document. The release is a pretty major release with the addition of a new feature that will bring in a large number of new clients. Looking at the results from testing, you can see that this new feature is going to add additional resource requirements as it is both more memory and, to a lesser extent, CPU intensive than before.</a:t>
            </a:r>
            <a:endParaRPr sz="14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Current Release Features</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This release will have the following changes that will need to be documented on the as-built design document. The developers have been hard at work implementing the following tickets:</a:t>
            </a:r>
            <a:endParaRPr sz="1400">
              <a:solidFill>
                <a:schemeClr val="dk1"/>
              </a:solidFill>
              <a:latin typeface="Arial"/>
              <a:ea typeface="Arial"/>
              <a:cs typeface="Arial"/>
              <a:sym typeface="Arial"/>
            </a:endParaRPr>
          </a:p>
          <a:p>
            <a:pPr marL="457200" lvl="0" indent="-317500" algn="l" rtl="0">
              <a:spcBef>
                <a:spcPts val="120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203 added a new catalog for exotic plants. This ticket added new tables in the database to handle the additional catalogs.</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202 rearranged the catalog menu in the UI to accommodate the additional catalog, as well as making it more user-friendly.</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201 added an additional component to the application, an order processor. The order processor is responsible for batch processing orders on a schedule. The reasoning behind this was to decouple the UI from order processing, and since order processing can be CPU intensive, this decoupling prevents the app from performing poorly. The Design Doc 5247 goes into more detail about the design specifics. </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205 fixed a security flaw where attackers could execute a SQL injection attack.</a:t>
            </a:r>
            <a:endParaRPr sz="1400">
              <a:solidFill>
                <a:schemeClr val="dk1"/>
              </a:solidFill>
              <a:latin typeface="Arial"/>
              <a:ea typeface="Arial"/>
              <a:cs typeface="Arial"/>
              <a:sym typeface="Arial"/>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5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Release Night, cont.</a:t>
            </a:r>
            <a:endParaRPr sz="3600" b="1"/>
          </a:p>
        </p:txBody>
      </p:sp>
      <p:sp>
        <p:nvSpPr>
          <p:cNvPr id="211" name="Google Shape;211;p5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Release Process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 established release process is a manual affair generally done by one of the operations team members. The OPs team generally will download the latest code, shut down the app, run the database migrations, change or add any needed configurations and then start the app back up. In the past this has caused issues as steps have been forgotten, not all the scripts were executed, the app was not restarted properly, among other issues. During the release window, the OPs engineer would also add new resources as needed. This has led to downtime in the past as the app became overloaded and could not serve requests anymore.</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Release Planning</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During load testing for this release, it was determined that</a:t>
            </a:r>
            <a:endParaRPr sz="1300">
              <a:solidFill>
                <a:schemeClr val="dk1"/>
              </a:solidFill>
              <a:latin typeface="Arial"/>
              <a:ea typeface="Arial"/>
              <a:cs typeface="Arial"/>
              <a:sym typeface="Arial"/>
            </a:endParaRPr>
          </a:p>
          <a:p>
            <a:pPr marL="457200" marR="0" lvl="0" indent="-311150" algn="l" rtl="0">
              <a:lnSpc>
                <a:spcPct val="115000"/>
              </a:lnSpc>
              <a:spcBef>
                <a:spcPts val="1200"/>
              </a:spcBef>
              <a:spcAft>
                <a:spcPts val="0"/>
              </a:spcAft>
              <a:buClr>
                <a:schemeClr val="dk1"/>
              </a:buClr>
              <a:buSzPts val="1300"/>
              <a:buFont typeface="Arial"/>
              <a:buChar char="●"/>
            </a:pPr>
            <a:r>
              <a:rPr lang="en" sz="1300">
                <a:solidFill>
                  <a:schemeClr val="dk1"/>
                </a:solidFill>
                <a:latin typeface="Arial"/>
                <a:ea typeface="Arial"/>
                <a:cs typeface="Arial"/>
                <a:sym typeface="Arial"/>
              </a:rPr>
              <a:t>Main Application</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new catalog feature increases RAM usage by 25% for the same number of users while not increasing CPU significantly. Currently, the main application containers utilize almost 85% of the RAM allocated.</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At the current resource allocation, each replication can handle 500 concurrent users. Currently, there are 3 application containers to support 1500 total users. This release is expected to add about 2.5 times the total number of users.</a:t>
            </a:r>
            <a:endParaRPr sz="1300">
              <a:solidFill>
                <a:schemeClr val="dk1"/>
              </a:solidFill>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Order Processor</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This component has a high CPU utilization with moderate RAM requirements. In testing, a fully loaded queue used a bit less than 1 Gb of RAM.</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component runs with 4 concurrent processes, pulling orders from the database and processing them for fulfillment. QA recommends twice the CPU as the main application.</a:t>
            </a:r>
            <a:endParaRPr sz="1300">
              <a:solidFill>
                <a:schemeClr val="dk1"/>
              </a:solidFill>
              <a:latin typeface="Arial"/>
              <a:ea typeface="Arial"/>
              <a:cs typeface="Arial"/>
              <a:sym typeface="Arial"/>
            </a:endParaRPr>
          </a:p>
          <a:p>
            <a:pPr marL="457200" lvl="0"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Database</a:t>
            </a:r>
            <a:endParaRPr sz="1300">
              <a:solidFill>
                <a:schemeClr val="dk1"/>
              </a:solidFill>
              <a:latin typeface="Arial"/>
              <a:ea typeface="Arial"/>
              <a:cs typeface="Arial"/>
              <a:sym typeface="Arial"/>
            </a:endParaRPr>
          </a:p>
          <a:p>
            <a:pPr marL="914400" lvl="1"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database was provisioned to handle a much larger application than what the company has now and passed the load tests with flying colors.</a:t>
            </a: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800">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7"/>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As-Built Doc Template</a:t>
            </a:r>
            <a:endParaRPr/>
          </a:p>
          <a:p>
            <a:pPr marL="0" lvl="0" indent="0" algn="ctr" rtl="0">
              <a:spcBef>
                <a:spcPts val="0"/>
              </a:spcBef>
              <a:spcAft>
                <a:spcPts val="0"/>
              </a:spcAft>
              <a:buNone/>
            </a:pPr>
            <a:r>
              <a:rPr lang="en" sz="3600"/>
              <a:t>Release Version</a:t>
            </a:r>
            <a:endParaRPr sz="3600"/>
          </a:p>
        </p:txBody>
      </p:sp>
      <p:sp>
        <p:nvSpPr>
          <p:cNvPr id="217" name="Google Shape;217;p57"/>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Stakeholders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These are the teams and members involved in this reason. This should include ops members, developers, SRE members, database admin, etc</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Code Changes</a:t>
            </a:r>
            <a:endParaRPr sz="1500" b="1">
              <a:solidFill>
                <a:schemeClr val="dk1"/>
              </a:solidFill>
              <a:latin typeface="Arial"/>
              <a:ea typeface="Arial"/>
              <a:cs typeface="Arial"/>
              <a:sym typeface="Arial"/>
            </a:endParaRPr>
          </a:p>
          <a:p>
            <a:pPr marL="0" lvl="0" indent="0" algn="l" rtl="0">
              <a:spcBef>
                <a:spcPts val="1200"/>
              </a:spcBef>
              <a:spcAft>
                <a:spcPts val="0"/>
              </a:spcAft>
              <a:buNone/>
            </a:pPr>
            <a:r>
              <a:rPr lang="en" sz="1300">
                <a:solidFill>
                  <a:schemeClr val="dk1"/>
                </a:solidFill>
                <a:latin typeface="Arial"/>
                <a:ea typeface="Arial"/>
                <a:cs typeface="Arial"/>
                <a:sym typeface="Arial"/>
              </a:rPr>
              <a:t>This section should include a list of code changes going into this release separated into groups (for example, by bug fix, feature addition, and security fixes). This should be a short summary of the change with a ticket included to follow up with for more detailed information.</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Data and System Changes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This should be formatted similarly to the code changes section, except listing any changes to the data model (database or API changes) or system changes.</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Design decision highlights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Document the high-level reasoning behind any design choices. This section should only include a summary of the design decision with links to supporting documentation to follow up with for more detailed information. </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Test Section</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In this section, list any notable highlights from testing. Things to include here would be any changes to the testing methodology, changes to the test performed, and any tests that are not currently pass (or pass with a warning). </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Deployment Notes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Include any changes made to the deployment process or any changes that should be made to improve in feature releases.</a:t>
            </a: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800">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8"/>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1</a:t>
            </a:r>
            <a:endParaRPr sz="3700"/>
          </a:p>
          <a:p>
            <a:pPr marL="0" lvl="0" indent="0" algn="l" rtl="0">
              <a:spcBef>
                <a:spcPts val="0"/>
              </a:spcBef>
              <a:spcAft>
                <a:spcPts val="0"/>
              </a:spcAft>
              <a:buNone/>
            </a:pPr>
            <a:endParaRPr sz="3600" b="1"/>
          </a:p>
        </p:txBody>
      </p:sp>
      <p:sp>
        <p:nvSpPr>
          <p:cNvPr id="223" name="Google Shape;223;p58"/>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Stakeholders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Developers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John Doe</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Jane Peters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Sam Ross</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Ops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Jay Smith</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SRE</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US" sz="1500" b="1" dirty="0" smtClean="0">
                <a:solidFill>
                  <a:schemeClr val="dk1"/>
                </a:solidFill>
                <a:latin typeface="Arial"/>
                <a:ea typeface="Arial"/>
                <a:cs typeface="Arial"/>
                <a:sym typeface="Arial"/>
              </a:rPr>
              <a:t>Thuy Phan Van</a:t>
            </a:r>
            <a:endParaRPr sz="15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Code Changes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Security fixes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new password requirements (Tk-100)</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 Fixed how SQL queries were handled (Tk-103)</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Feature Additions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new menu options for users (Tk-102)</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Users can now have middle names (Tk-101)</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Data and System Changes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 Data model changes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columns for middle names in user table (TK-101)</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additional New Menu table (Tk-102)</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Users table was split into 2 smaller tables (TK-101)</a:t>
            </a: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9"/>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1</a:t>
            </a:r>
            <a:endParaRPr sz="3700"/>
          </a:p>
          <a:p>
            <a:pPr marL="0" lvl="0" indent="0" algn="l" rtl="0">
              <a:spcBef>
                <a:spcPts val="0"/>
              </a:spcBef>
              <a:spcAft>
                <a:spcPts val="0"/>
              </a:spcAft>
              <a:buNone/>
            </a:pPr>
            <a:endParaRPr sz="3600" b="1"/>
          </a:p>
        </p:txBody>
      </p:sp>
      <p:sp>
        <p:nvSpPr>
          <p:cNvPr id="229" name="Google Shape;229;p59"/>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Design decision highlights</a:t>
            </a:r>
            <a:endParaRPr sz="17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Users table was split into two smaller tables to create more efficient queries and mappings. Keeping it as one big table began to cause slow queries and allowed for a larger number of users. See Design Doc 134 for further discussion. </a:t>
            </a:r>
            <a:endParaRPr sz="15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Test Section</a:t>
            </a:r>
            <a:endParaRPr sz="17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All test suites are passing 100%.</a:t>
            </a:r>
            <a:endParaRPr sz="15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Deployment Notes</a:t>
            </a:r>
            <a:endParaRPr sz="17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The database admins asked for an additional set of scripts to be run for data corrections.</a:t>
            </a: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1200"/>
              </a:spcBef>
              <a:spcAft>
                <a:spcPts val="0"/>
              </a:spcAft>
              <a:buNone/>
            </a:pPr>
            <a:endParaRPr sz="2000" b="1">
              <a:latin typeface="Open Sans"/>
              <a:ea typeface="Open Sans"/>
              <a:cs typeface="Open Sans"/>
              <a:sym typeface="Open Sans"/>
            </a:endParaRPr>
          </a:p>
          <a:p>
            <a:pPr marL="0" lvl="0" indent="0" algn="l" rtl="0">
              <a:lnSpc>
                <a:spcPct val="100000"/>
              </a:lnSpc>
              <a:spcBef>
                <a:spcPts val="120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4035</Words>
  <Application>Microsoft Office PowerPoint</Application>
  <PresentationFormat>Custom</PresentationFormat>
  <Paragraphs>498</Paragraphs>
  <Slides>36</Slides>
  <Notes>36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36</vt:i4>
      </vt:variant>
    </vt:vector>
  </HeadingPairs>
  <TitlesOfParts>
    <vt:vector size="45" baseType="lpstr">
      <vt:lpstr>Helvetica Neue</vt:lpstr>
      <vt:lpstr>Open Sans</vt:lpstr>
      <vt:lpstr>Courier New</vt:lpstr>
      <vt:lpstr>Arial</vt:lpstr>
      <vt:lpstr>Open Sans Light</vt:lpstr>
      <vt:lpstr>Simple Light</vt:lpstr>
      <vt:lpstr>Simple Light</vt:lpstr>
      <vt:lpstr>Simple Light</vt:lpstr>
      <vt:lpstr>White</vt:lpstr>
      <vt:lpstr>Project: Plan, Reduce, Repeat   </vt:lpstr>
      <vt:lpstr>How to Use this Template</vt:lpstr>
      <vt:lpstr>Overview:</vt:lpstr>
      <vt:lpstr>PowerPoint Presentation</vt:lpstr>
      <vt:lpstr>Release Night</vt:lpstr>
      <vt:lpstr>Release Night, cont.</vt:lpstr>
      <vt:lpstr>As-Built Doc Template Release Version</vt:lpstr>
      <vt:lpstr>As-Built Doc Release  1 </vt:lpstr>
      <vt:lpstr>As-Built Doc Release  1 </vt:lpstr>
      <vt:lpstr>Deployment File Release 1 </vt:lpstr>
      <vt:lpstr>As-Built Doc Release  2 </vt:lpstr>
      <vt:lpstr>Code Changes</vt:lpstr>
      <vt:lpstr>Data and System Changes</vt:lpstr>
      <vt:lpstr>Design Decision Highlights</vt:lpstr>
      <vt:lpstr>Test Section</vt:lpstr>
      <vt:lpstr>Deployment Notes</vt:lpstr>
      <vt:lpstr>Deployment File Release 2 </vt:lpstr>
      <vt:lpstr>PowerPoint Presentation</vt:lpstr>
      <vt:lpstr>On-Call Shift </vt:lpstr>
      <vt:lpstr>On-Call Shift -- Alert 1</vt:lpstr>
      <vt:lpstr>On-Call Shift -- Alert 2</vt:lpstr>
      <vt:lpstr>On-Call Shift -- Alert 2</vt:lpstr>
      <vt:lpstr>On-Call Shift -- Alert 2</vt:lpstr>
      <vt:lpstr>On-Call Shift -- Alert 3</vt:lpstr>
      <vt:lpstr>On-Call Shift -- Alert 3</vt:lpstr>
      <vt:lpstr>On-Call Shift -- Alert 3</vt:lpstr>
      <vt:lpstr>On-Call Summary Log Template</vt:lpstr>
      <vt:lpstr>On-Call Summary Log Template</vt:lpstr>
      <vt:lpstr>On-Call Summary Log Template</vt:lpstr>
      <vt:lpstr>Post-Mortem</vt:lpstr>
      <vt:lpstr>Post-Mortem</vt:lpstr>
      <vt:lpstr>Post-Mortem</vt:lpstr>
      <vt:lpstr>PowerPoint Presentation</vt:lpstr>
      <vt:lpstr>Toil Reduction Plan</vt:lpstr>
      <vt:lpstr>Automation Implementation</vt:lpstr>
      <vt:lpstr>Automation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 Reduce, Repeat   </dc:title>
  <cp:lastModifiedBy>Thuy Phan Van</cp:lastModifiedBy>
  <cp:revision>9</cp:revision>
  <dcterms:modified xsi:type="dcterms:W3CDTF">2024-11-23T16:33:16Z</dcterms:modified>
</cp:coreProperties>
</file>