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Lato" panose="020F0502020204030203" pitchFamily="34" charset="0"/>
      <p:regular r:id="rId9"/>
      <p:bold r:id="rId10"/>
      <p:italic r:id="rId11"/>
      <p:boldItalic r:id="rId12"/>
    </p:embeddedFont>
    <p:embeddedFont>
      <p:font typeface="Raleway" pitchFamily="2" charset="77"/>
      <p:regular r:id="rId13"/>
      <p:bold r:id="rId14"/>
      <p:italic r:id="rId15"/>
      <p:boldItalic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0"/>
  </p:normalViewPr>
  <p:slideViewPr>
    <p:cSldViewPr snapToGrid="0">
      <p:cViewPr varScale="1">
        <p:scale>
          <a:sx n="145" d="100"/>
          <a:sy n="145" d="100"/>
        </p:scale>
        <p:origin x="68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5b15f0a3_5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23630543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d251bb473_0_6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d251bb473_0_6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d251bb473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b9a0b074_1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b9a0b074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Can You Afford a Home in Colorado?</a:t>
            </a:r>
            <a:endParaRPr>
              <a:solidFill>
                <a:srgbClr val="000000"/>
              </a:solidFill>
            </a:endParaRPr>
          </a:p>
        </p:txBody>
      </p:sp>
      <p:sp>
        <p:nvSpPr>
          <p:cNvPr id="73" name="Google Shape;73;p13"/>
          <p:cNvSpPr txBox="1">
            <a:spLocks noGrp="1"/>
          </p:cNvSpPr>
          <p:nvPr>
            <p:ph type="subTitle" idx="1"/>
          </p:nvPr>
        </p:nvSpPr>
        <p:spPr>
          <a:xfrm>
            <a:off x="760352" y="3238450"/>
            <a:ext cx="7961400" cy="1169700"/>
          </a:xfrm>
          <a:prstGeom prst="rect">
            <a:avLst/>
          </a:prstGeom>
        </p:spPr>
        <p:txBody>
          <a:bodyPr spcFirstLastPara="1" wrap="square" lIns="91425" tIns="91425" rIns="91425" bIns="91425" anchor="b" anchorCtr="0">
            <a:spAutoFit/>
          </a:bodyPr>
          <a:lstStyle/>
          <a:p>
            <a:pPr marL="0" lvl="0" indent="0" algn="ctr" rtl="0">
              <a:spcBef>
                <a:spcPts val="0"/>
              </a:spcBef>
              <a:spcAft>
                <a:spcPts val="0"/>
              </a:spcAft>
              <a:buNone/>
            </a:pPr>
            <a:r>
              <a:rPr lang="en" sz="2200">
                <a:solidFill>
                  <a:srgbClr val="000000"/>
                </a:solidFill>
              </a:rPr>
              <a:t>A Simple Question from “I’m All Out of BubbleGum”</a:t>
            </a:r>
            <a:endParaRPr sz="2200">
              <a:solidFill>
                <a:srgbClr val="000000"/>
              </a:solidFill>
            </a:endParaRPr>
          </a:p>
          <a:p>
            <a:pPr marL="0" lvl="0" indent="0" algn="ctr" rtl="0">
              <a:spcBef>
                <a:spcPts val="0"/>
              </a:spcBef>
              <a:spcAft>
                <a:spcPts val="0"/>
              </a:spcAft>
              <a:buNone/>
            </a:pPr>
            <a:r>
              <a:rPr lang="en" sz="2100"/>
              <a:t>Claire Cleveland, Patrick Hanafin, Evan Kihn</a:t>
            </a:r>
            <a:endParaRPr sz="2100"/>
          </a:p>
          <a:p>
            <a:pPr marL="0" lvl="0" indent="0" algn="ctr" rtl="0">
              <a:spcBef>
                <a:spcPts val="0"/>
              </a:spcBef>
              <a:spcAft>
                <a:spcPts val="0"/>
              </a:spcAft>
              <a:buNone/>
            </a:pPr>
            <a:r>
              <a:rPr lang="en" sz="2100"/>
              <a:t>Dennis Phan, &amp; Joel Stucki</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7"/>
        <p:cNvGrpSpPr/>
        <p:nvPr/>
      </p:nvGrpSpPr>
      <p:grpSpPr>
        <a:xfrm>
          <a:off x="0" y="0"/>
          <a:ext cx="0" cy="0"/>
          <a:chOff x="0" y="0"/>
          <a:chExt cx="0" cy="0"/>
        </a:xfrm>
      </p:grpSpPr>
      <p:sp>
        <p:nvSpPr>
          <p:cNvPr id="78" name="Google Shape;78;p14"/>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Who is priced out of the housing market in Colorado?</a:t>
            </a:r>
            <a:endParaRPr sz="2400"/>
          </a:p>
        </p:txBody>
      </p:sp>
      <p:sp>
        <p:nvSpPr>
          <p:cNvPr id="79" name="Google Shape;79;p14"/>
          <p:cNvSpPr txBox="1">
            <a:spLocks noGrp="1"/>
          </p:cNvSpPr>
          <p:nvPr>
            <p:ph type="title" idx="4294967295"/>
          </p:nvPr>
        </p:nvSpPr>
        <p:spPr>
          <a:xfrm>
            <a:off x="535775" y="2441750"/>
            <a:ext cx="5197200" cy="2368200"/>
          </a:xfrm>
          <a:prstGeom prst="rect">
            <a:avLst/>
          </a:prstGeom>
          <a:solidFill>
            <a:schemeClr val="lt1"/>
          </a:solidFill>
        </p:spPr>
        <p:txBody>
          <a:bodyPr spcFirstLastPara="1" wrap="square" lIns="91425" tIns="91425" rIns="91425" bIns="91425" anchor="t" anchorCtr="0">
            <a:noAutofit/>
          </a:bodyPr>
          <a:lstStyle/>
          <a:p>
            <a:pPr marL="457200" lvl="0" indent="-323850" algn="l" rtl="0">
              <a:lnSpc>
                <a:spcPct val="150000"/>
              </a:lnSpc>
              <a:spcBef>
                <a:spcPts val="1600"/>
              </a:spcBef>
              <a:spcAft>
                <a:spcPts val="0"/>
              </a:spcAft>
              <a:buClr>
                <a:srgbClr val="2B2B2B"/>
              </a:buClr>
              <a:buSzPts val="1500"/>
              <a:buFont typeface="Roboto"/>
              <a:buChar char="●"/>
            </a:pPr>
            <a:r>
              <a:rPr lang="en" sz="1500" b="0">
                <a:solidFill>
                  <a:srgbClr val="2B2B2B"/>
                </a:solidFill>
                <a:latin typeface="Roboto"/>
                <a:ea typeface="Roboto"/>
                <a:cs typeface="Roboto"/>
                <a:sym typeface="Roboto"/>
              </a:rPr>
              <a:t>The population in Colorado continues to rise, which has put pressure on the housing market, causing home prices to increase.  If the growth in housing prices outpaces the growth in income, more and more people will be unable to afford a home. We decided to explore where that threshold lies...</a:t>
            </a:r>
            <a:endParaRPr sz="1500" b="0">
              <a:solidFill>
                <a:srgbClr val="2B2B2B"/>
              </a:solidFill>
              <a:latin typeface="Roboto"/>
              <a:ea typeface="Roboto"/>
              <a:cs typeface="Roboto"/>
              <a:sym typeface="Roboto"/>
            </a:endParaRPr>
          </a:p>
          <a:p>
            <a:pPr marL="0" lvl="0" indent="0" algn="l" rtl="0">
              <a:lnSpc>
                <a:spcPct val="115000"/>
              </a:lnSpc>
              <a:spcBef>
                <a:spcPts val="3800"/>
              </a:spcBef>
              <a:spcAft>
                <a:spcPts val="1600"/>
              </a:spcAft>
              <a:buNone/>
            </a:pPr>
            <a:endParaRPr sz="1800" b="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3"/>
        <p:cNvGrpSpPr/>
        <p:nvPr/>
      </p:nvGrpSpPr>
      <p:grpSpPr>
        <a:xfrm>
          <a:off x="0" y="0"/>
          <a:ext cx="0" cy="0"/>
          <a:chOff x="0" y="0"/>
          <a:chExt cx="0" cy="0"/>
        </a:xfrm>
      </p:grpSpPr>
      <p:pic>
        <p:nvPicPr>
          <p:cNvPr id="84" name="Google Shape;84;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id="85" name="Google Shape;85;p15"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86" name="Google Shape;86;p15"/>
          <p:cNvSpPr txBox="1"/>
          <p:nvPr/>
        </p:nvSpPr>
        <p:spPr>
          <a:xfrm>
            <a:off x="2855550" y="687397"/>
            <a:ext cx="3432900" cy="76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chemeClr val="lt2"/>
                </a:solidFill>
                <a:latin typeface="Raleway"/>
                <a:ea typeface="Raleway"/>
                <a:cs typeface="Raleway"/>
                <a:sym typeface="Raleway"/>
              </a:rPr>
              <a:t>1. Data Sources</a:t>
            </a:r>
            <a:endParaRPr sz="3000" b="1">
              <a:solidFill>
                <a:schemeClr val="lt2"/>
              </a:solidFill>
              <a:latin typeface="Raleway"/>
              <a:ea typeface="Raleway"/>
              <a:cs typeface="Raleway"/>
              <a:sym typeface="Raleway"/>
            </a:endParaRPr>
          </a:p>
        </p:txBody>
      </p:sp>
      <p:sp>
        <p:nvSpPr>
          <p:cNvPr id="87" name="Google Shape;87;p15"/>
          <p:cNvSpPr txBox="1">
            <a:spLocks noGrp="1"/>
          </p:cNvSpPr>
          <p:nvPr>
            <p:ph type="body" idx="4294967295"/>
          </p:nvPr>
        </p:nvSpPr>
        <p:spPr>
          <a:xfrm>
            <a:off x="2855550" y="1377475"/>
            <a:ext cx="3432900" cy="340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Raleway"/>
                <a:ea typeface="Raleway"/>
                <a:cs typeface="Raleway"/>
                <a:sym typeface="Raleway"/>
              </a:rPr>
              <a:t>Multiple Sources of Data were used in our analysis.</a:t>
            </a:r>
            <a:endParaRPr sz="1200">
              <a:solidFill>
                <a:schemeClr val="dk2"/>
              </a:solidFill>
              <a:latin typeface="Raleway"/>
              <a:ea typeface="Raleway"/>
              <a:cs typeface="Raleway"/>
              <a:sym typeface="Raleway"/>
            </a:endParaRPr>
          </a:p>
          <a:p>
            <a:pPr marL="457200" lvl="0" indent="-317500" algn="l" rtl="0">
              <a:spcBef>
                <a:spcPts val="1600"/>
              </a:spcBef>
              <a:spcAft>
                <a:spcPts val="0"/>
              </a:spcAft>
              <a:buClr>
                <a:schemeClr val="dk1"/>
              </a:buClr>
              <a:buSzPts val="1400"/>
              <a:buFont typeface="Raleway"/>
              <a:buChar char="➔"/>
            </a:pPr>
            <a:r>
              <a:rPr lang="en" sz="1400" b="1">
                <a:solidFill>
                  <a:schemeClr val="dk1"/>
                </a:solidFill>
                <a:latin typeface="Raleway"/>
                <a:ea typeface="Raleway"/>
                <a:cs typeface="Raleway"/>
                <a:sym typeface="Raleway"/>
              </a:rPr>
              <a:t>zillow.com</a:t>
            </a:r>
            <a:br>
              <a:rPr lang="en" sz="1400">
                <a:latin typeface="Raleway"/>
                <a:ea typeface="Raleway"/>
                <a:cs typeface="Raleway"/>
                <a:sym typeface="Raleway"/>
              </a:rPr>
            </a:br>
            <a:r>
              <a:rPr lang="en" sz="1200">
                <a:latin typeface="Raleway"/>
                <a:ea typeface="Raleway"/>
                <a:cs typeface="Raleway"/>
                <a:sym typeface="Raleway"/>
              </a:rPr>
              <a:t>Third-Party housing data providing average home prices by county in Colorado</a:t>
            </a:r>
            <a:endParaRPr sz="1200">
              <a:latin typeface="Raleway"/>
              <a:ea typeface="Raleway"/>
              <a:cs typeface="Raleway"/>
              <a:sym typeface="Raleway"/>
            </a:endParaRPr>
          </a:p>
          <a:p>
            <a:pPr marL="457200" lvl="0" indent="-317500" algn="l" rtl="0">
              <a:spcBef>
                <a:spcPts val="1000"/>
              </a:spcBef>
              <a:spcAft>
                <a:spcPts val="0"/>
              </a:spcAft>
              <a:buClr>
                <a:schemeClr val="dk1"/>
              </a:buClr>
              <a:buSzPts val="1400"/>
              <a:buFont typeface="Raleway"/>
              <a:buChar char="➔"/>
            </a:pPr>
            <a:r>
              <a:rPr lang="en" sz="1400" b="1">
                <a:solidFill>
                  <a:schemeClr val="dk1"/>
                </a:solidFill>
                <a:latin typeface="Raleway"/>
                <a:ea typeface="Raleway"/>
                <a:cs typeface="Raleway"/>
                <a:sym typeface="Raleway"/>
              </a:rPr>
              <a:t>data.colorado.gov</a:t>
            </a:r>
            <a:br>
              <a:rPr lang="en" sz="1400">
                <a:latin typeface="Raleway"/>
                <a:ea typeface="Raleway"/>
                <a:cs typeface="Raleway"/>
                <a:sym typeface="Raleway"/>
              </a:rPr>
            </a:br>
            <a:r>
              <a:rPr lang="en" sz="1200">
                <a:latin typeface="Raleway"/>
                <a:ea typeface="Raleway"/>
                <a:cs typeface="Raleway"/>
                <a:sym typeface="Raleway"/>
              </a:rPr>
              <a:t>Governmental data providing personal income information by county in Colorado.</a:t>
            </a:r>
            <a:endParaRPr sz="1200">
              <a:latin typeface="Raleway"/>
              <a:ea typeface="Raleway"/>
              <a:cs typeface="Raleway"/>
              <a:sym typeface="Raleway"/>
            </a:endParaRPr>
          </a:p>
          <a:p>
            <a:pPr marL="457200" lvl="0" indent="-317500" algn="l" rtl="0">
              <a:spcBef>
                <a:spcPts val="1000"/>
              </a:spcBef>
              <a:spcAft>
                <a:spcPts val="1000"/>
              </a:spcAft>
              <a:buClr>
                <a:schemeClr val="dk1"/>
              </a:buClr>
              <a:buSzPts val="1400"/>
              <a:buFont typeface="Raleway"/>
              <a:buChar char="➔"/>
            </a:pPr>
            <a:r>
              <a:rPr lang="en" sz="1400" b="1">
                <a:solidFill>
                  <a:schemeClr val="dk1"/>
                </a:solidFill>
                <a:latin typeface="Raleway"/>
                <a:ea typeface="Raleway"/>
                <a:cs typeface="Raleway"/>
                <a:sym typeface="Raleway"/>
              </a:rPr>
              <a:t>bea.gov</a:t>
            </a:r>
            <a:br>
              <a:rPr lang="en" sz="1400">
                <a:latin typeface="Raleway"/>
                <a:ea typeface="Raleway"/>
                <a:cs typeface="Raleway"/>
                <a:sym typeface="Raleway"/>
              </a:rPr>
            </a:br>
            <a:r>
              <a:rPr lang="en" sz="1200">
                <a:latin typeface="Raleway"/>
                <a:ea typeface="Raleway"/>
                <a:cs typeface="Raleway"/>
                <a:sym typeface="Raleway"/>
              </a:rPr>
              <a:t>Governmental data providing industry GDP information by county in Colorado.</a:t>
            </a:r>
            <a:endParaRPr sz="1200">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283100" y="712150"/>
            <a:ext cx="8631600" cy="1877700"/>
          </a:xfrm>
          <a:prstGeom prst="rect">
            <a:avLst/>
          </a:prstGeom>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3100"/>
              <a:t>Considering a good rule of thumb is that your monthly mortgage payment shouldn’t exceed 25% of gross income,</a:t>
            </a:r>
            <a:r>
              <a:rPr lang="en"/>
              <a:t> </a:t>
            </a:r>
            <a:endParaRPr sz="2000">
              <a:solidFill>
                <a:schemeClr val="accent5"/>
              </a:solidFill>
            </a:endParaRPr>
          </a:p>
        </p:txBody>
      </p:sp>
      <p:grpSp>
        <p:nvGrpSpPr>
          <p:cNvPr id="93" name="Google Shape;93;p16"/>
          <p:cNvGrpSpPr/>
          <p:nvPr/>
        </p:nvGrpSpPr>
        <p:grpSpPr>
          <a:xfrm>
            <a:off x="6781388" y="2464029"/>
            <a:ext cx="2212050" cy="2537076"/>
            <a:chOff x="6803275" y="395363"/>
            <a:chExt cx="2212050" cy="2537076"/>
          </a:xfrm>
        </p:grpSpPr>
        <p:pic>
          <p:nvPicPr>
            <p:cNvPr id="94" name="Google Shape;94;p16"/>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id="95" name="Google Shape;95;p16" descr="Piece of duct tape sticking a note to the slide"/>
            <p:cNvPicPr preferRelativeResize="0"/>
            <p:nvPr/>
          </p:nvPicPr>
          <p:blipFill rotWithShape="1">
            <a:blip r:embed="rId4">
              <a:alphaModFix/>
            </a:blip>
            <a:srcRect l="9244" t="5926" r="2118" b="10011"/>
            <a:stretch/>
          </p:blipFill>
          <p:spPr>
            <a:xfrm rot="154826">
              <a:off x="7370663" y="419419"/>
              <a:ext cx="1077273" cy="382687"/>
            </a:xfrm>
            <a:prstGeom prst="rect">
              <a:avLst/>
            </a:prstGeom>
            <a:noFill/>
            <a:ln>
              <a:noFill/>
            </a:ln>
          </p:spPr>
        </p:pic>
        <p:sp>
          <p:nvSpPr>
            <p:cNvPr id="96" name="Google Shape;96;p16"/>
            <p:cNvSpPr txBox="1"/>
            <p:nvPr/>
          </p:nvSpPr>
          <p:spPr>
            <a:xfrm>
              <a:off x="6944800" y="684231"/>
              <a:ext cx="1929000" cy="20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b="1">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marL="0" lvl="0" indent="0" algn="l" rtl="0">
                <a:spcBef>
                  <a:spcPts val="800"/>
                </a:spcBef>
                <a:spcAft>
                  <a:spcPts val="0"/>
                </a:spcAft>
                <a:buNone/>
              </a:pPr>
              <a:r>
                <a:rPr lang="en" sz="1200">
                  <a:solidFill>
                    <a:schemeClr val="dk2"/>
                  </a:solidFill>
                  <a:latin typeface="Raleway"/>
                  <a:ea typeface="Raleway"/>
                  <a:cs typeface="Raleway"/>
                  <a:sym typeface="Raleway"/>
                </a:rPr>
                <a:t>Currently, in the State of Colorado, the average household income is $65,458 per month.</a:t>
              </a:r>
              <a:endParaRPr sz="1200">
                <a:solidFill>
                  <a:schemeClr val="dk2"/>
                </a:solidFill>
                <a:latin typeface="Raleway"/>
                <a:ea typeface="Raleway"/>
                <a:cs typeface="Raleway"/>
                <a:sym typeface="Raleway"/>
              </a:endParaRPr>
            </a:p>
            <a:p>
              <a:pPr marL="0" lvl="0" indent="0" algn="l" rtl="0">
                <a:spcBef>
                  <a:spcPts val="800"/>
                </a:spcBef>
                <a:spcAft>
                  <a:spcPts val="800"/>
                </a:spcAft>
                <a:buNone/>
              </a:pPr>
              <a:r>
                <a:rPr lang="en" sz="1200">
                  <a:solidFill>
                    <a:schemeClr val="dk2"/>
                  </a:solidFill>
                  <a:latin typeface="Raleway"/>
                  <a:ea typeface="Raleway"/>
                  <a:cs typeface="Raleway"/>
                  <a:sym typeface="Raleway"/>
                </a:rPr>
                <a:t>The average home price is $267,924</a:t>
              </a:r>
              <a:endParaRPr sz="1200">
                <a:solidFill>
                  <a:schemeClr val="dk2"/>
                </a:solidFill>
                <a:latin typeface="Raleway"/>
                <a:ea typeface="Raleway"/>
                <a:cs typeface="Raleway"/>
                <a:sym typeface="Raleway"/>
              </a:endParaRPr>
            </a:p>
          </p:txBody>
        </p:sp>
      </p:grpSp>
      <p:sp>
        <p:nvSpPr>
          <p:cNvPr id="97" name="Google Shape;97;p16"/>
          <p:cNvSpPr txBox="1"/>
          <p:nvPr/>
        </p:nvSpPr>
        <p:spPr>
          <a:xfrm>
            <a:off x="320400" y="2622775"/>
            <a:ext cx="6269700" cy="143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2"/>
              </a:buClr>
              <a:buSzPts val="1100"/>
              <a:buFont typeface="Arial"/>
              <a:buNone/>
            </a:pPr>
            <a:r>
              <a:rPr lang="en" sz="2700" b="1">
                <a:solidFill>
                  <a:schemeClr val="accent5"/>
                </a:solidFill>
                <a:latin typeface="Raleway"/>
                <a:ea typeface="Raleway"/>
                <a:cs typeface="Raleway"/>
                <a:sym typeface="Raleway"/>
              </a:rPr>
              <a:t>will your gross income accommodate the average home in the county that you’d like to live in?</a:t>
            </a:r>
            <a:endParaRPr sz="21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7"/>
          <p:cNvSpPr txBox="1">
            <a:spLocks noGrp="1"/>
          </p:cNvSpPr>
          <p:nvPr>
            <p:ph type="title"/>
          </p:nvPr>
        </p:nvSpPr>
        <p:spPr>
          <a:xfrm>
            <a:off x="283099" y="712150"/>
            <a:ext cx="86223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5"/>
                </a:solidFill>
              </a:rPr>
              <a:t>Evolution of The Data</a:t>
            </a:r>
            <a:endParaRPr/>
          </a:p>
          <a:p>
            <a:pPr marL="0" lvl="0" indent="0" algn="l" rtl="0">
              <a:spcBef>
                <a:spcPts val="1000"/>
              </a:spcBef>
              <a:spcAft>
                <a:spcPts val="1000"/>
              </a:spcAft>
              <a:buNone/>
            </a:pPr>
            <a:endParaRPr sz="2400" b="0"/>
          </a:p>
        </p:txBody>
      </p:sp>
      <p:pic>
        <p:nvPicPr>
          <p:cNvPr id="103" name="Google Shape;103;p17"/>
          <p:cNvPicPr preferRelativeResize="0"/>
          <p:nvPr/>
        </p:nvPicPr>
        <p:blipFill>
          <a:blip r:embed="rId3">
            <a:alphaModFix/>
          </a:blip>
          <a:stretch>
            <a:fillRect/>
          </a:stretch>
        </p:blipFill>
        <p:spPr>
          <a:xfrm>
            <a:off x="0" y="1579425"/>
            <a:ext cx="4532200" cy="1621250"/>
          </a:xfrm>
          <a:prstGeom prst="rect">
            <a:avLst/>
          </a:prstGeom>
          <a:noFill/>
          <a:ln>
            <a:noFill/>
          </a:ln>
        </p:spPr>
      </p:pic>
      <p:pic>
        <p:nvPicPr>
          <p:cNvPr id="104" name="Google Shape;104;p17"/>
          <p:cNvPicPr preferRelativeResize="0"/>
          <p:nvPr/>
        </p:nvPicPr>
        <p:blipFill>
          <a:blip r:embed="rId4">
            <a:alphaModFix/>
          </a:blip>
          <a:stretch>
            <a:fillRect/>
          </a:stretch>
        </p:blipFill>
        <p:spPr>
          <a:xfrm>
            <a:off x="4611200" y="1579425"/>
            <a:ext cx="4493999" cy="1621250"/>
          </a:xfrm>
          <a:prstGeom prst="rect">
            <a:avLst/>
          </a:prstGeom>
          <a:noFill/>
          <a:ln>
            <a:noFill/>
          </a:ln>
        </p:spPr>
      </p:pic>
      <p:pic>
        <p:nvPicPr>
          <p:cNvPr id="105" name="Google Shape;105;p17"/>
          <p:cNvPicPr preferRelativeResize="0"/>
          <p:nvPr/>
        </p:nvPicPr>
        <p:blipFill>
          <a:blip r:embed="rId5">
            <a:alphaModFix/>
          </a:blip>
          <a:stretch>
            <a:fillRect/>
          </a:stretch>
        </p:blipFill>
        <p:spPr>
          <a:xfrm>
            <a:off x="2521650" y="3263500"/>
            <a:ext cx="5505150" cy="1782475"/>
          </a:xfrm>
          <a:prstGeom prst="rect">
            <a:avLst/>
          </a:prstGeom>
          <a:noFill/>
          <a:ln>
            <a:noFill/>
          </a:ln>
        </p:spPr>
      </p:pic>
      <p:grpSp>
        <p:nvGrpSpPr>
          <p:cNvPr id="106" name="Google Shape;106;p17"/>
          <p:cNvGrpSpPr/>
          <p:nvPr/>
        </p:nvGrpSpPr>
        <p:grpSpPr>
          <a:xfrm>
            <a:off x="0" y="3200675"/>
            <a:ext cx="2212050" cy="1908135"/>
            <a:chOff x="6803275" y="395363"/>
            <a:chExt cx="2212050" cy="2537076"/>
          </a:xfrm>
        </p:grpSpPr>
        <p:pic>
          <p:nvPicPr>
            <p:cNvPr id="107" name="Google Shape;107;p17"/>
            <p:cNvPicPr preferRelativeResize="0"/>
            <p:nvPr/>
          </p:nvPicPr>
          <p:blipFill>
            <a:blip r:embed="rId6">
              <a:alphaModFix/>
            </a:blip>
            <a:stretch>
              <a:fillRect/>
            </a:stretch>
          </p:blipFill>
          <p:spPr>
            <a:xfrm>
              <a:off x="6803275" y="427445"/>
              <a:ext cx="2212050" cy="2504994"/>
            </a:xfrm>
            <a:prstGeom prst="rect">
              <a:avLst/>
            </a:prstGeom>
            <a:noFill/>
            <a:ln>
              <a:noFill/>
            </a:ln>
          </p:spPr>
        </p:pic>
        <p:pic>
          <p:nvPicPr>
            <p:cNvPr id="108" name="Google Shape;108;p17" descr="Piece of duct tape sticking a note to the slide"/>
            <p:cNvPicPr preferRelativeResize="0"/>
            <p:nvPr/>
          </p:nvPicPr>
          <p:blipFill rotWithShape="1">
            <a:blip r:embed="rId7">
              <a:alphaModFix/>
            </a:blip>
            <a:srcRect l="9244" t="5926" r="2118" b="10011"/>
            <a:stretch/>
          </p:blipFill>
          <p:spPr>
            <a:xfrm rot="154826">
              <a:off x="7370663" y="419419"/>
              <a:ext cx="1077273" cy="382687"/>
            </a:xfrm>
            <a:prstGeom prst="rect">
              <a:avLst/>
            </a:prstGeom>
            <a:noFill/>
            <a:ln>
              <a:noFill/>
            </a:ln>
          </p:spPr>
        </p:pic>
        <p:sp>
          <p:nvSpPr>
            <p:cNvPr id="109" name="Google Shape;109;p17"/>
            <p:cNvSpPr txBox="1"/>
            <p:nvPr/>
          </p:nvSpPr>
          <p:spPr>
            <a:xfrm>
              <a:off x="6944800" y="684231"/>
              <a:ext cx="1929000" cy="20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b="1">
                  <a:solidFill>
                    <a:schemeClr val="dk1"/>
                  </a:solidFill>
                  <a:latin typeface="Raleway"/>
                  <a:ea typeface="Raleway"/>
                  <a:cs typeface="Raleway"/>
                  <a:sym typeface="Raleway"/>
                </a:rPr>
                <a:t>Description</a:t>
              </a:r>
              <a:endParaRPr b="1">
                <a:solidFill>
                  <a:schemeClr val="dk1"/>
                </a:solidFill>
                <a:latin typeface="Raleway"/>
                <a:ea typeface="Raleway"/>
                <a:cs typeface="Raleway"/>
                <a:sym typeface="Raleway"/>
              </a:endParaRPr>
            </a:p>
            <a:p>
              <a:pPr marL="0" lvl="0" indent="0" algn="l" rtl="0">
                <a:spcBef>
                  <a:spcPts val="800"/>
                </a:spcBef>
                <a:spcAft>
                  <a:spcPts val="800"/>
                </a:spcAft>
                <a:buNone/>
              </a:pPr>
              <a:r>
                <a:rPr lang="en" sz="1200">
                  <a:solidFill>
                    <a:schemeClr val="dk2"/>
                  </a:solidFill>
                  <a:latin typeface="Raleway"/>
                  <a:ea typeface="Raleway"/>
                  <a:cs typeface="Raleway"/>
                  <a:sym typeface="Raleway"/>
                </a:rPr>
                <a:t>Data was imported and cleaned so it could be merged together to accommodate the machine learning model.</a:t>
              </a:r>
              <a:endParaRPr sz="1200" b="1">
                <a:solidFill>
                  <a:schemeClr val="dk1"/>
                </a:solidFill>
                <a:latin typeface="Raleway"/>
                <a:ea typeface="Raleway"/>
                <a:cs typeface="Raleway"/>
                <a:sym typeface="Raleway"/>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3"/>
        <p:cNvGrpSpPr/>
        <p:nvPr/>
      </p:nvGrpSpPr>
      <p:grpSpPr>
        <a:xfrm>
          <a:off x="0" y="0"/>
          <a:ext cx="0" cy="0"/>
          <a:chOff x="0" y="0"/>
          <a:chExt cx="0" cy="0"/>
        </a:xfrm>
      </p:grpSpPr>
      <p:pic>
        <p:nvPicPr>
          <p:cNvPr id="114" name="Google Shape;114;p18"/>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id="115" name="Google Shape;115;p18"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116" name="Google Shape;116;p18"/>
          <p:cNvSpPr txBox="1"/>
          <p:nvPr/>
        </p:nvSpPr>
        <p:spPr>
          <a:xfrm>
            <a:off x="2855550" y="687397"/>
            <a:ext cx="3432900" cy="76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chemeClr val="lt2"/>
                </a:solidFill>
                <a:latin typeface="Raleway"/>
                <a:ea typeface="Raleway"/>
                <a:cs typeface="Raleway"/>
                <a:sym typeface="Raleway"/>
              </a:rPr>
              <a:t>2. Technologies</a:t>
            </a:r>
            <a:endParaRPr sz="3000" b="1">
              <a:solidFill>
                <a:schemeClr val="lt2"/>
              </a:solidFill>
              <a:latin typeface="Raleway"/>
              <a:ea typeface="Raleway"/>
              <a:cs typeface="Raleway"/>
              <a:sym typeface="Raleway"/>
            </a:endParaRPr>
          </a:p>
        </p:txBody>
      </p:sp>
      <p:sp>
        <p:nvSpPr>
          <p:cNvPr id="117" name="Google Shape;117;p18"/>
          <p:cNvSpPr txBox="1">
            <a:spLocks noGrp="1"/>
          </p:cNvSpPr>
          <p:nvPr>
            <p:ph type="body" idx="4294967295"/>
          </p:nvPr>
        </p:nvSpPr>
        <p:spPr>
          <a:xfrm>
            <a:off x="2855550" y="1377480"/>
            <a:ext cx="3432900" cy="332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1200">
                <a:latin typeface="Raleway"/>
                <a:ea typeface="Raleway"/>
                <a:cs typeface="Raleway"/>
                <a:sym typeface="Raleway"/>
              </a:rPr>
              <a:t>The following technologies were used throughout the project.</a:t>
            </a:r>
            <a:endParaRPr sz="1200">
              <a:latin typeface="Raleway"/>
              <a:ea typeface="Raleway"/>
              <a:cs typeface="Raleway"/>
              <a:sym typeface="Raleway"/>
            </a:endParaRPr>
          </a:p>
          <a:p>
            <a:pPr marL="457200" lvl="0" indent="-317500" algn="l" rtl="0">
              <a:spcBef>
                <a:spcPts val="1600"/>
              </a:spcBef>
              <a:spcAft>
                <a:spcPts val="0"/>
              </a:spcAft>
              <a:buClr>
                <a:schemeClr val="dk1"/>
              </a:buClr>
              <a:buSzPts val="1400"/>
              <a:buFont typeface="Raleway"/>
              <a:buChar char="➔"/>
            </a:pPr>
            <a:r>
              <a:rPr lang="en" sz="1400" b="1">
                <a:solidFill>
                  <a:schemeClr val="dk1"/>
                </a:solidFill>
                <a:latin typeface="Raleway"/>
                <a:ea typeface="Raleway"/>
                <a:cs typeface="Raleway"/>
                <a:sym typeface="Raleway"/>
              </a:rPr>
              <a:t>Excel</a:t>
            </a:r>
            <a:br>
              <a:rPr lang="en" sz="1200">
                <a:latin typeface="Raleway"/>
                <a:ea typeface="Raleway"/>
                <a:cs typeface="Raleway"/>
                <a:sym typeface="Raleway"/>
              </a:rPr>
            </a:br>
            <a:r>
              <a:rPr lang="en" sz="1200">
                <a:latin typeface="Raleway"/>
                <a:ea typeface="Raleway"/>
                <a:cs typeface="Raleway"/>
                <a:sym typeface="Raleway"/>
              </a:rPr>
              <a:t>Used as a part of Data cleaning</a:t>
            </a:r>
            <a:endParaRPr sz="1200">
              <a:latin typeface="Raleway"/>
              <a:ea typeface="Raleway"/>
              <a:cs typeface="Raleway"/>
              <a:sym typeface="Raleway"/>
            </a:endParaRPr>
          </a:p>
          <a:p>
            <a:pPr marL="457200" lvl="0" indent="-317500" algn="l" rtl="0">
              <a:spcBef>
                <a:spcPts val="1000"/>
              </a:spcBef>
              <a:spcAft>
                <a:spcPts val="0"/>
              </a:spcAft>
              <a:buClr>
                <a:schemeClr val="dk1"/>
              </a:buClr>
              <a:buSzPts val="1400"/>
              <a:buFont typeface="Raleway"/>
              <a:buChar char="➔"/>
            </a:pPr>
            <a:r>
              <a:rPr lang="en" sz="1400" b="1">
                <a:solidFill>
                  <a:schemeClr val="dk1"/>
                </a:solidFill>
                <a:latin typeface="Raleway"/>
                <a:ea typeface="Raleway"/>
                <a:cs typeface="Raleway"/>
                <a:sym typeface="Raleway"/>
              </a:rPr>
              <a:t>Jupyter Notebook</a:t>
            </a:r>
            <a:br>
              <a:rPr lang="en" sz="1400">
                <a:latin typeface="Raleway"/>
                <a:ea typeface="Raleway"/>
                <a:cs typeface="Raleway"/>
                <a:sym typeface="Raleway"/>
              </a:rPr>
            </a:br>
            <a:r>
              <a:rPr lang="en" sz="1200">
                <a:latin typeface="Raleway"/>
                <a:ea typeface="Raleway"/>
                <a:cs typeface="Raleway"/>
                <a:sym typeface="Raleway"/>
              </a:rPr>
              <a:t>Used for Data cleaning, analysis, and machine learning</a:t>
            </a:r>
            <a:endParaRPr sz="1200">
              <a:latin typeface="Raleway"/>
              <a:ea typeface="Raleway"/>
              <a:cs typeface="Raleway"/>
              <a:sym typeface="Raleway"/>
            </a:endParaRPr>
          </a:p>
          <a:p>
            <a:pPr marL="457200" lvl="0" indent="-304800" algn="l" rtl="0">
              <a:spcBef>
                <a:spcPts val="1000"/>
              </a:spcBef>
              <a:spcAft>
                <a:spcPts val="1000"/>
              </a:spcAft>
              <a:buClr>
                <a:schemeClr val="dk1"/>
              </a:buClr>
              <a:buSzPts val="1200"/>
              <a:buFont typeface="Raleway"/>
              <a:buChar char="➔"/>
            </a:pPr>
            <a:r>
              <a:rPr lang="en" sz="1400" b="1">
                <a:solidFill>
                  <a:schemeClr val="dk1"/>
                </a:solidFill>
                <a:latin typeface="Raleway"/>
                <a:ea typeface="Raleway"/>
                <a:cs typeface="Raleway"/>
                <a:sym typeface="Raleway"/>
              </a:rPr>
              <a:t>PGAdmin</a:t>
            </a:r>
            <a:br>
              <a:rPr lang="en" sz="1400">
                <a:latin typeface="Raleway"/>
                <a:ea typeface="Raleway"/>
                <a:cs typeface="Raleway"/>
                <a:sym typeface="Raleway"/>
              </a:rPr>
            </a:br>
            <a:r>
              <a:rPr lang="en" sz="1200">
                <a:latin typeface="Raleway"/>
                <a:ea typeface="Raleway"/>
                <a:cs typeface="Raleway"/>
                <a:sym typeface="Raleway"/>
              </a:rPr>
              <a:t>Database development</a:t>
            </a:r>
            <a:endParaRPr sz="1200">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286</Words>
  <Application>Microsoft Macintosh PowerPoint</Application>
  <PresentationFormat>On-screen Show (16:9)</PresentationFormat>
  <Paragraphs>24</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Lato</vt:lpstr>
      <vt:lpstr>Raleway</vt:lpstr>
      <vt:lpstr>Arial</vt:lpstr>
      <vt:lpstr>Roboto</vt:lpstr>
      <vt:lpstr>Swiss</vt:lpstr>
      <vt:lpstr>Can You Afford a Home in Colorado?</vt:lpstr>
      <vt:lpstr>Who is priced out of the housing market in Colorado?</vt:lpstr>
      <vt:lpstr>PowerPoint Presentation</vt:lpstr>
      <vt:lpstr>Considering a good rule of thumb is that your monthly mortgage payment shouldn’t exceed 25% of gross income, </vt:lpstr>
      <vt:lpstr>Evolution of The Data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You Afford a Home in Colorado?</dc:title>
  <cp:lastModifiedBy>Patrick Hanafin</cp:lastModifiedBy>
  <cp:revision>1</cp:revision>
  <dcterms:modified xsi:type="dcterms:W3CDTF">2021-11-04T02:41:15Z</dcterms:modified>
</cp:coreProperties>
</file>