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24" autoAdjust="0"/>
  </p:normalViewPr>
  <p:slideViewPr>
    <p:cSldViewPr>
      <p:cViewPr>
        <p:scale>
          <a:sx n="100" d="100"/>
          <a:sy n="100" d="100"/>
        </p:scale>
        <p:origin x="-62" y="22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AEAC76C-8AE5-427A-9931-1339D97C6760}" type="datetimeFigureOut">
              <a:rPr lang="en-US" smtClean="0"/>
              <a:t>19/04/2016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5CD7CF3-5C98-4AEE-BEE8-3B1FE57F2F8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EAC76C-8AE5-427A-9931-1339D97C6760}" type="datetimeFigureOut">
              <a:rPr lang="en-US" smtClean="0"/>
              <a:t>19/04/2016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D7CF3-5C98-4AEE-BEE8-3B1FE57F2F8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EAC76C-8AE5-427A-9931-1339D97C6760}" type="datetimeFigureOut">
              <a:rPr lang="en-US" smtClean="0"/>
              <a:t>19/04/2016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D7CF3-5C98-4AEE-BEE8-3B1FE57F2F8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EAC76C-8AE5-427A-9931-1339D97C6760}" type="datetimeFigureOut">
              <a:rPr lang="en-US" smtClean="0"/>
              <a:t>19/04/2016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D7CF3-5C98-4AEE-BEE8-3B1FE57F2F8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EAC76C-8AE5-427A-9931-1339D97C6760}" type="datetimeFigureOut">
              <a:rPr lang="en-US" smtClean="0"/>
              <a:t>19/04/2016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D7CF3-5C98-4AEE-BEE8-3B1FE57F2F8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EAC76C-8AE5-427A-9931-1339D97C6760}" type="datetimeFigureOut">
              <a:rPr lang="en-US" smtClean="0"/>
              <a:t>19/04/2016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D7CF3-5C98-4AEE-BEE8-3B1FE57F2F8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EAC76C-8AE5-427A-9931-1339D97C6760}" type="datetimeFigureOut">
              <a:rPr lang="en-US" smtClean="0"/>
              <a:t>19/04/2016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D7CF3-5C98-4AEE-BEE8-3B1FE57F2F8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EAC76C-8AE5-427A-9931-1339D97C6760}" type="datetimeFigureOut">
              <a:rPr lang="en-US" smtClean="0"/>
              <a:t>19/04/2016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D7CF3-5C98-4AEE-BEE8-3B1FE57F2F8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C76C-8AE5-427A-9931-1339D97C6760}" type="datetimeFigureOut">
              <a:rPr lang="en-US" smtClean="0"/>
              <a:t>19/04/2016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D7CF3-5C98-4AEE-BEE8-3B1FE57F2F8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EAC76C-8AE5-427A-9931-1339D97C6760}" type="datetimeFigureOut">
              <a:rPr lang="en-US" smtClean="0"/>
              <a:t>19/04/2016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D7CF3-5C98-4AEE-BEE8-3B1FE57F2F8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EAC76C-8AE5-427A-9931-1339D97C6760}" type="datetimeFigureOut">
              <a:rPr lang="en-US" smtClean="0"/>
              <a:t>19/04/2016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5CD7CF3-5C98-4AEE-BEE8-3B1FE57F2F8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AEAC76C-8AE5-427A-9931-1339D97C6760}" type="datetimeFigureOut">
              <a:rPr lang="en-US" smtClean="0"/>
              <a:t>19/04/2016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CD7CF3-5C98-4AEE-BEE8-3B1FE57F2F8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10.xx.64.59:853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nhomvp_bdi.han@gdt.gov.vn" TargetMode="External"/><Relationship Id="rId2" Type="http://schemas.openxmlformats.org/officeDocument/2006/relationships/hyperlink" Target="mailto:nhomvpcc_yyy.xxx@gdt.gov.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nhomhtnnt_bdi.han@gdt.gov.vn" TargetMode="External"/><Relationship Id="rId2" Type="http://schemas.openxmlformats.org/officeDocument/2006/relationships/hyperlink" Target="mailto:nhom%3cM&#227;%20&#273;&#7897;i%3e_yyy.xxx@gdt.gov.v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332657"/>
            <a:ext cx="8856984" cy="2880320"/>
          </a:xfrm>
        </p:spPr>
        <p:txBody>
          <a:bodyPr>
            <a:normAutofit/>
          </a:bodyPr>
          <a:lstStyle/>
          <a:p>
            <a:pPr algn="ctr"/>
            <a:r>
              <a:rPr lang="en-US" sz="5400" b="1" u="sng" smtClean="0">
                <a:solidFill>
                  <a:schemeClr val="tx1"/>
                </a:solidFill>
              </a:rPr>
              <a:t>BÀI GIẢNG</a:t>
            </a:r>
            <a:r>
              <a:rPr lang="en-US" sz="5400" b="1" smtClean="0">
                <a:solidFill>
                  <a:schemeClr val="tx1"/>
                </a:solidFill>
              </a:rPr>
              <a:t/>
            </a:r>
            <a:br>
              <a:rPr lang="en-US" sz="5400" b="1" smtClean="0">
                <a:solidFill>
                  <a:schemeClr val="tx1"/>
                </a:solidFill>
              </a:rPr>
            </a:br>
            <a:r>
              <a:rPr lang="en-US" sz="5400" b="1" smtClean="0">
                <a:solidFill>
                  <a:schemeClr val="tx1"/>
                </a:solidFill>
              </a:rPr>
              <a:t>HỆ </a:t>
            </a:r>
            <a:r>
              <a:rPr lang="en-US" sz="5400" b="1">
                <a:solidFill>
                  <a:schemeClr val="tx1"/>
                </a:solidFill>
              </a:rPr>
              <a:t>THỐNG TÍCH HỢP NGƯỜI DÙNG CHI CỤC </a:t>
            </a:r>
            <a:r>
              <a:rPr lang="en-US" sz="5400" b="1" smtClean="0">
                <a:solidFill>
                  <a:schemeClr val="tx1"/>
                </a:solidFill>
              </a:rPr>
              <a:t>THUẾ</a:t>
            </a:r>
            <a:endParaRPr lang="en-US" sz="5400">
              <a:solidFill>
                <a:schemeClr val="tx1"/>
              </a:solidFill>
            </a:endParaRPr>
          </a:p>
        </p:txBody>
      </p:sp>
      <p:sp>
        <p:nvSpPr>
          <p:cNvPr id="3" name="Subtitle 2"/>
          <p:cNvSpPr>
            <a:spLocks noGrp="1"/>
          </p:cNvSpPr>
          <p:nvPr>
            <p:ph type="subTitle" idx="1"/>
          </p:nvPr>
        </p:nvSpPr>
        <p:spPr>
          <a:xfrm>
            <a:off x="1835696" y="5301208"/>
            <a:ext cx="7056784" cy="1152128"/>
          </a:xfrm>
        </p:spPr>
        <p:txBody>
          <a:bodyPr>
            <a:normAutofit/>
          </a:bodyPr>
          <a:lstStyle/>
          <a:p>
            <a:pPr algn="r"/>
            <a:r>
              <a:rPr lang="en-US" sz="2000" b="1" err="1" smtClean="0"/>
              <a:t>Người</a:t>
            </a:r>
            <a:r>
              <a:rPr lang="en-US" sz="2000" b="1" smtClean="0"/>
              <a:t> </a:t>
            </a:r>
            <a:r>
              <a:rPr lang="en-US" sz="2000" b="1" err="1" smtClean="0"/>
              <a:t>trình</a:t>
            </a:r>
            <a:r>
              <a:rPr lang="en-US" sz="2000" b="1" smtClean="0"/>
              <a:t> </a:t>
            </a:r>
            <a:r>
              <a:rPr lang="en-US" sz="2000" b="1" err="1" smtClean="0"/>
              <a:t>bày</a:t>
            </a:r>
            <a:r>
              <a:rPr lang="en-US" sz="2000" b="1" smtClean="0"/>
              <a:t>: </a:t>
            </a:r>
            <a:r>
              <a:rPr lang="en-US" sz="2000" b="1" err="1" smtClean="0"/>
              <a:t>Trịnh</a:t>
            </a:r>
            <a:r>
              <a:rPr lang="en-US" sz="2000" b="1" smtClean="0"/>
              <a:t> </a:t>
            </a:r>
            <a:r>
              <a:rPr lang="en-US" sz="2000" b="1" err="1" smtClean="0"/>
              <a:t>Lê</a:t>
            </a:r>
            <a:r>
              <a:rPr lang="en-US" sz="2000" b="1" smtClean="0"/>
              <a:t> Nin</a:t>
            </a:r>
          </a:p>
          <a:p>
            <a:pPr algn="r"/>
            <a:r>
              <a:rPr lang="en-US" sz="2000" b="1" err="1" smtClean="0"/>
              <a:t>Phòng</a:t>
            </a:r>
            <a:r>
              <a:rPr lang="en-US" sz="2000" b="1" smtClean="0"/>
              <a:t> Tin </a:t>
            </a:r>
            <a:r>
              <a:rPr lang="en-US" sz="2000" b="1" err="1" smtClean="0"/>
              <a:t>học</a:t>
            </a:r>
            <a:r>
              <a:rPr lang="en-US" sz="2000" b="1" smtClean="0"/>
              <a:t> – </a:t>
            </a:r>
            <a:r>
              <a:rPr lang="en-US" sz="2000" b="1" err="1" smtClean="0"/>
              <a:t>Cục</a:t>
            </a:r>
            <a:r>
              <a:rPr lang="en-US" sz="2000" b="1" smtClean="0"/>
              <a:t> </a:t>
            </a:r>
            <a:r>
              <a:rPr lang="en-US" sz="2000" b="1" err="1" smtClean="0"/>
              <a:t>Thuế</a:t>
            </a:r>
            <a:r>
              <a:rPr lang="en-US" sz="2000" b="1" smtClean="0"/>
              <a:t> </a:t>
            </a:r>
            <a:r>
              <a:rPr lang="en-US" sz="2000" b="1" err="1" smtClean="0"/>
              <a:t>tỉnh</a:t>
            </a:r>
            <a:r>
              <a:rPr lang="en-US" sz="2000" b="1" smtClean="0"/>
              <a:t> </a:t>
            </a:r>
            <a:r>
              <a:rPr lang="en-US" sz="2000" b="1" err="1" smtClean="0"/>
              <a:t>Khánh</a:t>
            </a:r>
            <a:r>
              <a:rPr lang="en-US" sz="2000" b="1" smtClean="0"/>
              <a:t> </a:t>
            </a:r>
            <a:r>
              <a:rPr lang="en-US" sz="2000" b="1" err="1" smtClean="0"/>
              <a:t>Hòa</a:t>
            </a:r>
            <a:endParaRPr lang="en-US" sz="2000" b="1"/>
          </a:p>
        </p:txBody>
      </p:sp>
    </p:spTree>
    <p:extLst>
      <p:ext uri="{BB962C8B-B14F-4D97-AF65-F5344CB8AC3E}">
        <p14:creationId xmlns:p14="http://schemas.microsoft.com/office/powerpoint/2010/main" val="221362354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968552"/>
          </a:xfrm>
        </p:spPr>
        <p:txBody>
          <a:bodyPr>
            <a:normAutofit/>
          </a:bodyPr>
          <a:lstStyle/>
          <a:p>
            <a:pPr lvl="0"/>
            <a:r>
              <a:rPr lang="en-US" b="1" smtClean="0"/>
              <a:t>Site </a:t>
            </a:r>
            <a:r>
              <a:rPr lang="en-US" b="1"/>
              <a:t>MN:</a:t>
            </a:r>
          </a:p>
          <a:p>
            <a:pPr lvl="1"/>
            <a:r>
              <a:rPr lang="en-US"/>
              <a:t>Child domain: </a:t>
            </a:r>
            <a:r>
              <a:rPr lang="en-US" b="1"/>
              <a:t>mb.tct.vn</a:t>
            </a:r>
          </a:p>
          <a:p>
            <a:pPr lvl="1"/>
            <a:r>
              <a:rPr lang="en-US"/>
              <a:t>Subnet: </a:t>
            </a:r>
            <a:r>
              <a:rPr lang="en-US" b="1"/>
              <a:t>10.64.89.128/26</a:t>
            </a:r>
          </a:p>
          <a:p>
            <a:pPr lvl="1"/>
            <a:r>
              <a:rPr lang="en-US"/>
              <a:t>Domain Controllers: MN-DC2.mn.tct.vn và MN-DC3.mn.tct.vn</a:t>
            </a:r>
          </a:p>
          <a:p>
            <a:pPr lvl="1"/>
            <a:r>
              <a:rPr lang="en-US"/>
              <a:t>Operating system: Windows 2008 R2 SP1.</a:t>
            </a:r>
          </a:p>
          <a:p>
            <a:pPr lvl="0"/>
            <a:r>
              <a:rPr lang="en-US" b="1"/>
              <a:t>Site HAN:</a:t>
            </a:r>
          </a:p>
          <a:p>
            <a:pPr lvl="1"/>
            <a:r>
              <a:rPr lang="en-US"/>
              <a:t>Child domain: </a:t>
            </a:r>
            <a:r>
              <a:rPr lang="en-US" b="1"/>
              <a:t>han.tct.vn</a:t>
            </a:r>
          </a:p>
          <a:p>
            <a:pPr lvl="1"/>
            <a:r>
              <a:rPr lang="en-US"/>
              <a:t>Subnet: </a:t>
            </a:r>
            <a:r>
              <a:rPr lang="en-US" b="1"/>
              <a:t>10.1.64.0/24 </a:t>
            </a:r>
            <a:r>
              <a:rPr lang="en-US"/>
              <a:t>và</a:t>
            </a:r>
            <a:r>
              <a:rPr lang="en-US" b="1"/>
              <a:t> 10.64.89.192/26</a:t>
            </a:r>
          </a:p>
          <a:p>
            <a:pPr lvl="1"/>
            <a:r>
              <a:rPr lang="en-US"/>
              <a:t>Domain Controllers: hanmt-svr1, hanmt-svr11 và han-dc1</a:t>
            </a:r>
          </a:p>
          <a:p>
            <a:pPr lvl="1"/>
            <a:r>
              <a:rPr lang="en-US"/>
              <a:t>Operating system: Windows 2008 R2 SP1.</a:t>
            </a:r>
          </a:p>
          <a:p>
            <a:endParaRPr lang="en-US"/>
          </a:p>
        </p:txBody>
      </p:sp>
    </p:spTree>
    <p:extLst>
      <p:ext uri="{BB962C8B-B14F-4D97-AF65-F5344CB8AC3E}">
        <p14:creationId xmlns:p14="http://schemas.microsoft.com/office/powerpoint/2010/main" val="7746386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968552"/>
          </a:xfrm>
        </p:spPr>
        <p:txBody>
          <a:bodyPr>
            <a:normAutofit fontScale="85000" lnSpcReduction="20000"/>
          </a:bodyPr>
          <a:lstStyle/>
          <a:p>
            <a:pPr lvl="0"/>
            <a:r>
              <a:rPr lang="en-US" b="1"/>
              <a:t>Site HCM:</a:t>
            </a:r>
          </a:p>
          <a:p>
            <a:pPr lvl="1"/>
            <a:r>
              <a:rPr lang="en-US"/>
              <a:t>Child domain: </a:t>
            </a:r>
            <a:r>
              <a:rPr lang="en-US" b="1"/>
              <a:t>hcm.tct.vn</a:t>
            </a:r>
          </a:p>
          <a:p>
            <a:pPr lvl="1"/>
            <a:r>
              <a:rPr lang="en-US"/>
              <a:t>Subnet: </a:t>
            </a:r>
            <a:r>
              <a:rPr lang="en-US" b="1"/>
              <a:t>10.3.64.0/24 và 10.64.89.224/27</a:t>
            </a:r>
          </a:p>
          <a:p>
            <a:pPr lvl="1"/>
            <a:r>
              <a:rPr lang="en-US"/>
              <a:t>Domain Controllers: hcmmt-svr1, hcmmt-svr11 và hcm-dc1</a:t>
            </a:r>
          </a:p>
          <a:p>
            <a:pPr lvl="1"/>
            <a:r>
              <a:rPr lang="en-US"/>
              <a:t>Operating system: Windows 2008 R2 SP1.</a:t>
            </a:r>
          </a:p>
          <a:p>
            <a:pPr lvl="0"/>
            <a:r>
              <a:rPr lang="en-US" b="1"/>
              <a:t>Site XXX:</a:t>
            </a:r>
          </a:p>
          <a:p>
            <a:pPr lvl="1"/>
            <a:r>
              <a:rPr lang="en-US"/>
              <a:t>Child domain: </a:t>
            </a:r>
            <a:r>
              <a:rPr lang="en-US" b="1"/>
              <a:t>mb.tct.vn</a:t>
            </a:r>
            <a:r>
              <a:rPr lang="en-US"/>
              <a:t> hoặc mn.tct.vn</a:t>
            </a:r>
          </a:p>
          <a:p>
            <a:pPr lvl="1"/>
            <a:r>
              <a:rPr lang="en-US"/>
              <a:t>Subnet: </a:t>
            </a:r>
            <a:r>
              <a:rPr lang="en-US" b="1"/>
              <a:t>10.xx.64.0/24</a:t>
            </a:r>
          </a:p>
          <a:p>
            <a:pPr lvl="1"/>
            <a:r>
              <a:rPr lang="en-US"/>
              <a:t>Operating system: Windows 2008 R2 SP1</a:t>
            </a:r>
          </a:p>
          <a:p>
            <a:pPr lvl="1"/>
            <a:r>
              <a:rPr lang="en-US"/>
              <a:t>Bổ sung thêm các subnet của các CCT thêm vào.</a:t>
            </a:r>
          </a:p>
          <a:p>
            <a:pPr lvl="0"/>
            <a:r>
              <a:rPr lang="en-US" b="1"/>
              <a:t>Site XXXYYY:</a:t>
            </a:r>
          </a:p>
          <a:p>
            <a:pPr lvl="1"/>
            <a:r>
              <a:rPr lang="en-US"/>
              <a:t>Child domain: </a:t>
            </a:r>
            <a:r>
              <a:rPr lang="en-US" b="1"/>
              <a:t>mb.tct.vn</a:t>
            </a:r>
            <a:r>
              <a:rPr lang="en-US"/>
              <a:t> hoặc </a:t>
            </a:r>
            <a:r>
              <a:rPr lang="en-US" b="1"/>
              <a:t>mn.tct.vn</a:t>
            </a:r>
          </a:p>
          <a:p>
            <a:pPr lvl="1"/>
            <a:r>
              <a:rPr lang="en-US"/>
              <a:t>Subnet: </a:t>
            </a:r>
            <a:r>
              <a:rPr lang="en-US" b="1"/>
              <a:t>10.xx.64.0/24</a:t>
            </a:r>
          </a:p>
          <a:p>
            <a:pPr lvl="1"/>
            <a:r>
              <a:rPr lang="en-US"/>
              <a:t>Domain Controllers (RODC): xxxyyy-rodc </a:t>
            </a:r>
          </a:p>
          <a:p>
            <a:pPr lvl="1"/>
            <a:r>
              <a:rPr lang="en-US"/>
              <a:t>Operating system: Windows 2008 Enterprise SP2</a:t>
            </a:r>
          </a:p>
          <a:p>
            <a:endParaRPr lang="en-US"/>
          </a:p>
        </p:txBody>
      </p:sp>
    </p:spTree>
    <p:extLst>
      <p:ext uri="{BB962C8B-B14F-4D97-AF65-F5344CB8AC3E}">
        <p14:creationId xmlns:p14="http://schemas.microsoft.com/office/powerpoint/2010/main" val="428645830"/>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968552"/>
          </a:xfrm>
        </p:spPr>
        <p:txBody>
          <a:bodyPr>
            <a:normAutofit fontScale="92500" lnSpcReduction="20000"/>
          </a:bodyPr>
          <a:lstStyle/>
          <a:p>
            <a:pPr lvl="0"/>
            <a:r>
              <a:rPr lang="en-US" b="1" smtClean="0"/>
              <a:t>3. Domain mb.tct.vn và mn.tct.vn</a:t>
            </a:r>
          </a:p>
          <a:p>
            <a:pPr lvl="1"/>
            <a:r>
              <a:rPr lang="en-US" b="1" i="1" smtClean="0"/>
              <a:t>3.1. Cấu trúc OU:</a:t>
            </a:r>
          </a:p>
          <a:p>
            <a:pPr lvl="1"/>
            <a:r>
              <a:rPr lang="en-US"/>
              <a:t>Các đối tượng (user, group, PC, server...) trong hệ thống Chi cục Thuế khi được tích hợp vào domain miền, sẽ được quy hoạch trong các OU thuộc OU </a:t>
            </a:r>
            <a:r>
              <a:rPr lang="en-US" b="1"/>
              <a:t>XXX</a:t>
            </a:r>
            <a:r>
              <a:rPr lang="en-US"/>
              <a:t> (XXX là mã Cục Thuế) như sau:</a:t>
            </a:r>
            <a:endParaRPr lang="en-US" sz="2200"/>
          </a:p>
          <a:p>
            <a:pPr lvl="1"/>
            <a:r>
              <a:rPr lang="en-US"/>
              <a:t>OU “</a:t>
            </a:r>
            <a:r>
              <a:rPr lang="en-US" b="1"/>
              <a:t>YYY</a:t>
            </a:r>
            <a:r>
              <a:rPr lang="en-US"/>
              <a:t>” nằm trong OU “CCT Servers”: chứa toàn bộ các máy chủ join domain miền của Chi cục Thuế (APP server, System servers, Host). Các máy chủ nằm trong OU này sẽ được áp chung 01 policy.</a:t>
            </a:r>
            <a:endParaRPr lang="en-US" sz="2200"/>
          </a:p>
          <a:p>
            <a:pPr lvl="1"/>
            <a:r>
              <a:rPr lang="en-US"/>
              <a:t>OU “YYY” nằm trong OU “Chi cuc Thue” bao gồm 02 OU (các object nằm trong 02 OU này sẽ được áp chung 1 policy):</a:t>
            </a:r>
            <a:endParaRPr lang="en-US" sz="2200"/>
          </a:p>
          <a:p>
            <a:pPr lvl="1"/>
            <a:r>
              <a:rPr lang="en-US"/>
              <a:t>OU “VPCCT” chứa toàn bộ tài khoản người dùng và tài khoản nhóm của Chi cục Thuế.</a:t>
            </a:r>
            <a:endParaRPr lang="en-US" sz="2200"/>
          </a:p>
          <a:p>
            <a:pPr lvl="1"/>
            <a:r>
              <a:rPr lang="en-US"/>
              <a:t>OU “CCT PCs” chứa toàn bộ tài khoản máy trạm của Chi </a:t>
            </a:r>
            <a:r>
              <a:rPr lang="en-US" smtClean="0"/>
              <a:t>cục </a:t>
            </a:r>
            <a:r>
              <a:rPr lang="en-US"/>
              <a:t>Thuế</a:t>
            </a:r>
            <a:r>
              <a:rPr lang="en-US" smtClean="0"/>
              <a:t>.</a:t>
            </a:r>
            <a:endParaRPr lang="en-US"/>
          </a:p>
        </p:txBody>
      </p:sp>
    </p:spTree>
    <p:extLst>
      <p:ext uri="{BB962C8B-B14F-4D97-AF65-F5344CB8AC3E}">
        <p14:creationId xmlns:p14="http://schemas.microsoft.com/office/powerpoint/2010/main" val="1509380381"/>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968552"/>
          </a:xfrm>
        </p:spPr>
        <p:txBody>
          <a:bodyPr>
            <a:normAutofit/>
          </a:bodyPr>
          <a:lstStyle/>
          <a:p>
            <a:r>
              <a:rPr lang="en-US" b="1" i="1" smtClean="0"/>
              <a:t>3.1. Cấu trúc OU (tt):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123" y="1889980"/>
            <a:ext cx="784887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573223"/>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968552"/>
          </a:xfrm>
        </p:spPr>
        <p:txBody>
          <a:bodyPr>
            <a:normAutofit/>
          </a:bodyPr>
          <a:lstStyle/>
          <a:p>
            <a:r>
              <a:rPr lang="en-US" b="1" i="1" smtClean="0"/>
              <a:t>3.2. Policy và Logon script:</a:t>
            </a:r>
            <a:endParaRPr lang="en-US" smtClean="0"/>
          </a:p>
          <a:p>
            <a:pPr lvl="1"/>
            <a:r>
              <a:rPr lang="en-US"/>
              <a:t>Group Policy </a:t>
            </a:r>
            <a:r>
              <a:rPr lang="en-US" smtClean="0"/>
              <a:t>(GPO)cho </a:t>
            </a:r>
            <a:r>
              <a:rPr lang="en-US"/>
              <a:t>phép áp những cấu hình thống nhất đến các tài khoản người dùng, máy tính... trong hệ thống AD. Việc triển khai GPO cho phép đơn giản hóa các thủ tục quản trị, cấu hình; đồng thời tăng tính bảo mật, thống nhất cho hệ thống.</a:t>
            </a:r>
          </a:p>
          <a:p>
            <a:pPr lvl="1"/>
            <a:r>
              <a:rPr lang="en-US"/>
              <a:t>Các OU “CCT Servers” và “YYY” của Chi cục Thuế sẽ </a:t>
            </a:r>
            <a:r>
              <a:rPr lang="en-US" b="1" i="1"/>
              <a:t>block inherite policy Cục Thuế</a:t>
            </a:r>
            <a:r>
              <a:rPr lang="en-US"/>
              <a:t>. Tuy nhiên vẫn được link tới default domain policy</a:t>
            </a:r>
            <a:r>
              <a:rPr lang="en-US" smtClean="0"/>
              <a:t>.</a:t>
            </a:r>
            <a:endParaRPr lang="en-US" b="1" i="1" smtClean="0"/>
          </a:p>
        </p:txBody>
      </p:sp>
    </p:spTree>
    <p:extLst>
      <p:ext uri="{BB962C8B-B14F-4D97-AF65-F5344CB8AC3E}">
        <p14:creationId xmlns:p14="http://schemas.microsoft.com/office/powerpoint/2010/main" val="344226487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268760"/>
            <a:ext cx="8712968" cy="5328592"/>
          </a:xfrm>
        </p:spPr>
        <p:txBody>
          <a:bodyPr>
            <a:normAutofit fontScale="85000" lnSpcReduction="20000"/>
          </a:bodyPr>
          <a:lstStyle/>
          <a:p>
            <a:r>
              <a:rPr lang="en-US" sz="2800"/>
              <a:t>Các GPO mới sẽ được tạo trong OU XXX.</a:t>
            </a:r>
            <a:endParaRPr lang="en-US" sz="2400"/>
          </a:p>
          <a:p>
            <a:pPr lvl="1"/>
            <a:r>
              <a:rPr lang="en-US" b="1" smtClean="0"/>
              <a:t>XXXYYY_servers </a:t>
            </a:r>
            <a:r>
              <a:rPr lang="en-US" smtClean="0"/>
              <a:t>được áp trên OU “YYY” bên trong OU “CCT Servers” với các thiết lập sau:</a:t>
            </a:r>
            <a:endParaRPr lang="en-US" sz="1400" smtClean="0"/>
          </a:p>
          <a:p>
            <a:pPr lvl="1" fontAlgn="auto"/>
            <a:r>
              <a:rPr lang="en-US" b="1" i="1" smtClean="0"/>
              <a:t>Restricted </a:t>
            </a:r>
            <a:r>
              <a:rPr lang="en-US" b="1" i="1"/>
              <a:t>group:</a:t>
            </a:r>
            <a:endParaRPr lang="en-US" sz="1400" b="1" i="1"/>
          </a:p>
          <a:p>
            <a:pPr lvl="2" fontAlgn="auto"/>
            <a:r>
              <a:rPr lang="en-US" sz="2400"/>
              <a:t>BUILTIN\Administrators: NhomSystem, NhomAdAdmin.XXX, NhomAdminYYY.XXX.</a:t>
            </a:r>
            <a:endParaRPr lang="en-US" sz="1400"/>
          </a:p>
          <a:p>
            <a:pPr lvl="1" fontAlgn="auto"/>
            <a:r>
              <a:rPr lang="en-US" b="1" i="1"/>
              <a:t>DNS Suffix Search List:</a:t>
            </a:r>
            <a:r>
              <a:rPr lang="en-US"/>
              <a:t> </a:t>
            </a:r>
            <a:r>
              <a:rPr lang="en-US" b="1"/>
              <a:t>YYY.XXX.tct.vn, XXX.tct.vn, ZZ.tct.vn.</a:t>
            </a:r>
            <a:endParaRPr lang="en-US" sz="1400" b="1"/>
          </a:p>
          <a:p>
            <a:pPr lvl="1" fontAlgn="auto"/>
            <a:r>
              <a:rPr lang="en-US" b="1" i="1"/>
              <a:t>Primary DNS Suffix:</a:t>
            </a:r>
            <a:r>
              <a:rPr lang="en-US"/>
              <a:t> ZZ.tct.vn.</a:t>
            </a:r>
            <a:endParaRPr lang="en-US" sz="1400"/>
          </a:p>
          <a:p>
            <a:pPr lvl="1" fontAlgn="auto"/>
            <a:r>
              <a:rPr lang="en-US" b="1" i="1"/>
              <a:t>Wsus:</a:t>
            </a:r>
            <a:r>
              <a:rPr lang="en-US"/>
              <a:t> </a:t>
            </a:r>
            <a:r>
              <a:rPr lang="en-US" b="1">
                <a:hlinkClick r:id="rId2"/>
              </a:rPr>
              <a:t>http://10.xx.64.59:8530</a:t>
            </a:r>
            <a:r>
              <a:rPr lang="en-US" b="1"/>
              <a:t>.</a:t>
            </a:r>
            <a:endParaRPr lang="en-US" sz="1400" b="1"/>
          </a:p>
          <a:p>
            <a:pPr lvl="1"/>
            <a:r>
              <a:rPr lang="en-US" b="1"/>
              <a:t>XXXYYY</a:t>
            </a:r>
            <a:r>
              <a:rPr lang="en-US"/>
              <a:t> được áp trên OU “YYY” nằm trong OU “Chi cuc Thue”:</a:t>
            </a:r>
            <a:endParaRPr lang="en-US" sz="1400"/>
          </a:p>
          <a:p>
            <a:pPr lvl="1" fontAlgn="auto"/>
            <a:r>
              <a:rPr lang="en-US" b="1" i="1"/>
              <a:t>Restricted group:</a:t>
            </a:r>
            <a:endParaRPr lang="en-US" sz="1400" b="1" i="1"/>
          </a:p>
          <a:p>
            <a:pPr lvl="2" fontAlgn="auto"/>
            <a:r>
              <a:rPr lang="en-US" sz="2400"/>
              <a:t>BUILTIN\Administrators:NhomAdadmin.XXX, NhomAdminYYY.XXX.</a:t>
            </a:r>
            <a:endParaRPr lang="en-US" sz="1400"/>
          </a:p>
          <a:p>
            <a:pPr lvl="1" fontAlgn="auto"/>
            <a:r>
              <a:rPr lang="en-US" b="1" i="1"/>
              <a:t>DNS Suffix Search List:</a:t>
            </a:r>
            <a:r>
              <a:rPr lang="en-US"/>
              <a:t> YYY.XXX.tct.vn, XXX.tct.vn, ZZ.tct.vn. </a:t>
            </a:r>
            <a:endParaRPr lang="en-US" sz="1400"/>
          </a:p>
          <a:p>
            <a:pPr lvl="1" fontAlgn="auto"/>
            <a:r>
              <a:rPr lang="en-US" b="1" i="1"/>
              <a:t>Primary DNS Suffix:</a:t>
            </a:r>
            <a:r>
              <a:rPr lang="en-US"/>
              <a:t> ZZ.tct.vn.</a:t>
            </a:r>
            <a:endParaRPr lang="en-US" sz="1400"/>
          </a:p>
          <a:p>
            <a:pPr lvl="1" fontAlgn="auto"/>
            <a:r>
              <a:rPr lang="en-US" b="1" i="1"/>
              <a:t>Wsus:</a:t>
            </a:r>
            <a:r>
              <a:rPr lang="en-US"/>
              <a:t> </a:t>
            </a:r>
            <a:r>
              <a:rPr lang="en-US" u="sng">
                <a:hlinkClick r:id="rId2"/>
              </a:rPr>
              <a:t>http://10.xx.64.59:8530</a:t>
            </a:r>
            <a:r>
              <a:rPr lang="en-US"/>
              <a:t>.</a:t>
            </a:r>
            <a:endParaRPr lang="en-US" sz="1400"/>
          </a:p>
          <a:p>
            <a:pPr lvl="1" fontAlgn="auto"/>
            <a:r>
              <a:rPr lang="en-US" b="1" i="1"/>
              <a:t>File system: </a:t>
            </a:r>
            <a:r>
              <a:rPr lang="en-US"/>
              <a:t>HTKK, Java, Unikey, Tnsname.ora, tmp, temp, temp1.sql.</a:t>
            </a:r>
            <a:endParaRPr lang="en-US" sz="1400"/>
          </a:p>
        </p:txBody>
      </p:sp>
    </p:spTree>
    <p:extLst>
      <p:ext uri="{BB962C8B-B14F-4D97-AF65-F5344CB8AC3E}">
        <p14:creationId xmlns:p14="http://schemas.microsoft.com/office/powerpoint/2010/main" val="12598924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268760"/>
            <a:ext cx="8712968" cy="5328592"/>
          </a:xfrm>
        </p:spPr>
        <p:txBody>
          <a:bodyPr>
            <a:normAutofit fontScale="92500"/>
          </a:bodyPr>
          <a:lstStyle/>
          <a:p>
            <a:r>
              <a:rPr lang="en-US" sz="2800"/>
              <a:t>Các đối tượng trong OU “YYY” của OU “Chi cuc Thue”, tối thiểu sẽ phải được cấu hình các chính sách sau:</a:t>
            </a:r>
            <a:endParaRPr lang="en-US" sz="2400"/>
          </a:p>
          <a:p>
            <a:pPr lvl="1"/>
            <a:r>
              <a:rPr lang="en-GB"/>
              <a:t>Password/logoff time/interactive log on: chung chính sách trên domain miền.</a:t>
            </a:r>
            <a:endParaRPr lang="en-US"/>
          </a:p>
          <a:p>
            <a:pPr lvl="1"/>
            <a:r>
              <a:rPr lang="en-GB"/>
              <a:t>Proxy (nếu có).</a:t>
            </a:r>
            <a:endParaRPr lang="en-US"/>
          </a:p>
          <a:p>
            <a:pPr lvl="1"/>
            <a:r>
              <a:rPr lang="en-GB"/>
              <a:t>Wsus: http://10.xx.64.59:8530.</a:t>
            </a:r>
            <a:endParaRPr lang="en-US"/>
          </a:p>
          <a:p>
            <a:pPr lvl="1"/>
            <a:r>
              <a:rPr lang="en-GB"/>
              <a:t>Certificate: chung chính sách trên domain miền.</a:t>
            </a:r>
            <a:endParaRPr lang="en-US"/>
          </a:p>
          <a:p>
            <a:pPr lvl="1"/>
            <a:r>
              <a:rPr lang="en-GB"/>
              <a:t>Restricted group.</a:t>
            </a:r>
            <a:endParaRPr lang="en-US"/>
          </a:p>
          <a:p>
            <a:r>
              <a:rPr lang="en-GB" sz="2800" b="1"/>
              <a:t>Logon script:</a:t>
            </a:r>
            <a:endParaRPr lang="en-US" sz="2800"/>
          </a:p>
          <a:p>
            <a:pPr lvl="1" fontAlgn="auto"/>
            <a:r>
              <a:rPr lang="en-GB"/>
              <a:t>Các file logon script của người dùng Chi cục Thuế được đặt cùng folder chứa file logon của Cục Thuế.</a:t>
            </a:r>
            <a:endParaRPr lang="en-US"/>
          </a:p>
          <a:p>
            <a:pPr lvl="1" fontAlgn="auto"/>
            <a:r>
              <a:rPr lang="en-GB"/>
              <a:t>Định dạng tên file logon: </a:t>
            </a:r>
            <a:r>
              <a:rPr lang="en-GB" b="1" smtClean="0"/>
              <a:t>Logon_YYY.bat</a:t>
            </a:r>
            <a:r>
              <a:rPr lang="en-GB" smtClean="0"/>
              <a:t> </a:t>
            </a:r>
            <a:r>
              <a:rPr lang="en-GB"/>
              <a:t>(với YYY là mã CCT).</a:t>
            </a:r>
            <a:endParaRPr lang="en-US"/>
          </a:p>
        </p:txBody>
      </p:sp>
    </p:spTree>
    <p:extLst>
      <p:ext uri="{BB962C8B-B14F-4D97-AF65-F5344CB8AC3E}">
        <p14:creationId xmlns:p14="http://schemas.microsoft.com/office/powerpoint/2010/main" val="2021787882"/>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268760"/>
            <a:ext cx="8856984" cy="5472608"/>
          </a:xfrm>
        </p:spPr>
        <p:txBody>
          <a:bodyPr>
            <a:normAutofit fontScale="92500" lnSpcReduction="20000"/>
          </a:bodyPr>
          <a:lstStyle/>
          <a:p>
            <a:r>
              <a:rPr lang="en-US" sz="2800" b="1" smtClean="0"/>
              <a:t>3.3. Phân quyền quản trị với cán bộ CT và CCT:</a:t>
            </a:r>
          </a:p>
          <a:p>
            <a:pPr lvl="1"/>
            <a:r>
              <a:rPr lang="en-US"/>
              <a:t>Tài khoản quản trị của cán bộ Cục Thuế (thuộc nhóm </a:t>
            </a:r>
            <a:r>
              <a:rPr lang="en-US" b="1"/>
              <a:t>NhomAdAdmin.XXX</a:t>
            </a:r>
            <a:r>
              <a:rPr lang="en-US"/>
              <a:t>) do được phân toàn quyền (full) trên OU XXX nên sẽ có toàn quyền với các OU Chi cục Thuế trực thuộc. </a:t>
            </a:r>
            <a:r>
              <a:rPr lang="en-US" b="1" i="1"/>
              <a:t>Toàn bộ việc tạo mới account/group</a:t>
            </a:r>
            <a:r>
              <a:rPr lang="en-US"/>
              <a:t> người dùng Chi cục Thuế phải thông qua admin Cục Thuế (remote vào terminal server tại TCT).</a:t>
            </a:r>
          </a:p>
          <a:p>
            <a:pPr lvl="1"/>
            <a:r>
              <a:rPr lang="en-US"/>
              <a:t>Mỗi Chi cục Thuế được cấp 01 nhóm quản trị </a:t>
            </a:r>
            <a:r>
              <a:rPr lang="en-US" b="1"/>
              <a:t>nhomadminyyy.xxx</a:t>
            </a:r>
            <a:r>
              <a:rPr lang="en-US"/>
              <a:t> chứa account </a:t>
            </a:r>
            <a:r>
              <a:rPr lang="en-US" b="1"/>
              <a:t>adminyyy1.xxx</a:t>
            </a:r>
            <a:r>
              <a:rPr lang="en-US"/>
              <a:t> và </a:t>
            </a:r>
            <a:r>
              <a:rPr lang="en-US" b="1"/>
              <a:t>adminyyy2.xxx</a:t>
            </a:r>
            <a:r>
              <a:rPr lang="en-US"/>
              <a:t> có quyền thực hiện những tác vụ sau:</a:t>
            </a:r>
          </a:p>
          <a:p>
            <a:pPr lvl="2"/>
            <a:r>
              <a:rPr lang="en-GB"/>
              <a:t>Local administrator máy trạm Chi cục Thuế.</a:t>
            </a:r>
            <a:endParaRPr lang="en-US"/>
          </a:p>
          <a:p>
            <a:pPr lvl="2"/>
            <a:r>
              <a:rPr lang="en-GB"/>
              <a:t>Join máy trạm vào domain miền.</a:t>
            </a:r>
            <a:endParaRPr lang="en-US"/>
          </a:p>
          <a:p>
            <a:pPr lvl="2"/>
            <a:r>
              <a:rPr lang="en-GB"/>
              <a:t>Full quyền quản trị trên các máy chủ Chi cục Thuế hoặc có thể điều chỉnh phân quyền cụ thể (Remote server, Power user, start/stop service, full quyền trên một số thư mục...).</a:t>
            </a:r>
            <a:endParaRPr lang="en-US"/>
          </a:p>
          <a:p>
            <a:pPr lvl="2"/>
            <a:r>
              <a:rPr lang="en-GB"/>
              <a:t>Có quyền quản trị member trong các group tổ đội thuộc Chi cục Thuế.</a:t>
            </a:r>
            <a:endParaRPr lang="en-US"/>
          </a:p>
          <a:p>
            <a:pPr lvl="2"/>
            <a:r>
              <a:rPr lang="en-US"/>
              <a:t>Có quyền trên OU “YYY” của OU “Chi cuc Thue”: reset password, read all user information, add/remove user vào các group thuộc Chi cục Thuế.</a:t>
            </a:r>
          </a:p>
        </p:txBody>
      </p:sp>
    </p:spTree>
    <p:extLst>
      <p:ext uri="{BB962C8B-B14F-4D97-AF65-F5344CB8AC3E}">
        <p14:creationId xmlns:p14="http://schemas.microsoft.com/office/powerpoint/2010/main" val="3238520993"/>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052736"/>
            <a:ext cx="8856984" cy="5688632"/>
          </a:xfrm>
        </p:spPr>
        <p:txBody>
          <a:bodyPr>
            <a:noAutofit/>
          </a:bodyPr>
          <a:lstStyle/>
          <a:p>
            <a:r>
              <a:rPr lang="en-US" sz="1800" b="1" smtClean="0"/>
              <a:t>4. Tài khoản người dùng và tài khoản nhóm CCT:</a:t>
            </a:r>
          </a:p>
          <a:p>
            <a:pPr lvl="1"/>
            <a:r>
              <a:rPr lang="en-US" sz="1800" b="1" i="1" smtClean="0"/>
              <a:t>4.1. Tài khoản người dùng:</a:t>
            </a:r>
            <a:r>
              <a:rPr lang="en-US" sz="1800" smtClean="0"/>
              <a:t> </a:t>
            </a:r>
            <a:r>
              <a:rPr lang="en-US" sz="1800" b="1" i="1" smtClean="0"/>
              <a:t>Quy định chung</a:t>
            </a:r>
          </a:p>
          <a:p>
            <a:pPr lvl="1"/>
            <a:r>
              <a:rPr lang="en-US" sz="1800" smtClean="0"/>
              <a:t>Mỗi người dùng tại CCT sẽ có 1 tài khoản trên domain miền.</a:t>
            </a:r>
          </a:p>
          <a:p>
            <a:pPr lvl="1"/>
            <a:r>
              <a:rPr lang="en-US" sz="1800" smtClean="0"/>
              <a:t>Tài khoản sử dụng logon vào máy trạm, sử dụng email, chat nội bộ và các ứng dụng có tích hợp AD (iHTKK,…).</a:t>
            </a:r>
          </a:p>
          <a:p>
            <a:pPr lvl="1"/>
            <a:r>
              <a:rPr lang="en-US" sz="1800" smtClean="0"/>
              <a:t>Tên hộp thư và tài khoản truy cập có định dạng giống nhau.</a:t>
            </a:r>
          </a:p>
          <a:p>
            <a:pPr lvl="1"/>
            <a:r>
              <a:rPr lang="en-US" sz="1800" smtClean="0"/>
              <a:t>Hộp thư có cấu trúc: </a:t>
            </a:r>
            <a:r>
              <a:rPr lang="en-US" sz="1800" b="1" smtClean="0"/>
              <a:t>Tên_người_dùng.Tên_Cục_Thuế@gdt.gov.vn</a:t>
            </a:r>
            <a:endParaRPr lang="en-US" sz="1800" smtClean="0"/>
          </a:p>
          <a:p>
            <a:pPr lvl="1"/>
            <a:r>
              <a:rPr lang="en-US" sz="1800"/>
              <a:t>Đối với người dùng Chi cục Thuế, tên hiển thị hộp </a:t>
            </a:r>
            <a:r>
              <a:rPr lang="en-US" sz="1800" smtClean="0"/>
              <a:t>thư (Display name) có </a:t>
            </a:r>
            <a:r>
              <a:rPr lang="en-US" sz="1800"/>
              <a:t>cấu trúc “</a:t>
            </a:r>
            <a:r>
              <a:rPr lang="en-US" sz="1800" b="1" i="1" smtClean="0"/>
              <a:t>Tên người dùng</a:t>
            </a:r>
            <a:r>
              <a:rPr lang="en-US" sz="1800" b="1" i="1"/>
              <a:t>, Họ tên đầy đủ (Tên viết tắt đội_Tên viết tắt CCT- Tên viết tắt Cục Thuế)</a:t>
            </a:r>
            <a:r>
              <a:rPr lang="en-US" sz="1800"/>
              <a:t>”.</a:t>
            </a:r>
          </a:p>
          <a:p>
            <a:pPr lvl="1"/>
            <a:r>
              <a:rPr lang="en-US" sz="1800"/>
              <a:t>Các quy định đối với mật khẩu của người dùng </a:t>
            </a:r>
            <a:r>
              <a:rPr lang="en-US" sz="1800" smtClean="0"/>
              <a:t>sẽ </a:t>
            </a:r>
            <a:r>
              <a:rPr lang="en-US" sz="1800"/>
              <a:t>được áp trong policy cho toàn ngành: </a:t>
            </a:r>
          </a:p>
          <a:p>
            <a:pPr lvl="2"/>
            <a:r>
              <a:rPr lang="en-US" sz="1700">
                <a:solidFill>
                  <a:srgbClr val="7030A0"/>
                </a:solidFill>
              </a:rPr>
              <a:t>Độ dài tối thiểu là 06 ký tự. </a:t>
            </a:r>
          </a:p>
          <a:p>
            <a:pPr lvl="2"/>
            <a:r>
              <a:rPr lang="en-US" sz="1700">
                <a:solidFill>
                  <a:srgbClr val="7030A0"/>
                </a:solidFill>
              </a:rPr>
              <a:t>Nội dung của mật khẩu không bao gồm các từ dễ nhớ như tên, ngày sinh, số điện thoại. Nội dung mật khẩu quản trị hệ thống phải bao gồm, kết hợp các loại sau: chữ cái in thường, chữ cái in hoa, ký tự đặc biệt, số.</a:t>
            </a:r>
          </a:p>
          <a:p>
            <a:pPr lvl="2"/>
            <a:r>
              <a:rPr lang="en-US" sz="1700">
                <a:solidFill>
                  <a:srgbClr val="7030A0"/>
                </a:solidFill>
              </a:rPr>
              <a:t>Thời gian sử dụng mật khẩu: mật khẩu định kỳ phải được định kỳ thay đổi, tối thiểu một lần trong 06 tháng.</a:t>
            </a:r>
          </a:p>
          <a:p>
            <a:pPr lvl="2"/>
            <a:endParaRPr lang="en-US" sz="1800" b="1" smtClean="0"/>
          </a:p>
        </p:txBody>
      </p:sp>
    </p:spTree>
    <p:extLst>
      <p:ext uri="{BB962C8B-B14F-4D97-AF65-F5344CB8AC3E}">
        <p14:creationId xmlns:p14="http://schemas.microsoft.com/office/powerpoint/2010/main" val="213549771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052736"/>
            <a:ext cx="8856984" cy="5688632"/>
          </a:xfrm>
        </p:spPr>
        <p:txBody>
          <a:bodyPr>
            <a:noAutofit/>
          </a:bodyPr>
          <a:lstStyle/>
          <a:p>
            <a:r>
              <a:rPr lang="en-US" sz="1800" b="1" smtClean="0"/>
              <a:t>4. Tài khoản người dùng và tài khoản nhóm CCT:</a:t>
            </a:r>
          </a:p>
          <a:p>
            <a:pPr lvl="1"/>
            <a:r>
              <a:rPr lang="en-US" sz="1800" b="1" i="1" smtClean="0"/>
              <a:t>4.2. Tài khoản nhóm: Theo quy định</a:t>
            </a:r>
            <a:endParaRPr lang="en-US" sz="1800" i="1" smtClean="0"/>
          </a:p>
          <a:p>
            <a:pPr lvl="1"/>
            <a:r>
              <a:rPr lang="en-US" sz="2000"/>
              <a:t>Mỗi đơn vị thuộc Chi cục Thuế được tạo một hộp thư đại diện và nhóm hộp thư chung để trao đổi. Lãnh đạo đơn vị chịu trách nhiệm quản lý hộp thư đại diện của đơn vị mình.</a:t>
            </a:r>
          </a:p>
          <a:p>
            <a:pPr lvl="1"/>
            <a:r>
              <a:rPr lang="en-US" sz="2000"/>
              <a:t>Tổng cục Thuế cũng đã có tài liệu hướng dẫn chuẩn hóa nhóm người dùng; cụ thể các nhóm người dùng tại Chi cục Thuế như sau:</a:t>
            </a:r>
          </a:p>
          <a:p>
            <a:pPr lvl="1"/>
            <a:endParaRPr lang="en-US" sz="1700">
              <a:solidFill>
                <a:srgbClr val="7030A0"/>
              </a:solidFill>
            </a:endParaRPr>
          </a:p>
          <a:p>
            <a:pPr lvl="2"/>
            <a:endParaRPr lang="en-US" sz="1800" b="1" smtClean="0"/>
          </a:p>
        </p:txBody>
      </p:sp>
      <p:graphicFrame>
        <p:nvGraphicFramePr>
          <p:cNvPr id="4" name="Table 3"/>
          <p:cNvGraphicFramePr>
            <a:graphicFrameLocks noGrp="1"/>
          </p:cNvGraphicFramePr>
          <p:nvPr>
            <p:extLst>
              <p:ext uri="{D42A27DB-BD31-4B8C-83A1-F6EECF244321}">
                <p14:modId xmlns:p14="http://schemas.microsoft.com/office/powerpoint/2010/main" val="2789296809"/>
              </p:ext>
            </p:extLst>
          </p:nvPr>
        </p:nvGraphicFramePr>
        <p:xfrm>
          <a:off x="755576" y="3573016"/>
          <a:ext cx="7416824" cy="2924544"/>
        </p:xfrm>
        <a:graphic>
          <a:graphicData uri="http://schemas.openxmlformats.org/drawingml/2006/table">
            <a:tbl>
              <a:tblPr firstRow="1" firstCol="1" bandRow="1">
                <a:tableStyleId>{5C22544A-7EE6-4342-B048-85BDC9FD1C3A}</a:tableStyleId>
              </a:tblPr>
              <a:tblGrid>
                <a:gridCol w="1754518"/>
                <a:gridCol w="5662306"/>
              </a:tblGrid>
              <a:tr h="365568">
                <a:tc>
                  <a:txBody>
                    <a:bodyPr/>
                    <a:lstStyle/>
                    <a:p>
                      <a:pPr algn="just">
                        <a:lnSpc>
                          <a:spcPct val="130000"/>
                        </a:lnSpc>
                        <a:spcBef>
                          <a:spcPts val="300"/>
                        </a:spcBef>
                        <a:spcAft>
                          <a:spcPts val="300"/>
                        </a:spcAft>
                      </a:pPr>
                      <a:r>
                        <a:rPr lang="en-US" sz="1300">
                          <a:effectLst/>
                        </a:rPr>
                        <a:t> </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300">
                          <a:effectLst/>
                        </a:rPr>
                        <a:t>Nhóm người dùng Văn Phòng</a:t>
                      </a:r>
                      <a:endParaRPr lang="en-US" sz="1000">
                        <a:effectLst/>
                        <a:latin typeface="Times New Roman"/>
                        <a:ea typeface="Calibri"/>
                      </a:endParaRPr>
                    </a:p>
                  </a:txBody>
                  <a:tcPr marL="68580" marR="68580" marT="0" marB="0" anchor="ctr"/>
                </a:tc>
              </a:tr>
              <a:tr h="365568">
                <a:tc>
                  <a:txBody>
                    <a:bodyPr/>
                    <a:lstStyle/>
                    <a:p>
                      <a:pPr algn="just">
                        <a:lnSpc>
                          <a:spcPct val="130000"/>
                        </a:lnSpc>
                        <a:spcBef>
                          <a:spcPts val="300"/>
                        </a:spcBef>
                        <a:spcAft>
                          <a:spcPts val="300"/>
                        </a:spcAft>
                      </a:pPr>
                      <a:r>
                        <a:rPr lang="en-US" sz="1300">
                          <a:effectLst/>
                        </a:rPr>
                        <a:t>Email</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600" b="1" u="sng">
                          <a:effectLst/>
                          <a:hlinkClick r:id="rId2"/>
                        </a:rPr>
                        <a:t>nhomvpcc_yyy.xxx@gdt.gov.vn</a:t>
                      </a:r>
                      <a:endParaRPr lang="en-US" sz="1000" b="1">
                        <a:effectLst/>
                        <a:latin typeface="Times New Roman"/>
                        <a:ea typeface="Calibri"/>
                      </a:endParaRPr>
                    </a:p>
                  </a:txBody>
                  <a:tcPr marL="68580" marR="68580" marT="0" marB="0" anchor="ctr"/>
                </a:tc>
              </a:tr>
              <a:tr h="365568">
                <a:tc>
                  <a:txBody>
                    <a:bodyPr/>
                    <a:lstStyle/>
                    <a:p>
                      <a:pPr algn="just">
                        <a:lnSpc>
                          <a:spcPct val="130000"/>
                        </a:lnSpc>
                        <a:spcBef>
                          <a:spcPts val="300"/>
                        </a:spcBef>
                        <a:spcAft>
                          <a:spcPts val="300"/>
                        </a:spcAft>
                      </a:pPr>
                      <a:r>
                        <a:rPr lang="en-US" sz="1300">
                          <a:effectLst/>
                        </a:rPr>
                        <a:t>Tài khoản AD</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600" b="1">
                          <a:effectLst/>
                        </a:rPr>
                        <a:t>Nhomvpcc_yyy.xxx</a:t>
                      </a:r>
                      <a:endParaRPr lang="en-US" sz="1100" b="1">
                        <a:effectLst/>
                        <a:latin typeface="Times New Roman"/>
                        <a:ea typeface="Calibri"/>
                      </a:endParaRPr>
                    </a:p>
                  </a:txBody>
                  <a:tcPr marL="68580" marR="68580" marT="0" marB="0" anchor="ctr"/>
                </a:tc>
              </a:tr>
              <a:tr h="365568">
                <a:tc>
                  <a:txBody>
                    <a:bodyPr/>
                    <a:lstStyle/>
                    <a:p>
                      <a:pPr algn="just">
                        <a:lnSpc>
                          <a:spcPct val="130000"/>
                        </a:lnSpc>
                        <a:spcBef>
                          <a:spcPts val="300"/>
                        </a:spcBef>
                        <a:spcAft>
                          <a:spcPts val="300"/>
                        </a:spcAft>
                      </a:pPr>
                      <a:r>
                        <a:rPr lang="en-US" sz="1300">
                          <a:effectLst/>
                        </a:rPr>
                        <a:t>Display name</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b="1">
                          <a:effectLst/>
                        </a:rPr>
                        <a:t>Nhom VP CCT &lt;Tên chi cục&gt; (YYY-XXX)</a:t>
                      </a:r>
                      <a:endParaRPr lang="en-US" sz="1050" b="1">
                        <a:effectLst/>
                        <a:latin typeface="Times New Roman"/>
                        <a:ea typeface="Calibri"/>
                      </a:endParaRPr>
                    </a:p>
                  </a:txBody>
                  <a:tcPr marL="68580" marR="68580" marT="0" marB="0" anchor="ctr"/>
                </a:tc>
              </a:tr>
              <a:tr h="365568">
                <a:tc>
                  <a:txBody>
                    <a:bodyPr/>
                    <a:lstStyle/>
                    <a:p>
                      <a:pPr algn="just">
                        <a:lnSpc>
                          <a:spcPct val="130000"/>
                        </a:lnSpc>
                        <a:spcBef>
                          <a:spcPts val="300"/>
                        </a:spcBef>
                        <a:spcAft>
                          <a:spcPts val="300"/>
                        </a:spcAft>
                      </a:pPr>
                      <a:r>
                        <a:rPr lang="en-US" sz="1300">
                          <a:effectLst/>
                        </a:rPr>
                        <a:t> </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300">
                          <a:effectLst/>
                        </a:rPr>
                        <a:t>Ví dụ: </a:t>
                      </a:r>
                      <a:r>
                        <a:rPr lang="en-US" sz="1300" smtClean="0">
                          <a:effectLst/>
                        </a:rPr>
                        <a:t>Nhóm </a:t>
                      </a:r>
                      <a:r>
                        <a:rPr lang="en-US" sz="1300">
                          <a:effectLst/>
                        </a:rPr>
                        <a:t>người dùng CCT </a:t>
                      </a:r>
                      <a:r>
                        <a:rPr lang="en-US" sz="1300" smtClean="0">
                          <a:effectLst/>
                        </a:rPr>
                        <a:t>Nha Trang</a:t>
                      </a:r>
                      <a:r>
                        <a:rPr lang="en-US" sz="1300" baseline="0" smtClean="0">
                          <a:effectLst/>
                        </a:rPr>
                        <a:t> – Khánh Hòa</a:t>
                      </a:r>
                      <a:endParaRPr lang="en-US" sz="1000">
                        <a:effectLst/>
                        <a:latin typeface="Times New Roman"/>
                        <a:ea typeface="Calibri"/>
                      </a:endParaRPr>
                    </a:p>
                  </a:txBody>
                  <a:tcPr marL="68580" marR="68580" marT="0" marB="0" anchor="ctr"/>
                </a:tc>
              </a:tr>
              <a:tr h="365568">
                <a:tc>
                  <a:txBody>
                    <a:bodyPr/>
                    <a:lstStyle/>
                    <a:p>
                      <a:pPr algn="just">
                        <a:lnSpc>
                          <a:spcPct val="130000"/>
                        </a:lnSpc>
                        <a:spcBef>
                          <a:spcPts val="300"/>
                        </a:spcBef>
                        <a:spcAft>
                          <a:spcPts val="300"/>
                        </a:spcAft>
                      </a:pPr>
                      <a:r>
                        <a:rPr lang="en-US" sz="1300">
                          <a:effectLst/>
                        </a:rPr>
                        <a:t>Email</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600" b="1" u="sng" smtClean="0">
                          <a:effectLst/>
                          <a:hlinkClick r:id="rId3"/>
                        </a:rPr>
                        <a:t>nhomvpcc_ntr.khh@gdt.gov.vn</a:t>
                      </a:r>
                      <a:r>
                        <a:rPr lang="en-US" sz="1600" b="1" smtClean="0">
                          <a:effectLst/>
                        </a:rPr>
                        <a:t> </a:t>
                      </a:r>
                      <a:endParaRPr lang="en-US" sz="1100" b="1">
                        <a:effectLst/>
                        <a:latin typeface="Times New Roman"/>
                        <a:ea typeface="Calibri"/>
                      </a:endParaRPr>
                    </a:p>
                  </a:txBody>
                  <a:tcPr marL="68580" marR="68580" marT="0" marB="0" anchor="ctr"/>
                </a:tc>
              </a:tr>
              <a:tr h="365568">
                <a:tc>
                  <a:txBody>
                    <a:bodyPr/>
                    <a:lstStyle/>
                    <a:p>
                      <a:pPr algn="just">
                        <a:lnSpc>
                          <a:spcPct val="130000"/>
                        </a:lnSpc>
                        <a:spcBef>
                          <a:spcPts val="300"/>
                        </a:spcBef>
                        <a:spcAft>
                          <a:spcPts val="300"/>
                        </a:spcAft>
                      </a:pPr>
                      <a:r>
                        <a:rPr lang="en-US" sz="1300">
                          <a:effectLst/>
                        </a:rPr>
                        <a:t>Tài khoản AD</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600" b="1">
                          <a:effectLst/>
                        </a:rPr>
                        <a:t>Nhomvpcc_yyy.xxx</a:t>
                      </a:r>
                      <a:endParaRPr lang="en-US" sz="1000" b="1">
                        <a:effectLst/>
                        <a:latin typeface="Times New Roman"/>
                        <a:ea typeface="Calibri"/>
                      </a:endParaRPr>
                    </a:p>
                  </a:txBody>
                  <a:tcPr marL="68580" marR="68580" marT="0" marB="0" anchor="ctr"/>
                </a:tc>
              </a:tr>
              <a:tr h="365568">
                <a:tc>
                  <a:txBody>
                    <a:bodyPr/>
                    <a:lstStyle/>
                    <a:p>
                      <a:pPr algn="just">
                        <a:lnSpc>
                          <a:spcPct val="130000"/>
                        </a:lnSpc>
                        <a:spcBef>
                          <a:spcPts val="300"/>
                        </a:spcBef>
                        <a:spcAft>
                          <a:spcPts val="300"/>
                        </a:spcAft>
                      </a:pPr>
                      <a:r>
                        <a:rPr lang="en-US" sz="1300">
                          <a:effectLst/>
                        </a:rPr>
                        <a:t>Display name</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b="1">
                          <a:effectLst/>
                        </a:rPr>
                        <a:t>Nhom VP CCT </a:t>
                      </a:r>
                      <a:r>
                        <a:rPr lang="en-US" sz="1400" b="1" smtClean="0">
                          <a:effectLst/>
                        </a:rPr>
                        <a:t>Nha Trang (NTR-KHH)</a:t>
                      </a:r>
                      <a:endParaRPr lang="en-US" sz="1050" b="1">
                        <a:effectLst/>
                        <a:latin typeface="Times New Roman"/>
                        <a:ea typeface="Calibri"/>
                      </a:endParaRPr>
                    </a:p>
                  </a:txBody>
                  <a:tcPr marL="68580" marR="68580" marT="0" marB="0" anchor="ctr"/>
                </a:tc>
              </a:tr>
            </a:tbl>
          </a:graphicData>
        </a:graphic>
      </p:graphicFrame>
    </p:spTree>
    <p:extLst>
      <p:ext uri="{BB962C8B-B14F-4D97-AF65-F5344CB8AC3E}">
        <p14:creationId xmlns:p14="http://schemas.microsoft.com/office/powerpoint/2010/main" val="257357781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a:xfrm>
            <a:off x="251520" y="1935480"/>
            <a:ext cx="8712968" cy="4389120"/>
          </a:xfrm>
        </p:spPr>
        <p:txBody>
          <a:bodyPr>
            <a:normAutofit/>
          </a:bodyPr>
          <a:lstStyle/>
          <a:p>
            <a:r>
              <a:rPr lang="en-US" sz="3200" b="1" smtClean="0"/>
              <a:t>I. </a:t>
            </a:r>
            <a:r>
              <a:rPr lang="en-US" sz="3200" b="1" err="1" smtClean="0"/>
              <a:t>Thiết</a:t>
            </a:r>
            <a:r>
              <a:rPr lang="en-US" sz="3200" b="1" smtClean="0"/>
              <a:t> </a:t>
            </a:r>
            <a:r>
              <a:rPr lang="en-US" sz="3200" b="1" err="1" smtClean="0"/>
              <a:t>kế</a:t>
            </a:r>
            <a:r>
              <a:rPr lang="en-US" sz="3200" b="1" smtClean="0"/>
              <a:t> </a:t>
            </a:r>
            <a:r>
              <a:rPr lang="en-US" sz="3200" b="1" err="1" smtClean="0"/>
              <a:t>máy</a:t>
            </a:r>
            <a:r>
              <a:rPr lang="en-US" sz="3200" b="1" smtClean="0"/>
              <a:t> </a:t>
            </a:r>
            <a:r>
              <a:rPr lang="en-US" sz="3200" b="1" err="1" smtClean="0"/>
              <a:t>chủ</a:t>
            </a:r>
            <a:r>
              <a:rPr lang="en-US" sz="3200" b="1" smtClean="0"/>
              <a:t> domain </a:t>
            </a:r>
            <a:r>
              <a:rPr lang="en-US" sz="3200" b="1" err="1" smtClean="0"/>
              <a:t>miền</a:t>
            </a:r>
            <a:r>
              <a:rPr lang="en-US" sz="3200" b="1" smtClean="0"/>
              <a:t>.</a:t>
            </a:r>
          </a:p>
          <a:p>
            <a:r>
              <a:rPr lang="en-US" sz="3200" b="1" smtClean="0"/>
              <a:t>II. </a:t>
            </a:r>
            <a:r>
              <a:rPr lang="en-US" sz="3200" b="1" err="1" smtClean="0"/>
              <a:t>Máy</a:t>
            </a:r>
            <a:r>
              <a:rPr lang="en-US" sz="3200" b="1" smtClean="0"/>
              <a:t> </a:t>
            </a:r>
            <a:r>
              <a:rPr lang="en-US" sz="3200" b="1" err="1" smtClean="0"/>
              <a:t>chủ</a:t>
            </a:r>
            <a:r>
              <a:rPr lang="en-US" sz="3200" b="1" smtClean="0"/>
              <a:t> XXXYYY-SVR1 </a:t>
            </a:r>
            <a:r>
              <a:rPr lang="en-US" sz="3200" b="1" err="1" smtClean="0"/>
              <a:t>tại</a:t>
            </a:r>
            <a:r>
              <a:rPr lang="en-US" sz="3200" b="1" smtClean="0"/>
              <a:t> Chi </a:t>
            </a:r>
            <a:r>
              <a:rPr lang="en-US" sz="3200" b="1" err="1" smtClean="0"/>
              <a:t>cục</a:t>
            </a:r>
            <a:r>
              <a:rPr lang="en-US" sz="3200" b="1" smtClean="0"/>
              <a:t> </a:t>
            </a:r>
            <a:r>
              <a:rPr lang="en-US" sz="3200" b="1" err="1" smtClean="0"/>
              <a:t>Thuế</a:t>
            </a:r>
            <a:r>
              <a:rPr lang="en-US" sz="3200" b="1" smtClean="0"/>
              <a:t>.</a:t>
            </a:r>
          </a:p>
          <a:p>
            <a:r>
              <a:rPr lang="en-US" sz="3200" b="1" smtClean="0"/>
              <a:t>III. </a:t>
            </a:r>
            <a:r>
              <a:rPr lang="en-US" sz="3200" b="1" err="1" smtClean="0"/>
              <a:t>Quản</a:t>
            </a:r>
            <a:r>
              <a:rPr lang="en-US" sz="3200" b="1" smtClean="0"/>
              <a:t> </a:t>
            </a:r>
            <a:r>
              <a:rPr lang="en-US" sz="3200" b="1" err="1" smtClean="0"/>
              <a:t>trị</a:t>
            </a:r>
            <a:r>
              <a:rPr lang="en-US" sz="3200" b="1" smtClean="0"/>
              <a:t> </a:t>
            </a:r>
            <a:r>
              <a:rPr lang="en-US" sz="3200" b="1" err="1" smtClean="0"/>
              <a:t>hệ</a:t>
            </a:r>
            <a:r>
              <a:rPr lang="en-US" sz="3200" b="1" smtClean="0"/>
              <a:t> </a:t>
            </a:r>
            <a:r>
              <a:rPr lang="en-US" sz="3200" b="1" err="1" smtClean="0"/>
              <a:t>thống</a:t>
            </a:r>
            <a:r>
              <a:rPr lang="en-US" sz="3200" b="1" smtClean="0"/>
              <a:t> </a:t>
            </a:r>
            <a:r>
              <a:rPr lang="en-US" sz="3200" b="1" err="1" smtClean="0"/>
              <a:t>của</a:t>
            </a:r>
            <a:r>
              <a:rPr lang="en-US" sz="3200" b="1" smtClean="0"/>
              <a:t> Chi </a:t>
            </a:r>
            <a:r>
              <a:rPr lang="en-US" sz="3200" b="1" err="1" smtClean="0"/>
              <a:t>cục</a:t>
            </a:r>
            <a:r>
              <a:rPr lang="en-US" sz="3200" b="1" smtClean="0"/>
              <a:t> </a:t>
            </a:r>
            <a:r>
              <a:rPr lang="en-US" sz="3200" b="1" err="1" smtClean="0"/>
              <a:t>Thuế</a:t>
            </a:r>
            <a:r>
              <a:rPr lang="en-US" sz="3200" b="1" smtClean="0"/>
              <a:t>.</a:t>
            </a:r>
            <a:endParaRPr lang="en-US" sz="3200" b="1"/>
          </a:p>
        </p:txBody>
      </p:sp>
    </p:spTree>
    <p:extLst>
      <p:ext uri="{BB962C8B-B14F-4D97-AF65-F5344CB8AC3E}">
        <p14:creationId xmlns:p14="http://schemas.microsoft.com/office/powerpoint/2010/main" val="101608563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052736"/>
            <a:ext cx="8856984" cy="5688632"/>
          </a:xfrm>
        </p:spPr>
        <p:txBody>
          <a:bodyPr>
            <a:noAutofit/>
          </a:bodyPr>
          <a:lstStyle/>
          <a:p>
            <a:r>
              <a:rPr lang="en-US" sz="1800" b="1" smtClean="0"/>
              <a:t>4. Tài khoản người dùng và tài khoản nhóm CCT:</a:t>
            </a:r>
          </a:p>
          <a:p>
            <a:pPr lvl="1"/>
            <a:r>
              <a:rPr lang="en-US" sz="1800" b="1" i="1" smtClean="0"/>
              <a:t>4.2. Tài khoản nhóm: Theo quy định (tt)</a:t>
            </a:r>
            <a:endParaRPr lang="en-US" sz="1800" i="1" smtClean="0"/>
          </a:p>
          <a:p>
            <a:pPr lvl="2"/>
            <a:r>
              <a:rPr lang="en-US" sz="1700"/>
              <a:t>Các nhóm người dùng Đội thuế do Cục Thuế chủ động tạo trên domain miền:</a:t>
            </a:r>
          </a:p>
          <a:p>
            <a:pPr lvl="2"/>
            <a:endParaRPr lang="en-US" sz="1800" b="1" smtClean="0"/>
          </a:p>
        </p:txBody>
      </p:sp>
      <p:graphicFrame>
        <p:nvGraphicFramePr>
          <p:cNvPr id="5" name="Table 4"/>
          <p:cNvGraphicFramePr>
            <a:graphicFrameLocks noGrp="1"/>
          </p:cNvGraphicFramePr>
          <p:nvPr>
            <p:extLst>
              <p:ext uri="{D42A27DB-BD31-4B8C-83A1-F6EECF244321}">
                <p14:modId xmlns:p14="http://schemas.microsoft.com/office/powerpoint/2010/main" val="107297157"/>
              </p:ext>
            </p:extLst>
          </p:nvPr>
        </p:nvGraphicFramePr>
        <p:xfrm>
          <a:off x="683568" y="2204864"/>
          <a:ext cx="8208911" cy="1109472"/>
        </p:xfrm>
        <a:graphic>
          <a:graphicData uri="http://schemas.openxmlformats.org/drawingml/2006/table">
            <a:tbl>
              <a:tblPr firstRow="1" firstCol="1" bandRow="1">
                <a:tableStyleId>{5C22544A-7EE6-4342-B048-85BDC9FD1C3A}</a:tableStyleId>
              </a:tblPr>
              <a:tblGrid>
                <a:gridCol w="1941893"/>
                <a:gridCol w="3335264"/>
                <a:gridCol w="2931754"/>
              </a:tblGrid>
              <a:tr h="165100">
                <a:tc>
                  <a:txBody>
                    <a:bodyPr/>
                    <a:lstStyle/>
                    <a:p>
                      <a:pPr algn="just">
                        <a:lnSpc>
                          <a:spcPct val="130000"/>
                        </a:lnSpc>
                        <a:spcBef>
                          <a:spcPts val="300"/>
                        </a:spcBef>
                        <a:spcAft>
                          <a:spcPts val="300"/>
                        </a:spcAft>
                      </a:pPr>
                      <a:r>
                        <a:rPr lang="en-US" sz="1400">
                          <a:effectLst/>
                        </a:rPr>
                        <a:t> </a:t>
                      </a:r>
                      <a:endParaRPr lang="en-US" sz="105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a:effectLst/>
                        </a:rPr>
                        <a:t>Nhóm người dùng các Đội</a:t>
                      </a:r>
                      <a:endParaRPr lang="en-US" sz="105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a:effectLst/>
                        </a:rPr>
                        <a:t>Hộp thư đại diện (nếu cần) </a:t>
                      </a:r>
                      <a:endParaRPr lang="en-US" sz="1050">
                        <a:effectLst/>
                        <a:latin typeface="Tahoma"/>
                        <a:ea typeface="Calibri"/>
                        <a:cs typeface="Times New Roman"/>
                      </a:endParaRPr>
                    </a:p>
                  </a:txBody>
                  <a:tcPr marL="68580" marR="68580" marT="0" marB="0"/>
                </a:tc>
              </a:tr>
              <a:tr h="0">
                <a:tc>
                  <a:txBody>
                    <a:bodyPr/>
                    <a:lstStyle/>
                    <a:p>
                      <a:pPr algn="just">
                        <a:lnSpc>
                          <a:spcPct val="130000"/>
                        </a:lnSpc>
                        <a:spcBef>
                          <a:spcPts val="300"/>
                        </a:spcBef>
                        <a:spcAft>
                          <a:spcPts val="300"/>
                        </a:spcAft>
                      </a:pPr>
                      <a:r>
                        <a:rPr lang="en-US" sz="1400">
                          <a:effectLst/>
                        </a:rPr>
                        <a:t>Email</a:t>
                      </a:r>
                      <a:endParaRPr lang="en-US" sz="105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b="1" u="sng">
                          <a:effectLst/>
                          <a:hlinkClick r:id="rId2"/>
                        </a:rPr>
                        <a:t>nhom&lt;Mã đội&gt;_yyy.xxx@gdt.gov.vn</a:t>
                      </a:r>
                      <a:endParaRPr lang="en-US" sz="1050" b="1">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b="1">
                          <a:effectLst/>
                        </a:rPr>
                        <a:t>&lt;Mã đội&gt;_yyy.xxx@gdt.gov.vn </a:t>
                      </a:r>
                      <a:endParaRPr lang="en-US" sz="1050" b="1">
                        <a:effectLst/>
                        <a:latin typeface="Tahoma"/>
                        <a:ea typeface="Calibri"/>
                        <a:cs typeface="Times New Roman"/>
                      </a:endParaRPr>
                    </a:p>
                  </a:txBody>
                  <a:tcPr marL="68580" marR="68580" marT="0" marB="0"/>
                </a:tc>
              </a:tr>
              <a:tr h="193675">
                <a:tc>
                  <a:txBody>
                    <a:bodyPr/>
                    <a:lstStyle/>
                    <a:p>
                      <a:pPr algn="just">
                        <a:lnSpc>
                          <a:spcPct val="130000"/>
                        </a:lnSpc>
                        <a:spcBef>
                          <a:spcPts val="300"/>
                        </a:spcBef>
                        <a:spcAft>
                          <a:spcPts val="300"/>
                        </a:spcAft>
                      </a:pPr>
                      <a:r>
                        <a:rPr lang="en-US" sz="1400">
                          <a:effectLst/>
                        </a:rPr>
                        <a:t>Groupname</a:t>
                      </a:r>
                      <a:endParaRPr lang="en-US" sz="105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b="1">
                          <a:effectLst/>
                        </a:rPr>
                        <a:t>Nhom&lt;Mã đội&gt;_yyy.xxx</a:t>
                      </a:r>
                      <a:endParaRPr lang="en-US" sz="1050" b="1">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b="1">
                          <a:effectLst/>
                        </a:rPr>
                        <a:t>&lt;Mã đội&gt;_yyy.xxx</a:t>
                      </a:r>
                      <a:endParaRPr lang="en-US" sz="1050" b="1">
                        <a:effectLst/>
                        <a:latin typeface="Tahoma"/>
                        <a:ea typeface="Calibri"/>
                        <a:cs typeface="Times New Roman"/>
                      </a:endParaRPr>
                    </a:p>
                  </a:txBody>
                  <a:tcPr marL="68580" marR="68580" marT="0" marB="0"/>
                </a:tc>
              </a:tr>
              <a:tr h="205105">
                <a:tc>
                  <a:txBody>
                    <a:bodyPr/>
                    <a:lstStyle/>
                    <a:p>
                      <a:pPr algn="just">
                        <a:lnSpc>
                          <a:spcPct val="130000"/>
                        </a:lnSpc>
                        <a:spcBef>
                          <a:spcPts val="300"/>
                        </a:spcBef>
                        <a:spcAft>
                          <a:spcPts val="300"/>
                        </a:spcAft>
                      </a:pPr>
                      <a:r>
                        <a:rPr lang="en-US" sz="1400">
                          <a:effectLst/>
                        </a:rPr>
                        <a:t>Display name</a:t>
                      </a:r>
                      <a:endParaRPr lang="en-US" sz="105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b="1">
                          <a:effectLst/>
                        </a:rPr>
                        <a:t>&lt;Mã tên đội&gt; (YYY-XXX)</a:t>
                      </a:r>
                      <a:endParaRPr lang="en-US" sz="1050" b="1">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a:effectLst/>
                        </a:rPr>
                        <a:t> </a:t>
                      </a:r>
                      <a:endParaRPr lang="en-US" sz="1050">
                        <a:effectLst/>
                        <a:latin typeface="Tahoma"/>
                        <a:ea typeface="Calibri"/>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5061275"/>
              </p:ext>
            </p:extLst>
          </p:nvPr>
        </p:nvGraphicFramePr>
        <p:xfrm>
          <a:off x="323528" y="3573016"/>
          <a:ext cx="8568951" cy="2096232"/>
        </p:xfrm>
        <a:graphic>
          <a:graphicData uri="http://schemas.openxmlformats.org/drawingml/2006/table">
            <a:tbl>
              <a:tblPr firstRow="1" firstCol="1" bandRow="1">
                <a:tableStyleId>{5C22544A-7EE6-4342-B048-85BDC9FD1C3A}</a:tableStyleId>
              </a:tblPr>
              <a:tblGrid>
                <a:gridCol w="2027064"/>
                <a:gridCol w="3224874"/>
                <a:gridCol w="3317013"/>
              </a:tblGrid>
              <a:tr h="794056">
                <a:tc>
                  <a:txBody>
                    <a:bodyPr/>
                    <a:lstStyle/>
                    <a:p>
                      <a:pPr algn="just">
                        <a:lnSpc>
                          <a:spcPct val="130000"/>
                        </a:lnSpc>
                        <a:spcBef>
                          <a:spcPts val="300"/>
                        </a:spcBef>
                        <a:spcAft>
                          <a:spcPts val="300"/>
                        </a:spcAft>
                      </a:pPr>
                      <a:r>
                        <a:rPr lang="en-US" sz="1300">
                          <a:effectLst/>
                        </a:rPr>
                        <a:t> </a:t>
                      </a:r>
                      <a:endParaRPr lang="en-US" sz="1000">
                        <a:effectLst/>
                        <a:latin typeface="Times New Roman"/>
                        <a:ea typeface="Calibri"/>
                      </a:endParaRPr>
                    </a:p>
                  </a:txBody>
                  <a:tcPr marL="68580" marR="68580" marT="0" marB="0" anchor="ctr"/>
                </a:tc>
                <a:tc>
                  <a:txBody>
                    <a:bodyPr/>
                    <a:lstStyle/>
                    <a:p>
                      <a:pPr algn="ctr">
                        <a:lnSpc>
                          <a:spcPct val="130000"/>
                        </a:lnSpc>
                        <a:spcBef>
                          <a:spcPts val="300"/>
                        </a:spcBef>
                        <a:spcAft>
                          <a:spcPts val="300"/>
                        </a:spcAft>
                      </a:pPr>
                      <a:r>
                        <a:rPr lang="en-US" sz="1300">
                          <a:effectLst/>
                        </a:rPr>
                        <a:t>Ví dụ: Đội Tuyên truyền và hỗ trợ người nộp thuế của </a:t>
                      </a:r>
                      <a:r>
                        <a:rPr lang="en-US" sz="1300" smtClean="0">
                          <a:effectLst/>
                        </a:rPr>
                        <a:t> NTR KHH</a:t>
                      </a:r>
                      <a:endParaRPr lang="en-US" sz="1000">
                        <a:effectLst/>
                        <a:latin typeface="Tahoma"/>
                        <a:ea typeface="Calibri"/>
                        <a:cs typeface="Times New Roman"/>
                      </a:endParaRPr>
                    </a:p>
                  </a:txBody>
                  <a:tcPr marL="68580" marR="68580" marT="0" marB="0" anchor="ctr"/>
                </a:tc>
                <a:tc>
                  <a:txBody>
                    <a:bodyPr/>
                    <a:lstStyle/>
                    <a:p>
                      <a:pPr algn="ctr">
                        <a:lnSpc>
                          <a:spcPct val="130000"/>
                        </a:lnSpc>
                        <a:spcBef>
                          <a:spcPts val="300"/>
                        </a:spcBef>
                        <a:spcAft>
                          <a:spcPts val="300"/>
                        </a:spcAft>
                      </a:pPr>
                      <a:r>
                        <a:rPr lang="en-US" sz="1300">
                          <a:effectLst/>
                        </a:rPr>
                        <a:t>Hộp thư đại diện (nếu cần) </a:t>
                      </a:r>
                      <a:endParaRPr lang="en-US" sz="1000">
                        <a:effectLst/>
                        <a:latin typeface="Tahoma"/>
                        <a:ea typeface="Calibri"/>
                        <a:cs typeface="Times New Roman"/>
                      </a:endParaRPr>
                    </a:p>
                  </a:txBody>
                  <a:tcPr marL="68580" marR="68580" marT="0" marB="0" anchor="ctr"/>
                </a:tc>
              </a:tr>
              <a:tr h="522310">
                <a:tc>
                  <a:txBody>
                    <a:bodyPr/>
                    <a:lstStyle/>
                    <a:p>
                      <a:pPr algn="just">
                        <a:lnSpc>
                          <a:spcPct val="130000"/>
                        </a:lnSpc>
                        <a:spcBef>
                          <a:spcPts val="300"/>
                        </a:spcBef>
                        <a:spcAft>
                          <a:spcPts val="300"/>
                        </a:spcAft>
                      </a:pPr>
                      <a:r>
                        <a:rPr lang="en-US" sz="1300">
                          <a:effectLst/>
                        </a:rPr>
                        <a:t>Email</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b="1" u="sng" smtClean="0">
                          <a:effectLst/>
                          <a:hlinkClick r:id="rId3"/>
                        </a:rPr>
                        <a:t>nhomhtnnt_ntr.khh@gdt.gov.vn</a:t>
                      </a:r>
                      <a:endParaRPr lang="en-US" sz="1050" b="1">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400" b="1" smtClean="0">
                          <a:effectLst/>
                        </a:rPr>
                        <a:t>htnnt_ntr.khh@gdt.gov.vn   </a:t>
                      </a:r>
                      <a:endParaRPr lang="en-US" sz="1050" b="1">
                        <a:effectLst/>
                        <a:latin typeface="Tahoma"/>
                        <a:ea typeface="Calibri"/>
                        <a:cs typeface="Times New Roman"/>
                      </a:endParaRPr>
                    </a:p>
                  </a:txBody>
                  <a:tcPr marL="68580" marR="68580" marT="0" marB="0" anchor="ctr"/>
                </a:tc>
              </a:tr>
              <a:tr h="249555">
                <a:tc>
                  <a:txBody>
                    <a:bodyPr/>
                    <a:lstStyle/>
                    <a:p>
                      <a:pPr algn="just">
                        <a:lnSpc>
                          <a:spcPct val="130000"/>
                        </a:lnSpc>
                        <a:spcBef>
                          <a:spcPts val="300"/>
                        </a:spcBef>
                        <a:spcAft>
                          <a:spcPts val="300"/>
                        </a:spcAft>
                      </a:pPr>
                      <a:r>
                        <a:rPr lang="en-US" sz="1300">
                          <a:effectLst/>
                        </a:rPr>
                        <a:t>Groupname</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300" b="1" smtClean="0">
                          <a:effectLst/>
                        </a:rPr>
                        <a:t>Nhomhtnnt_ntr.khh</a:t>
                      </a:r>
                      <a:endParaRPr lang="en-US" sz="1000" b="1">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300" b="1" smtClean="0">
                          <a:effectLst/>
                        </a:rPr>
                        <a:t>Htnnt_ntr.khh</a:t>
                      </a:r>
                      <a:endParaRPr lang="en-US" sz="1000" b="1">
                        <a:effectLst/>
                        <a:latin typeface="Tahoma"/>
                        <a:ea typeface="Calibri"/>
                        <a:cs typeface="Times New Roman"/>
                      </a:endParaRPr>
                    </a:p>
                  </a:txBody>
                  <a:tcPr marL="68580" marR="68580" marT="0" marB="0" anchor="ctr"/>
                </a:tc>
              </a:tr>
              <a:tr h="522310">
                <a:tc>
                  <a:txBody>
                    <a:bodyPr/>
                    <a:lstStyle/>
                    <a:p>
                      <a:pPr algn="just">
                        <a:lnSpc>
                          <a:spcPct val="130000"/>
                        </a:lnSpc>
                        <a:spcBef>
                          <a:spcPts val="300"/>
                        </a:spcBef>
                        <a:spcAft>
                          <a:spcPts val="300"/>
                        </a:spcAft>
                      </a:pPr>
                      <a:r>
                        <a:rPr lang="en-US" sz="1300">
                          <a:effectLst/>
                        </a:rPr>
                        <a:t>Display name</a:t>
                      </a:r>
                      <a:endParaRPr lang="en-US" sz="1000">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300" b="1">
                          <a:effectLst/>
                        </a:rPr>
                        <a:t>Doi TTHT Nguoi Nop Thue </a:t>
                      </a:r>
                      <a:r>
                        <a:rPr lang="en-US" sz="1300" b="1" smtClean="0">
                          <a:effectLst/>
                        </a:rPr>
                        <a:t>(NTR-KHH)</a:t>
                      </a:r>
                      <a:endParaRPr lang="en-US" sz="1000" b="1">
                        <a:effectLst/>
                        <a:latin typeface="Times New Roman"/>
                        <a:ea typeface="Calibri"/>
                      </a:endParaRPr>
                    </a:p>
                  </a:txBody>
                  <a:tcPr marL="68580" marR="68580" marT="0" marB="0" anchor="ctr"/>
                </a:tc>
                <a:tc>
                  <a:txBody>
                    <a:bodyPr/>
                    <a:lstStyle/>
                    <a:p>
                      <a:pPr algn="just">
                        <a:lnSpc>
                          <a:spcPct val="130000"/>
                        </a:lnSpc>
                        <a:spcBef>
                          <a:spcPts val="300"/>
                        </a:spcBef>
                        <a:spcAft>
                          <a:spcPts val="300"/>
                        </a:spcAft>
                      </a:pPr>
                      <a:r>
                        <a:rPr lang="en-US" sz="1300">
                          <a:effectLst/>
                        </a:rPr>
                        <a:t> </a:t>
                      </a:r>
                      <a:endParaRPr lang="en-US" sz="1000">
                        <a:effectLst/>
                        <a:latin typeface="Tahoma"/>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35057574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052736"/>
            <a:ext cx="8856984" cy="5688632"/>
          </a:xfrm>
        </p:spPr>
        <p:txBody>
          <a:bodyPr>
            <a:noAutofit/>
          </a:bodyPr>
          <a:lstStyle/>
          <a:p>
            <a:r>
              <a:rPr lang="en-US" sz="1800" b="1" smtClean="0"/>
              <a:t>4. Tài khoản người dùng và tài khoản nhóm CCT:</a:t>
            </a:r>
          </a:p>
          <a:p>
            <a:pPr lvl="1"/>
            <a:r>
              <a:rPr lang="en-US" sz="1800" b="1" i="1" smtClean="0"/>
              <a:t>4.2. Tài khoản nhóm: Theo quy định (tt)</a:t>
            </a:r>
            <a:endParaRPr lang="en-US" sz="1800" i="1" smtClean="0"/>
          </a:p>
        </p:txBody>
      </p:sp>
      <p:graphicFrame>
        <p:nvGraphicFramePr>
          <p:cNvPr id="4" name="Table 3"/>
          <p:cNvGraphicFramePr>
            <a:graphicFrameLocks noGrp="1"/>
          </p:cNvGraphicFramePr>
          <p:nvPr>
            <p:extLst>
              <p:ext uri="{D42A27DB-BD31-4B8C-83A1-F6EECF244321}">
                <p14:modId xmlns:p14="http://schemas.microsoft.com/office/powerpoint/2010/main" val="594568034"/>
              </p:ext>
            </p:extLst>
          </p:nvPr>
        </p:nvGraphicFramePr>
        <p:xfrm>
          <a:off x="683568" y="2060848"/>
          <a:ext cx="8136904" cy="3303784"/>
        </p:xfrm>
        <a:graphic>
          <a:graphicData uri="http://schemas.openxmlformats.org/drawingml/2006/table">
            <a:tbl>
              <a:tblPr firstRow="1" firstCol="1" bandRow="1">
                <a:tableStyleId>{5C22544A-7EE6-4342-B048-85BDC9FD1C3A}</a:tableStyleId>
              </a:tblPr>
              <a:tblGrid>
                <a:gridCol w="4010123"/>
                <a:gridCol w="3060331"/>
                <a:gridCol w="1066450"/>
              </a:tblGrid>
              <a:tr h="300344">
                <a:tc>
                  <a:txBody>
                    <a:bodyPr/>
                    <a:lstStyle/>
                    <a:p>
                      <a:pPr algn="ctr">
                        <a:lnSpc>
                          <a:spcPct val="130000"/>
                        </a:lnSpc>
                        <a:spcBef>
                          <a:spcPts val="300"/>
                        </a:spcBef>
                        <a:spcAft>
                          <a:spcPts val="300"/>
                        </a:spcAft>
                      </a:pPr>
                      <a:r>
                        <a:rPr lang="en-US" sz="1300">
                          <a:effectLst/>
                        </a:rPr>
                        <a:t>Tên đội</a:t>
                      </a:r>
                      <a:endParaRPr lang="en-US" sz="1000">
                        <a:effectLst/>
                        <a:latin typeface="Times New Roman"/>
                        <a:ea typeface="Calibri"/>
                      </a:endParaRPr>
                    </a:p>
                  </a:txBody>
                  <a:tcPr marL="68580" marR="68580" marT="0" marB="0"/>
                </a:tc>
                <a:tc>
                  <a:txBody>
                    <a:bodyPr/>
                    <a:lstStyle/>
                    <a:p>
                      <a:pPr algn="ctr">
                        <a:lnSpc>
                          <a:spcPct val="130000"/>
                        </a:lnSpc>
                        <a:spcBef>
                          <a:spcPts val="300"/>
                        </a:spcBef>
                        <a:spcAft>
                          <a:spcPts val="300"/>
                        </a:spcAft>
                      </a:pPr>
                      <a:r>
                        <a:rPr lang="en-US" sz="1300">
                          <a:effectLst/>
                        </a:rPr>
                        <a:t>Mã Tên </a:t>
                      </a:r>
                      <a:r>
                        <a:rPr lang="en-US" sz="1300" smtClean="0">
                          <a:effectLst/>
                        </a:rPr>
                        <a:t>Đội (Display</a:t>
                      </a:r>
                      <a:r>
                        <a:rPr lang="en-US" sz="1300" baseline="0" smtClean="0">
                          <a:effectLst/>
                        </a:rPr>
                        <a:t> name)</a:t>
                      </a:r>
                      <a:endParaRPr lang="en-US" sz="1000">
                        <a:effectLst/>
                        <a:latin typeface="Times New Roman"/>
                        <a:ea typeface="Calibri"/>
                      </a:endParaRPr>
                    </a:p>
                  </a:txBody>
                  <a:tcPr marL="68580" marR="68580" marT="0" marB="0"/>
                </a:tc>
                <a:tc>
                  <a:txBody>
                    <a:bodyPr/>
                    <a:lstStyle/>
                    <a:p>
                      <a:pPr algn="ctr">
                        <a:lnSpc>
                          <a:spcPct val="130000"/>
                        </a:lnSpc>
                        <a:spcBef>
                          <a:spcPts val="300"/>
                        </a:spcBef>
                        <a:spcAft>
                          <a:spcPts val="300"/>
                        </a:spcAft>
                      </a:pPr>
                      <a:r>
                        <a:rPr lang="en-US" sz="1300">
                          <a:effectLst/>
                        </a:rPr>
                        <a:t>Mã Đội</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Tuyên truyền và hỗ trợ người nộp thuế</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Doi TTHT Nguoi Nop Thue</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HTNNT</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a:t>
                      </a:r>
                      <a:r>
                        <a:rPr lang="en-US" sz="1300" smtClean="0">
                          <a:effectLst/>
                        </a:rPr>
                        <a:t>Kê khai </a:t>
                      </a:r>
                      <a:r>
                        <a:rPr lang="en-US" sz="1300">
                          <a:effectLst/>
                        </a:rPr>
                        <a:t>kế toán thuế và </a:t>
                      </a:r>
                      <a:r>
                        <a:rPr lang="en-US" sz="1300" smtClean="0">
                          <a:effectLst/>
                        </a:rPr>
                        <a:t>Tin </a:t>
                      </a:r>
                      <a:r>
                        <a:rPr lang="en-US" sz="1300">
                          <a:effectLst/>
                        </a:rPr>
                        <a:t>học</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Doi KK &amp; KT Thue</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KKKTT</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kiểm tra thuế</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Doi Kiem Tra Thue</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KTT</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Quản lý nợ và cưỡng chế nợ thuế</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Doi QLN &amp; Cuong Che Thue</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QLN</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Nghiệp </a:t>
                      </a:r>
                      <a:r>
                        <a:rPr lang="en-US" sz="1300" smtClean="0">
                          <a:effectLst/>
                        </a:rPr>
                        <a:t>vụ - Dự </a:t>
                      </a:r>
                      <a:r>
                        <a:rPr lang="en-US" sz="1300">
                          <a:effectLst/>
                        </a:rPr>
                        <a:t>toán</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fr-FR" sz="1300">
                          <a:effectLst/>
                        </a:rPr>
                        <a:t>Doi Nghiep Vu Du Toan</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NVDT</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quản lý thuế thu nhập cá nhân</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Doi QLT TN Ca Nhan</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QLTTN</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kiểm tra nội bộ</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fr-FR" sz="1300">
                          <a:effectLst/>
                        </a:rPr>
                        <a:t>Doi Kiem Tra Noi Bo</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KTNB</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Hành chính - nhân sự - tài vụ - ấn chỉ</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Doi HC-NS-TV-AC</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HCNS</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Quản lý thu lệ phí trước bạ và thu khác</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fr-FR" sz="1300">
                          <a:effectLst/>
                        </a:rPr>
                        <a:t>Doi QL Le Phi Truoc Ba</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QLLP</a:t>
                      </a:r>
                      <a:endParaRPr lang="en-US" sz="1000">
                        <a:effectLst/>
                        <a:latin typeface="Times New Roman"/>
                        <a:ea typeface="Calibri"/>
                      </a:endParaRPr>
                    </a:p>
                  </a:txBody>
                  <a:tcPr marL="68580" marR="68580" marT="0" marB="0"/>
                </a:tc>
              </a:tr>
              <a:tr h="300344">
                <a:tc>
                  <a:txBody>
                    <a:bodyPr/>
                    <a:lstStyle/>
                    <a:p>
                      <a:pPr algn="just">
                        <a:lnSpc>
                          <a:spcPct val="130000"/>
                        </a:lnSpc>
                        <a:spcBef>
                          <a:spcPts val="300"/>
                        </a:spcBef>
                        <a:spcAft>
                          <a:spcPts val="300"/>
                        </a:spcAft>
                      </a:pPr>
                      <a:r>
                        <a:rPr lang="en-US" sz="1300">
                          <a:effectLst/>
                        </a:rPr>
                        <a:t>Đội thuế liên xã phường</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fr-FR" sz="1300">
                          <a:effectLst/>
                        </a:rPr>
                        <a:t>Doi Thue Lien Xa Phuong</a:t>
                      </a:r>
                      <a:endParaRPr lang="en-US" sz="1000">
                        <a:effectLst/>
                        <a:latin typeface="Times New Roman"/>
                        <a:ea typeface="Calibri"/>
                      </a:endParaRPr>
                    </a:p>
                  </a:txBody>
                  <a:tcPr marL="68580" marR="68580" marT="0" marB="0"/>
                </a:tc>
                <a:tc>
                  <a:txBody>
                    <a:bodyPr/>
                    <a:lstStyle/>
                    <a:p>
                      <a:pPr algn="just">
                        <a:lnSpc>
                          <a:spcPct val="130000"/>
                        </a:lnSpc>
                        <a:spcBef>
                          <a:spcPts val="300"/>
                        </a:spcBef>
                        <a:spcAft>
                          <a:spcPts val="300"/>
                        </a:spcAft>
                      </a:pPr>
                      <a:r>
                        <a:rPr lang="en-US" sz="1300">
                          <a:effectLst/>
                        </a:rPr>
                        <a:t>LXP</a:t>
                      </a:r>
                      <a:endParaRPr lang="en-US" sz="1000">
                        <a:effectLst/>
                        <a:latin typeface="Times New Roman"/>
                        <a:ea typeface="Calibri"/>
                      </a:endParaRPr>
                    </a:p>
                  </a:txBody>
                  <a:tcPr marL="68580" marR="68580" marT="0" marB="0"/>
                </a:tc>
              </a:tr>
            </a:tbl>
          </a:graphicData>
        </a:graphic>
      </p:graphicFrame>
    </p:spTree>
    <p:extLst>
      <p:ext uri="{BB962C8B-B14F-4D97-AF65-F5344CB8AC3E}">
        <p14:creationId xmlns:p14="http://schemas.microsoft.com/office/powerpoint/2010/main" val="2019812714"/>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052736"/>
            <a:ext cx="8856984" cy="5688632"/>
          </a:xfrm>
        </p:spPr>
        <p:txBody>
          <a:bodyPr>
            <a:normAutofit fontScale="92500" lnSpcReduction="20000"/>
          </a:bodyPr>
          <a:lstStyle/>
          <a:p>
            <a:r>
              <a:rPr lang="en-US" sz="2400" b="1" smtClean="0"/>
              <a:t>5. Cấu trúc SITE:</a:t>
            </a:r>
            <a:endParaRPr lang="en-US" sz="2400" smtClean="0"/>
          </a:p>
          <a:p>
            <a:pPr lvl="1"/>
            <a:r>
              <a:rPr lang="en-US" b="1" smtClean="0"/>
              <a:t>Site</a:t>
            </a:r>
            <a:r>
              <a:rPr lang="en-US" smtClean="0"/>
              <a:t>: Bao gồm các nút mạng nằm trong cùng một khu vực kết nối với những kết nối tốc độ cao như trên cùng 1 dãi mạng cục bộ. </a:t>
            </a:r>
          </a:p>
          <a:p>
            <a:pPr lvl="1"/>
            <a:r>
              <a:rPr lang="en-US" smtClean="0"/>
              <a:t>Việc tạo site giúp giảm thiểu băng thông mạng WAN cho việc đồng bộ, tăng hiệu quả đối với quá trình truy xuất mạng của người sử dụng.</a:t>
            </a:r>
          </a:p>
          <a:p>
            <a:pPr lvl="1"/>
            <a:r>
              <a:rPr lang="en-US" sz="2200"/>
              <a:t>Để giảm bớt độ trễ của quá trình đồng bộ này, cũng như giảm bớt lưu thông trên mạng khi đồng bộ, trong cấu trúc Site người ta phân chia ra thành hai loại đồng bộ: </a:t>
            </a:r>
            <a:r>
              <a:rPr lang="en-US" sz="2200" i="1"/>
              <a:t>Đồng bộ trong cùng một Site và đồng bộ giữa các Site.</a:t>
            </a:r>
          </a:p>
          <a:p>
            <a:pPr lvl="1"/>
            <a:r>
              <a:rPr lang="en-US" sz="2200"/>
              <a:t>Trong cùng một Site quá trình đồng bộ được ưu tiên cho yếu tố tốc độ </a:t>
            </a:r>
            <a:r>
              <a:rPr lang="en-US" sz="2200" i="1"/>
              <a:t>(thông thường các nút nằm trong cũng một Site sẽ có kết nối mạng tốc độ cao: kết nối LAN). </a:t>
            </a:r>
            <a:r>
              <a:rPr lang="en-US" sz="2200"/>
              <a:t>Quá trình đồng bộ sẽ diễn ra theo sự kiện </a:t>
            </a:r>
            <a:r>
              <a:rPr lang="en-US" sz="2200" i="1"/>
              <a:t>(khi có thay đổi là tiến hành đồng bộ).</a:t>
            </a:r>
            <a:r>
              <a:rPr lang="en-US" sz="2200"/>
              <a:t> Dữ liệu đồng bộ sẽ được gửi đi mà không cần nén.</a:t>
            </a:r>
          </a:p>
          <a:p>
            <a:pPr lvl="1"/>
            <a:r>
              <a:rPr lang="en-US" sz="2200"/>
              <a:t>Ngược lại quá trình đồng bộ giữa các Site sẽ được tính toán để giảm tối đa chi phí đường truyền </a:t>
            </a:r>
            <a:r>
              <a:rPr lang="en-US" sz="2200" i="1"/>
              <a:t>(vì thường các Site sẽ liên kết với nhau thông qua kết nối mạng WAN). </a:t>
            </a:r>
            <a:r>
              <a:rPr lang="en-US" sz="2200"/>
              <a:t>Vì vậy quá trình đồng bộ giữa các Site sẽ diễn ra theo lịch </a:t>
            </a:r>
            <a:r>
              <a:rPr lang="en-US" sz="2200" i="1">
                <a:solidFill>
                  <a:srgbClr val="FF0000"/>
                </a:solidFill>
              </a:rPr>
              <a:t>(hiện tại TCT đang thiết lập đồng bộ tới các Cục Thuế là 30 phút một lần)</a:t>
            </a:r>
            <a:endParaRPr lang="en-US" sz="2200" i="1" smtClean="0">
              <a:solidFill>
                <a:srgbClr val="FF0000"/>
              </a:solidFill>
            </a:endParaRPr>
          </a:p>
          <a:p>
            <a:pPr lvl="1"/>
            <a:endParaRPr lang="en-US" sz="1600" b="1" smtClean="0"/>
          </a:p>
        </p:txBody>
      </p:sp>
    </p:spTree>
    <p:extLst>
      <p:ext uri="{BB962C8B-B14F-4D97-AF65-F5344CB8AC3E}">
        <p14:creationId xmlns:p14="http://schemas.microsoft.com/office/powerpoint/2010/main" val="420781294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052736"/>
            <a:ext cx="8856984" cy="5688632"/>
          </a:xfrm>
        </p:spPr>
        <p:txBody>
          <a:bodyPr>
            <a:normAutofit fontScale="92500" lnSpcReduction="10000"/>
          </a:bodyPr>
          <a:lstStyle/>
          <a:p>
            <a:r>
              <a:rPr lang="en-US" sz="2400" b="1" smtClean="0"/>
              <a:t>5. Cấu trúc SITE: (tt)</a:t>
            </a:r>
            <a:endParaRPr lang="en-US" sz="2400" smtClean="0"/>
          </a:p>
          <a:p>
            <a:r>
              <a:rPr lang="en-US"/>
              <a:t>Cấu trúc site được xác định chủ yếu vào vị trí địa lý các DC, cách thiết lập đồng bộ của các DC với nhau cũng như cấu trúc domain. Như vậy hệ thống TCT có các site như sau:</a:t>
            </a:r>
          </a:p>
          <a:p>
            <a:pPr lvl="1"/>
            <a:r>
              <a:rPr lang="en-US"/>
              <a:t>Site </a:t>
            </a:r>
            <a:r>
              <a:rPr lang="en-US" b="1"/>
              <a:t>TCT</a:t>
            </a:r>
            <a:r>
              <a:rPr lang="en-US"/>
              <a:t> bao gồm phạm vi mạng LAN đặt cho các Root DC.</a:t>
            </a:r>
            <a:endParaRPr lang="en-US" sz="2200"/>
          </a:p>
          <a:p>
            <a:pPr lvl="1"/>
            <a:r>
              <a:rPr lang="en-US"/>
              <a:t>Site </a:t>
            </a:r>
            <a:r>
              <a:rPr lang="en-US" b="1"/>
              <a:t>VP</a:t>
            </a:r>
            <a:r>
              <a:rPr lang="en-US"/>
              <a:t> bao gồm phạm vi mạng LAN đặt cho các DC thuộc VP.</a:t>
            </a:r>
            <a:endParaRPr lang="en-US" sz="2200"/>
          </a:p>
          <a:p>
            <a:pPr lvl="1"/>
            <a:r>
              <a:rPr lang="en-US"/>
              <a:t>Site </a:t>
            </a:r>
            <a:r>
              <a:rPr lang="en-US" b="1"/>
              <a:t>HCM</a:t>
            </a:r>
            <a:r>
              <a:rPr lang="en-US"/>
              <a:t> bao gồm phạm vi mạng LAN đặt cho các DC tại HCM.</a:t>
            </a:r>
            <a:endParaRPr lang="en-US" sz="2200"/>
          </a:p>
          <a:p>
            <a:pPr lvl="1"/>
            <a:r>
              <a:rPr lang="en-US"/>
              <a:t>Site </a:t>
            </a:r>
            <a:r>
              <a:rPr lang="en-US" b="1"/>
              <a:t>HAN</a:t>
            </a:r>
            <a:r>
              <a:rPr lang="en-US"/>
              <a:t> bao gồm phạm vi mạng LAN đặt cho các DC tại HAN.</a:t>
            </a:r>
            <a:endParaRPr lang="en-US" sz="2200"/>
          </a:p>
          <a:p>
            <a:pPr lvl="1"/>
            <a:r>
              <a:rPr lang="en-US"/>
              <a:t>Site </a:t>
            </a:r>
            <a:r>
              <a:rPr lang="en-US" b="1"/>
              <a:t>MB</a:t>
            </a:r>
            <a:r>
              <a:rPr lang="en-US"/>
              <a:t> bao gồm phạm vi mạng LAN đặt cho DC tại MB trên TCT.</a:t>
            </a:r>
            <a:endParaRPr lang="en-US" sz="2200"/>
          </a:p>
          <a:p>
            <a:pPr lvl="1"/>
            <a:r>
              <a:rPr lang="en-US"/>
              <a:t>Site </a:t>
            </a:r>
            <a:r>
              <a:rPr lang="en-US" b="1"/>
              <a:t>MN</a:t>
            </a:r>
            <a:r>
              <a:rPr lang="en-US"/>
              <a:t> bao gồm phạm vi mạng LAN đặt cho DC tại MN trên TCT.</a:t>
            </a:r>
            <a:endParaRPr lang="en-US" sz="2200"/>
          </a:p>
          <a:p>
            <a:pPr lvl="1"/>
            <a:r>
              <a:rPr lang="en-US"/>
              <a:t>Tại các </a:t>
            </a:r>
            <a:r>
              <a:rPr lang="en-US" smtClean="0"/>
              <a:t>Cục </a:t>
            </a:r>
            <a:r>
              <a:rPr lang="en-US"/>
              <a:t>sẽ có các site </a:t>
            </a:r>
            <a:r>
              <a:rPr lang="en-US" b="1"/>
              <a:t>XXX</a:t>
            </a:r>
            <a:r>
              <a:rPr lang="en-US"/>
              <a:t> (với XXX là mã CT) tương ứng cho DC đặt tại Cục Thuế đó và được bổ sung subnet của CCT không có RODC tích hợp AD miền.</a:t>
            </a:r>
            <a:endParaRPr lang="en-US" sz="2200"/>
          </a:p>
          <a:p>
            <a:pPr lvl="1"/>
            <a:r>
              <a:rPr lang="en-US"/>
              <a:t>Tại các Chi cục  Thuế có triển khai RODC sẽ có site XXXYYY với XXX là mã CT và YYY là mã CCT.</a:t>
            </a:r>
            <a:endParaRPr lang="en-US" sz="2200"/>
          </a:p>
          <a:p>
            <a:pPr lvl="1"/>
            <a:r>
              <a:rPr lang="en-US">
                <a:solidFill>
                  <a:srgbClr val="FF0000"/>
                </a:solidFill>
              </a:rPr>
              <a:t>Thời gian đồng bộ giữa xuống các site của Chi cục Thuế là 30 phút</a:t>
            </a:r>
            <a:r>
              <a:rPr lang="en-US" smtClean="0">
                <a:solidFill>
                  <a:srgbClr val="FF0000"/>
                </a:solidFill>
              </a:rPr>
              <a:t>.</a:t>
            </a:r>
            <a:endParaRPr lang="en-US" sz="1400" b="1" smtClean="0">
              <a:solidFill>
                <a:srgbClr val="FF0000"/>
              </a:solidFill>
            </a:endParaRPr>
          </a:p>
        </p:txBody>
      </p:sp>
    </p:spTree>
    <p:extLst>
      <p:ext uri="{BB962C8B-B14F-4D97-AF65-F5344CB8AC3E}">
        <p14:creationId xmlns:p14="http://schemas.microsoft.com/office/powerpoint/2010/main" val="3991889441"/>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052736"/>
            <a:ext cx="8856984" cy="5184576"/>
          </a:xfrm>
        </p:spPr>
        <p:txBody>
          <a:bodyPr>
            <a:normAutofit/>
          </a:bodyPr>
          <a:lstStyle/>
          <a:p>
            <a:r>
              <a:rPr lang="en-US" sz="2400" b="1" smtClean="0"/>
              <a:t>5. Cấu trúc SITE: (tt)</a:t>
            </a:r>
            <a:endParaRPr lang="en-US" sz="2400" smtClean="0"/>
          </a:p>
        </p:txBody>
      </p:sp>
      <p:grpSp>
        <p:nvGrpSpPr>
          <p:cNvPr id="5" name="Group 4"/>
          <p:cNvGrpSpPr/>
          <p:nvPr/>
        </p:nvGrpSpPr>
        <p:grpSpPr>
          <a:xfrm>
            <a:off x="827584" y="1636558"/>
            <a:ext cx="7632848" cy="4994197"/>
            <a:chOff x="827584" y="1636558"/>
            <a:chExt cx="7632848" cy="4994197"/>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36558"/>
              <a:ext cx="7632848" cy="452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79712" y="6261423"/>
              <a:ext cx="5400600" cy="369332"/>
            </a:xfrm>
            <a:prstGeom prst="rect">
              <a:avLst/>
            </a:prstGeom>
            <a:noFill/>
          </p:spPr>
          <p:txBody>
            <a:bodyPr wrap="square" rtlCol="0">
              <a:spAutoFit/>
            </a:bodyPr>
            <a:lstStyle/>
            <a:p>
              <a:pPr algn="ctr"/>
              <a:r>
                <a:rPr lang="en-US" b="1" i="1" smtClean="0"/>
                <a:t>Cấu trúc site</a:t>
              </a:r>
              <a:endParaRPr lang="en-US" b="1" i="1"/>
            </a:p>
          </p:txBody>
        </p:sp>
      </p:grpSp>
    </p:spTree>
    <p:extLst>
      <p:ext uri="{BB962C8B-B14F-4D97-AF65-F5344CB8AC3E}">
        <p14:creationId xmlns:p14="http://schemas.microsoft.com/office/powerpoint/2010/main" val="3518734985"/>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052736"/>
            <a:ext cx="8856984" cy="5688632"/>
          </a:xfrm>
        </p:spPr>
        <p:txBody>
          <a:bodyPr>
            <a:normAutofit fontScale="92500"/>
          </a:bodyPr>
          <a:lstStyle/>
          <a:p>
            <a:r>
              <a:rPr lang="en-US" sz="2000" b="1" smtClean="0"/>
              <a:t>6. Phân giải DNS:</a:t>
            </a:r>
            <a:endParaRPr lang="en-US" sz="2000" smtClean="0"/>
          </a:p>
          <a:p>
            <a:r>
              <a:rPr lang="en-US" sz="2000"/>
              <a:t>Quy hoạch phân giải tên trong hệ thống AD Tổng cục Thuế sau khi tích hợp Chi cục Thuế như sau:</a:t>
            </a:r>
          </a:p>
          <a:p>
            <a:pPr lvl="1"/>
            <a:r>
              <a:rPr lang="en-US" sz="2000"/>
              <a:t>Tên miền gốc: </a:t>
            </a:r>
            <a:r>
              <a:rPr lang="en-US" sz="2000" b="1"/>
              <a:t>tct.vn</a:t>
            </a:r>
          </a:p>
          <a:p>
            <a:pPr lvl="1"/>
            <a:r>
              <a:rPr lang="en-US" sz="1800"/>
              <a:t>DNS gốc cài trên DNS server trong </a:t>
            </a:r>
            <a:r>
              <a:rPr lang="en-US" sz="1800" b="1"/>
              <a:t>root domain. </a:t>
            </a:r>
          </a:p>
          <a:p>
            <a:pPr lvl="1"/>
            <a:r>
              <a:rPr lang="en-US" sz="1800"/>
              <a:t>Các DNS domain tại các domain con tạo nên DNS bậc thứ 2 trong cây DNS.</a:t>
            </a:r>
          </a:p>
          <a:p>
            <a:pPr lvl="1"/>
            <a:r>
              <a:rPr lang="en-US" sz="1800"/>
              <a:t>Tên miền child domain bao gồm </a:t>
            </a:r>
            <a:r>
              <a:rPr lang="en-US" sz="1800" b="1"/>
              <a:t>vp.tct.vn</a:t>
            </a:r>
            <a:r>
              <a:rPr lang="en-US" sz="1800"/>
              <a:t>, </a:t>
            </a:r>
            <a:r>
              <a:rPr lang="en-US" sz="1800" b="1"/>
              <a:t>han.tct.vn</a:t>
            </a:r>
            <a:r>
              <a:rPr lang="en-US" sz="1800"/>
              <a:t>, </a:t>
            </a:r>
            <a:r>
              <a:rPr lang="en-US" sz="1800" b="1"/>
              <a:t>hcm.tct.vn</a:t>
            </a:r>
            <a:r>
              <a:rPr lang="en-US" sz="1800"/>
              <a:t>, </a:t>
            </a:r>
            <a:r>
              <a:rPr lang="en-US" sz="1800" b="1"/>
              <a:t>mb.tct.vn</a:t>
            </a:r>
            <a:r>
              <a:rPr lang="en-US" sz="1800"/>
              <a:t>, </a:t>
            </a:r>
            <a:r>
              <a:rPr lang="en-US" sz="1800" b="1"/>
              <a:t>mn.tct.vn</a:t>
            </a:r>
          </a:p>
          <a:p>
            <a:pPr lvl="1"/>
            <a:r>
              <a:rPr lang="en-US" sz="1800"/>
              <a:t>DNS chạy trên các máy chủ DC được tích hợp với AD (AD Integrated Mode). </a:t>
            </a:r>
          </a:p>
          <a:p>
            <a:pPr lvl="1"/>
            <a:r>
              <a:rPr lang="en-US" sz="1800"/>
              <a:t>Mỗi DNS server tại một cấp chỉ quản lý các DNS record tại cấp đó và khi có yêu cầu giải mã tên miền không trong phạm vi, yêu cầu này sẽ được chuyển lên root DNS và root DNS sẽ chuyển tiếp đến các DNS có trách nhiệm (Delegation). </a:t>
            </a:r>
          </a:p>
          <a:p>
            <a:pPr lvl="1"/>
            <a:r>
              <a:rPr lang="en-US" sz="1800"/>
              <a:t>Đối với các máy trạm trên Domain các thông số DNS sẽ được cấp phát tự động thông qua máy chủ DHCP.</a:t>
            </a:r>
          </a:p>
          <a:p>
            <a:pPr lvl="1"/>
            <a:r>
              <a:rPr lang="en-US" sz="1800"/>
              <a:t>Đối với các Chi cục Thuế </a:t>
            </a:r>
            <a:r>
              <a:rPr lang="en-US" sz="1800" smtClean="0"/>
              <a:t>có chạy các ứng dụng tập trung tại Cục Thuế, </a:t>
            </a:r>
            <a:r>
              <a:rPr lang="en-US" sz="1800"/>
              <a:t>cần tạo các domain YYY chứa các bản ghi cho các bản ghi host liên quan tới dịch vụ ứng dụng </a:t>
            </a:r>
            <a:r>
              <a:rPr lang="en-US" sz="1800" smtClean="0"/>
              <a:t>như: </a:t>
            </a:r>
            <a:r>
              <a:rPr lang="en-US" sz="1800" i="1" smtClean="0"/>
              <a:t>qlac, qlcvonline,…</a:t>
            </a:r>
            <a:endParaRPr lang="en-US" sz="1800" i="1"/>
          </a:p>
          <a:p>
            <a:pPr lvl="1"/>
            <a:r>
              <a:rPr lang="en-US" sz="1800"/>
              <a:t>Với các CCT không có RODC, </a:t>
            </a:r>
            <a:r>
              <a:rPr lang="en-US" sz="1800" b="1"/>
              <a:t>XXX-SVR1</a:t>
            </a:r>
            <a:r>
              <a:rPr lang="en-US" sz="1800"/>
              <a:t> của Cục Thuế đóng vai trò </a:t>
            </a:r>
            <a:r>
              <a:rPr lang="en-US" sz="1800" b="1"/>
              <a:t>Primary DNS Server</a:t>
            </a:r>
            <a:r>
              <a:rPr lang="en-US" sz="1800"/>
              <a:t>; </a:t>
            </a:r>
            <a:r>
              <a:rPr lang="en-US" sz="1800" b="1"/>
              <a:t>XXXYYY-SVR1</a:t>
            </a:r>
            <a:r>
              <a:rPr lang="en-US" sz="1800"/>
              <a:t> của Chi cục Thuế đóng vai trò Secondary DNS Server</a:t>
            </a:r>
            <a:r>
              <a:rPr lang="en-US" sz="1800" smtClean="0"/>
              <a:t>.</a:t>
            </a:r>
            <a:endParaRPr lang="en-US" sz="1400" b="1" smtClean="0">
              <a:solidFill>
                <a:srgbClr val="FF0000"/>
              </a:solidFill>
            </a:endParaRPr>
          </a:p>
        </p:txBody>
      </p:sp>
    </p:spTree>
    <p:extLst>
      <p:ext uri="{BB962C8B-B14F-4D97-AF65-F5344CB8AC3E}">
        <p14:creationId xmlns:p14="http://schemas.microsoft.com/office/powerpoint/2010/main" val="377428985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179512" y="1052736"/>
            <a:ext cx="8856984" cy="5184576"/>
          </a:xfrm>
        </p:spPr>
        <p:txBody>
          <a:bodyPr>
            <a:normAutofit/>
          </a:bodyPr>
          <a:lstStyle/>
          <a:p>
            <a:r>
              <a:rPr lang="en-US" sz="2400" b="1"/>
              <a:t>6</a:t>
            </a:r>
            <a:r>
              <a:rPr lang="en-US" sz="2400" b="1" smtClean="0"/>
              <a:t>. Phân giải DNS: (tt)</a:t>
            </a:r>
            <a:endParaRPr lang="en-US" sz="2400" smtClean="0"/>
          </a:p>
        </p:txBody>
      </p:sp>
      <p:grpSp>
        <p:nvGrpSpPr>
          <p:cNvPr id="7" name="Group 6"/>
          <p:cNvGrpSpPr/>
          <p:nvPr/>
        </p:nvGrpSpPr>
        <p:grpSpPr>
          <a:xfrm>
            <a:off x="163949" y="1574800"/>
            <a:ext cx="8843543" cy="4959836"/>
            <a:chOff x="163949" y="1574800"/>
            <a:chExt cx="8843543" cy="4959836"/>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49" y="1574800"/>
              <a:ext cx="8843543"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95536" y="6165304"/>
              <a:ext cx="8424936" cy="369332"/>
            </a:xfrm>
            <a:prstGeom prst="rect">
              <a:avLst/>
            </a:prstGeom>
            <a:noFill/>
          </p:spPr>
          <p:txBody>
            <a:bodyPr wrap="square" rtlCol="0">
              <a:spAutoFit/>
            </a:bodyPr>
            <a:lstStyle/>
            <a:p>
              <a:pPr algn="ctr"/>
              <a:r>
                <a:rPr lang="en-US" b="1" i="1">
                  <a:solidFill>
                    <a:srgbClr val="0070C0"/>
                  </a:solidFill>
                </a:rPr>
                <a:t>Cơ chế phân giải DNS</a:t>
              </a:r>
              <a:endParaRPr lang="en-US" b="1">
                <a:solidFill>
                  <a:srgbClr val="0070C0"/>
                </a:solidFill>
              </a:endParaRPr>
            </a:p>
          </p:txBody>
        </p:sp>
      </p:grpSp>
    </p:spTree>
    <p:extLst>
      <p:ext uri="{BB962C8B-B14F-4D97-AF65-F5344CB8AC3E}">
        <p14:creationId xmlns:p14="http://schemas.microsoft.com/office/powerpoint/2010/main" val="1565791022"/>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fontScale="90000"/>
          </a:bodyPr>
          <a:lstStyle/>
          <a:p>
            <a:r>
              <a:rPr lang="en-US" b="1" smtClean="0"/>
              <a:t>II. </a:t>
            </a:r>
            <a:r>
              <a:rPr lang="en-US" b="1"/>
              <a:t>Máy chủ XXXYYY-SVR1 tại Chi cục Thuế sau chuyển đổi</a:t>
            </a:r>
          </a:p>
        </p:txBody>
      </p:sp>
      <p:sp>
        <p:nvSpPr>
          <p:cNvPr id="3" name="Content Placeholder 2"/>
          <p:cNvSpPr>
            <a:spLocks noGrp="1"/>
          </p:cNvSpPr>
          <p:nvPr>
            <p:ph idx="1"/>
          </p:nvPr>
        </p:nvSpPr>
        <p:spPr>
          <a:xfrm>
            <a:off x="323528" y="1484784"/>
            <a:ext cx="8712968" cy="4839816"/>
          </a:xfrm>
        </p:spPr>
        <p:txBody>
          <a:bodyPr>
            <a:normAutofit/>
          </a:bodyPr>
          <a:lstStyle/>
          <a:p>
            <a:r>
              <a:rPr lang="en-US" b="1" smtClean="0"/>
              <a:t>1. Thông số chung:</a:t>
            </a:r>
          </a:p>
          <a:p>
            <a:pPr lvl="1"/>
            <a:r>
              <a:rPr lang="en-US"/>
              <a:t>Sau chuyển đổi máy chủ server1 tại Chi cục Thuế không còn chức năng là Domain controller, các máy chủ sẽ được chuẩn hóa thành </a:t>
            </a:r>
            <a:r>
              <a:rPr lang="en-US" b="1"/>
              <a:t>XXXYYY-SVR1</a:t>
            </a:r>
            <a:r>
              <a:rPr lang="en-US"/>
              <a:t> đảm nhiệm các chức năng sau</a:t>
            </a:r>
            <a:r>
              <a:rPr lang="en-US" smtClean="0"/>
              <a:t>: </a:t>
            </a:r>
            <a:r>
              <a:rPr lang="en-US" b="1" smtClean="0">
                <a:solidFill>
                  <a:srgbClr val="FF0000"/>
                </a:solidFill>
              </a:rPr>
              <a:t>https://10.42.64.52:4343/officescan</a:t>
            </a:r>
            <a:endParaRPr lang="en-US" b="1">
              <a:solidFill>
                <a:srgbClr val="FF0000"/>
              </a:solidFill>
            </a:endParaRPr>
          </a:p>
          <a:p>
            <a:pPr lvl="2"/>
            <a:r>
              <a:rPr lang="en-US" b="1" i="1"/>
              <a:t>File sharing </a:t>
            </a:r>
          </a:p>
          <a:p>
            <a:pPr lvl="2"/>
            <a:r>
              <a:rPr lang="en-US" b="1" i="1"/>
              <a:t>DHCP server/ DNS Server</a:t>
            </a:r>
          </a:p>
          <a:p>
            <a:pPr lvl="2"/>
            <a:r>
              <a:rPr lang="en-US" b="1" i="1"/>
              <a:t>Printer server</a:t>
            </a:r>
          </a:p>
          <a:p>
            <a:pPr lvl="2"/>
            <a:r>
              <a:rPr lang="en-US" b="1" i="1"/>
              <a:t>Anti-Virus: OfficeScan Client </a:t>
            </a:r>
          </a:p>
          <a:p>
            <a:pPr lvl="2"/>
            <a:r>
              <a:rPr lang="en-US" b="1" i="1">
                <a:solidFill>
                  <a:srgbClr val="0070C0"/>
                </a:solidFill>
              </a:rPr>
              <a:t>IBM WebSphere MQ 7 (TDTT, QLAC) nếu là CCT Mô hình VAT</a:t>
            </a:r>
          </a:p>
          <a:p>
            <a:pPr lvl="2"/>
            <a:r>
              <a:rPr lang="en-US" b="1" i="1" strike="sngStrike">
                <a:solidFill>
                  <a:srgbClr val="0070C0"/>
                </a:solidFill>
              </a:rPr>
              <a:t>QHSCC, VATWIN nếu là CCT Mô hình VAT</a:t>
            </a:r>
          </a:p>
          <a:p>
            <a:pPr lvl="2"/>
            <a:r>
              <a:rPr lang="en-US" b="1" i="1" strike="sngStrike">
                <a:solidFill>
                  <a:srgbClr val="0070C0"/>
                </a:solidFill>
              </a:rPr>
              <a:t>Get services</a:t>
            </a:r>
          </a:p>
          <a:p>
            <a:endParaRPr lang="en-US"/>
          </a:p>
        </p:txBody>
      </p:sp>
    </p:spTree>
    <p:extLst>
      <p:ext uri="{BB962C8B-B14F-4D97-AF65-F5344CB8AC3E}">
        <p14:creationId xmlns:p14="http://schemas.microsoft.com/office/powerpoint/2010/main" val="375053818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fontScale="90000"/>
          </a:bodyPr>
          <a:lstStyle/>
          <a:p>
            <a:r>
              <a:rPr lang="en-US" b="1" smtClean="0"/>
              <a:t>II. </a:t>
            </a:r>
            <a:r>
              <a:rPr lang="en-US" b="1"/>
              <a:t>Máy chủ XXXYYY-SVR1 tại Chi cục Thuế sau chuyển </a:t>
            </a:r>
            <a:r>
              <a:rPr lang="en-US" b="1" smtClean="0"/>
              <a:t>đổi (tt)</a:t>
            </a:r>
            <a:endParaRPr lang="en-US" b="1"/>
          </a:p>
        </p:txBody>
      </p:sp>
      <p:sp>
        <p:nvSpPr>
          <p:cNvPr id="3" name="Content Placeholder 2"/>
          <p:cNvSpPr>
            <a:spLocks noGrp="1"/>
          </p:cNvSpPr>
          <p:nvPr>
            <p:ph idx="1"/>
          </p:nvPr>
        </p:nvSpPr>
        <p:spPr>
          <a:xfrm>
            <a:off x="323528" y="1484784"/>
            <a:ext cx="8712968" cy="4839816"/>
          </a:xfrm>
        </p:spPr>
        <p:txBody>
          <a:bodyPr>
            <a:normAutofit fontScale="77500" lnSpcReduction="20000"/>
          </a:bodyPr>
          <a:lstStyle/>
          <a:p>
            <a:r>
              <a:rPr lang="en-US" b="1" smtClean="0"/>
              <a:t>2. Cơ chế cấp DHCP:</a:t>
            </a:r>
            <a:endParaRPr lang="en-US" smtClean="0"/>
          </a:p>
          <a:p>
            <a:r>
              <a:rPr lang="vi-VN"/>
              <a:t>Các scope cấp DHCP vẫn giữ nguyên như trước chuyển đổi. Máy chủ cấp DHCP là máy chủ </a:t>
            </a:r>
            <a:r>
              <a:rPr lang="vi-VN" b="1"/>
              <a:t>xxxyyy-svr1</a:t>
            </a:r>
            <a:r>
              <a:rPr lang="vi-VN"/>
              <a:t>, tuy nhiên do join domain miền nên sẽ sử dụng account DHCPadmin để authorization.</a:t>
            </a:r>
          </a:p>
          <a:p>
            <a:r>
              <a:rPr lang="vi-VN"/>
              <a:t>Đối với các Chi cục Thuế đang sử dụng máy trạm làm server1 sẽ chuyển role DHCP lên Router.</a:t>
            </a:r>
          </a:p>
          <a:p>
            <a:r>
              <a:rPr lang="vi-VN"/>
              <a:t>Đối với các Chi cục không có Firewall, DHCP sẽ được cấp theo scope sau</a:t>
            </a:r>
            <a:r>
              <a:rPr lang="vi-VN" smtClean="0"/>
              <a:t>:</a:t>
            </a:r>
            <a:endParaRPr lang="en-US" smtClean="0"/>
          </a:p>
          <a:p>
            <a:endParaRPr lang="en-US"/>
          </a:p>
          <a:p>
            <a:endParaRPr lang="en-US" smtClean="0"/>
          </a:p>
          <a:p>
            <a:endParaRPr lang="en-US"/>
          </a:p>
          <a:p>
            <a:endParaRPr lang="en-US" smtClean="0"/>
          </a:p>
          <a:p>
            <a:endParaRPr lang="en-US"/>
          </a:p>
          <a:p>
            <a:endParaRPr lang="vi-VN"/>
          </a:p>
          <a:p>
            <a:endParaRPr lang="vi-VN"/>
          </a:p>
          <a:p>
            <a:pPr lvl="1"/>
            <a:r>
              <a:rPr lang="vi-VN" b="1" i="1" smtClean="0"/>
              <a:t>XX </a:t>
            </a:r>
            <a:r>
              <a:rPr lang="vi-VN" b="1" i="1"/>
              <a:t>là IP Cục Thuế, yy là IP của Chi cục Thuế.</a:t>
            </a:r>
          </a:p>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098423444"/>
              </p:ext>
            </p:extLst>
          </p:nvPr>
        </p:nvGraphicFramePr>
        <p:xfrm>
          <a:off x="899592" y="3496427"/>
          <a:ext cx="7272808" cy="713232"/>
        </p:xfrm>
        <a:graphic>
          <a:graphicData uri="http://schemas.openxmlformats.org/drawingml/2006/table">
            <a:tbl>
              <a:tblPr firstRow="1" firstCol="1" bandRow="1">
                <a:tableStyleId>{5C22544A-7EE6-4342-B048-85BDC9FD1C3A}</a:tableStyleId>
              </a:tblPr>
              <a:tblGrid>
                <a:gridCol w="1487028"/>
                <a:gridCol w="1487028"/>
                <a:gridCol w="1322960"/>
                <a:gridCol w="1487896"/>
                <a:gridCol w="1487896"/>
              </a:tblGrid>
              <a:tr h="216024">
                <a:tc>
                  <a:txBody>
                    <a:bodyPr/>
                    <a:lstStyle/>
                    <a:p>
                      <a:pPr algn="ctr">
                        <a:lnSpc>
                          <a:spcPct val="130000"/>
                        </a:lnSpc>
                        <a:spcBef>
                          <a:spcPts val="300"/>
                        </a:spcBef>
                        <a:spcAft>
                          <a:spcPts val="300"/>
                        </a:spcAft>
                      </a:pPr>
                      <a:r>
                        <a:rPr lang="en-US" sz="1800">
                          <a:effectLst/>
                        </a:rPr>
                        <a:t>Name</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a:effectLst/>
                        </a:rPr>
                        <a:t>IP</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a:effectLst/>
                        </a:rPr>
                        <a:t>From</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a:effectLst/>
                        </a:rPr>
                        <a:t>To</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a:effectLst/>
                        </a:rPr>
                        <a:t>Router</a:t>
                      </a:r>
                      <a:endParaRPr lang="en-US" sz="1200">
                        <a:effectLst/>
                        <a:latin typeface="Times New Roman"/>
                        <a:ea typeface="Calibri"/>
                      </a:endParaRPr>
                    </a:p>
                  </a:txBody>
                  <a:tcPr marL="68580" marR="68580" marT="0" marB="0"/>
                </a:tc>
              </a:tr>
              <a:tr h="249737">
                <a:tc>
                  <a:txBody>
                    <a:bodyPr/>
                    <a:lstStyle/>
                    <a:p>
                      <a:pPr algn="just">
                        <a:lnSpc>
                          <a:spcPct val="130000"/>
                        </a:lnSpc>
                        <a:spcBef>
                          <a:spcPts val="300"/>
                        </a:spcBef>
                        <a:spcAft>
                          <a:spcPts val="300"/>
                        </a:spcAft>
                      </a:pPr>
                      <a:r>
                        <a:rPr lang="en-US" sz="1800">
                          <a:effectLst/>
                        </a:rPr>
                        <a:t>Tên Chi Cục</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b="1">
                          <a:effectLst/>
                        </a:rPr>
                        <a:t>10.xx.yy.0/24</a:t>
                      </a:r>
                      <a:endParaRPr lang="en-US" sz="1200" b="1">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b="1">
                          <a:effectLst/>
                        </a:rPr>
                        <a:t>10.xx.yy.41</a:t>
                      </a:r>
                      <a:endParaRPr lang="en-US" sz="1200" b="1">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b="1">
                          <a:effectLst/>
                        </a:rPr>
                        <a:t>10.xx.yy.240</a:t>
                      </a:r>
                      <a:endParaRPr lang="en-US" sz="1200" b="1">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b="1">
                          <a:effectLst/>
                        </a:rPr>
                        <a:t>10.xx.yy.1</a:t>
                      </a:r>
                      <a:endParaRPr lang="en-US" sz="1200" b="1">
                        <a:effectLst/>
                        <a:latin typeface="Times New Roman"/>
                        <a:ea typeface="Calibri"/>
                      </a:endParaRPr>
                    </a:p>
                  </a:txBody>
                  <a:tcPr marL="68580" marR="68580" marT="0" marB="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37019659"/>
              </p:ext>
            </p:extLst>
          </p:nvPr>
        </p:nvGraphicFramePr>
        <p:xfrm>
          <a:off x="899592" y="4293096"/>
          <a:ext cx="7200800" cy="1069848"/>
        </p:xfrm>
        <a:graphic>
          <a:graphicData uri="http://schemas.openxmlformats.org/drawingml/2006/table">
            <a:tbl>
              <a:tblPr firstRow="1" firstCol="1" bandRow="1">
                <a:tableStyleId>{5C22544A-7EE6-4342-B048-85BDC9FD1C3A}</a:tableStyleId>
              </a:tblPr>
              <a:tblGrid>
                <a:gridCol w="2942262"/>
                <a:gridCol w="4258538"/>
              </a:tblGrid>
              <a:tr h="0">
                <a:tc gridSpan="2">
                  <a:txBody>
                    <a:bodyPr/>
                    <a:lstStyle/>
                    <a:p>
                      <a:pPr algn="l">
                        <a:lnSpc>
                          <a:spcPct val="130000"/>
                        </a:lnSpc>
                        <a:spcBef>
                          <a:spcPts val="300"/>
                        </a:spcBef>
                        <a:spcAft>
                          <a:spcPts val="300"/>
                        </a:spcAft>
                      </a:pPr>
                      <a:r>
                        <a:rPr lang="en-US" sz="1800">
                          <a:effectLst/>
                        </a:rPr>
                        <a:t>Server Options</a:t>
                      </a:r>
                      <a:endParaRPr lang="en-US" sz="1200">
                        <a:effectLst/>
                        <a:latin typeface="Times New Roman"/>
                        <a:ea typeface="Calibri"/>
                      </a:endParaRPr>
                    </a:p>
                  </a:txBody>
                  <a:tcPr marL="68580" marR="68580" marT="0" marB="0" anchor="b"/>
                </a:tc>
                <a:tc hMerge="1">
                  <a:txBody>
                    <a:bodyPr/>
                    <a:lstStyle/>
                    <a:p>
                      <a:endParaRPr lang="en-US"/>
                    </a:p>
                  </a:txBody>
                  <a:tcPr/>
                </a:tc>
              </a:tr>
              <a:tr h="0">
                <a:tc>
                  <a:txBody>
                    <a:bodyPr/>
                    <a:lstStyle/>
                    <a:p>
                      <a:pPr algn="l">
                        <a:lnSpc>
                          <a:spcPct val="130000"/>
                        </a:lnSpc>
                        <a:spcBef>
                          <a:spcPts val="300"/>
                        </a:spcBef>
                        <a:spcAft>
                          <a:spcPts val="300"/>
                        </a:spcAft>
                      </a:pPr>
                      <a:r>
                        <a:rPr lang="en-US" sz="1800">
                          <a:effectLst/>
                        </a:rPr>
                        <a:t>DNS Servers</a:t>
                      </a:r>
                      <a:endParaRPr lang="en-US" sz="1200">
                        <a:effectLst/>
                        <a:latin typeface="Times New Roman"/>
                        <a:ea typeface="Calibri"/>
                      </a:endParaRPr>
                    </a:p>
                  </a:txBody>
                  <a:tcPr marL="68580" marR="68580" marT="0" marB="0" anchor="b"/>
                </a:tc>
                <a:tc>
                  <a:txBody>
                    <a:bodyPr/>
                    <a:lstStyle/>
                    <a:p>
                      <a:pPr algn="l">
                        <a:lnSpc>
                          <a:spcPct val="130000"/>
                        </a:lnSpc>
                        <a:spcBef>
                          <a:spcPts val="300"/>
                        </a:spcBef>
                        <a:spcAft>
                          <a:spcPts val="300"/>
                        </a:spcAft>
                      </a:pPr>
                      <a:r>
                        <a:rPr lang="en-US" sz="1800" b="1">
                          <a:effectLst/>
                        </a:rPr>
                        <a:t>10.xx.64.51, 10.xx.yy.11</a:t>
                      </a:r>
                      <a:endParaRPr lang="en-US" sz="1200" b="1">
                        <a:effectLst/>
                        <a:latin typeface="Times New Roman"/>
                        <a:ea typeface="Calibri"/>
                      </a:endParaRPr>
                    </a:p>
                  </a:txBody>
                  <a:tcPr marL="68580" marR="68580" marT="0" marB="0" anchor="b"/>
                </a:tc>
              </a:tr>
              <a:tr h="0">
                <a:tc>
                  <a:txBody>
                    <a:bodyPr/>
                    <a:lstStyle/>
                    <a:p>
                      <a:pPr algn="l">
                        <a:lnSpc>
                          <a:spcPct val="130000"/>
                        </a:lnSpc>
                        <a:spcBef>
                          <a:spcPts val="300"/>
                        </a:spcBef>
                        <a:spcAft>
                          <a:spcPts val="300"/>
                        </a:spcAft>
                      </a:pPr>
                      <a:r>
                        <a:rPr lang="en-US" sz="1800">
                          <a:effectLst/>
                        </a:rPr>
                        <a:t>DNS Domain Name</a:t>
                      </a:r>
                      <a:endParaRPr lang="en-US" sz="1200">
                        <a:effectLst/>
                        <a:latin typeface="Times New Roman"/>
                        <a:ea typeface="Calibri"/>
                      </a:endParaRPr>
                    </a:p>
                  </a:txBody>
                  <a:tcPr marL="68580" marR="68580" marT="0" marB="0" anchor="b"/>
                </a:tc>
                <a:tc>
                  <a:txBody>
                    <a:bodyPr/>
                    <a:lstStyle/>
                    <a:p>
                      <a:pPr algn="l">
                        <a:lnSpc>
                          <a:spcPct val="130000"/>
                        </a:lnSpc>
                        <a:spcBef>
                          <a:spcPts val="300"/>
                        </a:spcBef>
                        <a:spcAft>
                          <a:spcPts val="300"/>
                        </a:spcAft>
                      </a:pPr>
                      <a:r>
                        <a:rPr lang="en-US" sz="1800" b="1">
                          <a:effectLst/>
                        </a:rPr>
                        <a:t>mb.tct.vn</a:t>
                      </a:r>
                      <a:r>
                        <a:rPr lang="en-US" sz="1800">
                          <a:effectLst/>
                        </a:rPr>
                        <a:t> hoặc </a:t>
                      </a:r>
                      <a:r>
                        <a:rPr lang="en-US" sz="1800" b="1">
                          <a:effectLst/>
                        </a:rPr>
                        <a:t>mn.tct.vn</a:t>
                      </a:r>
                      <a:endParaRPr lang="en-US" sz="1200" b="1">
                        <a:effectLst/>
                        <a:latin typeface="Times New Roman"/>
                        <a:ea typeface="Calibri"/>
                      </a:endParaRPr>
                    </a:p>
                  </a:txBody>
                  <a:tcPr marL="68580" marR="68580" marT="0" marB="0" anchor="b"/>
                </a:tc>
              </a:tr>
            </a:tbl>
          </a:graphicData>
        </a:graphic>
      </p:graphicFrame>
    </p:spTree>
    <p:extLst>
      <p:ext uri="{BB962C8B-B14F-4D97-AF65-F5344CB8AC3E}">
        <p14:creationId xmlns:p14="http://schemas.microsoft.com/office/powerpoint/2010/main" val="163214758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fontScale="90000"/>
          </a:bodyPr>
          <a:lstStyle/>
          <a:p>
            <a:r>
              <a:rPr lang="en-US" b="1" smtClean="0"/>
              <a:t>II. </a:t>
            </a:r>
            <a:r>
              <a:rPr lang="en-US" b="1"/>
              <a:t>Máy chủ XXXYYY-SVR1 tại Chi cục Thuế sau chuyển </a:t>
            </a:r>
            <a:r>
              <a:rPr lang="en-US" b="1" smtClean="0"/>
              <a:t>đổi (tt)</a:t>
            </a:r>
            <a:endParaRPr lang="en-US" b="1"/>
          </a:p>
        </p:txBody>
      </p:sp>
      <p:sp>
        <p:nvSpPr>
          <p:cNvPr id="3" name="Content Placeholder 2"/>
          <p:cNvSpPr>
            <a:spLocks noGrp="1"/>
          </p:cNvSpPr>
          <p:nvPr>
            <p:ph idx="1"/>
          </p:nvPr>
        </p:nvSpPr>
        <p:spPr>
          <a:xfrm>
            <a:off x="323528" y="1484784"/>
            <a:ext cx="8712968" cy="4839816"/>
          </a:xfrm>
        </p:spPr>
        <p:txBody>
          <a:bodyPr>
            <a:normAutofit/>
          </a:bodyPr>
          <a:lstStyle/>
          <a:p>
            <a:r>
              <a:rPr lang="en-US" b="1" smtClean="0"/>
              <a:t>2. Cơ chế cấp DHCP (tt):</a:t>
            </a:r>
            <a:endParaRPr lang="en-US" smtClean="0"/>
          </a:p>
          <a:p>
            <a:r>
              <a:rPr lang="en-US" smtClean="0"/>
              <a:t>Ví dụ: DHCP của CCT huyện Vạn Ninh, Khánh Hòa là:</a:t>
            </a: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96456086"/>
              </p:ext>
            </p:extLst>
          </p:nvPr>
        </p:nvGraphicFramePr>
        <p:xfrm>
          <a:off x="827584" y="2564904"/>
          <a:ext cx="7272808" cy="713232"/>
        </p:xfrm>
        <a:graphic>
          <a:graphicData uri="http://schemas.openxmlformats.org/drawingml/2006/table">
            <a:tbl>
              <a:tblPr firstRow="1" firstCol="1" bandRow="1">
                <a:tableStyleId>{5C22544A-7EE6-4342-B048-85BDC9FD1C3A}</a:tableStyleId>
              </a:tblPr>
              <a:tblGrid>
                <a:gridCol w="1487028"/>
                <a:gridCol w="1487028"/>
                <a:gridCol w="1322960"/>
                <a:gridCol w="1487896"/>
                <a:gridCol w="1487896"/>
              </a:tblGrid>
              <a:tr h="216024">
                <a:tc>
                  <a:txBody>
                    <a:bodyPr/>
                    <a:lstStyle/>
                    <a:p>
                      <a:pPr algn="ctr">
                        <a:lnSpc>
                          <a:spcPct val="130000"/>
                        </a:lnSpc>
                        <a:spcBef>
                          <a:spcPts val="300"/>
                        </a:spcBef>
                        <a:spcAft>
                          <a:spcPts val="300"/>
                        </a:spcAft>
                      </a:pPr>
                      <a:r>
                        <a:rPr lang="en-US" sz="1800">
                          <a:effectLst/>
                        </a:rPr>
                        <a:t>Name</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a:effectLst/>
                        </a:rPr>
                        <a:t>IP</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a:effectLst/>
                        </a:rPr>
                        <a:t>From</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a:effectLst/>
                        </a:rPr>
                        <a:t>To</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a:effectLst/>
                        </a:rPr>
                        <a:t>Router</a:t>
                      </a:r>
                      <a:endParaRPr lang="en-US" sz="1200">
                        <a:effectLst/>
                        <a:latin typeface="Times New Roman"/>
                        <a:ea typeface="Calibri"/>
                      </a:endParaRPr>
                    </a:p>
                  </a:txBody>
                  <a:tcPr marL="68580" marR="68580" marT="0" marB="0"/>
                </a:tc>
              </a:tr>
              <a:tr h="249737">
                <a:tc>
                  <a:txBody>
                    <a:bodyPr/>
                    <a:lstStyle/>
                    <a:p>
                      <a:pPr algn="just">
                        <a:lnSpc>
                          <a:spcPct val="130000"/>
                        </a:lnSpc>
                        <a:spcBef>
                          <a:spcPts val="300"/>
                        </a:spcBef>
                        <a:spcAft>
                          <a:spcPts val="300"/>
                        </a:spcAft>
                      </a:pPr>
                      <a:r>
                        <a:rPr lang="en-US" sz="1800" smtClean="0">
                          <a:effectLst/>
                        </a:rPr>
                        <a:t>KHHVNI</a:t>
                      </a:r>
                      <a:endParaRPr lang="en-US" sz="1200">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b="1" smtClean="0">
                          <a:effectLst/>
                        </a:rPr>
                        <a:t>10.42.</a:t>
                      </a:r>
                      <a:r>
                        <a:rPr lang="en-US" sz="1800" b="1" smtClean="0">
                          <a:solidFill>
                            <a:srgbClr val="FF0000"/>
                          </a:solidFill>
                          <a:effectLst/>
                        </a:rPr>
                        <a:t>67</a:t>
                      </a:r>
                      <a:r>
                        <a:rPr lang="en-US" sz="1800" b="1" smtClean="0">
                          <a:effectLst/>
                        </a:rPr>
                        <a:t>.0/24</a:t>
                      </a:r>
                      <a:endParaRPr lang="en-US" sz="1200" b="1">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b="1" smtClean="0">
                          <a:effectLst/>
                        </a:rPr>
                        <a:t>10.42.</a:t>
                      </a:r>
                      <a:r>
                        <a:rPr lang="en-US" sz="1800" b="1" smtClean="0">
                          <a:solidFill>
                            <a:srgbClr val="FF0000"/>
                          </a:solidFill>
                          <a:effectLst/>
                        </a:rPr>
                        <a:t>67</a:t>
                      </a:r>
                      <a:r>
                        <a:rPr lang="en-US" sz="1800" b="1" smtClean="0">
                          <a:effectLst/>
                        </a:rPr>
                        <a:t>.41</a:t>
                      </a:r>
                      <a:endParaRPr lang="en-US" sz="1200" b="1">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b="1" smtClean="0">
                          <a:effectLst/>
                        </a:rPr>
                        <a:t>10.42.</a:t>
                      </a:r>
                      <a:r>
                        <a:rPr lang="en-US" sz="1800" b="1" smtClean="0">
                          <a:solidFill>
                            <a:srgbClr val="FF0000"/>
                          </a:solidFill>
                          <a:effectLst/>
                        </a:rPr>
                        <a:t>67</a:t>
                      </a:r>
                      <a:r>
                        <a:rPr lang="en-US" sz="1800" b="1" smtClean="0">
                          <a:effectLst/>
                        </a:rPr>
                        <a:t>.240</a:t>
                      </a:r>
                      <a:endParaRPr lang="en-US" sz="1200" b="1">
                        <a:effectLst/>
                        <a:latin typeface="Times New Roman"/>
                        <a:ea typeface="Calibri"/>
                      </a:endParaRPr>
                    </a:p>
                  </a:txBody>
                  <a:tcPr marL="68580" marR="68580" marT="0" marB="0" anchor="b"/>
                </a:tc>
                <a:tc>
                  <a:txBody>
                    <a:bodyPr/>
                    <a:lstStyle/>
                    <a:p>
                      <a:pPr algn="ctr">
                        <a:lnSpc>
                          <a:spcPct val="130000"/>
                        </a:lnSpc>
                        <a:spcBef>
                          <a:spcPts val="300"/>
                        </a:spcBef>
                        <a:spcAft>
                          <a:spcPts val="300"/>
                        </a:spcAft>
                      </a:pPr>
                      <a:r>
                        <a:rPr lang="en-US" sz="1800" b="1" smtClean="0">
                          <a:effectLst/>
                        </a:rPr>
                        <a:t>10.42.</a:t>
                      </a:r>
                      <a:r>
                        <a:rPr lang="en-US" sz="1800" b="1" smtClean="0">
                          <a:solidFill>
                            <a:srgbClr val="FF0000"/>
                          </a:solidFill>
                          <a:effectLst/>
                        </a:rPr>
                        <a:t>67</a:t>
                      </a:r>
                      <a:r>
                        <a:rPr lang="en-US" sz="1800" b="1" smtClean="0">
                          <a:effectLst/>
                        </a:rPr>
                        <a:t>.1</a:t>
                      </a:r>
                      <a:endParaRPr lang="en-US" sz="1200" b="1">
                        <a:effectLst/>
                        <a:latin typeface="Times New Roman"/>
                        <a:ea typeface="Calibri"/>
                      </a:endParaRPr>
                    </a:p>
                  </a:txBody>
                  <a:tcPr marL="68580" marR="68580" marT="0" marB="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139515208"/>
              </p:ext>
            </p:extLst>
          </p:nvPr>
        </p:nvGraphicFramePr>
        <p:xfrm>
          <a:off x="827584" y="3501008"/>
          <a:ext cx="7200800" cy="1069848"/>
        </p:xfrm>
        <a:graphic>
          <a:graphicData uri="http://schemas.openxmlformats.org/drawingml/2006/table">
            <a:tbl>
              <a:tblPr firstRow="1" firstCol="1" bandRow="1">
                <a:tableStyleId>{5C22544A-7EE6-4342-B048-85BDC9FD1C3A}</a:tableStyleId>
              </a:tblPr>
              <a:tblGrid>
                <a:gridCol w="2942262"/>
                <a:gridCol w="4258538"/>
              </a:tblGrid>
              <a:tr h="0">
                <a:tc gridSpan="2">
                  <a:txBody>
                    <a:bodyPr/>
                    <a:lstStyle/>
                    <a:p>
                      <a:pPr algn="l">
                        <a:lnSpc>
                          <a:spcPct val="130000"/>
                        </a:lnSpc>
                        <a:spcBef>
                          <a:spcPts val="300"/>
                        </a:spcBef>
                        <a:spcAft>
                          <a:spcPts val="300"/>
                        </a:spcAft>
                      </a:pPr>
                      <a:r>
                        <a:rPr lang="en-US" sz="1800">
                          <a:effectLst/>
                        </a:rPr>
                        <a:t>Server Options</a:t>
                      </a:r>
                      <a:endParaRPr lang="en-US" sz="1200">
                        <a:effectLst/>
                        <a:latin typeface="Times New Roman"/>
                        <a:ea typeface="Calibri"/>
                      </a:endParaRPr>
                    </a:p>
                  </a:txBody>
                  <a:tcPr marL="68580" marR="68580" marT="0" marB="0" anchor="b"/>
                </a:tc>
                <a:tc hMerge="1">
                  <a:txBody>
                    <a:bodyPr/>
                    <a:lstStyle/>
                    <a:p>
                      <a:endParaRPr lang="en-US"/>
                    </a:p>
                  </a:txBody>
                  <a:tcPr/>
                </a:tc>
              </a:tr>
              <a:tr h="0">
                <a:tc>
                  <a:txBody>
                    <a:bodyPr/>
                    <a:lstStyle/>
                    <a:p>
                      <a:pPr algn="l">
                        <a:lnSpc>
                          <a:spcPct val="130000"/>
                        </a:lnSpc>
                        <a:spcBef>
                          <a:spcPts val="300"/>
                        </a:spcBef>
                        <a:spcAft>
                          <a:spcPts val="300"/>
                        </a:spcAft>
                      </a:pPr>
                      <a:r>
                        <a:rPr lang="en-US" sz="1800">
                          <a:effectLst/>
                        </a:rPr>
                        <a:t>DNS Servers</a:t>
                      </a:r>
                      <a:endParaRPr lang="en-US" sz="1200">
                        <a:effectLst/>
                        <a:latin typeface="Times New Roman"/>
                        <a:ea typeface="Calibri"/>
                      </a:endParaRPr>
                    </a:p>
                  </a:txBody>
                  <a:tcPr marL="68580" marR="68580" marT="0" marB="0" anchor="b"/>
                </a:tc>
                <a:tc>
                  <a:txBody>
                    <a:bodyPr/>
                    <a:lstStyle/>
                    <a:p>
                      <a:pPr algn="l">
                        <a:lnSpc>
                          <a:spcPct val="130000"/>
                        </a:lnSpc>
                        <a:spcBef>
                          <a:spcPts val="300"/>
                        </a:spcBef>
                        <a:spcAft>
                          <a:spcPts val="300"/>
                        </a:spcAft>
                      </a:pPr>
                      <a:r>
                        <a:rPr lang="en-US" sz="1800" b="1" smtClean="0">
                          <a:effectLst/>
                        </a:rPr>
                        <a:t>10.42.64.51</a:t>
                      </a:r>
                      <a:r>
                        <a:rPr lang="en-US" sz="1800" b="1">
                          <a:effectLst/>
                        </a:rPr>
                        <a:t>, </a:t>
                      </a:r>
                      <a:r>
                        <a:rPr lang="en-US" sz="1800" b="1" smtClean="0">
                          <a:effectLst/>
                        </a:rPr>
                        <a:t>10.42.</a:t>
                      </a:r>
                      <a:r>
                        <a:rPr lang="en-US" sz="1800" b="1" smtClean="0">
                          <a:solidFill>
                            <a:srgbClr val="FF0000"/>
                          </a:solidFill>
                          <a:effectLst/>
                        </a:rPr>
                        <a:t>67</a:t>
                      </a:r>
                      <a:r>
                        <a:rPr lang="en-US" sz="1800" b="1" smtClean="0">
                          <a:effectLst/>
                        </a:rPr>
                        <a:t>.11</a:t>
                      </a:r>
                      <a:endParaRPr lang="en-US" sz="1200" b="1">
                        <a:effectLst/>
                        <a:latin typeface="Times New Roman"/>
                        <a:ea typeface="Calibri"/>
                      </a:endParaRPr>
                    </a:p>
                  </a:txBody>
                  <a:tcPr marL="68580" marR="68580" marT="0" marB="0" anchor="b"/>
                </a:tc>
              </a:tr>
              <a:tr h="0">
                <a:tc>
                  <a:txBody>
                    <a:bodyPr/>
                    <a:lstStyle/>
                    <a:p>
                      <a:pPr algn="l">
                        <a:lnSpc>
                          <a:spcPct val="130000"/>
                        </a:lnSpc>
                        <a:spcBef>
                          <a:spcPts val="300"/>
                        </a:spcBef>
                        <a:spcAft>
                          <a:spcPts val="300"/>
                        </a:spcAft>
                      </a:pPr>
                      <a:r>
                        <a:rPr lang="en-US" sz="1800">
                          <a:effectLst/>
                        </a:rPr>
                        <a:t>DNS Domain Name</a:t>
                      </a:r>
                      <a:endParaRPr lang="en-US" sz="1200">
                        <a:effectLst/>
                        <a:latin typeface="Times New Roman"/>
                        <a:ea typeface="Calibri"/>
                      </a:endParaRPr>
                    </a:p>
                  </a:txBody>
                  <a:tcPr marL="68580" marR="68580" marT="0" marB="0" anchor="b"/>
                </a:tc>
                <a:tc>
                  <a:txBody>
                    <a:bodyPr/>
                    <a:lstStyle/>
                    <a:p>
                      <a:pPr algn="l">
                        <a:lnSpc>
                          <a:spcPct val="130000"/>
                        </a:lnSpc>
                        <a:spcBef>
                          <a:spcPts val="300"/>
                        </a:spcBef>
                        <a:spcAft>
                          <a:spcPts val="300"/>
                        </a:spcAft>
                      </a:pPr>
                      <a:r>
                        <a:rPr lang="en-US" sz="1800" b="1" smtClean="0">
                          <a:solidFill>
                            <a:srgbClr val="FF0000"/>
                          </a:solidFill>
                          <a:effectLst/>
                        </a:rPr>
                        <a:t>mn.tct.vn</a:t>
                      </a:r>
                      <a:endParaRPr lang="en-US" sz="1200" b="1">
                        <a:solidFill>
                          <a:srgbClr val="FF0000"/>
                        </a:solidFill>
                        <a:effectLst/>
                        <a:latin typeface="Times New Roman"/>
                        <a:ea typeface="Calibri"/>
                      </a:endParaRPr>
                    </a:p>
                  </a:txBody>
                  <a:tcPr marL="68580" marR="68580" marT="0" marB="0" anchor="b"/>
                </a:tc>
              </a:tr>
            </a:tbl>
          </a:graphicData>
        </a:graphic>
      </p:graphicFrame>
    </p:spTree>
    <p:extLst>
      <p:ext uri="{BB962C8B-B14F-4D97-AF65-F5344CB8AC3E}">
        <p14:creationId xmlns:p14="http://schemas.microsoft.com/office/powerpoint/2010/main" val="291459288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US" smtClean="0"/>
              <a:t>I. Thiết kế máy chủ domain miền</a:t>
            </a:r>
            <a:endParaRPr lang="en-US"/>
          </a:p>
        </p:txBody>
      </p:sp>
      <p:sp>
        <p:nvSpPr>
          <p:cNvPr id="3" name="Content Placeholder 2"/>
          <p:cNvSpPr>
            <a:spLocks noGrp="1"/>
          </p:cNvSpPr>
          <p:nvPr>
            <p:ph idx="1"/>
          </p:nvPr>
        </p:nvSpPr>
        <p:spPr>
          <a:xfrm>
            <a:off x="179512" y="1628800"/>
            <a:ext cx="8784976" cy="4695800"/>
          </a:xfrm>
        </p:spPr>
        <p:txBody>
          <a:bodyPr/>
          <a:lstStyle/>
          <a:p>
            <a:r>
              <a:rPr lang="en-US" smtClean="0"/>
              <a:t>1. Cấu trúc domain TCT sau khi tích hợp AD CCT:</a:t>
            </a:r>
          </a:p>
          <a:p>
            <a:endParaRPr lang="en-US"/>
          </a:p>
        </p:txBody>
      </p:sp>
      <p:grpSp>
        <p:nvGrpSpPr>
          <p:cNvPr id="5" name="Group 4"/>
          <p:cNvGrpSpPr/>
          <p:nvPr/>
        </p:nvGrpSpPr>
        <p:grpSpPr>
          <a:xfrm>
            <a:off x="611560" y="2348880"/>
            <a:ext cx="7920880" cy="4330120"/>
            <a:chOff x="611560" y="2348880"/>
            <a:chExt cx="7920880" cy="433012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80"/>
              <a:ext cx="7920880" cy="383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6340446"/>
              <a:ext cx="7920880" cy="338554"/>
            </a:xfrm>
            <a:prstGeom prst="rect">
              <a:avLst/>
            </a:prstGeom>
            <a:noFill/>
          </p:spPr>
          <p:txBody>
            <a:bodyPr wrap="square" rtlCol="0">
              <a:spAutoFit/>
            </a:bodyPr>
            <a:lstStyle/>
            <a:p>
              <a:pPr algn="ctr"/>
              <a:r>
                <a:rPr lang="en-US" sz="1600" b="1" i="1" smtClean="0"/>
                <a:t>Mô </a:t>
              </a:r>
              <a:r>
                <a:rPr lang="en-US" sz="1600" b="1" i="1"/>
                <a:t>hình Active Directory cho Tổng Cục Thuế sau tích hợp CCT</a:t>
              </a:r>
              <a:endParaRPr lang="en-US" sz="1600" b="1"/>
            </a:p>
          </p:txBody>
        </p:sp>
      </p:grpSp>
    </p:spTree>
    <p:extLst>
      <p:ext uri="{BB962C8B-B14F-4D97-AF65-F5344CB8AC3E}">
        <p14:creationId xmlns:p14="http://schemas.microsoft.com/office/powerpoint/2010/main" val="67624525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fontScale="90000"/>
          </a:bodyPr>
          <a:lstStyle/>
          <a:p>
            <a:r>
              <a:rPr lang="en-US" b="1" smtClean="0"/>
              <a:t>II. </a:t>
            </a:r>
            <a:r>
              <a:rPr lang="en-US" b="1"/>
              <a:t>Máy chủ XXXYYY-SVR1 tại Chi cục Thuế sau chuyển </a:t>
            </a:r>
            <a:r>
              <a:rPr lang="en-US" b="1" smtClean="0"/>
              <a:t>đổi (tt)</a:t>
            </a:r>
            <a:endParaRPr lang="en-US" b="1"/>
          </a:p>
        </p:txBody>
      </p:sp>
      <p:sp>
        <p:nvSpPr>
          <p:cNvPr id="3" name="Content Placeholder 2"/>
          <p:cNvSpPr>
            <a:spLocks noGrp="1"/>
          </p:cNvSpPr>
          <p:nvPr>
            <p:ph idx="1"/>
          </p:nvPr>
        </p:nvSpPr>
        <p:spPr>
          <a:xfrm>
            <a:off x="323528" y="1484784"/>
            <a:ext cx="8712968" cy="4839816"/>
          </a:xfrm>
        </p:spPr>
        <p:txBody>
          <a:bodyPr>
            <a:normAutofit/>
          </a:bodyPr>
          <a:lstStyle/>
          <a:p>
            <a:r>
              <a:rPr lang="en-US" b="1"/>
              <a:t>3</a:t>
            </a:r>
            <a:r>
              <a:rPr lang="en-US" b="1" smtClean="0"/>
              <a:t>. Phân quyền trên máy chủ:</a:t>
            </a:r>
          </a:p>
          <a:p>
            <a:pPr lvl="1"/>
            <a:r>
              <a:rPr lang="en-US" smtClean="0"/>
              <a:t>Mô hình 1:</a:t>
            </a:r>
            <a:endParaRPr lang="en-US" b="1" i="1" strike="sngStrike">
              <a:solidFill>
                <a:srgbClr val="0070C0"/>
              </a:solidFill>
            </a:endParaRP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98023959"/>
              </p:ext>
            </p:extLst>
          </p:nvPr>
        </p:nvGraphicFramePr>
        <p:xfrm>
          <a:off x="395536" y="2453910"/>
          <a:ext cx="8352928" cy="4215450"/>
        </p:xfrm>
        <a:graphic>
          <a:graphicData uri="http://schemas.openxmlformats.org/drawingml/2006/table">
            <a:tbl>
              <a:tblPr firstRow="1" firstCol="1" bandRow="1">
                <a:tableStyleId>{5C22544A-7EE6-4342-B048-85BDC9FD1C3A}</a:tableStyleId>
              </a:tblPr>
              <a:tblGrid>
                <a:gridCol w="858721"/>
                <a:gridCol w="2790617"/>
                <a:gridCol w="1540832"/>
                <a:gridCol w="1784120"/>
                <a:gridCol w="1378638"/>
              </a:tblGrid>
              <a:tr h="391526">
                <a:tc>
                  <a:txBody>
                    <a:bodyPr/>
                    <a:lstStyle/>
                    <a:p>
                      <a:pPr algn="l">
                        <a:lnSpc>
                          <a:spcPct val="130000"/>
                        </a:lnSpc>
                        <a:spcBef>
                          <a:spcPts val="300"/>
                        </a:spcBef>
                        <a:spcAft>
                          <a:spcPts val="300"/>
                        </a:spcAft>
                      </a:pPr>
                      <a:r>
                        <a:rPr lang="en-US" sz="1300">
                          <a:effectLst/>
                        </a:rPr>
                        <a:t>Server</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300">
                          <a:effectLst/>
                        </a:rPr>
                        <a:t>User/Group</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300">
                          <a:effectLst/>
                        </a:rPr>
                        <a:t>Member of</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300">
                          <a:effectLst/>
                        </a:rPr>
                        <a:t>User Rights</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300">
                          <a:effectLst/>
                        </a:rPr>
                        <a:t>Chức năng</a:t>
                      </a:r>
                      <a:endParaRPr lang="en-US" sz="1000">
                        <a:effectLst/>
                        <a:latin typeface="Times New Roman"/>
                        <a:ea typeface="Calibri"/>
                      </a:endParaRPr>
                    </a:p>
                  </a:txBody>
                  <a:tcPr marL="68580" marR="68580" marT="0" marB="0" anchor="ctr"/>
                </a:tc>
              </a:tr>
              <a:tr h="361482">
                <a:tc>
                  <a:txBody>
                    <a:bodyPr/>
                    <a:lstStyle/>
                    <a:p>
                      <a:pPr algn="l">
                        <a:lnSpc>
                          <a:spcPct val="130000"/>
                        </a:lnSpc>
                        <a:spcBef>
                          <a:spcPts val="300"/>
                        </a:spcBef>
                        <a:spcAft>
                          <a:spcPts val="300"/>
                        </a:spcAft>
                      </a:pPr>
                      <a:r>
                        <a:rPr lang="en-US" sz="1200">
                          <a:effectLst/>
                        </a:rPr>
                        <a:t>SVR1</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600" b="1">
                          <a:effectLst/>
                        </a:rPr>
                        <a:t>Administrator</a:t>
                      </a:r>
                      <a:endParaRPr lang="en-US" sz="11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Administrators</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full admin</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full admin</a:t>
                      </a:r>
                      <a:endParaRPr lang="en-US" sz="1000" b="1">
                        <a:effectLst/>
                        <a:latin typeface="Times New Roman"/>
                        <a:ea typeface="Calibri"/>
                      </a:endParaRPr>
                    </a:p>
                  </a:txBody>
                  <a:tcPr marL="68580" marR="68580" marT="0" marB="0" anchor="ctr"/>
                </a:tc>
              </a:tr>
              <a:tr h="550214">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600" b="1">
                          <a:effectLst/>
                        </a:rPr>
                        <a:t>Nhomadadmin.xxx</a:t>
                      </a:r>
                      <a:endParaRPr lang="en-US" sz="11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Administrators</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full admin</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Quản trị (dành cho cán bộ CT)</a:t>
                      </a:r>
                      <a:endParaRPr lang="en-US" sz="1000" b="1">
                        <a:effectLst/>
                        <a:latin typeface="Times New Roman"/>
                        <a:ea typeface="Calibri"/>
                      </a:endParaRPr>
                    </a:p>
                  </a:txBody>
                  <a:tcPr marL="68580" marR="68580" marT="0" marB="0" anchor="ctr"/>
                </a:tc>
              </a:tr>
              <a:tr h="766099">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Nhomsystem</a:t>
                      </a:r>
                      <a:br>
                        <a:rPr lang="en-US" sz="1200" b="1">
                          <a:effectLst/>
                        </a:rPr>
                      </a:br>
                      <a:r>
                        <a:rPr lang="en-US" sz="1200" b="1">
                          <a:effectLst/>
                        </a:rPr>
                        <a:t>Nhomsecurity</a:t>
                      </a:r>
                      <a:br>
                        <a:rPr lang="en-US" sz="1200" b="1">
                          <a:effectLst/>
                        </a:rPr>
                      </a:br>
                      <a:r>
                        <a:rPr lang="en-US" sz="1200" b="1">
                          <a:effectLst/>
                        </a:rPr>
                        <a:t>Nhombackup</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Administrators</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full admin</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Quản trị (dành cho cán bộ TCT)</a:t>
                      </a:r>
                      <a:endParaRPr lang="en-US" sz="1000" b="1">
                        <a:effectLst/>
                        <a:latin typeface="Times New Roman"/>
                        <a:ea typeface="Calibri"/>
                      </a:endParaRPr>
                    </a:p>
                  </a:txBody>
                  <a:tcPr marL="68580" marR="68580" marT="0" marB="0" anchor="ctr"/>
                </a:tc>
              </a:tr>
              <a:tr h="589281">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600" b="1">
                          <a:effectLst/>
                        </a:rPr>
                        <a:t>Nhomadminyyy.xxx</a:t>
                      </a:r>
                      <a:endParaRPr lang="en-US" sz="11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Administrators</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full admin</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User quản trị (dành cho CCT)</a:t>
                      </a:r>
                      <a:endParaRPr lang="en-US" sz="1000" b="1">
                        <a:effectLst/>
                        <a:latin typeface="Times New Roman"/>
                        <a:ea typeface="Calibri"/>
                      </a:endParaRPr>
                    </a:p>
                  </a:txBody>
                  <a:tcPr marL="68580" marR="68580" marT="0" marB="0" anchor="ctr"/>
                </a:tc>
              </a:tr>
              <a:tr h="503317">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VAT_CAPNHATYYY.XXX</a:t>
                      </a:r>
                      <a:endParaRPr lang="en-US" sz="1000" b="1">
                        <a:effectLst/>
                        <a:latin typeface="Times New Roman"/>
                        <a:ea typeface="Calibri"/>
                      </a:endParaRPr>
                    </a:p>
                  </a:txBody>
                  <a:tcPr marL="68580" marR="68580" marT="0" marB="0" anchor="ctr"/>
                </a:tc>
                <a:tc>
                  <a:txBody>
                    <a:bodyPr/>
                    <a:lstStyle/>
                    <a:p>
                      <a:endParaRPr lang="en-US" sz="1000" b="1">
                        <a:effectLst/>
                        <a:latin typeface="Times New Roman"/>
                      </a:endParaRPr>
                    </a:p>
                  </a:txBody>
                  <a:tcPr marL="68580" marR="68580" marT="0" marB="0" anchor="ctr"/>
                </a:tc>
                <a:tc>
                  <a:txBody>
                    <a:bodyPr/>
                    <a:lstStyle/>
                    <a:p>
                      <a:pPr algn="l">
                        <a:lnSpc>
                          <a:spcPct val="130000"/>
                        </a:lnSpc>
                        <a:spcBef>
                          <a:spcPts val="300"/>
                        </a:spcBef>
                        <a:spcAft>
                          <a:spcPts val="300"/>
                        </a:spcAft>
                      </a:pPr>
                      <a:r>
                        <a:rPr lang="en-US" sz="1200" b="1">
                          <a:effectLst/>
                        </a:rPr>
                        <a:t>List, Read, write, modify E:\APP</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Groups sử dụng VAT</a:t>
                      </a:r>
                      <a:endParaRPr lang="en-US" sz="1000" b="1">
                        <a:effectLst/>
                        <a:latin typeface="Times New Roman"/>
                        <a:ea typeface="Calibri"/>
                      </a:endParaRPr>
                    </a:p>
                  </a:txBody>
                  <a:tcPr marL="68580" marR="68580" marT="0" marB="0" anchor="ctr"/>
                </a:tc>
              </a:tr>
              <a:tr h="503317">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VAT_TRACUUYYY.XXX</a:t>
                      </a:r>
                      <a:endParaRPr lang="en-US" sz="1050" b="1">
                        <a:effectLst/>
                        <a:latin typeface="Times New Roman"/>
                        <a:ea typeface="Calibri"/>
                      </a:endParaRPr>
                    </a:p>
                  </a:txBody>
                  <a:tcPr marL="68580" marR="68580" marT="0" marB="0" anchor="ctr"/>
                </a:tc>
                <a:tc>
                  <a:txBody>
                    <a:bodyPr/>
                    <a:lstStyle/>
                    <a:p>
                      <a:endParaRPr lang="en-US" sz="1000" b="1">
                        <a:effectLst/>
                        <a:latin typeface="Times New Roman"/>
                      </a:endParaRPr>
                    </a:p>
                  </a:txBody>
                  <a:tcPr marL="68580" marR="68580" marT="0" marB="0" anchor="ctr"/>
                </a:tc>
                <a:tc>
                  <a:txBody>
                    <a:bodyPr/>
                    <a:lstStyle/>
                    <a:p>
                      <a:pPr algn="l">
                        <a:lnSpc>
                          <a:spcPct val="130000"/>
                        </a:lnSpc>
                        <a:spcBef>
                          <a:spcPts val="300"/>
                        </a:spcBef>
                        <a:spcAft>
                          <a:spcPts val="300"/>
                        </a:spcAft>
                      </a:pPr>
                      <a:r>
                        <a:rPr lang="en-US" sz="1200" b="1">
                          <a:effectLst/>
                        </a:rPr>
                        <a:t>List, Read E:\APP</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Groups tra cứu VAT</a:t>
                      </a:r>
                      <a:endParaRPr lang="en-US" sz="1000" b="1">
                        <a:effectLst/>
                        <a:latin typeface="Times New Roman"/>
                        <a:ea typeface="Calibri"/>
                      </a:endParaRPr>
                    </a:p>
                  </a:txBody>
                  <a:tcPr marL="68580" marR="68580" marT="0" marB="0" anchor="ctr"/>
                </a:tc>
              </a:tr>
              <a:tr h="550214">
                <a:tc>
                  <a:txBody>
                    <a:bodyPr/>
                    <a:lstStyle/>
                    <a:p>
                      <a:endParaRPr lang="en-US" sz="1000">
                        <a:effectLst/>
                        <a:latin typeface="Times New Roman"/>
                      </a:endParaRPr>
                    </a:p>
                  </a:txBody>
                  <a:tcPr marL="68580" marR="68580" marT="0" marB="0" anchor="ctr"/>
                </a:tc>
                <a:tc>
                  <a:txBody>
                    <a:bodyPr/>
                    <a:lstStyle/>
                    <a:p>
                      <a:pPr algn="l">
                        <a:lnSpc>
                          <a:spcPct val="130000"/>
                        </a:lnSpc>
                        <a:spcBef>
                          <a:spcPts val="300"/>
                        </a:spcBef>
                        <a:spcAft>
                          <a:spcPts val="300"/>
                        </a:spcAft>
                      </a:pPr>
                      <a:r>
                        <a:rPr lang="en-US" sz="1400" b="1">
                          <a:effectLst/>
                        </a:rPr>
                        <a:t>QHSCCYYY.XXX</a:t>
                      </a:r>
                      <a:endParaRPr lang="en-US" sz="1050" b="1">
                        <a:effectLst/>
                        <a:latin typeface="Times New Roman"/>
                        <a:ea typeface="Calibri"/>
                      </a:endParaRPr>
                    </a:p>
                  </a:txBody>
                  <a:tcPr marL="68580" marR="68580" marT="0" marB="0" anchor="ctr"/>
                </a:tc>
                <a:tc>
                  <a:txBody>
                    <a:bodyPr/>
                    <a:lstStyle/>
                    <a:p>
                      <a:endParaRPr lang="en-US" sz="1000" b="1">
                        <a:effectLst/>
                        <a:latin typeface="Times New Roman"/>
                      </a:endParaRPr>
                    </a:p>
                  </a:txBody>
                  <a:tcPr marL="68580" marR="68580" marT="0" marB="0" anchor="ctr"/>
                </a:tc>
                <a:tc>
                  <a:txBody>
                    <a:bodyPr/>
                    <a:lstStyle/>
                    <a:p>
                      <a:pPr algn="l">
                        <a:lnSpc>
                          <a:spcPct val="130000"/>
                        </a:lnSpc>
                        <a:spcBef>
                          <a:spcPts val="300"/>
                        </a:spcBef>
                        <a:spcAft>
                          <a:spcPts val="300"/>
                        </a:spcAft>
                      </a:pPr>
                      <a:r>
                        <a:rPr lang="en-US" sz="1200" b="1">
                          <a:effectLst/>
                        </a:rPr>
                        <a:t>List, Read, write, modify E:\APP\QHSCC</a:t>
                      </a:r>
                      <a:endParaRPr lang="en-US" sz="10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200" b="1">
                          <a:effectLst/>
                        </a:rPr>
                        <a:t>Groups tra cứu QHSCC</a:t>
                      </a:r>
                      <a:endParaRPr lang="en-US" sz="1000" b="1">
                        <a:effectLst/>
                        <a:latin typeface="Times New Roman"/>
                        <a:ea typeface="Calibri"/>
                      </a:endParaRPr>
                    </a:p>
                  </a:txBody>
                  <a:tcPr marL="68580" marR="68580" marT="0" marB="0" anchor="ctr"/>
                </a:tc>
              </a:tr>
            </a:tbl>
          </a:graphicData>
        </a:graphic>
      </p:graphicFrame>
    </p:spTree>
    <p:extLst>
      <p:ext uri="{BB962C8B-B14F-4D97-AF65-F5344CB8AC3E}">
        <p14:creationId xmlns:p14="http://schemas.microsoft.com/office/powerpoint/2010/main" val="2092143190"/>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fontScale="90000"/>
          </a:bodyPr>
          <a:lstStyle/>
          <a:p>
            <a:r>
              <a:rPr lang="en-US" b="1" smtClean="0"/>
              <a:t>II. </a:t>
            </a:r>
            <a:r>
              <a:rPr lang="en-US" b="1"/>
              <a:t>Máy chủ XXXYYY-SVR1 tại Chi cục Thuế sau chuyển đổi</a:t>
            </a:r>
          </a:p>
        </p:txBody>
      </p:sp>
      <p:sp>
        <p:nvSpPr>
          <p:cNvPr id="3" name="Content Placeholder 2"/>
          <p:cNvSpPr>
            <a:spLocks noGrp="1"/>
          </p:cNvSpPr>
          <p:nvPr>
            <p:ph idx="1"/>
          </p:nvPr>
        </p:nvSpPr>
        <p:spPr>
          <a:xfrm>
            <a:off x="323528" y="1412776"/>
            <a:ext cx="8712968" cy="4911824"/>
          </a:xfrm>
        </p:spPr>
        <p:txBody>
          <a:bodyPr>
            <a:normAutofit/>
          </a:bodyPr>
          <a:lstStyle/>
          <a:p>
            <a:r>
              <a:rPr lang="en-US" b="1"/>
              <a:t>3</a:t>
            </a:r>
            <a:r>
              <a:rPr lang="en-US" b="1" smtClean="0"/>
              <a:t>. Phân quyền trên máy chủ (tt):</a:t>
            </a:r>
          </a:p>
          <a:p>
            <a:pPr lvl="1"/>
            <a:r>
              <a:rPr lang="en-US" smtClean="0"/>
              <a:t>Mô hình 2:</a:t>
            </a:r>
            <a:endParaRPr lang="en-US" b="1" i="1" strike="sngStrike">
              <a:solidFill>
                <a:srgbClr val="0070C0"/>
              </a:solidFill>
            </a:endParaRP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67314921"/>
              </p:ext>
            </p:extLst>
          </p:nvPr>
        </p:nvGraphicFramePr>
        <p:xfrm>
          <a:off x="539552" y="2420888"/>
          <a:ext cx="8208911" cy="4345715"/>
        </p:xfrm>
        <a:graphic>
          <a:graphicData uri="http://schemas.openxmlformats.org/drawingml/2006/table">
            <a:tbl>
              <a:tblPr firstRow="1" firstCol="1" bandRow="1">
                <a:tableStyleId>{5C22544A-7EE6-4342-B048-85BDC9FD1C3A}</a:tableStyleId>
              </a:tblPr>
              <a:tblGrid>
                <a:gridCol w="843915"/>
                <a:gridCol w="2134140"/>
                <a:gridCol w="1466446"/>
                <a:gridCol w="1453163"/>
                <a:gridCol w="2311247"/>
              </a:tblGrid>
              <a:tr h="437430">
                <a:tc>
                  <a:txBody>
                    <a:bodyPr/>
                    <a:lstStyle/>
                    <a:p>
                      <a:pPr algn="l">
                        <a:lnSpc>
                          <a:spcPct val="130000"/>
                        </a:lnSpc>
                        <a:spcBef>
                          <a:spcPts val="300"/>
                        </a:spcBef>
                        <a:spcAft>
                          <a:spcPts val="300"/>
                        </a:spcAft>
                      </a:pPr>
                      <a:r>
                        <a:rPr lang="en-US" sz="1300">
                          <a:effectLst/>
                        </a:rPr>
                        <a:t>Server</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300">
                          <a:effectLst/>
                        </a:rPr>
                        <a:t>User/Group</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300">
                          <a:effectLst/>
                        </a:rPr>
                        <a:t>Member of</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300">
                          <a:effectLst/>
                        </a:rPr>
                        <a:t>User Rights</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300">
                          <a:effectLst/>
                        </a:rPr>
                        <a:t>Chức năng</a:t>
                      </a:r>
                      <a:endParaRPr lang="en-US" sz="1000">
                        <a:effectLst/>
                        <a:latin typeface="Times New Roman"/>
                        <a:ea typeface="Calibri"/>
                      </a:endParaRPr>
                    </a:p>
                  </a:txBody>
                  <a:tcPr marL="68580" marR="68580" marT="0" marB="0" anchor="ctr"/>
                </a:tc>
              </a:tr>
              <a:tr h="403864">
                <a:tc>
                  <a:txBody>
                    <a:bodyPr/>
                    <a:lstStyle/>
                    <a:p>
                      <a:pPr algn="l">
                        <a:lnSpc>
                          <a:spcPct val="130000"/>
                        </a:lnSpc>
                        <a:spcBef>
                          <a:spcPts val="300"/>
                        </a:spcBef>
                        <a:spcAft>
                          <a:spcPts val="300"/>
                        </a:spcAft>
                      </a:pPr>
                      <a:r>
                        <a:rPr lang="en-US" sz="1200">
                          <a:effectLst/>
                        </a:rPr>
                        <a:t>SVR1</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600" b="1">
                          <a:effectLst/>
                        </a:rPr>
                        <a:t>Administrator</a:t>
                      </a:r>
                      <a:endParaRPr lang="en-US" sz="11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Administrators</a:t>
                      </a:r>
                      <a:endParaRPr lang="en-US" sz="1050" b="1">
                        <a:effectLst/>
                        <a:latin typeface="Times New Roman"/>
                        <a:ea typeface="Calibri"/>
                      </a:endParaRPr>
                    </a:p>
                  </a:txBody>
                  <a:tcPr marL="68580" marR="68580" marT="0" marB="0" anchor="ctr"/>
                </a:tc>
                <a:tc>
                  <a:txBody>
                    <a:bodyPr/>
                    <a:lstStyle/>
                    <a:p>
                      <a:pPr algn="just">
                        <a:lnSpc>
                          <a:spcPts val="1800"/>
                        </a:lnSpc>
                        <a:spcAft>
                          <a:spcPts val="0"/>
                        </a:spcAft>
                      </a:pPr>
                      <a:r>
                        <a:rPr lang="en-US" sz="1400" b="1">
                          <a:effectLst/>
                        </a:rPr>
                        <a:t>full admin</a:t>
                      </a:r>
                      <a:endParaRPr lang="en-US" sz="1050" b="1">
                        <a:effectLst/>
                        <a:latin typeface="Times New Roman"/>
                        <a:ea typeface="Calibri"/>
                      </a:endParaRPr>
                    </a:p>
                  </a:txBody>
                  <a:tcPr marL="68580" marR="68580" marT="0" marB="0" anchor="ctr"/>
                </a:tc>
                <a:tc>
                  <a:txBody>
                    <a:bodyPr/>
                    <a:lstStyle/>
                    <a:p>
                      <a:pPr algn="just">
                        <a:lnSpc>
                          <a:spcPts val="1800"/>
                        </a:lnSpc>
                        <a:spcAft>
                          <a:spcPts val="0"/>
                        </a:spcAft>
                      </a:pPr>
                      <a:r>
                        <a:rPr lang="en-US" sz="1400" b="1">
                          <a:effectLst/>
                        </a:rPr>
                        <a:t>full admin</a:t>
                      </a:r>
                      <a:endParaRPr lang="en-US" sz="1050" b="1">
                        <a:effectLst/>
                        <a:latin typeface="Times New Roman"/>
                        <a:ea typeface="Calibri"/>
                      </a:endParaRPr>
                    </a:p>
                  </a:txBody>
                  <a:tcPr marL="68580" marR="68580" marT="0" marB="0" anchor="ctr"/>
                </a:tc>
              </a:tr>
              <a:tr h="403864">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600" b="1">
                          <a:effectLst/>
                        </a:rPr>
                        <a:t>Nhomadadmin.xxx</a:t>
                      </a:r>
                      <a:endParaRPr lang="en-US" sz="11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Administrators</a:t>
                      </a:r>
                      <a:endParaRPr lang="en-US" sz="105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full admin</a:t>
                      </a:r>
                      <a:endParaRPr lang="en-US" sz="105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Quản trị (dành cho cán bộ CT)</a:t>
                      </a:r>
                      <a:endParaRPr lang="en-US" sz="1050" b="1">
                        <a:effectLst/>
                        <a:latin typeface="Times New Roman"/>
                        <a:ea typeface="Calibri"/>
                      </a:endParaRPr>
                    </a:p>
                  </a:txBody>
                  <a:tcPr marL="68580" marR="68580" marT="0" marB="0" anchor="ctr"/>
                </a:tc>
              </a:tr>
              <a:tr h="831123">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Nhomsystem</a:t>
                      </a:r>
                      <a:br>
                        <a:rPr lang="en-US" sz="1400" b="1">
                          <a:effectLst/>
                        </a:rPr>
                      </a:br>
                      <a:r>
                        <a:rPr lang="en-US" sz="1400" b="1">
                          <a:effectLst/>
                        </a:rPr>
                        <a:t>Nhomsecurity</a:t>
                      </a:r>
                      <a:br>
                        <a:rPr lang="en-US" sz="1400" b="1">
                          <a:effectLst/>
                        </a:rPr>
                      </a:br>
                      <a:r>
                        <a:rPr lang="en-US" sz="1400" b="1">
                          <a:effectLst/>
                        </a:rPr>
                        <a:t>Nhombackup</a:t>
                      </a:r>
                      <a:endParaRPr lang="en-US" sz="105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Administrators</a:t>
                      </a:r>
                      <a:endParaRPr lang="en-US" sz="105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full admin</a:t>
                      </a:r>
                      <a:endParaRPr lang="en-US" sz="105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Quản trị (dành cho cán bộ TCT)</a:t>
                      </a:r>
                      <a:endParaRPr lang="en-US" sz="1050" b="1">
                        <a:effectLst/>
                        <a:latin typeface="Times New Roman"/>
                        <a:ea typeface="Calibri"/>
                      </a:endParaRPr>
                    </a:p>
                  </a:txBody>
                  <a:tcPr marL="68580" marR="68580" marT="0" marB="0" anchor="ctr"/>
                </a:tc>
              </a:tr>
              <a:tr h="1008109">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600" b="1" err="1">
                          <a:effectLst/>
                        </a:rPr>
                        <a:t>Nhomadminyyy.xxx</a:t>
                      </a:r>
                      <a:endParaRPr lang="en-US" sz="11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Administrators</a:t>
                      </a:r>
                      <a:endParaRPr lang="en-US" sz="105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full admin</a:t>
                      </a:r>
                      <a:endParaRPr lang="en-US" sz="105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User quản trị (dành cho CCT)</a:t>
                      </a:r>
                      <a:endParaRPr lang="en-US" sz="1050" b="1">
                        <a:effectLst/>
                        <a:latin typeface="Times New Roman"/>
                        <a:ea typeface="Calibri"/>
                      </a:endParaRPr>
                    </a:p>
                  </a:txBody>
                  <a:tcPr marL="68580" marR="68580" marT="0" marB="0" anchor="ctr"/>
                </a:tc>
              </a:tr>
              <a:tr h="546037">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600" b="1">
                          <a:effectLst/>
                        </a:rPr>
                        <a:t>Send_QTNYYY.XXX</a:t>
                      </a:r>
                      <a:endParaRPr lang="en-US" sz="11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Domain Users</a:t>
                      </a:r>
                      <a:endParaRPr lang="en-US" sz="105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Full quyền E:\getdata</a:t>
                      </a:r>
                      <a:endParaRPr lang="en-US" sz="1050" b="1">
                        <a:effectLst/>
                        <a:latin typeface="Times New Roman"/>
                        <a:ea typeface="Calibri"/>
                      </a:endParaRPr>
                    </a:p>
                  </a:txBody>
                  <a:tcPr marL="68580" marR="68580" marT="0" marB="0" anchor="ctr"/>
                </a:tc>
                <a:tc>
                  <a:txBody>
                    <a:bodyPr/>
                    <a:lstStyle/>
                    <a:p>
                      <a:endParaRPr lang="en-US" sz="1050" b="1">
                        <a:effectLst/>
                        <a:latin typeface="Times New Roman"/>
                      </a:endParaRPr>
                    </a:p>
                  </a:txBody>
                  <a:tcPr marL="68580" marR="68580" marT="0" marB="0" anchor="ctr"/>
                </a:tc>
              </a:tr>
              <a:tr h="546037">
                <a:tc>
                  <a:txBody>
                    <a:bodyPr/>
                    <a:lstStyle/>
                    <a:p>
                      <a:pPr algn="l">
                        <a:lnSpc>
                          <a:spcPct val="130000"/>
                        </a:lnSpc>
                        <a:spcBef>
                          <a:spcPts val="300"/>
                        </a:spcBef>
                        <a:spcAft>
                          <a:spcPts val="300"/>
                        </a:spcAft>
                      </a:pPr>
                      <a:r>
                        <a:rPr lang="en-US" sz="1200">
                          <a:effectLst/>
                        </a:rPr>
                        <a:t> </a:t>
                      </a:r>
                      <a:endParaRPr lang="en-US" sz="1000">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600" b="1">
                          <a:effectLst/>
                        </a:rPr>
                        <a:t>Send_VATYYY.XXX</a:t>
                      </a:r>
                      <a:endParaRPr lang="en-US" sz="110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Domain Users</a:t>
                      </a:r>
                      <a:endParaRPr lang="en-US" sz="1050" b="1">
                        <a:effectLst/>
                        <a:latin typeface="Times New Roman"/>
                        <a:ea typeface="Calibri"/>
                      </a:endParaRPr>
                    </a:p>
                  </a:txBody>
                  <a:tcPr marL="68580" marR="68580" marT="0" marB="0" anchor="ctr"/>
                </a:tc>
                <a:tc>
                  <a:txBody>
                    <a:bodyPr/>
                    <a:lstStyle/>
                    <a:p>
                      <a:pPr algn="l">
                        <a:lnSpc>
                          <a:spcPct val="130000"/>
                        </a:lnSpc>
                        <a:spcBef>
                          <a:spcPts val="300"/>
                        </a:spcBef>
                        <a:spcAft>
                          <a:spcPts val="300"/>
                        </a:spcAft>
                      </a:pPr>
                      <a:r>
                        <a:rPr lang="en-US" sz="1400" b="1">
                          <a:effectLst/>
                        </a:rPr>
                        <a:t>Full quyền E:\getdata</a:t>
                      </a:r>
                      <a:endParaRPr lang="en-US" sz="1050" b="1">
                        <a:effectLst/>
                        <a:latin typeface="Times New Roman"/>
                        <a:ea typeface="Calibri"/>
                      </a:endParaRPr>
                    </a:p>
                  </a:txBody>
                  <a:tcPr marL="68580" marR="68580" marT="0" marB="0" anchor="ctr"/>
                </a:tc>
                <a:tc>
                  <a:txBody>
                    <a:bodyPr/>
                    <a:lstStyle/>
                    <a:p>
                      <a:endParaRPr lang="en-US" sz="1050" b="1">
                        <a:effectLst/>
                        <a:latin typeface="Times New Roman"/>
                      </a:endParaRPr>
                    </a:p>
                  </a:txBody>
                  <a:tcPr marL="68580" marR="68580" marT="0" marB="0" anchor="ctr"/>
                </a:tc>
              </a:tr>
            </a:tbl>
          </a:graphicData>
        </a:graphic>
      </p:graphicFrame>
    </p:spTree>
    <p:extLst>
      <p:ext uri="{BB962C8B-B14F-4D97-AF65-F5344CB8AC3E}">
        <p14:creationId xmlns:p14="http://schemas.microsoft.com/office/powerpoint/2010/main" val="1628925865"/>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a:bodyPr>
          <a:lstStyle/>
          <a:p>
            <a:r>
              <a:rPr lang="en-US" b="1" smtClean="0"/>
              <a:t>III. </a:t>
            </a:r>
            <a:r>
              <a:rPr lang="en-US" b="1" err="1" smtClean="0"/>
              <a:t>Quản</a:t>
            </a:r>
            <a:r>
              <a:rPr lang="en-US" b="1" smtClean="0"/>
              <a:t> </a:t>
            </a:r>
            <a:r>
              <a:rPr lang="en-US" b="1" err="1" smtClean="0"/>
              <a:t>trị</a:t>
            </a:r>
            <a:r>
              <a:rPr lang="en-US" b="1" smtClean="0"/>
              <a:t> </a:t>
            </a:r>
            <a:r>
              <a:rPr lang="en-US" b="1" err="1" smtClean="0"/>
              <a:t>hệ</a:t>
            </a:r>
            <a:r>
              <a:rPr lang="en-US" b="1" smtClean="0"/>
              <a:t> </a:t>
            </a:r>
            <a:r>
              <a:rPr lang="en-US" b="1" err="1" smtClean="0"/>
              <a:t>thống</a:t>
            </a:r>
            <a:r>
              <a:rPr lang="en-US" b="1" smtClean="0"/>
              <a:t> </a:t>
            </a:r>
            <a:r>
              <a:rPr lang="en-US" b="1" err="1" smtClean="0"/>
              <a:t>của</a:t>
            </a:r>
            <a:r>
              <a:rPr lang="en-US" b="1" smtClean="0"/>
              <a:t> CCT.</a:t>
            </a:r>
            <a:endParaRPr lang="en-US" b="1"/>
          </a:p>
        </p:txBody>
      </p:sp>
      <p:sp>
        <p:nvSpPr>
          <p:cNvPr id="3" name="Content Placeholder 2"/>
          <p:cNvSpPr>
            <a:spLocks noGrp="1"/>
          </p:cNvSpPr>
          <p:nvPr>
            <p:ph idx="1"/>
          </p:nvPr>
        </p:nvSpPr>
        <p:spPr>
          <a:xfrm>
            <a:off x="323528" y="1484784"/>
            <a:ext cx="8712968" cy="4839816"/>
          </a:xfrm>
        </p:spPr>
        <p:txBody>
          <a:bodyPr>
            <a:normAutofit/>
          </a:bodyPr>
          <a:lstStyle/>
          <a:p>
            <a:r>
              <a:rPr lang="en-US" b="1" smtClean="0"/>
              <a:t>1. </a:t>
            </a:r>
            <a:r>
              <a:rPr lang="en-US" b="1" err="1"/>
              <a:t>Quản</a:t>
            </a:r>
            <a:r>
              <a:rPr lang="en-US" b="1"/>
              <a:t> </a:t>
            </a:r>
            <a:r>
              <a:rPr lang="en-US" b="1" err="1"/>
              <a:t>trị</a:t>
            </a:r>
            <a:r>
              <a:rPr lang="en-US" b="1"/>
              <a:t> </a:t>
            </a:r>
            <a:r>
              <a:rPr lang="en-US" b="1" err="1"/>
              <a:t>máy</a:t>
            </a:r>
            <a:r>
              <a:rPr lang="en-US" b="1"/>
              <a:t> </a:t>
            </a:r>
            <a:r>
              <a:rPr lang="en-US" b="1" err="1"/>
              <a:t>chủ</a:t>
            </a:r>
            <a:r>
              <a:rPr lang="en-US" b="1"/>
              <a:t> </a:t>
            </a:r>
            <a:r>
              <a:rPr lang="en-US" b="1" err="1"/>
              <a:t>ảo</a:t>
            </a:r>
            <a:r>
              <a:rPr lang="en-US" b="1"/>
              <a:t>: </a:t>
            </a:r>
          </a:p>
          <a:p>
            <a:r>
              <a:rPr lang="en-US" smtClean="0"/>
              <a:t>CCT </a:t>
            </a:r>
            <a:r>
              <a:rPr lang="en-US" err="1" smtClean="0"/>
              <a:t>mô</a:t>
            </a:r>
            <a:r>
              <a:rPr lang="en-US" smtClean="0"/>
              <a:t> </a:t>
            </a:r>
            <a:r>
              <a:rPr lang="en-US" err="1" smtClean="0"/>
              <a:t>hình</a:t>
            </a:r>
            <a:r>
              <a:rPr lang="en-US" smtClean="0"/>
              <a:t> 1 HOST</a:t>
            </a:r>
          </a:p>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64904"/>
            <a:ext cx="79533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05881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a:bodyPr>
          <a:lstStyle/>
          <a:p>
            <a:r>
              <a:rPr lang="en-US" b="1" smtClean="0"/>
              <a:t>III. </a:t>
            </a:r>
            <a:r>
              <a:rPr lang="en-US" b="1" err="1" smtClean="0"/>
              <a:t>Quản</a:t>
            </a:r>
            <a:r>
              <a:rPr lang="en-US" b="1" smtClean="0"/>
              <a:t> </a:t>
            </a:r>
            <a:r>
              <a:rPr lang="en-US" b="1" err="1" smtClean="0"/>
              <a:t>trị</a:t>
            </a:r>
            <a:r>
              <a:rPr lang="en-US" b="1" smtClean="0"/>
              <a:t> </a:t>
            </a:r>
            <a:r>
              <a:rPr lang="en-US" b="1" err="1" smtClean="0"/>
              <a:t>hệ</a:t>
            </a:r>
            <a:r>
              <a:rPr lang="en-US" b="1" smtClean="0"/>
              <a:t> </a:t>
            </a:r>
            <a:r>
              <a:rPr lang="en-US" b="1" err="1" smtClean="0"/>
              <a:t>thống</a:t>
            </a:r>
            <a:r>
              <a:rPr lang="en-US" b="1" smtClean="0"/>
              <a:t> </a:t>
            </a:r>
            <a:r>
              <a:rPr lang="en-US" b="1" err="1" smtClean="0"/>
              <a:t>của</a:t>
            </a:r>
            <a:r>
              <a:rPr lang="en-US" b="1" smtClean="0"/>
              <a:t> CCT.</a:t>
            </a:r>
            <a:endParaRPr lang="en-US" b="1"/>
          </a:p>
        </p:txBody>
      </p:sp>
      <p:sp>
        <p:nvSpPr>
          <p:cNvPr id="3" name="Content Placeholder 2"/>
          <p:cNvSpPr>
            <a:spLocks noGrp="1"/>
          </p:cNvSpPr>
          <p:nvPr>
            <p:ph idx="1"/>
          </p:nvPr>
        </p:nvSpPr>
        <p:spPr>
          <a:xfrm>
            <a:off x="323528" y="1484784"/>
            <a:ext cx="8712968" cy="4839816"/>
          </a:xfrm>
        </p:spPr>
        <p:txBody>
          <a:bodyPr>
            <a:normAutofit/>
          </a:bodyPr>
          <a:lstStyle/>
          <a:p>
            <a:r>
              <a:rPr lang="en-US" b="1" smtClean="0"/>
              <a:t>1. </a:t>
            </a:r>
            <a:r>
              <a:rPr lang="en-US" b="1" err="1"/>
              <a:t>Quản</a:t>
            </a:r>
            <a:r>
              <a:rPr lang="en-US" b="1"/>
              <a:t> </a:t>
            </a:r>
            <a:r>
              <a:rPr lang="en-US" b="1" err="1"/>
              <a:t>trị</a:t>
            </a:r>
            <a:r>
              <a:rPr lang="en-US" b="1"/>
              <a:t> </a:t>
            </a:r>
            <a:r>
              <a:rPr lang="en-US" b="1" err="1"/>
              <a:t>máy</a:t>
            </a:r>
            <a:r>
              <a:rPr lang="en-US" b="1"/>
              <a:t> </a:t>
            </a:r>
            <a:r>
              <a:rPr lang="en-US" b="1" err="1"/>
              <a:t>chủ</a:t>
            </a:r>
            <a:r>
              <a:rPr lang="en-US" b="1"/>
              <a:t> </a:t>
            </a:r>
            <a:r>
              <a:rPr lang="en-US" b="1" err="1" smtClean="0"/>
              <a:t>ảo</a:t>
            </a:r>
            <a:r>
              <a:rPr lang="en-US" b="1" smtClean="0"/>
              <a:t> (</a:t>
            </a:r>
            <a:r>
              <a:rPr lang="en-US" b="1" err="1" smtClean="0"/>
              <a:t>tt</a:t>
            </a:r>
            <a:r>
              <a:rPr lang="en-US" b="1" smtClean="0"/>
              <a:t>): </a:t>
            </a:r>
            <a:endParaRPr lang="en-US" b="1"/>
          </a:p>
          <a:p>
            <a:r>
              <a:rPr lang="en-US" smtClean="0"/>
              <a:t>CCT </a:t>
            </a:r>
            <a:r>
              <a:rPr lang="en-US" err="1" smtClean="0"/>
              <a:t>mô</a:t>
            </a:r>
            <a:r>
              <a:rPr lang="en-US" smtClean="0"/>
              <a:t> </a:t>
            </a:r>
            <a:r>
              <a:rPr lang="en-US" err="1" smtClean="0"/>
              <a:t>hình</a:t>
            </a:r>
            <a:r>
              <a:rPr lang="en-US" smtClean="0"/>
              <a:t> 2-3 HOST</a:t>
            </a:r>
          </a:p>
          <a:p>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92896"/>
            <a:ext cx="7992888" cy="382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72884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a:bodyPr>
          <a:lstStyle/>
          <a:p>
            <a:r>
              <a:rPr lang="en-US" b="1" smtClean="0"/>
              <a:t>III. </a:t>
            </a:r>
            <a:r>
              <a:rPr lang="en-US" b="1" err="1" smtClean="0"/>
              <a:t>Quản</a:t>
            </a:r>
            <a:r>
              <a:rPr lang="en-US" b="1" smtClean="0"/>
              <a:t> </a:t>
            </a:r>
            <a:r>
              <a:rPr lang="en-US" b="1" err="1" smtClean="0"/>
              <a:t>trị</a:t>
            </a:r>
            <a:r>
              <a:rPr lang="en-US" b="1" smtClean="0"/>
              <a:t> </a:t>
            </a:r>
            <a:r>
              <a:rPr lang="en-US" b="1" err="1" smtClean="0"/>
              <a:t>hệ</a:t>
            </a:r>
            <a:r>
              <a:rPr lang="en-US" b="1" smtClean="0"/>
              <a:t> </a:t>
            </a:r>
            <a:r>
              <a:rPr lang="en-US" b="1" err="1" smtClean="0"/>
              <a:t>thống</a:t>
            </a:r>
            <a:r>
              <a:rPr lang="en-US" b="1" smtClean="0"/>
              <a:t> </a:t>
            </a:r>
            <a:r>
              <a:rPr lang="en-US" b="1" err="1" smtClean="0"/>
              <a:t>của</a:t>
            </a:r>
            <a:r>
              <a:rPr lang="en-US" b="1" smtClean="0"/>
              <a:t> CCT.</a:t>
            </a:r>
            <a:endParaRPr lang="en-US" b="1"/>
          </a:p>
        </p:txBody>
      </p:sp>
      <p:sp>
        <p:nvSpPr>
          <p:cNvPr id="3" name="Content Placeholder 2"/>
          <p:cNvSpPr>
            <a:spLocks noGrp="1"/>
          </p:cNvSpPr>
          <p:nvPr>
            <p:ph idx="1"/>
          </p:nvPr>
        </p:nvSpPr>
        <p:spPr>
          <a:xfrm>
            <a:off x="323528" y="1484784"/>
            <a:ext cx="8712968" cy="4839816"/>
          </a:xfrm>
        </p:spPr>
        <p:txBody>
          <a:bodyPr>
            <a:normAutofit/>
          </a:bodyPr>
          <a:lstStyle/>
          <a:p>
            <a:r>
              <a:rPr lang="en-US" b="1" smtClean="0"/>
              <a:t>1. </a:t>
            </a:r>
            <a:r>
              <a:rPr lang="en-US" b="1" err="1"/>
              <a:t>Quản</a:t>
            </a:r>
            <a:r>
              <a:rPr lang="en-US" b="1"/>
              <a:t> </a:t>
            </a:r>
            <a:r>
              <a:rPr lang="en-US" b="1" err="1"/>
              <a:t>trị</a:t>
            </a:r>
            <a:r>
              <a:rPr lang="en-US" b="1"/>
              <a:t> </a:t>
            </a:r>
            <a:r>
              <a:rPr lang="en-US" b="1" err="1"/>
              <a:t>máy</a:t>
            </a:r>
            <a:r>
              <a:rPr lang="en-US" b="1"/>
              <a:t> </a:t>
            </a:r>
            <a:r>
              <a:rPr lang="en-US" b="1" err="1"/>
              <a:t>chủ</a:t>
            </a:r>
            <a:r>
              <a:rPr lang="en-US" b="1"/>
              <a:t> </a:t>
            </a:r>
            <a:r>
              <a:rPr lang="en-US" b="1" smtClean="0"/>
              <a:t>HOST: </a:t>
            </a:r>
            <a:endParaRPr lang="en-US" b="1"/>
          </a:p>
        </p:txBody>
      </p:sp>
      <p:sp>
        <p:nvSpPr>
          <p:cNvPr id="5" name="Content Placeholder 2"/>
          <p:cNvSpPr txBox="1">
            <a:spLocks/>
          </p:cNvSpPr>
          <p:nvPr/>
        </p:nvSpPr>
        <p:spPr>
          <a:xfrm>
            <a:off x="611560" y="1988840"/>
            <a:ext cx="2555776" cy="43942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GB" smtClean="0"/>
              <a:t>Connect</a:t>
            </a:r>
          </a:p>
          <a:p>
            <a:r>
              <a:rPr lang="en-GB" smtClean="0"/>
              <a:t>Turn Off</a:t>
            </a:r>
          </a:p>
          <a:p>
            <a:r>
              <a:rPr lang="en-GB" smtClean="0"/>
              <a:t>Shutdown</a:t>
            </a:r>
            <a:endParaRPr lang="en-US" smtClean="0"/>
          </a:p>
          <a:p>
            <a:r>
              <a:rPr lang="en-GB" smtClean="0"/>
              <a:t>Reset</a:t>
            </a:r>
          </a:p>
          <a:p>
            <a:r>
              <a:rPr lang="en-GB" b="1" i="1" smtClean="0">
                <a:solidFill>
                  <a:srgbClr val="FF0000"/>
                </a:solidFill>
              </a:rPr>
              <a:t>Snapshot</a:t>
            </a:r>
          </a:p>
          <a:p>
            <a:endParaRPr lang="en-US"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336" y="1958994"/>
            <a:ext cx="5791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643324"/>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a:bodyPr>
          <a:lstStyle/>
          <a:p>
            <a:r>
              <a:rPr lang="en-US" b="1" smtClean="0"/>
              <a:t>III. </a:t>
            </a:r>
            <a:r>
              <a:rPr lang="en-US" b="1" err="1" smtClean="0"/>
              <a:t>Quản</a:t>
            </a:r>
            <a:r>
              <a:rPr lang="en-US" b="1" smtClean="0"/>
              <a:t> </a:t>
            </a:r>
            <a:r>
              <a:rPr lang="en-US" b="1" err="1" smtClean="0"/>
              <a:t>trị</a:t>
            </a:r>
            <a:r>
              <a:rPr lang="en-US" b="1" smtClean="0"/>
              <a:t> </a:t>
            </a:r>
            <a:r>
              <a:rPr lang="en-US" b="1" err="1" smtClean="0"/>
              <a:t>hệ</a:t>
            </a:r>
            <a:r>
              <a:rPr lang="en-US" b="1" smtClean="0"/>
              <a:t> </a:t>
            </a:r>
            <a:r>
              <a:rPr lang="en-US" b="1" err="1" smtClean="0"/>
              <a:t>thống</a:t>
            </a:r>
            <a:r>
              <a:rPr lang="en-US" b="1" smtClean="0"/>
              <a:t> </a:t>
            </a:r>
            <a:r>
              <a:rPr lang="en-US" b="1" err="1" smtClean="0"/>
              <a:t>của</a:t>
            </a:r>
            <a:r>
              <a:rPr lang="en-US" b="1" smtClean="0"/>
              <a:t> CCT.</a:t>
            </a:r>
            <a:endParaRPr lang="en-US" b="1"/>
          </a:p>
        </p:txBody>
      </p:sp>
      <p:sp>
        <p:nvSpPr>
          <p:cNvPr id="3" name="Content Placeholder 2"/>
          <p:cNvSpPr>
            <a:spLocks noGrp="1"/>
          </p:cNvSpPr>
          <p:nvPr>
            <p:ph idx="1"/>
          </p:nvPr>
        </p:nvSpPr>
        <p:spPr>
          <a:xfrm>
            <a:off x="323528" y="1484784"/>
            <a:ext cx="8712968" cy="4839816"/>
          </a:xfrm>
        </p:spPr>
        <p:txBody>
          <a:bodyPr>
            <a:normAutofit/>
          </a:bodyPr>
          <a:lstStyle/>
          <a:p>
            <a:r>
              <a:rPr lang="en-US" b="1"/>
              <a:t>2</a:t>
            </a:r>
            <a:r>
              <a:rPr lang="en-US" b="1" smtClean="0"/>
              <a:t>. </a:t>
            </a:r>
            <a:r>
              <a:rPr lang="en-US" b="1" err="1"/>
              <a:t>Quản</a:t>
            </a:r>
            <a:r>
              <a:rPr lang="en-US" b="1"/>
              <a:t> </a:t>
            </a:r>
            <a:r>
              <a:rPr lang="en-US" b="1" err="1"/>
              <a:t>trị</a:t>
            </a:r>
            <a:r>
              <a:rPr lang="en-US" b="1"/>
              <a:t> </a:t>
            </a:r>
            <a:r>
              <a:rPr lang="en-US" b="1" err="1"/>
              <a:t>máy</a:t>
            </a:r>
            <a:r>
              <a:rPr lang="en-US" b="1"/>
              <a:t> </a:t>
            </a:r>
            <a:r>
              <a:rPr lang="en-US" b="1" err="1"/>
              <a:t>chủ</a:t>
            </a:r>
            <a:r>
              <a:rPr lang="en-US" b="1"/>
              <a:t> </a:t>
            </a:r>
            <a:r>
              <a:rPr lang="en-US" b="1" smtClean="0"/>
              <a:t>SVR1 </a:t>
            </a:r>
            <a:r>
              <a:rPr lang="en-US" b="1" err="1" smtClean="0"/>
              <a:t>và</a:t>
            </a:r>
            <a:r>
              <a:rPr lang="en-US" b="1" smtClean="0"/>
              <a:t> </a:t>
            </a:r>
            <a:r>
              <a:rPr lang="en-US" b="1" err="1" smtClean="0"/>
              <a:t>máy</a:t>
            </a:r>
            <a:r>
              <a:rPr lang="en-US" b="1" smtClean="0"/>
              <a:t> </a:t>
            </a:r>
            <a:r>
              <a:rPr lang="en-US" b="1" err="1" smtClean="0"/>
              <a:t>trạm</a:t>
            </a:r>
            <a:r>
              <a:rPr lang="en-US" b="1" smtClean="0"/>
              <a:t>: </a:t>
            </a:r>
            <a:endParaRPr lang="en-US" b="1"/>
          </a:p>
        </p:txBody>
      </p:sp>
      <p:sp>
        <p:nvSpPr>
          <p:cNvPr id="5" name="Content Placeholder 2"/>
          <p:cNvSpPr txBox="1">
            <a:spLocks/>
          </p:cNvSpPr>
          <p:nvPr/>
        </p:nvSpPr>
        <p:spPr>
          <a:xfrm>
            <a:off x="611560" y="1988840"/>
            <a:ext cx="8280920" cy="43942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GB" err="1"/>
              <a:t>Truy</a:t>
            </a:r>
            <a:r>
              <a:rPr lang="en-GB"/>
              <a:t> </a:t>
            </a:r>
            <a:r>
              <a:rPr lang="en-GB" err="1"/>
              <a:t>cập</a:t>
            </a:r>
            <a:r>
              <a:rPr lang="en-GB"/>
              <a:t> (local </a:t>
            </a:r>
            <a:r>
              <a:rPr lang="en-GB" err="1"/>
              <a:t>và</a:t>
            </a:r>
            <a:r>
              <a:rPr lang="en-GB"/>
              <a:t> remote) </a:t>
            </a:r>
            <a:r>
              <a:rPr lang="en-GB" err="1"/>
              <a:t>máy</a:t>
            </a:r>
            <a:r>
              <a:rPr lang="en-GB"/>
              <a:t> </a:t>
            </a:r>
            <a:r>
              <a:rPr lang="en-GB" err="1"/>
              <a:t>chủ</a:t>
            </a:r>
            <a:r>
              <a:rPr lang="en-GB"/>
              <a:t> server1</a:t>
            </a:r>
            <a:endParaRPr lang="en-US"/>
          </a:p>
          <a:p>
            <a:r>
              <a:rPr lang="en-GB" err="1"/>
              <a:t>Điều</a:t>
            </a:r>
            <a:r>
              <a:rPr lang="en-GB"/>
              <a:t> </a:t>
            </a:r>
            <a:r>
              <a:rPr lang="en-GB" err="1"/>
              <a:t>chỉnh</a:t>
            </a:r>
            <a:r>
              <a:rPr lang="en-GB"/>
              <a:t> </a:t>
            </a:r>
            <a:r>
              <a:rPr lang="en-GB" err="1"/>
              <a:t>phân</a:t>
            </a:r>
            <a:r>
              <a:rPr lang="en-GB"/>
              <a:t> </a:t>
            </a:r>
            <a:r>
              <a:rPr lang="en-GB" err="1"/>
              <a:t>quyền</a:t>
            </a:r>
            <a:r>
              <a:rPr lang="en-GB"/>
              <a:t> </a:t>
            </a:r>
            <a:r>
              <a:rPr lang="en-GB" err="1"/>
              <a:t>các</a:t>
            </a:r>
            <a:r>
              <a:rPr lang="en-GB"/>
              <a:t> </a:t>
            </a:r>
            <a:r>
              <a:rPr lang="en-GB" err="1"/>
              <a:t>thư</a:t>
            </a:r>
            <a:r>
              <a:rPr lang="en-GB"/>
              <a:t> </a:t>
            </a:r>
            <a:r>
              <a:rPr lang="en-GB" err="1"/>
              <a:t>mục</a:t>
            </a:r>
            <a:r>
              <a:rPr lang="en-GB"/>
              <a:t> share </a:t>
            </a:r>
            <a:r>
              <a:rPr lang="en-GB" err="1"/>
              <a:t>trên</a:t>
            </a:r>
            <a:r>
              <a:rPr lang="en-GB"/>
              <a:t> server 1</a:t>
            </a:r>
            <a:endParaRPr lang="en-US"/>
          </a:p>
          <a:p>
            <a:r>
              <a:rPr lang="en-GB" err="1"/>
              <a:t>Bật</a:t>
            </a:r>
            <a:r>
              <a:rPr lang="en-GB"/>
              <a:t> </a:t>
            </a:r>
            <a:r>
              <a:rPr lang="en-GB" err="1"/>
              <a:t>tắt</a:t>
            </a:r>
            <a:r>
              <a:rPr lang="en-GB"/>
              <a:t> server 1</a:t>
            </a:r>
          </a:p>
          <a:p>
            <a:r>
              <a:rPr lang="en-GB"/>
              <a:t>Administrator local </a:t>
            </a:r>
            <a:r>
              <a:rPr lang="en-GB" err="1"/>
              <a:t>trên</a:t>
            </a:r>
            <a:r>
              <a:rPr lang="en-GB"/>
              <a:t> </a:t>
            </a:r>
            <a:r>
              <a:rPr lang="en-GB" err="1"/>
              <a:t>tất</a:t>
            </a:r>
            <a:r>
              <a:rPr lang="en-GB"/>
              <a:t> </a:t>
            </a:r>
            <a:r>
              <a:rPr lang="en-GB" err="1"/>
              <a:t>cả</a:t>
            </a:r>
            <a:r>
              <a:rPr lang="en-GB"/>
              <a:t> </a:t>
            </a:r>
            <a:r>
              <a:rPr lang="en-GB" err="1"/>
              <a:t>các</a:t>
            </a:r>
            <a:r>
              <a:rPr lang="en-GB"/>
              <a:t> </a:t>
            </a:r>
            <a:r>
              <a:rPr lang="en-GB" err="1"/>
              <a:t>máy</a:t>
            </a:r>
            <a:r>
              <a:rPr lang="en-GB"/>
              <a:t> </a:t>
            </a:r>
            <a:r>
              <a:rPr lang="en-GB" err="1"/>
              <a:t>trạm</a:t>
            </a:r>
            <a:r>
              <a:rPr lang="en-GB"/>
              <a:t> </a:t>
            </a:r>
            <a:r>
              <a:rPr lang="en-GB" err="1"/>
              <a:t>tại</a:t>
            </a:r>
            <a:r>
              <a:rPr lang="en-GB"/>
              <a:t> Chi </a:t>
            </a:r>
            <a:r>
              <a:rPr lang="en-GB" err="1"/>
              <a:t>cục</a:t>
            </a:r>
            <a:r>
              <a:rPr lang="en-GB"/>
              <a:t> </a:t>
            </a:r>
            <a:r>
              <a:rPr lang="en-GB" err="1" smtClean="0"/>
              <a:t>Thuế</a:t>
            </a:r>
            <a:r>
              <a:rPr lang="en-GB" smtClean="0"/>
              <a:t>.</a:t>
            </a:r>
            <a:endParaRPr lang="en-US" smtClean="0"/>
          </a:p>
        </p:txBody>
      </p:sp>
    </p:spTree>
    <p:extLst>
      <p:ext uri="{BB962C8B-B14F-4D97-AF65-F5344CB8AC3E}">
        <p14:creationId xmlns:p14="http://schemas.microsoft.com/office/powerpoint/2010/main" val="40339984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a:bodyPr>
          <a:lstStyle/>
          <a:p>
            <a:r>
              <a:rPr lang="en-US" b="1" smtClean="0"/>
              <a:t>III. </a:t>
            </a:r>
            <a:r>
              <a:rPr lang="en-US" b="1" err="1" smtClean="0"/>
              <a:t>Quản</a:t>
            </a:r>
            <a:r>
              <a:rPr lang="en-US" b="1" smtClean="0"/>
              <a:t> </a:t>
            </a:r>
            <a:r>
              <a:rPr lang="en-US" b="1" err="1" smtClean="0"/>
              <a:t>trị</a:t>
            </a:r>
            <a:r>
              <a:rPr lang="en-US" b="1" smtClean="0"/>
              <a:t> </a:t>
            </a:r>
            <a:r>
              <a:rPr lang="en-US" b="1" err="1" smtClean="0"/>
              <a:t>hệ</a:t>
            </a:r>
            <a:r>
              <a:rPr lang="en-US" b="1" smtClean="0"/>
              <a:t> </a:t>
            </a:r>
            <a:r>
              <a:rPr lang="en-US" b="1" err="1" smtClean="0"/>
              <a:t>thống</a:t>
            </a:r>
            <a:r>
              <a:rPr lang="en-US" b="1" smtClean="0"/>
              <a:t> </a:t>
            </a:r>
            <a:r>
              <a:rPr lang="en-US" b="1" err="1" smtClean="0"/>
              <a:t>của</a:t>
            </a:r>
            <a:r>
              <a:rPr lang="en-US" b="1" smtClean="0"/>
              <a:t> CCT.</a:t>
            </a:r>
            <a:endParaRPr lang="en-US" b="1"/>
          </a:p>
        </p:txBody>
      </p:sp>
      <p:sp>
        <p:nvSpPr>
          <p:cNvPr id="3" name="Content Placeholder 2"/>
          <p:cNvSpPr>
            <a:spLocks noGrp="1"/>
          </p:cNvSpPr>
          <p:nvPr>
            <p:ph idx="1"/>
          </p:nvPr>
        </p:nvSpPr>
        <p:spPr>
          <a:xfrm>
            <a:off x="323528" y="1484784"/>
            <a:ext cx="8712968" cy="4839816"/>
          </a:xfrm>
        </p:spPr>
        <p:txBody>
          <a:bodyPr>
            <a:normAutofit/>
          </a:bodyPr>
          <a:lstStyle/>
          <a:p>
            <a:r>
              <a:rPr lang="en-US" b="1" smtClean="0"/>
              <a:t>3. Join </a:t>
            </a:r>
            <a:r>
              <a:rPr lang="en-US" b="1" err="1"/>
              <a:t>máy</a:t>
            </a:r>
            <a:r>
              <a:rPr lang="en-US" b="1"/>
              <a:t> </a:t>
            </a:r>
            <a:r>
              <a:rPr lang="en-US" b="1" err="1"/>
              <a:t>trạm</a:t>
            </a:r>
            <a:r>
              <a:rPr lang="en-US" b="1"/>
              <a:t> CCT </a:t>
            </a:r>
            <a:r>
              <a:rPr lang="en-US" b="1" err="1"/>
              <a:t>vào</a:t>
            </a:r>
            <a:r>
              <a:rPr lang="en-US" b="1"/>
              <a:t> domain </a:t>
            </a:r>
            <a:r>
              <a:rPr lang="en-US" b="1" err="1"/>
              <a:t>miền</a:t>
            </a:r>
            <a:endParaRPr lang="en-US" b="1"/>
          </a:p>
        </p:txBody>
      </p:sp>
      <p:sp>
        <p:nvSpPr>
          <p:cNvPr id="5" name="Content Placeholder 2"/>
          <p:cNvSpPr txBox="1">
            <a:spLocks/>
          </p:cNvSpPr>
          <p:nvPr/>
        </p:nvSpPr>
        <p:spPr>
          <a:xfrm>
            <a:off x="611560" y="1988840"/>
            <a:ext cx="8280920" cy="43942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i="1" err="1"/>
              <a:t>Chuẩn</a:t>
            </a:r>
            <a:r>
              <a:rPr lang="en-US" b="1" i="1"/>
              <a:t> </a:t>
            </a:r>
            <a:r>
              <a:rPr lang="en-US" b="1" i="1" err="1"/>
              <a:t>hóa</a:t>
            </a:r>
            <a:r>
              <a:rPr lang="en-US" b="1" i="1"/>
              <a:t> </a:t>
            </a:r>
            <a:r>
              <a:rPr lang="en-US" b="1" i="1" err="1"/>
              <a:t>tên</a:t>
            </a:r>
            <a:r>
              <a:rPr lang="en-US" b="1" i="1"/>
              <a:t> </a:t>
            </a:r>
            <a:r>
              <a:rPr lang="en-US" b="1" i="1" err="1"/>
              <a:t>máy</a:t>
            </a:r>
            <a:r>
              <a:rPr lang="en-US" b="1" i="1"/>
              <a:t> </a:t>
            </a:r>
            <a:r>
              <a:rPr lang="en-US" b="1" i="1" err="1"/>
              <a:t>trạm</a:t>
            </a:r>
            <a:endParaRPr lang="en-US" b="1" i="1"/>
          </a:p>
          <a:p>
            <a:pPr lvl="1"/>
            <a:r>
              <a:rPr lang="en-US" err="1"/>
              <a:t>Tiền</a:t>
            </a:r>
            <a:r>
              <a:rPr lang="en-US"/>
              <a:t> </a:t>
            </a:r>
            <a:r>
              <a:rPr lang="en-US" err="1"/>
              <a:t>tố</a:t>
            </a:r>
            <a:r>
              <a:rPr lang="en-US"/>
              <a:t> (prefix): </a:t>
            </a:r>
            <a:r>
              <a:rPr lang="en-US" b="1"/>
              <a:t>XXXYYY-</a:t>
            </a:r>
          </a:p>
          <a:p>
            <a:pPr lvl="1"/>
            <a:r>
              <a:rPr lang="en-US" err="1"/>
              <a:t>Độ</a:t>
            </a:r>
            <a:r>
              <a:rPr lang="en-US"/>
              <a:t> </a:t>
            </a:r>
            <a:r>
              <a:rPr lang="en-US" err="1"/>
              <a:t>dài</a:t>
            </a:r>
            <a:r>
              <a:rPr lang="en-US"/>
              <a:t> </a:t>
            </a:r>
            <a:r>
              <a:rPr lang="en-US" err="1"/>
              <a:t>nhỏ</a:t>
            </a:r>
            <a:r>
              <a:rPr lang="en-US"/>
              <a:t> </a:t>
            </a:r>
            <a:r>
              <a:rPr lang="en-US" err="1"/>
              <a:t>hơn</a:t>
            </a:r>
            <a:r>
              <a:rPr lang="en-US"/>
              <a:t> 15 </a:t>
            </a:r>
            <a:r>
              <a:rPr lang="en-US" err="1"/>
              <a:t>ký</a:t>
            </a:r>
            <a:r>
              <a:rPr lang="en-US"/>
              <a:t> </a:t>
            </a:r>
            <a:r>
              <a:rPr lang="en-US" err="1"/>
              <a:t>tự</a:t>
            </a:r>
            <a:endParaRPr lang="en-US"/>
          </a:p>
          <a:p>
            <a:r>
              <a:rPr lang="en-US" err="1"/>
              <a:t>Sử</a:t>
            </a:r>
            <a:r>
              <a:rPr lang="en-US"/>
              <a:t> </a:t>
            </a:r>
            <a:r>
              <a:rPr lang="en-US" err="1"/>
              <a:t>dụng</a:t>
            </a:r>
            <a:r>
              <a:rPr lang="en-US"/>
              <a:t> account join domain </a:t>
            </a:r>
            <a:r>
              <a:rPr lang="en-US" err="1"/>
              <a:t>theo</a:t>
            </a:r>
            <a:r>
              <a:rPr lang="en-US"/>
              <a:t> </a:t>
            </a:r>
            <a:r>
              <a:rPr lang="en-US" err="1"/>
              <a:t>miền</a:t>
            </a:r>
            <a:endParaRPr lang="en-US"/>
          </a:p>
          <a:p>
            <a:pPr lvl="1"/>
            <a:r>
              <a:rPr lang="en-US"/>
              <a:t>Mb\join  (join@1234)</a:t>
            </a:r>
          </a:p>
          <a:p>
            <a:pPr lvl="1"/>
            <a:r>
              <a:rPr lang="en-US" b="1"/>
              <a:t>MN\join (join@1234)</a:t>
            </a:r>
          </a:p>
          <a:p>
            <a:r>
              <a:rPr lang="en-US"/>
              <a:t>Add </a:t>
            </a:r>
            <a:r>
              <a:rPr lang="en-US" err="1"/>
              <a:t>máy</a:t>
            </a:r>
            <a:r>
              <a:rPr lang="en-US"/>
              <a:t> </a:t>
            </a:r>
            <a:r>
              <a:rPr lang="en-US" err="1"/>
              <a:t>trạm</a:t>
            </a:r>
            <a:r>
              <a:rPr lang="en-US"/>
              <a:t> </a:t>
            </a:r>
            <a:r>
              <a:rPr lang="en-US" err="1"/>
              <a:t>vào</a:t>
            </a:r>
            <a:r>
              <a:rPr lang="en-US"/>
              <a:t> </a:t>
            </a:r>
            <a:r>
              <a:rPr lang="en-US" b="1" err="1"/>
              <a:t>nhomPCYYY.XXX</a:t>
            </a:r>
            <a:endParaRPr lang="en-US" b="1"/>
          </a:p>
          <a:p>
            <a:pPr>
              <a:buFontTx/>
              <a:buNone/>
            </a:pPr>
            <a:r>
              <a:rPr lang="en-US"/>
              <a:t>		</a:t>
            </a:r>
            <a:r>
              <a:rPr lang="en-US" smtClean="0"/>
              <a:t>(01 </a:t>
            </a:r>
            <a:r>
              <a:rPr lang="en-US" err="1" smtClean="0"/>
              <a:t>máy</a:t>
            </a:r>
            <a:r>
              <a:rPr lang="en-US" smtClean="0"/>
              <a:t> </a:t>
            </a:r>
            <a:r>
              <a:rPr lang="en-US" err="1"/>
              <a:t>trạm</a:t>
            </a:r>
            <a:r>
              <a:rPr lang="en-US"/>
              <a:t> </a:t>
            </a:r>
            <a:r>
              <a:rPr lang="en-US" err="1"/>
              <a:t>chỉ</a:t>
            </a:r>
            <a:r>
              <a:rPr lang="en-US"/>
              <a:t> </a:t>
            </a:r>
            <a:r>
              <a:rPr lang="en-US" err="1"/>
              <a:t>thuộc</a:t>
            </a:r>
            <a:r>
              <a:rPr lang="en-US"/>
              <a:t> </a:t>
            </a:r>
            <a:r>
              <a:rPr lang="en-US" err="1"/>
              <a:t>duy</a:t>
            </a:r>
            <a:r>
              <a:rPr lang="en-US"/>
              <a:t> </a:t>
            </a:r>
            <a:r>
              <a:rPr lang="en-US" err="1"/>
              <a:t>nhất</a:t>
            </a:r>
            <a:r>
              <a:rPr lang="en-US"/>
              <a:t> 01 </a:t>
            </a:r>
            <a:r>
              <a:rPr lang="en-US" err="1"/>
              <a:t>nhóm</a:t>
            </a:r>
            <a:r>
              <a:rPr lang="en-US"/>
              <a:t>)</a:t>
            </a:r>
          </a:p>
        </p:txBody>
      </p:sp>
    </p:spTree>
    <p:extLst>
      <p:ext uri="{BB962C8B-B14F-4D97-AF65-F5344CB8AC3E}">
        <p14:creationId xmlns:p14="http://schemas.microsoft.com/office/powerpoint/2010/main" val="51711703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1080120"/>
          </a:xfrm>
        </p:spPr>
        <p:txBody>
          <a:bodyPr>
            <a:normAutofit/>
          </a:bodyPr>
          <a:lstStyle/>
          <a:p>
            <a:r>
              <a:rPr lang="en-US" b="1" smtClean="0"/>
              <a:t>III. </a:t>
            </a:r>
            <a:r>
              <a:rPr lang="en-US" b="1" err="1" smtClean="0"/>
              <a:t>Quản</a:t>
            </a:r>
            <a:r>
              <a:rPr lang="en-US" b="1" smtClean="0"/>
              <a:t> </a:t>
            </a:r>
            <a:r>
              <a:rPr lang="en-US" b="1" err="1" smtClean="0"/>
              <a:t>trị</a:t>
            </a:r>
            <a:r>
              <a:rPr lang="en-US" b="1" smtClean="0"/>
              <a:t> </a:t>
            </a:r>
            <a:r>
              <a:rPr lang="en-US" b="1" err="1" smtClean="0"/>
              <a:t>hệ</a:t>
            </a:r>
            <a:r>
              <a:rPr lang="en-US" b="1" smtClean="0"/>
              <a:t> </a:t>
            </a:r>
            <a:r>
              <a:rPr lang="en-US" b="1" err="1" smtClean="0"/>
              <a:t>thống</a:t>
            </a:r>
            <a:r>
              <a:rPr lang="en-US" b="1" smtClean="0"/>
              <a:t> </a:t>
            </a:r>
            <a:r>
              <a:rPr lang="en-US" b="1" err="1" smtClean="0"/>
              <a:t>của</a:t>
            </a:r>
            <a:r>
              <a:rPr lang="en-US" b="1" smtClean="0"/>
              <a:t> CCT.</a:t>
            </a:r>
            <a:endParaRPr lang="en-US" b="1"/>
          </a:p>
        </p:txBody>
      </p:sp>
      <p:sp>
        <p:nvSpPr>
          <p:cNvPr id="3" name="Content Placeholder 2"/>
          <p:cNvSpPr>
            <a:spLocks noGrp="1"/>
          </p:cNvSpPr>
          <p:nvPr>
            <p:ph idx="1"/>
          </p:nvPr>
        </p:nvSpPr>
        <p:spPr>
          <a:xfrm>
            <a:off x="323528" y="1484784"/>
            <a:ext cx="2664296" cy="4839816"/>
          </a:xfrm>
        </p:spPr>
        <p:txBody>
          <a:bodyPr>
            <a:normAutofit/>
          </a:bodyPr>
          <a:lstStyle/>
          <a:p>
            <a:r>
              <a:rPr lang="en-US" b="1"/>
              <a:t>4</a:t>
            </a:r>
            <a:r>
              <a:rPr lang="en-US" b="1" smtClean="0"/>
              <a:t>. </a:t>
            </a:r>
            <a:r>
              <a:rPr lang="en-US" b="1" err="1" smtClean="0"/>
              <a:t>Quản</a:t>
            </a:r>
            <a:r>
              <a:rPr lang="en-US" b="1" smtClean="0"/>
              <a:t> </a:t>
            </a:r>
            <a:r>
              <a:rPr lang="en-US" b="1" err="1" smtClean="0"/>
              <a:t>trị</a:t>
            </a:r>
            <a:r>
              <a:rPr lang="en-US" b="1" smtClean="0"/>
              <a:t> </a:t>
            </a:r>
            <a:r>
              <a:rPr lang="en-US" b="1" err="1" smtClean="0"/>
              <a:t>người</a:t>
            </a:r>
            <a:r>
              <a:rPr lang="en-US" b="1" smtClean="0"/>
              <a:t> </a:t>
            </a:r>
            <a:r>
              <a:rPr lang="en-US" b="1" err="1" smtClean="0"/>
              <a:t>dùng</a:t>
            </a:r>
            <a:r>
              <a:rPr lang="en-US" b="1" smtClean="0"/>
              <a:t>:</a:t>
            </a:r>
          </a:p>
          <a:p>
            <a:pPr lvl="1">
              <a:defRPr/>
            </a:pPr>
            <a:r>
              <a:rPr lang="en-GB" sz="2000" smtClean="0"/>
              <a:t>Start </a:t>
            </a:r>
            <a:r>
              <a:rPr lang="en-GB" sz="2000"/>
              <a:t>&gt; </a:t>
            </a:r>
            <a:r>
              <a:rPr lang="en-GB" sz="2000" b="1"/>
              <a:t>Administrative tools &gt; Active Directory Users and Computers</a:t>
            </a:r>
            <a:endParaRPr lang="en-US" sz="2000" b="1"/>
          </a:p>
          <a:p>
            <a:pPr lvl="1">
              <a:defRPr/>
            </a:pPr>
            <a:r>
              <a:rPr lang="en-GB" sz="2000"/>
              <a:t>Hoặc bật của sổ Run &gt; gõ </a:t>
            </a:r>
            <a:r>
              <a:rPr lang="en-GB" sz="2000" b="1"/>
              <a:t>dsa.msc</a:t>
            </a:r>
            <a:endParaRPr lang="en-US" sz="2000" b="1"/>
          </a:p>
          <a:p>
            <a:endParaRPr lang="en-US" b="1"/>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371600"/>
            <a:ext cx="547260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686362"/>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720080"/>
          </a:xfrm>
        </p:spPr>
        <p:txBody>
          <a:bodyPr>
            <a:normAutofit fontScale="90000"/>
          </a:bodyPr>
          <a:lstStyle/>
          <a:p>
            <a:r>
              <a:rPr lang="en-US" b="1" smtClean="0"/>
              <a:t>III. </a:t>
            </a:r>
            <a:r>
              <a:rPr lang="en-US" b="1" err="1" smtClean="0"/>
              <a:t>Quản</a:t>
            </a:r>
            <a:r>
              <a:rPr lang="en-US" b="1" smtClean="0"/>
              <a:t> </a:t>
            </a:r>
            <a:r>
              <a:rPr lang="en-US" b="1" err="1" smtClean="0"/>
              <a:t>trị</a:t>
            </a:r>
            <a:r>
              <a:rPr lang="en-US" b="1" smtClean="0"/>
              <a:t> </a:t>
            </a:r>
            <a:r>
              <a:rPr lang="en-US" b="1" err="1" smtClean="0"/>
              <a:t>hệ</a:t>
            </a:r>
            <a:r>
              <a:rPr lang="en-US" b="1" smtClean="0"/>
              <a:t> </a:t>
            </a:r>
            <a:r>
              <a:rPr lang="en-US" b="1" err="1" smtClean="0"/>
              <a:t>thống</a:t>
            </a:r>
            <a:r>
              <a:rPr lang="en-US" b="1" smtClean="0"/>
              <a:t> </a:t>
            </a:r>
            <a:r>
              <a:rPr lang="en-US" b="1" err="1" smtClean="0"/>
              <a:t>của</a:t>
            </a:r>
            <a:r>
              <a:rPr lang="en-US" b="1" smtClean="0"/>
              <a:t> CCT.</a:t>
            </a:r>
            <a:endParaRPr lang="en-US" b="1"/>
          </a:p>
        </p:txBody>
      </p:sp>
      <p:sp>
        <p:nvSpPr>
          <p:cNvPr id="3" name="Content Placeholder 2"/>
          <p:cNvSpPr>
            <a:spLocks noGrp="1"/>
          </p:cNvSpPr>
          <p:nvPr>
            <p:ph idx="1"/>
          </p:nvPr>
        </p:nvSpPr>
        <p:spPr>
          <a:xfrm>
            <a:off x="323528" y="1052736"/>
            <a:ext cx="8640960" cy="5199856"/>
          </a:xfrm>
        </p:spPr>
        <p:txBody>
          <a:bodyPr>
            <a:normAutofit/>
          </a:bodyPr>
          <a:lstStyle/>
          <a:p>
            <a:r>
              <a:rPr lang="en-US" b="1"/>
              <a:t>4</a:t>
            </a:r>
            <a:r>
              <a:rPr lang="en-US" b="1" smtClean="0"/>
              <a:t>. </a:t>
            </a:r>
            <a:r>
              <a:rPr lang="en-US" b="1" err="1" smtClean="0"/>
              <a:t>Quản</a:t>
            </a:r>
            <a:r>
              <a:rPr lang="en-US" b="1" smtClean="0"/>
              <a:t> </a:t>
            </a:r>
            <a:r>
              <a:rPr lang="en-US" b="1" err="1" smtClean="0"/>
              <a:t>trị</a:t>
            </a:r>
            <a:r>
              <a:rPr lang="en-US" b="1" smtClean="0"/>
              <a:t> </a:t>
            </a:r>
            <a:r>
              <a:rPr lang="en-US" b="1" err="1" smtClean="0"/>
              <a:t>người</a:t>
            </a:r>
            <a:r>
              <a:rPr lang="en-US" b="1" smtClean="0"/>
              <a:t> dùng (tt):</a:t>
            </a:r>
          </a:p>
          <a:p>
            <a:pPr>
              <a:buFontTx/>
              <a:buNone/>
            </a:pPr>
            <a:r>
              <a:rPr lang="en-GB" smtClean="0"/>
              <a:t>	- Lựa </a:t>
            </a:r>
            <a:r>
              <a:rPr lang="en-GB"/>
              <a:t>chọn OU YYY chứa tài khoản người dùng và máy trạm của Chi cục Thuế theo cây OU: </a:t>
            </a:r>
            <a:endParaRPr lang="en-GB" smtClean="0"/>
          </a:p>
          <a:p>
            <a:pPr>
              <a:buFontTx/>
              <a:buNone/>
            </a:pPr>
            <a:endParaRPr lang="en-US"/>
          </a:p>
          <a:p>
            <a:endParaRPr lang="en-US" b="1"/>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50" y="2492896"/>
            <a:ext cx="8172722" cy="4200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006284"/>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712968" cy="720080"/>
          </a:xfrm>
        </p:spPr>
        <p:txBody>
          <a:bodyPr>
            <a:normAutofit fontScale="90000"/>
          </a:bodyPr>
          <a:lstStyle/>
          <a:p>
            <a:r>
              <a:rPr lang="en-US" b="1" smtClean="0"/>
              <a:t>III. </a:t>
            </a:r>
            <a:r>
              <a:rPr lang="en-US" b="1" err="1" smtClean="0"/>
              <a:t>Quản</a:t>
            </a:r>
            <a:r>
              <a:rPr lang="en-US" b="1" smtClean="0"/>
              <a:t> </a:t>
            </a:r>
            <a:r>
              <a:rPr lang="en-US" b="1" err="1" smtClean="0"/>
              <a:t>trị</a:t>
            </a:r>
            <a:r>
              <a:rPr lang="en-US" b="1" smtClean="0"/>
              <a:t> </a:t>
            </a:r>
            <a:r>
              <a:rPr lang="en-US" b="1" err="1" smtClean="0"/>
              <a:t>hệ</a:t>
            </a:r>
            <a:r>
              <a:rPr lang="en-US" b="1" smtClean="0"/>
              <a:t> </a:t>
            </a:r>
            <a:r>
              <a:rPr lang="en-US" b="1" err="1" smtClean="0"/>
              <a:t>thống</a:t>
            </a:r>
            <a:r>
              <a:rPr lang="en-US" b="1" smtClean="0"/>
              <a:t> </a:t>
            </a:r>
            <a:r>
              <a:rPr lang="en-US" b="1" err="1" smtClean="0"/>
              <a:t>của</a:t>
            </a:r>
            <a:r>
              <a:rPr lang="en-US" b="1" smtClean="0"/>
              <a:t> CCT.</a:t>
            </a:r>
            <a:endParaRPr lang="en-US" b="1"/>
          </a:p>
        </p:txBody>
      </p:sp>
      <p:sp>
        <p:nvSpPr>
          <p:cNvPr id="3" name="Content Placeholder 2"/>
          <p:cNvSpPr>
            <a:spLocks noGrp="1"/>
          </p:cNvSpPr>
          <p:nvPr>
            <p:ph idx="1"/>
          </p:nvPr>
        </p:nvSpPr>
        <p:spPr>
          <a:xfrm>
            <a:off x="323528" y="1052736"/>
            <a:ext cx="8640960" cy="5199856"/>
          </a:xfrm>
        </p:spPr>
        <p:txBody>
          <a:bodyPr>
            <a:normAutofit/>
          </a:bodyPr>
          <a:lstStyle/>
          <a:p>
            <a:r>
              <a:rPr lang="en-US" b="1"/>
              <a:t>4</a:t>
            </a:r>
            <a:r>
              <a:rPr lang="en-US" b="1" smtClean="0"/>
              <a:t>. </a:t>
            </a:r>
            <a:r>
              <a:rPr lang="en-US" b="1" err="1" smtClean="0"/>
              <a:t>Quản</a:t>
            </a:r>
            <a:r>
              <a:rPr lang="en-US" b="1" smtClean="0"/>
              <a:t> </a:t>
            </a:r>
            <a:r>
              <a:rPr lang="en-US" b="1" err="1" smtClean="0"/>
              <a:t>trị</a:t>
            </a:r>
            <a:r>
              <a:rPr lang="en-US" b="1" smtClean="0"/>
              <a:t> </a:t>
            </a:r>
            <a:r>
              <a:rPr lang="en-US" b="1" err="1" smtClean="0"/>
              <a:t>người</a:t>
            </a:r>
            <a:r>
              <a:rPr lang="en-US" b="1" smtClean="0"/>
              <a:t> dùng (tt):</a:t>
            </a:r>
          </a:p>
          <a:p>
            <a:r>
              <a:rPr lang="en-GB" smtClean="0"/>
              <a:t>+ Các tác vụ của </a:t>
            </a:r>
            <a:r>
              <a:rPr lang="en-GB" b="1" smtClean="0"/>
              <a:t>AdminYYYn.khh</a:t>
            </a:r>
            <a:r>
              <a:rPr lang="en-GB" smtClean="0"/>
              <a:t> (n=1 hoặc n=2)</a:t>
            </a:r>
          </a:p>
          <a:p>
            <a:pPr lvl="1"/>
            <a:r>
              <a:rPr lang="en-GB" b="1" smtClean="0"/>
              <a:t>Add </a:t>
            </a:r>
            <a:r>
              <a:rPr lang="en-GB" b="1"/>
              <a:t>user to a group</a:t>
            </a:r>
            <a:r>
              <a:rPr lang="en-GB"/>
              <a:t>: thêm user vào các nhóm (member </a:t>
            </a:r>
            <a:r>
              <a:rPr lang="en-GB" smtClean="0"/>
              <a:t>of</a:t>
            </a:r>
            <a:r>
              <a:rPr lang="en-GB"/>
              <a:t>) thuộc OU YYY</a:t>
            </a:r>
            <a:endParaRPr lang="en-US"/>
          </a:p>
          <a:p>
            <a:pPr lvl="1"/>
            <a:r>
              <a:rPr lang="en-GB" b="1"/>
              <a:t>Enable account/disable account</a:t>
            </a:r>
            <a:r>
              <a:rPr lang="en-GB"/>
              <a:t>: khởi tạo lại/khóa tài khoản người dùng</a:t>
            </a:r>
            <a:endParaRPr lang="en-US"/>
          </a:p>
          <a:p>
            <a:pPr lvl="1"/>
            <a:r>
              <a:rPr lang="en-GB" b="1"/>
              <a:t>Reset password</a:t>
            </a:r>
            <a:r>
              <a:rPr lang="en-GB"/>
              <a:t>: thiết lập lại mật khẩu người dùng (lưu ý để chọn “</a:t>
            </a:r>
            <a:r>
              <a:rPr lang="en-GB" b="1" i="1"/>
              <a:t>user must change password at next log on</a:t>
            </a:r>
            <a:r>
              <a:rPr lang="en-GB"/>
              <a:t>” để người dùng tự reset mật khẩu trong lần truy cập tiếp theo)</a:t>
            </a:r>
            <a:endParaRPr lang="en-US"/>
          </a:p>
          <a:p>
            <a:r>
              <a:rPr lang="en-US" b="1"/>
              <a:t>5. Cập nhật Policy từ DC của Cục Thuế:</a:t>
            </a:r>
          </a:p>
          <a:p>
            <a:pPr lvl="1"/>
            <a:r>
              <a:rPr lang="en-US" smtClean="0"/>
              <a:t>Sử dụng lệnh: </a:t>
            </a:r>
            <a:r>
              <a:rPr lang="en-US" b="1" smtClean="0"/>
              <a:t>gpupdate /force</a:t>
            </a:r>
            <a:r>
              <a:rPr lang="en-US" smtClean="0"/>
              <a:t> để được cập nhật ngay tức thì.</a:t>
            </a:r>
            <a:endParaRPr lang="en-US"/>
          </a:p>
          <a:p>
            <a:endParaRPr lang="en-US" b="1"/>
          </a:p>
        </p:txBody>
      </p:sp>
    </p:spTree>
    <p:extLst>
      <p:ext uri="{BB962C8B-B14F-4D97-AF65-F5344CB8AC3E}">
        <p14:creationId xmlns:p14="http://schemas.microsoft.com/office/powerpoint/2010/main" val="388212009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839816"/>
          </a:xfrm>
        </p:spPr>
        <p:txBody>
          <a:bodyPr>
            <a:normAutofit fontScale="85000" lnSpcReduction="10000"/>
          </a:bodyPr>
          <a:lstStyle/>
          <a:p>
            <a:r>
              <a:rPr lang="en-US"/>
              <a:t>Thiết kế hệ thống AD ngành Thuế sau khi tích hợp hệ thống Chi cục Thuế vẫn giữ đúng mô hình thiết kế như trước khi triển khai dịch vụ, bổ sung thêm các site (nếu cần) và các subnet tương ứng cho Chi cục Thuế. Về cơ bản hệ thống AD ngành Thuế như sau:</a:t>
            </a:r>
          </a:p>
          <a:p>
            <a:pPr lvl="0"/>
            <a:r>
              <a:rPr lang="en-US"/>
              <a:t>01 Domain gốc (</a:t>
            </a:r>
            <a:r>
              <a:rPr lang="en-US" b="1"/>
              <a:t>tct.vn - Root domain</a:t>
            </a:r>
            <a:r>
              <a:rPr lang="en-US"/>
              <a:t>) đóng vai trò Root domain.</a:t>
            </a:r>
          </a:p>
          <a:p>
            <a:pPr lvl="0"/>
            <a:r>
              <a:rPr lang="en-US"/>
              <a:t>01 domain con (</a:t>
            </a:r>
            <a:r>
              <a:rPr lang="en-US" b="1"/>
              <a:t>vp.tct.vn - child domain</a:t>
            </a:r>
            <a:r>
              <a:rPr lang="en-US"/>
              <a:t>) cho hệ thống VP TCT.</a:t>
            </a:r>
          </a:p>
          <a:p>
            <a:pPr lvl="0"/>
            <a:r>
              <a:rPr lang="en-US"/>
              <a:t>01 domain con (</a:t>
            </a:r>
            <a:r>
              <a:rPr lang="en-US" b="1"/>
              <a:t>han.tct.vn - child domain</a:t>
            </a:r>
            <a:r>
              <a:rPr lang="en-US"/>
              <a:t>) dùng cho người dùng tại VP Cục Thuế và 29 Chi cục Thuế Hà Nội.</a:t>
            </a:r>
          </a:p>
          <a:p>
            <a:pPr lvl="0"/>
            <a:r>
              <a:rPr lang="en-US"/>
              <a:t>01 domain con (</a:t>
            </a:r>
            <a:r>
              <a:rPr lang="en-US" b="1"/>
              <a:t>hcm.tct.vn – child domain</a:t>
            </a:r>
            <a:r>
              <a:rPr lang="en-US"/>
              <a:t>) dùng cho người dùng tại VP Cục Thuế và 24 Chi cục Thuế Tp. Hồ Chí Minh.</a:t>
            </a:r>
          </a:p>
          <a:p>
            <a:pPr lvl="0"/>
            <a:r>
              <a:rPr lang="en-US"/>
              <a:t>01 domain con (</a:t>
            </a:r>
            <a:r>
              <a:rPr lang="en-US" b="1"/>
              <a:t>mb.tct.vn – child domain</a:t>
            </a:r>
            <a:r>
              <a:rPr lang="en-US"/>
              <a:t>) dùng cho người dùng tại 31 VP Cục Thuế và các Chi cục Thuế trực thuộc ở miền Bắc.</a:t>
            </a:r>
          </a:p>
          <a:p>
            <a:pPr lvl="0"/>
            <a:r>
              <a:rPr lang="en-US"/>
              <a:t>01 domain con (</a:t>
            </a:r>
            <a:r>
              <a:rPr lang="en-US" b="1"/>
              <a:t>mn.tct.vn – child domain</a:t>
            </a:r>
            <a:r>
              <a:rPr lang="en-US"/>
              <a:t>) dùng cho người dùng tại 30 VP Cục Thuế và các Chi cục Thuế trực thuộc ở miền Nam</a:t>
            </a:r>
            <a:r>
              <a:rPr lang="en-US" smtClean="0"/>
              <a:t>.</a:t>
            </a:r>
            <a:endParaRPr lang="en-US"/>
          </a:p>
        </p:txBody>
      </p:sp>
    </p:spTree>
    <p:extLst>
      <p:ext uri="{BB962C8B-B14F-4D97-AF65-F5344CB8AC3E}">
        <p14:creationId xmlns:p14="http://schemas.microsoft.com/office/powerpoint/2010/main" val="3197606055"/>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63" y="2276872"/>
            <a:ext cx="8843037" cy="197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860682"/>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839816"/>
          </a:xfrm>
        </p:spPr>
        <p:txBody>
          <a:bodyPr>
            <a:normAutofit/>
          </a:bodyPr>
          <a:lstStyle/>
          <a:p>
            <a:r>
              <a:rPr lang="en-US"/>
              <a:t>Với các CCT có triển khai </a:t>
            </a:r>
            <a:r>
              <a:rPr lang="en-US" smtClean="0"/>
              <a:t>firewall (CCT Tp.  Nha Trang) </a:t>
            </a:r>
            <a:r>
              <a:rPr lang="en-US"/>
              <a:t>sẽ được cài đặt máy chủ </a:t>
            </a:r>
            <a:r>
              <a:rPr lang="en-US" b="1"/>
              <a:t>RODC</a:t>
            </a:r>
            <a:r>
              <a:rPr lang="en-US"/>
              <a:t> tại Chi cục Thuế để đảm bảo tính dự phòng, tốc độ xác thực, tránh trùng lặp IP (do dải mạng client tại Cục Thuế và Chi cục Thuế giống nhau)...; như vậy các Chi cục Thuế này về mặt logic trên AD sẽ tương tự một Cục Thuế </a:t>
            </a:r>
            <a:r>
              <a:rPr lang="en-US" i="1"/>
              <a:t>(trừ Cục Thuế Hà Nội và Tp.Hồ Chí Minh)</a:t>
            </a:r>
            <a:r>
              <a:rPr lang="en-US"/>
              <a:t>. </a:t>
            </a:r>
          </a:p>
          <a:p>
            <a:r>
              <a:rPr lang="en-US"/>
              <a:t>Với các Chi cục Thuế không dựng RODC, người dùng tại Chi cục Thuế sẽ xác thực thẳng lên Cục Thuế thông qua máy chủ RODC </a:t>
            </a:r>
            <a:r>
              <a:rPr lang="en-US" b="1"/>
              <a:t>XXX-SVR1</a:t>
            </a:r>
            <a:r>
              <a:rPr lang="en-US" smtClean="0"/>
              <a:t>.</a:t>
            </a:r>
            <a:endParaRPr lang="en-US"/>
          </a:p>
        </p:txBody>
      </p:sp>
    </p:spTree>
    <p:extLst>
      <p:ext uri="{BB962C8B-B14F-4D97-AF65-F5344CB8AC3E}">
        <p14:creationId xmlns:p14="http://schemas.microsoft.com/office/powerpoint/2010/main" val="1900095110"/>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839816"/>
          </a:xfrm>
        </p:spPr>
        <p:txBody>
          <a:bodyPr>
            <a:normAutofit/>
          </a:bodyPr>
          <a:lstStyle/>
          <a:p>
            <a:r>
              <a:rPr lang="en-US"/>
              <a:t>Với các CCT có triển khai </a:t>
            </a:r>
            <a:r>
              <a:rPr lang="en-US" smtClean="0"/>
              <a:t>firewall (CCT Tp.  Nha Trang) </a:t>
            </a:r>
            <a:r>
              <a:rPr lang="en-US"/>
              <a:t>sẽ được cài đặt máy chủ </a:t>
            </a:r>
            <a:r>
              <a:rPr lang="en-US" b="1"/>
              <a:t>RODC</a:t>
            </a:r>
            <a:r>
              <a:rPr lang="en-US"/>
              <a:t> tại Chi cục Thuế để đảm bảo tính dự phòng, tốc độ xác thực, tránh trùng lặp IP (do dải mạng client tại Cục Thuế và Chi cục Thuế giống nhau)...; như vậy các Chi cục Thuế này về mặt logic trên AD sẽ tương tự một Cục Thuế </a:t>
            </a:r>
            <a:r>
              <a:rPr lang="en-US" i="1"/>
              <a:t>(trừ Cục Thuế Hà Nội và Tp.Hồ Chí Minh)</a:t>
            </a:r>
            <a:r>
              <a:rPr lang="en-US"/>
              <a:t>. </a:t>
            </a:r>
          </a:p>
          <a:p>
            <a:r>
              <a:rPr lang="en-US"/>
              <a:t>Với các Chi cục Thuế không dựng RODC, người dùng tại Chi cục Thuế sẽ xác thực thẳng lên Cục Thuế thông qua máy chủ RODC </a:t>
            </a:r>
            <a:r>
              <a:rPr lang="en-US" b="1"/>
              <a:t>XXX-SVR1</a:t>
            </a:r>
            <a:r>
              <a:rPr lang="en-US" smtClean="0"/>
              <a:t>.</a:t>
            </a:r>
            <a:endParaRPr lang="en-US"/>
          </a:p>
        </p:txBody>
      </p:sp>
    </p:spTree>
    <p:extLst>
      <p:ext uri="{BB962C8B-B14F-4D97-AF65-F5344CB8AC3E}">
        <p14:creationId xmlns:p14="http://schemas.microsoft.com/office/powerpoint/2010/main" val="1846164235"/>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839816"/>
          </a:xfrm>
        </p:spPr>
        <p:txBody>
          <a:bodyPr>
            <a:normAutofit/>
          </a:bodyPr>
          <a:lstStyle/>
          <a:p>
            <a:r>
              <a:rPr lang="en-US" smtClean="0"/>
              <a:t>2. Mô hình máy chủ AD ngành Thuế sau triển khai</a:t>
            </a:r>
            <a:endParaRPr lang="en-US"/>
          </a:p>
        </p:txBody>
      </p:sp>
      <p:grpSp>
        <p:nvGrpSpPr>
          <p:cNvPr id="5" name="Group 4"/>
          <p:cNvGrpSpPr/>
          <p:nvPr/>
        </p:nvGrpSpPr>
        <p:grpSpPr>
          <a:xfrm>
            <a:off x="991437" y="2060848"/>
            <a:ext cx="7416824" cy="4618384"/>
            <a:chOff x="1115616" y="2060848"/>
            <a:chExt cx="7085172" cy="4618384"/>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705678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4004" y="6340678"/>
              <a:ext cx="7056784" cy="338554"/>
            </a:xfrm>
            <a:prstGeom prst="rect">
              <a:avLst/>
            </a:prstGeom>
            <a:noFill/>
          </p:spPr>
          <p:txBody>
            <a:bodyPr wrap="square" rtlCol="0">
              <a:spAutoFit/>
            </a:bodyPr>
            <a:lstStyle/>
            <a:p>
              <a:pPr algn="ctr"/>
              <a:r>
                <a:rPr lang="en-US" sz="1600" b="1" i="1" smtClean="0"/>
                <a:t>Mô hình hệ thống Active Directory</a:t>
              </a:r>
              <a:endParaRPr lang="en-US" sz="1600" b="1" i="1"/>
            </a:p>
          </p:txBody>
        </p:sp>
      </p:grpSp>
    </p:spTree>
    <p:extLst>
      <p:ext uri="{BB962C8B-B14F-4D97-AF65-F5344CB8AC3E}">
        <p14:creationId xmlns:p14="http://schemas.microsoft.com/office/powerpoint/2010/main" val="136690025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968552"/>
          </a:xfrm>
        </p:spPr>
        <p:txBody>
          <a:bodyPr>
            <a:normAutofit fontScale="92500" lnSpcReduction="20000"/>
          </a:bodyPr>
          <a:lstStyle/>
          <a:p>
            <a:r>
              <a:rPr lang="en-US"/>
              <a:t>Các máy chủ ngành Thuế sau khi tích hợp AD Chi cục Thuế sẽ bao gồm các máy chủ như sau:</a:t>
            </a:r>
          </a:p>
          <a:p>
            <a:pPr lvl="0"/>
            <a:r>
              <a:rPr lang="en-US" b="1"/>
              <a:t>Site TCT:</a:t>
            </a:r>
          </a:p>
          <a:p>
            <a:pPr lvl="1"/>
            <a:r>
              <a:rPr lang="en-US"/>
              <a:t>Root domain: </a:t>
            </a:r>
            <a:r>
              <a:rPr lang="en-US" b="1"/>
              <a:t>tct.vn</a:t>
            </a:r>
          </a:p>
          <a:p>
            <a:pPr lvl="1"/>
            <a:r>
              <a:rPr lang="en-US"/>
              <a:t>Subnet: </a:t>
            </a:r>
            <a:r>
              <a:rPr lang="en-US" b="1"/>
              <a:t>10.64.88.0/24</a:t>
            </a:r>
          </a:p>
          <a:p>
            <a:pPr lvl="1"/>
            <a:r>
              <a:rPr lang="en-US"/>
              <a:t>Domain Controllers: RDC1.TCT.VN và RDC2.TCT.VN</a:t>
            </a:r>
          </a:p>
          <a:p>
            <a:pPr lvl="1"/>
            <a:r>
              <a:rPr lang="en-US"/>
              <a:t>Domain functional level: Windows 2008</a:t>
            </a:r>
          </a:p>
          <a:p>
            <a:pPr lvl="1"/>
            <a:r>
              <a:rPr lang="en-US"/>
              <a:t>Operating system: Windows 2008 R2 SP1.</a:t>
            </a:r>
          </a:p>
          <a:p>
            <a:pPr lvl="0"/>
            <a:r>
              <a:rPr lang="en-US" b="1"/>
              <a:t>Site DR:</a:t>
            </a:r>
          </a:p>
          <a:p>
            <a:pPr lvl="1"/>
            <a:r>
              <a:rPr lang="en-US"/>
              <a:t>Domain: </a:t>
            </a:r>
            <a:r>
              <a:rPr lang="en-US" b="1"/>
              <a:t>tct.vn; vp.tct.vn </a:t>
            </a:r>
            <a:r>
              <a:rPr lang="en-US"/>
              <a:t>và </a:t>
            </a:r>
            <a:r>
              <a:rPr lang="en-US" b="1"/>
              <a:t>mn.tct.vn</a:t>
            </a:r>
          </a:p>
          <a:p>
            <a:pPr lvl="1"/>
            <a:r>
              <a:rPr lang="en-US"/>
              <a:t>Subnet: </a:t>
            </a:r>
            <a:r>
              <a:rPr lang="en-US" b="1"/>
              <a:t>10.64.152.0/24</a:t>
            </a:r>
          </a:p>
          <a:p>
            <a:pPr lvl="1"/>
            <a:r>
              <a:rPr lang="en-US"/>
              <a:t>Domain Controllers: dr-rdc.tct.vn; dr-vpdc.tct.vn và dr-mndc.mn.tct.vn </a:t>
            </a:r>
          </a:p>
          <a:p>
            <a:pPr lvl="1"/>
            <a:r>
              <a:rPr lang="en-US"/>
              <a:t>Operating system: Windows 2008 R2 SP1</a:t>
            </a:r>
            <a:r>
              <a:rPr lang="en-US" smtClean="0"/>
              <a:t>.</a:t>
            </a:r>
            <a:endParaRPr lang="en-US"/>
          </a:p>
        </p:txBody>
      </p:sp>
    </p:spTree>
    <p:extLst>
      <p:ext uri="{BB962C8B-B14F-4D97-AF65-F5344CB8AC3E}">
        <p14:creationId xmlns:p14="http://schemas.microsoft.com/office/powerpoint/2010/main" val="414442640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04088"/>
            <a:ext cx="8568952" cy="708688"/>
          </a:xfrm>
        </p:spPr>
        <p:txBody>
          <a:bodyPr>
            <a:normAutofit fontScale="90000"/>
          </a:bodyPr>
          <a:lstStyle/>
          <a:p>
            <a:r>
              <a:rPr lang="en-US"/>
              <a:t>I. Thiết kế máy chủ domain </a:t>
            </a:r>
            <a:r>
              <a:rPr lang="en-US" smtClean="0"/>
              <a:t>miền (tt)</a:t>
            </a:r>
            <a:endParaRPr lang="en-US"/>
          </a:p>
        </p:txBody>
      </p:sp>
      <p:sp>
        <p:nvSpPr>
          <p:cNvPr id="3" name="Content Placeholder 2"/>
          <p:cNvSpPr>
            <a:spLocks noGrp="1"/>
          </p:cNvSpPr>
          <p:nvPr>
            <p:ph idx="1"/>
          </p:nvPr>
        </p:nvSpPr>
        <p:spPr>
          <a:xfrm>
            <a:off x="323528" y="1484784"/>
            <a:ext cx="8712968" cy="4968552"/>
          </a:xfrm>
        </p:spPr>
        <p:txBody>
          <a:bodyPr>
            <a:normAutofit lnSpcReduction="10000"/>
          </a:bodyPr>
          <a:lstStyle/>
          <a:p>
            <a:pPr lvl="0"/>
            <a:r>
              <a:rPr lang="en-US" b="1" smtClean="0"/>
              <a:t>Site </a:t>
            </a:r>
            <a:r>
              <a:rPr lang="en-US" b="1"/>
              <a:t>VP:</a:t>
            </a:r>
          </a:p>
          <a:p>
            <a:pPr lvl="1"/>
            <a:r>
              <a:rPr lang="en-US"/>
              <a:t>Child domain: </a:t>
            </a:r>
            <a:r>
              <a:rPr lang="en-US" b="1"/>
              <a:t>vp.tct.vn</a:t>
            </a:r>
          </a:p>
          <a:p>
            <a:pPr lvl="1"/>
            <a:r>
              <a:rPr lang="en-US"/>
              <a:t>Subnet: </a:t>
            </a:r>
            <a:r>
              <a:rPr lang="en-US" b="1"/>
              <a:t>10.64.89.0/26</a:t>
            </a:r>
          </a:p>
          <a:p>
            <a:pPr lvl="1"/>
            <a:r>
              <a:rPr lang="en-US"/>
              <a:t>Domain Controllers: VP-DC3.vp.tct.vn và VP-DC4.vp.tct.vn</a:t>
            </a:r>
          </a:p>
          <a:p>
            <a:pPr lvl="1"/>
            <a:r>
              <a:rPr lang="en-US"/>
              <a:t>Other subnets: LAN CAMPUS Vlans</a:t>
            </a:r>
          </a:p>
          <a:p>
            <a:pPr lvl="1"/>
            <a:r>
              <a:rPr lang="en-US"/>
              <a:t>Operating system: Windows 2008 R2 SP1</a:t>
            </a:r>
            <a:r>
              <a:rPr lang="en-US" smtClean="0"/>
              <a:t>.</a:t>
            </a:r>
          </a:p>
          <a:p>
            <a:pPr lvl="0"/>
            <a:r>
              <a:rPr lang="en-US" b="1"/>
              <a:t>Site MB:</a:t>
            </a:r>
          </a:p>
          <a:p>
            <a:pPr lvl="1"/>
            <a:r>
              <a:rPr lang="en-US"/>
              <a:t>Child domain: </a:t>
            </a:r>
            <a:r>
              <a:rPr lang="en-US" b="1"/>
              <a:t>mb.tct.vn</a:t>
            </a:r>
          </a:p>
          <a:p>
            <a:pPr lvl="1"/>
            <a:r>
              <a:rPr lang="en-US"/>
              <a:t>Subnet: </a:t>
            </a:r>
            <a:r>
              <a:rPr lang="en-US" b="1"/>
              <a:t>10.64.89.64/26</a:t>
            </a:r>
          </a:p>
          <a:p>
            <a:pPr lvl="1"/>
            <a:r>
              <a:rPr lang="en-US"/>
              <a:t>Domain Controllers: MB-DC2.mn.tct.vn và MB-DC3.mn.tct.vn</a:t>
            </a:r>
          </a:p>
          <a:p>
            <a:pPr lvl="1"/>
            <a:r>
              <a:rPr lang="en-US"/>
              <a:t>Operating system: Windows 2008 R2 SP1</a:t>
            </a:r>
            <a:r>
              <a:rPr lang="en-US" smtClean="0"/>
              <a:t>.</a:t>
            </a:r>
            <a:endParaRPr lang="en-US"/>
          </a:p>
        </p:txBody>
      </p:sp>
    </p:spTree>
    <p:extLst>
      <p:ext uri="{BB962C8B-B14F-4D97-AF65-F5344CB8AC3E}">
        <p14:creationId xmlns:p14="http://schemas.microsoft.com/office/powerpoint/2010/main" val="2689715500"/>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2392</TotalTime>
  <Words>4048</Words>
  <Application>Microsoft Office PowerPoint</Application>
  <PresentationFormat>On-screen Show (4:3)</PresentationFormat>
  <Paragraphs>436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BÀI GIẢNG HỆ THỐNG TÍCH HỢP NGƯỜI DÙNG CHI CỤC THUẾ</vt:lpstr>
      <vt:lpstr>Nội dung</vt:lpstr>
      <vt:lpstr>I. Thiết kế máy chủ domain miền</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 Thiết kế máy chủ domain miền (tt)</vt:lpstr>
      <vt:lpstr>II. Máy chủ XXXYYY-SVR1 tại Chi cục Thuế sau chuyển đổi</vt:lpstr>
      <vt:lpstr>II. Máy chủ XXXYYY-SVR1 tại Chi cục Thuế sau chuyển đổi (tt)</vt:lpstr>
      <vt:lpstr>II. Máy chủ XXXYYY-SVR1 tại Chi cục Thuế sau chuyển đổi (tt)</vt:lpstr>
      <vt:lpstr>II. Máy chủ XXXYYY-SVR1 tại Chi cục Thuế sau chuyển đổi (tt)</vt:lpstr>
      <vt:lpstr>II. Máy chủ XXXYYY-SVR1 tại Chi cục Thuế sau chuyển đổi</vt:lpstr>
      <vt:lpstr>III. Quản trị hệ thống của CCT.</vt:lpstr>
      <vt:lpstr>III. Quản trị hệ thống của CCT.</vt:lpstr>
      <vt:lpstr>III. Quản trị hệ thống của CCT.</vt:lpstr>
      <vt:lpstr>III. Quản trị hệ thống của CCT.</vt:lpstr>
      <vt:lpstr>III. Quản trị hệ thống của CCT.</vt:lpstr>
      <vt:lpstr>III. Quản trị hệ thống của CCT.</vt:lpstr>
      <vt:lpstr>III. Quản trị hệ thống của CCT.</vt:lpstr>
      <vt:lpstr>III. Quản trị hệ thống của CCT.</vt:lpstr>
      <vt:lpstr>PowerPoint Presentation</vt:lpstr>
    </vt:vector>
  </TitlesOfParts>
  <Company>Thue Viet Nam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THIẾT KẾ HỆ THỐNG TÍCH HỢP NGƯỜI DÙNG CHI CỤC THUẾ</dc:title>
  <dc:creator>Trinh Le Nin</dc:creator>
  <cp:lastModifiedBy>Tong Cuc Thue</cp:lastModifiedBy>
  <cp:revision>28</cp:revision>
  <dcterms:created xsi:type="dcterms:W3CDTF">2016-04-12T02:37:11Z</dcterms:created>
  <dcterms:modified xsi:type="dcterms:W3CDTF">2016-04-19T08:13:03Z</dcterms:modified>
</cp:coreProperties>
</file>