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OHwJoB+Slep66RzUoKY4Xaazi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73AE77-A7E0-4136-8630-B7916BBBDF69}">
  <a:tblStyle styleId="{E673AE77-A7E0-4136-8630-B7916BBBDF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số lượng token ko bị lặp lại trong 1 bài thơ chia trên tổng số các token trong bài thơ đó</a:t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3e382207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73e382207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3e38220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73e382207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01574" y="1015450"/>
            <a:ext cx="5563403" cy="1504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b="1" lang="en-US" sz="5600"/>
              <a:t>Báo Cáo Đề Tài</a:t>
            </a:r>
            <a:endParaRPr b="1" sz="56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490884" y="3601311"/>
            <a:ext cx="5784784" cy="1992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/>
              <a:t>Đề tài: Xây Dựng Mô Hình Sinh Thơ Lục Bát</a:t>
            </a:r>
            <a:endParaRPr b="1" sz="2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Nhóm Học Viên: Lương Trọng Trí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	    Phan Ben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         Trần Thị Hoài Thương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     	   Nguyễn Thị Thắm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288757" y="258344"/>
            <a:ext cx="11617694" cy="637192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914396" y="3277051"/>
            <a:ext cx="50436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Học sinh lớp 5 viết chữ đẹp hơn in" id="88" name="Google Shape;88;p1"/>
          <p:cNvPicPr preferRelativeResize="0"/>
          <p:nvPr/>
        </p:nvPicPr>
        <p:blipFill rotWithShape="1">
          <a:blip r:embed="rId3">
            <a:alphaModFix/>
          </a:blip>
          <a:srcRect b="0" l="11801" r="7154" t="24006"/>
          <a:stretch/>
        </p:blipFill>
        <p:spPr>
          <a:xfrm>
            <a:off x="6789164" y="1111043"/>
            <a:ext cx="3599850" cy="4482698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00" rotWithShape="0" algn="tl" dir="12900000" dist="50800" ky="145000">
              <a:srgbClr val="000000">
                <a:alpha val="29803"/>
              </a:srgbClr>
            </a:outerShdw>
          </a:effectLst>
        </p:spPr>
      </p:pic>
      <p:pic>
        <p:nvPicPr>
          <p:cNvPr descr="Luyện viết chữ đẹp cho học sinh cấp 2 - Học sinh trung học"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8968" y="3589003"/>
            <a:ext cx="3543987" cy="2317638"/>
          </a:xfrm>
          <a:prstGeom prst="rect">
            <a:avLst/>
          </a:prstGeom>
          <a:solidFill>
            <a:srgbClr val="ECECEC"/>
          </a:solidFill>
          <a:ln cap="sq" cmpd="sng" w="1016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kx="110000" rotWithShape="0" algn="tl" dir="7560000" dist="37500" sy="98000" ky="20000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943896" y="817409"/>
            <a:ext cx="7617542" cy="873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Giải Pháp: Poem Evaluation</a:t>
            </a:r>
            <a:br>
              <a:rPr lang="en-US" sz="4000"/>
            </a:br>
            <a:endParaRPr sz="4000"/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1074174" y="2192594"/>
            <a:ext cx="9288042" cy="3441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Tiêu chuẩn của 1 bài thơ lục bát tốt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Syntactically correct : Đúng luật của một thể thơ lục bát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Lexically diverse :  Không được lặp đi lặp lại token nhiều lần trong 1 bài thơ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Consistent in subject and topic </a:t>
            </a:r>
            <a:endParaRPr/>
          </a:p>
        </p:txBody>
      </p:sp>
      <p:cxnSp>
        <p:nvCxnSpPr>
          <p:cNvPr id="165" name="Google Shape;165;p11"/>
          <p:cNvCxnSpPr/>
          <p:nvPr/>
        </p:nvCxnSpPr>
        <p:spPr>
          <a:xfrm>
            <a:off x="943896" y="1435509"/>
            <a:ext cx="94183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943896" y="667402"/>
            <a:ext cx="7617542" cy="873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Giải Pháp: Poem Evaluation</a:t>
            </a:r>
            <a:br>
              <a:rPr lang="en-US" sz="4000"/>
            </a:br>
            <a:endParaRPr sz="4000"/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1031962" y="1589579"/>
            <a:ext cx="6035197" cy="6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Syntactically correct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cxnSp>
        <p:nvCxnSpPr>
          <p:cNvPr id="172" name="Google Shape;172;p12"/>
          <p:cNvCxnSpPr/>
          <p:nvPr/>
        </p:nvCxnSpPr>
        <p:spPr>
          <a:xfrm>
            <a:off x="1031962" y="1307690"/>
            <a:ext cx="94183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73" name="Google Shape;173;p12"/>
          <p:cNvGrpSpPr/>
          <p:nvPr/>
        </p:nvGrpSpPr>
        <p:grpSpPr>
          <a:xfrm>
            <a:off x="2229265" y="2256867"/>
            <a:ext cx="7811711" cy="2313067"/>
            <a:chOff x="1449852" y="2647222"/>
            <a:chExt cx="7811711" cy="2313067"/>
          </a:xfrm>
        </p:grpSpPr>
        <p:pic>
          <p:nvPicPr>
            <p:cNvPr id="174" name="Google Shape;17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15719" y="2647222"/>
              <a:ext cx="3445844" cy="185624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5" name="Google Shape;175;p12"/>
            <p:cNvGrpSpPr/>
            <p:nvPr/>
          </p:nvGrpSpPr>
          <p:grpSpPr>
            <a:xfrm>
              <a:off x="1449852" y="2653086"/>
              <a:ext cx="7577352" cy="2307203"/>
              <a:chOff x="1548175" y="2580297"/>
              <a:chExt cx="7577352" cy="2307203"/>
            </a:xfrm>
          </p:grpSpPr>
          <p:pic>
            <p:nvPicPr>
              <p:cNvPr id="176" name="Google Shape;176;p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48175" y="2580297"/>
                <a:ext cx="3055892" cy="17140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" name="Google Shape;177;p12"/>
              <p:cNvSpPr txBox="1"/>
              <p:nvPr/>
            </p:nvSpPr>
            <p:spPr>
              <a:xfrm>
                <a:off x="2204186" y="4445379"/>
                <a:ext cx="21464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Rhyme check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2"/>
              <p:cNvSpPr txBox="1"/>
              <p:nvPr/>
            </p:nvSpPr>
            <p:spPr>
              <a:xfrm>
                <a:off x="6979093" y="4518168"/>
                <a:ext cx="21464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Tone check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9" name="Google Shape;179;p12"/>
          <p:cNvSpPr/>
          <p:nvPr/>
        </p:nvSpPr>
        <p:spPr>
          <a:xfrm>
            <a:off x="943896" y="4904725"/>
            <a:ext cx="10382451" cy="16926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943896" y="667402"/>
            <a:ext cx="7617542" cy="873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Giải Pháp: Poem Evaluation</a:t>
            </a:r>
            <a:br>
              <a:rPr lang="en-US" sz="4000"/>
            </a:br>
            <a:endParaRPr sz="4000"/>
          </a:p>
        </p:txBody>
      </p: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1640859" y="2658143"/>
            <a:ext cx="4119827" cy="6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Lexically diverse</a:t>
            </a:r>
            <a:endParaRPr b="1"/>
          </a:p>
        </p:txBody>
      </p:sp>
      <p:cxnSp>
        <p:nvCxnSpPr>
          <p:cNvPr id="186" name="Google Shape;186;p13"/>
          <p:cNvCxnSpPr/>
          <p:nvPr/>
        </p:nvCxnSpPr>
        <p:spPr>
          <a:xfrm>
            <a:off x="1031962" y="1307690"/>
            <a:ext cx="94183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13"/>
          <p:cNvSpPr/>
          <p:nvPr/>
        </p:nvSpPr>
        <p:spPr>
          <a:xfrm>
            <a:off x="245807" y="3516801"/>
            <a:ext cx="8415285" cy="882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71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 tỷ lệ unique tokens (V) trên tổng số lượng tokens. </a:t>
            </a:r>
            <a:endParaRPr/>
          </a:p>
          <a:p>
            <a:pPr indent="0" lvl="0" marL="1371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TTR càng cao càng tốt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666" y="2320414"/>
            <a:ext cx="2159761" cy="995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943896" y="667402"/>
            <a:ext cx="7617542" cy="873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Giải Pháp: Poem Evaluation</a:t>
            </a:r>
            <a:br>
              <a:rPr lang="en-US" sz="4000"/>
            </a:br>
            <a:endParaRPr sz="4000"/>
          </a:p>
        </p:txBody>
      </p:sp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1346595" y="2156015"/>
            <a:ext cx="5772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lang="en-US" sz="2454"/>
              <a:t>Continuity</a:t>
            </a:r>
            <a:r>
              <a:rPr lang="en-US" sz="2254"/>
              <a:t> </a:t>
            </a:r>
            <a:r>
              <a:rPr lang="en-US" sz="2579"/>
              <a:t>in subject and topic </a:t>
            </a:r>
            <a:endParaRPr sz="2579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t/>
            </a:r>
            <a:endParaRPr b="1" sz="910"/>
          </a:p>
        </p:txBody>
      </p:sp>
      <p:cxnSp>
        <p:nvCxnSpPr>
          <p:cNvPr id="195" name="Google Shape;195;p14"/>
          <p:cNvCxnSpPr/>
          <p:nvPr/>
        </p:nvCxnSpPr>
        <p:spPr>
          <a:xfrm>
            <a:off x="1031962" y="1307690"/>
            <a:ext cx="94183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14"/>
          <p:cNvSpPr/>
          <p:nvPr/>
        </p:nvSpPr>
        <p:spPr>
          <a:xfrm>
            <a:off x="1262316" y="2692881"/>
            <a:ext cx="895761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BERT-based Embedding Distances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Đánh giá sự tương đồng ngữ nghĩa giữa các từ, sử dụng word embedding.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 centroid: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422" y="3753052"/>
            <a:ext cx="8413399" cy="24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943896" y="827242"/>
            <a:ext cx="10515600" cy="873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Kết quả</a:t>
            </a:r>
            <a:br>
              <a:rPr lang="en-US" sz="4000"/>
            </a:br>
            <a:endParaRPr sz="4000"/>
          </a:p>
        </p:txBody>
      </p:sp>
      <p:cxnSp>
        <p:nvCxnSpPr>
          <p:cNvPr id="203" name="Google Shape;203;p15"/>
          <p:cNvCxnSpPr/>
          <p:nvPr/>
        </p:nvCxnSpPr>
        <p:spPr>
          <a:xfrm>
            <a:off x="943896" y="1435509"/>
            <a:ext cx="94183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15"/>
          <p:cNvSpPr txBox="1"/>
          <p:nvPr>
            <p:ph idx="1" type="body"/>
          </p:nvPr>
        </p:nvSpPr>
        <p:spPr>
          <a:xfrm>
            <a:off x="838200" y="1825625"/>
            <a:ext cx="3097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Chúng em dùng các </a:t>
            </a:r>
            <a:r>
              <a:rPr b="1" lang="en-US"/>
              <a:t>tính toán các metric cho </a:t>
            </a:r>
            <a:r>
              <a:rPr b="1" lang="en-US"/>
              <a:t>toàn bộ các bài thơ trong bộ dữ liệu</a:t>
            </a:r>
            <a:r>
              <a:rPr lang="en-US"/>
              <a:t> để làm </a:t>
            </a:r>
            <a:r>
              <a:rPr b="1" lang="en-US"/>
              <a:t>ngưỡng trên</a:t>
            </a:r>
            <a:r>
              <a:rPr lang="en-US"/>
              <a:t> để đánh giá chất lượng đầu ra mô hình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05" name="Google Shape;205;p15"/>
          <p:cNvGraphicFramePr/>
          <p:nvPr/>
        </p:nvGraphicFramePr>
        <p:xfrm>
          <a:off x="4197250" y="1806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{E673AE77-A7E0-4136-8630-B7916BBBDF69}</a:tableStyleId>
              </a:tblPr>
              <a:tblGrid>
                <a:gridCol w="1452450"/>
                <a:gridCol w="1452450"/>
                <a:gridCol w="1452450"/>
                <a:gridCol w="1452450"/>
                <a:gridCol w="1452450"/>
              </a:tblGrid>
              <a:tr h="7315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</a:t>
                      </a:r>
                      <a:endParaRPr sz="18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 Diversity Score</a:t>
                      </a:r>
                      <a:endParaRPr sz="18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Rythm and Tone Score</a:t>
                      </a:r>
                      <a:endParaRPr sz="1800"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Subject Continuity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</a:tr>
              <a:tr h="7315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STD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Bộ dữ liệu huấn luyện và kiểm tra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87.6%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85.6%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Thơ sinh bởi model 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37.8%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69.36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43.76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5.65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Thơ sinh bởi model 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90.3%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60,39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44.76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5.78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15"/>
          <p:cNvSpPr/>
          <p:nvPr/>
        </p:nvSpPr>
        <p:spPr>
          <a:xfrm>
            <a:off x="943900" y="5738525"/>
            <a:ext cx="4413000" cy="873600"/>
          </a:xfrm>
          <a:prstGeom prst="wedgeRoundRectCallout">
            <a:avLst>
              <a:gd fmla="val 65314" name="adj1"/>
              <a:gd fmla="val -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Mô hình 1: bị lặp từ nhiều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Mô hình 2: rythm chưa tốt lắm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900"/>
              <a:t>DEMO</a:t>
            </a:r>
            <a:endParaRPr sz="5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1030706" y="2646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</a:pPr>
            <a:r>
              <a:rPr b="1" lang="en-US" sz="6400"/>
              <a:t>Thank you for listening!</a:t>
            </a:r>
            <a:endParaRPr b="1" sz="6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894081" y="501346"/>
            <a:ext cx="501122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2"/>
          <p:cNvGrpSpPr/>
          <p:nvPr/>
        </p:nvGrpSpPr>
        <p:grpSpPr>
          <a:xfrm>
            <a:off x="2156644" y="2232308"/>
            <a:ext cx="2486100" cy="996337"/>
            <a:chOff x="1655200" y="1303588"/>
            <a:chExt cx="2486100" cy="996337"/>
          </a:xfrm>
        </p:grpSpPr>
        <p:sp>
          <p:nvSpPr>
            <p:cNvPr id="96" name="Google Shape;96;p2"/>
            <p:cNvSpPr txBox="1"/>
            <p:nvPr/>
          </p:nvSpPr>
          <p:spPr>
            <a:xfrm>
              <a:off x="1655200" y="1942925"/>
              <a:ext cx="24861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Mô tả bài toán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2378650" y="1303588"/>
              <a:ext cx="10392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Calibri"/>
                <a:buNone/>
              </a:pPr>
              <a:r>
                <a:rPr b="0" i="0" lang="en-US" sz="4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7259879" y="2396727"/>
            <a:ext cx="1724266" cy="1024654"/>
            <a:chOff x="7259879" y="2426224"/>
            <a:chExt cx="1724266" cy="1024654"/>
          </a:xfrm>
        </p:grpSpPr>
        <p:sp>
          <p:nvSpPr>
            <p:cNvPr id="99" name="Google Shape;99;p2"/>
            <p:cNvSpPr txBox="1"/>
            <p:nvPr/>
          </p:nvSpPr>
          <p:spPr>
            <a:xfrm>
              <a:off x="7259879" y="2903284"/>
              <a:ext cx="1724266" cy="547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Datasets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7454928" y="2426224"/>
              <a:ext cx="10392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Calibri"/>
                <a:buNone/>
              </a:pPr>
              <a:r>
                <a:rPr b="0" i="0" lang="en-US" sz="4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2744364" y="4168599"/>
            <a:ext cx="2043767" cy="1039387"/>
            <a:chOff x="2233087" y="3519175"/>
            <a:chExt cx="2043767" cy="1039387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2233087" y="3872575"/>
              <a:ext cx="2043767" cy="68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Giải pháp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2467140" y="3519175"/>
              <a:ext cx="1039200" cy="460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Calibri"/>
                <a:buNone/>
              </a:pPr>
              <a:r>
                <a:rPr b="0" i="0" lang="en-US" sz="4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6878962" y="4045281"/>
            <a:ext cx="2486100" cy="998212"/>
            <a:chOff x="5001000" y="3082738"/>
            <a:chExt cx="2486100" cy="998212"/>
          </a:xfrm>
        </p:grpSpPr>
        <p:sp>
          <p:nvSpPr>
            <p:cNvPr id="105" name="Google Shape;105;p2"/>
            <p:cNvSpPr txBox="1"/>
            <p:nvPr/>
          </p:nvSpPr>
          <p:spPr>
            <a:xfrm>
              <a:off x="5001000" y="3723950"/>
              <a:ext cx="24861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Kết quả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5724450" y="3082738"/>
              <a:ext cx="10392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Calibri"/>
                <a:buNone/>
              </a:pPr>
              <a:r>
                <a:rPr b="0" i="0" lang="en-US" sz="4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7" name="Google Shape;107;p2"/>
          <p:cNvCxnSpPr/>
          <p:nvPr/>
        </p:nvCxnSpPr>
        <p:spPr>
          <a:xfrm>
            <a:off x="1022555" y="1366684"/>
            <a:ext cx="94183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Mô tả bài toán</a:t>
            </a:r>
            <a:endParaRPr sz="4000"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225824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Huấn luyện mô hình sinh thơ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Dữ liệu huấn luyện: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Cặp (các câu thơ nguồn – câu thơ đích)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Mô hình huấn luyện: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Các mô hình sinh văn bản:  Encoder – Decoder 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Mô hình: PhoBERT_Transformer Decoder</a:t>
            </a:r>
            <a:endParaRPr/>
          </a:p>
        </p:txBody>
      </p:sp>
      <p:cxnSp>
        <p:nvCxnSpPr>
          <p:cNvPr id="114" name="Google Shape;114;p4"/>
          <p:cNvCxnSpPr/>
          <p:nvPr/>
        </p:nvCxnSpPr>
        <p:spPr>
          <a:xfrm>
            <a:off x="943896" y="1435509"/>
            <a:ext cx="94183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5"/>
          <p:cNvCxnSpPr/>
          <p:nvPr/>
        </p:nvCxnSpPr>
        <p:spPr>
          <a:xfrm flipH="1" rot="10800000">
            <a:off x="1406014" y="1474839"/>
            <a:ext cx="9065341" cy="5899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5"/>
          <p:cNvSpPr/>
          <p:nvPr/>
        </p:nvSpPr>
        <p:spPr>
          <a:xfrm>
            <a:off x="1264441" y="697775"/>
            <a:ext cx="511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1160250" y="1865875"/>
            <a:ext cx="9871500" cy="48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Sử dụng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hai bộ dữ liệu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thơ lục bát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Bộ dữ liệu của fsoft-ailab: Bao gồm 87609 bài thơ lục bát được thu thập từ facebook, các trang web thơ,...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Bộ dữ liệu tự thu thập, bao gồm 2861 bài thơ lục bát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Tạo các ví dụ huấn luyện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dạng: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Câu nguồn: 2 câu thơ liên tiếp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Câu đích: câu thơ liền ngay sau hai câu nguồn trong cùng một bài thơ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Tập dữ liệu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bao gồm: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Tập huấn luyện: 300,000 ví dụ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Tập test: 50000 ví dụ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Giải pháp: Xử lý dữ liệu </a:t>
            </a:r>
            <a:endParaRPr sz="4000"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838200" y="1909553"/>
            <a:ext cx="105156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Thống kê cho thấy, có những cụm từ (bi-gram) như: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US"/>
              <a:t>bây giờ, hôm nay, bao nhiêu, tình yêu,...</a:t>
            </a:r>
            <a:r>
              <a:rPr lang="en-US"/>
              <a:t> xuất hiện với tần suất rất nhiều ở </a:t>
            </a:r>
            <a:r>
              <a:rPr b="1" lang="en-US"/>
              <a:t>vị trí đầu các câu thơ</a:t>
            </a:r>
            <a:endParaRPr b="1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-&gt; Loại bỏ bớt các ví dụ có các từ này xuất hiện ở đầu câu target</a:t>
            </a:r>
            <a:endParaRPr/>
          </a:p>
        </p:txBody>
      </p:sp>
      <p:cxnSp>
        <p:nvCxnSpPr>
          <p:cNvPr id="128" name="Google Shape;128;p6"/>
          <p:cNvCxnSpPr/>
          <p:nvPr/>
        </p:nvCxnSpPr>
        <p:spPr>
          <a:xfrm>
            <a:off x="943896" y="1435509"/>
            <a:ext cx="94183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Giải pháp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: Transformer-based Encoder Decoder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7"/>
          <p:cNvCxnSpPr/>
          <p:nvPr/>
        </p:nvCxnSpPr>
        <p:spPr>
          <a:xfrm>
            <a:off x="943896" y="1435509"/>
            <a:ext cx="94183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6875" y="1600228"/>
            <a:ext cx="6212374" cy="307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/>
          <p:nvPr/>
        </p:nvSpPr>
        <p:spPr>
          <a:xfrm>
            <a:off x="1212575" y="5088825"/>
            <a:ext cx="2524500" cy="1272300"/>
          </a:xfrm>
          <a:prstGeom prst="wedgeRectCallout">
            <a:avLst>
              <a:gd fmla="val 52084" name="adj1"/>
              <a:gd fmla="val -9218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Giữ nguyên embedding của PhoBert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838200" y="728920"/>
            <a:ext cx="10515600" cy="873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Giải Pháp: Huấn luyện mô hình sinh thơ</a:t>
            </a:r>
            <a:br>
              <a:rPr lang="en-US" sz="4000"/>
            </a:br>
            <a:endParaRPr sz="4000"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1074174" y="1946787"/>
            <a:ext cx="9288042" cy="4570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Decoder: Transformer Decoder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143" name="Google Shape;143;p10"/>
          <p:cNvCxnSpPr/>
          <p:nvPr/>
        </p:nvCxnSpPr>
        <p:spPr>
          <a:xfrm>
            <a:off x="943896" y="1435509"/>
            <a:ext cx="941832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002" y="2488637"/>
            <a:ext cx="8436385" cy="390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3e382207a_0_13"/>
          <p:cNvSpPr txBox="1"/>
          <p:nvPr>
            <p:ph type="title"/>
          </p:nvPr>
        </p:nvSpPr>
        <p:spPr>
          <a:xfrm>
            <a:off x="1271575" y="333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Mô hình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600"/>
              <a:t>Hậu xử lý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173e382207a_0_13"/>
          <p:cNvCxnSpPr/>
          <p:nvPr/>
        </p:nvCxnSpPr>
        <p:spPr>
          <a:xfrm>
            <a:off x="1386896" y="1467034"/>
            <a:ext cx="9418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g173e382207a_0_13"/>
          <p:cNvSpPr txBox="1"/>
          <p:nvPr>
            <p:ph idx="1" type="body"/>
          </p:nvPr>
        </p:nvSpPr>
        <p:spPr>
          <a:xfrm>
            <a:off x="1074174" y="2142099"/>
            <a:ext cx="9288000" cy="43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lang="en-US" sz="2800"/>
              <a:t>Trigram Blocking</a:t>
            </a:r>
            <a:r>
              <a:rPr lang="en-US" sz="2800"/>
              <a:t>:</a:t>
            </a:r>
            <a:endParaRPr sz="2800"/>
          </a:p>
          <a:p>
            <a:pPr indent="0" lvl="0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Khi sinh thơ, bỏ qua những chuỗi ứng viên mà trong đó có ít nhất một trigram bị lặp lại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Beam search:</a:t>
            </a:r>
            <a:endParaRPr b="1"/>
          </a:p>
          <a:p>
            <a:pPr indent="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Kích thước k=5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3e382207a_0_6"/>
          <p:cNvSpPr txBox="1"/>
          <p:nvPr>
            <p:ph type="title"/>
          </p:nvPr>
        </p:nvSpPr>
        <p:spPr>
          <a:xfrm>
            <a:off x="1271575" y="333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Quá trình giải quyết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g173e382207a_0_6"/>
          <p:cNvCxnSpPr/>
          <p:nvPr/>
        </p:nvCxnSpPr>
        <p:spPr>
          <a:xfrm>
            <a:off x="1386896" y="1467034"/>
            <a:ext cx="9418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g173e382207a_0_6"/>
          <p:cNvSpPr txBox="1"/>
          <p:nvPr>
            <p:ph idx="1" type="body"/>
          </p:nvPr>
        </p:nvSpPr>
        <p:spPr>
          <a:xfrm>
            <a:off x="915150" y="2212475"/>
            <a:ext cx="9889800" cy="3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Huấn luyện hai mô hình: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b="1" lang="en-US"/>
              <a:t>Phương pháp </a:t>
            </a:r>
            <a:r>
              <a:rPr b="1" lang="en-US"/>
              <a:t>1</a:t>
            </a:r>
            <a:r>
              <a:rPr lang="en-US"/>
              <a:t>: Huấn luyện 4 epochs với mô hình đề xuất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/>
              <a:t>Phương pháp</a:t>
            </a:r>
            <a:r>
              <a:rPr b="1" lang="en-US"/>
              <a:t> 2</a:t>
            </a:r>
            <a:r>
              <a:rPr lang="en-US"/>
              <a:t>: Huấn luyện 4 epochs với bộ dữ liệu đã thực hiện filter (tần suất tối đa của một bigram xuất hiện đầu câu thơ trong tập huấn luyện là 10)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2022-10-10T15:53:09Z</dcterms:created>
  <dc:creator>Nguyễn Thị Thắm (VNCDLL-CTÐTKSAI-HVCTÐTKSAI)</dc:creator>
</cp:coreProperties>
</file>