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65" r:id="rId3"/>
    <p:sldId id="266" r:id="rId4"/>
    <p:sldId id="286" r:id="rId5"/>
    <p:sldId id="273" r:id="rId6"/>
    <p:sldId id="288" r:id="rId7"/>
    <p:sldId id="277" r:id="rId8"/>
    <p:sldId id="290" r:id="rId9"/>
    <p:sldId id="287" r:id="rId10"/>
    <p:sldId id="292" r:id="rId11"/>
    <p:sldId id="294" r:id="rId12"/>
    <p:sldId id="295" r:id="rId13"/>
    <p:sldId id="296" r:id="rId14"/>
    <p:sldId id="297" r:id="rId15"/>
    <p:sldId id="298" r:id="rId16"/>
    <p:sldId id="279" r:id="rId17"/>
    <p:sldId id="278" r:id="rId18"/>
    <p:sldId id="283" r:id="rId19"/>
    <p:sldId id="285" r:id="rId20"/>
    <p:sldId id="284" r:id="rId21"/>
    <p:sldId id="289" r:id="rId22"/>
    <p:sldId id="281" r:id="rId23"/>
    <p:sldId id="299" r:id="rId24"/>
    <p:sldId id="26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65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1/26/2024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1/26/2024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1/26/2024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1/26/2024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1/26/2024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1/26/2024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1/26/2024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3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83" r:id="rId4"/>
    <p:sldLayoutId id="2147483679" r:id="rId5"/>
    <p:sldLayoutId id="2147483680" r:id="rId6"/>
    <p:sldLayoutId id="2147483681" r:id="rId7"/>
    <p:sldLayoutId id="2147483682" r:id="rId8"/>
    <p:sldLayoutId id="2147483684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1623063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en-US" sz="5000" dirty="0"/>
              <a:t>KỸ THUẬT VI XỬ LÝ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570943" y="2471855"/>
            <a:ext cx="7342482" cy="1335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en-US" sz="3500" i="1" dirty="0" err="1">
                <a:solidFill>
                  <a:srgbClr val="FF0000"/>
                </a:solidFill>
                <a:effectLst/>
              </a:rPr>
              <a:t>Nhóm</a:t>
            </a:r>
            <a:r>
              <a:rPr lang="en-US" sz="3500" i="1" dirty="0">
                <a:solidFill>
                  <a:srgbClr val="FF0000"/>
                </a:solidFill>
                <a:effectLst/>
              </a:rPr>
              <a:t> 9:</a:t>
            </a:r>
            <a:r>
              <a:rPr lang="en-US" sz="3500" b="1" dirty="0">
                <a:solidFill>
                  <a:srgbClr val="FF0000"/>
                </a:solidFill>
                <a:effectLst/>
              </a:rPr>
              <a:t> THIẾT KẾ HỆ THỐNG BÁO CHÁY BẰNG BỘ XỬ LÝ ESP32</a:t>
            </a:r>
            <a:endParaRPr lang="en-US" sz="3500" b="0" dirty="0">
              <a:solidFill>
                <a:srgbClr val="FF0000"/>
              </a:solidFill>
            </a:endParaRPr>
          </a:p>
          <a:p>
            <a:endParaRPr lang="en-US" sz="2800" b="0" dirty="0"/>
          </a:p>
          <a:p>
            <a:endParaRPr lang="en-US" sz="2800" b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1C7F22-DD03-E3D2-1717-46F5C7D2E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604839"/>
              </p:ext>
            </p:extLst>
          </p:nvPr>
        </p:nvGraphicFramePr>
        <p:xfrm>
          <a:off x="821547" y="3967991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824">
                  <a:extLst>
                    <a:ext uri="{9D8B030D-6E8A-4147-A177-3AD203B41FA5}">
                      <a16:colId xmlns:a16="http://schemas.microsoft.com/office/drawing/2014/main" val="1593072133"/>
                    </a:ext>
                  </a:extLst>
                </a:gridCol>
                <a:gridCol w="3829176">
                  <a:extLst>
                    <a:ext uri="{9D8B030D-6E8A-4147-A177-3AD203B41FA5}">
                      <a16:colId xmlns:a16="http://schemas.microsoft.com/office/drawing/2014/main" val="1363139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Sinh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viên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thực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hiện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Phan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Công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Tài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- 20203566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1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C0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Nguyễn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Mạnh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Toàn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- 20200543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481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C0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Nguyễn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Thành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Kiên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- 20203478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55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1">
                        <a:solidFill>
                          <a:srgbClr val="C0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Vương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Thị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Thu Thủy - 20203602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32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Lớp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145580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892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GVHD: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TS.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Hàn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Huy Dũng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414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2BCA-A953-E4E8-9DF4-80675416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LÝ THUYẾT DS - ENVIDENCE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60EA-6653-3AE7-7289-DD8479DAF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5686" y="841248"/>
            <a:ext cx="8072628" cy="564184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dirty="0" err="1"/>
              <a:t>Chuẩn</a:t>
            </a:r>
            <a:r>
              <a:rPr lang="en-US" b="1" i="1" dirty="0"/>
              <a:t> </a:t>
            </a:r>
            <a:r>
              <a:rPr lang="en-US" b="1" i="1" dirty="0" err="1"/>
              <a:t>hóa</a:t>
            </a:r>
            <a:r>
              <a:rPr lang="en-US" b="1" i="1" dirty="0"/>
              <a:t> </a:t>
            </a:r>
            <a:r>
              <a:rPr lang="en-US" b="1" i="1" dirty="0" err="1"/>
              <a:t>dữ</a:t>
            </a:r>
            <a:r>
              <a:rPr lang="en-US" b="1" i="1" dirty="0"/>
              <a:t> </a:t>
            </a:r>
            <a:r>
              <a:rPr lang="en-US" b="1" i="1" dirty="0" err="1"/>
              <a:t>liệu</a:t>
            </a:r>
            <a:endParaRPr lang="en-US" b="1" i="1" dirty="0"/>
          </a:p>
          <a:p>
            <a:pPr marL="0" indent="0">
              <a:buNone/>
            </a:pPr>
            <a:endParaRPr lang="en-US" b="1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85C89-7D1D-5A90-6795-7FC575F1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3" name="Picture 12" descr="A graph of a line&#10;&#10;Description automatically generated">
            <a:extLst>
              <a:ext uri="{FF2B5EF4-FFF2-40B4-BE49-F238E27FC236}">
                <a16:creationId xmlns:a16="http://schemas.microsoft.com/office/drawing/2014/main" id="{E6FD757B-EF0B-1C90-A77A-385AF3AC5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939" y="3432512"/>
            <a:ext cx="2590958" cy="28793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271CD0-A62A-DC8B-FD76-EE41CBB4FA7D}"/>
                  </a:ext>
                </a:extLst>
              </p:cNvPr>
              <p:cNvSpPr txBox="1"/>
              <p:nvPr/>
            </p:nvSpPr>
            <p:spPr>
              <a:xfrm>
                <a:off x="235077" y="1357780"/>
                <a:ext cx="8450868" cy="2230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8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𝑡</m:t>
                      </m:r>
                      <m:r>
                        <a:rPr lang="vi-VN" sz="18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 </m:t>
                      </m:r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</m:ctrlPr>
                        </m:dPr>
                        <m:e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𝑝h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ầ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𝑛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 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𝑥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á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𝑐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 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𝑠𝑢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ấ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𝑡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 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𝑥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ả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𝑦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 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𝑟𝑎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 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𝑐h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á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𝑦</m:t>
                          </m:r>
                        </m:e>
                      </m:d>
                      <m:r>
                        <a:rPr lang="vi-VN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=</m:t>
                      </m:r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</m:ctrlPr>
                        </m:fPr>
                        <m:num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𝑁h𝑖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ệ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𝑡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 độ đ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𝑜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 đượ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𝑐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 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𝑡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ừ 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𝑐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ả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𝑚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 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𝑏𝑖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ế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𝑛</m:t>
                          </m:r>
                        </m:num>
                        <m:den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50</m:t>
                          </m:r>
                        </m:den>
                      </m:f>
                    </m:oMath>
                  </m:oMathPara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ngsana New" panose="02020603050405020304" pitchFamily="18" charset="-34"/>
                </a:endParaRPr>
              </a:p>
              <a:p>
                <a:pPr marL="457200" indent="45720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</m:ctrlPr>
                        </m:sSubPr>
                        <m:e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   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𝑡</m:t>
                          </m:r>
                        </m:e>
                        <m:sub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</m:ctrlPr>
                        </m:dPr>
                        <m:e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𝑝h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ầ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𝑛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 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𝑥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á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𝑐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 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𝑠𝑢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ấ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𝑡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 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𝑘h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ô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𝑛𝑔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 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𝑐h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ắ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𝑐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 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𝑐h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ắ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𝑛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 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𝑐h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á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𝑦</m:t>
                          </m:r>
                        </m:e>
                      </m:d>
                      <m:r>
                        <a:rPr lang="vi-VN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=</m:t>
                      </m:r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</m:ctrlPr>
                        </m:fPr>
                        <m:num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𝐾h𝑜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ả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𝑛𝑔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 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𝑠𝑎𝑖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 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𝑠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ố</m:t>
                          </m:r>
                        </m:num>
                        <m:den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50</m:t>
                          </m:r>
                        </m:den>
                      </m:f>
                      <m:r>
                        <a:rPr lang="vi-VN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=</m:t>
                      </m:r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</m:ctrlPr>
                        </m:fPr>
                        <m:num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4</m:t>
                          </m:r>
                        </m:num>
                        <m:den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50</m:t>
                          </m:r>
                        </m:den>
                      </m:f>
                      <m:r>
                        <a:rPr lang="vi-VN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=0.08</m:t>
                      </m:r>
                    </m:oMath>
                  </m:oMathPara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ngsana New" panose="02020603050405020304" pitchFamily="18" charset="-34"/>
                </a:endParaRPr>
              </a:p>
              <a:p>
                <a:pPr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𝑃h</m:t>
                      </m:r>
                      <m:r>
                        <a:rPr lang="vi-VN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ầ</m:t>
                      </m:r>
                      <m:r>
                        <a:rPr lang="vi-VN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𝑛</m:t>
                      </m:r>
                      <m:r>
                        <a:rPr lang="vi-VN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 </m:t>
                      </m:r>
                      <m:r>
                        <a:rPr lang="vi-VN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𝑥</m:t>
                      </m:r>
                      <m:r>
                        <a:rPr lang="vi-VN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á</m:t>
                      </m:r>
                      <m:r>
                        <a:rPr lang="vi-VN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𝑐</m:t>
                      </m:r>
                      <m:r>
                        <a:rPr lang="vi-VN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 </m:t>
                      </m:r>
                      <m:r>
                        <a:rPr lang="vi-VN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𝑠𝑢</m:t>
                      </m:r>
                      <m:r>
                        <a:rPr lang="vi-VN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ấ</m:t>
                      </m:r>
                      <m:r>
                        <a:rPr lang="vi-VN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𝑡</m:t>
                      </m:r>
                      <m:r>
                        <a:rPr lang="vi-VN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 </m:t>
                      </m:r>
                      <m:r>
                        <a:rPr lang="vi-VN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𝑘h</m:t>
                      </m:r>
                      <m:r>
                        <a:rPr lang="vi-VN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ô</m:t>
                      </m:r>
                      <m:r>
                        <a:rPr lang="vi-VN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𝑛𝑔</m:t>
                      </m:r>
                      <m:r>
                        <a:rPr lang="vi-VN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 </m:t>
                      </m:r>
                      <m:r>
                        <a:rPr lang="vi-VN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𝑥</m:t>
                      </m:r>
                      <m:r>
                        <a:rPr lang="vi-VN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ả</m:t>
                      </m:r>
                      <m:r>
                        <a:rPr lang="vi-VN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𝑦</m:t>
                      </m:r>
                      <m:r>
                        <a:rPr lang="vi-VN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 </m:t>
                      </m:r>
                      <m:r>
                        <a:rPr lang="vi-VN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𝑟𝑎</m:t>
                      </m:r>
                      <m:r>
                        <a:rPr lang="vi-VN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 </m:t>
                      </m:r>
                      <m:r>
                        <a:rPr lang="vi-VN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𝑐h</m:t>
                      </m:r>
                      <m:r>
                        <a:rPr lang="vi-VN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á</m:t>
                      </m:r>
                      <m:r>
                        <a:rPr lang="vi-VN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𝑦</m:t>
                      </m:r>
                      <m:r>
                        <a:rPr lang="vi-VN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=1−</m:t>
                      </m:r>
                      <m:r>
                        <a:rPr lang="vi-VN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𝑡</m:t>
                      </m:r>
                      <m:r>
                        <a:rPr lang="vi-VN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−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</m:ctrlPr>
                        </m:sSubPr>
                        <m:e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𝑡</m:t>
                          </m:r>
                        </m:e>
                        <m:sub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0</m:t>
                          </m:r>
                        </m:sub>
                      </m:sSub>
                      <m:r>
                        <a:rPr lang="vi-VN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=1−</m:t>
                      </m:r>
                      <m:r>
                        <a:rPr lang="vi-VN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𝑡</m:t>
                      </m:r>
                      <m:r>
                        <a:rPr lang="vi-VN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−0.08</m:t>
                      </m:r>
                    </m:oMath>
                  </m:oMathPara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ngsana New" panose="02020603050405020304" pitchFamily="18" charset="-34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271CD0-A62A-DC8B-FD76-EE41CBB4F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77" y="1357780"/>
                <a:ext cx="8450868" cy="22307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180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2BCA-A953-E4E8-9DF4-80675416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LÝ THUYẾT DS - ENVIDENCE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60EA-6653-3AE7-7289-DD8479DAF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5686" y="841248"/>
            <a:ext cx="8072628" cy="564184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dirty="0" err="1"/>
              <a:t>Chuẩn</a:t>
            </a:r>
            <a:r>
              <a:rPr lang="en-US" b="1" i="1" dirty="0"/>
              <a:t> </a:t>
            </a:r>
            <a:r>
              <a:rPr lang="en-US" b="1" i="1" dirty="0" err="1"/>
              <a:t>hóa</a:t>
            </a:r>
            <a:r>
              <a:rPr lang="en-US" b="1" i="1" dirty="0"/>
              <a:t> </a:t>
            </a:r>
            <a:r>
              <a:rPr lang="en-US" b="1" i="1" dirty="0" err="1"/>
              <a:t>dữ</a:t>
            </a:r>
            <a:r>
              <a:rPr lang="en-US" b="1" i="1" dirty="0"/>
              <a:t> </a:t>
            </a:r>
            <a:r>
              <a:rPr lang="en-US" b="1" i="1" dirty="0" err="1"/>
              <a:t>liệu</a:t>
            </a:r>
            <a:endParaRPr lang="en-US" b="1" i="1" dirty="0"/>
          </a:p>
          <a:p>
            <a:pPr marL="0" indent="0">
              <a:buNone/>
            </a:pPr>
            <a:endParaRPr lang="en-US" b="1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85C89-7D1D-5A90-6795-7FC575F1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5" name="Picture 14" descr="A graph of a function&#10;&#10;Description automatically generated">
            <a:extLst>
              <a:ext uri="{FF2B5EF4-FFF2-40B4-BE49-F238E27FC236}">
                <a16:creationId xmlns:a16="http://schemas.microsoft.com/office/drawing/2014/main" id="{CFFAA167-0B24-B6D8-5B86-275BC8F32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461" y="3577319"/>
            <a:ext cx="2979238" cy="26963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29B5DA-129A-13CF-3DAF-0E8EAE5C4D72}"/>
                  </a:ext>
                </a:extLst>
              </p:cNvPr>
              <p:cNvSpPr txBox="1"/>
              <p:nvPr/>
            </p:nvSpPr>
            <p:spPr>
              <a:xfrm>
                <a:off x="587398" y="1322212"/>
                <a:ext cx="7763316" cy="2309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m:t>h</m:t>
                      </m:r>
                      <m:r>
                        <a:rPr lang="vi-VN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m:t> </m:t>
                      </m:r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</m:ctrlPr>
                        </m:dPr>
                        <m:e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𝑝h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ầ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𝑛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 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𝑥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á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𝑐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 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𝑠𝑢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ấ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𝑡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 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𝑐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ó 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𝑐h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á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𝑦</m:t>
                          </m:r>
                        </m:e>
                      </m:d>
                      <m:r>
                        <a:rPr lang="vi-VN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m:t>=1−</m:t>
                      </m:r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</m:ctrlPr>
                        </m:fPr>
                        <m:num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Độ ẩ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𝑚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 đ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𝑜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 đượ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𝑐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 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𝑡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ừ 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𝑐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ả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𝑚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 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𝑏𝑖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ế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𝑛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−20</m:t>
                          </m:r>
                        </m:num>
                        <m:den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90−20</m:t>
                          </m:r>
                        </m:den>
                      </m:f>
                    </m:oMath>
                  </m:oMathPara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ngsana New" panose="02020603050405020304" pitchFamily="18" charset="-34"/>
                </a:endParaRPr>
              </a:p>
              <a:p>
                <a:pPr marL="45720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</m:ctrlPr>
                        </m:sSubPr>
                        <m:e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h</m:t>
                          </m:r>
                        </m:e>
                        <m:sub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</m:ctrlPr>
                        </m:dPr>
                        <m:e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𝑝h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ầ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𝑛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 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𝑥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á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𝑐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 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𝑠𝑢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ấ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𝑡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 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𝑘h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ô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𝑛𝑔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 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𝑐h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ắ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𝑐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 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𝑐h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ắ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𝑛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 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𝑐h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á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𝑦</m:t>
                          </m:r>
                        </m:e>
                      </m:d>
                      <m:r>
                        <a:rPr lang="vi-VN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m:t>=</m:t>
                      </m:r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</m:ctrlPr>
                        </m:fPr>
                        <m:num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𝑘h𝑜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ả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𝑛𝑔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 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𝑠𝑎𝑖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 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𝑠</m:t>
                          </m:r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ố</m:t>
                          </m:r>
                        </m:num>
                        <m:den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90−20</m:t>
                          </m:r>
                        </m:den>
                      </m:f>
                      <m:r>
                        <a:rPr lang="vi-VN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m:t>=</m:t>
                      </m:r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</m:ctrlPr>
                        </m:fPr>
                        <m:num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10</m:t>
                          </m:r>
                        </m:num>
                        <m:den>
                          <m:r>
                            <a:rPr lang="vi-V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70</m:t>
                          </m:r>
                        </m:den>
                      </m:f>
                      <m:r>
                        <a:rPr lang="vi-VN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m:t>≈0.15</m:t>
                      </m:r>
                    </m:oMath>
                  </m:oMathPara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ngsana New" panose="02020603050405020304" pitchFamily="18" charset="-34"/>
                </a:endParaRPr>
              </a:p>
              <a:p>
                <a:pPr marL="45720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vi-VN" sz="1800" i="1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ngsana New" panose="02020603050405020304" pitchFamily="18" charset="-34"/>
                  </a:rPr>
                  <a:t>  </a:t>
                </a:r>
                <a14:m>
                  <m:oMath xmlns:m="http://schemas.openxmlformats.org/officeDocument/2006/math">
                    <m:r>
                      <a:rPr lang="vi-V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rPr>
                      <m:t>𝑃h</m:t>
                    </m:r>
                    <m:r>
                      <a:rPr lang="vi-V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rPr>
                      <m:t>ầ</m:t>
                    </m:r>
                    <m:r>
                      <a:rPr lang="vi-V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rPr>
                      <m:t>𝑛</m:t>
                    </m:r>
                    <m:r>
                      <a:rPr lang="vi-V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rPr>
                      <m:t> </m:t>
                    </m:r>
                    <m:r>
                      <a:rPr lang="vi-V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rPr>
                      <m:t>𝑥</m:t>
                    </m:r>
                    <m:r>
                      <a:rPr lang="vi-V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rPr>
                      <m:t>á</m:t>
                    </m:r>
                    <m:r>
                      <a:rPr lang="vi-V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rPr>
                      <m:t>𝑐</m:t>
                    </m:r>
                    <m:r>
                      <a:rPr lang="vi-V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rPr>
                      <m:t> </m:t>
                    </m:r>
                    <m:r>
                      <a:rPr lang="vi-V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rPr>
                      <m:t>𝑠𝑢</m:t>
                    </m:r>
                    <m:r>
                      <a:rPr lang="vi-V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rPr>
                      <m:t>ấ</m:t>
                    </m:r>
                    <m:r>
                      <a:rPr lang="vi-V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rPr>
                      <m:t>𝑡</m:t>
                    </m:r>
                    <m:r>
                      <a:rPr lang="vi-V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rPr>
                      <m:t> </m:t>
                    </m:r>
                    <m:r>
                      <a:rPr lang="vi-V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rPr>
                      <m:t>𝑘h</m:t>
                    </m:r>
                    <m:r>
                      <a:rPr lang="vi-V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rPr>
                      <m:t>ô</m:t>
                    </m:r>
                    <m:r>
                      <a:rPr lang="vi-V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rPr>
                      <m:t>𝑛𝑔</m:t>
                    </m:r>
                    <m:r>
                      <a:rPr lang="vi-V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rPr>
                      <m:t> </m:t>
                    </m:r>
                    <m:r>
                      <a:rPr lang="vi-V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rPr>
                      <m:t>𝑥</m:t>
                    </m:r>
                    <m:r>
                      <a:rPr lang="vi-V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rPr>
                      <m:t>ả</m:t>
                    </m:r>
                    <m:r>
                      <a:rPr lang="vi-V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rPr>
                      <m:t>𝑦</m:t>
                    </m:r>
                    <m:r>
                      <a:rPr lang="vi-V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rPr>
                      <m:t> </m:t>
                    </m:r>
                    <m:r>
                      <a:rPr lang="vi-V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rPr>
                      <m:t>𝑟𝑎</m:t>
                    </m:r>
                    <m:r>
                      <a:rPr lang="vi-V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rPr>
                      <m:t> </m:t>
                    </m:r>
                    <m:r>
                      <a:rPr lang="vi-V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rPr>
                      <m:t>𝑐h</m:t>
                    </m:r>
                    <m:r>
                      <a:rPr lang="vi-V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rPr>
                      <m:t>á</m:t>
                    </m:r>
                    <m:r>
                      <a:rPr lang="vi-V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rPr>
                      <m:t>𝑦</m:t>
                    </m:r>
                    <m:r>
                      <a:rPr lang="vi-V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rPr>
                      <m:t>=1−</m:t>
                    </m:r>
                    <m:r>
                      <a:rPr lang="vi-V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rPr>
                      <m:t>h</m:t>
                    </m:r>
                    <m:r>
                      <a:rPr lang="vi-V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rPr>
                      <m:t>−0.15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ngsana New" panose="02020603050405020304" pitchFamily="18" charset="-34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29B5DA-129A-13CF-3DAF-0E8EAE5C4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98" y="1322212"/>
                <a:ext cx="7763316" cy="23096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252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2BCA-A953-E4E8-9DF4-80675416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LÝ THUYẾT DS - ENVIDENCE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60EA-6653-3AE7-7289-DD8479DAF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5686" y="841248"/>
            <a:ext cx="8072628" cy="564184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dirty="0" err="1"/>
              <a:t>Chuẩn</a:t>
            </a:r>
            <a:r>
              <a:rPr lang="en-US" b="1" i="1" dirty="0"/>
              <a:t> </a:t>
            </a:r>
            <a:r>
              <a:rPr lang="en-US" b="1" i="1" dirty="0" err="1"/>
              <a:t>hóa</a:t>
            </a:r>
            <a:r>
              <a:rPr lang="en-US" b="1" i="1" dirty="0"/>
              <a:t> </a:t>
            </a:r>
            <a:r>
              <a:rPr lang="en-US" b="1" i="1" dirty="0" err="1"/>
              <a:t>dữ</a:t>
            </a:r>
            <a:r>
              <a:rPr lang="en-US" b="1" i="1" dirty="0"/>
              <a:t> </a:t>
            </a:r>
            <a:r>
              <a:rPr lang="en-US" b="1" i="1" dirty="0" err="1"/>
              <a:t>liệu</a:t>
            </a:r>
            <a:endParaRPr lang="en-US" b="1" i="1" dirty="0"/>
          </a:p>
          <a:p>
            <a:pPr marL="0" indent="0">
              <a:buNone/>
            </a:pPr>
            <a:endParaRPr lang="en-US" b="1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85C89-7D1D-5A90-6795-7FC575F1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29B5DA-129A-13CF-3DAF-0E8EAE5C4D72}"/>
                  </a:ext>
                </a:extLst>
              </p:cNvPr>
              <p:cNvSpPr txBox="1"/>
              <p:nvPr/>
            </p:nvSpPr>
            <p:spPr>
              <a:xfrm>
                <a:off x="587398" y="1322211"/>
                <a:ext cx="7381810" cy="4916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23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- </a:t>
                </a:r>
                <a:r>
                  <a:rPr lang="en-US" sz="2300" dirty="0" err="1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Tính</a:t>
                </a:r>
                <a:r>
                  <a:rPr lang="en-US" sz="23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</a:t>
                </a:r>
                <a:r>
                  <a:rPr lang="en-US" sz="2300" dirty="0" err="1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toán</a:t>
                </a:r>
                <a:r>
                  <a:rPr lang="en-US" sz="23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</a:t>
                </a:r>
                <a:r>
                  <a:rPr lang="en-US" sz="2300" dirty="0" err="1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giá</a:t>
                </a:r>
                <a:r>
                  <a:rPr lang="en-US" sz="23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</a:t>
                </a:r>
                <a:r>
                  <a:rPr lang="en-US" sz="2300" dirty="0" err="1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trị</a:t>
                </a:r>
                <a:r>
                  <a:rPr lang="en-US" sz="23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</a:t>
                </a:r>
                <a:r>
                  <a:rPr lang="en-US" sz="2300" dirty="0" err="1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chính</a:t>
                </a:r>
                <a:r>
                  <a:rPr lang="en-US" sz="23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</a:t>
                </a:r>
                <a:r>
                  <a:rPr lang="en-US" sz="2300" dirty="0" err="1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xác</a:t>
                </a:r>
                <a:r>
                  <a:rPr lang="en-US" sz="23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</a:t>
                </a:r>
                <a:r>
                  <a:rPr lang="en-US" sz="2300" dirty="0" err="1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cho</a:t>
                </a:r>
                <a:r>
                  <a:rPr lang="en-US" sz="23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MQ – 6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23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- </a:t>
                </a:r>
                <a:r>
                  <a:rPr lang="vi-VN" sz="2300" dirty="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MQ-6 phụ thuộc vào nhiệt độ và độ ẩm, hoạt động tốt nhất ở điều kiện nhiệt độ 20</a:t>
                </a:r>
                <a:r>
                  <a:rPr lang="vi-VN" sz="2300" baseline="30000" dirty="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0</a:t>
                </a:r>
                <a:r>
                  <a:rPr lang="vi-VN" sz="2300" dirty="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 với độ ẩm 65 RH</a:t>
                </a:r>
                <a:endParaRPr lang="en-US" sz="23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US" sz="2300" kern="100" dirty="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- </a:t>
                </a:r>
                <a:r>
                  <a:rPr lang="vi-VN" sz="2300" kern="100" dirty="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Phương trình dựa vào nhiệt độ:</a:t>
                </a:r>
                <a:endParaRPr lang="en-US" sz="2300" kern="100" dirty="0"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marL="457200" indent="45720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vi-VN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rPr>
                      <m:t>𝑦</m:t>
                    </m:r>
                    <m:r>
                      <a:rPr lang="vi-VN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rPr>
                      <m:t>=</m:t>
                    </m:r>
                    <m:f>
                      <m:f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</m:ctrlPr>
                      </m:fPr>
                      <m:num>
                        <m:r>
                          <a:rPr lang="vi-VN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1</m:t>
                        </m:r>
                      </m:num>
                      <m:den>
                        <m:r>
                          <a:rPr lang="vi-VN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480</m:t>
                        </m:r>
                      </m:den>
                    </m:f>
                    <m:sSup>
                      <m:sSup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</m:ctrlPr>
                      </m:sSupPr>
                      <m:e>
                        <m:r>
                          <a:rPr lang="vi-VN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𝑥</m:t>
                        </m:r>
                      </m:e>
                      <m:sup>
                        <m:r>
                          <a:rPr lang="vi-VN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3</m:t>
                        </m:r>
                      </m:sup>
                    </m:sSup>
                    <m:r>
                      <a:rPr lang="vi-VN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rPr>
                      <m:t>−</m:t>
                    </m:r>
                    <m:f>
                      <m:f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</m:ctrlPr>
                      </m:fPr>
                      <m:num>
                        <m:r>
                          <a:rPr lang="vi-VN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5</m:t>
                        </m:r>
                      </m:num>
                      <m:den>
                        <m:r>
                          <a:rPr lang="vi-VN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16</m:t>
                        </m:r>
                      </m:den>
                    </m:f>
                    <m:sSup>
                      <m:sSup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</m:ctrlPr>
                      </m:sSupPr>
                      <m:e>
                        <m:r>
                          <a:rPr lang="vi-VN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𝑥</m:t>
                        </m:r>
                      </m:e>
                      <m:sup>
                        <m:r>
                          <a:rPr lang="vi-VN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2</m:t>
                        </m:r>
                      </m:sup>
                    </m:sSup>
                    <m:r>
                      <a:rPr lang="vi-VN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rPr>
                      <m:t>+</m:t>
                    </m:r>
                    <m:f>
                      <m:f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</m:ctrlPr>
                      </m:fPr>
                      <m:num>
                        <m:r>
                          <a:rPr lang="vi-VN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125</m:t>
                        </m:r>
                      </m:num>
                      <m:den>
                        <m:r>
                          <a:rPr lang="vi-VN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12</m:t>
                        </m:r>
                      </m:den>
                    </m:f>
                    <m:r>
                      <a:rPr lang="vi-VN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rPr>
                      <m:t>𝑥</m:t>
                    </m:r>
                    <m:r>
                      <a:rPr lang="vi-VN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rPr>
                      <m:t>−0.234</m:t>
                    </m:r>
                  </m:oMath>
                </a14:m>
                <a:r>
                  <a:rPr lang="vi-VN" i="1" kern="100" dirty="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				</a:t>
                </a:r>
                <a:endParaRPr lang="en-US" i="1" kern="1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marL="45720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vi-VN" kern="100" dirty="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Trong đó y là phần trăm độ chính xác (%) và x là nhiệt độ (</a:t>
                </a:r>
                <a:r>
                  <a:rPr lang="vi-VN" kern="100" baseline="30000" dirty="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0</a:t>
                </a:r>
                <a:r>
                  <a:rPr lang="vi-VN" kern="100" dirty="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C).</a:t>
                </a:r>
                <a:endParaRPr lang="en-US" kern="1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kern="100" dirty="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- </a:t>
                </a:r>
                <a:r>
                  <a:rPr lang="vi-VN" sz="2300" kern="100" dirty="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Phương trình dựa vào độ ẩm:</a:t>
                </a:r>
                <a:endParaRPr lang="en-US" sz="2300" kern="100" dirty="0"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marL="45720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vi-VN" kern="100" dirty="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vi-VN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rPr>
                      <m:t>𝑦</m:t>
                    </m:r>
                    <m:r>
                      <a:rPr lang="vi-VN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rPr>
                      <m:t>=−</m:t>
                    </m:r>
                    <m:f>
                      <m:f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</m:ctrlPr>
                      </m:fPr>
                      <m:num>
                        <m:r>
                          <a:rPr lang="vi-VN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4</m:t>
                        </m:r>
                      </m:num>
                      <m:den>
                        <m:r>
                          <a:rPr lang="vi-VN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5175</m:t>
                        </m:r>
                      </m:den>
                    </m:f>
                    <m:sSup>
                      <m:sSup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</m:ctrlPr>
                      </m:sSupPr>
                      <m:e>
                        <m:r>
                          <a:rPr lang="vi-VN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𝑥</m:t>
                        </m:r>
                      </m:e>
                      <m:sup>
                        <m:r>
                          <a:rPr lang="vi-VN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3</m:t>
                        </m:r>
                      </m:sup>
                    </m:sSup>
                    <m:r>
                      <a:rPr lang="vi-VN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rPr>
                      <m:t>+</m:t>
                    </m:r>
                    <m:f>
                      <m:f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</m:ctrlPr>
                      </m:fPr>
                      <m:num>
                        <m:r>
                          <a:rPr lang="vi-VN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16</m:t>
                        </m:r>
                      </m:num>
                      <m:den>
                        <m:r>
                          <a:rPr lang="vi-VN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345</m:t>
                        </m:r>
                      </m:den>
                    </m:f>
                    <m:sSup>
                      <m:sSup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</m:ctrlPr>
                      </m:sSupPr>
                      <m:e>
                        <m:r>
                          <a:rPr lang="vi-VN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𝑥</m:t>
                        </m:r>
                      </m:e>
                      <m:sup>
                        <m:r>
                          <a:rPr lang="vi-VN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2</m:t>
                        </m:r>
                      </m:sup>
                    </m:sSup>
                    <m:r>
                      <a:rPr lang="vi-VN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rPr>
                      <m:t>+</m:t>
                    </m:r>
                    <m:f>
                      <m:f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</m:ctrlPr>
                      </m:fPr>
                      <m:num>
                        <m:r>
                          <a:rPr lang="vi-VN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592</m:t>
                        </m:r>
                      </m:num>
                      <m:den>
                        <m:r>
                          <a:rPr lang="vi-VN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207</m:t>
                        </m:r>
                      </m:den>
                    </m:f>
                    <m:r>
                      <a:rPr lang="vi-VN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rPr>
                      <m:t>𝑥</m:t>
                    </m:r>
                    <m:r>
                      <a:rPr lang="vi-VN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rPr>
                      <m:t>−</m:t>
                    </m:r>
                    <m:f>
                      <m:f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</m:ctrlPr>
                      </m:fPr>
                      <m:num>
                        <m:r>
                          <a:rPr lang="vi-VN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1640</m:t>
                        </m:r>
                      </m:num>
                      <m:den>
                        <m:r>
                          <a:rPr lang="vi-VN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23</m:t>
                        </m:r>
                      </m:den>
                    </m:f>
                    <m:r>
                      <a:rPr lang="vi-VN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rPr>
                      <m:t>−0.306 </m:t>
                    </m:r>
                  </m:oMath>
                </a14:m>
                <a:r>
                  <a:rPr lang="vi-VN" kern="100" dirty="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		</a:t>
                </a:r>
                <a:endParaRPr lang="en-US" kern="100" dirty="0"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marL="45720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vi-VN" kern="100" dirty="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Trong đó, y là phần trăm độ chính xác (%) và x là độ ẩm (RH).</a:t>
                </a:r>
                <a:endParaRPr lang="en-US" kern="100" dirty="0"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29B5DA-129A-13CF-3DAF-0E8EAE5C4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98" y="1322211"/>
                <a:ext cx="7381810" cy="4916410"/>
              </a:xfrm>
              <a:prstGeom prst="rect">
                <a:avLst/>
              </a:prstGeom>
              <a:blipFill>
                <a:blip r:embed="rId2"/>
                <a:stretch>
                  <a:fillRect l="-1156" r="-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776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2BCA-A953-E4E8-9DF4-80675416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LÝ THUYẾT DS - ENVIDENCE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60EA-6653-3AE7-7289-DD8479DAF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5686" y="841248"/>
            <a:ext cx="8072628" cy="564184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dirty="0" err="1"/>
              <a:t>Chuẩn</a:t>
            </a:r>
            <a:r>
              <a:rPr lang="en-US" b="1" i="1" dirty="0"/>
              <a:t> </a:t>
            </a:r>
            <a:r>
              <a:rPr lang="en-US" b="1" i="1" dirty="0" err="1"/>
              <a:t>hóa</a:t>
            </a:r>
            <a:r>
              <a:rPr lang="en-US" b="1" i="1" dirty="0"/>
              <a:t> </a:t>
            </a:r>
            <a:r>
              <a:rPr lang="en-US" b="1" i="1" dirty="0" err="1"/>
              <a:t>dữ</a:t>
            </a:r>
            <a:r>
              <a:rPr lang="en-US" b="1" i="1" dirty="0"/>
              <a:t> </a:t>
            </a:r>
            <a:r>
              <a:rPr lang="en-US" b="1" i="1" dirty="0" err="1"/>
              <a:t>liệu</a:t>
            </a:r>
            <a:endParaRPr lang="en-US" b="1" i="1" dirty="0"/>
          </a:p>
          <a:p>
            <a:pPr marL="0" indent="0">
              <a:buNone/>
            </a:pPr>
            <a:endParaRPr lang="en-US" b="1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85C89-7D1D-5A90-6795-7FC575F1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 descr="A graph of a function&#10;&#10;Description automatically generated">
            <a:extLst>
              <a:ext uri="{FF2B5EF4-FFF2-40B4-BE49-F238E27FC236}">
                <a16:creationId xmlns:a16="http://schemas.microsoft.com/office/drawing/2014/main" id="{3AA3B5CF-6478-3FFA-63DF-B70F51822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263" y="1508317"/>
            <a:ext cx="3012460" cy="4195572"/>
          </a:xfrm>
          <a:prstGeom prst="rect">
            <a:avLst/>
          </a:prstGeom>
        </p:spPr>
      </p:pic>
      <p:pic>
        <p:nvPicPr>
          <p:cNvPr id="7" name="Picture 6" descr="A graph of a function&#10;&#10;Description automatically generated">
            <a:extLst>
              <a:ext uri="{FF2B5EF4-FFF2-40B4-BE49-F238E27FC236}">
                <a16:creationId xmlns:a16="http://schemas.microsoft.com/office/drawing/2014/main" id="{1004289E-871B-3B55-CA89-6DD18F091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300" y="1508317"/>
            <a:ext cx="3074701" cy="4085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B37217-9B38-4ED1-A6A8-235FA95B1619}"/>
              </a:ext>
            </a:extLst>
          </p:cNvPr>
          <p:cNvSpPr txBox="1"/>
          <p:nvPr/>
        </p:nvSpPr>
        <p:spPr>
          <a:xfrm>
            <a:off x="1252262" y="5774527"/>
            <a:ext cx="30124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Đồ</a:t>
            </a:r>
            <a:r>
              <a:rPr lang="en-US" sz="15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5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thị</a:t>
            </a:r>
            <a:r>
              <a:rPr lang="en-US" sz="15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5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hàm</a:t>
            </a:r>
            <a:r>
              <a:rPr lang="en-US" sz="15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5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phần</a:t>
            </a:r>
            <a:r>
              <a:rPr lang="en-US" sz="15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5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trăm</a:t>
            </a:r>
            <a:r>
              <a:rPr lang="en-US" sz="15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5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chính</a:t>
            </a:r>
            <a:r>
              <a:rPr lang="en-US" sz="15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5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xác</a:t>
            </a:r>
            <a:r>
              <a:rPr lang="en-US" sz="15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5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của</a:t>
            </a:r>
            <a:r>
              <a:rPr lang="en-US" sz="15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MQ – 6 </a:t>
            </a:r>
            <a:r>
              <a:rPr lang="en-US" sz="15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theo</a:t>
            </a:r>
            <a:r>
              <a:rPr lang="en-US" sz="15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5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nhiệt</a:t>
            </a:r>
            <a:r>
              <a:rPr lang="en-US" sz="15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5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độ</a:t>
            </a:r>
            <a:endParaRPr lang="en-US" sz="15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42F2E1-661E-3F7A-782A-EFF5840DD558}"/>
              </a:ext>
            </a:extLst>
          </p:cNvPr>
          <p:cNvSpPr txBox="1"/>
          <p:nvPr/>
        </p:nvSpPr>
        <p:spPr>
          <a:xfrm>
            <a:off x="4981297" y="5774527"/>
            <a:ext cx="3074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Đồ</a:t>
            </a:r>
            <a:r>
              <a:rPr lang="en-US" sz="15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5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thị</a:t>
            </a:r>
            <a:r>
              <a:rPr lang="en-US" sz="15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5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hàm</a:t>
            </a:r>
            <a:r>
              <a:rPr lang="en-US" sz="15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5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phần</a:t>
            </a:r>
            <a:r>
              <a:rPr lang="en-US" sz="15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5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trăm</a:t>
            </a:r>
            <a:r>
              <a:rPr lang="en-US" sz="15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5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chính</a:t>
            </a:r>
            <a:r>
              <a:rPr lang="en-US" sz="15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5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xác</a:t>
            </a:r>
            <a:r>
              <a:rPr lang="en-US" sz="15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5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của</a:t>
            </a:r>
            <a:r>
              <a:rPr lang="en-US" sz="15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MQ – 6 </a:t>
            </a:r>
            <a:r>
              <a:rPr lang="en-US" sz="15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theo</a:t>
            </a:r>
            <a:r>
              <a:rPr lang="en-US" sz="15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5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độ</a:t>
            </a:r>
            <a:r>
              <a:rPr lang="en-US" sz="15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15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ẩm</a:t>
            </a:r>
            <a:endParaRPr lang="en-US" sz="1500" i="1" dirty="0"/>
          </a:p>
        </p:txBody>
      </p:sp>
    </p:spTree>
    <p:extLst>
      <p:ext uri="{BB962C8B-B14F-4D97-AF65-F5344CB8AC3E}">
        <p14:creationId xmlns:p14="http://schemas.microsoft.com/office/powerpoint/2010/main" val="2949639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2BCA-A953-E4E8-9DF4-80675416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LÝ THUYẾT DS - ENVIDENCE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60EA-6653-3AE7-7289-DD8479DAF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5686" y="841248"/>
            <a:ext cx="8072628" cy="564184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dirty="0" err="1"/>
              <a:t>Chuẩn</a:t>
            </a:r>
            <a:r>
              <a:rPr lang="en-US" b="1" i="1" dirty="0"/>
              <a:t> </a:t>
            </a:r>
            <a:r>
              <a:rPr lang="en-US" b="1" i="1" dirty="0" err="1"/>
              <a:t>hóa</a:t>
            </a:r>
            <a:r>
              <a:rPr lang="en-US" b="1" i="1" dirty="0"/>
              <a:t> </a:t>
            </a:r>
            <a:r>
              <a:rPr lang="en-US" b="1" i="1" dirty="0" err="1"/>
              <a:t>dữ</a:t>
            </a:r>
            <a:r>
              <a:rPr lang="en-US" b="1" i="1" dirty="0"/>
              <a:t> </a:t>
            </a:r>
            <a:r>
              <a:rPr lang="en-US" b="1" i="1" dirty="0" err="1"/>
              <a:t>liệu</a:t>
            </a:r>
            <a:endParaRPr lang="en-US" b="1" i="1" dirty="0"/>
          </a:p>
          <a:p>
            <a:pPr marL="0" indent="0">
              <a:buNone/>
            </a:pPr>
            <a:endParaRPr lang="en-US" b="1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85C89-7D1D-5A90-6795-7FC575F1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326F13-5D7F-663B-C3BF-2266E3BB8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7" y="1349115"/>
            <a:ext cx="8522217" cy="14646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6D79A2-24FA-3888-007F-BAEDE89763B7}"/>
                  </a:ext>
                </a:extLst>
              </p:cNvPr>
              <p:cNvSpPr txBox="1"/>
              <p:nvPr/>
            </p:nvSpPr>
            <p:spPr>
              <a:xfrm>
                <a:off x="662370" y="2813809"/>
                <a:ext cx="8246553" cy="3064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vi-VN" sz="2300" kern="100" dirty="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Vậy giá trị chính xác của MQ – 6 được tính như sau:</a:t>
                </a:r>
                <a:endParaRPr lang="en-US" sz="2300" kern="100" dirty="0"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vi-VN" sz="2300" kern="100" dirty="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</m:ctrlPr>
                      </m:sSubPr>
                      <m:e>
                        <m:r>
                          <a:rPr lang="vi-VN" sz="23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𝑝𝑝𝑚</m:t>
                        </m:r>
                      </m:e>
                      <m:sub>
                        <m:r>
                          <a:rPr lang="vi-VN" sz="23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0</m:t>
                        </m:r>
                      </m:sub>
                    </m:sSub>
                    <m:r>
                      <a:rPr lang="vi-VN" sz="23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rPr>
                      <m:t>=</m:t>
                    </m:r>
                    <m:sSub>
                      <m:sSubPr>
                        <m:ctrlPr>
                          <a:rPr lang="en-US" sz="23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</m:ctrlPr>
                      </m:sSubPr>
                      <m:e>
                        <m:r>
                          <a:rPr lang="vi-VN" sz="23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𝑀</m:t>
                        </m:r>
                      </m:e>
                      <m:sub>
                        <m:r>
                          <a:rPr lang="vi-VN" sz="23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𝑚𝑞</m:t>
                        </m:r>
                        <m:r>
                          <a:rPr lang="vi-VN" sz="23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6</m:t>
                        </m:r>
                      </m:sub>
                    </m:sSub>
                    <m:r>
                      <a:rPr lang="vi-VN" sz="23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rPr>
                      <m:t> ×</m:t>
                    </m:r>
                    <m:r>
                      <a:rPr lang="vi-VN" sz="23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rPr>
                      <m:t>𝑝𝑝𝑚</m:t>
                    </m:r>
                  </m:oMath>
                </a14:m>
                <a:r>
                  <a:rPr lang="vi-VN" sz="2300" kern="100" dirty="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							</a:t>
                </a:r>
                <a:endParaRPr lang="en-US" sz="2300" kern="100" dirty="0"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vi-VN" sz="2300" kern="100" dirty="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	Trong đó:</a:t>
                </a:r>
                <a:endParaRPr lang="en-US" sz="2300" kern="100" dirty="0"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marL="342900" lvl="0" indent="-342900" algn="just">
                  <a:lnSpc>
                    <a:spcPct val="120000"/>
                  </a:lnSpc>
                  <a:spcBef>
                    <a:spcPts val="600"/>
                  </a:spcBef>
                  <a:buFont typeface="Times New Roman" panose="02020603050405020304" pitchFamily="18" charset="0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ngsana New" panose="02020603050405020304" pitchFamily="18" charset="-34"/>
                          </a:rPr>
                        </m:ctrlPr>
                      </m:sSubPr>
                      <m:e>
                        <m:r>
                          <a:rPr lang="vi-VN" sz="23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ngsana New" panose="02020603050405020304" pitchFamily="18" charset="-34"/>
                          </a:rPr>
                          <m:t>𝑝𝑝𝑚</m:t>
                        </m:r>
                      </m:e>
                      <m:sub>
                        <m:r>
                          <a:rPr lang="vi-VN" sz="23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ngsana New" panose="02020603050405020304" pitchFamily="18" charset="-34"/>
                          </a:rPr>
                          <m:t>0</m:t>
                        </m:r>
                      </m:sub>
                    </m:sSub>
                  </m:oMath>
                </a14:m>
                <a:r>
                  <a:rPr lang="vi-VN" sz="2300" kern="100" dirty="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là giá trị chính xác của MQ – 6.</a:t>
                </a:r>
                <a:endParaRPr lang="en-US" sz="2300" kern="100" dirty="0"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marL="342900" lvl="0" indent="-342900" algn="just">
                  <a:lnSpc>
                    <a:spcPct val="120000"/>
                  </a:lnSpc>
                  <a:spcAft>
                    <a:spcPts val="600"/>
                  </a:spcAft>
                  <a:buFont typeface="Times New Roman" panose="02020603050405020304" pitchFamily="18" charset="0"/>
                  <a:buChar char="-"/>
                </a:pPr>
                <a14:m>
                  <m:oMath xmlns:m="http://schemas.openxmlformats.org/officeDocument/2006/math">
                    <m:r>
                      <a:rPr lang="vi-VN" sz="23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rPr>
                      <m:t>𝑝𝑝𝑚</m:t>
                    </m:r>
                  </m:oMath>
                </a14:m>
                <a:r>
                  <a:rPr lang="vi-VN" sz="2300" kern="100" dirty="0"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là giá trị đọc được từ cảm biến MQ – 6</a:t>
                </a:r>
                <a:r>
                  <a:rPr lang="vi-VN" sz="18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ngsana New" panose="02020603050405020304" pitchFamily="18" charset="-34"/>
                  </a:rPr>
                  <a:t>.</a:t>
                </a:r>
                <a:endParaRPr lang="en-US" sz="1800" kern="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ngsana New" panose="02020603050405020304" pitchFamily="18" charset="-34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6D79A2-24FA-3888-007F-BAEDE8976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0" y="2813809"/>
                <a:ext cx="8246553" cy="3064365"/>
              </a:xfrm>
              <a:prstGeom prst="rect">
                <a:avLst/>
              </a:prstGeom>
              <a:blipFill>
                <a:blip r:embed="rId3"/>
                <a:stretch>
                  <a:fillRect l="-1109" t="-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436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2BCA-A953-E4E8-9DF4-80675416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LÝ THUYẾT DS - ENVIDENCE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60EA-6653-3AE7-7289-DD8479DAF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3192" y="1133856"/>
            <a:ext cx="8531592" cy="534924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dirty="0" err="1"/>
              <a:t>Chuẩn</a:t>
            </a:r>
            <a:r>
              <a:rPr lang="en-US" b="1" i="1" dirty="0"/>
              <a:t> </a:t>
            </a:r>
            <a:r>
              <a:rPr lang="en-US" b="1" i="1" dirty="0" err="1"/>
              <a:t>hóa</a:t>
            </a:r>
            <a:r>
              <a:rPr lang="en-US" b="1" i="1" dirty="0"/>
              <a:t> </a:t>
            </a:r>
            <a:r>
              <a:rPr lang="en-US" b="1" i="1" dirty="0" err="1"/>
              <a:t>dữ</a:t>
            </a:r>
            <a:r>
              <a:rPr lang="en-US" b="1" i="1" dirty="0"/>
              <a:t> </a:t>
            </a:r>
            <a:r>
              <a:rPr lang="en-US" b="1" i="1" dirty="0" err="1"/>
              <a:t>liệu</a:t>
            </a:r>
            <a:endParaRPr lang="en-US" b="1" i="1" dirty="0"/>
          </a:p>
          <a:p>
            <a:pPr marL="0" indent="0">
              <a:buNone/>
            </a:pPr>
            <a:endParaRPr lang="en-US" b="1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85C89-7D1D-5A90-6795-7FC575F1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29B5DA-129A-13CF-3DAF-0E8EAE5C4D72}"/>
                  </a:ext>
                </a:extLst>
              </p:cNvPr>
              <p:cNvSpPr txBox="1"/>
              <p:nvPr/>
            </p:nvSpPr>
            <p:spPr>
              <a:xfrm>
                <a:off x="235077" y="1963260"/>
                <a:ext cx="8757532" cy="3600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 algn="just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3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Tương </a:t>
                </a:r>
                <a:r>
                  <a:rPr lang="en-US" sz="2300" dirty="0" err="1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tự</a:t>
                </a:r>
                <a:r>
                  <a:rPr lang="en-US" sz="23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</a:t>
                </a:r>
                <a:r>
                  <a:rPr lang="en-US" sz="2300" dirty="0" err="1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như</a:t>
                </a:r>
                <a:r>
                  <a:rPr lang="en-US" sz="23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</a:t>
                </a:r>
                <a:r>
                  <a:rPr lang="en-US" sz="2300" dirty="0" err="1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chuẩn</a:t>
                </a:r>
                <a:r>
                  <a:rPr lang="en-US" sz="23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</a:t>
                </a:r>
                <a:r>
                  <a:rPr lang="en-US" sz="2300" dirty="0" err="1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hóa</a:t>
                </a:r>
                <a:r>
                  <a:rPr lang="en-US" sz="23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</a:t>
                </a:r>
                <a:r>
                  <a:rPr lang="en-US" sz="2300" dirty="0" err="1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của</a:t>
                </a:r>
                <a:r>
                  <a:rPr lang="en-US" sz="23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</a:t>
                </a:r>
                <a:r>
                  <a:rPr lang="en-US" sz="2300" dirty="0" err="1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nhiệt</a:t>
                </a:r>
                <a:r>
                  <a:rPr lang="en-US" sz="23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</a:t>
                </a:r>
                <a:r>
                  <a:rPr lang="en-US" sz="2300" dirty="0" err="1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độ</a:t>
                </a:r>
                <a:r>
                  <a:rPr lang="en-US" sz="23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</a:t>
                </a:r>
                <a:r>
                  <a:rPr lang="en-US" sz="2300" dirty="0" err="1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và</a:t>
                </a:r>
                <a:r>
                  <a:rPr lang="en-US" sz="23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</a:t>
                </a:r>
                <a:r>
                  <a:rPr lang="en-US" sz="2300" dirty="0" err="1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độ</a:t>
                </a:r>
                <a:r>
                  <a:rPr lang="en-US" sz="23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</a:t>
                </a:r>
                <a:r>
                  <a:rPr lang="en-US" sz="2300" dirty="0" err="1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ẩm</a:t>
                </a:r>
                <a:endParaRPr lang="en-US" sz="23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algn="just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0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m:t>𝑝𝑝𝑚</m:t>
                      </m:r>
                      <m:r>
                        <a:rPr lang="en-US" sz="2000" b="0" i="1" kern="100" baseline="-250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m:t>1</m:t>
                      </m:r>
                      <m:d>
                        <m:dPr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</m:ctrlPr>
                        </m:dPr>
                        <m:e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𝑐h𝑢</m:t>
                          </m:r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ẩ</m:t>
                          </m:r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𝑛</m:t>
                          </m:r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 </m:t>
                          </m:r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h</m:t>
                          </m:r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ó</m:t>
                          </m:r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𝑎</m:t>
                          </m:r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 </m:t>
                          </m:r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𝑥</m:t>
                          </m:r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á</m:t>
                          </m:r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𝑐</m:t>
                          </m:r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 </m:t>
                          </m:r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𝑠𝑢</m:t>
                          </m:r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ấ</m:t>
                          </m:r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𝑡</m:t>
                          </m:r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 </m:t>
                          </m:r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𝑐h</m:t>
                          </m:r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á</m:t>
                          </m:r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𝑦</m:t>
                          </m:r>
                        </m:e>
                      </m:d>
                      <m:r>
                        <a:rPr lang="vi-VN" sz="20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m:t>=</m:t>
                      </m:r>
                      <m:f>
                        <m:fPr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</m:ctrlPr>
                        </m:fPr>
                        <m:num>
                          <m:r>
                            <a:rPr lang="en-US" sz="20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𝑝𝑝𝑚</m:t>
                          </m:r>
                          <m:r>
                            <a:rPr lang="en-US" sz="2000" b="0" i="1" kern="100" baseline="-250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0</m:t>
                          </m:r>
                        </m:num>
                        <m:den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ngsana New" panose="02020603050405020304" pitchFamily="18" charset="-34"/>
                            </a:rPr>
                            <m:t>10000</m:t>
                          </m:r>
                        </m:den>
                      </m:f>
                    </m:oMath>
                  </m:oMathPara>
                </a14:m>
                <a:endParaRPr lang="en-US" sz="2000" kern="100" dirty="0"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marL="457200" algn="just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</m:ctrlPr>
                        </m:sSubPr>
                        <m:e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𝑝𝑝𝑚</m:t>
                          </m:r>
                        </m:e>
                        <m:sub>
                          <m:r>
                            <a:rPr lang="en-US" sz="20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1′</m:t>
                          </m:r>
                        </m:sub>
                      </m:sSub>
                      <m:d>
                        <m:dPr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</m:ctrlPr>
                        </m:dPr>
                        <m:e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𝑝h</m:t>
                          </m:r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ầ</m:t>
                          </m:r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𝑛</m:t>
                          </m:r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 </m:t>
                          </m:r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𝑥</m:t>
                          </m:r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á</m:t>
                          </m:r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𝑐</m:t>
                          </m:r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 </m:t>
                          </m:r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𝑠𝑢</m:t>
                          </m:r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ấ</m:t>
                          </m:r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𝑡</m:t>
                          </m:r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 </m:t>
                          </m:r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𝑘h</m:t>
                          </m:r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ô</m:t>
                          </m:r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𝑛𝑔</m:t>
                          </m:r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 </m:t>
                          </m:r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𝑐h</m:t>
                          </m:r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ắ</m:t>
                          </m:r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𝑐</m:t>
                          </m:r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 </m:t>
                          </m:r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𝑐h</m:t>
                          </m:r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ắ</m:t>
                          </m:r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𝑛</m:t>
                          </m:r>
                        </m:e>
                      </m:d>
                      <m:r>
                        <a:rPr lang="vi-VN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=</m:t>
                      </m:r>
                      <m:f>
                        <m:fPr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</m:ctrlPr>
                        </m:fPr>
                        <m:num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𝑘h𝑜</m:t>
                          </m:r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ả</m:t>
                          </m:r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𝑛𝑔</m:t>
                          </m:r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 </m:t>
                          </m:r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𝑠𝑎𝑖</m:t>
                          </m:r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 </m:t>
                          </m:r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𝑠</m:t>
                          </m:r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ố</m:t>
                          </m:r>
                        </m:num>
                        <m:den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10000</m:t>
                          </m:r>
                        </m:den>
                      </m:f>
                      <m:r>
                        <a:rPr lang="vi-VN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=</m:t>
                      </m:r>
                      <m:f>
                        <m:fPr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</m:ctrlPr>
                        </m:fPr>
                        <m:num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500</m:t>
                          </m:r>
                        </m:num>
                        <m:den>
                          <m:r>
                            <a:rPr lang="vi-VN" sz="2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10000</m:t>
                          </m:r>
                        </m:den>
                      </m:f>
                      <m:r>
                        <a:rPr lang="vi-VN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=0.05</m:t>
                      </m:r>
                    </m:oMath>
                  </m:oMathPara>
                </a14:m>
                <a:endParaRPr lang="en-US" sz="2000" kern="100" dirty="0"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marL="457200" algn="just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𝑃h</m:t>
                      </m:r>
                      <m:r>
                        <a:rPr lang="vi-VN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ầ</m:t>
                      </m:r>
                      <m:r>
                        <a:rPr lang="vi-VN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𝑛</m:t>
                      </m:r>
                      <m:r>
                        <a:rPr lang="vi-VN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 </m:t>
                      </m:r>
                      <m:r>
                        <a:rPr lang="vi-VN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𝑥</m:t>
                      </m:r>
                      <m:r>
                        <a:rPr lang="vi-VN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á</m:t>
                      </m:r>
                      <m:r>
                        <a:rPr lang="vi-VN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𝑐</m:t>
                      </m:r>
                      <m:r>
                        <a:rPr lang="vi-VN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 </m:t>
                      </m:r>
                      <m:r>
                        <a:rPr lang="vi-VN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𝑠𝑢</m:t>
                      </m:r>
                      <m:r>
                        <a:rPr lang="vi-VN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ấ</m:t>
                      </m:r>
                      <m:r>
                        <a:rPr lang="vi-VN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𝑡</m:t>
                      </m:r>
                      <m:r>
                        <a:rPr lang="vi-VN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 </m:t>
                      </m:r>
                      <m:r>
                        <a:rPr lang="vi-VN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𝑘h</m:t>
                      </m:r>
                      <m:r>
                        <a:rPr lang="vi-VN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ô</m:t>
                      </m:r>
                      <m:r>
                        <a:rPr lang="vi-VN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𝑛𝑔</m:t>
                      </m:r>
                      <m:r>
                        <a:rPr lang="vi-VN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 </m:t>
                      </m:r>
                      <m:r>
                        <a:rPr lang="vi-VN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𝑥</m:t>
                      </m:r>
                      <m:r>
                        <a:rPr lang="vi-VN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ả</m:t>
                      </m:r>
                      <m:r>
                        <a:rPr lang="vi-VN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𝑦</m:t>
                      </m:r>
                      <m:r>
                        <a:rPr lang="vi-VN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 </m:t>
                      </m:r>
                      <m:r>
                        <a:rPr lang="vi-VN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𝑟𝑎</m:t>
                      </m:r>
                      <m:r>
                        <a:rPr lang="vi-VN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 </m:t>
                      </m:r>
                      <m:r>
                        <a:rPr lang="vi-VN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𝑐h</m:t>
                      </m:r>
                      <m:r>
                        <a:rPr lang="vi-VN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á</m:t>
                      </m:r>
                      <m:r>
                        <a:rPr lang="vi-VN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𝑦</m:t>
                      </m:r>
                      <m:r>
                        <a:rPr lang="vi-VN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=1−</m:t>
                      </m:r>
                      <m:r>
                        <a:rPr lang="vi-VN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𝑝𝑝𝑚</m:t>
                      </m:r>
                      <m:r>
                        <a:rPr lang="en-US" sz="2000" b="0" i="1" kern="100" baseline="-250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1</m:t>
                      </m:r>
                      <m:r>
                        <a:rPr lang="vi-VN" sz="2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−0.05</m:t>
                      </m:r>
                    </m:oMath>
                  </m:oMathPara>
                </a14:m>
                <a:endParaRPr lang="en-US" sz="2000" kern="100" dirty="0"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dirty="0"/>
              </a:p>
              <a:p>
                <a:pPr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29B5DA-129A-13CF-3DAF-0E8EAE5C4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77" y="1963260"/>
                <a:ext cx="8757532" cy="36004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593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2BCA-A953-E4E8-9DF4-80675416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THIẾT KẾ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60EA-6653-3AE7-7289-DD8479DAF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0352" y="941832"/>
            <a:ext cx="7909560" cy="4802981"/>
          </a:xfrm>
        </p:spPr>
        <p:txBody>
          <a:bodyPr/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b="1" i="1" dirty="0"/>
              <a:t>Linh </a:t>
            </a:r>
            <a:r>
              <a:rPr lang="en-US" b="1" i="1" dirty="0" err="1"/>
              <a:t>kiện</a:t>
            </a:r>
            <a:r>
              <a:rPr lang="en-US" b="1" i="1" dirty="0"/>
              <a:t> </a:t>
            </a:r>
            <a:r>
              <a:rPr lang="en-US" b="1" i="1" dirty="0" err="1"/>
              <a:t>sử</a:t>
            </a:r>
            <a:r>
              <a:rPr lang="en-US" b="1" i="1" dirty="0"/>
              <a:t> </a:t>
            </a:r>
            <a:r>
              <a:rPr lang="en-US" b="1" i="1" dirty="0" err="1"/>
              <a:t>dụng</a:t>
            </a:r>
            <a:endParaRPr lang="en-US" b="1" i="1" dirty="0"/>
          </a:p>
          <a:p>
            <a:pPr marL="0" indent="0">
              <a:lnSpc>
                <a:spcPct val="130000"/>
              </a:lnSpc>
              <a:buNone/>
            </a:pPr>
            <a:r>
              <a:rPr lang="en-US" sz="2500" dirty="0"/>
              <a:t>- </a:t>
            </a:r>
            <a:r>
              <a:rPr lang="en-US" sz="2500" dirty="0">
                <a:effectLst/>
              </a:rPr>
              <a:t>ESP32 DOIT </a:t>
            </a:r>
            <a:r>
              <a:rPr lang="en-US" sz="2500" dirty="0" err="1">
                <a:effectLst/>
              </a:rPr>
              <a:t>DevKit</a:t>
            </a:r>
            <a:r>
              <a:rPr lang="en-US" sz="2500" dirty="0">
                <a:effectLst/>
              </a:rPr>
              <a:t> V1: 90.000 VND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500" dirty="0">
                <a:effectLst/>
              </a:rPr>
              <a:t>- </a:t>
            </a:r>
            <a:r>
              <a:rPr lang="en-US" sz="2500" dirty="0" err="1">
                <a:effectLst/>
              </a:rPr>
              <a:t>Cảm</a:t>
            </a:r>
            <a:r>
              <a:rPr lang="en-US" sz="2500" dirty="0">
                <a:effectLst/>
              </a:rPr>
              <a:t> </a:t>
            </a:r>
            <a:r>
              <a:rPr lang="en-US" sz="2500" dirty="0" err="1">
                <a:effectLst/>
              </a:rPr>
              <a:t>biến</a:t>
            </a:r>
            <a:r>
              <a:rPr lang="en-US" sz="2500" dirty="0">
                <a:effectLst/>
              </a:rPr>
              <a:t> </a:t>
            </a:r>
            <a:r>
              <a:rPr lang="en-US" sz="2500" dirty="0" err="1">
                <a:effectLst/>
              </a:rPr>
              <a:t>nhiệt</a:t>
            </a:r>
            <a:r>
              <a:rPr lang="en-US" sz="2500" dirty="0">
                <a:effectLst/>
              </a:rPr>
              <a:t> </a:t>
            </a:r>
            <a:r>
              <a:rPr lang="en-US" sz="2500" dirty="0" err="1">
                <a:effectLst/>
              </a:rPr>
              <a:t>độ</a:t>
            </a:r>
            <a:r>
              <a:rPr lang="en-US" sz="2500" dirty="0">
                <a:effectLst/>
              </a:rPr>
              <a:t> DHT11: 22.000 VND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500" dirty="0"/>
              <a:t>- </a:t>
            </a:r>
            <a:r>
              <a:rPr lang="en-US" sz="2500" dirty="0" err="1">
                <a:effectLst/>
              </a:rPr>
              <a:t>Cảm</a:t>
            </a:r>
            <a:r>
              <a:rPr lang="en-US" sz="2500" dirty="0">
                <a:effectLst/>
              </a:rPr>
              <a:t> </a:t>
            </a:r>
            <a:r>
              <a:rPr lang="en-US" sz="2500" dirty="0" err="1">
                <a:effectLst/>
              </a:rPr>
              <a:t>biến</a:t>
            </a:r>
            <a:r>
              <a:rPr lang="en-US" sz="2500" dirty="0">
                <a:effectLst/>
              </a:rPr>
              <a:t> </a:t>
            </a:r>
            <a:r>
              <a:rPr lang="en-US" sz="2500" dirty="0" err="1">
                <a:effectLst/>
              </a:rPr>
              <a:t>khói</a:t>
            </a:r>
            <a:r>
              <a:rPr lang="en-US" sz="2500" dirty="0">
                <a:effectLst/>
              </a:rPr>
              <a:t> MQ-6: 15.000 VND</a:t>
            </a:r>
            <a:endParaRPr lang="en-US" sz="2500" dirty="0"/>
          </a:p>
          <a:p>
            <a:pPr marL="0" indent="0">
              <a:lnSpc>
                <a:spcPct val="130000"/>
              </a:lnSpc>
              <a:buNone/>
            </a:pPr>
            <a:r>
              <a:rPr lang="en-US" sz="2500" dirty="0">
                <a:effectLst/>
              </a:rPr>
              <a:t>- </a:t>
            </a:r>
            <a:r>
              <a:rPr lang="en-US" sz="2500" dirty="0" err="1">
                <a:effectLst/>
              </a:rPr>
              <a:t>Còi</a:t>
            </a:r>
            <a:r>
              <a:rPr lang="en-US" sz="2500" dirty="0">
                <a:effectLst/>
              </a:rPr>
              <a:t> 5V: 2.000 VND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500" dirty="0"/>
              <a:t>- </a:t>
            </a:r>
            <a:r>
              <a:rPr lang="en-US" sz="2500" dirty="0">
                <a:effectLst/>
              </a:rPr>
              <a:t>LCD1602 </a:t>
            </a:r>
            <a:r>
              <a:rPr lang="en-US" sz="2500" dirty="0" err="1">
                <a:effectLst/>
              </a:rPr>
              <a:t>và</a:t>
            </a:r>
            <a:r>
              <a:rPr lang="en-US" sz="2500" dirty="0">
                <a:effectLst/>
              </a:rPr>
              <a:t> Module I2C: 50.000 VND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500" b="1" i="1" dirty="0" err="1"/>
              <a:t>Tổng</a:t>
            </a:r>
            <a:r>
              <a:rPr lang="en-US" sz="2500" i="1" dirty="0"/>
              <a:t>: 184.000 VND</a:t>
            </a:r>
            <a:endParaRPr lang="en-US" sz="2500" i="1" dirty="0">
              <a:effectLst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85C89-7D1D-5A90-6795-7FC575F1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50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2BCA-A953-E4E8-9DF4-80675416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THIẾT KẾ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60EA-6653-3AE7-7289-DD8479DAF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088136"/>
            <a:ext cx="8100060" cy="47962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dirty="0" err="1"/>
              <a:t>Sơ</a:t>
            </a:r>
            <a:r>
              <a:rPr lang="en-US" b="1" i="1" dirty="0"/>
              <a:t> </a:t>
            </a:r>
            <a:r>
              <a:rPr lang="en-US" b="1" i="1" dirty="0" err="1"/>
              <a:t>đồ</a:t>
            </a:r>
            <a:r>
              <a:rPr lang="en-US" b="1" i="1" dirty="0"/>
              <a:t> </a:t>
            </a:r>
            <a:r>
              <a:rPr lang="en-US" b="1" i="1" dirty="0" err="1"/>
              <a:t>khối</a:t>
            </a:r>
            <a:r>
              <a:rPr lang="en-US" b="1" i="1" dirty="0"/>
              <a:t> </a:t>
            </a:r>
            <a:r>
              <a:rPr lang="en-US" b="1" i="1" dirty="0" err="1"/>
              <a:t>hệ</a:t>
            </a:r>
            <a:r>
              <a:rPr lang="en-US" b="1" i="1" dirty="0"/>
              <a:t> </a:t>
            </a:r>
            <a:r>
              <a:rPr lang="en-US" b="1" i="1" dirty="0" err="1"/>
              <a:t>thống</a:t>
            </a:r>
            <a:endParaRPr lang="en-US" b="1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85C89-7D1D-5A90-6795-7FC575F1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5D83A-07F9-28DB-A145-B23689A2A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72" y="1933114"/>
            <a:ext cx="7534055" cy="3106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8490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2BCA-A953-E4E8-9DF4-80675416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THIẾT KẾ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60EA-6653-3AE7-7289-DD8479DAF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877824"/>
            <a:ext cx="8100060" cy="500653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dirty="0" err="1"/>
              <a:t>Lưu</a:t>
            </a:r>
            <a:r>
              <a:rPr lang="en-US" b="1" i="1" dirty="0"/>
              <a:t> </a:t>
            </a:r>
            <a:r>
              <a:rPr lang="en-US" b="1" i="1" dirty="0" err="1"/>
              <a:t>đồ</a:t>
            </a:r>
            <a:r>
              <a:rPr lang="en-US" b="1" i="1" dirty="0"/>
              <a:t> </a:t>
            </a:r>
            <a:r>
              <a:rPr lang="en-US" b="1" i="1" dirty="0" err="1"/>
              <a:t>thuật</a:t>
            </a:r>
            <a:r>
              <a:rPr lang="en-US" b="1" i="1" dirty="0"/>
              <a:t> </a:t>
            </a:r>
            <a:r>
              <a:rPr lang="en-US" b="1" i="1" dirty="0" err="1"/>
              <a:t>toán</a:t>
            </a:r>
            <a:r>
              <a:rPr lang="en-US" b="1" i="1" dirty="0"/>
              <a:t> </a:t>
            </a:r>
            <a:r>
              <a:rPr lang="en-US" b="1" i="1" dirty="0" err="1"/>
              <a:t>của</a:t>
            </a:r>
            <a:r>
              <a:rPr lang="en-US" b="1" i="1" dirty="0"/>
              <a:t> </a:t>
            </a:r>
            <a:r>
              <a:rPr lang="en-US" b="1" i="1" dirty="0" err="1"/>
              <a:t>hệ</a:t>
            </a:r>
            <a:r>
              <a:rPr lang="en-US" b="1" i="1" dirty="0"/>
              <a:t> </a:t>
            </a:r>
            <a:r>
              <a:rPr lang="en-US" b="1" i="1" dirty="0" err="1"/>
              <a:t>thống</a:t>
            </a:r>
            <a:endParaRPr lang="en-US" b="1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85C89-7D1D-5A90-6795-7FC575F1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93649-C653-A9F6-A2FF-175F78FB7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142" y="1484376"/>
            <a:ext cx="3823716" cy="4826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9653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2BCA-A953-E4E8-9DF4-80675416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THIẾT KẾ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60EA-6653-3AE7-7289-DD8479DAF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088136"/>
            <a:ext cx="8100060" cy="47962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dirty="0" err="1"/>
              <a:t>Sơ</a:t>
            </a:r>
            <a:r>
              <a:rPr lang="en-US" b="1" i="1" dirty="0"/>
              <a:t> </a:t>
            </a:r>
            <a:r>
              <a:rPr lang="en-US" b="1" i="1" dirty="0" err="1"/>
              <a:t>đồ</a:t>
            </a:r>
            <a:r>
              <a:rPr lang="en-US" b="1" i="1" dirty="0"/>
              <a:t> </a:t>
            </a:r>
            <a:r>
              <a:rPr lang="en-US" b="1" i="1" dirty="0" err="1"/>
              <a:t>tuần</a:t>
            </a:r>
            <a:r>
              <a:rPr lang="en-US" b="1" i="1" dirty="0"/>
              <a:t> </a:t>
            </a:r>
            <a:r>
              <a:rPr lang="en-US" b="1" i="1" dirty="0" err="1"/>
              <a:t>tự</a:t>
            </a:r>
            <a:r>
              <a:rPr lang="en-US" b="1" i="1" dirty="0"/>
              <a:t> </a:t>
            </a:r>
            <a:r>
              <a:rPr lang="en-US" b="1" i="1" dirty="0" err="1"/>
              <a:t>của</a:t>
            </a:r>
            <a:r>
              <a:rPr lang="en-US" b="1" i="1" dirty="0"/>
              <a:t> </a:t>
            </a:r>
            <a:r>
              <a:rPr lang="en-US" b="1" i="1" dirty="0" err="1"/>
              <a:t>hệ</a:t>
            </a:r>
            <a:r>
              <a:rPr lang="en-US" b="1" i="1" dirty="0"/>
              <a:t> </a:t>
            </a:r>
            <a:r>
              <a:rPr lang="en-US" b="1" i="1" dirty="0" err="1"/>
              <a:t>thống</a:t>
            </a:r>
            <a:endParaRPr lang="en-US" b="1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85C89-7D1D-5A90-6795-7FC575F1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08FE2E-DBB0-FBDD-CB2F-337F934B7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367" y="1806131"/>
            <a:ext cx="6761266" cy="4078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143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I. GIỚI THIỆU CHUNG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II. YÊU CẦU HỆ THỐNG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III. LÝ THUYẾT DS - EVIDENCE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IV. THIẾT KẾ HỆ THỐNG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V. KẾT QUẢ</a:t>
            </a:r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2BCA-A953-E4E8-9DF4-80675416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THIẾT KẾ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60EA-6653-3AE7-7289-DD8479DAF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088136"/>
            <a:ext cx="8100060" cy="47962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dirty="0" err="1"/>
              <a:t>Sơ</a:t>
            </a:r>
            <a:r>
              <a:rPr lang="en-US" b="1" i="1" dirty="0"/>
              <a:t> </a:t>
            </a:r>
            <a:r>
              <a:rPr lang="en-US" b="1" i="1" dirty="0" err="1"/>
              <a:t>đồ</a:t>
            </a:r>
            <a:r>
              <a:rPr lang="en-US" b="1" i="1" dirty="0"/>
              <a:t> </a:t>
            </a:r>
            <a:r>
              <a:rPr lang="en-US" b="1" i="1" dirty="0" err="1"/>
              <a:t>tuần</a:t>
            </a:r>
            <a:r>
              <a:rPr lang="en-US" b="1" i="1" dirty="0"/>
              <a:t> </a:t>
            </a:r>
            <a:r>
              <a:rPr lang="en-US" b="1" i="1" dirty="0" err="1"/>
              <a:t>tự</a:t>
            </a:r>
            <a:r>
              <a:rPr lang="en-US" b="1" i="1" dirty="0"/>
              <a:t> </a:t>
            </a:r>
            <a:r>
              <a:rPr lang="en-US" b="1" i="1" dirty="0" err="1"/>
              <a:t>của</a:t>
            </a:r>
            <a:r>
              <a:rPr lang="en-US" b="1" i="1" dirty="0"/>
              <a:t> </a:t>
            </a:r>
            <a:r>
              <a:rPr lang="en-US" b="1" i="1" dirty="0" err="1"/>
              <a:t>ReadDataFromSensor</a:t>
            </a:r>
            <a:endParaRPr lang="en-US" b="1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85C89-7D1D-5A90-6795-7FC575F1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B20439-9C38-5A46-C436-333FA3686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38" y="2107692"/>
            <a:ext cx="7763952" cy="3589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6224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2BCA-A953-E4E8-9DF4-80675416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THIẾT KẾ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60EA-6653-3AE7-7289-DD8479DAF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9402" y="1069848"/>
            <a:ext cx="8045196" cy="496519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dirty="0" err="1"/>
              <a:t>Mạch</a:t>
            </a:r>
            <a:r>
              <a:rPr lang="en-US" b="1" i="1" dirty="0"/>
              <a:t> </a:t>
            </a:r>
            <a:r>
              <a:rPr lang="en-US" b="1" i="1" dirty="0" err="1"/>
              <a:t>thiết</a:t>
            </a:r>
            <a:r>
              <a:rPr lang="en-US" b="1" i="1" dirty="0"/>
              <a:t> </a:t>
            </a:r>
            <a:r>
              <a:rPr lang="en-US" b="1" i="1" dirty="0" err="1"/>
              <a:t>kế</a:t>
            </a:r>
            <a:endParaRPr lang="en-US" b="1" i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85C89-7D1D-5A90-6795-7FC575F1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43E2CE-713C-EA8C-00B1-FCA9D6B3D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59" y="1665641"/>
            <a:ext cx="7795039" cy="452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0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2BCA-A953-E4E8-9DF4-80675416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KẾT QUẢ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60EA-6653-3AE7-7289-DD8479DAF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9402" y="1069848"/>
            <a:ext cx="8045196" cy="496519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dirty="0" err="1"/>
              <a:t>Kết</a:t>
            </a:r>
            <a:r>
              <a:rPr lang="en-US" b="1" i="1" dirty="0"/>
              <a:t> </a:t>
            </a:r>
            <a:r>
              <a:rPr lang="en-US" b="1" i="1" dirty="0" err="1"/>
              <a:t>quả</a:t>
            </a:r>
            <a:r>
              <a:rPr lang="en-US" b="1" i="1" dirty="0"/>
              <a:t> </a:t>
            </a:r>
            <a:r>
              <a:rPr lang="en-US" b="1" i="1" dirty="0" err="1"/>
              <a:t>đo</a:t>
            </a:r>
            <a:r>
              <a:rPr lang="en-US" b="1" i="1" dirty="0"/>
              <a:t> </a:t>
            </a:r>
            <a:r>
              <a:rPr lang="en-US" b="1" i="1" dirty="0" err="1"/>
              <a:t>được</a:t>
            </a:r>
            <a:r>
              <a:rPr lang="en-US" b="1" i="1" dirty="0"/>
              <a:t> </a:t>
            </a:r>
            <a:r>
              <a:rPr lang="en-US" b="1" i="1" dirty="0" err="1"/>
              <a:t>trong</a:t>
            </a:r>
            <a:r>
              <a:rPr lang="en-US" b="1" i="1" dirty="0"/>
              <a:t> 20 </a:t>
            </a:r>
            <a:r>
              <a:rPr lang="en-US" b="1" i="1" dirty="0" err="1"/>
              <a:t>giờ</a:t>
            </a:r>
            <a:endParaRPr lang="en-US" b="1" i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85C89-7D1D-5A90-6795-7FC575F1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C28514D-E2C7-4D94-2C03-4521C60A3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44" y="1644802"/>
            <a:ext cx="6822911" cy="447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01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2BCA-A953-E4E8-9DF4-80675416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KẾT QUẢ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60EA-6653-3AE7-7289-DD8479DAF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9402" y="1069848"/>
            <a:ext cx="8045196" cy="496519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dirty="0" err="1"/>
              <a:t>Kết</a:t>
            </a:r>
            <a:r>
              <a:rPr lang="en-US" b="1" i="1" dirty="0"/>
              <a:t> </a:t>
            </a:r>
            <a:r>
              <a:rPr lang="en-US" b="1" i="1" dirty="0" err="1"/>
              <a:t>quả</a:t>
            </a:r>
            <a:r>
              <a:rPr lang="en-US" b="1" i="1" dirty="0"/>
              <a:t> </a:t>
            </a:r>
            <a:r>
              <a:rPr lang="en-US" b="1" i="1" dirty="0" err="1"/>
              <a:t>đo</a:t>
            </a:r>
            <a:r>
              <a:rPr lang="en-US" b="1" i="1" dirty="0"/>
              <a:t> </a:t>
            </a:r>
            <a:r>
              <a:rPr lang="en-US" b="1" i="1" dirty="0" err="1"/>
              <a:t>mô</a:t>
            </a:r>
            <a:r>
              <a:rPr lang="en-US" b="1" i="1" dirty="0"/>
              <a:t> </a:t>
            </a:r>
            <a:r>
              <a:rPr lang="en-US" b="1" i="1" dirty="0" err="1"/>
              <a:t>phỏng</a:t>
            </a:r>
            <a:r>
              <a:rPr lang="en-US" b="1" i="1" dirty="0"/>
              <a:t> </a:t>
            </a:r>
            <a:r>
              <a:rPr lang="en-US" b="1" i="1" dirty="0" err="1"/>
              <a:t>một</a:t>
            </a:r>
            <a:r>
              <a:rPr lang="en-US" b="1" i="1" dirty="0"/>
              <a:t> </a:t>
            </a:r>
            <a:r>
              <a:rPr lang="en-US" b="1" i="1" dirty="0" err="1"/>
              <a:t>đám</a:t>
            </a:r>
            <a:r>
              <a:rPr lang="en-US" b="1" i="1" dirty="0"/>
              <a:t> </a:t>
            </a:r>
            <a:r>
              <a:rPr lang="en-US" b="1" i="1" dirty="0" err="1"/>
              <a:t>cháy</a:t>
            </a:r>
            <a:r>
              <a:rPr lang="en-US" b="1" i="1" dirty="0"/>
              <a:t> </a:t>
            </a:r>
            <a:r>
              <a:rPr lang="en-US" b="1" i="1" dirty="0" err="1"/>
              <a:t>có</a:t>
            </a:r>
            <a:r>
              <a:rPr lang="en-US" b="1" i="1" dirty="0"/>
              <a:t> </a:t>
            </a:r>
            <a:r>
              <a:rPr lang="en-US" b="1" i="1" dirty="0" err="1"/>
              <a:t>khí</a:t>
            </a:r>
            <a:r>
              <a:rPr lang="en-US" b="1" i="1" dirty="0"/>
              <a:t> Gas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85C89-7D1D-5A90-6795-7FC575F1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7A719B0-2ED0-304E-4D0D-998CE9852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79" y="1959356"/>
            <a:ext cx="6805408" cy="407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80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GIỚI THIỆU CHUNG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4483354" cy="513283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500" i="0" dirty="0" err="1">
                <a:solidFill>
                  <a:srgbClr val="000000"/>
                </a:solidFill>
                <a:effectLst/>
              </a:rPr>
              <a:t>Hiện</a:t>
            </a:r>
            <a:r>
              <a:rPr lang="en-US" sz="2500" i="0" dirty="0">
                <a:solidFill>
                  <a:srgbClr val="000000"/>
                </a:solidFill>
                <a:effectLst/>
              </a:rPr>
              <a:t> nay, </a:t>
            </a:r>
            <a:r>
              <a:rPr lang="en-US" sz="2500" i="0" dirty="0" err="1">
                <a:solidFill>
                  <a:srgbClr val="000000"/>
                </a:solidFill>
                <a:effectLst/>
              </a:rPr>
              <a:t>các</a:t>
            </a:r>
            <a:r>
              <a:rPr lang="en-US" sz="250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500" i="0" dirty="0" err="1">
                <a:solidFill>
                  <a:srgbClr val="000000"/>
                </a:solidFill>
                <a:effectLst/>
              </a:rPr>
              <a:t>vụ</a:t>
            </a:r>
            <a:r>
              <a:rPr lang="en-US" sz="250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500" i="0" dirty="0" err="1">
                <a:solidFill>
                  <a:srgbClr val="000000"/>
                </a:solidFill>
                <a:effectLst/>
              </a:rPr>
              <a:t>cháy</a:t>
            </a:r>
            <a:r>
              <a:rPr lang="en-US" sz="250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500" i="0" dirty="0" err="1">
                <a:solidFill>
                  <a:srgbClr val="000000"/>
                </a:solidFill>
                <a:effectLst/>
              </a:rPr>
              <a:t>trên</a:t>
            </a:r>
            <a:r>
              <a:rPr lang="en-US" sz="250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500" i="0" dirty="0" err="1">
                <a:solidFill>
                  <a:srgbClr val="000000"/>
                </a:solidFill>
                <a:effectLst/>
              </a:rPr>
              <a:t>thủ</a:t>
            </a:r>
            <a:r>
              <a:rPr lang="en-US" sz="250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500" i="0" dirty="0" err="1">
                <a:solidFill>
                  <a:srgbClr val="000000"/>
                </a:solidFill>
                <a:effectLst/>
              </a:rPr>
              <a:t>đô</a:t>
            </a:r>
            <a:r>
              <a:rPr lang="en-US" sz="2500" i="0" dirty="0">
                <a:solidFill>
                  <a:srgbClr val="000000"/>
                </a:solidFill>
                <a:effectLst/>
              </a:rPr>
              <a:t> Hà </a:t>
            </a:r>
            <a:r>
              <a:rPr lang="en-US" sz="2500" i="0" dirty="0" err="1">
                <a:solidFill>
                  <a:srgbClr val="000000"/>
                </a:solidFill>
                <a:effectLst/>
              </a:rPr>
              <a:t>Nội</a:t>
            </a:r>
            <a:r>
              <a:rPr lang="en-US" sz="250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500" i="0" dirty="0" err="1">
                <a:solidFill>
                  <a:srgbClr val="000000"/>
                </a:solidFill>
                <a:effectLst/>
              </a:rPr>
              <a:t>xảy</a:t>
            </a:r>
            <a:r>
              <a:rPr lang="en-US" sz="250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500" i="0" dirty="0" err="1">
                <a:solidFill>
                  <a:srgbClr val="000000"/>
                </a:solidFill>
                <a:effectLst/>
              </a:rPr>
              <a:t>ra</a:t>
            </a:r>
            <a:r>
              <a:rPr lang="en-US" sz="250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500" i="0" dirty="0" err="1">
                <a:solidFill>
                  <a:srgbClr val="000000"/>
                </a:solidFill>
                <a:effectLst/>
              </a:rPr>
              <a:t>ngày</a:t>
            </a:r>
            <a:r>
              <a:rPr lang="en-US" sz="250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500" i="0" dirty="0" err="1">
                <a:solidFill>
                  <a:srgbClr val="000000"/>
                </a:solidFill>
                <a:effectLst/>
              </a:rPr>
              <a:t>càng</a:t>
            </a:r>
            <a:r>
              <a:rPr lang="en-US" sz="250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500" i="0" dirty="0" err="1">
                <a:solidFill>
                  <a:srgbClr val="000000"/>
                </a:solidFill>
                <a:effectLst/>
              </a:rPr>
              <a:t>nhiều</a:t>
            </a:r>
            <a:endParaRPr lang="en-US" sz="2500" i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130000"/>
              </a:lnSpc>
            </a:pPr>
            <a:r>
              <a:rPr lang="en-US" sz="2500" dirty="0" err="1"/>
              <a:t>G</a:t>
            </a:r>
            <a:r>
              <a:rPr lang="en-US" sz="2500" dirty="0" err="1">
                <a:effectLst/>
              </a:rPr>
              <a:t>ây</a:t>
            </a:r>
            <a:r>
              <a:rPr lang="en-US" sz="2500" dirty="0">
                <a:effectLst/>
              </a:rPr>
              <a:t> </a:t>
            </a:r>
            <a:r>
              <a:rPr lang="en-US" sz="2500" dirty="0" err="1">
                <a:effectLst/>
              </a:rPr>
              <a:t>thiệt</a:t>
            </a:r>
            <a:r>
              <a:rPr lang="en-US" sz="2500" dirty="0">
                <a:effectLst/>
              </a:rPr>
              <a:t> </a:t>
            </a:r>
            <a:r>
              <a:rPr lang="en-US" sz="2500" dirty="0" err="1">
                <a:effectLst/>
              </a:rPr>
              <a:t>hại</a:t>
            </a:r>
            <a:r>
              <a:rPr lang="en-US" sz="2500" dirty="0">
                <a:effectLst/>
              </a:rPr>
              <a:t> </a:t>
            </a:r>
            <a:r>
              <a:rPr lang="en-US" sz="2500" dirty="0" err="1">
                <a:effectLst/>
              </a:rPr>
              <a:t>lớn</a:t>
            </a:r>
            <a:r>
              <a:rPr lang="en-US" sz="2500" dirty="0">
                <a:effectLst/>
              </a:rPr>
              <a:t> </a:t>
            </a:r>
            <a:r>
              <a:rPr lang="en-US" sz="2500" dirty="0" err="1">
                <a:effectLst/>
              </a:rPr>
              <a:t>về</a:t>
            </a:r>
            <a:r>
              <a:rPr lang="en-US" sz="2500" dirty="0">
                <a:effectLst/>
              </a:rPr>
              <a:t> </a:t>
            </a:r>
            <a:r>
              <a:rPr lang="en-US" sz="2500" dirty="0" err="1">
                <a:effectLst/>
              </a:rPr>
              <a:t>người</a:t>
            </a:r>
            <a:r>
              <a:rPr lang="en-US" sz="2500" dirty="0">
                <a:effectLst/>
              </a:rPr>
              <a:t> </a:t>
            </a:r>
            <a:r>
              <a:rPr lang="en-US" sz="2500" dirty="0" err="1">
                <a:effectLst/>
              </a:rPr>
              <a:t>và</a:t>
            </a:r>
            <a:r>
              <a:rPr lang="en-US" sz="2500" dirty="0">
                <a:effectLst/>
              </a:rPr>
              <a:t> </a:t>
            </a:r>
            <a:r>
              <a:rPr lang="en-US" sz="2500" dirty="0" err="1">
                <a:effectLst/>
              </a:rPr>
              <a:t>tài</a:t>
            </a:r>
            <a:r>
              <a:rPr lang="en-US" sz="2500" dirty="0">
                <a:effectLst/>
              </a:rPr>
              <a:t> </a:t>
            </a:r>
            <a:r>
              <a:rPr lang="en-US" sz="2500" dirty="0" err="1">
                <a:effectLst/>
              </a:rPr>
              <a:t>sản</a:t>
            </a:r>
            <a:endParaRPr lang="en-US" sz="2500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endParaRPr lang="en-US" sz="2500" i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130000"/>
              </a:lnSpc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7801F7-23B2-8D1F-8E95-3BDD43D7F0B8}"/>
              </a:ext>
            </a:extLst>
          </p:cNvPr>
          <p:cNvSpPr txBox="1"/>
          <p:nvPr/>
        </p:nvSpPr>
        <p:spPr>
          <a:xfrm>
            <a:off x="5286564" y="1368572"/>
            <a:ext cx="3481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Vụ cháy chung cư mini ở Hà Nội: Xác định được 56 người tử vong; Khởi tố ...">
            <a:extLst>
              <a:ext uri="{FF2B5EF4-FFF2-40B4-BE49-F238E27FC236}">
                <a16:creationId xmlns:a16="http://schemas.microsoft.com/office/drawing/2014/main" id="{81BD501D-4D1D-8C76-08BB-727DC14CD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727" y="877181"/>
            <a:ext cx="3571398" cy="432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A119D0-7A89-B8FD-BC51-C819BB5D5B55}"/>
              </a:ext>
            </a:extLst>
          </p:cNvPr>
          <p:cNvSpPr txBox="1"/>
          <p:nvPr/>
        </p:nvSpPr>
        <p:spPr>
          <a:xfrm>
            <a:off x="4911345" y="5284850"/>
            <a:ext cx="379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i="1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Cháy chung cư mini trong hẻm 29/70 phố Khương Hạ, phường Khương Đình, quận Thanh Xuân, Hà Nội</a:t>
            </a:r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2BCA-A953-E4E8-9DF4-80675416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YÊU CẦU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60EA-6653-3AE7-7289-DD8479DAF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2531" y="832104"/>
            <a:ext cx="7685955" cy="5740023"/>
          </a:xfrm>
        </p:spPr>
        <p:txBody>
          <a:bodyPr/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sz="2500" b="1" i="1" dirty="0" err="1"/>
              <a:t>Mô</a:t>
            </a:r>
            <a:r>
              <a:rPr lang="en-US" sz="2500" b="1" i="1" dirty="0"/>
              <a:t> </a:t>
            </a:r>
            <a:r>
              <a:rPr lang="en-US" sz="2500" b="1" i="1" dirty="0" err="1"/>
              <a:t>tả</a:t>
            </a:r>
            <a:r>
              <a:rPr lang="en-US" sz="2500" b="1" i="1" dirty="0"/>
              <a:t> </a:t>
            </a:r>
            <a:r>
              <a:rPr lang="en-US" sz="2500" b="1" i="1" dirty="0" err="1"/>
              <a:t>hoạt</a:t>
            </a:r>
            <a:r>
              <a:rPr lang="en-US" sz="2500" b="1" i="1" dirty="0"/>
              <a:t> </a:t>
            </a:r>
            <a:r>
              <a:rPr lang="en-US" sz="2500" b="1" i="1" dirty="0" err="1"/>
              <a:t>động</a:t>
            </a:r>
            <a:r>
              <a:rPr lang="en-US" sz="2500" b="1" i="1" dirty="0"/>
              <a:t> </a:t>
            </a:r>
            <a:r>
              <a:rPr lang="en-US" sz="2500" b="1" i="1" dirty="0" err="1"/>
              <a:t>của</a:t>
            </a:r>
            <a:r>
              <a:rPr lang="en-US" sz="2500" b="1" i="1" dirty="0"/>
              <a:t> </a:t>
            </a:r>
            <a:r>
              <a:rPr lang="en-US" sz="2500" b="1" i="1" dirty="0" err="1"/>
              <a:t>hệ</a:t>
            </a:r>
            <a:r>
              <a:rPr lang="en-US" sz="2500" b="1" i="1" dirty="0"/>
              <a:t> </a:t>
            </a:r>
            <a:r>
              <a:rPr lang="en-US" sz="2500" b="1" i="1" dirty="0" err="1"/>
              <a:t>thống</a:t>
            </a:r>
            <a:endParaRPr lang="en-US" sz="2500" b="1" i="1" dirty="0"/>
          </a:p>
          <a:p>
            <a:pPr marL="0" indent="0">
              <a:lnSpc>
                <a:spcPct val="130000"/>
              </a:lnSpc>
              <a:buNone/>
            </a:pPr>
            <a:r>
              <a:rPr lang="en-US" sz="2500" dirty="0"/>
              <a:t>- </a:t>
            </a:r>
            <a:r>
              <a:rPr lang="en-US" sz="2300" dirty="0">
                <a:effectLst/>
              </a:rPr>
              <a:t>Khi </a:t>
            </a:r>
            <a:r>
              <a:rPr lang="en-US" sz="2300" dirty="0" err="1">
                <a:effectLst/>
              </a:rPr>
              <a:t>hệ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thống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được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khởi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động</a:t>
            </a:r>
            <a:r>
              <a:rPr lang="en-US" sz="2300" dirty="0">
                <a:effectLst/>
              </a:rPr>
              <a:t>, </a:t>
            </a:r>
            <a:r>
              <a:rPr lang="en-US" sz="2300" dirty="0" err="1">
                <a:effectLst/>
              </a:rPr>
              <a:t>nó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sẽ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dò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tìm</a:t>
            </a:r>
            <a:r>
              <a:rPr lang="en-US" sz="2300" dirty="0">
                <a:effectLst/>
              </a:rPr>
              <a:t> Wi-Fi </a:t>
            </a:r>
            <a:r>
              <a:rPr lang="en-US" sz="2300" dirty="0" err="1">
                <a:effectLst/>
              </a:rPr>
              <a:t>đã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được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cài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đặt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từ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trước</a:t>
            </a:r>
            <a:endParaRPr lang="en-US" sz="2300" dirty="0">
              <a:effectLst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300" dirty="0"/>
              <a:t>- </a:t>
            </a:r>
            <a:r>
              <a:rPr lang="en-US" sz="2300" dirty="0" err="1">
                <a:effectLst/>
              </a:rPr>
              <a:t>Nếu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tìm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thấy</a:t>
            </a:r>
            <a:r>
              <a:rPr lang="en-US" sz="2300" dirty="0">
                <a:effectLst/>
              </a:rPr>
              <a:t>, </a:t>
            </a:r>
            <a:r>
              <a:rPr lang="en-US" sz="2300" dirty="0" err="1">
                <a:effectLst/>
              </a:rPr>
              <a:t>hệ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thống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sẽ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thực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hiện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kết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nối</a:t>
            </a:r>
            <a:r>
              <a:rPr lang="en-US" sz="2300" dirty="0">
                <a:effectLst/>
              </a:rPr>
              <a:t>, </a:t>
            </a:r>
            <a:r>
              <a:rPr lang="en-US" sz="2300" dirty="0" err="1">
                <a:effectLst/>
              </a:rPr>
              <a:t>nếu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không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hệ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thống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sẽ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tiếp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tục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tìm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kiếm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cho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đến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khi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tìm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thấy</a:t>
            </a:r>
            <a:endParaRPr lang="en-US" sz="2300" dirty="0"/>
          </a:p>
          <a:p>
            <a:pPr marL="0" indent="0">
              <a:lnSpc>
                <a:spcPct val="130000"/>
              </a:lnSpc>
              <a:buNone/>
            </a:pPr>
            <a:r>
              <a:rPr lang="en-US" sz="2300" dirty="0"/>
              <a:t>- </a:t>
            </a:r>
            <a:r>
              <a:rPr lang="en-US" sz="2300" dirty="0">
                <a:effectLst/>
              </a:rPr>
              <a:t>ESP32 </a:t>
            </a:r>
            <a:r>
              <a:rPr lang="en-US" sz="2300" dirty="0" err="1">
                <a:effectLst/>
              </a:rPr>
              <a:t>đọc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dữ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liệu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từ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các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cảm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biến</a:t>
            </a:r>
            <a:r>
              <a:rPr lang="en-US" sz="2300" dirty="0">
                <a:effectLst/>
              </a:rPr>
              <a:t> MQ-6, DHT11 </a:t>
            </a:r>
            <a:r>
              <a:rPr lang="en-US" sz="2300" dirty="0" err="1">
                <a:effectLst/>
              </a:rPr>
              <a:t>thông</a:t>
            </a:r>
            <a:r>
              <a:rPr lang="en-US" sz="2300" dirty="0">
                <a:effectLst/>
              </a:rPr>
              <a:t> qua ADC </a:t>
            </a:r>
            <a:r>
              <a:rPr lang="en-US" sz="2300" dirty="0" err="1">
                <a:effectLst/>
              </a:rPr>
              <a:t>và</a:t>
            </a:r>
            <a:r>
              <a:rPr lang="en-US" sz="2300" dirty="0">
                <a:effectLst/>
              </a:rPr>
              <a:t> GPIO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300" dirty="0"/>
              <a:t>- </a:t>
            </a:r>
            <a:r>
              <a:rPr lang="en-US" sz="2300" dirty="0" err="1">
                <a:effectLst/>
              </a:rPr>
              <a:t>Dữ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liệu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được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đẩy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lên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ThingSpeak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mỗi</a:t>
            </a:r>
            <a:r>
              <a:rPr lang="en-US" sz="2300" dirty="0">
                <a:effectLst/>
              </a:rPr>
              <a:t> 3 </a:t>
            </a:r>
            <a:r>
              <a:rPr lang="en-US" sz="2300" dirty="0" err="1">
                <a:effectLst/>
              </a:rPr>
              <a:t>giây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một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lần</a:t>
            </a:r>
            <a:r>
              <a:rPr lang="en-US" sz="2300" dirty="0">
                <a:effectLst/>
              </a:rPr>
              <a:t>. Khi </a:t>
            </a:r>
            <a:r>
              <a:rPr lang="en-US" sz="2300" dirty="0" err="1">
                <a:effectLst/>
              </a:rPr>
              <a:t>kiểm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tra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các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điều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kiện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về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cháy</a:t>
            </a:r>
            <a:r>
              <a:rPr lang="en-US" sz="2300" dirty="0">
                <a:effectLst/>
              </a:rPr>
              <a:t>, </a:t>
            </a:r>
            <a:r>
              <a:rPr lang="en-US" sz="2300" dirty="0" err="1">
                <a:effectLst/>
              </a:rPr>
              <a:t>nếu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thỏa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mãn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điều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kiện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sẽ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kêu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còi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để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cảnh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báo</a:t>
            </a:r>
            <a:endParaRPr lang="en-US" sz="23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85C89-7D1D-5A90-6795-7FC575F1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2BCA-A953-E4E8-9DF4-80675416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YÊU CẦU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60EA-6653-3AE7-7289-DD8479DAF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5955" y="1060705"/>
            <a:ext cx="4259197" cy="5038344"/>
          </a:xfrm>
        </p:spPr>
        <p:txBody>
          <a:bodyPr/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b="1" i="1" dirty="0" err="1"/>
              <a:t>Yêu</a:t>
            </a:r>
            <a:r>
              <a:rPr lang="en-US" b="1" i="1" dirty="0"/>
              <a:t> </a:t>
            </a:r>
            <a:r>
              <a:rPr lang="en-US" b="1" i="1" dirty="0" err="1"/>
              <a:t>cầu</a:t>
            </a:r>
            <a:r>
              <a:rPr lang="en-US" b="1" i="1" dirty="0"/>
              <a:t> </a:t>
            </a:r>
            <a:r>
              <a:rPr lang="en-US" b="1" i="1" dirty="0" err="1"/>
              <a:t>chức</a:t>
            </a:r>
            <a:r>
              <a:rPr lang="en-US" b="1" i="1" dirty="0"/>
              <a:t> </a:t>
            </a:r>
            <a:r>
              <a:rPr lang="en-US" b="1" i="1" dirty="0" err="1"/>
              <a:t>năng</a:t>
            </a:r>
            <a:endParaRPr lang="en-US" b="1" i="1" dirty="0"/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- </a:t>
            </a:r>
            <a:r>
              <a:rPr lang="en-US" sz="2500" dirty="0" err="1"/>
              <a:t>Hiển</a:t>
            </a:r>
            <a:r>
              <a:rPr lang="en-US" sz="2500" dirty="0"/>
              <a:t> </a:t>
            </a:r>
            <a:r>
              <a:rPr lang="en-US" sz="2500" dirty="0" err="1"/>
              <a:t>thị</a:t>
            </a:r>
            <a:r>
              <a:rPr lang="en-US" sz="2500" dirty="0"/>
              <a:t> </a:t>
            </a:r>
            <a:r>
              <a:rPr lang="en-US" sz="2500" dirty="0" err="1"/>
              <a:t>thông</a:t>
            </a:r>
            <a:r>
              <a:rPr lang="en-US" sz="2500" dirty="0"/>
              <a:t> </a:t>
            </a:r>
            <a:r>
              <a:rPr lang="en-US" sz="2500" dirty="0" err="1"/>
              <a:t>số</a:t>
            </a:r>
            <a:r>
              <a:rPr lang="en-US" sz="2500" dirty="0"/>
              <a:t> </a:t>
            </a:r>
            <a:r>
              <a:rPr lang="en-US" sz="2500" dirty="0" err="1"/>
              <a:t>dữu</a:t>
            </a:r>
            <a:r>
              <a:rPr lang="en-US" sz="2500" dirty="0"/>
              <a:t> </a:t>
            </a:r>
            <a:r>
              <a:rPr lang="en-US" sz="2500" dirty="0" err="1"/>
              <a:t>liệu</a:t>
            </a:r>
            <a:r>
              <a:rPr lang="en-US" sz="2500" dirty="0"/>
              <a:t> </a:t>
            </a:r>
            <a:r>
              <a:rPr lang="en-US" sz="2500" dirty="0" err="1"/>
              <a:t>lên</a:t>
            </a:r>
            <a:r>
              <a:rPr lang="en-US" sz="2500" dirty="0"/>
              <a:t> web </a:t>
            </a:r>
            <a:r>
              <a:rPr lang="en-US" sz="2500" dirty="0" err="1"/>
              <a:t>thường</a:t>
            </a:r>
            <a:r>
              <a:rPr lang="en-US" sz="2500" dirty="0"/>
              <a:t> </a:t>
            </a:r>
            <a:r>
              <a:rPr lang="en-US" sz="2500" dirty="0" err="1"/>
              <a:t>xuyên</a:t>
            </a:r>
            <a:endParaRPr lang="en-US" sz="2500" dirty="0"/>
          </a:p>
          <a:p>
            <a:pPr marL="0" indent="0">
              <a:lnSpc>
                <a:spcPct val="130000"/>
              </a:lnSpc>
              <a:buNone/>
            </a:pPr>
            <a:r>
              <a:rPr lang="en-US" sz="2500" dirty="0"/>
              <a:t>- </a:t>
            </a:r>
            <a:r>
              <a:rPr lang="en-US" sz="2500" dirty="0" err="1"/>
              <a:t>Đo</a:t>
            </a:r>
            <a:r>
              <a:rPr lang="en-US" sz="2500" dirty="0"/>
              <a:t> </a:t>
            </a:r>
            <a:r>
              <a:rPr lang="en-US" sz="2500" dirty="0" err="1"/>
              <a:t>đạc</a:t>
            </a:r>
            <a:r>
              <a:rPr lang="en-US" sz="2500" dirty="0"/>
              <a:t> </a:t>
            </a:r>
            <a:r>
              <a:rPr lang="en-US" sz="2500" dirty="0" err="1"/>
              <a:t>thông</a:t>
            </a:r>
            <a:r>
              <a:rPr lang="en-US" sz="2500" dirty="0"/>
              <a:t> </a:t>
            </a:r>
            <a:r>
              <a:rPr lang="en-US" sz="2500" dirty="0" err="1"/>
              <a:t>số</a:t>
            </a:r>
            <a:r>
              <a:rPr lang="en-US" sz="2500" dirty="0"/>
              <a:t> </a:t>
            </a:r>
            <a:r>
              <a:rPr lang="en-US" sz="2500" dirty="0" err="1"/>
              <a:t>tự</a:t>
            </a:r>
            <a:r>
              <a:rPr lang="en-US" sz="2500" dirty="0"/>
              <a:t> </a:t>
            </a:r>
            <a:r>
              <a:rPr lang="en-US" sz="2500" dirty="0" err="1"/>
              <a:t>động</a:t>
            </a:r>
            <a:r>
              <a:rPr lang="en-US" sz="2500" dirty="0"/>
              <a:t> </a:t>
            </a:r>
            <a:r>
              <a:rPr lang="en-US" sz="2500" dirty="0" err="1"/>
              <a:t>lấy</a:t>
            </a:r>
            <a:r>
              <a:rPr lang="en-US" sz="2500" dirty="0"/>
              <a:t> </a:t>
            </a:r>
            <a:r>
              <a:rPr lang="en-US" sz="2500" dirty="0" err="1"/>
              <a:t>mẫu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cảm</a:t>
            </a:r>
            <a:r>
              <a:rPr lang="en-US" sz="2500" dirty="0"/>
              <a:t> </a:t>
            </a:r>
            <a:r>
              <a:rPr lang="en-US" sz="2500" dirty="0" err="1"/>
              <a:t>biến</a:t>
            </a:r>
            <a:endParaRPr lang="en-US" sz="2500" dirty="0"/>
          </a:p>
          <a:p>
            <a:pPr marL="0" indent="0">
              <a:lnSpc>
                <a:spcPct val="130000"/>
              </a:lnSpc>
              <a:buNone/>
            </a:pPr>
            <a:r>
              <a:rPr lang="en-US" sz="2500" dirty="0"/>
              <a:t>- </a:t>
            </a:r>
            <a:r>
              <a:rPr lang="en-US" sz="2500" dirty="0" err="1"/>
              <a:t>Âm</a:t>
            </a:r>
            <a:r>
              <a:rPr lang="en-US" sz="2500" dirty="0"/>
              <a:t> </a:t>
            </a:r>
            <a:r>
              <a:rPr lang="en-US" sz="2500" dirty="0" err="1"/>
              <a:t>thanh</a:t>
            </a:r>
            <a:r>
              <a:rPr lang="en-US" sz="2500" dirty="0"/>
              <a:t> </a:t>
            </a:r>
            <a:r>
              <a:rPr lang="en-US" sz="2500" dirty="0" err="1"/>
              <a:t>cảnh</a:t>
            </a:r>
            <a:r>
              <a:rPr lang="en-US" sz="2500" dirty="0"/>
              <a:t> </a:t>
            </a:r>
            <a:r>
              <a:rPr lang="en-US" sz="2500" dirty="0" err="1"/>
              <a:t>báo</a:t>
            </a:r>
            <a:r>
              <a:rPr lang="en-US" sz="2500" dirty="0"/>
              <a:t> </a:t>
            </a:r>
            <a:r>
              <a:rPr lang="en-US" sz="2500" dirty="0" err="1"/>
              <a:t>cháy</a:t>
            </a:r>
            <a:r>
              <a:rPr lang="en-US" sz="2500" dirty="0"/>
              <a:t> </a:t>
            </a:r>
            <a:r>
              <a:rPr lang="en-US" sz="2500" dirty="0" err="1"/>
              <a:t>được</a:t>
            </a:r>
            <a:r>
              <a:rPr lang="en-US" sz="2500" dirty="0"/>
              <a:t> </a:t>
            </a:r>
            <a:r>
              <a:rPr lang="en-US" sz="2500" dirty="0" err="1"/>
              <a:t>phát</a:t>
            </a:r>
            <a:r>
              <a:rPr lang="en-US" sz="2500" dirty="0"/>
              <a:t> qua </a:t>
            </a:r>
            <a:r>
              <a:rPr lang="en-US" sz="2500" dirty="0" err="1"/>
              <a:t>còi</a:t>
            </a:r>
            <a:endParaRPr lang="en-US" sz="2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E6E5C-9744-5884-9CF6-BA4CC119C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9455" y="1060705"/>
            <a:ext cx="4149468" cy="5193790"/>
          </a:xfrm>
        </p:spPr>
        <p:txBody>
          <a:bodyPr/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b="1" i="1" dirty="0" err="1"/>
              <a:t>Yêu</a:t>
            </a:r>
            <a:r>
              <a:rPr lang="en-US" b="1" i="1" dirty="0"/>
              <a:t> </a:t>
            </a:r>
            <a:r>
              <a:rPr lang="en-US" b="1" i="1" dirty="0" err="1"/>
              <a:t>cầu</a:t>
            </a:r>
            <a:r>
              <a:rPr lang="en-US" b="1" i="1" dirty="0"/>
              <a:t> phi </a:t>
            </a:r>
            <a:r>
              <a:rPr lang="en-US" b="1" i="1" dirty="0" err="1"/>
              <a:t>chức</a:t>
            </a:r>
            <a:r>
              <a:rPr lang="en-US" b="1" i="1" dirty="0"/>
              <a:t> </a:t>
            </a:r>
            <a:r>
              <a:rPr lang="en-US" b="1" i="1" dirty="0" err="1"/>
              <a:t>năng</a:t>
            </a:r>
            <a:endParaRPr lang="en-US" b="1" i="1" dirty="0"/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- </a:t>
            </a:r>
            <a:r>
              <a:rPr lang="en-US" sz="2500" dirty="0"/>
              <a:t>Giao </a:t>
            </a:r>
            <a:r>
              <a:rPr lang="en-US" sz="2500" dirty="0" err="1"/>
              <a:t>diện</a:t>
            </a:r>
            <a:r>
              <a:rPr lang="en-US" sz="2500" dirty="0"/>
              <a:t> web </a:t>
            </a:r>
            <a:r>
              <a:rPr lang="en-US" sz="2500" dirty="0" err="1"/>
              <a:t>thân</a:t>
            </a:r>
            <a:r>
              <a:rPr lang="en-US" sz="2500" dirty="0"/>
              <a:t> </a:t>
            </a:r>
            <a:r>
              <a:rPr lang="en-US" sz="2500" dirty="0" err="1"/>
              <a:t>thiện</a:t>
            </a:r>
            <a:endParaRPr lang="en-US" sz="2500" dirty="0"/>
          </a:p>
          <a:p>
            <a:pPr marL="0" indent="0">
              <a:lnSpc>
                <a:spcPct val="130000"/>
              </a:lnSpc>
              <a:buNone/>
            </a:pPr>
            <a:r>
              <a:rPr lang="en-US" sz="2500" dirty="0"/>
              <a:t>- </a:t>
            </a:r>
            <a:r>
              <a:rPr lang="en-US" sz="2500" dirty="0" err="1"/>
              <a:t>Thiết</a:t>
            </a:r>
            <a:r>
              <a:rPr lang="en-US" sz="2500" dirty="0"/>
              <a:t> </a:t>
            </a:r>
            <a:r>
              <a:rPr lang="en-US" sz="2500" dirty="0" err="1"/>
              <a:t>kế</a:t>
            </a:r>
            <a:r>
              <a:rPr lang="en-US" sz="2500" dirty="0"/>
              <a:t> </a:t>
            </a:r>
            <a:r>
              <a:rPr lang="en-US" sz="2500" dirty="0" err="1"/>
              <a:t>nhỏ</a:t>
            </a:r>
            <a:r>
              <a:rPr lang="en-US" sz="2500" dirty="0"/>
              <a:t> </a:t>
            </a:r>
            <a:r>
              <a:rPr lang="en-US" sz="2500" dirty="0" err="1"/>
              <a:t>gọn</a:t>
            </a:r>
            <a:r>
              <a:rPr lang="en-US" sz="2500" dirty="0"/>
              <a:t>: 9x15 cm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500" dirty="0"/>
              <a:t>- </a:t>
            </a:r>
            <a:r>
              <a:rPr lang="en-US" sz="2500" dirty="0" err="1"/>
              <a:t>Âm</a:t>
            </a:r>
            <a:r>
              <a:rPr lang="en-US" sz="2500" dirty="0"/>
              <a:t> </a:t>
            </a:r>
            <a:r>
              <a:rPr lang="en-US" sz="2500" dirty="0" err="1"/>
              <a:t>thanh</a:t>
            </a:r>
            <a:r>
              <a:rPr lang="en-US" sz="2500" dirty="0"/>
              <a:t> </a:t>
            </a:r>
            <a:r>
              <a:rPr lang="en-US" sz="2500" dirty="0" err="1"/>
              <a:t>báo</a:t>
            </a:r>
            <a:r>
              <a:rPr lang="en-US" sz="2500" dirty="0"/>
              <a:t> </a:t>
            </a:r>
            <a:r>
              <a:rPr lang="en-US" sz="2500" dirty="0" err="1"/>
              <a:t>rõ</a:t>
            </a:r>
            <a:r>
              <a:rPr lang="en-US" sz="2500" dirty="0"/>
              <a:t> </a:t>
            </a:r>
            <a:r>
              <a:rPr lang="en-US" sz="2500" dirty="0" err="1"/>
              <a:t>ràng</a:t>
            </a:r>
            <a:endParaRPr lang="en-US" sz="2500" dirty="0"/>
          </a:p>
          <a:p>
            <a:pPr marL="0" indent="0">
              <a:lnSpc>
                <a:spcPct val="130000"/>
              </a:lnSpc>
              <a:buNone/>
            </a:pPr>
            <a:r>
              <a:rPr lang="en-US" sz="2500" dirty="0"/>
              <a:t>- Sai </a:t>
            </a:r>
            <a:r>
              <a:rPr lang="en-US" sz="2500" dirty="0" err="1"/>
              <a:t>số</a:t>
            </a:r>
            <a:r>
              <a:rPr lang="en-US" sz="2500" dirty="0"/>
              <a:t>:  </a:t>
            </a:r>
            <a:r>
              <a:rPr lang="en-US" sz="2500" u="sng" dirty="0">
                <a:effectLst/>
              </a:rPr>
              <a:t>+</a:t>
            </a:r>
            <a:r>
              <a:rPr lang="en-US" sz="2500" dirty="0">
                <a:effectLst/>
              </a:rPr>
              <a:t> 1,5% </a:t>
            </a:r>
            <a:r>
              <a:rPr lang="en-US" sz="2500" dirty="0" err="1">
                <a:effectLst/>
              </a:rPr>
              <a:t>đến</a:t>
            </a:r>
            <a:r>
              <a:rPr lang="en-US" sz="2500" dirty="0">
                <a:effectLst/>
              </a:rPr>
              <a:t> </a:t>
            </a:r>
            <a:r>
              <a:rPr lang="en-US" sz="2500" u="sng" dirty="0">
                <a:effectLst/>
              </a:rPr>
              <a:t>+</a:t>
            </a:r>
            <a:r>
              <a:rPr lang="en-US" sz="2500" dirty="0">
                <a:effectLst/>
              </a:rPr>
              <a:t> 3%</a:t>
            </a:r>
            <a:endParaRPr lang="en-US" sz="2500" dirty="0"/>
          </a:p>
          <a:p>
            <a:pPr marL="0" indent="0">
              <a:lnSpc>
                <a:spcPct val="130000"/>
              </a:lnSpc>
              <a:buNone/>
            </a:pPr>
            <a:r>
              <a:rPr lang="en-US" sz="2500" dirty="0"/>
              <a:t>- </a:t>
            </a:r>
            <a:r>
              <a:rPr lang="en-US" sz="2500" dirty="0" err="1"/>
              <a:t>Độ</a:t>
            </a:r>
            <a:r>
              <a:rPr lang="en-US" sz="2500" dirty="0"/>
              <a:t> </a:t>
            </a:r>
            <a:r>
              <a:rPr lang="en-US" sz="2500" dirty="0" err="1"/>
              <a:t>trễ</a:t>
            </a:r>
            <a:r>
              <a:rPr lang="en-US" sz="2500" dirty="0"/>
              <a:t>: </a:t>
            </a:r>
            <a:r>
              <a:rPr lang="en-US" sz="2500" dirty="0" err="1"/>
              <a:t>dưới</a:t>
            </a:r>
            <a:r>
              <a:rPr lang="en-US" sz="2500" dirty="0"/>
              <a:t> 3s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85C89-7D1D-5A90-6795-7FC575F1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06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2BCA-A953-E4E8-9DF4-80675416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YÊU CẦU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60EA-6653-3AE7-7289-DD8479DAF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8368" y="1060705"/>
            <a:ext cx="7827264" cy="5038344"/>
          </a:xfrm>
        </p:spPr>
        <p:txBody>
          <a:bodyPr/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b="1" i="1" dirty="0" err="1"/>
              <a:t>Sơ</a:t>
            </a:r>
            <a:r>
              <a:rPr lang="en-US" b="1" i="1" dirty="0"/>
              <a:t> </a:t>
            </a:r>
            <a:r>
              <a:rPr lang="en-US" b="1" i="1" dirty="0" err="1"/>
              <a:t>đồ</a:t>
            </a:r>
            <a:r>
              <a:rPr lang="en-US" b="1" i="1" dirty="0"/>
              <a:t> </a:t>
            </a:r>
            <a:r>
              <a:rPr lang="en-US" b="1" i="1" dirty="0" err="1"/>
              <a:t>khối</a:t>
            </a:r>
            <a:r>
              <a:rPr lang="en-US" b="1" i="1" dirty="0"/>
              <a:t> </a:t>
            </a:r>
            <a:r>
              <a:rPr lang="en-US" b="1" i="1" dirty="0" err="1"/>
              <a:t>hệ</a:t>
            </a:r>
            <a:r>
              <a:rPr lang="en-US" b="1" i="1" dirty="0"/>
              <a:t> </a:t>
            </a:r>
            <a:r>
              <a:rPr lang="en-US" b="1" i="1" dirty="0" err="1"/>
              <a:t>thống</a:t>
            </a:r>
            <a:endParaRPr lang="en-US" b="1" i="1" dirty="0"/>
          </a:p>
          <a:p>
            <a:pPr marL="0" indent="0" algn="ctr">
              <a:lnSpc>
                <a:spcPct val="130000"/>
              </a:lnSpc>
              <a:buNone/>
            </a:pPr>
            <a:endParaRPr lang="en-US" sz="25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85C89-7D1D-5A90-6795-7FC575F1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861510B0-37B8-8619-2FCF-2DDF22C22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27" y="1936241"/>
            <a:ext cx="6817546" cy="3614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0EED46-0625-763A-2BA6-56ADF7A6D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227" y="1841562"/>
            <a:ext cx="7167181" cy="380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5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2BCA-A953-E4E8-9DF4-80675416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LÝ THUYẾT DS - ENVIDENCE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60EA-6653-3AE7-7289-DD8479DAF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5686" y="1014984"/>
            <a:ext cx="8072628" cy="512978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dirty="0" err="1"/>
              <a:t>Mô</a:t>
            </a:r>
            <a:r>
              <a:rPr lang="en-US" b="1" i="1" dirty="0"/>
              <a:t> </a:t>
            </a:r>
            <a:r>
              <a:rPr lang="en-US" b="1" i="1" dirty="0" err="1"/>
              <a:t>hình</a:t>
            </a:r>
            <a:r>
              <a:rPr lang="en-US" b="1" i="1" dirty="0"/>
              <a:t> </a:t>
            </a:r>
            <a:r>
              <a:rPr lang="en-US" b="1" i="1" dirty="0" err="1"/>
              <a:t>thuật</a:t>
            </a:r>
            <a:r>
              <a:rPr lang="en-US" b="1" i="1" dirty="0"/>
              <a:t> </a:t>
            </a:r>
            <a:r>
              <a:rPr lang="en-US" b="1" i="1" dirty="0" err="1"/>
              <a:t>toán</a:t>
            </a:r>
            <a:r>
              <a:rPr lang="en-US" b="1" i="1" dirty="0"/>
              <a:t> </a:t>
            </a:r>
            <a:r>
              <a:rPr lang="en-US" b="1" i="1" dirty="0" err="1"/>
              <a:t>chứng</a:t>
            </a:r>
            <a:r>
              <a:rPr lang="en-US" b="1" i="1" dirty="0"/>
              <a:t> </a:t>
            </a:r>
            <a:r>
              <a:rPr lang="en-US" b="1" i="1" dirty="0" err="1"/>
              <a:t>cứ</a:t>
            </a:r>
            <a:r>
              <a:rPr lang="en-US" b="1" i="1" dirty="0"/>
              <a:t> Dempster – Shafer</a:t>
            </a:r>
          </a:p>
          <a:p>
            <a:pPr marL="0" indent="0" algn="ctr">
              <a:buNone/>
            </a:pPr>
            <a:endParaRPr lang="en-US" b="1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85C89-7D1D-5A90-6795-7FC575F1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 descr="A diagram of a process&#10;&#10;Description automatically generated">
            <a:extLst>
              <a:ext uri="{FF2B5EF4-FFF2-40B4-BE49-F238E27FC236}">
                <a16:creationId xmlns:a16="http://schemas.microsoft.com/office/drawing/2014/main" id="{4DE8C4F2-8BA6-DF00-0F23-D5EA83213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281" y="1574922"/>
            <a:ext cx="4353688" cy="456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73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2BCA-A953-E4E8-9DF4-80675416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LÝ THUYẾT DS - ENVIDENCE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60EA-6653-3AE7-7289-DD8479DAF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5686" y="1161288"/>
            <a:ext cx="8072628" cy="532180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dirty="0" err="1"/>
              <a:t>Mô</a:t>
            </a:r>
            <a:r>
              <a:rPr lang="en-US" b="1" i="1" dirty="0"/>
              <a:t> </a:t>
            </a:r>
            <a:r>
              <a:rPr lang="en-US" b="1" i="1" dirty="0" err="1"/>
              <a:t>tả</a:t>
            </a:r>
            <a:r>
              <a:rPr lang="en-US" b="1" i="1" dirty="0"/>
              <a:t> </a:t>
            </a:r>
            <a:r>
              <a:rPr lang="en-US" b="1" i="1" dirty="0" err="1"/>
              <a:t>ba</a:t>
            </a:r>
            <a:r>
              <a:rPr lang="en-US" b="1" i="1" dirty="0"/>
              <a:t> </a:t>
            </a:r>
            <a:r>
              <a:rPr lang="en-US" b="1" i="1" dirty="0" err="1"/>
              <a:t>mức</a:t>
            </a:r>
            <a:r>
              <a:rPr lang="en-US" b="1" i="1" dirty="0"/>
              <a:t> </a:t>
            </a:r>
            <a:r>
              <a:rPr lang="en-US" b="1" i="1" dirty="0" err="1"/>
              <a:t>của</a:t>
            </a:r>
            <a:r>
              <a:rPr lang="en-US" b="1" i="1" dirty="0"/>
              <a:t> </a:t>
            </a:r>
            <a:r>
              <a:rPr lang="en-US" b="1" i="1" dirty="0" err="1"/>
              <a:t>mệnh</a:t>
            </a:r>
            <a:r>
              <a:rPr lang="en-US" b="1" i="1" dirty="0"/>
              <a:t> </a:t>
            </a:r>
            <a:r>
              <a:rPr lang="en-US" b="1" i="1" dirty="0" err="1"/>
              <a:t>đề</a:t>
            </a:r>
            <a:r>
              <a:rPr lang="en-US" b="1" i="1" dirty="0"/>
              <a:t> H</a:t>
            </a:r>
          </a:p>
          <a:p>
            <a:pPr marL="0" indent="0" algn="ctr">
              <a:buNone/>
            </a:pPr>
            <a:endParaRPr lang="en-US" b="1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85C89-7D1D-5A90-6795-7FC575F1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 descr="A diagram of a chain link fence&#10;&#10;Description automatically generated">
            <a:extLst>
              <a:ext uri="{FF2B5EF4-FFF2-40B4-BE49-F238E27FC236}">
                <a16:creationId xmlns:a16="http://schemas.microsoft.com/office/drawing/2014/main" id="{D1D38805-E9AE-ECB7-9C00-A498A4BEE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86" y="1849818"/>
            <a:ext cx="8082897" cy="362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21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2BCA-A953-E4E8-9DF4-80675416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LÝ THUYẾT DS - ENVIDENCE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CD60EA-6653-3AE7-7289-DD8479DAF26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35686" y="841248"/>
                <a:ext cx="8072628" cy="5641848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dirty="0"/>
                  <a:t>Công </a:t>
                </a:r>
                <a:r>
                  <a:rPr lang="en-US" b="1" i="1" dirty="0" err="1"/>
                  <a:t>thức</a:t>
                </a:r>
                <a:r>
                  <a:rPr lang="en-US" b="1" i="1" dirty="0"/>
                  <a:t> </a:t>
                </a:r>
                <a:r>
                  <a:rPr lang="en-US" b="1" i="1" dirty="0" err="1"/>
                  <a:t>xác</a:t>
                </a:r>
                <a:r>
                  <a:rPr lang="en-US" b="1" i="1" dirty="0"/>
                  <a:t> </a:t>
                </a:r>
                <a:r>
                  <a:rPr lang="en-US" b="1" i="1" dirty="0" err="1"/>
                  <a:t>suất</a:t>
                </a:r>
                <a:r>
                  <a:rPr lang="en-US" b="1" i="1" dirty="0"/>
                  <a:t> DS</a:t>
                </a:r>
              </a:p>
              <a:p>
                <a:pPr marL="0" indent="0" algn="ctr">
                  <a:buNone/>
                </a:pPr>
                <a:endParaRPr lang="en-US" b="1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𝑀</m:t>
                      </m:r>
                      <m:d>
                        <m:d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</m:ctrlPr>
                        </m:dPr>
                        <m:e>
                          <m: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ngsana New" panose="02020603050405020304" pitchFamily="18" charset="-34"/>
                            </a:rPr>
                            <m:t>𝐻</m:t>
                          </m:r>
                        </m:e>
                      </m:d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ngsana New" panose="02020603050405020304" pitchFamily="18" charset="-34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ngsana New" panose="02020603050405020304" pitchFamily="18" charset="-34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ngsana New" panose="02020603050405020304" pitchFamily="18" charset="-34"/>
                                    </a:rPr>
                                    <m:t>1−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ngsana New" panose="02020603050405020304" pitchFamily="18" charset="-34"/>
                                    </a:rPr>
                                    <m:t>𝐾</m:t>
                                  </m:r>
                                </m:den>
                              </m:f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ngsana New" panose="02020603050405020304" pitchFamily="18" charset="-34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ngsana New" panose="02020603050405020304" pitchFamily="18" charset="-34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ngsana New" panose="02020603050405020304" pitchFamily="18" charset="-34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ngsana New" panose="02020603050405020304" pitchFamily="18" charset="-34"/>
                                    </a:rPr>
                                    <m:t>∩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ngsana New" panose="02020603050405020304" pitchFamily="18" charset="-34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ngsana New" panose="02020603050405020304" pitchFamily="18" charset="-34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ngsana New" panose="02020603050405020304" pitchFamily="18" charset="-34"/>
                                    </a:rPr>
                                    <m:t>=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ngsana New" panose="02020603050405020304" pitchFamily="18" charset="-34"/>
                                    </a:rPr>
                                    <m:t>𝐻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ngsana New" panose="02020603050405020304" pitchFamily="18" charset="-34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ngsana New" panose="02020603050405020304" pitchFamily="18" charset="-34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ngsana New" panose="02020603050405020304" pitchFamily="18" charset="-34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ngsana New" panose="02020603050405020304" pitchFamily="18" charset="-34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ngsana New" panose="02020603050405020304" pitchFamily="18" charset="-34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ngsana New" panose="02020603050405020304" pitchFamily="18" charset="-34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ngsana New" panose="02020603050405020304" pitchFamily="18" charset="-34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ngsana New" panose="02020603050405020304" pitchFamily="18" charset="-34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ngsana New" panose="02020603050405020304" pitchFamily="18" charset="-34"/>
                                    </a:rPr>
                                    <m:t>  ,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ngsana New" panose="02020603050405020304" pitchFamily="18" charset="-34"/>
                                    </a:rPr>
                                    <m:t>𝑛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ngsana New" panose="02020603050405020304" pitchFamily="18" charset="-34"/>
                                    </a:rPr>
                                    <m:t>ế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ngsana New" panose="02020603050405020304" pitchFamily="18" charset="-34"/>
                                    </a:rPr>
                                    <m:t>𝑢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ngsana New" panose="02020603050405020304" pitchFamily="18" charset="-34"/>
                                    </a:rPr>
                                    <m:t> 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ngsana New" panose="02020603050405020304" pitchFamily="18" charset="-34"/>
                                    </a:rPr>
                                    <m:t>𝐻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ngsana New" panose="02020603050405020304" pitchFamily="18" charset="-34"/>
                                    </a:rPr>
                                    <m:t>≠∅</m:t>
                                  </m:r>
                                </m:e>
                              </m:nary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ngsana New" panose="02020603050405020304" pitchFamily="18" charset="-34"/>
                                </a:rPr>
                                <m:t>0                                                          , 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ngsana New" panose="02020603050405020304" pitchFamily="18" charset="-34"/>
                                </a:rPr>
                                <m:t>𝑛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ngsana New" panose="02020603050405020304" pitchFamily="18" charset="-34"/>
                                </a:rPr>
                                <m:t>ế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ngsana New" panose="02020603050405020304" pitchFamily="18" charset="-34"/>
                                </a:rPr>
                                <m:t>𝑢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ngsana New" panose="02020603050405020304" pitchFamily="18" charset="-34"/>
                                </a:rPr>
                                <m:t> 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ngsana New" panose="02020603050405020304" pitchFamily="18" charset="-34"/>
                                </a:rPr>
                                <m:t>𝐻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ngsana New" panose="02020603050405020304" pitchFamily="18" charset="-34"/>
                                </a:rPr>
                                <m:t>= ∅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ngsana New" panose="02020603050405020304" pitchFamily="18" charset="-34"/>
                </a:endParaRPr>
              </a:p>
              <a:p>
                <a:pPr marL="0" indent="0">
                  <a:buNone/>
                </a:pPr>
                <a:r>
                  <a:rPr lang="en-US" sz="1800" kern="100" dirty="0">
                    <a:effectLst/>
                  </a:rPr>
                  <a:t>Trong </a:t>
                </a:r>
                <a:r>
                  <a:rPr lang="en-US" sz="1800" kern="100" dirty="0" err="1">
                    <a:effectLst/>
                  </a:rPr>
                  <a:t>đó</a:t>
                </a:r>
                <a:r>
                  <a:rPr lang="en-US" sz="1800" kern="100" dirty="0">
                    <a:effectLst/>
                  </a:rPr>
                  <a:t>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𝐻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</a:rPr>
                  <a:t> </a:t>
                </a:r>
                <a:r>
                  <a:rPr lang="en-US" sz="1800" kern="100" dirty="0" err="1">
                    <a:effectLst/>
                  </a:rPr>
                  <a:t>là</a:t>
                </a:r>
                <a:r>
                  <a:rPr lang="en-US" sz="1800" kern="100" dirty="0">
                    <a:effectLst/>
                  </a:rPr>
                  <a:t> </a:t>
                </a:r>
                <a:r>
                  <a:rPr lang="en-US" sz="1800" kern="100" dirty="0" err="1">
                    <a:effectLst/>
                  </a:rPr>
                  <a:t>mệnh</a:t>
                </a:r>
                <a:r>
                  <a:rPr lang="en-US" sz="1800" kern="100" dirty="0">
                    <a:effectLst/>
                  </a:rPr>
                  <a:t> </a:t>
                </a:r>
                <a:r>
                  <a:rPr lang="en-US" sz="1800" kern="100" dirty="0" err="1">
                    <a:effectLst/>
                  </a:rPr>
                  <a:t>đề</a:t>
                </a:r>
                <a:r>
                  <a:rPr lang="en-US" sz="1800" kern="100" dirty="0">
                    <a:effectLst/>
                  </a:rPr>
                  <a:t> </a:t>
                </a:r>
                <a:r>
                  <a:rPr lang="en-US" sz="1800" kern="100" dirty="0" err="1">
                    <a:effectLst/>
                  </a:rPr>
                  <a:t>có</a:t>
                </a:r>
                <a:r>
                  <a:rPr lang="en-US" sz="1800" kern="100" dirty="0">
                    <a:effectLst/>
                  </a:rPr>
                  <a:t> </a:t>
                </a:r>
                <a:r>
                  <a:rPr lang="en-US" sz="1800" kern="100" dirty="0" err="1">
                    <a:effectLst/>
                  </a:rPr>
                  <a:t>cháy</a:t>
                </a:r>
                <a:r>
                  <a:rPr lang="en-US" sz="1800" kern="100" dirty="0">
                    <a:effectLst/>
                  </a:rPr>
                  <a:t> </a:t>
                </a:r>
                <a:r>
                  <a:rPr lang="en-US" sz="1800" kern="100" dirty="0" err="1">
                    <a:effectLst/>
                  </a:rPr>
                  <a:t>của</a:t>
                </a:r>
                <a:r>
                  <a:rPr lang="en-US" sz="1800" kern="100" dirty="0">
                    <a:effectLst/>
                  </a:rPr>
                  <a:t> </a:t>
                </a:r>
                <a:r>
                  <a:rPr lang="en-US" sz="1800" kern="100" dirty="0" err="1">
                    <a:effectLst/>
                  </a:rPr>
                  <a:t>cảm</a:t>
                </a:r>
                <a:r>
                  <a:rPr lang="en-US" sz="1800" kern="100" dirty="0">
                    <a:effectLst/>
                  </a:rPr>
                  <a:t> </a:t>
                </a:r>
                <a:r>
                  <a:rPr lang="en-US" sz="1800" kern="100" dirty="0" err="1">
                    <a:effectLst/>
                  </a:rPr>
                  <a:t>biến</a:t>
                </a:r>
                <a:r>
                  <a:rPr lang="en-US" sz="1800" kern="100" dirty="0">
                    <a:effectLst/>
                  </a:rPr>
                  <a:t> </a:t>
                </a:r>
                <a:r>
                  <a:rPr lang="en-US" sz="1800" kern="100" dirty="0" err="1">
                    <a:effectLst/>
                  </a:rPr>
                  <a:t>i</a:t>
                </a:r>
                <a:r>
                  <a:rPr lang="en-US" sz="1800" kern="100" dirty="0">
                    <a:effectLst/>
                  </a:rPr>
                  <a:t>.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1800" kern="100" dirty="0">
                    <a:effectLst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𝐻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</a:rPr>
                  <a:t> </a:t>
                </a:r>
                <a:r>
                  <a:rPr lang="en-US" sz="1800" kern="100" dirty="0" err="1">
                    <a:effectLst/>
                  </a:rPr>
                  <a:t>là</a:t>
                </a:r>
                <a:r>
                  <a:rPr lang="en-US" sz="1800" kern="100" dirty="0">
                    <a:effectLst/>
                  </a:rPr>
                  <a:t> </a:t>
                </a:r>
                <a:r>
                  <a:rPr lang="en-US" sz="1800" kern="100" dirty="0" err="1">
                    <a:effectLst/>
                  </a:rPr>
                  <a:t>mệnh</a:t>
                </a:r>
                <a:r>
                  <a:rPr lang="en-US" sz="1800" kern="100" dirty="0">
                    <a:effectLst/>
                  </a:rPr>
                  <a:t> </a:t>
                </a:r>
                <a:r>
                  <a:rPr lang="en-US" sz="1800" kern="100" dirty="0" err="1">
                    <a:effectLst/>
                  </a:rPr>
                  <a:t>đề</a:t>
                </a:r>
                <a:r>
                  <a:rPr lang="en-US" sz="1800" kern="100" dirty="0">
                    <a:effectLst/>
                  </a:rPr>
                  <a:t> </a:t>
                </a:r>
                <a:r>
                  <a:rPr lang="en-US" sz="1800" kern="100" dirty="0" err="1">
                    <a:effectLst/>
                  </a:rPr>
                  <a:t>có</a:t>
                </a:r>
                <a:r>
                  <a:rPr lang="en-US" sz="1800" kern="100" dirty="0">
                    <a:effectLst/>
                  </a:rPr>
                  <a:t> </a:t>
                </a:r>
                <a:r>
                  <a:rPr lang="en-US" sz="1800" kern="100" dirty="0" err="1">
                    <a:effectLst/>
                  </a:rPr>
                  <a:t>cháy</a:t>
                </a:r>
                <a:r>
                  <a:rPr lang="en-US" sz="1800" kern="100" dirty="0">
                    <a:effectLst/>
                  </a:rPr>
                  <a:t> </a:t>
                </a:r>
                <a:r>
                  <a:rPr lang="en-US" sz="1800" kern="100" dirty="0" err="1">
                    <a:effectLst/>
                  </a:rPr>
                  <a:t>của</a:t>
                </a:r>
                <a:r>
                  <a:rPr lang="en-US" sz="1800" kern="100" dirty="0">
                    <a:effectLst/>
                  </a:rPr>
                  <a:t> </a:t>
                </a:r>
                <a:r>
                  <a:rPr lang="en-US" sz="1800" kern="100" dirty="0" err="1">
                    <a:effectLst/>
                  </a:rPr>
                  <a:t>cảm</a:t>
                </a:r>
                <a:r>
                  <a:rPr lang="en-US" sz="1800" kern="100" dirty="0">
                    <a:effectLst/>
                  </a:rPr>
                  <a:t> </a:t>
                </a:r>
                <a:r>
                  <a:rPr lang="en-US" sz="1800" kern="100" dirty="0" err="1">
                    <a:effectLst/>
                  </a:rPr>
                  <a:t>biến</a:t>
                </a:r>
                <a:r>
                  <a:rPr lang="en-US" sz="1800" kern="100" dirty="0">
                    <a:effectLst/>
                  </a:rPr>
                  <a:t> j.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1800" kern="100" dirty="0">
                    <a:effectLst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𝑚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</a:rPr>
                  <a:t> </a:t>
                </a:r>
                <a:r>
                  <a:rPr lang="en-US" sz="1800" kern="100" dirty="0" err="1">
                    <a:effectLst/>
                  </a:rPr>
                  <a:t>là</a:t>
                </a:r>
                <a:r>
                  <a:rPr lang="en-US" sz="1800" kern="100" dirty="0">
                    <a:effectLst/>
                  </a:rPr>
                  <a:t> </a:t>
                </a:r>
                <a:r>
                  <a:rPr lang="en-US" sz="1800" kern="100" dirty="0" err="1">
                    <a:effectLst/>
                  </a:rPr>
                  <a:t>xác</a:t>
                </a:r>
                <a:r>
                  <a:rPr lang="en-US" sz="1800" kern="100" dirty="0">
                    <a:effectLst/>
                  </a:rPr>
                  <a:t> </a:t>
                </a:r>
                <a:r>
                  <a:rPr lang="en-US" sz="1800" kern="100" dirty="0" err="1">
                    <a:effectLst/>
                  </a:rPr>
                  <a:t>suất</a:t>
                </a:r>
                <a:r>
                  <a:rPr lang="en-US" sz="1800" kern="100" dirty="0">
                    <a:effectLst/>
                  </a:rPr>
                  <a:t> </a:t>
                </a:r>
                <a:r>
                  <a:rPr lang="en-US" sz="1800" kern="100" dirty="0" err="1">
                    <a:effectLst/>
                  </a:rPr>
                  <a:t>có</a:t>
                </a:r>
                <a:r>
                  <a:rPr lang="en-US" sz="1800" kern="100" dirty="0">
                    <a:effectLst/>
                  </a:rPr>
                  <a:t> </a:t>
                </a:r>
                <a:r>
                  <a:rPr lang="en-US" sz="1800" kern="100" dirty="0" err="1">
                    <a:effectLst/>
                  </a:rPr>
                  <a:t>cháy</a:t>
                </a:r>
                <a:r>
                  <a:rPr lang="en-US" sz="1800" kern="100" dirty="0">
                    <a:effectLst/>
                  </a:rPr>
                  <a:t> </a:t>
                </a:r>
                <a:r>
                  <a:rPr lang="en-US" sz="1800" kern="100" dirty="0" err="1">
                    <a:effectLst/>
                  </a:rPr>
                  <a:t>của</a:t>
                </a:r>
                <a:r>
                  <a:rPr lang="en-US" sz="1800" kern="100" dirty="0">
                    <a:effectLst/>
                  </a:rPr>
                  <a:t> </a:t>
                </a:r>
                <a:r>
                  <a:rPr lang="en-US" sz="1800" kern="100" dirty="0" err="1">
                    <a:effectLst/>
                  </a:rPr>
                  <a:t>mệnh</a:t>
                </a:r>
                <a:r>
                  <a:rPr lang="en-US" sz="1800" kern="100" dirty="0">
                    <a:effectLst/>
                  </a:rPr>
                  <a:t> </a:t>
                </a:r>
                <a:r>
                  <a:rPr lang="en-US" sz="1800" kern="100" dirty="0" err="1">
                    <a:effectLst/>
                  </a:rPr>
                  <a:t>đề</a:t>
                </a:r>
                <a:r>
                  <a:rPr lang="en-US" sz="1800" kern="100" dirty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𝐻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</a:rPr>
                  <a:t>.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1800" kern="100" dirty="0">
                    <a:effectLst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𝑚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</a:rPr>
                  <a:t> </a:t>
                </a:r>
                <a:r>
                  <a:rPr lang="en-US" sz="1800" kern="100" dirty="0" err="1">
                    <a:effectLst/>
                  </a:rPr>
                  <a:t>là</a:t>
                </a:r>
                <a:r>
                  <a:rPr lang="en-US" sz="1800" kern="100" dirty="0">
                    <a:effectLst/>
                  </a:rPr>
                  <a:t> </a:t>
                </a:r>
                <a:r>
                  <a:rPr lang="en-US" sz="1800" kern="100" dirty="0" err="1">
                    <a:effectLst/>
                  </a:rPr>
                  <a:t>xác</a:t>
                </a:r>
                <a:r>
                  <a:rPr lang="en-US" sz="1800" kern="100" dirty="0">
                    <a:effectLst/>
                  </a:rPr>
                  <a:t> </a:t>
                </a:r>
                <a:r>
                  <a:rPr lang="en-US" sz="1800" kern="100" dirty="0" err="1">
                    <a:effectLst/>
                  </a:rPr>
                  <a:t>suất</a:t>
                </a:r>
                <a:r>
                  <a:rPr lang="en-US" sz="1800" kern="100" dirty="0">
                    <a:effectLst/>
                  </a:rPr>
                  <a:t> </a:t>
                </a:r>
                <a:r>
                  <a:rPr lang="en-US" sz="1800" kern="100" dirty="0" err="1">
                    <a:effectLst/>
                  </a:rPr>
                  <a:t>có</a:t>
                </a:r>
                <a:r>
                  <a:rPr lang="en-US" sz="1800" kern="100" dirty="0">
                    <a:effectLst/>
                  </a:rPr>
                  <a:t> </a:t>
                </a:r>
                <a:r>
                  <a:rPr lang="en-US" sz="1800" kern="100" dirty="0" err="1">
                    <a:effectLst/>
                  </a:rPr>
                  <a:t>cháy</a:t>
                </a:r>
                <a:r>
                  <a:rPr lang="en-US" sz="1800" kern="100" dirty="0">
                    <a:effectLst/>
                  </a:rPr>
                  <a:t> </a:t>
                </a:r>
                <a:r>
                  <a:rPr lang="en-US" sz="1800" kern="100" dirty="0" err="1">
                    <a:effectLst/>
                  </a:rPr>
                  <a:t>của</a:t>
                </a:r>
                <a:r>
                  <a:rPr lang="en-US" sz="1800" kern="100" dirty="0">
                    <a:effectLst/>
                  </a:rPr>
                  <a:t> </a:t>
                </a:r>
                <a:r>
                  <a:rPr lang="en-US" sz="1800" kern="100" dirty="0" err="1">
                    <a:effectLst/>
                  </a:rPr>
                  <a:t>mệnh</a:t>
                </a:r>
                <a:r>
                  <a:rPr lang="en-US" sz="1800" kern="100" dirty="0">
                    <a:effectLst/>
                  </a:rPr>
                  <a:t> </a:t>
                </a:r>
                <a:r>
                  <a:rPr lang="en-US" sz="1800" kern="100" dirty="0" err="1">
                    <a:effectLst/>
                  </a:rPr>
                  <a:t>đề</a:t>
                </a:r>
                <a:r>
                  <a:rPr lang="en-US" sz="1800" kern="100" dirty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𝐻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</a:rPr>
                  <a:t>.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1800" kern="100" dirty="0">
                    <a:effectLst/>
                  </a:rPr>
                  <a:t>		K </a:t>
                </a:r>
                <a:r>
                  <a:rPr lang="en-US" sz="1800" kern="100" dirty="0" err="1">
                    <a:effectLst/>
                  </a:rPr>
                  <a:t>là</a:t>
                </a:r>
                <a:r>
                  <a:rPr lang="en-US" sz="1800" kern="100" dirty="0">
                    <a:effectLst/>
                  </a:rPr>
                  <a:t> </a:t>
                </a:r>
                <a:r>
                  <a:rPr lang="en-US" sz="1800" kern="100" dirty="0" err="1">
                    <a:effectLst/>
                  </a:rPr>
                  <a:t>xác</a:t>
                </a:r>
                <a:r>
                  <a:rPr lang="en-US" sz="1800" kern="100" dirty="0">
                    <a:effectLst/>
                  </a:rPr>
                  <a:t> </a:t>
                </a:r>
                <a:r>
                  <a:rPr lang="en-US" sz="1800" kern="100" dirty="0" err="1">
                    <a:effectLst/>
                  </a:rPr>
                  <a:t>xuất</a:t>
                </a:r>
                <a:r>
                  <a:rPr lang="en-US" sz="1800" kern="100" dirty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𝐻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</a:rPr>
                  <a:t> </a:t>
                </a:r>
                <a:r>
                  <a:rPr lang="en-US" sz="1800" kern="100" dirty="0" err="1">
                    <a:effectLst/>
                  </a:rPr>
                  <a:t>và</a:t>
                </a:r>
                <a:r>
                  <a:rPr lang="en-US" sz="1800" kern="100" dirty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𝐻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ngsana New" panose="02020603050405020304" pitchFamily="18" charset="-34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</a:rPr>
                  <a:t> </a:t>
                </a:r>
                <a:r>
                  <a:rPr lang="en-US" sz="1800" kern="100" dirty="0" err="1">
                    <a:effectLst/>
                  </a:rPr>
                  <a:t>không</a:t>
                </a:r>
                <a:r>
                  <a:rPr lang="en-US" sz="1800" kern="100" dirty="0">
                    <a:effectLst/>
                  </a:rPr>
                  <a:t> </a:t>
                </a:r>
                <a:r>
                  <a:rPr lang="en-US" sz="1800" kern="100" dirty="0" err="1">
                    <a:effectLst/>
                  </a:rPr>
                  <a:t>giao</a:t>
                </a:r>
                <a:r>
                  <a:rPr lang="en-US" sz="1800" kern="100" dirty="0">
                    <a:effectLst/>
                  </a:rPr>
                  <a:t> </a:t>
                </a:r>
                <a:r>
                  <a:rPr lang="en-US" sz="1800" kern="100" dirty="0" err="1">
                    <a:effectLst/>
                  </a:rPr>
                  <a:t>nhau</a:t>
                </a:r>
                <a:r>
                  <a:rPr lang="en-US" sz="1800" kern="100" dirty="0">
                    <a:effectLst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vi-VN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vi-V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𝐻𝑖</m:t>
                          </m:r>
                          <m:r>
                            <a:rPr lang="vi-V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∩</m:t>
                          </m:r>
                          <m:r>
                            <a:rPr lang="vi-V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𝐻𝑗</m:t>
                          </m:r>
                          <m:r>
                            <a:rPr lang="vi-V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vi-V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vi-V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vi-V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vi-V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CD60EA-6653-3AE7-7289-DD8479DAF2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35686" y="841248"/>
                <a:ext cx="8072628" cy="5641848"/>
              </a:xfrm>
              <a:blipFill>
                <a:blip r:embed="rId2"/>
                <a:stretch>
                  <a:fillRect l="-680" t="-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85C89-7D1D-5A90-6795-7FC575F1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319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</TotalTime>
  <Words>1027</Words>
  <Application>Microsoft Office PowerPoint</Application>
  <PresentationFormat>On-screen Show (4:3)</PresentationFormat>
  <Paragraphs>137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Lato</vt:lpstr>
      <vt:lpstr>Times New Roman</vt:lpstr>
      <vt:lpstr>Office Theme</vt:lpstr>
      <vt:lpstr>PowerPoint Presentation</vt:lpstr>
      <vt:lpstr>NỘI DUNG</vt:lpstr>
      <vt:lpstr>I. GIỚI THIỆU CHUNG</vt:lpstr>
      <vt:lpstr>II. YÊU CẦU HỆ THỐNG</vt:lpstr>
      <vt:lpstr>II. YÊU CẦU HỆ THỐNG</vt:lpstr>
      <vt:lpstr>II. YÊU CẦU HỆ THỐNG</vt:lpstr>
      <vt:lpstr>III. LÝ THUYẾT DS - ENVIDENCE </vt:lpstr>
      <vt:lpstr>III. LÝ THUYẾT DS - ENVIDENCE </vt:lpstr>
      <vt:lpstr>III. LÝ THUYẾT DS - ENVIDENCE </vt:lpstr>
      <vt:lpstr>III. LÝ THUYẾT DS - ENVIDENCE </vt:lpstr>
      <vt:lpstr>III. LÝ THUYẾT DS - ENVIDENCE </vt:lpstr>
      <vt:lpstr>III. LÝ THUYẾT DS - ENVIDENCE </vt:lpstr>
      <vt:lpstr>III. LÝ THUYẾT DS - ENVIDENCE </vt:lpstr>
      <vt:lpstr>III. LÝ THUYẾT DS - ENVIDENCE </vt:lpstr>
      <vt:lpstr>III. LÝ THUYẾT DS - ENVIDENCE </vt:lpstr>
      <vt:lpstr>IV. THIẾT KẾ HỆ THỐNG</vt:lpstr>
      <vt:lpstr>IV. THIẾT KẾ HỆ THỐNG</vt:lpstr>
      <vt:lpstr>IV. THIẾT KẾ HỆ THỐNG</vt:lpstr>
      <vt:lpstr>IV. THIẾT KẾ HỆ THỐNG</vt:lpstr>
      <vt:lpstr>IV. THIẾT KẾ HỆ THỐNG</vt:lpstr>
      <vt:lpstr>IV. THIẾT KẾ HỆ THỐNG</vt:lpstr>
      <vt:lpstr>V. KẾT QUẢ </vt:lpstr>
      <vt:lpstr>V. KẾT QUẢ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Vuong Thi Thu Thuy 20203602</cp:lastModifiedBy>
  <cp:revision>23</cp:revision>
  <dcterms:created xsi:type="dcterms:W3CDTF">2021-05-28T04:32:29Z</dcterms:created>
  <dcterms:modified xsi:type="dcterms:W3CDTF">2024-01-26T08:48:08Z</dcterms:modified>
</cp:coreProperties>
</file>