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77" r:id="rId2"/>
    <p:sldId id="279" r:id="rId3"/>
    <p:sldId id="257" r:id="rId4"/>
    <p:sldId id="258" r:id="rId5"/>
    <p:sldId id="269" r:id="rId6"/>
    <p:sldId id="271" r:id="rId7"/>
    <p:sldId id="272" r:id="rId8"/>
    <p:sldId id="274" r:id="rId9"/>
    <p:sldId id="259" r:id="rId10"/>
    <p:sldId id="282" r:id="rId11"/>
    <p:sldId id="260" r:id="rId12"/>
    <p:sldId id="280" r:id="rId13"/>
    <p:sldId id="281" r:id="rId14"/>
    <p:sldId id="261" r:id="rId15"/>
    <p:sldId id="262" r:id="rId16"/>
    <p:sldId id="263" r:id="rId17"/>
    <p:sldId id="264" r:id="rId18"/>
    <p:sldId id="266" r:id="rId19"/>
    <p:sldId id="267" r:id="rId20"/>
    <p:sldId id="283" r:id="rId21"/>
    <p:sldId id="268" r:id="rId22"/>
    <p:sldId id="284" r:id="rId23"/>
    <p:sldId id="275" r:id="rId24"/>
    <p:sldId id="27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02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906" autoAdjust="0"/>
    <p:restoredTop sz="87722" autoAdjust="0"/>
  </p:normalViewPr>
  <p:slideViewPr>
    <p:cSldViewPr>
      <p:cViewPr>
        <p:scale>
          <a:sx n="71" d="100"/>
          <a:sy n="71" d="100"/>
        </p:scale>
        <p:origin x="-780"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D1A974-EB51-4B99-B4DB-EABDBCC0F2E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8671F443-9FF9-4341-9334-9A9D26CCA645}">
      <dgm:prSet phldrT="[Text]"/>
      <dgm:spPr/>
      <dgm:t>
        <a:bodyPr/>
        <a:lstStyle/>
        <a:p>
          <a:r>
            <a:rPr lang="en-US"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Khái niệm WPF</a:t>
          </a:r>
          <a:endParaRPr lang="en-US"/>
        </a:p>
      </dgm:t>
    </dgm:pt>
    <dgm:pt modelId="{29148D25-84E8-4ADF-8280-A687E76A1D4A}" type="parTrans" cxnId="{8560A264-5A80-43C8-9839-57B99F78F4CE}">
      <dgm:prSet/>
      <dgm:spPr/>
      <dgm:t>
        <a:bodyPr/>
        <a:lstStyle/>
        <a:p>
          <a:endParaRPr lang="en-US"/>
        </a:p>
      </dgm:t>
    </dgm:pt>
    <dgm:pt modelId="{788508E4-E518-46A9-9EC6-EFC93B375093}" type="sibTrans" cxnId="{8560A264-5A80-43C8-9839-57B99F78F4CE}">
      <dgm:prSet/>
      <dgm:spPr/>
      <dgm:t>
        <a:bodyPr/>
        <a:lstStyle/>
        <a:p>
          <a:endParaRPr lang="en-US"/>
        </a:p>
      </dgm:t>
    </dgm:pt>
    <dgm:pt modelId="{72392C46-DFB4-4D5B-B552-E979377493F8}">
      <dgm:prSet phldrT="[Text]"/>
      <dgm:spPr/>
      <dgm:t>
        <a:bodyPr/>
        <a:lstStyle/>
        <a:p>
          <a:r>
            <a:rPr lang="en-US"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KIẾN TRÚC WPF</a:t>
          </a:r>
          <a:endParaRPr lang="en-US"/>
        </a:p>
      </dgm:t>
    </dgm:pt>
    <dgm:pt modelId="{3FE8FBB1-86B7-438C-9380-59B5E5157E5A}" type="parTrans" cxnId="{A3F66186-3BEC-4644-91FD-597707AC90E1}">
      <dgm:prSet/>
      <dgm:spPr/>
      <dgm:t>
        <a:bodyPr/>
        <a:lstStyle/>
        <a:p>
          <a:endParaRPr lang="en-US"/>
        </a:p>
      </dgm:t>
    </dgm:pt>
    <dgm:pt modelId="{C5F69011-DEFD-4505-B467-50754B5C7724}" type="sibTrans" cxnId="{A3F66186-3BEC-4644-91FD-597707AC90E1}">
      <dgm:prSet/>
      <dgm:spPr/>
      <dgm:t>
        <a:bodyPr/>
        <a:lstStyle/>
        <a:p>
          <a:endParaRPr lang="en-US"/>
        </a:p>
      </dgm:t>
    </dgm:pt>
    <dgm:pt modelId="{624C63D5-7E9B-4F61-914E-CC4BC545FFBD}">
      <dgm:prSet phldrT="[Text]"/>
      <dgm:spPr/>
      <dgm:t>
        <a:bodyPr/>
        <a:lstStyle/>
        <a:p>
          <a:r>
            <a:rPr lang="en-US" smtClean="0"/>
            <a:t> </a:t>
          </a:r>
          <a:endParaRPr lang="en-US"/>
        </a:p>
      </dgm:t>
    </dgm:pt>
    <dgm:pt modelId="{02A53F96-3D17-4671-B92A-86276A1EF62E}" type="parTrans" cxnId="{7C1A2560-C18A-425A-ABF3-E808E0401179}">
      <dgm:prSet/>
      <dgm:spPr/>
      <dgm:t>
        <a:bodyPr/>
        <a:lstStyle/>
        <a:p>
          <a:endParaRPr lang="en-US"/>
        </a:p>
      </dgm:t>
    </dgm:pt>
    <dgm:pt modelId="{213B01BA-8D98-4232-9465-F2FDDD2D3FAA}" type="sibTrans" cxnId="{7C1A2560-C18A-425A-ABF3-E808E0401179}">
      <dgm:prSet/>
      <dgm:spPr/>
      <dgm:t>
        <a:bodyPr/>
        <a:lstStyle/>
        <a:p>
          <a:endParaRPr lang="en-US"/>
        </a:p>
      </dgm:t>
    </dgm:pt>
    <dgm:pt modelId="{80662404-1B6E-4685-9D7B-F46551D451D0}">
      <dgm:prSet phldrT="[Text]"/>
      <dgm:spPr/>
      <dgm:t>
        <a:bodyPr/>
        <a:lstStyle/>
        <a:p>
          <a:r>
            <a:rPr lang="en-US"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GIẢI PHÁP WPF MANG LẠI</a:t>
          </a:r>
          <a:endParaRPr lang="en-US"/>
        </a:p>
      </dgm:t>
    </dgm:pt>
    <dgm:pt modelId="{B86F2C2C-862D-4661-A9EA-20DDFC125D51}" type="parTrans" cxnId="{839D647B-46BC-4C13-B1FE-E3C1A6FAFCB5}">
      <dgm:prSet/>
      <dgm:spPr/>
      <dgm:t>
        <a:bodyPr/>
        <a:lstStyle/>
        <a:p>
          <a:endParaRPr lang="en-US"/>
        </a:p>
      </dgm:t>
    </dgm:pt>
    <dgm:pt modelId="{0F34EE59-EF8D-44D4-9F63-BB5C1261EDA0}" type="sibTrans" cxnId="{839D647B-46BC-4C13-B1FE-E3C1A6FAFCB5}">
      <dgm:prSet/>
      <dgm:spPr/>
      <dgm:t>
        <a:bodyPr/>
        <a:lstStyle/>
        <a:p>
          <a:endParaRPr lang="en-US"/>
        </a:p>
      </dgm:t>
    </dgm:pt>
    <dgm:pt modelId="{6A3AFFEC-7BD5-4871-AAD1-EF141FB25BDB}">
      <dgm:prSet phldrT="[Text]"/>
      <dgm:spPr/>
      <dgm:t>
        <a:bodyPr/>
        <a:lstStyle/>
        <a:p>
          <a:r>
            <a:rPr lang="en-US"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r>
          <a:br>
            <a:rPr lang="en-US"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br>
          <a:endParaRPr lang="en-US"/>
        </a:p>
      </dgm:t>
    </dgm:pt>
    <dgm:pt modelId="{10987F56-37BD-447E-8F5D-F4A992CA43A5}" type="parTrans" cxnId="{CE19B035-240C-47AA-B37B-096805E7EEFF}">
      <dgm:prSet/>
      <dgm:spPr/>
      <dgm:t>
        <a:bodyPr/>
        <a:lstStyle/>
        <a:p>
          <a:endParaRPr lang="en-US"/>
        </a:p>
      </dgm:t>
    </dgm:pt>
    <dgm:pt modelId="{34361D81-5291-4BCD-BFD2-3099B53DB689}" type="sibTrans" cxnId="{CE19B035-240C-47AA-B37B-096805E7EEFF}">
      <dgm:prSet/>
      <dgm:spPr/>
      <dgm:t>
        <a:bodyPr/>
        <a:lstStyle/>
        <a:p>
          <a:endParaRPr lang="en-US"/>
        </a:p>
      </dgm:t>
    </dgm:pt>
    <dgm:pt modelId="{EC3B3FBE-EE9C-4677-A560-45C15D365942}">
      <dgm:prSet/>
      <dgm:spPr/>
      <dgm:t>
        <a:bodyPr/>
        <a:lstStyle/>
        <a:p>
          <a:r>
            <a:rPr lang="en-US"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cÁC THÀNH PHẦN VÀ TÍNH NĂNG CỦA WPF</a:t>
          </a:r>
          <a:endParaRPr lang="en-US"/>
        </a:p>
      </dgm:t>
    </dgm:pt>
    <dgm:pt modelId="{4F2E554E-F1C8-4A90-9E3F-D790A030414C}" type="parTrans" cxnId="{68D5D717-DDD1-4409-B9AC-0030BBF820E0}">
      <dgm:prSet/>
      <dgm:spPr/>
      <dgm:t>
        <a:bodyPr/>
        <a:lstStyle/>
        <a:p>
          <a:endParaRPr lang="en-US"/>
        </a:p>
      </dgm:t>
    </dgm:pt>
    <dgm:pt modelId="{A9908AF5-7FFE-47B0-B841-8DDA4AD752E9}" type="sibTrans" cxnId="{68D5D717-DDD1-4409-B9AC-0030BBF820E0}">
      <dgm:prSet/>
      <dgm:spPr/>
      <dgm:t>
        <a:bodyPr/>
        <a:lstStyle/>
        <a:p>
          <a:endParaRPr lang="en-US"/>
        </a:p>
      </dgm:t>
    </dgm:pt>
    <dgm:pt modelId="{88E29A6D-8653-446E-A874-E52B1ACD6165}">
      <dgm:prSet phldrT="[Text]"/>
      <dgm:spPr/>
      <dgm:t>
        <a:bodyPr/>
        <a:lstStyle/>
        <a:p>
          <a:endParaRPr lang="en-US"/>
        </a:p>
      </dgm:t>
    </dgm:pt>
    <dgm:pt modelId="{08C16BE1-248C-4C56-A9D5-7FF230E2ECE2}" type="sibTrans" cxnId="{084E8E69-275D-4754-8FEF-21BBE4C7CFB3}">
      <dgm:prSet/>
      <dgm:spPr/>
      <dgm:t>
        <a:bodyPr/>
        <a:lstStyle/>
        <a:p>
          <a:endParaRPr lang="en-US"/>
        </a:p>
      </dgm:t>
    </dgm:pt>
    <dgm:pt modelId="{F3D5E9E0-CFAE-4E7E-BB18-43834CDC2636}" type="parTrans" cxnId="{084E8E69-275D-4754-8FEF-21BBE4C7CFB3}">
      <dgm:prSet/>
      <dgm:spPr/>
      <dgm:t>
        <a:bodyPr/>
        <a:lstStyle/>
        <a:p>
          <a:endParaRPr lang="en-US"/>
        </a:p>
      </dgm:t>
    </dgm:pt>
    <dgm:pt modelId="{3B54FF15-5DEF-4631-80DE-DB437344B1A8}">
      <dgm:prSet phldrT="[Text]"/>
      <dgm:spPr/>
      <dgm:t>
        <a:bodyPr/>
        <a:lstStyle/>
        <a:p>
          <a:r>
            <a:rPr lang="en-US" smtClean="0"/>
            <a:t> </a:t>
          </a:r>
          <a:endParaRPr lang="en-US"/>
        </a:p>
      </dgm:t>
    </dgm:pt>
    <dgm:pt modelId="{CD0EA5D6-C208-414F-9C9E-03CCF3CCF7B5}" type="sibTrans" cxnId="{42C06285-27EB-4D43-8583-A20C9B8795EC}">
      <dgm:prSet/>
      <dgm:spPr/>
      <dgm:t>
        <a:bodyPr/>
        <a:lstStyle/>
        <a:p>
          <a:endParaRPr lang="en-US"/>
        </a:p>
      </dgm:t>
    </dgm:pt>
    <dgm:pt modelId="{07B34354-0428-4D62-B7FA-4BAE6E0FE706}" type="parTrans" cxnId="{42C06285-27EB-4D43-8583-A20C9B8795EC}">
      <dgm:prSet/>
      <dgm:spPr/>
      <dgm:t>
        <a:bodyPr/>
        <a:lstStyle/>
        <a:p>
          <a:endParaRPr lang="en-US"/>
        </a:p>
      </dgm:t>
    </dgm:pt>
    <dgm:pt modelId="{F8C3094B-3A2B-45B1-A210-BD0D4333AEFC}" type="pres">
      <dgm:prSet presAssocID="{A5D1A974-EB51-4B99-B4DB-EABDBCC0F2E0}" presName="linearFlow" presStyleCnt="0">
        <dgm:presLayoutVars>
          <dgm:dir/>
          <dgm:animLvl val="lvl"/>
          <dgm:resizeHandles val="exact"/>
        </dgm:presLayoutVars>
      </dgm:prSet>
      <dgm:spPr/>
      <dgm:t>
        <a:bodyPr/>
        <a:lstStyle/>
        <a:p>
          <a:endParaRPr lang="en-US"/>
        </a:p>
      </dgm:t>
    </dgm:pt>
    <dgm:pt modelId="{A286B787-D00E-41DB-947B-499D35A71F32}" type="pres">
      <dgm:prSet presAssocID="{88E29A6D-8653-446E-A874-E52B1ACD6165}" presName="composite" presStyleCnt="0"/>
      <dgm:spPr/>
    </dgm:pt>
    <dgm:pt modelId="{B49C144D-AEAE-4DD8-97B3-B18059808C62}" type="pres">
      <dgm:prSet presAssocID="{88E29A6D-8653-446E-A874-E52B1ACD6165}" presName="parentText" presStyleLbl="alignNode1" presStyleIdx="0" presStyleCnt="4">
        <dgm:presLayoutVars>
          <dgm:chMax val="1"/>
          <dgm:bulletEnabled val="1"/>
        </dgm:presLayoutVars>
      </dgm:prSet>
      <dgm:spPr/>
      <dgm:t>
        <a:bodyPr/>
        <a:lstStyle/>
        <a:p>
          <a:endParaRPr lang="en-US"/>
        </a:p>
      </dgm:t>
    </dgm:pt>
    <dgm:pt modelId="{630ACAC1-27ED-4C1C-AA56-F463BF67F506}" type="pres">
      <dgm:prSet presAssocID="{88E29A6D-8653-446E-A874-E52B1ACD6165}" presName="descendantText" presStyleLbl="alignAcc1" presStyleIdx="0" presStyleCnt="4">
        <dgm:presLayoutVars>
          <dgm:bulletEnabled val="1"/>
        </dgm:presLayoutVars>
      </dgm:prSet>
      <dgm:spPr/>
      <dgm:t>
        <a:bodyPr/>
        <a:lstStyle/>
        <a:p>
          <a:endParaRPr lang="en-US"/>
        </a:p>
      </dgm:t>
    </dgm:pt>
    <dgm:pt modelId="{1408CB4B-FD8B-4DE0-AD1F-CFF774F4888D}" type="pres">
      <dgm:prSet presAssocID="{08C16BE1-248C-4C56-A9D5-7FF230E2ECE2}" presName="sp" presStyleCnt="0"/>
      <dgm:spPr/>
    </dgm:pt>
    <dgm:pt modelId="{E7ABC134-36C9-4D8F-A5F3-2B2E55104520}" type="pres">
      <dgm:prSet presAssocID="{3B54FF15-5DEF-4631-80DE-DB437344B1A8}" presName="composite" presStyleCnt="0"/>
      <dgm:spPr/>
    </dgm:pt>
    <dgm:pt modelId="{E38E0F89-62CE-4217-87C0-2726C286AB24}" type="pres">
      <dgm:prSet presAssocID="{3B54FF15-5DEF-4631-80DE-DB437344B1A8}" presName="parentText" presStyleLbl="alignNode1" presStyleIdx="1" presStyleCnt="4">
        <dgm:presLayoutVars>
          <dgm:chMax val="1"/>
          <dgm:bulletEnabled val="1"/>
        </dgm:presLayoutVars>
      </dgm:prSet>
      <dgm:spPr/>
      <dgm:t>
        <a:bodyPr/>
        <a:lstStyle/>
        <a:p>
          <a:endParaRPr lang="en-US"/>
        </a:p>
      </dgm:t>
    </dgm:pt>
    <dgm:pt modelId="{80C8917C-BC14-4764-B6E5-BDF90071DCBA}" type="pres">
      <dgm:prSet presAssocID="{3B54FF15-5DEF-4631-80DE-DB437344B1A8}" presName="descendantText" presStyleLbl="alignAcc1" presStyleIdx="1" presStyleCnt="4" custLinFactNeighborX="-47" custLinFactNeighborY="338">
        <dgm:presLayoutVars>
          <dgm:bulletEnabled val="1"/>
        </dgm:presLayoutVars>
      </dgm:prSet>
      <dgm:spPr/>
      <dgm:t>
        <a:bodyPr/>
        <a:lstStyle/>
        <a:p>
          <a:endParaRPr lang="en-US"/>
        </a:p>
      </dgm:t>
    </dgm:pt>
    <dgm:pt modelId="{61C1AF60-748E-4996-A870-131E08C8BD35}" type="pres">
      <dgm:prSet presAssocID="{CD0EA5D6-C208-414F-9C9E-03CCF3CCF7B5}" presName="sp" presStyleCnt="0"/>
      <dgm:spPr/>
    </dgm:pt>
    <dgm:pt modelId="{799C5C19-F231-43E9-9454-B897590738CE}" type="pres">
      <dgm:prSet presAssocID="{624C63D5-7E9B-4F61-914E-CC4BC545FFBD}" presName="composite" presStyleCnt="0"/>
      <dgm:spPr/>
    </dgm:pt>
    <dgm:pt modelId="{2C8AB071-4470-450A-BC74-9862E8FFF4E8}" type="pres">
      <dgm:prSet presAssocID="{624C63D5-7E9B-4F61-914E-CC4BC545FFBD}" presName="parentText" presStyleLbl="alignNode1" presStyleIdx="2" presStyleCnt="4">
        <dgm:presLayoutVars>
          <dgm:chMax val="1"/>
          <dgm:bulletEnabled val="1"/>
        </dgm:presLayoutVars>
      </dgm:prSet>
      <dgm:spPr/>
      <dgm:t>
        <a:bodyPr/>
        <a:lstStyle/>
        <a:p>
          <a:endParaRPr lang="en-US"/>
        </a:p>
      </dgm:t>
    </dgm:pt>
    <dgm:pt modelId="{30C867C3-F476-4E6E-BEE9-A82097F500B0}" type="pres">
      <dgm:prSet presAssocID="{624C63D5-7E9B-4F61-914E-CC4BC545FFBD}" presName="descendantText" presStyleLbl="alignAcc1" presStyleIdx="2" presStyleCnt="4">
        <dgm:presLayoutVars>
          <dgm:bulletEnabled val="1"/>
        </dgm:presLayoutVars>
      </dgm:prSet>
      <dgm:spPr/>
      <dgm:t>
        <a:bodyPr/>
        <a:lstStyle/>
        <a:p>
          <a:endParaRPr lang="en-US"/>
        </a:p>
      </dgm:t>
    </dgm:pt>
    <dgm:pt modelId="{5FBE1013-FCBA-4DD6-8123-405BE0CCD1DE}" type="pres">
      <dgm:prSet presAssocID="{213B01BA-8D98-4232-9465-F2FDDD2D3FAA}" presName="sp" presStyleCnt="0"/>
      <dgm:spPr/>
    </dgm:pt>
    <dgm:pt modelId="{90E0070D-A207-4AF9-ABA1-C1C07E8F4059}" type="pres">
      <dgm:prSet presAssocID="{6A3AFFEC-7BD5-4871-AAD1-EF141FB25BDB}" presName="composite" presStyleCnt="0"/>
      <dgm:spPr/>
    </dgm:pt>
    <dgm:pt modelId="{D65ECEE8-1F4F-4092-A4E3-6C5A45E19AD9}" type="pres">
      <dgm:prSet presAssocID="{6A3AFFEC-7BD5-4871-AAD1-EF141FB25BDB}" presName="parentText" presStyleLbl="alignNode1" presStyleIdx="3" presStyleCnt="4">
        <dgm:presLayoutVars>
          <dgm:chMax val="1"/>
          <dgm:bulletEnabled val="1"/>
        </dgm:presLayoutVars>
      </dgm:prSet>
      <dgm:spPr/>
      <dgm:t>
        <a:bodyPr/>
        <a:lstStyle/>
        <a:p>
          <a:endParaRPr lang="en-US"/>
        </a:p>
      </dgm:t>
    </dgm:pt>
    <dgm:pt modelId="{521953B0-C645-4901-A819-0B7DCC48505D}" type="pres">
      <dgm:prSet presAssocID="{6A3AFFEC-7BD5-4871-AAD1-EF141FB25BDB}" presName="descendantText" presStyleLbl="alignAcc1" presStyleIdx="3" presStyleCnt="4">
        <dgm:presLayoutVars>
          <dgm:bulletEnabled val="1"/>
        </dgm:presLayoutVars>
      </dgm:prSet>
      <dgm:spPr/>
      <dgm:t>
        <a:bodyPr/>
        <a:lstStyle/>
        <a:p>
          <a:endParaRPr lang="en-US"/>
        </a:p>
      </dgm:t>
    </dgm:pt>
  </dgm:ptLst>
  <dgm:cxnLst>
    <dgm:cxn modelId="{68D5D717-DDD1-4409-B9AC-0030BBF820E0}" srcId="{6A3AFFEC-7BD5-4871-AAD1-EF141FB25BDB}" destId="{EC3B3FBE-EE9C-4677-A560-45C15D365942}" srcOrd="0" destOrd="0" parTransId="{4F2E554E-F1C8-4A90-9E3F-D790A030414C}" sibTransId="{A9908AF5-7FFE-47B0-B841-8DDA4AD752E9}"/>
    <dgm:cxn modelId="{C2F2D0B7-30E3-4319-ADAA-AEFBA5BFD35D}" type="presOf" srcId="{88E29A6D-8653-446E-A874-E52B1ACD6165}" destId="{B49C144D-AEAE-4DD8-97B3-B18059808C62}" srcOrd="0" destOrd="0" presId="urn:microsoft.com/office/officeart/2005/8/layout/chevron2"/>
    <dgm:cxn modelId="{CE19B035-240C-47AA-B37B-096805E7EEFF}" srcId="{A5D1A974-EB51-4B99-B4DB-EABDBCC0F2E0}" destId="{6A3AFFEC-7BD5-4871-AAD1-EF141FB25BDB}" srcOrd="3" destOrd="0" parTransId="{10987F56-37BD-447E-8F5D-F4A992CA43A5}" sibTransId="{34361D81-5291-4BCD-BFD2-3099B53DB689}"/>
    <dgm:cxn modelId="{42C06285-27EB-4D43-8583-A20C9B8795EC}" srcId="{A5D1A974-EB51-4B99-B4DB-EABDBCC0F2E0}" destId="{3B54FF15-5DEF-4631-80DE-DB437344B1A8}" srcOrd="1" destOrd="0" parTransId="{07B34354-0428-4D62-B7FA-4BAE6E0FE706}" sibTransId="{CD0EA5D6-C208-414F-9C9E-03CCF3CCF7B5}"/>
    <dgm:cxn modelId="{A3F66186-3BEC-4644-91FD-597707AC90E1}" srcId="{3B54FF15-5DEF-4631-80DE-DB437344B1A8}" destId="{72392C46-DFB4-4D5B-B552-E979377493F8}" srcOrd="0" destOrd="0" parTransId="{3FE8FBB1-86B7-438C-9380-59B5E5157E5A}" sibTransId="{C5F69011-DEFD-4505-B467-50754B5C7724}"/>
    <dgm:cxn modelId="{92942BC8-236C-46CD-8808-A053BAE6DF04}" type="presOf" srcId="{624C63D5-7E9B-4F61-914E-CC4BC545FFBD}" destId="{2C8AB071-4470-450A-BC74-9862E8FFF4E8}" srcOrd="0" destOrd="0" presId="urn:microsoft.com/office/officeart/2005/8/layout/chevron2"/>
    <dgm:cxn modelId="{09C18180-4AC4-48A8-A358-8F86C4ED316D}" type="presOf" srcId="{8671F443-9FF9-4341-9334-9A9D26CCA645}" destId="{630ACAC1-27ED-4C1C-AA56-F463BF67F506}" srcOrd="0" destOrd="0" presId="urn:microsoft.com/office/officeart/2005/8/layout/chevron2"/>
    <dgm:cxn modelId="{F5A8C8C6-6C7D-40FF-B47C-A76233AF82F4}" type="presOf" srcId="{A5D1A974-EB51-4B99-B4DB-EABDBCC0F2E0}" destId="{F8C3094B-3A2B-45B1-A210-BD0D4333AEFC}" srcOrd="0" destOrd="0" presId="urn:microsoft.com/office/officeart/2005/8/layout/chevron2"/>
    <dgm:cxn modelId="{0373B8CF-AC36-41B3-8971-A82099F12514}" type="presOf" srcId="{6A3AFFEC-7BD5-4871-AAD1-EF141FB25BDB}" destId="{D65ECEE8-1F4F-4092-A4E3-6C5A45E19AD9}" srcOrd="0" destOrd="0" presId="urn:microsoft.com/office/officeart/2005/8/layout/chevron2"/>
    <dgm:cxn modelId="{839D647B-46BC-4C13-B1FE-E3C1A6FAFCB5}" srcId="{624C63D5-7E9B-4F61-914E-CC4BC545FFBD}" destId="{80662404-1B6E-4685-9D7B-F46551D451D0}" srcOrd="0" destOrd="0" parTransId="{B86F2C2C-862D-4661-A9EA-20DDFC125D51}" sibTransId="{0F34EE59-EF8D-44D4-9F63-BB5C1261EDA0}"/>
    <dgm:cxn modelId="{34FF53E4-51C5-4016-BDEA-42B2035BE25C}" type="presOf" srcId="{80662404-1B6E-4685-9D7B-F46551D451D0}" destId="{30C867C3-F476-4E6E-BEE9-A82097F500B0}" srcOrd="0" destOrd="0" presId="urn:microsoft.com/office/officeart/2005/8/layout/chevron2"/>
    <dgm:cxn modelId="{084E8E69-275D-4754-8FEF-21BBE4C7CFB3}" srcId="{A5D1A974-EB51-4B99-B4DB-EABDBCC0F2E0}" destId="{88E29A6D-8653-446E-A874-E52B1ACD6165}" srcOrd="0" destOrd="0" parTransId="{F3D5E9E0-CFAE-4E7E-BB18-43834CDC2636}" sibTransId="{08C16BE1-248C-4C56-A9D5-7FF230E2ECE2}"/>
    <dgm:cxn modelId="{FA0E641A-7E6A-4078-AD1B-895D8EFACC64}" type="presOf" srcId="{3B54FF15-5DEF-4631-80DE-DB437344B1A8}" destId="{E38E0F89-62CE-4217-87C0-2726C286AB24}" srcOrd="0" destOrd="0" presId="urn:microsoft.com/office/officeart/2005/8/layout/chevron2"/>
    <dgm:cxn modelId="{7C1A2560-C18A-425A-ABF3-E808E0401179}" srcId="{A5D1A974-EB51-4B99-B4DB-EABDBCC0F2E0}" destId="{624C63D5-7E9B-4F61-914E-CC4BC545FFBD}" srcOrd="2" destOrd="0" parTransId="{02A53F96-3D17-4671-B92A-86276A1EF62E}" sibTransId="{213B01BA-8D98-4232-9465-F2FDDD2D3FAA}"/>
    <dgm:cxn modelId="{66F4BF57-432E-4751-B5B4-33FD28D84B31}" type="presOf" srcId="{EC3B3FBE-EE9C-4677-A560-45C15D365942}" destId="{521953B0-C645-4901-A819-0B7DCC48505D}" srcOrd="0" destOrd="0" presId="urn:microsoft.com/office/officeart/2005/8/layout/chevron2"/>
    <dgm:cxn modelId="{BDC09863-1FC6-4712-9DF0-24948D4FAA45}" type="presOf" srcId="{72392C46-DFB4-4D5B-B552-E979377493F8}" destId="{80C8917C-BC14-4764-B6E5-BDF90071DCBA}" srcOrd="0" destOrd="0" presId="urn:microsoft.com/office/officeart/2005/8/layout/chevron2"/>
    <dgm:cxn modelId="{8560A264-5A80-43C8-9839-57B99F78F4CE}" srcId="{88E29A6D-8653-446E-A874-E52B1ACD6165}" destId="{8671F443-9FF9-4341-9334-9A9D26CCA645}" srcOrd="0" destOrd="0" parTransId="{29148D25-84E8-4ADF-8280-A687E76A1D4A}" sibTransId="{788508E4-E518-46A9-9EC6-EFC93B375093}"/>
    <dgm:cxn modelId="{327EFD31-1C1A-480A-A9D1-AA4F66396BE1}" type="presParOf" srcId="{F8C3094B-3A2B-45B1-A210-BD0D4333AEFC}" destId="{A286B787-D00E-41DB-947B-499D35A71F32}" srcOrd="0" destOrd="0" presId="urn:microsoft.com/office/officeart/2005/8/layout/chevron2"/>
    <dgm:cxn modelId="{6C305D42-0677-436B-893B-3556D2279D47}" type="presParOf" srcId="{A286B787-D00E-41DB-947B-499D35A71F32}" destId="{B49C144D-AEAE-4DD8-97B3-B18059808C62}" srcOrd="0" destOrd="0" presId="urn:microsoft.com/office/officeart/2005/8/layout/chevron2"/>
    <dgm:cxn modelId="{C91346D6-6873-498D-8BCB-CF60D1697477}" type="presParOf" srcId="{A286B787-D00E-41DB-947B-499D35A71F32}" destId="{630ACAC1-27ED-4C1C-AA56-F463BF67F506}" srcOrd="1" destOrd="0" presId="urn:microsoft.com/office/officeart/2005/8/layout/chevron2"/>
    <dgm:cxn modelId="{7C268E7E-8378-44FC-8AE7-0E635807D5C7}" type="presParOf" srcId="{F8C3094B-3A2B-45B1-A210-BD0D4333AEFC}" destId="{1408CB4B-FD8B-4DE0-AD1F-CFF774F4888D}" srcOrd="1" destOrd="0" presId="urn:microsoft.com/office/officeart/2005/8/layout/chevron2"/>
    <dgm:cxn modelId="{4E2195EA-35A2-4842-A408-8C31A5CCC628}" type="presParOf" srcId="{F8C3094B-3A2B-45B1-A210-BD0D4333AEFC}" destId="{E7ABC134-36C9-4D8F-A5F3-2B2E55104520}" srcOrd="2" destOrd="0" presId="urn:microsoft.com/office/officeart/2005/8/layout/chevron2"/>
    <dgm:cxn modelId="{17BEEA2B-F67A-4740-8950-2F17E1C19A43}" type="presParOf" srcId="{E7ABC134-36C9-4D8F-A5F3-2B2E55104520}" destId="{E38E0F89-62CE-4217-87C0-2726C286AB24}" srcOrd="0" destOrd="0" presId="urn:microsoft.com/office/officeart/2005/8/layout/chevron2"/>
    <dgm:cxn modelId="{67337B04-242C-4945-868A-52FB476E1940}" type="presParOf" srcId="{E7ABC134-36C9-4D8F-A5F3-2B2E55104520}" destId="{80C8917C-BC14-4764-B6E5-BDF90071DCBA}" srcOrd="1" destOrd="0" presId="urn:microsoft.com/office/officeart/2005/8/layout/chevron2"/>
    <dgm:cxn modelId="{0CF92816-D700-4472-A8AC-AEDB0EAB50A2}" type="presParOf" srcId="{F8C3094B-3A2B-45B1-A210-BD0D4333AEFC}" destId="{61C1AF60-748E-4996-A870-131E08C8BD35}" srcOrd="3" destOrd="0" presId="urn:microsoft.com/office/officeart/2005/8/layout/chevron2"/>
    <dgm:cxn modelId="{3D8B626B-ADB3-401D-8E51-C8578466BAAF}" type="presParOf" srcId="{F8C3094B-3A2B-45B1-A210-BD0D4333AEFC}" destId="{799C5C19-F231-43E9-9454-B897590738CE}" srcOrd="4" destOrd="0" presId="urn:microsoft.com/office/officeart/2005/8/layout/chevron2"/>
    <dgm:cxn modelId="{338FA71C-88F9-43FB-995F-6C3BEA633414}" type="presParOf" srcId="{799C5C19-F231-43E9-9454-B897590738CE}" destId="{2C8AB071-4470-450A-BC74-9862E8FFF4E8}" srcOrd="0" destOrd="0" presId="urn:microsoft.com/office/officeart/2005/8/layout/chevron2"/>
    <dgm:cxn modelId="{81333B53-B74C-4C2A-826D-444CC28AA024}" type="presParOf" srcId="{799C5C19-F231-43E9-9454-B897590738CE}" destId="{30C867C3-F476-4E6E-BEE9-A82097F500B0}" srcOrd="1" destOrd="0" presId="urn:microsoft.com/office/officeart/2005/8/layout/chevron2"/>
    <dgm:cxn modelId="{A5A32124-FA86-465F-9C14-CB7D9613C1AF}" type="presParOf" srcId="{F8C3094B-3A2B-45B1-A210-BD0D4333AEFC}" destId="{5FBE1013-FCBA-4DD6-8123-405BE0CCD1DE}" srcOrd="5" destOrd="0" presId="urn:microsoft.com/office/officeart/2005/8/layout/chevron2"/>
    <dgm:cxn modelId="{4C0356C8-B422-4AED-AFED-2066798689DF}" type="presParOf" srcId="{F8C3094B-3A2B-45B1-A210-BD0D4333AEFC}" destId="{90E0070D-A207-4AF9-ABA1-C1C07E8F4059}" srcOrd="6" destOrd="0" presId="urn:microsoft.com/office/officeart/2005/8/layout/chevron2"/>
    <dgm:cxn modelId="{B9F71CBB-A719-49C7-A804-6A888AC322F8}" type="presParOf" srcId="{90E0070D-A207-4AF9-ABA1-C1C07E8F4059}" destId="{D65ECEE8-1F4F-4092-A4E3-6C5A45E19AD9}" srcOrd="0" destOrd="0" presId="urn:microsoft.com/office/officeart/2005/8/layout/chevron2"/>
    <dgm:cxn modelId="{1E9CD3B2-C83F-46C9-8C98-069A5148AE1B}" type="presParOf" srcId="{90E0070D-A207-4AF9-ABA1-C1C07E8F4059}" destId="{521953B0-C645-4901-A819-0B7DCC48505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9C144D-AEAE-4DD8-97B3-B18059808C62}">
      <dsp:nvSpPr>
        <dsp:cNvPr id="0" name=""/>
        <dsp:cNvSpPr/>
      </dsp:nvSpPr>
      <dsp:spPr>
        <a:xfrm rot="5400000">
          <a:off x="-185966" y="189497"/>
          <a:ext cx="1239777" cy="86784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endParaRPr lang="en-US" sz="1300" kern="1200"/>
        </a:p>
      </dsp:txBody>
      <dsp:txXfrm rot="-5400000">
        <a:off x="1" y="437452"/>
        <a:ext cx="867844" cy="371933"/>
      </dsp:txXfrm>
    </dsp:sp>
    <dsp:sp modelId="{630ACAC1-27ED-4C1C-AA56-F463BF67F506}">
      <dsp:nvSpPr>
        <dsp:cNvPr id="0" name=""/>
        <dsp:cNvSpPr/>
      </dsp:nvSpPr>
      <dsp:spPr>
        <a:xfrm rot="5400000">
          <a:off x="4145794" y="-3274419"/>
          <a:ext cx="805855" cy="736175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Khái niệm WPF</a:t>
          </a:r>
          <a:endParaRPr lang="en-US" sz="2500" kern="1200"/>
        </a:p>
      </dsp:txBody>
      <dsp:txXfrm rot="-5400000">
        <a:off x="867845" y="42869"/>
        <a:ext cx="7322416" cy="727177"/>
      </dsp:txXfrm>
    </dsp:sp>
    <dsp:sp modelId="{E38E0F89-62CE-4217-87C0-2726C286AB24}">
      <dsp:nvSpPr>
        <dsp:cNvPr id="0" name=""/>
        <dsp:cNvSpPr/>
      </dsp:nvSpPr>
      <dsp:spPr>
        <a:xfrm rot="5400000">
          <a:off x="-185966" y="1282538"/>
          <a:ext cx="1239777" cy="86784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smtClean="0"/>
            <a:t> </a:t>
          </a:r>
          <a:endParaRPr lang="en-US" sz="1300" kern="1200"/>
        </a:p>
      </dsp:txBody>
      <dsp:txXfrm rot="-5400000">
        <a:off x="1" y="1530493"/>
        <a:ext cx="867844" cy="371933"/>
      </dsp:txXfrm>
    </dsp:sp>
    <dsp:sp modelId="{80C8917C-BC14-4764-B6E5-BDF90071DCBA}">
      <dsp:nvSpPr>
        <dsp:cNvPr id="0" name=""/>
        <dsp:cNvSpPr/>
      </dsp:nvSpPr>
      <dsp:spPr>
        <a:xfrm rot="5400000">
          <a:off x="4142334" y="-2178654"/>
          <a:ext cx="805855" cy="736175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KIẾN TRÚC WPF</a:t>
          </a:r>
          <a:endParaRPr lang="en-US" sz="2500" kern="1200"/>
        </a:p>
      </dsp:txBody>
      <dsp:txXfrm rot="-5400000">
        <a:off x="864385" y="1138634"/>
        <a:ext cx="7322416" cy="727177"/>
      </dsp:txXfrm>
    </dsp:sp>
    <dsp:sp modelId="{2C8AB071-4470-450A-BC74-9862E8FFF4E8}">
      <dsp:nvSpPr>
        <dsp:cNvPr id="0" name=""/>
        <dsp:cNvSpPr/>
      </dsp:nvSpPr>
      <dsp:spPr>
        <a:xfrm rot="5400000">
          <a:off x="-185966" y="2375579"/>
          <a:ext cx="1239777" cy="86784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smtClean="0"/>
            <a:t> </a:t>
          </a:r>
          <a:endParaRPr lang="en-US" sz="1300" kern="1200"/>
        </a:p>
      </dsp:txBody>
      <dsp:txXfrm rot="-5400000">
        <a:off x="1" y="2623534"/>
        <a:ext cx="867844" cy="371933"/>
      </dsp:txXfrm>
    </dsp:sp>
    <dsp:sp modelId="{30C867C3-F476-4E6E-BEE9-A82097F500B0}">
      <dsp:nvSpPr>
        <dsp:cNvPr id="0" name=""/>
        <dsp:cNvSpPr/>
      </dsp:nvSpPr>
      <dsp:spPr>
        <a:xfrm rot="5400000">
          <a:off x="4145794" y="-1088336"/>
          <a:ext cx="805855" cy="736175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GIẢI PHÁP WPF MANG LẠI</a:t>
          </a:r>
          <a:endParaRPr lang="en-US" sz="2500" kern="1200"/>
        </a:p>
      </dsp:txBody>
      <dsp:txXfrm rot="-5400000">
        <a:off x="867845" y="2228952"/>
        <a:ext cx="7322416" cy="727177"/>
      </dsp:txXfrm>
    </dsp:sp>
    <dsp:sp modelId="{D65ECEE8-1F4F-4092-A4E3-6C5A45E19AD9}">
      <dsp:nvSpPr>
        <dsp:cNvPr id="0" name=""/>
        <dsp:cNvSpPr/>
      </dsp:nvSpPr>
      <dsp:spPr>
        <a:xfrm rot="5400000">
          <a:off x="-185966" y="3468621"/>
          <a:ext cx="1239777" cy="86784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b="1" kern="12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r>
          <a:br>
            <a:rPr lang="en-US" sz="1300" b="1" kern="12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br>
          <a:endParaRPr lang="en-US" sz="1300" kern="1200"/>
        </a:p>
      </dsp:txBody>
      <dsp:txXfrm rot="-5400000">
        <a:off x="1" y="3716576"/>
        <a:ext cx="867844" cy="371933"/>
      </dsp:txXfrm>
    </dsp:sp>
    <dsp:sp modelId="{521953B0-C645-4901-A819-0B7DCC48505D}">
      <dsp:nvSpPr>
        <dsp:cNvPr id="0" name=""/>
        <dsp:cNvSpPr/>
      </dsp:nvSpPr>
      <dsp:spPr>
        <a:xfrm rot="5400000">
          <a:off x="4145794" y="4704"/>
          <a:ext cx="805855" cy="736175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cÁC THÀNH PHẦN VÀ TÍNH NĂNG CỦA WPF</a:t>
          </a:r>
          <a:endParaRPr lang="en-US" sz="2500" kern="1200"/>
        </a:p>
      </dsp:txBody>
      <dsp:txXfrm rot="-5400000">
        <a:off x="867845" y="3321993"/>
        <a:ext cx="7322416" cy="72717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BCBB12-66E5-4C5E-9F63-142DAEDA9D54}" type="datetimeFigureOut">
              <a:rPr lang="en-US" smtClean="0"/>
              <a:t>2016-08-31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E60EC3-8C79-4CEA-A738-E96756DF9B30}" type="slidenum">
              <a:rPr lang="en-US" smtClean="0"/>
              <a:t>‹#›</a:t>
            </a:fld>
            <a:endParaRPr lang="en-US"/>
          </a:p>
        </p:txBody>
      </p:sp>
    </p:spTree>
    <p:extLst>
      <p:ext uri="{BB962C8B-B14F-4D97-AF65-F5344CB8AC3E}">
        <p14:creationId xmlns:p14="http://schemas.microsoft.com/office/powerpoint/2010/main" val="4228942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E60EC3-8C79-4CEA-A738-E96756DF9B30}" type="slidenum">
              <a:rPr lang="en-US" smtClean="0"/>
              <a:t>17</a:t>
            </a:fld>
            <a:endParaRPr lang="en-US"/>
          </a:p>
        </p:txBody>
      </p:sp>
    </p:spTree>
    <p:extLst>
      <p:ext uri="{BB962C8B-B14F-4D97-AF65-F5344CB8AC3E}">
        <p14:creationId xmlns:p14="http://schemas.microsoft.com/office/powerpoint/2010/main" val="1142843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D179DB-F397-40A4-B965-7B61CEF0A734}" type="datetime1">
              <a:rPr lang="en-US" smtClean="0"/>
              <a:t>2016-08-31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78882-3F85-442E-9580-E9FE03BA44CF}" type="slidenum">
              <a:rPr lang="en-US" smtClean="0"/>
              <a:t>‹#›</a:t>
            </a:fld>
            <a:endParaRPr lang="en-US"/>
          </a:p>
        </p:txBody>
      </p:sp>
    </p:spTree>
    <p:extLst>
      <p:ext uri="{BB962C8B-B14F-4D97-AF65-F5344CB8AC3E}">
        <p14:creationId xmlns:p14="http://schemas.microsoft.com/office/powerpoint/2010/main" val="3617816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CE5E00-0BB6-4427-9004-3F5D43CE5AE0}" type="datetime1">
              <a:rPr lang="en-US" smtClean="0"/>
              <a:t>2016-08-31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78882-3F85-442E-9580-E9FE03BA44CF}" type="slidenum">
              <a:rPr lang="en-US" smtClean="0"/>
              <a:t>‹#›</a:t>
            </a:fld>
            <a:endParaRPr lang="en-US"/>
          </a:p>
        </p:txBody>
      </p:sp>
    </p:spTree>
    <p:extLst>
      <p:ext uri="{BB962C8B-B14F-4D97-AF65-F5344CB8AC3E}">
        <p14:creationId xmlns:p14="http://schemas.microsoft.com/office/powerpoint/2010/main" val="3725580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91FDCB-FF1C-4422-AA3A-BA8B433F0805}" type="datetime1">
              <a:rPr lang="en-US" smtClean="0"/>
              <a:t>2016-08-31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78882-3F85-442E-9580-E9FE03BA44CF}" type="slidenum">
              <a:rPr lang="en-US" smtClean="0"/>
              <a:t>‹#›</a:t>
            </a:fld>
            <a:endParaRPr lang="en-US"/>
          </a:p>
        </p:txBody>
      </p:sp>
    </p:spTree>
    <p:extLst>
      <p:ext uri="{BB962C8B-B14F-4D97-AF65-F5344CB8AC3E}">
        <p14:creationId xmlns:p14="http://schemas.microsoft.com/office/powerpoint/2010/main" val="267909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5F27B3-9B75-49D1-8428-E45AC8400D61}" type="datetime1">
              <a:rPr lang="en-US" smtClean="0"/>
              <a:t>2016-08-31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78882-3F85-442E-9580-E9FE03BA44CF}" type="slidenum">
              <a:rPr lang="en-US" smtClean="0"/>
              <a:t>‹#›</a:t>
            </a:fld>
            <a:endParaRPr lang="en-US"/>
          </a:p>
        </p:txBody>
      </p:sp>
    </p:spTree>
    <p:extLst>
      <p:ext uri="{BB962C8B-B14F-4D97-AF65-F5344CB8AC3E}">
        <p14:creationId xmlns:p14="http://schemas.microsoft.com/office/powerpoint/2010/main" val="3674138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E6AE32-7559-46A7-958B-A09404CAC59B}" type="datetime1">
              <a:rPr lang="en-US" smtClean="0"/>
              <a:t>2016-08-31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78882-3F85-442E-9580-E9FE03BA44CF}" type="slidenum">
              <a:rPr lang="en-US" smtClean="0"/>
              <a:t>‹#›</a:t>
            </a:fld>
            <a:endParaRPr lang="en-US"/>
          </a:p>
        </p:txBody>
      </p:sp>
    </p:spTree>
    <p:extLst>
      <p:ext uri="{BB962C8B-B14F-4D97-AF65-F5344CB8AC3E}">
        <p14:creationId xmlns:p14="http://schemas.microsoft.com/office/powerpoint/2010/main" val="1315628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7FA6CB-F163-4AA2-942D-479850FF5584}" type="datetime1">
              <a:rPr lang="en-US" smtClean="0"/>
              <a:t>2016-08-31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E78882-3F85-442E-9580-E9FE03BA44CF}" type="slidenum">
              <a:rPr lang="en-US" smtClean="0"/>
              <a:t>‹#›</a:t>
            </a:fld>
            <a:endParaRPr lang="en-US"/>
          </a:p>
        </p:txBody>
      </p:sp>
    </p:spTree>
    <p:extLst>
      <p:ext uri="{BB962C8B-B14F-4D97-AF65-F5344CB8AC3E}">
        <p14:creationId xmlns:p14="http://schemas.microsoft.com/office/powerpoint/2010/main" val="3700766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0FE661-7A87-47C8-930C-61751E07FF91}" type="datetime1">
              <a:rPr lang="en-US" smtClean="0"/>
              <a:t>2016-08-31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E78882-3F85-442E-9580-E9FE03BA44CF}" type="slidenum">
              <a:rPr lang="en-US" smtClean="0"/>
              <a:t>‹#›</a:t>
            </a:fld>
            <a:endParaRPr lang="en-US"/>
          </a:p>
        </p:txBody>
      </p:sp>
    </p:spTree>
    <p:extLst>
      <p:ext uri="{BB962C8B-B14F-4D97-AF65-F5344CB8AC3E}">
        <p14:creationId xmlns:p14="http://schemas.microsoft.com/office/powerpoint/2010/main" val="459349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35A93F-BFB7-4DEC-930F-0F43C9D5F904}" type="datetime1">
              <a:rPr lang="en-US" smtClean="0"/>
              <a:t>2016-08-31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E78882-3F85-442E-9580-E9FE03BA44CF}" type="slidenum">
              <a:rPr lang="en-US" smtClean="0"/>
              <a:t>‹#›</a:t>
            </a:fld>
            <a:endParaRPr lang="en-US"/>
          </a:p>
        </p:txBody>
      </p:sp>
    </p:spTree>
    <p:extLst>
      <p:ext uri="{BB962C8B-B14F-4D97-AF65-F5344CB8AC3E}">
        <p14:creationId xmlns:p14="http://schemas.microsoft.com/office/powerpoint/2010/main" val="1393404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252B38-603C-4B7F-9232-ACB694015E6B}" type="datetime1">
              <a:rPr lang="en-US" smtClean="0"/>
              <a:t>2016-08-31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E78882-3F85-442E-9580-E9FE03BA44CF}" type="slidenum">
              <a:rPr lang="en-US" smtClean="0"/>
              <a:t>‹#›</a:t>
            </a:fld>
            <a:endParaRPr lang="en-US"/>
          </a:p>
        </p:txBody>
      </p:sp>
    </p:spTree>
    <p:extLst>
      <p:ext uri="{BB962C8B-B14F-4D97-AF65-F5344CB8AC3E}">
        <p14:creationId xmlns:p14="http://schemas.microsoft.com/office/powerpoint/2010/main" val="1824758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DA5584-4AB6-47A8-BBE1-D315473BFBAD}" type="datetime1">
              <a:rPr lang="en-US" smtClean="0"/>
              <a:t>2016-08-31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E78882-3F85-442E-9580-E9FE03BA44CF}" type="slidenum">
              <a:rPr lang="en-US" smtClean="0"/>
              <a:t>‹#›</a:t>
            </a:fld>
            <a:endParaRPr lang="en-US"/>
          </a:p>
        </p:txBody>
      </p:sp>
    </p:spTree>
    <p:extLst>
      <p:ext uri="{BB962C8B-B14F-4D97-AF65-F5344CB8AC3E}">
        <p14:creationId xmlns:p14="http://schemas.microsoft.com/office/powerpoint/2010/main" val="2599373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FF7BE0-26D7-4D39-992E-DEE52EE4D318}" type="datetime1">
              <a:rPr lang="en-US" smtClean="0"/>
              <a:t>2016-08-31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E78882-3F85-442E-9580-E9FE03BA44CF}" type="slidenum">
              <a:rPr lang="en-US" smtClean="0"/>
              <a:t>‹#›</a:t>
            </a:fld>
            <a:endParaRPr lang="en-US"/>
          </a:p>
        </p:txBody>
      </p:sp>
    </p:spTree>
    <p:extLst>
      <p:ext uri="{BB962C8B-B14F-4D97-AF65-F5344CB8AC3E}">
        <p14:creationId xmlns:p14="http://schemas.microsoft.com/office/powerpoint/2010/main" val="633146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A9AA03-D11C-468F-AF39-C1CBF4151C0C}" type="datetime1">
              <a:rPr lang="en-US" smtClean="0"/>
              <a:t>2016-08-31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E78882-3F85-442E-9580-E9FE03BA44CF}" type="slidenum">
              <a:rPr lang="en-US" smtClean="0"/>
              <a:t>‹#›</a:t>
            </a:fld>
            <a:endParaRPr lang="en-US"/>
          </a:p>
        </p:txBody>
      </p:sp>
    </p:spTree>
    <p:extLst>
      <p:ext uri="{BB962C8B-B14F-4D97-AF65-F5344CB8AC3E}">
        <p14:creationId xmlns:p14="http://schemas.microsoft.com/office/powerpoint/2010/main" val="3842541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hyperlink" Target="http://tapchilaptrinh.vn/wp-content/uploads/2012/07/i1.p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7.gif"/></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7"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965" y="228600"/>
            <a:ext cx="9144000" cy="3631763"/>
          </a:xfrm>
          <a:prstGeom prst="rect">
            <a:avLst/>
          </a:prstGeom>
        </p:spPr>
        <p:txBody>
          <a:bodyPr wrap="square">
            <a:spAutoFit/>
          </a:bodyPr>
          <a:lstStyle/>
          <a:p>
            <a:pPr algn="ctr"/>
            <a:r>
              <a:rPr lang="en-US" sz="3000" b="1" dirty="0">
                <a:latin typeface="Times New Roman" pitchFamily="18" charset="0"/>
                <a:cs typeface="Times New Roman" pitchFamily="18" charset="0"/>
              </a:rPr>
              <a:t>TRƯỜNG ĐẠI HỌC MỞ </a:t>
            </a:r>
            <a:r>
              <a:rPr lang="en-US" sz="3000" b="1" dirty="0" smtClean="0">
                <a:latin typeface="Times New Roman" pitchFamily="18" charset="0"/>
                <a:cs typeface="Times New Roman" pitchFamily="18" charset="0"/>
              </a:rPr>
              <a:t>TP.HCM</a:t>
            </a:r>
          </a:p>
          <a:p>
            <a:pPr algn="ctr"/>
            <a:r>
              <a:rPr lang="en-US" sz="3200" b="1" dirty="0" err="1" smtClean="0">
                <a:latin typeface="Times New Roman" pitchFamily="18" charset="0"/>
                <a:cs typeface="Times New Roman" pitchFamily="18" charset="0"/>
              </a:rPr>
              <a:t>Khoa</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Công</a:t>
            </a:r>
            <a:r>
              <a:rPr lang="en-US" sz="3200" b="1" dirty="0" smtClean="0">
                <a:latin typeface="Times New Roman" pitchFamily="18" charset="0"/>
                <a:cs typeface="Times New Roman" pitchFamily="18" charset="0"/>
              </a:rPr>
              <a:t> </a:t>
            </a:r>
            <a:r>
              <a:rPr lang="en-US" sz="3200" b="1" dirty="0" err="1">
                <a:latin typeface="Times New Roman" pitchFamily="18" charset="0"/>
                <a:cs typeface="Times New Roman" pitchFamily="18" charset="0"/>
              </a:rPr>
              <a:t>Nghệ</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rPr>
              <a:t>Thông</a:t>
            </a:r>
            <a:r>
              <a:rPr lang="en-US" sz="3200" b="1" dirty="0">
                <a:latin typeface="Times New Roman" pitchFamily="18" charset="0"/>
                <a:cs typeface="Times New Roman" pitchFamily="18" charset="0"/>
              </a:rPr>
              <a:t> </a:t>
            </a:r>
            <a:r>
              <a:rPr lang="en-US" sz="3200" b="1" dirty="0" smtClean="0">
                <a:latin typeface="Times New Roman" pitchFamily="18" charset="0"/>
                <a:cs typeface="Times New Roman" pitchFamily="18" charset="0"/>
              </a:rPr>
              <a:t>Tin</a:t>
            </a:r>
            <a:endParaRPr lang="en-US" sz="3000" b="1" dirty="0" smtClean="0">
              <a:latin typeface="Times New Roman" pitchFamily="18" charset="0"/>
              <a:cs typeface="Times New Roman" pitchFamily="18" charset="0"/>
            </a:endParaRPr>
          </a:p>
          <a:p>
            <a:pPr algn="ctr">
              <a:lnSpc>
                <a:spcPct val="150000"/>
              </a:lnSpc>
            </a:pPr>
            <a:r>
              <a:rPr lang="en-US" sz="2800" b="1" i="1" u="sng" dirty="0" err="1" smtClean="0">
                <a:solidFill>
                  <a:srgbClr val="0F02B6"/>
                </a:solidFill>
                <a:latin typeface="Times New Roman" pitchFamily="18" charset="0"/>
                <a:cs typeface="Times New Roman" pitchFamily="18" charset="0"/>
              </a:rPr>
              <a:t>Đề</a:t>
            </a:r>
            <a:r>
              <a:rPr lang="en-US" sz="2800" b="1" i="1" u="sng" dirty="0" smtClean="0">
                <a:solidFill>
                  <a:srgbClr val="0F02B6"/>
                </a:solidFill>
                <a:latin typeface="Times New Roman" pitchFamily="18" charset="0"/>
                <a:cs typeface="Times New Roman" pitchFamily="18" charset="0"/>
              </a:rPr>
              <a:t> </a:t>
            </a:r>
            <a:r>
              <a:rPr lang="en-US" sz="2800" b="1" i="1" u="sng" dirty="0" err="1" smtClean="0">
                <a:solidFill>
                  <a:srgbClr val="0F02B6"/>
                </a:solidFill>
                <a:latin typeface="Times New Roman" pitchFamily="18" charset="0"/>
                <a:cs typeface="Times New Roman" pitchFamily="18" charset="0"/>
              </a:rPr>
              <a:t>Tài</a:t>
            </a:r>
            <a:r>
              <a:rPr lang="en-US" sz="2800" b="1" i="1" u="sng" dirty="0" smtClean="0">
                <a:solidFill>
                  <a:srgbClr val="0F02B6"/>
                </a:solidFill>
                <a:latin typeface="Times New Roman" pitchFamily="18" charset="0"/>
                <a:cs typeface="Times New Roman" pitchFamily="18" charset="0"/>
              </a:rPr>
              <a:t>:</a:t>
            </a:r>
            <a:endParaRPr lang="en-US" sz="2800" b="1" i="1" dirty="0">
              <a:solidFill>
                <a:srgbClr val="0F02B6"/>
              </a:solidFill>
              <a:latin typeface="Times New Roman" pitchFamily="18" charset="0"/>
              <a:cs typeface="Times New Roman" pitchFamily="18" charset="0"/>
            </a:endParaRPr>
          </a:p>
          <a:p>
            <a:pPr algn="ctr">
              <a:lnSpc>
                <a:spcPct val="150000"/>
              </a:lnSpc>
            </a:pPr>
            <a:r>
              <a:rPr lang="en-US" sz="3200" b="1" dirty="0">
                <a:solidFill>
                  <a:srgbClr val="FF0000"/>
                </a:solidFill>
                <a:latin typeface="Times New Roman" pitchFamily="18" charset="0"/>
                <a:cs typeface="Times New Roman" pitchFamily="18" charset="0"/>
              </a:rPr>
              <a:t>WINDOWS REPRESENTATION </a:t>
            </a:r>
            <a:r>
              <a:rPr lang="en-US" sz="3200" b="1" dirty="0" smtClean="0">
                <a:solidFill>
                  <a:srgbClr val="FF0000"/>
                </a:solidFill>
                <a:latin typeface="Times New Roman" pitchFamily="18" charset="0"/>
                <a:cs typeface="Times New Roman" pitchFamily="18" charset="0"/>
              </a:rPr>
              <a:t>FOUNDATION</a:t>
            </a:r>
          </a:p>
          <a:p>
            <a:pPr algn="ctr">
              <a:lnSpc>
                <a:spcPct val="150000"/>
              </a:lnSpc>
            </a:pPr>
            <a:endParaRPr lang="en-US" sz="3200" b="1" dirty="0">
              <a:solidFill>
                <a:srgbClr val="0F02B6"/>
              </a:solidFill>
              <a:latin typeface="Times New Roman" pitchFamily="18" charset="0"/>
              <a:cs typeface="Times New Roman" pitchFamily="18" charset="0"/>
            </a:endParaRPr>
          </a:p>
          <a:p>
            <a:pPr indent="1371600" algn="ctr"/>
            <a:endParaRPr lang="en-US" sz="3000" dirty="0">
              <a:latin typeface="Times New Roman" pitchFamily="18" charset="0"/>
              <a:cs typeface="Times New Roman" pitchFamily="18" charset="0"/>
            </a:endParaRPr>
          </a:p>
        </p:txBody>
      </p:sp>
      <p:sp>
        <p:nvSpPr>
          <p:cNvPr id="8" name="Rectangle 7"/>
          <p:cNvSpPr/>
          <p:nvPr/>
        </p:nvSpPr>
        <p:spPr>
          <a:xfrm>
            <a:off x="-8965" y="2057400"/>
            <a:ext cx="9135035" cy="4483279"/>
          </a:xfrm>
          <a:prstGeom prst="rect">
            <a:avLst/>
          </a:prstGeom>
        </p:spPr>
        <p:txBody>
          <a:bodyPr wrap="square">
            <a:spAutoFit/>
          </a:bodyPr>
          <a:lstStyle/>
          <a:p>
            <a:pPr>
              <a:lnSpc>
                <a:spcPct val="200000"/>
              </a:lnSpc>
            </a:pPr>
            <a:endParaRPr lang="en-US" sz="2400" b="1" dirty="0" smtClean="0">
              <a:latin typeface="Times New Roman" pitchFamily="18" charset="0"/>
              <a:cs typeface="Times New Roman" pitchFamily="18" charset="0"/>
            </a:endParaRPr>
          </a:p>
          <a:p>
            <a:pPr lvl="1">
              <a:lnSpc>
                <a:spcPct val="200000"/>
              </a:lnSpc>
            </a:pPr>
            <a:r>
              <a:rPr lang="en-US" sz="2400" b="1" dirty="0" err="1" smtClean="0">
                <a:solidFill>
                  <a:srgbClr val="00B0F0"/>
                </a:solidFill>
                <a:latin typeface="Times New Roman" pitchFamily="18" charset="0"/>
                <a:cs typeface="Times New Roman" pitchFamily="18" charset="0"/>
              </a:rPr>
              <a:t>Nhóm</a:t>
            </a:r>
            <a:r>
              <a:rPr lang="en-US" sz="2400" b="1" dirty="0" smtClean="0">
                <a:solidFill>
                  <a:srgbClr val="00B0F0"/>
                </a:solidFill>
                <a:latin typeface="Times New Roman" pitchFamily="18" charset="0"/>
                <a:cs typeface="Times New Roman" pitchFamily="18" charset="0"/>
              </a:rPr>
              <a:t> </a:t>
            </a:r>
            <a:r>
              <a:rPr lang="en-US" sz="2400" b="1" dirty="0" err="1">
                <a:solidFill>
                  <a:srgbClr val="00B0F0"/>
                </a:solidFill>
                <a:latin typeface="Times New Roman" pitchFamily="18" charset="0"/>
                <a:cs typeface="Times New Roman" pitchFamily="18" charset="0"/>
              </a:rPr>
              <a:t>thực</a:t>
            </a:r>
            <a:r>
              <a:rPr lang="en-US" sz="2400" b="1" dirty="0">
                <a:solidFill>
                  <a:srgbClr val="00B0F0"/>
                </a:solidFill>
                <a:latin typeface="Times New Roman" pitchFamily="18" charset="0"/>
                <a:cs typeface="Times New Roman" pitchFamily="18" charset="0"/>
              </a:rPr>
              <a:t> </a:t>
            </a:r>
            <a:r>
              <a:rPr lang="en-US" sz="2400" b="1" dirty="0" err="1">
                <a:solidFill>
                  <a:srgbClr val="00B0F0"/>
                </a:solidFill>
                <a:latin typeface="Times New Roman" pitchFamily="18" charset="0"/>
                <a:cs typeface="Times New Roman" pitchFamily="18" charset="0"/>
              </a:rPr>
              <a:t>hiện</a:t>
            </a:r>
            <a:r>
              <a:rPr lang="en-US" sz="2400" b="1" dirty="0" smtClean="0">
                <a:solidFill>
                  <a:srgbClr val="00B0F0"/>
                </a:solidFill>
                <a:latin typeface="Times New Roman" pitchFamily="18" charset="0"/>
                <a:cs typeface="Times New Roman" pitchFamily="18" charset="0"/>
              </a:rPr>
              <a:t>:</a:t>
            </a:r>
            <a:r>
              <a:rPr lang="en-US" sz="2400" i="1" dirty="0" smtClean="0">
                <a:solidFill>
                  <a:srgbClr val="00B0F0"/>
                </a:solidFill>
                <a:latin typeface="Times New Roman" pitchFamily="18" charset="0"/>
                <a:cs typeface="Times New Roman" pitchFamily="18" charset="0"/>
              </a:rPr>
              <a:t>	</a:t>
            </a:r>
          </a:p>
          <a:p>
            <a:pPr lvl="1"/>
            <a:r>
              <a:rPr lang="en-US" sz="2400" i="1" dirty="0" smtClean="0">
                <a:latin typeface="Times New Roman" pitchFamily="18" charset="0"/>
                <a:cs typeface="Times New Roman" pitchFamily="18" charset="0"/>
              </a:rPr>
              <a:t>Phan </a:t>
            </a:r>
            <a:r>
              <a:rPr lang="en-US" sz="2400" i="1" dirty="0" err="1">
                <a:latin typeface="Times New Roman" pitchFamily="18" charset="0"/>
                <a:cs typeface="Times New Roman" pitchFamily="18" charset="0"/>
              </a:rPr>
              <a:t>Đình</a:t>
            </a:r>
            <a:r>
              <a:rPr lang="en-US" sz="2400" i="1" dirty="0">
                <a:latin typeface="Times New Roman" pitchFamily="18" charset="0"/>
                <a:cs typeface="Times New Roman" pitchFamily="18" charset="0"/>
              </a:rPr>
              <a:t> Phi </a:t>
            </a:r>
            <a:r>
              <a:rPr lang="en-US" sz="2400" i="1" dirty="0" err="1" smtClean="0">
                <a:latin typeface="Times New Roman" pitchFamily="18" charset="0"/>
                <a:cs typeface="Times New Roman" pitchFamily="18" charset="0"/>
              </a:rPr>
              <a:t>Vân</a:t>
            </a:r>
            <a:r>
              <a:rPr lang="en-US" sz="2400" i="1" dirty="0" smtClean="0">
                <a:latin typeface="Times New Roman" pitchFamily="18" charset="0"/>
                <a:cs typeface="Times New Roman" pitchFamily="18" charset="0"/>
              </a:rPr>
              <a:t>	1254052202</a:t>
            </a:r>
            <a:endParaRPr lang="en-US" sz="2400" i="1" dirty="0">
              <a:latin typeface="Times New Roman" pitchFamily="18" charset="0"/>
              <a:cs typeface="Times New Roman" pitchFamily="18" charset="0"/>
            </a:endParaRPr>
          </a:p>
          <a:p>
            <a:pPr lvl="1">
              <a:tabLst>
                <a:tab pos="3657600" algn="l"/>
              </a:tabLst>
            </a:pPr>
            <a:r>
              <a:rPr lang="en-US" sz="2400" i="1" dirty="0" err="1">
                <a:latin typeface="Times New Roman" pitchFamily="18" charset="0"/>
                <a:cs typeface="Times New Roman" pitchFamily="18" charset="0"/>
              </a:rPr>
              <a:t>Lê</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Thị</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Phương</a:t>
            </a:r>
            <a:r>
              <a:rPr lang="en-US" sz="2400" i="1" dirty="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Trang</a:t>
            </a:r>
            <a:r>
              <a:rPr lang="en-US" sz="2400" i="1" dirty="0" smtClean="0">
                <a:latin typeface="Times New Roman" pitchFamily="18" charset="0"/>
                <a:cs typeface="Times New Roman" pitchFamily="18" charset="0"/>
              </a:rPr>
              <a:t>	1254052174</a:t>
            </a:r>
            <a:endParaRPr lang="en-US" sz="2400" i="1" dirty="0">
              <a:latin typeface="Times New Roman" pitchFamily="18" charset="0"/>
              <a:cs typeface="Times New Roman" pitchFamily="18" charset="0"/>
            </a:endParaRPr>
          </a:p>
          <a:p>
            <a:pPr lvl="1">
              <a:tabLst>
                <a:tab pos="3657600" algn="l"/>
              </a:tabLst>
            </a:pPr>
            <a:r>
              <a:rPr lang="en-US" sz="2400" i="1" dirty="0" err="1">
                <a:latin typeface="Times New Roman" pitchFamily="18" charset="0"/>
                <a:cs typeface="Times New Roman" pitchFamily="18" charset="0"/>
              </a:rPr>
              <a:t>Trần</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Thị</a:t>
            </a:r>
            <a:r>
              <a:rPr lang="en-US" sz="2400" i="1" dirty="0">
                <a:latin typeface="Times New Roman" pitchFamily="18" charset="0"/>
                <a:cs typeface="Times New Roman" pitchFamily="18" charset="0"/>
              </a:rPr>
              <a:t> Thanh </a:t>
            </a:r>
            <a:r>
              <a:rPr lang="en-US" sz="2400" i="1" dirty="0" err="1" smtClean="0">
                <a:latin typeface="Times New Roman" pitchFamily="18" charset="0"/>
                <a:cs typeface="Times New Roman" pitchFamily="18" charset="0"/>
              </a:rPr>
              <a:t>Xuân</a:t>
            </a:r>
            <a:r>
              <a:rPr lang="en-US" sz="2400" i="1" dirty="0" smtClean="0">
                <a:latin typeface="Times New Roman" pitchFamily="18" charset="0"/>
                <a:cs typeface="Times New Roman" pitchFamily="18" charset="0"/>
              </a:rPr>
              <a:t>	1254052212</a:t>
            </a:r>
          </a:p>
          <a:p>
            <a:pPr lvl="1">
              <a:tabLst>
                <a:tab pos="3657600" algn="l"/>
              </a:tabLst>
            </a:pPr>
            <a:endParaRPr lang="en-US" sz="2400" b="1" i="1" dirty="0" smtClean="0">
              <a:latin typeface="Times New Roman" pitchFamily="18" charset="0"/>
              <a:cs typeface="Times New Roman" pitchFamily="18" charset="0"/>
            </a:endParaRPr>
          </a:p>
          <a:p>
            <a:pPr lvl="1" algn="r">
              <a:tabLst>
                <a:tab pos="3657600" algn="l"/>
              </a:tabLst>
            </a:pPr>
            <a:endParaRPr lang="en-US" sz="2400" b="1">
              <a:solidFill>
                <a:srgbClr val="00B0F0"/>
              </a:solidFill>
              <a:latin typeface="Times New Roman" pitchFamily="18" charset="0"/>
              <a:cs typeface="Times New Roman" pitchFamily="18" charset="0"/>
            </a:endParaRPr>
          </a:p>
          <a:p>
            <a:pPr lvl="1" algn="r">
              <a:tabLst>
                <a:tab pos="3657600" algn="l"/>
              </a:tabLst>
            </a:pPr>
            <a:r>
              <a:rPr lang="en-US" sz="2400" b="1" smtClean="0">
                <a:latin typeface="Times New Roman" pitchFamily="18" charset="0"/>
                <a:cs typeface="Times New Roman" pitchFamily="18" charset="0"/>
              </a:rPr>
              <a:t> </a:t>
            </a:r>
            <a:r>
              <a:rPr lang="en-US" sz="2400" b="1">
                <a:solidFill>
                  <a:srgbClr val="00B0F0"/>
                </a:solidFill>
                <a:latin typeface="Times New Roman" pitchFamily="18" charset="0"/>
                <a:cs typeface="Times New Roman" pitchFamily="18" charset="0"/>
              </a:rPr>
              <a:t>GVHD </a:t>
            </a:r>
            <a:r>
              <a:rPr lang="en-US" sz="2400" b="1" smtClean="0">
                <a:solidFill>
                  <a:srgbClr val="00B0F0"/>
                </a:solidFill>
                <a:latin typeface="Times New Roman" pitchFamily="18" charset="0"/>
                <a:cs typeface="Times New Roman" pitchFamily="18" charset="0"/>
              </a:rPr>
              <a:t>: </a:t>
            </a:r>
            <a:r>
              <a:rPr lang="en-US" sz="2400" b="1" smtClean="0">
                <a:latin typeface="Times New Roman" pitchFamily="18" charset="0"/>
                <a:cs typeface="Times New Roman" pitchFamily="18" charset="0"/>
              </a:rPr>
              <a:t>TH.S </a:t>
            </a:r>
            <a:r>
              <a:rPr lang="en-US" sz="2400" b="1" dirty="0" err="1" smtClean="0">
                <a:latin typeface="Times New Roman" pitchFamily="18" charset="0"/>
                <a:cs typeface="Times New Roman" pitchFamily="18" charset="0"/>
              </a:rPr>
              <a:t>Lê</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Viết</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Tuấn</a:t>
            </a:r>
            <a:endParaRPr lang="en-US" sz="2400" b="1" dirty="0">
              <a:latin typeface="Times New Roman" pitchFamily="18" charset="0"/>
              <a:cs typeface="Times New Roman" pitchFamily="18" charset="0"/>
            </a:endParaRPr>
          </a:p>
          <a:p>
            <a:pPr algn="ctr">
              <a:spcBef>
                <a:spcPts val="400"/>
              </a:spcBef>
            </a:pPr>
            <a:endParaRPr lang="en-US" sz="2200" b="1" dirty="0" smtClean="0">
              <a:latin typeface="Times New Roman" pitchFamily="18" charset="0"/>
              <a:cs typeface="Times New Roman" pitchFamily="18" charset="0"/>
            </a:endParaRPr>
          </a:p>
          <a:p>
            <a:pPr algn="ctr"/>
            <a:endParaRPr lang="en-US" sz="2000" dirty="0">
              <a:latin typeface="Times New Roman" pitchFamily="18" charset="0"/>
              <a:cs typeface="Times New Roman" pitchFamily="18" charset="0"/>
            </a:endParaRPr>
          </a:p>
        </p:txBody>
      </p:sp>
      <p:sp>
        <p:nvSpPr>
          <p:cNvPr id="10" name="Rectangle 9"/>
          <p:cNvSpPr/>
          <p:nvPr/>
        </p:nvSpPr>
        <p:spPr>
          <a:xfrm>
            <a:off x="8965" y="4419600"/>
            <a:ext cx="9135035" cy="369332"/>
          </a:xfrm>
          <a:prstGeom prst="rect">
            <a:avLst/>
          </a:prstGeom>
        </p:spPr>
        <p:txBody>
          <a:bodyPr wrap="square" numCol="2" spcCol="914400">
            <a:spAutoFit/>
          </a:bodyPr>
          <a:lstStyle/>
          <a:p>
            <a:endParaRPr lang="en-US">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DDE78882-3F85-442E-9580-E9FE03BA44CF}" type="slidenum">
              <a:rPr lang="en-US" smtClean="0"/>
              <a:t>1</a:t>
            </a:fld>
            <a:endParaRPr lang="en-US"/>
          </a:p>
        </p:txBody>
      </p:sp>
    </p:spTree>
    <p:extLst>
      <p:ext uri="{BB962C8B-B14F-4D97-AF65-F5344CB8AC3E}">
        <p14:creationId xmlns:p14="http://schemas.microsoft.com/office/powerpoint/2010/main" val="5160793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36871"/>
            <a:ext cx="2971571" cy="2534265"/>
          </a:xfrm>
          <a:prstGeom prst="rect">
            <a:avLst/>
          </a:prstGeom>
        </p:spPr>
      </p:pic>
      <p:sp>
        <p:nvSpPr>
          <p:cNvPr id="2" name="Slide Number Placeholder 1"/>
          <p:cNvSpPr>
            <a:spLocks noGrp="1"/>
          </p:cNvSpPr>
          <p:nvPr>
            <p:ph type="sldNum" sz="quarter" idx="12"/>
          </p:nvPr>
        </p:nvSpPr>
        <p:spPr/>
        <p:txBody>
          <a:bodyPr/>
          <a:lstStyle/>
          <a:p>
            <a:fld id="{DDE78882-3F85-442E-9580-E9FE03BA44CF}" type="slidenum">
              <a:rPr lang="en-US" smtClean="0"/>
              <a:t>10</a:t>
            </a:fld>
            <a:endParaRPr lang="en-US"/>
          </a:p>
        </p:txBody>
      </p:sp>
      <p:sp>
        <p:nvSpPr>
          <p:cNvPr id="4" name="Title 1"/>
          <p:cNvSpPr txBox="1">
            <a:spLocks/>
          </p:cNvSpPr>
          <p:nvPr/>
        </p:nvSpPr>
        <p:spPr>
          <a:xfrm>
            <a:off x="899445" y="428705"/>
            <a:ext cx="5715000" cy="1078966"/>
          </a:xfrm>
          <a:prstGeom prst="rect">
            <a:avLst/>
          </a:prstGeom>
          <a:noFill/>
          <a:ln w="0" cmpd="sng">
            <a:noFill/>
          </a:ln>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smtClean="0">
                <a:solidFill>
                  <a:srgbClr val="0070C0"/>
                </a:solidFill>
                <a:latin typeface="Times New Roman" pitchFamily="18" charset="0"/>
                <a:cs typeface="Times New Roman" pitchFamily="18" charset="0"/>
              </a:rPr>
              <a:t> </a:t>
            </a:r>
            <a:r>
              <a:rPr lang="en-US" sz="2800" u="sng" smtClean="0">
                <a:solidFill>
                  <a:srgbClr val="0070C0"/>
                </a:solidFill>
                <a:latin typeface="Times New Roman" pitchFamily="18" charset="0"/>
                <a:cs typeface="Times New Roman" pitchFamily="18" charset="0"/>
              </a:rPr>
              <a:t>Tạo nền tảng thống nhất xây dựng giao diện người dùng</a:t>
            </a:r>
            <a:endParaRPr lang="en-US" sz="2800" u="sng" dirty="0">
              <a:solidFill>
                <a:srgbClr val="0070C0"/>
              </a:solidFill>
              <a:latin typeface="Times New Roman" pitchFamily="18" charset="0"/>
              <a:cs typeface="Times New Roman"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1608" y="428705"/>
            <a:ext cx="588872" cy="762000"/>
          </a:xfrm>
          <a:prstGeom prst="rect">
            <a:avLst/>
          </a:prstGeom>
        </p:spPr>
      </p:pic>
      <p:pic>
        <p:nvPicPr>
          <p:cNvPr id="6" name="Picture 5" descr="http://tapchilaptrinh.vn/wp-content/uploads/2012/07/i1.png?w=300">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1207003" y="1513235"/>
            <a:ext cx="6622415" cy="4121785"/>
          </a:xfrm>
          <a:prstGeom prst="rect">
            <a:avLst/>
          </a:prstGeom>
          <a:noFill/>
          <a:ln>
            <a:noFill/>
          </a:ln>
        </p:spPr>
      </p:pic>
      <p:sp>
        <p:nvSpPr>
          <p:cNvPr id="7" name="TextBox 6"/>
          <p:cNvSpPr txBox="1"/>
          <p:nvPr/>
        </p:nvSpPr>
        <p:spPr>
          <a:xfrm>
            <a:off x="936810" y="5687910"/>
            <a:ext cx="7162800" cy="646331"/>
          </a:xfrm>
          <a:prstGeom prst="rect">
            <a:avLst/>
          </a:prstGeom>
          <a:noFill/>
        </p:spPr>
        <p:txBody>
          <a:bodyPr wrap="square" rtlCol="0">
            <a:spAutoFit/>
          </a:bodyPr>
          <a:lstStyle/>
          <a:p>
            <a:pPr algn="ctr"/>
            <a:r>
              <a:rPr lang="en-US" i="1" dirty="0" err="1">
                <a:latin typeface="Times New Roman" pitchFamily="18" charset="0"/>
                <a:cs typeface="Times New Roman" pitchFamily="18" charset="0"/>
              </a:rPr>
              <a:t>Thành</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phần</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giao</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diện</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theo</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yêu</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cầu</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và</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những</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công</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nghệ</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chuyên</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biệt</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cần</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thiết</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để</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tạo</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chúng</a:t>
            </a:r>
            <a:r>
              <a:rPr lang="en-US" i="1" dirty="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889216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36871"/>
            <a:ext cx="2971571" cy="2534265"/>
          </a:xfrm>
          <a:prstGeom prst="rect">
            <a:avLst/>
          </a:prstGeom>
        </p:spPr>
      </p:pic>
      <p:sp>
        <p:nvSpPr>
          <p:cNvPr id="2" name="Title 1"/>
          <p:cNvSpPr>
            <a:spLocks noGrp="1"/>
          </p:cNvSpPr>
          <p:nvPr>
            <p:ph type="title"/>
          </p:nvPr>
        </p:nvSpPr>
        <p:spPr>
          <a:xfrm>
            <a:off x="381000" y="5531069"/>
            <a:ext cx="8229600" cy="1295400"/>
          </a:xfrm>
        </p:spPr>
        <p:txBody>
          <a:bodyPr>
            <a:normAutofit/>
          </a:bodyPr>
          <a:lstStyle/>
          <a:p>
            <a:r>
              <a:rPr lang="en-US" sz="2200" dirty="0" smtClean="0">
                <a:latin typeface="Times New Roman" pitchFamily="18" charset="0"/>
                <a:cs typeface="Times New Roman" pitchFamily="18" charset="0"/>
              </a:rPr>
              <a:t>WPF </a:t>
            </a:r>
            <a:r>
              <a:rPr lang="en-US" sz="2200" dirty="0" err="1" smtClean="0">
                <a:latin typeface="Times New Roman" pitchFamily="18" charset="0"/>
                <a:cs typeface="Times New Roman" pitchFamily="18" charset="0"/>
              </a:rPr>
              <a:t>cung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cấp</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ngôn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ngữ</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đặc</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tả</a:t>
            </a:r>
            <a:r>
              <a:rPr lang="en-US" sz="2200" dirty="0" smtClean="0">
                <a:latin typeface="Times New Roman" pitchFamily="18" charset="0"/>
                <a:cs typeface="Times New Roman" pitchFamily="18" charset="0"/>
              </a:rPr>
              <a:t>  </a:t>
            </a:r>
            <a:r>
              <a:rPr lang="vi-VN" sz="2200" i="1" dirty="0"/>
              <a:t>eXtensible Application Markup Language </a:t>
            </a:r>
            <a:r>
              <a:rPr lang="vi-VN" sz="2200" dirty="0"/>
              <a:t>(XAML). XAML định ra một tập các phần tử XML như Button, TextBox, Label… </a:t>
            </a:r>
            <a:r>
              <a:rPr lang="en-US" sz="2200" dirty="0" err="1" smtClean="0"/>
              <a:t>qa</a:t>
            </a:r>
            <a:r>
              <a:rPr lang="en-US" sz="2200" dirty="0" smtClean="0"/>
              <a:t> </a:t>
            </a:r>
            <a:r>
              <a:rPr lang="en-US" sz="2200" dirty="0" err="1" smtClean="0"/>
              <a:t>đó</a:t>
            </a:r>
            <a:r>
              <a:rPr lang="en-US" sz="2200" dirty="0" smtClean="0"/>
              <a:t> </a:t>
            </a:r>
            <a:r>
              <a:rPr lang="en-US" sz="2200" dirty="0" err="1" smtClean="0"/>
              <a:t>xác</a:t>
            </a:r>
            <a:r>
              <a:rPr lang="en-US" sz="2200" dirty="0" smtClean="0"/>
              <a:t> </a:t>
            </a:r>
            <a:r>
              <a:rPr lang="en-US" sz="2200" dirty="0" err="1" smtClean="0"/>
              <a:t>định</a:t>
            </a:r>
            <a:r>
              <a:rPr lang="en-US" sz="2200" dirty="0" smtClean="0"/>
              <a:t> </a:t>
            </a:r>
            <a:r>
              <a:rPr lang="en-US" sz="2200" dirty="0" err="1" smtClean="0"/>
              <a:t>đối</a:t>
            </a:r>
            <a:r>
              <a:rPr lang="en-US" sz="2200" dirty="0" smtClean="0"/>
              <a:t> </a:t>
            </a:r>
            <a:r>
              <a:rPr lang="en-US" sz="2200" dirty="0" err="1" smtClean="0"/>
              <a:t>tượng</a:t>
            </a:r>
            <a:r>
              <a:rPr lang="en-US" sz="2200" dirty="0" smtClean="0"/>
              <a:t> </a:t>
            </a:r>
            <a:r>
              <a:rPr lang="en-US" sz="2200" dirty="0" err="1" smtClean="0"/>
              <a:t>đồ</a:t>
            </a:r>
            <a:r>
              <a:rPr lang="en-US" sz="2200" dirty="0" smtClean="0"/>
              <a:t> </a:t>
            </a:r>
            <a:r>
              <a:rPr lang="en-US" sz="2200" dirty="0" err="1" smtClean="0"/>
              <a:t>họa</a:t>
            </a:r>
            <a:r>
              <a:rPr lang="en-US" sz="2200" dirty="0" smtClean="0"/>
              <a:t> </a:t>
            </a:r>
            <a:r>
              <a:rPr lang="en-US" sz="2200" dirty="0" err="1" smtClean="0"/>
              <a:t>tương</a:t>
            </a:r>
            <a:r>
              <a:rPr lang="en-US" sz="2200" dirty="0" smtClean="0"/>
              <a:t> </a:t>
            </a:r>
            <a:r>
              <a:rPr lang="en-US" sz="2200" dirty="0" err="1" smtClean="0"/>
              <a:t>ứng</a:t>
            </a:r>
            <a:endParaRPr lang="en-US" sz="22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2000" y="38099"/>
            <a:ext cx="990600" cy="1143001"/>
          </a:xfrm>
        </p:spPr>
      </p:pic>
      <p:sp>
        <p:nvSpPr>
          <p:cNvPr id="5" name="Title 1"/>
          <p:cNvSpPr txBox="1">
            <a:spLocks/>
          </p:cNvSpPr>
          <p:nvPr/>
        </p:nvSpPr>
        <p:spPr>
          <a:xfrm>
            <a:off x="1600200" y="243681"/>
            <a:ext cx="6324600" cy="73183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u="sng" dirty="0" err="1" smtClean="0">
                <a:solidFill>
                  <a:srgbClr val="0070C0"/>
                </a:solidFill>
                <a:latin typeface="Times New Roman" pitchFamily="18" charset="0"/>
                <a:cs typeface="Times New Roman" pitchFamily="18" charset="0"/>
              </a:rPr>
              <a:t>Khả</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năng</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làm</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việc</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chung</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giữa</a:t>
            </a:r>
            <a:r>
              <a:rPr lang="en-US" sz="2800" u="sng" dirty="0">
                <a:solidFill>
                  <a:srgbClr val="0070C0"/>
                </a:solidFill>
                <a:latin typeface="Times New Roman" pitchFamily="18" charset="0"/>
                <a:cs typeface="Times New Roman" pitchFamily="18" charset="0"/>
              </a:rPr>
              <a:t> </a:t>
            </a:r>
            <a:r>
              <a:rPr lang="en-US" sz="2800" u="sng" dirty="0" smtClean="0">
                <a:solidFill>
                  <a:srgbClr val="0070C0"/>
                </a:solidFill>
                <a:latin typeface="Times New Roman" pitchFamily="18" charset="0"/>
                <a:cs typeface="Times New Roman" pitchFamily="18" charset="0"/>
              </a:rPr>
              <a:t>Design </a:t>
            </a:r>
            <a:r>
              <a:rPr lang="en-US" sz="2800" u="sng" dirty="0" err="1" smtClean="0">
                <a:solidFill>
                  <a:srgbClr val="0070C0"/>
                </a:solidFill>
                <a:latin typeface="Times New Roman" pitchFamily="18" charset="0"/>
                <a:cs typeface="Times New Roman" pitchFamily="18" charset="0"/>
              </a:rPr>
              <a:t>và</a:t>
            </a:r>
            <a:r>
              <a:rPr lang="en-US" sz="2800" u="sng" dirty="0" smtClean="0">
                <a:solidFill>
                  <a:srgbClr val="0070C0"/>
                </a:solidFill>
                <a:latin typeface="Times New Roman" pitchFamily="18" charset="0"/>
                <a:cs typeface="Times New Roman" pitchFamily="18" charset="0"/>
              </a:rPr>
              <a:t> Developer</a:t>
            </a:r>
            <a:endParaRPr lang="en-US" sz="2800" u="sng" dirty="0">
              <a:solidFill>
                <a:srgbClr val="0070C0"/>
              </a:solidFill>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143000"/>
            <a:ext cx="8329612" cy="425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DDE78882-3F85-442E-9580-E9FE03BA44CF}" type="slidenum">
              <a:rPr lang="en-US" smtClean="0"/>
              <a:t>11</a:t>
            </a:fld>
            <a:endParaRPr lang="en-US"/>
          </a:p>
        </p:txBody>
      </p:sp>
    </p:spTree>
    <p:extLst>
      <p:ext uri="{BB962C8B-B14F-4D97-AF65-F5344CB8AC3E}">
        <p14:creationId xmlns:p14="http://schemas.microsoft.com/office/powerpoint/2010/main" val="24860811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DE78882-3F85-442E-9580-E9FE03BA44CF}" type="slidenum">
              <a:rPr lang="en-US" smtClean="0"/>
              <a:t>12</a:t>
            </a:fld>
            <a:endParaRPr lang="en-US"/>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90600"/>
            <a:ext cx="6248400" cy="5488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9883" y="3962400"/>
            <a:ext cx="3228975" cy="1700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0" y="228600"/>
            <a:ext cx="9143999" cy="523220"/>
          </a:xfrm>
          <a:prstGeom prst="rect">
            <a:avLst/>
          </a:prstGeom>
        </p:spPr>
        <p:txBody>
          <a:bodyPr wrap="square">
            <a:spAutoFit/>
          </a:bodyPr>
          <a:lstStyle/>
          <a:p>
            <a:pPr algn="ctr"/>
            <a:r>
              <a:rPr lang="en-US" sz="2800" b="1" u="sng" smtClean="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800" b="1" u="sng">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WPF code and XAML</a:t>
            </a:r>
            <a:r>
              <a:rPr lang="en-US" sz="2800" b="1" u="sng" smtClean="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t>
            </a:r>
            <a:endParaRPr lang="en-US" sz="2800" b="1" u="sng">
              <a:solidFill>
                <a:srgbClr val="0070C0"/>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400" y="36871"/>
            <a:ext cx="2971571" cy="2534265"/>
          </a:xfrm>
          <a:prstGeom prst="rect">
            <a:avLst/>
          </a:prstGeom>
        </p:spPr>
      </p:pic>
    </p:spTree>
    <p:extLst>
      <p:ext uri="{BB962C8B-B14F-4D97-AF65-F5344CB8AC3E}">
        <p14:creationId xmlns:p14="http://schemas.microsoft.com/office/powerpoint/2010/main" val="7419226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36871"/>
            <a:ext cx="2971571" cy="2534265"/>
          </a:xfrm>
          <a:prstGeom prst="rect">
            <a:avLst/>
          </a:prstGeom>
        </p:spPr>
      </p:pic>
      <p:sp>
        <p:nvSpPr>
          <p:cNvPr id="2" name="Slide Number Placeholder 1"/>
          <p:cNvSpPr>
            <a:spLocks noGrp="1"/>
          </p:cNvSpPr>
          <p:nvPr>
            <p:ph type="sldNum" sz="quarter" idx="12"/>
          </p:nvPr>
        </p:nvSpPr>
        <p:spPr/>
        <p:txBody>
          <a:bodyPr/>
          <a:lstStyle/>
          <a:p>
            <a:fld id="{DDE78882-3F85-442E-9580-E9FE03BA44CF}" type="slidenum">
              <a:rPr lang="en-US" smtClean="0"/>
              <a:t>13</a:t>
            </a:fld>
            <a:endParaRPr lang="en-US"/>
          </a:p>
        </p:txBody>
      </p:sp>
      <p:pic>
        <p:nvPicPr>
          <p:cNvPr id="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25106"/>
          <a:stretch/>
        </p:blipFill>
        <p:spPr bwMode="auto">
          <a:xfrm>
            <a:off x="31375" y="1066800"/>
            <a:ext cx="8610601" cy="5405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9099" t="24805" r="45095" b="51172"/>
          <a:stretch/>
        </p:blipFill>
        <p:spPr bwMode="auto">
          <a:xfrm>
            <a:off x="4171950" y="3048000"/>
            <a:ext cx="480431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2412" y="228600"/>
            <a:ext cx="9143999" cy="523220"/>
          </a:xfrm>
          <a:prstGeom prst="rect">
            <a:avLst/>
          </a:prstGeom>
        </p:spPr>
        <p:txBody>
          <a:bodyPr wrap="square">
            <a:spAutoFit/>
          </a:bodyPr>
          <a:lstStyle/>
          <a:p>
            <a:pPr algn="ctr"/>
            <a:r>
              <a:rPr lang="en-US" sz="2800" b="1" u="sng" smtClean="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800" b="1" u="sng">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WPF code and XAML</a:t>
            </a:r>
            <a:r>
              <a:rPr lang="en-US" sz="2800" b="1" u="sng" smtClean="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t>
            </a:r>
            <a:endParaRPr lang="en-US" sz="2800" b="1" u="sng">
              <a:solidFill>
                <a:srgbClr val="0070C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5082136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36871"/>
            <a:ext cx="2971571" cy="2534265"/>
          </a:xfrm>
          <a:prstGeom prst="rect">
            <a:avLst/>
          </a:prstGeom>
        </p:spPr>
      </p:pic>
      <p:sp>
        <p:nvSpPr>
          <p:cNvPr id="2" name="Title 1"/>
          <p:cNvSpPr>
            <a:spLocks noGrp="1"/>
          </p:cNvSpPr>
          <p:nvPr>
            <p:ph type="title"/>
          </p:nvPr>
        </p:nvSpPr>
        <p:spPr>
          <a:xfrm>
            <a:off x="1676400" y="274638"/>
            <a:ext cx="7162800" cy="1143000"/>
          </a:xfrm>
        </p:spPr>
        <p:txBody>
          <a:bodyPr>
            <a:normAutofit/>
          </a:bodyPr>
          <a:lstStyle/>
          <a:p>
            <a:r>
              <a:rPr lang="en-US" sz="2800" u="sng" dirty="0" err="1" smtClean="0">
                <a:solidFill>
                  <a:srgbClr val="0070C0"/>
                </a:solidFill>
                <a:latin typeface="Times New Roman" pitchFamily="18" charset="0"/>
                <a:cs typeface="Times New Roman" pitchFamily="18" charset="0"/>
              </a:rPr>
              <a:t>Công</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nghệ</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chung</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cho</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giao</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diện</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trên</a:t>
            </a:r>
            <a:r>
              <a:rPr lang="en-US" sz="2800" u="sng" dirty="0" smtClean="0">
                <a:solidFill>
                  <a:srgbClr val="0070C0"/>
                </a:solidFill>
                <a:latin typeface="Times New Roman" pitchFamily="18" charset="0"/>
                <a:cs typeface="Times New Roman" pitchFamily="18" charset="0"/>
              </a:rPr>
              <a:t> Windows </a:t>
            </a:r>
            <a:r>
              <a:rPr lang="en-US" sz="2800" u="sng" dirty="0" err="1" smtClean="0">
                <a:solidFill>
                  <a:srgbClr val="0070C0"/>
                </a:solidFill>
                <a:latin typeface="Times New Roman" pitchFamily="18" charset="0"/>
                <a:cs typeface="Times New Roman" pitchFamily="18" charset="0"/>
              </a:rPr>
              <a:t>và</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trên</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trình</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duyệt</a:t>
            </a:r>
            <a:r>
              <a:rPr lang="en-US" sz="2800" u="sng" dirty="0" smtClean="0">
                <a:solidFill>
                  <a:srgbClr val="0070C0"/>
                </a:solidFill>
                <a:latin typeface="Times New Roman" pitchFamily="18" charset="0"/>
                <a:cs typeface="Times New Roman" pitchFamily="18" charset="0"/>
              </a:rPr>
              <a:t> Web</a:t>
            </a:r>
            <a:endParaRPr lang="en-US" sz="2800" u="sng" dirty="0">
              <a:solidFill>
                <a:srgbClr val="0070C0"/>
              </a:solidFill>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85800" y="152400"/>
            <a:ext cx="1219199" cy="1219199"/>
          </a:xfrm>
        </p:spPr>
      </p:pic>
      <p:sp>
        <p:nvSpPr>
          <p:cNvPr id="5" name="Title 1"/>
          <p:cNvSpPr txBox="1">
            <a:spLocks/>
          </p:cNvSpPr>
          <p:nvPr/>
        </p:nvSpPr>
        <p:spPr>
          <a:xfrm>
            <a:off x="304800" y="5334000"/>
            <a:ext cx="8153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500" dirty="0" smtClean="0">
                <a:latin typeface="Times New Roman" pitchFamily="18" charset="0"/>
                <a:cs typeface="Times New Roman" pitchFamily="18" charset="0"/>
              </a:rPr>
              <a:t>Cho </a:t>
            </a:r>
            <a:r>
              <a:rPr lang="en-US" sz="2500" dirty="0" err="1" smtClean="0">
                <a:latin typeface="Times New Roman" pitchFamily="18" charset="0"/>
                <a:cs typeface="Times New Roman" pitchFamily="18" charset="0"/>
              </a:rPr>
              <a:t>phép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lập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trình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viên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có</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thể</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tạo</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ra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một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ứng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dụng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trình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duyệt</a:t>
            </a:r>
            <a:r>
              <a:rPr lang="en-US" sz="2500" dirty="0" smtClean="0">
                <a:latin typeface="Times New Roman" pitchFamily="18" charset="0"/>
                <a:cs typeface="Times New Roman" pitchFamily="18" charset="0"/>
              </a:rPr>
              <a:t> XAML(XBAP) </a:t>
            </a:r>
            <a:r>
              <a:rPr lang="en-US" sz="2500" dirty="0" err="1" smtClean="0">
                <a:latin typeface="Times New Roman" pitchFamily="18" charset="0"/>
                <a:cs typeface="Times New Roman" pitchFamily="18" charset="0"/>
              </a:rPr>
              <a:t>dùng</a:t>
            </a:r>
            <a:r>
              <a:rPr lang="en-US" sz="2500" dirty="0" smtClean="0">
                <a:latin typeface="Times New Roman" pitchFamily="18" charset="0"/>
                <a:cs typeface="Times New Roman" pitchFamily="18" charset="0"/>
              </a:rPr>
              <a:t> WPF </a:t>
            </a:r>
            <a:r>
              <a:rPr lang="en-US" sz="2500" dirty="0" err="1" smtClean="0">
                <a:latin typeface="Times New Roman" pitchFamily="18" charset="0"/>
                <a:cs typeface="Times New Roman" pitchFamily="18" charset="0"/>
              </a:rPr>
              <a:t>chạy</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trên</a:t>
            </a:r>
            <a:r>
              <a:rPr lang="en-US" sz="2500" dirty="0" smtClean="0">
                <a:latin typeface="Times New Roman" pitchFamily="18" charset="0"/>
                <a:cs typeface="Times New Roman" pitchFamily="18" charset="0"/>
              </a:rPr>
              <a:t> Internet Explore </a:t>
            </a:r>
            <a:r>
              <a:rPr lang="en-US" sz="2500" dirty="0" err="1" smtClean="0">
                <a:latin typeface="Times New Roman" pitchFamily="18" charset="0"/>
                <a:cs typeface="Times New Roman" pitchFamily="18" charset="0"/>
              </a:rPr>
              <a:t>đối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với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phiên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bản</a:t>
            </a:r>
            <a:r>
              <a:rPr lang="en-US" sz="2500" dirty="0" smtClean="0">
                <a:latin typeface="Times New Roman" pitchFamily="18" charset="0"/>
                <a:cs typeface="Times New Roman" pitchFamily="18" charset="0"/>
              </a:rPr>
              <a:t> 6, 7 </a:t>
            </a:r>
            <a:r>
              <a:rPr lang="en-US" sz="2500" dirty="0" err="1" smtClean="0">
                <a:latin typeface="Times New Roman" pitchFamily="18" charset="0"/>
                <a:cs typeface="Times New Roman" pitchFamily="18" charset="0"/>
              </a:rPr>
              <a:t>trở</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lên</a:t>
            </a:r>
            <a:r>
              <a:rPr lang="en-US" sz="2500" dirty="0" smtClean="0">
                <a:latin typeface="Times New Roman" pitchFamily="18" charset="0"/>
                <a:cs typeface="Times New Roman" pitchFamily="18" charset="0"/>
              </a:rPr>
              <a:t> </a:t>
            </a:r>
            <a:endParaRPr lang="en-US" sz="25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39" y="1600200"/>
            <a:ext cx="4957762"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txBox="1">
            <a:spLocks/>
          </p:cNvSpPr>
          <p:nvPr/>
        </p:nvSpPr>
        <p:spPr>
          <a:xfrm>
            <a:off x="5943600" y="1600200"/>
            <a:ext cx="3048000" cy="3048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vi-VN" sz="2500" i="1" dirty="0" smtClean="0"/>
              <a:t>Úng </a:t>
            </a:r>
            <a:r>
              <a:rPr lang="vi-VN" sz="2500" i="1" dirty="0"/>
              <a:t>dụng WPF độc lập cung cấp dịch vụ tài chính chạy trong cửa sổ </a:t>
            </a:r>
            <a:r>
              <a:rPr lang="vi-VN" sz="2500" i="1" dirty="0" smtClean="0"/>
              <a:t>riêng</a:t>
            </a:r>
            <a:r>
              <a:rPr lang="en-US" sz="2500" i="1" dirty="0" smtClean="0"/>
              <a:t>.</a:t>
            </a:r>
            <a:endParaRPr lang="en-US" sz="25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DDE78882-3F85-442E-9580-E9FE03BA44CF}" type="slidenum">
              <a:rPr lang="en-US" smtClean="0"/>
              <a:t>14</a:t>
            </a:fld>
            <a:endParaRPr lang="en-US"/>
          </a:p>
        </p:txBody>
      </p:sp>
    </p:spTree>
    <p:extLst>
      <p:ext uri="{BB962C8B-B14F-4D97-AF65-F5344CB8AC3E}">
        <p14:creationId xmlns:p14="http://schemas.microsoft.com/office/powerpoint/2010/main" val="33881162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36871"/>
            <a:ext cx="2971571" cy="2534265"/>
          </a:xfrm>
          <a:prstGeom prst="rect">
            <a:avLst/>
          </a:prstGeom>
        </p:spPr>
      </p:pic>
      <p:sp>
        <p:nvSpPr>
          <p:cNvPr id="2" name="Title 1"/>
          <p:cNvSpPr>
            <a:spLocks noGrp="1"/>
          </p:cNvSpPr>
          <p:nvPr>
            <p:ph type="title"/>
          </p:nvPr>
        </p:nvSpPr>
        <p:spPr/>
        <p:txBody>
          <a:bodyPr>
            <a:normAutofit fontScale="90000"/>
          </a:bodyPr>
          <a:lstStyle/>
          <a:p>
            <a:r>
              <a:rPr lang="en-US" dirty="0" err="1" smtClean="0">
                <a:solidFill>
                  <a:schemeClr val="tx2">
                    <a:lumMod val="60000"/>
                    <a:lumOff val="40000"/>
                  </a:schemeClr>
                </a:solidFill>
              </a:rPr>
              <a:t>Các</a:t>
            </a:r>
            <a:r>
              <a:rPr lang="en-US" dirty="0" smtClean="0">
                <a:solidFill>
                  <a:schemeClr val="tx2">
                    <a:lumMod val="60000"/>
                    <a:lumOff val="40000"/>
                  </a:schemeClr>
                </a:solidFill>
              </a:rPr>
              <a:t> </a:t>
            </a:r>
            <a:r>
              <a:rPr lang="en-US" dirty="0" err="1" smtClean="0">
                <a:solidFill>
                  <a:schemeClr val="tx2">
                    <a:lumMod val="60000"/>
                    <a:lumOff val="40000"/>
                  </a:schemeClr>
                </a:solidFill>
              </a:rPr>
              <a:t>thành</a:t>
            </a:r>
            <a:r>
              <a:rPr lang="en-US" dirty="0" smtClean="0">
                <a:solidFill>
                  <a:schemeClr val="tx2">
                    <a:lumMod val="60000"/>
                    <a:lumOff val="40000"/>
                  </a:schemeClr>
                </a:solidFill>
              </a:rPr>
              <a:t> </a:t>
            </a:r>
            <a:r>
              <a:rPr lang="en-US" dirty="0" err="1" smtClean="0">
                <a:solidFill>
                  <a:schemeClr val="tx2">
                    <a:lumMod val="60000"/>
                    <a:lumOff val="40000"/>
                  </a:schemeClr>
                </a:solidFill>
              </a:rPr>
              <a:t>phần</a:t>
            </a:r>
            <a:r>
              <a:rPr lang="en-US" dirty="0" smtClean="0">
                <a:solidFill>
                  <a:schemeClr val="tx2">
                    <a:lumMod val="60000"/>
                    <a:lumOff val="40000"/>
                  </a:schemeClr>
                </a:solidFill>
              </a:rPr>
              <a:t> </a:t>
            </a:r>
            <a:r>
              <a:rPr lang="en-US" dirty="0" err="1" smtClean="0">
                <a:solidFill>
                  <a:schemeClr val="tx2">
                    <a:lumMod val="60000"/>
                    <a:lumOff val="40000"/>
                  </a:schemeClr>
                </a:solidFill>
              </a:rPr>
              <a:t>cơ</a:t>
            </a:r>
            <a:r>
              <a:rPr lang="en-US" dirty="0" smtClean="0">
                <a:solidFill>
                  <a:schemeClr val="tx2">
                    <a:lumMod val="60000"/>
                    <a:lumOff val="40000"/>
                  </a:schemeClr>
                </a:solidFill>
              </a:rPr>
              <a:t> </a:t>
            </a:r>
            <a:r>
              <a:rPr lang="en-US" dirty="0" err="1" smtClean="0">
                <a:solidFill>
                  <a:schemeClr val="tx2">
                    <a:lumMod val="60000"/>
                    <a:lumOff val="40000"/>
                  </a:schemeClr>
                </a:solidFill>
              </a:rPr>
              <a:t>bản</a:t>
            </a:r>
            <a:r>
              <a:rPr lang="en-US" dirty="0" smtClean="0">
                <a:solidFill>
                  <a:schemeClr val="tx2">
                    <a:lumMod val="60000"/>
                    <a:lumOff val="40000"/>
                  </a:schemeClr>
                </a:solidFill>
              </a:rPr>
              <a:t> </a:t>
            </a:r>
            <a:r>
              <a:rPr lang="en-US" dirty="0" err="1" smtClean="0">
                <a:solidFill>
                  <a:schemeClr val="tx2">
                    <a:lumMod val="60000"/>
                    <a:lumOff val="40000"/>
                  </a:schemeClr>
                </a:solidFill>
              </a:rPr>
              <a:t>và</a:t>
            </a:r>
            <a:r>
              <a:rPr lang="en-US" dirty="0" smtClean="0">
                <a:solidFill>
                  <a:schemeClr val="tx2">
                    <a:lumMod val="60000"/>
                    <a:lumOff val="40000"/>
                  </a:schemeClr>
                </a:solidFill>
              </a:rPr>
              <a:t> </a:t>
            </a:r>
            <a:r>
              <a:rPr lang="en-US" dirty="0" err="1" smtClean="0">
                <a:solidFill>
                  <a:schemeClr val="tx2">
                    <a:lumMod val="60000"/>
                    <a:lumOff val="40000"/>
                  </a:schemeClr>
                </a:solidFill>
              </a:rPr>
              <a:t>tính</a:t>
            </a:r>
            <a:r>
              <a:rPr lang="en-US" dirty="0" smtClean="0">
                <a:solidFill>
                  <a:schemeClr val="tx2">
                    <a:lumMod val="60000"/>
                    <a:lumOff val="40000"/>
                  </a:schemeClr>
                </a:solidFill>
              </a:rPr>
              <a:t> </a:t>
            </a:r>
            <a:r>
              <a:rPr lang="en-US" dirty="0" err="1" smtClean="0">
                <a:solidFill>
                  <a:schemeClr val="tx2">
                    <a:lumMod val="60000"/>
                    <a:lumOff val="40000"/>
                  </a:schemeClr>
                </a:solidFill>
              </a:rPr>
              <a:t>năng</a:t>
            </a:r>
            <a:r>
              <a:rPr lang="en-US" dirty="0" smtClean="0">
                <a:solidFill>
                  <a:schemeClr val="tx2">
                    <a:lumMod val="60000"/>
                    <a:lumOff val="40000"/>
                  </a:schemeClr>
                </a:solidFill>
              </a:rPr>
              <a:t>  </a:t>
            </a:r>
            <a:r>
              <a:rPr lang="en-US" dirty="0" err="1" smtClean="0">
                <a:solidFill>
                  <a:schemeClr val="tx2">
                    <a:lumMod val="60000"/>
                    <a:lumOff val="40000"/>
                  </a:schemeClr>
                </a:solidFill>
              </a:rPr>
              <a:t>của</a:t>
            </a:r>
            <a:r>
              <a:rPr lang="en-US" dirty="0" smtClean="0">
                <a:solidFill>
                  <a:schemeClr val="tx2">
                    <a:lumMod val="60000"/>
                    <a:lumOff val="40000"/>
                  </a:schemeClr>
                </a:solidFill>
              </a:rPr>
              <a:t> WPF</a:t>
            </a:r>
            <a:endParaRPr lang="en-US" dirty="0">
              <a:solidFill>
                <a:schemeClr val="tx2">
                  <a:lumMod val="60000"/>
                  <a:lumOff val="40000"/>
                </a:schemeClr>
              </a:solidFill>
            </a:endParaRPr>
          </a:p>
        </p:txBody>
      </p:sp>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800" y="1524000"/>
            <a:ext cx="8534400" cy="4800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DDE78882-3F85-442E-9580-E9FE03BA44CF}" type="slidenum">
              <a:rPr lang="en-US" smtClean="0"/>
              <a:t>15</a:t>
            </a:fld>
            <a:endParaRPr lang="en-US"/>
          </a:p>
        </p:txBody>
      </p:sp>
    </p:spTree>
    <p:extLst>
      <p:ext uri="{BB962C8B-B14F-4D97-AF65-F5344CB8AC3E}">
        <p14:creationId xmlns:p14="http://schemas.microsoft.com/office/powerpoint/2010/main" val="20632493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36871"/>
            <a:ext cx="2971571" cy="2534265"/>
          </a:xfrm>
          <a:prstGeom prst="rect">
            <a:avLst/>
          </a:prstGeom>
        </p:spPr>
      </p:pic>
      <p:sp>
        <p:nvSpPr>
          <p:cNvPr id="2" name="Title 1"/>
          <p:cNvSpPr>
            <a:spLocks noGrp="1"/>
          </p:cNvSpPr>
          <p:nvPr>
            <p:ph type="title"/>
          </p:nvPr>
        </p:nvSpPr>
        <p:spPr>
          <a:xfrm>
            <a:off x="457200" y="0"/>
            <a:ext cx="8229600" cy="1417638"/>
          </a:xfrm>
        </p:spPr>
        <p:txBody>
          <a:bodyPr>
            <a:normAutofit fontScale="90000"/>
          </a:bodyPr>
          <a:lstStyle/>
          <a:p>
            <a:pPr algn="l"/>
            <a:r>
              <a:rPr lang="en-US" dirty="0" smtClean="0"/>
              <a:t/>
            </a:r>
            <a:br>
              <a:rPr lang="en-US" dirty="0" smtClean="0"/>
            </a:br>
            <a:r>
              <a:rPr lang="en-US" b="1" dirty="0">
                <a:solidFill>
                  <a:srgbClr val="0070C0"/>
                </a:solidFill>
                <a:sym typeface="Wingdings"/>
              </a:rPr>
              <a:t></a:t>
            </a:r>
            <a:r>
              <a:rPr lang="en-US" b="1" dirty="0" smtClean="0">
                <a:solidFill>
                  <a:srgbClr val="0070C0"/>
                </a:solidFill>
                <a:latin typeface="Times New Roman" pitchFamily="18" charset="0"/>
                <a:cs typeface="Times New Roman" pitchFamily="18" charset="0"/>
              </a:rPr>
              <a:t>Layout &amp; Control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4800" y="914400"/>
            <a:ext cx="8229600" cy="5334000"/>
          </a:xfrm>
        </p:spPr>
        <p:txBody>
          <a:bodyPr>
            <a:normAutofit lnSpcReduction="10000"/>
          </a:bodyPr>
          <a:lstStyle/>
          <a:p>
            <a:r>
              <a:rPr lang="en-US" sz="2900" dirty="0" smtClean="0">
                <a:latin typeface="Times New Roman" pitchFamily="18" charset="0"/>
                <a:cs typeface="Times New Roman" pitchFamily="18" charset="0"/>
              </a:rPr>
              <a:t>WPF </a:t>
            </a:r>
            <a:r>
              <a:rPr lang="en-US" sz="2900" dirty="0" err="1" smtClean="0">
                <a:latin typeface="Times New Roman" pitchFamily="18" charset="0"/>
                <a:cs typeface="Times New Roman" pitchFamily="18" charset="0"/>
              </a:rPr>
              <a:t>sử</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dụng</a:t>
            </a:r>
            <a:r>
              <a:rPr lang="en-US" sz="2900" dirty="0" smtClean="0">
                <a:latin typeface="Times New Roman" pitchFamily="18" charset="0"/>
                <a:cs typeface="Times New Roman" pitchFamily="18" charset="0"/>
              </a:rPr>
              <a:t> Panel. </a:t>
            </a:r>
            <a:r>
              <a:rPr lang="en-US" sz="2900" dirty="0" err="1" smtClean="0">
                <a:latin typeface="Times New Roman" pitchFamily="18" charset="0"/>
                <a:cs typeface="Times New Roman" pitchFamily="18" charset="0"/>
              </a:rPr>
              <a:t>Có</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nhiều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dạng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khác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nhau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như</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Dockpanel</a:t>
            </a:r>
            <a:r>
              <a:rPr lang="en-US" sz="2900" dirty="0" smtClean="0">
                <a:latin typeface="Times New Roman" pitchFamily="18" charset="0"/>
                <a:cs typeface="Times New Roman" pitchFamily="18" charset="0"/>
              </a:rPr>
              <a:t>, Grid</a:t>
            </a:r>
          </a:p>
          <a:p>
            <a:r>
              <a:rPr lang="en-US" sz="2900" dirty="0" err="1" smtClean="0">
                <a:latin typeface="Times New Roman" pitchFamily="18" charset="0"/>
                <a:cs typeface="Times New Roman" pitchFamily="18" charset="0"/>
              </a:rPr>
              <a:t>Các</a:t>
            </a:r>
            <a:r>
              <a:rPr lang="en-US" sz="2900" dirty="0" smtClean="0">
                <a:latin typeface="Times New Roman" pitchFamily="18" charset="0"/>
                <a:cs typeface="Times New Roman" pitchFamily="18" charset="0"/>
              </a:rPr>
              <a:t> control </a:t>
            </a:r>
            <a:r>
              <a:rPr lang="en-US" sz="2900" dirty="0" err="1" smtClean="0">
                <a:latin typeface="Times New Roman" pitchFamily="18" charset="0"/>
                <a:cs typeface="Times New Roman" pitchFamily="18" charset="0"/>
              </a:rPr>
              <a:t>chuẩn</a:t>
            </a:r>
            <a:r>
              <a:rPr lang="en-US" sz="2900" dirty="0" smtClean="0">
                <a:latin typeface="Times New Roman" pitchFamily="18" charset="0"/>
                <a:cs typeface="Times New Roman" pitchFamily="18" charset="0"/>
              </a:rPr>
              <a:t>: Button, Label, Textbox, </a:t>
            </a:r>
            <a:r>
              <a:rPr lang="en-US" sz="2900" dirty="0" err="1" smtClean="0">
                <a:latin typeface="Times New Roman" pitchFamily="18" charset="0"/>
                <a:cs typeface="Times New Roman" pitchFamily="18" charset="0"/>
              </a:rPr>
              <a:t>Listbox</a:t>
            </a:r>
            <a:endParaRPr lang="en-US" sz="2900" dirty="0" smtClean="0">
              <a:latin typeface="Times New Roman" pitchFamily="18" charset="0"/>
              <a:cs typeface="Times New Roman" pitchFamily="18" charset="0"/>
            </a:endParaRPr>
          </a:p>
          <a:p>
            <a:pPr marL="0" indent="0">
              <a:buNone/>
            </a:pPr>
            <a:r>
              <a:rPr lang="en-US" sz="2900" dirty="0" smtClean="0">
                <a:latin typeface="Times New Roman" pitchFamily="18" charset="0"/>
                <a:cs typeface="Times New Roman" pitchFamily="18" charset="0"/>
              </a:rPr>
              <a:t> </a:t>
            </a:r>
            <a:r>
              <a:rPr lang="en-US" sz="4000" b="1" dirty="0" smtClean="0">
                <a:solidFill>
                  <a:srgbClr val="0070C0"/>
                </a:solidFill>
                <a:latin typeface="Times New Roman" pitchFamily="18" charset="0"/>
                <a:cs typeface="Times New Roman" pitchFamily="18" charset="0"/>
                <a:sym typeface="Wingdings"/>
              </a:rPr>
              <a:t> </a:t>
            </a:r>
            <a:r>
              <a:rPr lang="en-US" sz="4000" b="1" dirty="0" smtClean="0">
                <a:solidFill>
                  <a:srgbClr val="0070C0"/>
                </a:solidFill>
                <a:latin typeface="Times New Roman" pitchFamily="18" charset="0"/>
                <a:cs typeface="Times New Roman" pitchFamily="18" charset="0"/>
              </a:rPr>
              <a:t>Style &amp; Template</a:t>
            </a:r>
          </a:p>
          <a:p>
            <a:pPr marL="0" indent="0">
              <a:buNone/>
            </a:pPr>
            <a:r>
              <a:rPr lang="en-US" sz="2900" dirty="0">
                <a:latin typeface="Times New Roman" pitchFamily="18" charset="0"/>
                <a:cs typeface="Times New Roman" pitchFamily="18" charset="0"/>
                <a:sym typeface="Wingdings"/>
              </a:rPr>
              <a:t></a:t>
            </a:r>
            <a:r>
              <a:rPr lang="en-US" sz="2900" dirty="0" smtClean="0">
                <a:latin typeface="Times New Roman" pitchFamily="18" charset="0"/>
                <a:cs typeface="Times New Roman" pitchFamily="18" charset="0"/>
              </a:rPr>
              <a:t> WPF </a:t>
            </a:r>
            <a:r>
              <a:rPr lang="en-US" sz="2900" dirty="0" err="1" smtClean="0">
                <a:latin typeface="Times New Roman" pitchFamily="18" charset="0"/>
                <a:cs typeface="Times New Roman" pitchFamily="18" charset="0"/>
              </a:rPr>
              <a:t>cung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cấp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tính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năng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sử</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dụng</a:t>
            </a:r>
            <a:r>
              <a:rPr lang="en-US" sz="2900" dirty="0" smtClean="0">
                <a:latin typeface="Times New Roman" pitchFamily="18" charset="0"/>
                <a:cs typeface="Times New Roman" pitchFamily="18" charset="0"/>
              </a:rPr>
              <a:t> Style </a:t>
            </a:r>
            <a:r>
              <a:rPr lang="en-US" sz="2900" dirty="0" err="1" smtClean="0">
                <a:latin typeface="Times New Roman" pitchFamily="18" charset="0"/>
                <a:cs typeface="Times New Roman" pitchFamily="18" charset="0"/>
              </a:rPr>
              <a:t>của</a:t>
            </a:r>
            <a:r>
              <a:rPr lang="en-US" sz="2900" dirty="0" smtClean="0">
                <a:latin typeface="Times New Roman" pitchFamily="18" charset="0"/>
                <a:cs typeface="Times New Roman" pitchFamily="18" charset="0"/>
              </a:rPr>
              <a:t> XAML </a:t>
            </a:r>
            <a:r>
              <a:rPr lang="en-US" sz="2900" dirty="0" err="1" smtClean="0">
                <a:latin typeface="Times New Roman" pitchFamily="18" charset="0"/>
                <a:cs typeface="Times New Roman" pitchFamily="18" charset="0"/>
              </a:rPr>
              <a:t>ví</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dụ</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một</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kiểu</a:t>
            </a:r>
            <a:r>
              <a:rPr lang="en-US" sz="2900" dirty="0" smtClean="0">
                <a:latin typeface="Times New Roman" pitchFamily="18" charset="0"/>
                <a:cs typeface="Times New Roman" pitchFamily="18" charset="0"/>
              </a:rPr>
              <a:t> button:</a:t>
            </a:r>
          </a:p>
          <a:p>
            <a:pPr marL="0" indent="0">
              <a:buNone/>
            </a:pPr>
            <a:r>
              <a:rPr lang="en-US" sz="2900" dirty="0" smtClean="0">
                <a:latin typeface="Times New Roman" pitchFamily="18" charset="0"/>
                <a:cs typeface="Times New Roman" pitchFamily="18" charset="0"/>
              </a:rPr>
              <a:t>  </a:t>
            </a:r>
            <a:r>
              <a:rPr lang="vi-VN" sz="2900" dirty="0" smtClean="0">
                <a:latin typeface="Times New Roman" pitchFamily="18" charset="0"/>
                <a:cs typeface="Times New Roman" pitchFamily="18" charset="0"/>
              </a:rPr>
              <a:t>&lt;</a:t>
            </a:r>
            <a:r>
              <a:rPr lang="vi-VN" sz="2900" dirty="0">
                <a:latin typeface="Times New Roman" pitchFamily="18" charset="0"/>
                <a:cs typeface="Times New Roman" pitchFamily="18" charset="0"/>
              </a:rPr>
              <a:t>Style x:Key="ButtonStyle"&gt; &lt;Setter </a:t>
            </a:r>
            <a:r>
              <a:rPr lang="en-US" sz="2900" dirty="0" smtClean="0">
                <a:latin typeface="Times New Roman" pitchFamily="18" charset="0"/>
                <a:cs typeface="Times New Roman" pitchFamily="18" charset="0"/>
              </a:rPr>
              <a:t>     </a:t>
            </a:r>
            <a:r>
              <a:rPr lang="vi-VN" sz="2900" dirty="0" smtClean="0">
                <a:latin typeface="Times New Roman" pitchFamily="18" charset="0"/>
                <a:cs typeface="Times New Roman" pitchFamily="18" charset="0"/>
              </a:rPr>
              <a:t>Property</a:t>
            </a:r>
            <a:r>
              <a:rPr lang="vi-VN" sz="2900" dirty="0">
                <a:latin typeface="Times New Roman" pitchFamily="18" charset="0"/>
                <a:cs typeface="Times New Roman" pitchFamily="18" charset="0"/>
              </a:rPr>
              <a:t>="Control.Background" Value="Red"/&gt; &lt;Setter </a:t>
            </a:r>
            <a:r>
              <a:rPr lang="en-US" sz="2900" dirty="0" smtClean="0">
                <a:latin typeface="Times New Roman" pitchFamily="18" charset="0"/>
                <a:cs typeface="Times New Roman" pitchFamily="18" charset="0"/>
              </a:rPr>
              <a:t> </a:t>
            </a:r>
            <a:r>
              <a:rPr lang="vi-VN" sz="2900" dirty="0" smtClean="0">
                <a:latin typeface="Times New Roman" pitchFamily="18" charset="0"/>
                <a:cs typeface="Times New Roman" pitchFamily="18" charset="0"/>
              </a:rPr>
              <a:t>Property</a:t>
            </a:r>
            <a:r>
              <a:rPr lang="vi-VN" sz="2900" dirty="0">
                <a:latin typeface="Times New Roman" pitchFamily="18" charset="0"/>
                <a:cs typeface="Times New Roman" pitchFamily="18" charset="0"/>
              </a:rPr>
              <a:t>="Control.FontSize" Value="16"/&gt; &lt;/Style</a:t>
            </a:r>
            <a:r>
              <a:rPr lang="vi-VN" sz="2900" dirty="0" smtClean="0">
                <a:latin typeface="Times New Roman" pitchFamily="18" charset="0"/>
                <a:cs typeface="Times New Roman" pitchFamily="18" charset="0"/>
              </a:rPr>
              <a:t>&gt;</a:t>
            </a:r>
            <a:endParaRPr lang="en-US" sz="2900" dirty="0" smtClean="0">
              <a:latin typeface="Times New Roman" pitchFamily="18" charset="0"/>
              <a:cs typeface="Times New Roman" pitchFamily="18" charset="0"/>
            </a:endParaRPr>
          </a:p>
          <a:p>
            <a:pPr>
              <a:buFont typeface="Wingdings"/>
              <a:buChar char="w"/>
            </a:pPr>
            <a:r>
              <a:rPr lang="en-US" sz="2900" dirty="0" err="1" smtClean="0">
                <a:latin typeface="Times New Roman" pitchFamily="18" charset="0"/>
                <a:cs typeface="Times New Roman" pitchFamily="18" charset="0"/>
              </a:rPr>
              <a:t>DataTemplate</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và</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ControlTemplate</a:t>
            </a:r>
            <a:endParaRPr lang="en-US" sz="29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DE78882-3F85-442E-9580-E9FE03BA44CF}" type="slidenum">
              <a:rPr lang="en-US" smtClean="0"/>
              <a:t>16</a:t>
            </a:fld>
            <a:endParaRPr lang="en-US"/>
          </a:p>
        </p:txBody>
      </p:sp>
    </p:spTree>
    <p:extLst>
      <p:ext uri="{BB962C8B-B14F-4D97-AF65-F5344CB8AC3E}">
        <p14:creationId xmlns:p14="http://schemas.microsoft.com/office/powerpoint/2010/main" val="30576928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6871"/>
            <a:ext cx="2971571" cy="2534265"/>
          </a:xfrm>
          <a:prstGeom prst="rect">
            <a:avLst/>
          </a:prstGeom>
        </p:spPr>
      </p:pic>
      <p:sp>
        <p:nvSpPr>
          <p:cNvPr id="2" name="Title 1"/>
          <p:cNvSpPr>
            <a:spLocks noGrp="1"/>
          </p:cNvSpPr>
          <p:nvPr>
            <p:ph type="title"/>
          </p:nvPr>
        </p:nvSpPr>
        <p:spPr>
          <a:xfrm>
            <a:off x="228600" y="-609600"/>
            <a:ext cx="8229600" cy="2743200"/>
          </a:xfrm>
        </p:spPr>
        <p:txBody>
          <a:bodyPr>
            <a:normAutofit fontScale="90000"/>
          </a:bodyPr>
          <a:lstStyle/>
          <a:p>
            <a:pPr algn="l"/>
            <a:r>
              <a:rPr lang="en-US" dirty="0" smtClean="0"/>
              <a:t/>
            </a:r>
            <a:br>
              <a:rPr lang="en-US" dirty="0" smtClean="0"/>
            </a:br>
            <a:r>
              <a:rPr lang="en-US" dirty="0" smtClean="0"/>
              <a:t/>
            </a:r>
            <a:br>
              <a:rPr lang="en-US" dirty="0" smtClean="0"/>
            </a:br>
            <a:r>
              <a:rPr lang="en-US" dirty="0"/>
              <a:t/>
            </a:r>
            <a:br>
              <a:rPr lang="en-US" dirty="0"/>
            </a:br>
            <a:r>
              <a:rPr lang="en-US" b="1" dirty="0" smtClean="0">
                <a:solidFill>
                  <a:srgbClr val="0070C0"/>
                </a:solidFill>
                <a:latin typeface="Times New Roman" pitchFamily="18" charset="0"/>
                <a:cs typeface="Times New Roman" pitchFamily="18" charset="0"/>
                <a:sym typeface="Wingdings"/>
              </a:rPr>
              <a:t> </a:t>
            </a:r>
            <a:r>
              <a:rPr lang="en-US" b="1" dirty="0" smtClean="0">
                <a:solidFill>
                  <a:srgbClr val="0070C0"/>
                </a:solidFill>
                <a:latin typeface="Times New Roman" pitchFamily="18" charset="0"/>
                <a:cs typeface="Times New Roman" pitchFamily="18" charset="0"/>
              </a:rPr>
              <a:t>Text</a:t>
            </a:r>
            <a:r>
              <a:rPr lang="en-US" b="1" dirty="0" smtClean="0"/>
              <a:t/>
            </a:r>
            <a:br>
              <a:rPr lang="en-US" b="1" dirty="0" smtClean="0"/>
            </a:br>
            <a:r>
              <a:rPr lang="en-US" sz="3200" dirty="0" smtClean="0">
                <a:latin typeface="Times New Roman" pitchFamily="18" charset="0"/>
                <a:cs typeface="Times New Roman" pitchFamily="18" charset="0"/>
              </a:rPr>
              <a:t>WPF </a:t>
            </a:r>
            <a:r>
              <a:rPr lang="en-US" sz="3200" dirty="0" err="1" smtClean="0">
                <a:latin typeface="Times New Roman" pitchFamily="18" charset="0"/>
                <a:cs typeface="Times New Roman" pitchFamily="18" charset="0"/>
              </a:rPr>
              <a:t>hỗ</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trợ</a:t>
            </a:r>
            <a:r>
              <a:rPr lang="en-US" sz="3200" dirty="0" smtClean="0">
                <a:latin typeface="Times New Roman" pitchFamily="18" charset="0"/>
                <a:cs typeface="Times New Roman" pitchFamily="18" charset="0"/>
              </a:rPr>
              <a:t> font </a:t>
            </a:r>
            <a:r>
              <a:rPr lang="en-US" sz="3200" dirty="0" err="1" smtClean="0">
                <a:latin typeface="Times New Roman" pitchFamily="18" charset="0"/>
                <a:cs typeface="Times New Roman" pitchFamily="18" charset="0"/>
              </a:rPr>
              <a:t>chữ</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Opentype</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chuẩn</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err="1" smtClean="0">
                <a:latin typeface="Times New Roman" pitchFamily="18" charset="0"/>
                <a:cs typeface="Times New Roman" pitchFamily="18" charset="0"/>
              </a:rPr>
              <a:t>Công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nghệ</a:t>
            </a:r>
            <a:r>
              <a:rPr lang="en-US" sz="3200" dirty="0" smtClean="0">
                <a:latin typeface="Times New Roman" pitchFamily="18" charset="0"/>
                <a:cs typeface="Times New Roman" pitchFamily="18" charset="0"/>
              </a:rPr>
              <a:t> font </a:t>
            </a:r>
            <a:r>
              <a:rPr lang="en-US" sz="3200" dirty="0" err="1" smtClean="0">
                <a:latin typeface="Times New Roman" pitchFamily="18" charset="0"/>
                <a:cs typeface="Times New Roman" pitchFamily="18" charset="0"/>
              </a:rPr>
              <a:t>chữ</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mới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Cleartype</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hiển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thị</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ký</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tự</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mịn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trên</a:t>
            </a:r>
            <a:r>
              <a:rPr lang="en-US" sz="3200" dirty="0" smtClean="0">
                <a:latin typeface="Times New Roman" pitchFamily="18" charset="0"/>
                <a:cs typeface="Times New Roman" pitchFamily="18" charset="0"/>
              </a:rPr>
              <a:t> LCD</a:t>
            </a:r>
            <a:br>
              <a:rPr lang="en-US" sz="3200"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0" y="2590800"/>
            <a:ext cx="8229600" cy="3230563"/>
          </a:xfrm>
        </p:spPr>
        <p:txBody>
          <a:bodyPr/>
          <a:lstStyle/>
          <a:p>
            <a:pPr marL="0" indent="0">
              <a:buNone/>
            </a:pPr>
            <a:r>
              <a:rPr lang="en-US" dirty="0" smtClean="0"/>
              <a:t> </a:t>
            </a:r>
            <a:r>
              <a:rPr lang="en-US" sz="4000" b="1" dirty="0" smtClean="0">
                <a:solidFill>
                  <a:srgbClr val="0070C0"/>
                </a:solidFill>
                <a:latin typeface="Times New Roman" pitchFamily="18" charset="0"/>
                <a:cs typeface="Times New Roman" pitchFamily="18" charset="0"/>
                <a:sym typeface="Wingdings"/>
              </a:rPr>
              <a:t> </a:t>
            </a:r>
            <a:r>
              <a:rPr lang="en-US" sz="4000" b="1" dirty="0" err="1" smtClean="0">
                <a:solidFill>
                  <a:srgbClr val="0070C0"/>
                </a:solidFill>
                <a:latin typeface="Times New Roman" pitchFamily="18" charset="0"/>
                <a:cs typeface="Times New Roman" pitchFamily="18" charset="0"/>
              </a:rPr>
              <a:t>Văn</a:t>
            </a:r>
            <a:r>
              <a:rPr lang="en-US" sz="4000" b="1" dirty="0" smtClean="0">
                <a:solidFill>
                  <a:srgbClr val="0070C0"/>
                </a:solidFill>
                <a:latin typeface="Times New Roman" pitchFamily="18" charset="0"/>
                <a:cs typeface="Times New Roman" pitchFamily="18" charset="0"/>
              </a:rPr>
              <a:t> </a:t>
            </a:r>
            <a:r>
              <a:rPr lang="en-US" sz="4000" b="1" dirty="0" err="1" smtClean="0">
                <a:solidFill>
                  <a:srgbClr val="0070C0"/>
                </a:solidFill>
                <a:latin typeface="Times New Roman" pitchFamily="18" charset="0"/>
                <a:cs typeface="Times New Roman" pitchFamily="18" charset="0"/>
              </a:rPr>
              <a:t>bản</a:t>
            </a:r>
            <a:endParaRPr lang="en-US" sz="4000" b="1" dirty="0" smtClean="0">
              <a:solidFill>
                <a:srgbClr val="0070C0"/>
              </a:solidFill>
              <a:latin typeface="Times New Roman" pitchFamily="18" charset="0"/>
              <a:cs typeface="Times New Roman" pitchFamily="18" charset="0"/>
            </a:endParaRPr>
          </a:p>
          <a:p>
            <a:pPr marL="0" indent="0">
              <a:buNone/>
            </a:pPr>
            <a:r>
              <a:rPr lang="vi-VN" sz="2900" dirty="0">
                <a:latin typeface="+mj-lt"/>
              </a:rPr>
              <a:t>WPF hỗ trợ ba dạng văn bản: văn bản cố định (fixed), văn bản thích nghi (flow/adaptive) và văn bản XPS (XML Paper Specification) </a:t>
            </a:r>
            <a:endParaRPr lang="en-US" sz="2900" dirty="0" smtClean="0">
              <a:latin typeface="+mj-lt"/>
            </a:endParaRPr>
          </a:p>
          <a:p>
            <a:pPr marL="0" indent="0">
              <a:buNone/>
            </a:pPr>
            <a:r>
              <a:rPr lang="vi-VN" sz="2900" dirty="0">
                <a:latin typeface="+mj-lt"/>
              </a:rPr>
              <a:t>WPF cũng cung cấp các dịch vụ để tạo, xem, quản lý, ghi chú, đóng gói và in ấn văn bản. </a:t>
            </a:r>
            <a:endParaRPr lang="en-US" sz="2900" dirty="0">
              <a:latin typeface="+mj-lt"/>
            </a:endParaRPr>
          </a:p>
        </p:txBody>
      </p:sp>
      <p:sp>
        <p:nvSpPr>
          <p:cNvPr id="4" name="Slide Number Placeholder 3"/>
          <p:cNvSpPr>
            <a:spLocks noGrp="1"/>
          </p:cNvSpPr>
          <p:nvPr>
            <p:ph type="sldNum" sz="quarter" idx="12"/>
          </p:nvPr>
        </p:nvSpPr>
        <p:spPr/>
        <p:txBody>
          <a:bodyPr/>
          <a:lstStyle/>
          <a:p>
            <a:fld id="{DDE78882-3F85-442E-9580-E9FE03BA44CF}" type="slidenum">
              <a:rPr lang="en-US" smtClean="0"/>
              <a:t>17</a:t>
            </a:fld>
            <a:endParaRPr lang="en-US"/>
          </a:p>
        </p:txBody>
      </p:sp>
    </p:spTree>
    <p:extLst>
      <p:ext uri="{BB962C8B-B14F-4D97-AF65-F5344CB8AC3E}">
        <p14:creationId xmlns:p14="http://schemas.microsoft.com/office/powerpoint/2010/main" val="35822694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36871"/>
            <a:ext cx="2971571" cy="2534265"/>
          </a:xfrm>
          <a:prstGeom prst="rect">
            <a:avLst/>
          </a:prstGeom>
        </p:spPr>
      </p:pic>
      <p:sp>
        <p:nvSpPr>
          <p:cNvPr id="2" name="Title 1"/>
          <p:cNvSpPr>
            <a:spLocks noGrp="1"/>
          </p:cNvSpPr>
          <p:nvPr>
            <p:ph type="title"/>
          </p:nvPr>
        </p:nvSpPr>
        <p:spPr>
          <a:xfrm>
            <a:off x="457200" y="0"/>
            <a:ext cx="8229600" cy="1417638"/>
          </a:xfrm>
        </p:spPr>
        <p:txBody>
          <a:bodyPr>
            <a:normAutofit fontScale="90000"/>
          </a:bodyPr>
          <a:lstStyle/>
          <a:p>
            <a:pPr algn="l"/>
            <a:r>
              <a:rPr lang="en-US" dirty="0" smtClean="0"/>
              <a:t/>
            </a:r>
            <a:br>
              <a:rPr lang="en-US" dirty="0" smtClean="0"/>
            </a:br>
            <a:r>
              <a:rPr lang="en-US" b="1" dirty="0" smtClean="0">
                <a:solidFill>
                  <a:srgbClr val="0070C0"/>
                </a:solidFill>
                <a:sym typeface="Wingdings"/>
              </a:rPr>
              <a:t></a:t>
            </a:r>
            <a:r>
              <a:rPr lang="en-US" b="1" dirty="0" err="1" smtClean="0">
                <a:solidFill>
                  <a:srgbClr val="0070C0"/>
                </a:solidFill>
                <a:latin typeface="Times New Roman" pitchFamily="18" charset="0"/>
                <a:cs typeface="Times New Roman" pitchFamily="18" charset="0"/>
                <a:sym typeface="Wingdings"/>
              </a:rPr>
              <a:t>Hình</a:t>
            </a:r>
            <a:r>
              <a:rPr lang="en-US" b="1" dirty="0" smtClean="0">
                <a:solidFill>
                  <a:srgbClr val="0070C0"/>
                </a:solidFill>
                <a:latin typeface="Times New Roman" pitchFamily="18" charset="0"/>
                <a:cs typeface="Times New Roman" pitchFamily="18" charset="0"/>
                <a:sym typeface="Wingdings"/>
              </a:rPr>
              <a:t> </a:t>
            </a:r>
            <a:r>
              <a:rPr lang="en-US" b="1" dirty="0" err="1" smtClean="0">
                <a:solidFill>
                  <a:srgbClr val="0070C0"/>
                </a:solidFill>
                <a:latin typeface="Times New Roman" pitchFamily="18" charset="0"/>
                <a:cs typeface="Times New Roman" pitchFamily="18" charset="0"/>
                <a:sym typeface="Wingdings"/>
              </a:rPr>
              <a:t>ảnh</a:t>
            </a:r>
            <a:r>
              <a:rPr lang="en-US" b="1" dirty="0" smtClean="0">
                <a:solidFill>
                  <a:srgbClr val="0070C0"/>
                </a:solidFill>
                <a:latin typeface="Times New Roman" pitchFamily="18" charset="0"/>
                <a:cs typeface="Times New Roman" pitchFamily="18" charset="0"/>
              </a:rPr>
              <a:t>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4800" y="914400"/>
            <a:ext cx="8229600" cy="5334000"/>
          </a:xfrm>
        </p:spPr>
        <p:txBody>
          <a:bodyPr>
            <a:normAutofit/>
          </a:bodyPr>
          <a:lstStyle/>
          <a:p>
            <a:r>
              <a:rPr lang="en-US" sz="2900" dirty="0" err="1" smtClean="0">
                <a:latin typeface="Times New Roman" pitchFamily="18" charset="0"/>
                <a:cs typeface="Times New Roman" pitchFamily="18" charset="0"/>
              </a:rPr>
              <a:t>Trong</a:t>
            </a:r>
            <a:r>
              <a:rPr lang="en-US" sz="2900" dirty="0" smtClean="0">
                <a:latin typeface="Times New Roman" pitchFamily="18" charset="0"/>
                <a:cs typeface="Times New Roman" pitchFamily="18" charset="0"/>
              </a:rPr>
              <a:t> WPF </a:t>
            </a:r>
            <a:r>
              <a:rPr lang="en-US" sz="2900" dirty="0" err="1" smtClean="0">
                <a:latin typeface="Times New Roman" pitchFamily="18" charset="0"/>
                <a:cs typeface="Times New Roman" pitchFamily="18" charset="0"/>
              </a:rPr>
              <a:t>hình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ảnh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hiện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thị</a:t>
            </a:r>
            <a:r>
              <a:rPr lang="en-US" sz="2900" dirty="0" smtClean="0">
                <a:latin typeface="Times New Roman" pitchFamily="18" charset="0"/>
                <a:cs typeface="Times New Roman" pitchFamily="18" charset="0"/>
              </a:rPr>
              <a:t> Control Image</a:t>
            </a:r>
          </a:p>
          <a:p>
            <a:r>
              <a:rPr lang="en-US" sz="2900" dirty="0" err="1" smtClean="0">
                <a:latin typeface="Times New Roman" pitchFamily="18" charset="0"/>
                <a:cs typeface="Times New Roman" pitchFamily="18" charset="0"/>
              </a:rPr>
              <a:t>Hiển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thị</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lưu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trữ</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với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nhiều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khuôn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dạng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sử</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dụng</a:t>
            </a:r>
            <a:r>
              <a:rPr lang="en-US" sz="2900" dirty="0" smtClean="0">
                <a:latin typeface="Times New Roman" pitchFamily="18" charset="0"/>
                <a:cs typeface="Times New Roman" pitchFamily="18" charset="0"/>
              </a:rPr>
              <a:t> Windows Imaging Component </a:t>
            </a:r>
            <a:r>
              <a:rPr lang="en-US" sz="2900" dirty="0" err="1" smtClean="0">
                <a:latin typeface="Times New Roman" pitchFamily="18" charset="0"/>
                <a:cs typeface="Times New Roman" pitchFamily="18" charset="0"/>
              </a:rPr>
              <a:t>để</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tạo</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hình</a:t>
            </a:r>
            <a:endParaRPr lang="en-US" sz="2900" dirty="0" smtClean="0">
              <a:latin typeface="Times New Roman" pitchFamily="18" charset="0"/>
              <a:cs typeface="Times New Roman" pitchFamily="18" charset="0"/>
            </a:endParaRPr>
          </a:p>
          <a:p>
            <a:pPr marL="0" indent="0">
              <a:buNone/>
            </a:pPr>
            <a:r>
              <a:rPr lang="en-US" sz="2900" dirty="0" smtClean="0">
                <a:solidFill>
                  <a:srgbClr val="0070C0"/>
                </a:solidFill>
                <a:latin typeface="Times New Roman" pitchFamily="18" charset="0"/>
                <a:cs typeface="Times New Roman" pitchFamily="18" charset="0"/>
              </a:rPr>
              <a:t> </a:t>
            </a:r>
            <a:r>
              <a:rPr lang="en-US" sz="4000" b="1" dirty="0" smtClean="0">
                <a:solidFill>
                  <a:srgbClr val="0070C0"/>
                </a:solidFill>
                <a:latin typeface="Times New Roman" pitchFamily="18" charset="0"/>
                <a:cs typeface="Times New Roman" pitchFamily="18" charset="0"/>
                <a:sym typeface="Wingdings"/>
              </a:rPr>
              <a:t> Video </a:t>
            </a:r>
            <a:r>
              <a:rPr lang="en-US" sz="4000" b="1" dirty="0" err="1" smtClean="0">
                <a:solidFill>
                  <a:srgbClr val="0070C0"/>
                </a:solidFill>
                <a:latin typeface="Times New Roman" pitchFamily="18" charset="0"/>
                <a:cs typeface="Times New Roman" pitchFamily="18" charset="0"/>
                <a:sym typeface="Wingdings"/>
              </a:rPr>
              <a:t>và</a:t>
            </a:r>
            <a:r>
              <a:rPr lang="en-US" sz="4000" b="1" dirty="0" smtClean="0">
                <a:solidFill>
                  <a:srgbClr val="0070C0"/>
                </a:solidFill>
                <a:latin typeface="Times New Roman" pitchFamily="18" charset="0"/>
                <a:cs typeface="Times New Roman" pitchFamily="18" charset="0"/>
                <a:sym typeface="Wingdings"/>
              </a:rPr>
              <a:t> </a:t>
            </a:r>
            <a:r>
              <a:rPr lang="en-US" sz="4000" b="1" dirty="0" err="1" smtClean="0">
                <a:solidFill>
                  <a:srgbClr val="0070C0"/>
                </a:solidFill>
                <a:latin typeface="Times New Roman" pitchFamily="18" charset="0"/>
                <a:cs typeface="Times New Roman" pitchFamily="18" charset="0"/>
                <a:sym typeface="Wingdings"/>
              </a:rPr>
              <a:t>âm</a:t>
            </a:r>
            <a:r>
              <a:rPr lang="en-US" sz="4000" b="1" dirty="0" smtClean="0">
                <a:solidFill>
                  <a:srgbClr val="0070C0"/>
                </a:solidFill>
                <a:latin typeface="Times New Roman" pitchFamily="18" charset="0"/>
                <a:cs typeface="Times New Roman" pitchFamily="18" charset="0"/>
                <a:sym typeface="Wingdings"/>
              </a:rPr>
              <a:t> </a:t>
            </a:r>
            <a:r>
              <a:rPr lang="en-US" sz="4000" b="1" dirty="0" err="1" smtClean="0">
                <a:solidFill>
                  <a:srgbClr val="0070C0"/>
                </a:solidFill>
                <a:latin typeface="Times New Roman" pitchFamily="18" charset="0"/>
                <a:cs typeface="Times New Roman" pitchFamily="18" charset="0"/>
                <a:sym typeface="Wingdings"/>
              </a:rPr>
              <a:t>thanh</a:t>
            </a:r>
            <a:endParaRPr lang="en-US" sz="4000" b="1" dirty="0" smtClean="0">
              <a:solidFill>
                <a:srgbClr val="0070C0"/>
              </a:solidFill>
              <a:latin typeface="Times New Roman" pitchFamily="18" charset="0"/>
              <a:cs typeface="Times New Roman" pitchFamily="18" charset="0"/>
            </a:endParaRPr>
          </a:p>
          <a:p>
            <a:pPr marL="0" indent="0">
              <a:buNone/>
            </a:pPr>
            <a:r>
              <a:rPr lang="en-US" sz="2900" dirty="0">
                <a:latin typeface="Times New Roman" pitchFamily="18" charset="0"/>
                <a:cs typeface="Times New Roman" pitchFamily="18" charset="0"/>
                <a:sym typeface="Wingdings"/>
              </a:rPr>
              <a:t></a:t>
            </a:r>
            <a:r>
              <a:rPr lang="en-US" sz="2900" dirty="0" smtClean="0">
                <a:latin typeface="Times New Roman" pitchFamily="18" charset="0"/>
                <a:cs typeface="Times New Roman" pitchFamily="18" charset="0"/>
              </a:rPr>
              <a:t> WPF </a:t>
            </a:r>
            <a:r>
              <a:rPr lang="en-US" sz="2900" dirty="0" err="1" smtClean="0">
                <a:latin typeface="Times New Roman" pitchFamily="18" charset="0"/>
                <a:cs typeface="Times New Roman" pitchFamily="18" charset="0"/>
              </a:rPr>
              <a:t>cung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cấp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tính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năng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hỗ</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trợ</a:t>
            </a:r>
            <a:r>
              <a:rPr lang="en-US" sz="2900" dirty="0" smtClean="0">
                <a:latin typeface="Times New Roman" pitchFamily="18" charset="0"/>
                <a:cs typeface="Times New Roman" pitchFamily="18" charset="0"/>
              </a:rPr>
              <a:t> 2 </a:t>
            </a:r>
            <a:r>
              <a:rPr lang="en-US" sz="2900" dirty="0" err="1" smtClean="0">
                <a:latin typeface="Times New Roman" pitchFamily="18" charset="0"/>
                <a:cs typeface="Times New Roman" pitchFamily="18" charset="0"/>
              </a:rPr>
              <a:t>loại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định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dạng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MediaElement</a:t>
            </a:r>
            <a:r>
              <a:rPr lang="en-US" sz="2900" dirty="0" smtClean="0">
                <a:latin typeface="Times New Roman" pitchFamily="18" charset="0"/>
                <a:cs typeface="Times New Roman" pitchFamily="18" charset="0"/>
              </a:rPr>
              <a:t> </a:t>
            </a:r>
          </a:p>
          <a:p>
            <a:pPr>
              <a:buFont typeface="Wingdings"/>
              <a:buChar char="w"/>
            </a:pPr>
            <a:r>
              <a:rPr lang="en-US" sz="2900" dirty="0" err="1" smtClean="0">
                <a:latin typeface="Times New Roman" pitchFamily="18" charset="0"/>
                <a:cs typeface="Times New Roman" pitchFamily="18" charset="0"/>
              </a:rPr>
              <a:t>Chơi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được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các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định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dạng</a:t>
            </a:r>
            <a:r>
              <a:rPr lang="en-US" sz="2900" dirty="0" smtClean="0">
                <a:latin typeface="Times New Roman" pitchFamily="18" charset="0"/>
                <a:cs typeface="Times New Roman" pitchFamily="18" charset="0"/>
              </a:rPr>
              <a:t> WMV, MPEG, AVI</a:t>
            </a:r>
          </a:p>
          <a:p>
            <a:pPr marL="0" indent="0">
              <a:buNone/>
            </a:pPr>
            <a:r>
              <a:rPr lang="en-US" sz="2800" smtClean="0"/>
              <a:t>Vd: &lt;MediaElement </a:t>
            </a:r>
            <a:r>
              <a:rPr lang="en-US" sz="2800" dirty="0"/>
              <a:t>Source="C:\Documents and Settings\All Users\Documents\ My Videos\Ruby.wmv" /&gt; </a:t>
            </a:r>
            <a:endParaRPr lang="en-US" sz="29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DE78882-3F85-442E-9580-E9FE03BA44CF}" type="slidenum">
              <a:rPr lang="en-US" smtClean="0"/>
              <a:t>18</a:t>
            </a:fld>
            <a:endParaRPr lang="en-US"/>
          </a:p>
        </p:txBody>
      </p:sp>
    </p:spTree>
    <p:extLst>
      <p:ext uri="{BB962C8B-B14F-4D97-AF65-F5344CB8AC3E}">
        <p14:creationId xmlns:p14="http://schemas.microsoft.com/office/powerpoint/2010/main" val="7534975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36871"/>
            <a:ext cx="2971571" cy="2534265"/>
          </a:xfrm>
          <a:prstGeom prst="rect">
            <a:avLst/>
          </a:prstGeom>
        </p:spPr>
      </p:pic>
      <p:sp>
        <p:nvSpPr>
          <p:cNvPr id="2" name="Title 1"/>
          <p:cNvSpPr>
            <a:spLocks noGrp="1"/>
          </p:cNvSpPr>
          <p:nvPr>
            <p:ph type="title"/>
          </p:nvPr>
        </p:nvSpPr>
        <p:spPr>
          <a:xfrm>
            <a:off x="457200" y="0"/>
            <a:ext cx="8229600" cy="1417638"/>
          </a:xfrm>
        </p:spPr>
        <p:txBody>
          <a:bodyPr>
            <a:normAutofit fontScale="90000"/>
          </a:bodyPr>
          <a:lstStyle/>
          <a:p>
            <a:pPr algn="l"/>
            <a:r>
              <a:rPr lang="en-US" dirty="0" smtClean="0"/>
              <a:t/>
            </a:r>
            <a:br>
              <a:rPr lang="en-US" dirty="0" smtClean="0"/>
            </a:br>
            <a:r>
              <a:rPr lang="en-US" b="1" dirty="0" smtClean="0">
                <a:solidFill>
                  <a:srgbClr val="0070C0"/>
                </a:solidFill>
                <a:sym typeface="Wingdings"/>
              </a:rPr>
              <a:t></a:t>
            </a:r>
            <a:r>
              <a:rPr lang="en-US" b="1" dirty="0" err="1" smtClean="0">
                <a:solidFill>
                  <a:srgbClr val="0070C0"/>
                </a:solidFill>
                <a:latin typeface="Times New Roman" pitchFamily="18" charset="0"/>
                <a:cs typeface="Times New Roman" pitchFamily="18" charset="0"/>
                <a:sym typeface="Wingdings"/>
              </a:rPr>
              <a:t>Đồ</a:t>
            </a:r>
            <a:r>
              <a:rPr lang="en-US" b="1" dirty="0" smtClean="0">
                <a:solidFill>
                  <a:srgbClr val="0070C0"/>
                </a:solidFill>
                <a:latin typeface="Times New Roman" pitchFamily="18" charset="0"/>
                <a:cs typeface="Times New Roman" pitchFamily="18" charset="0"/>
                <a:sym typeface="Wingdings"/>
              </a:rPr>
              <a:t> </a:t>
            </a:r>
            <a:r>
              <a:rPr lang="en-US" b="1" dirty="0" err="1" smtClean="0">
                <a:solidFill>
                  <a:srgbClr val="0070C0"/>
                </a:solidFill>
                <a:latin typeface="Times New Roman" pitchFamily="18" charset="0"/>
                <a:cs typeface="Times New Roman" pitchFamily="18" charset="0"/>
                <a:sym typeface="Wingdings"/>
              </a:rPr>
              <a:t>họa</a:t>
            </a:r>
            <a:r>
              <a:rPr lang="en-US" b="1" dirty="0" smtClean="0">
                <a:solidFill>
                  <a:srgbClr val="0070C0"/>
                </a:solidFill>
                <a:latin typeface="Times New Roman" pitchFamily="18" charset="0"/>
                <a:cs typeface="Times New Roman" pitchFamily="18" charset="0"/>
                <a:sym typeface="Wingdings"/>
              </a:rPr>
              <a:t> 2 </a:t>
            </a:r>
            <a:r>
              <a:rPr lang="en-US" b="1" dirty="0" err="1" smtClean="0">
                <a:solidFill>
                  <a:srgbClr val="0070C0"/>
                </a:solidFill>
                <a:latin typeface="Times New Roman" pitchFamily="18" charset="0"/>
                <a:cs typeface="Times New Roman" pitchFamily="18" charset="0"/>
                <a:sym typeface="Wingdings"/>
              </a:rPr>
              <a:t>chiều</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4800" y="1066800"/>
            <a:ext cx="8229600" cy="5181600"/>
          </a:xfrm>
        </p:spPr>
        <p:txBody>
          <a:bodyPr>
            <a:normAutofit/>
          </a:bodyPr>
          <a:lstStyle/>
          <a:p>
            <a:pPr>
              <a:lnSpc>
                <a:spcPct val="150000"/>
              </a:lnSpc>
            </a:pPr>
            <a:r>
              <a:rPr lang="en-US" sz="2900" dirty="0" err="1" smtClean="0">
                <a:latin typeface="Times New Roman" pitchFamily="18" charset="0"/>
                <a:cs typeface="Times New Roman" pitchFamily="18" charset="0"/>
              </a:rPr>
              <a:t>Đồ</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họa</a:t>
            </a:r>
            <a:r>
              <a:rPr lang="en-US" sz="2900" dirty="0" smtClean="0">
                <a:latin typeface="Times New Roman" pitchFamily="18" charset="0"/>
                <a:cs typeface="Times New Roman" pitchFamily="18" charset="0"/>
              </a:rPr>
              <a:t> 2 </a:t>
            </a:r>
            <a:r>
              <a:rPr lang="en-US" sz="2900" dirty="0" err="1" smtClean="0">
                <a:latin typeface="Times New Roman" pitchFamily="18" charset="0"/>
                <a:cs typeface="Times New Roman" pitchFamily="18" charset="0"/>
              </a:rPr>
              <a:t>chiều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được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tạo</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ra</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trực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tiếp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trong</a:t>
            </a:r>
            <a:r>
              <a:rPr lang="en-US" sz="2900" dirty="0" smtClean="0">
                <a:latin typeface="Times New Roman" pitchFamily="18" charset="0"/>
                <a:cs typeface="Times New Roman" pitchFamily="18" charset="0"/>
              </a:rPr>
              <a:t> XAML </a:t>
            </a:r>
            <a:r>
              <a:rPr lang="en-US" sz="2900" dirty="0" err="1" smtClean="0">
                <a:latin typeface="Times New Roman" pitchFamily="18" charset="0"/>
                <a:cs typeface="Times New Roman" pitchFamily="18" charset="0"/>
              </a:rPr>
              <a:t>hoặc</a:t>
            </a:r>
            <a:r>
              <a:rPr lang="en-US" sz="2900" dirty="0" smtClean="0">
                <a:latin typeface="Times New Roman" pitchFamily="18" charset="0"/>
                <a:cs typeface="Times New Roman" pitchFamily="18" charset="0"/>
              </a:rPr>
              <a:t> code </a:t>
            </a:r>
            <a:r>
              <a:rPr lang="en-US" sz="2900" dirty="0" err="1" smtClean="0">
                <a:latin typeface="Times New Roman" pitchFamily="18" charset="0"/>
                <a:cs typeface="Times New Roman" pitchFamily="18" charset="0"/>
              </a:rPr>
              <a:t>sử</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dụng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thư</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viện</a:t>
            </a:r>
            <a:r>
              <a:rPr lang="en-US" sz="2900" dirty="0" smtClean="0">
                <a:latin typeface="Times New Roman" pitchFamily="18" charset="0"/>
                <a:cs typeface="Times New Roman" pitchFamily="18" charset="0"/>
              </a:rPr>
              <a:t> WPF</a:t>
            </a:r>
          </a:p>
          <a:p>
            <a:pPr>
              <a:lnSpc>
                <a:spcPct val="150000"/>
              </a:lnSpc>
            </a:pPr>
            <a:r>
              <a:rPr lang="en-US" sz="2900" dirty="0" err="1" smtClean="0">
                <a:latin typeface="Times New Roman" pitchFamily="18" charset="0"/>
                <a:cs typeface="Times New Roman" pitchFamily="18" charset="0"/>
              </a:rPr>
              <a:t>Các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nhóm</a:t>
            </a:r>
            <a:r>
              <a:rPr lang="en-US" sz="2900" dirty="0" smtClean="0">
                <a:latin typeface="Times New Roman" pitchFamily="18" charset="0"/>
                <a:cs typeface="Times New Roman" pitchFamily="18" charset="0"/>
              </a:rPr>
              <a:t> control: Line, Ellipse, Rectangle, Polygon, Polyline, Path</a:t>
            </a:r>
          </a:p>
          <a:p>
            <a:pPr>
              <a:lnSpc>
                <a:spcPct val="150000"/>
              </a:lnSpc>
            </a:pPr>
            <a:r>
              <a:rPr lang="en-US" sz="2900" dirty="0" err="1" smtClean="0">
                <a:latin typeface="Times New Roman" pitchFamily="18" charset="0"/>
                <a:cs typeface="Times New Roman" pitchFamily="18" charset="0"/>
              </a:rPr>
              <a:t>Cung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cấp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chức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năng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hình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học</a:t>
            </a:r>
            <a:r>
              <a:rPr lang="en-US" sz="2900" dirty="0" smtClean="0">
                <a:latin typeface="Times New Roman" pitchFamily="18" charset="0"/>
                <a:cs typeface="Times New Roman" pitchFamily="18" charset="0"/>
              </a:rPr>
              <a:t> geometries </a:t>
            </a:r>
            <a:r>
              <a:rPr lang="en-US" sz="2900" dirty="0" err="1" smtClean="0">
                <a:latin typeface="Times New Roman" pitchFamily="18" charset="0"/>
                <a:cs typeface="Times New Roman" pitchFamily="18" charset="0"/>
              </a:rPr>
              <a:t>và</a:t>
            </a:r>
            <a:r>
              <a:rPr lang="en-US" sz="2900" dirty="0" smtClean="0">
                <a:latin typeface="Times New Roman" pitchFamily="18" charset="0"/>
                <a:cs typeface="Times New Roman" pitchFamily="18" charset="0"/>
              </a:rPr>
              <a:t> Transform </a:t>
            </a:r>
            <a:r>
              <a:rPr lang="en-US" sz="2900" dirty="0" err="1" smtClean="0">
                <a:latin typeface="Times New Roman" pitchFamily="18" charset="0"/>
                <a:cs typeface="Times New Roman" pitchFamily="18" charset="0"/>
              </a:rPr>
              <a:t>cho</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phép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biến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đổi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hình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học</a:t>
            </a:r>
            <a:endParaRPr lang="en-US" sz="2900" dirty="0" smtClean="0">
              <a:latin typeface="Times New Roman" pitchFamily="18" charset="0"/>
              <a:cs typeface="Times New Roman" pitchFamily="18" charset="0"/>
            </a:endParaRPr>
          </a:p>
          <a:p>
            <a:pPr marL="0" indent="0">
              <a:lnSpc>
                <a:spcPct val="150000"/>
              </a:lnSpc>
              <a:buNone/>
            </a:pPr>
            <a:r>
              <a:rPr lang="en-US" sz="2900" smtClean="0">
                <a:solidFill>
                  <a:srgbClr val="0070C0"/>
                </a:solidFill>
                <a:latin typeface="Times New Roman" pitchFamily="18" charset="0"/>
                <a:cs typeface="Times New Roman" pitchFamily="18" charset="0"/>
              </a:rPr>
              <a:t> </a:t>
            </a:r>
            <a:endParaRPr lang="en-US" sz="29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DE78882-3F85-442E-9580-E9FE03BA44CF}" type="slidenum">
              <a:rPr lang="en-US" smtClean="0"/>
              <a:t>19</a:t>
            </a:fld>
            <a:endParaRPr lang="en-US"/>
          </a:p>
        </p:txBody>
      </p:sp>
    </p:spTree>
    <p:extLst>
      <p:ext uri="{BB962C8B-B14F-4D97-AF65-F5344CB8AC3E}">
        <p14:creationId xmlns:p14="http://schemas.microsoft.com/office/powerpoint/2010/main" val="4074790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MỤC LỤC</a:t>
            </a:r>
            <a:r>
              <a:rPr lang="en-US"/>
              <a:t/>
            </a:r>
            <a:br>
              <a:rPr lang="en-US"/>
            </a:b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9190288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DDE78882-3F85-442E-9580-E9FE03BA44CF}" type="slidenum">
              <a:rPr lang="en-US" smtClean="0"/>
              <a:t>2</a:t>
            </a:fld>
            <a:endParaRPr lang="en-US"/>
          </a:p>
        </p:txBody>
      </p:sp>
    </p:spTree>
    <p:extLst>
      <p:ext uri="{BB962C8B-B14F-4D97-AF65-F5344CB8AC3E}">
        <p14:creationId xmlns:p14="http://schemas.microsoft.com/office/powerpoint/2010/main" val="34972826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36871"/>
            <a:ext cx="2971571" cy="2534265"/>
          </a:xfrm>
          <a:prstGeom prst="rect">
            <a:avLst/>
          </a:prstGeom>
        </p:spPr>
      </p:pic>
      <p:sp>
        <p:nvSpPr>
          <p:cNvPr id="2" name="Slide Number Placeholder 1"/>
          <p:cNvSpPr>
            <a:spLocks noGrp="1"/>
          </p:cNvSpPr>
          <p:nvPr>
            <p:ph type="sldNum" sz="quarter" idx="12"/>
          </p:nvPr>
        </p:nvSpPr>
        <p:spPr/>
        <p:txBody>
          <a:bodyPr/>
          <a:lstStyle/>
          <a:p>
            <a:fld id="{DDE78882-3F85-442E-9580-E9FE03BA44CF}" type="slidenum">
              <a:rPr lang="en-US" smtClean="0"/>
              <a:t>20</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2819400"/>
            <a:ext cx="6782072" cy="3714750"/>
          </a:xfrm>
          <a:prstGeom prst="rect">
            <a:avLst/>
          </a:prstGeom>
        </p:spPr>
      </p:pic>
      <p:sp>
        <p:nvSpPr>
          <p:cNvPr id="4" name="Content Placeholder 2"/>
          <p:cNvSpPr txBox="1">
            <a:spLocks/>
          </p:cNvSpPr>
          <p:nvPr/>
        </p:nvSpPr>
        <p:spPr>
          <a:xfrm>
            <a:off x="304800" y="3048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600" b="1" smtClean="0">
                <a:solidFill>
                  <a:srgbClr val="0070C0"/>
                </a:solidFill>
                <a:latin typeface="Times New Roman" pitchFamily="18" charset="0"/>
                <a:cs typeface="Times New Roman" pitchFamily="18" charset="0"/>
                <a:sym typeface="Wingdings"/>
              </a:rPr>
              <a:t> Đồ họa 3 chiều</a:t>
            </a:r>
            <a:endParaRPr lang="en-US" sz="3600" b="1" smtClean="0">
              <a:solidFill>
                <a:srgbClr val="0070C0"/>
              </a:solidFill>
              <a:latin typeface="Times New Roman" pitchFamily="18" charset="0"/>
              <a:cs typeface="Times New Roman" pitchFamily="18" charset="0"/>
            </a:endParaRPr>
          </a:p>
          <a:p>
            <a:pPr>
              <a:buFont typeface="Wingdings"/>
              <a:buChar char="w"/>
            </a:pPr>
            <a:r>
              <a:rPr lang="en-US" sz="2400" smtClean="0">
                <a:latin typeface="Times New Roman" pitchFamily="18" charset="0"/>
                <a:cs typeface="Times New Roman" pitchFamily="18" charset="0"/>
              </a:rPr>
              <a:t>Hỗ trợ 3 chiều thông qua lời gọi API của Direct3D</a:t>
            </a:r>
          </a:p>
          <a:p>
            <a:pPr>
              <a:buFont typeface="Wingdings"/>
              <a:buChar char="w"/>
            </a:pPr>
            <a:r>
              <a:rPr lang="en-US" sz="2400" smtClean="0">
                <a:latin typeface="Times New Roman" pitchFamily="18" charset="0"/>
                <a:cs typeface="Times New Roman" pitchFamily="18" charset="0"/>
              </a:rPr>
              <a:t>Để hiện thị 3 chiều cần sử dụng control Viewport3D</a:t>
            </a:r>
          </a:p>
          <a:p>
            <a:pPr>
              <a:buFont typeface="Wingdings"/>
              <a:buChar char="w"/>
            </a:pPr>
            <a:r>
              <a:rPr lang="en-US" sz="2400" smtClean="0">
                <a:latin typeface="Times New Roman" pitchFamily="18" charset="0"/>
                <a:cs typeface="Times New Roman" pitchFamily="18" charset="0"/>
              </a:rPr>
              <a:t>Mô tả một hay nhiều mô hình phân định chiếu sáng hay hiển thị bằng XAML code hoặc cả hai</a:t>
            </a:r>
          </a:p>
          <a:p>
            <a:pPr>
              <a:buFont typeface="Wingdings"/>
              <a:buChar char="w"/>
            </a:pPr>
            <a:endParaRPr lang="en-US" sz="2000" smtClean="0">
              <a:latin typeface="Times New Roman" pitchFamily="18" charset="0"/>
              <a:cs typeface="Times New Roman" pitchFamily="18" charset="0"/>
            </a:endParaRPr>
          </a:p>
          <a:p>
            <a:pPr marL="0" indent="0">
              <a:buFont typeface="Arial" pitchFamily="34" charse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3432076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36871"/>
            <a:ext cx="2971571" cy="2534265"/>
          </a:xfrm>
          <a:prstGeom prst="rect">
            <a:avLst/>
          </a:prstGeom>
        </p:spPr>
      </p:pic>
      <p:sp>
        <p:nvSpPr>
          <p:cNvPr id="2" name="Title 1"/>
          <p:cNvSpPr>
            <a:spLocks noGrp="1"/>
          </p:cNvSpPr>
          <p:nvPr>
            <p:ph type="title"/>
          </p:nvPr>
        </p:nvSpPr>
        <p:spPr>
          <a:xfrm>
            <a:off x="457200" y="36871"/>
            <a:ext cx="8229600" cy="877529"/>
          </a:xfrm>
        </p:spPr>
        <p:txBody>
          <a:bodyPr anchor="t">
            <a:normAutofit/>
          </a:bodyPr>
          <a:lstStyle/>
          <a:p>
            <a:pPr algn="l"/>
            <a:r>
              <a:rPr lang="en-US" sz="4000" b="1" smtClean="0">
                <a:solidFill>
                  <a:srgbClr val="0070C0"/>
                </a:solidFill>
                <a:latin typeface="Times New Roman" pitchFamily="18" charset="0"/>
                <a:cs typeface="Times New Roman" pitchFamily="18" charset="0"/>
                <a:sym typeface="Wingdings"/>
              </a:rPr>
              <a:t></a:t>
            </a:r>
            <a:r>
              <a:rPr lang="en-US" sz="4000" b="1" dirty="0" err="1" smtClean="0">
                <a:solidFill>
                  <a:srgbClr val="0070C0"/>
                </a:solidFill>
                <a:latin typeface="Times New Roman" pitchFamily="18" charset="0"/>
                <a:cs typeface="Times New Roman" pitchFamily="18" charset="0"/>
                <a:sym typeface="Wingdings"/>
              </a:rPr>
              <a:t>Mốc</a:t>
            </a:r>
            <a:r>
              <a:rPr lang="en-US" sz="4000" b="1" dirty="0" smtClean="0">
                <a:solidFill>
                  <a:srgbClr val="0070C0"/>
                </a:solidFill>
                <a:latin typeface="Times New Roman" pitchFamily="18" charset="0"/>
                <a:cs typeface="Times New Roman" pitchFamily="18" charset="0"/>
                <a:sym typeface="Wingdings"/>
              </a:rPr>
              <a:t> </a:t>
            </a:r>
            <a:r>
              <a:rPr lang="en-US" sz="4000" b="1" dirty="0" err="1" smtClean="0">
                <a:solidFill>
                  <a:srgbClr val="0070C0"/>
                </a:solidFill>
                <a:latin typeface="Times New Roman" pitchFamily="18" charset="0"/>
                <a:cs typeface="Times New Roman" pitchFamily="18" charset="0"/>
                <a:sym typeface="Wingdings"/>
              </a:rPr>
              <a:t>nối</a:t>
            </a:r>
            <a:r>
              <a:rPr lang="en-US" sz="4000" b="1" dirty="0" smtClean="0">
                <a:solidFill>
                  <a:srgbClr val="0070C0"/>
                </a:solidFill>
                <a:latin typeface="Times New Roman" pitchFamily="18" charset="0"/>
                <a:cs typeface="Times New Roman" pitchFamily="18" charset="0"/>
                <a:sym typeface="Wingdings"/>
              </a:rPr>
              <a:t> </a:t>
            </a:r>
            <a:r>
              <a:rPr lang="en-US" sz="4000" b="1" err="1" smtClean="0">
                <a:solidFill>
                  <a:srgbClr val="0070C0"/>
                </a:solidFill>
                <a:latin typeface="Times New Roman" pitchFamily="18" charset="0"/>
                <a:cs typeface="Times New Roman" pitchFamily="18" charset="0"/>
                <a:sym typeface="Wingdings"/>
              </a:rPr>
              <a:t>dữ</a:t>
            </a:r>
            <a:r>
              <a:rPr lang="en-US" sz="4000" b="1" smtClean="0">
                <a:solidFill>
                  <a:srgbClr val="0070C0"/>
                </a:solidFill>
                <a:latin typeface="Times New Roman" pitchFamily="18" charset="0"/>
                <a:cs typeface="Times New Roman" pitchFamily="18" charset="0"/>
                <a:sym typeface="Wingdings"/>
              </a:rPr>
              <a:t> liệu</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914400"/>
            <a:ext cx="8229600" cy="5943600"/>
          </a:xfrm>
        </p:spPr>
        <p:txBody>
          <a:bodyPr>
            <a:normAutofit/>
          </a:bodyPr>
          <a:lstStyle/>
          <a:p>
            <a:r>
              <a:rPr lang="en-US" sz="2900" dirty="0" err="1" smtClean="0">
                <a:latin typeface="Times New Roman" pitchFamily="18" charset="0"/>
                <a:cs typeface="Times New Roman" pitchFamily="18" charset="0"/>
              </a:rPr>
              <a:t>Trong</a:t>
            </a:r>
            <a:r>
              <a:rPr lang="en-US" sz="2900" dirty="0" smtClean="0">
                <a:latin typeface="Times New Roman" pitchFamily="18" charset="0"/>
                <a:cs typeface="Times New Roman" pitchFamily="18" charset="0"/>
              </a:rPr>
              <a:t> WPF </a:t>
            </a:r>
            <a:r>
              <a:rPr lang="en-US" sz="2900" dirty="0" err="1" smtClean="0">
                <a:latin typeface="Times New Roman" pitchFamily="18" charset="0"/>
                <a:cs typeface="Times New Roman" pitchFamily="18" charset="0"/>
              </a:rPr>
              <a:t>việc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lưu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trữ</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và</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truy</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xuất</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bằng</a:t>
            </a:r>
            <a:r>
              <a:rPr lang="en-US" sz="2900" dirty="0" smtClean="0">
                <a:latin typeface="Times New Roman" pitchFamily="18" charset="0"/>
                <a:cs typeface="Times New Roman" pitchFamily="18" charset="0"/>
              </a:rPr>
              <a:t> Microsoft </a:t>
            </a:r>
            <a:r>
              <a:rPr lang="en-US" sz="2900" dirty="0" err="1" smtClean="0">
                <a:latin typeface="Times New Roman" pitchFamily="18" charset="0"/>
                <a:cs typeface="Times New Roman" pitchFamily="18" charset="0"/>
              </a:rPr>
              <a:t>Sql</a:t>
            </a:r>
            <a:r>
              <a:rPr lang="en-US" sz="2900" dirty="0" smtClean="0">
                <a:latin typeface="Times New Roman" pitchFamily="18" charset="0"/>
                <a:cs typeface="Times New Roman" pitchFamily="18" charset="0"/>
              </a:rPr>
              <a:t> server </a:t>
            </a:r>
            <a:r>
              <a:rPr lang="en-US" sz="2900" dirty="0" err="1" smtClean="0">
                <a:latin typeface="Times New Roman" pitchFamily="18" charset="0"/>
                <a:cs typeface="Times New Roman" pitchFamily="18" charset="0"/>
              </a:rPr>
              <a:t>và</a:t>
            </a:r>
            <a:r>
              <a:rPr lang="en-US" sz="2900" dirty="0" smtClean="0">
                <a:latin typeface="Times New Roman" pitchFamily="18" charset="0"/>
                <a:cs typeface="Times New Roman" pitchFamily="18" charset="0"/>
              </a:rPr>
              <a:t> ADO.NET</a:t>
            </a:r>
          </a:p>
          <a:p>
            <a:r>
              <a:rPr lang="en-US" sz="2900" dirty="0" err="1" smtClean="0">
                <a:latin typeface="Times New Roman" pitchFamily="18" charset="0"/>
                <a:cs typeface="Times New Roman" pitchFamily="18" charset="0"/>
              </a:rPr>
              <a:t>Có</a:t>
            </a:r>
            <a:r>
              <a:rPr lang="en-US" sz="2900" dirty="0" smtClean="0">
                <a:latin typeface="Times New Roman" pitchFamily="18" charset="0"/>
                <a:cs typeface="Times New Roman" pitchFamily="18" charset="0"/>
              </a:rPr>
              <a:t> 2 </a:t>
            </a:r>
            <a:r>
              <a:rPr lang="en-US" sz="2900" dirty="0" err="1" smtClean="0">
                <a:latin typeface="Times New Roman" pitchFamily="18" charset="0"/>
                <a:cs typeface="Times New Roman" pitchFamily="18" charset="0"/>
              </a:rPr>
              <a:t>nhiệm</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vụ</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sao</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chép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dữ</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liệu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từ</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đối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tượng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quản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lý</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vào</a:t>
            </a:r>
            <a:r>
              <a:rPr lang="en-US" sz="2900" dirty="0" smtClean="0">
                <a:latin typeface="Times New Roman" pitchFamily="18" charset="0"/>
                <a:cs typeface="Times New Roman" pitchFamily="18" charset="0"/>
              </a:rPr>
              <a:t> control </a:t>
            </a:r>
            <a:r>
              <a:rPr lang="en-US" sz="2900" dirty="0" err="1" smtClean="0">
                <a:latin typeface="Times New Roman" pitchFamily="18" charset="0"/>
                <a:cs typeface="Times New Roman" pitchFamily="18" charset="0"/>
              </a:rPr>
              <a:t>giao</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diện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và</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đảm</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bảo</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dữ</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liệu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được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cập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nhật</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lại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vào</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đối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tượng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quản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lý</a:t>
            </a:r>
            <a:endParaRPr lang="en-US" sz="2900" dirty="0" smtClean="0">
              <a:latin typeface="Times New Roman" pitchFamily="18" charset="0"/>
              <a:cs typeface="Times New Roman" pitchFamily="18" charset="0"/>
            </a:endParaRPr>
          </a:p>
          <a:p>
            <a:r>
              <a:rPr lang="en-US" sz="2900" dirty="0" err="1" smtClean="0">
                <a:latin typeface="Times New Roman" pitchFamily="18" charset="0"/>
                <a:cs typeface="Times New Roman" pitchFamily="18" charset="0"/>
              </a:rPr>
              <a:t>Cung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cấp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tính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năng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xác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thực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tính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hợp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lệ</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sắp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xếp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lọc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và</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phân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nhóm</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hỗ</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trợ</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sử</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dụng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khuôn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mẫu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dữ</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liệu</a:t>
            </a:r>
            <a:endParaRPr lang="en-US" sz="2900" dirty="0" smtClean="0">
              <a:latin typeface="Times New Roman" pitchFamily="18" charset="0"/>
              <a:cs typeface="Times New Roman" pitchFamily="18" charset="0"/>
            </a:endParaRPr>
          </a:p>
          <a:p>
            <a:endParaRPr lang="en-US" sz="2900" dirty="0" smtClean="0">
              <a:latin typeface="Times New Roman" pitchFamily="18" charset="0"/>
              <a:cs typeface="Times New Roman" pitchFamily="18" charset="0"/>
            </a:endParaRPr>
          </a:p>
          <a:p>
            <a:pPr marL="0" indent="0">
              <a:buNone/>
            </a:pPr>
            <a:endParaRPr lang="en-US" sz="2900" dirty="0" smtClean="0">
              <a:latin typeface="Times New Roman" pitchFamily="18" charset="0"/>
              <a:cs typeface="Times New Roman" pitchFamily="18" charset="0"/>
            </a:endParaRPr>
          </a:p>
          <a:p>
            <a:pPr marL="0" indent="0">
              <a:buNone/>
            </a:pPr>
            <a:r>
              <a:rPr lang="en-US" sz="2900" dirty="0" smtClean="0">
                <a:latin typeface="Times New Roman" pitchFamily="18" charset="0"/>
                <a:cs typeface="Times New Roman" pitchFamily="18" charset="0"/>
              </a:rPr>
              <a:t> </a:t>
            </a:r>
            <a:endParaRPr lang="en-US" sz="2900"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110" y="4648200"/>
            <a:ext cx="8229600"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DDE78882-3F85-442E-9580-E9FE03BA44CF}" type="slidenum">
              <a:rPr lang="en-US" smtClean="0"/>
              <a:t>21</a:t>
            </a:fld>
            <a:endParaRPr lang="en-US"/>
          </a:p>
        </p:txBody>
      </p:sp>
    </p:spTree>
    <p:extLst>
      <p:ext uri="{BB962C8B-B14F-4D97-AF65-F5344CB8AC3E}">
        <p14:creationId xmlns:p14="http://schemas.microsoft.com/office/powerpoint/2010/main" val="30754983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36871"/>
            <a:ext cx="2971571" cy="2534265"/>
          </a:xfrm>
          <a:prstGeom prst="rect">
            <a:avLst/>
          </a:prstGeom>
        </p:spPr>
      </p:pic>
      <p:sp>
        <p:nvSpPr>
          <p:cNvPr id="2" name="Slide Number Placeholder 1"/>
          <p:cNvSpPr>
            <a:spLocks noGrp="1"/>
          </p:cNvSpPr>
          <p:nvPr>
            <p:ph type="sldNum" sz="quarter" idx="12"/>
          </p:nvPr>
        </p:nvSpPr>
        <p:spPr/>
        <p:txBody>
          <a:bodyPr/>
          <a:lstStyle/>
          <a:p>
            <a:fld id="{DDE78882-3F85-442E-9580-E9FE03BA44CF}" type="slidenum">
              <a:rPr lang="en-US" smtClean="0"/>
              <a:t>22</a:t>
            </a:fld>
            <a:endParaRPr lang="en-US"/>
          </a:p>
        </p:txBody>
      </p:sp>
      <p:sp>
        <p:nvSpPr>
          <p:cNvPr id="4" name="Rectangle 3"/>
          <p:cNvSpPr/>
          <p:nvPr/>
        </p:nvSpPr>
        <p:spPr>
          <a:xfrm>
            <a:off x="22183" y="914400"/>
            <a:ext cx="9144000" cy="1938992"/>
          </a:xfrm>
          <a:prstGeom prst="rect">
            <a:avLst/>
          </a:prstGeom>
        </p:spPr>
        <p:txBody>
          <a:bodyPr wrap="square">
            <a:spAutoFit/>
          </a:bodyPr>
          <a:lstStyle/>
          <a:p>
            <a:pPr fontAlgn="base"/>
            <a:r>
              <a:rPr lang="en-US" sz="3200" b="1" u="sng" smtClean="0">
                <a:solidFill>
                  <a:srgbClr val="0070C0"/>
                </a:solidFill>
                <a:latin typeface="Times New Roman" pitchFamily="18" charset="0"/>
                <a:cs typeface="Times New Roman" pitchFamily="18" charset="0"/>
              </a:rPr>
              <a:t>Data </a:t>
            </a:r>
            <a:r>
              <a:rPr lang="vi-VN" sz="3200" b="1" u="sng" smtClean="0">
                <a:solidFill>
                  <a:srgbClr val="0070C0"/>
                </a:solidFill>
                <a:latin typeface="Times New Roman" pitchFamily="18" charset="0"/>
                <a:cs typeface="Times New Roman" pitchFamily="18" charset="0"/>
              </a:rPr>
              <a:t>Binding</a:t>
            </a:r>
            <a:r>
              <a:rPr lang="en-US" sz="3200" b="1" u="sng" smtClean="0">
                <a:solidFill>
                  <a:srgbClr val="0070C0"/>
                </a:solidFill>
                <a:latin typeface="Times New Roman" pitchFamily="18" charset="0"/>
                <a:cs typeface="Times New Roman" pitchFamily="18" charset="0"/>
              </a:rPr>
              <a:t>:</a:t>
            </a:r>
          </a:p>
          <a:p>
            <a:pPr marL="403225" indent="174625" fontAlgn="base">
              <a:spcBef>
                <a:spcPts val="1200"/>
              </a:spcBef>
              <a:buFont typeface="Arial" pitchFamily="34" charset="0"/>
              <a:buChar char="•"/>
            </a:pPr>
            <a:r>
              <a:rPr lang="en-US" sz="2600" smtClean="0">
                <a:latin typeface="Times New Roman" pitchFamily="18" charset="0"/>
                <a:cs typeface="Times New Roman" pitchFamily="18" charset="0"/>
              </a:rPr>
              <a:t>L</a:t>
            </a:r>
            <a:r>
              <a:rPr lang="vi-VN" sz="2600">
                <a:latin typeface="Times New Roman" pitchFamily="18" charset="0"/>
                <a:cs typeface="Times New Roman" pitchFamily="18" charset="0"/>
              </a:rPr>
              <a:t>à kĩ thuật dùng để tạo gắn kết giữa phần giao diện (UI) và dữ liệu thông qua phần business logic.</a:t>
            </a:r>
            <a:endParaRPr lang="en-US" sz="2600">
              <a:latin typeface="Times New Roman" pitchFamily="18" charset="0"/>
              <a:cs typeface="Times New Roman" pitchFamily="18" charset="0"/>
            </a:endParaRPr>
          </a:p>
          <a:p>
            <a:pPr marL="403225" indent="174625" fontAlgn="base">
              <a:buFont typeface="Arial" pitchFamily="34" charset="0"/>
              <a:buChar char="•"/>
            </a:pPr>
            <a:r>
              <a:rPr lang="en-US" sz="2600" smtClean="0">
                <a:latin typeface="Times New Roman" pitchFamily="18" charset="0"/>
                <a:cs typeface="Times New Roman" pitchFamily="18" charset="0"/>
              </a:rPr>
              <a:t>Binding mode:</a:t>
            </a:r>
            <a:endParaRPr lang="en-US" sz="2600">
              <a:latin typeface="Times New Roman" pitchFamily="18" charset="0"/>
              <a:cs typeface="Times New Roman" pitchFamily="18" charset="0"/>
            </a:endParaRPr>
          </a:p>
        </p:txBody>
      </p:sp>
      <p:sp>
        <p:nvSpPr>
          <p:cNvPr id="5" name="Title 1"/>
          <p:cNvSpPr txBox="1">
            <a:spLocks/>
          </p:cNvSpPr>
          <p:nvPr/>
        </p:nvSpPr>
        <p:spPr>
          <a:xfrm>
            <a:off x="0" y="36871"/>
            <a:ext cx="9144000" cy="877529"/>
          </a:xfrm>
          <a:prstGeom prst="rect">
            <a:avLst/>
          </a:prstGeom>
        </p:spPr>
        <p:txBody>
          <a:bodyPr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b="1" smtClean="0">
                <a:solidFill>
                  <a:srgbClr val="0070C0"/>
                </a:solidFill>
                <a:latin typeface="Times New Roman" pitchFamily="18" charset="0"/>
                <a:cs typeface="Times New Roman" pitchFamily="18" charset="0"/>
                <a:sym typeface="Wingdings"/>
              </a:rPr>
              <a:t>Mốc nối dữ liệu</a:t>
            </a:r>
            <a:endParaRPr lang="en-US" sz="4000" dirty="0">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750618253"/>
              </p:ext>
            </p:extLst>
          </p:nvPr>
        </p:nvGraphicFramePr>
        <p:xfrm>
          <a:off x="136483" y="2819400"/>
          <a:ext cx="8915400" cy="3749396"/>
        </p:xfrm>
        <a:graphic>
          <a:graphicData uri="http://schemas.openxmlformats.org/drawingml/2006/table">
            <a:tbl>
              <a:tblPr firstRow="1" bandRow="1">
                <a:tableStyleId>{5C22544A-7EE6-4342-B048-85BDC9FD1C3A}</a:tableStyleId>
              </a:tblPr>
              <a:tblGrid>
                <a:gridCol w="2476500"/>
                <a:gridCol w="6438900"/>
              </a:tblGrid>
              <a:tr h="294284">
                <a:tc>
                  <a:txBody>
                    <a:bodyPr/>
                    <a:lstStyle/>
                    <a:p>
                      <a:pPr algn="l" fontAlgn="base"/>
                      <a:r>
                        <a:rPr lang="en-US" b="1">
                          <a:effectLst/>
                          <a:latin typeface="inherit"/>
                        </a:rPr>
                        <a:t>Name</a:t>
                      </a:r>
                      <a:endParaRPr lang="en-US" b="0">
                        <a:effectLst/>
                        <a:latin typeface="inherit"/>
                      </a:endParaRPr>
                    </a:p>
                  </a:txBody>
                  <a:tcPr marL="0" marR="95250" marT="57150" marB="57150"/>
                </a:tc>
                <a:tc>
                  <a:txBody>
                    <a:bodyPr/>
                    <a:lstStyle/>
                    <a:p>
                      <a:pPr algn="l" fontAlgn="base"/>
                      <a:r>
                        <a:rPr lang="en-US" b="1">
                          <a:effectLst/>
                          <a:latin typeface="inherit"/>
                        </a:rPr>
                        <a:t>Description</a:t>
                      </a:r>
                      <a:endParaRPr lang="en-US" b="0">
                        <a:effectLst/>
                        <a:latin typeface="inherit"/>
                      </a:endParaRPr>
                    </a:p>
                  </a:txBody>
                  <a:tcPr marL="0" marR="95250" marT="57150" marB="57150"/>
                </a:tc>
              </a:tr>
              <a:tr h="502014">
                <a:tc>
                  <a:txBody>
                    <a:bodyPr/>
                    <a:lstStyle/>
                    <a:p>
                      <a:pPr algn="l" fontAlgn="base"/>
                      <a:r>
                        <a:rPr lang="en-US" b="0">
                          <a:effectLst/>
                          <a:latin typeface="inherit"/>
                        </a:rPr>
                        <a:t>OneWay</a:t>
                      </a:r>
                    </a:p>
                  </a:txBody>
                  <a:tcPr marL="0" marR="95250" marT="57150" marB="57150"/>
                </a:tc>
                <a:tc>
                  <a:txBody>
                    <a:bodyPr/>
                    <a:lstStyle/>
                    <a:p>
                      <a:pPr algn="l" fontAlgn="base"/>
                      <a:r>
                        <a:rPr lang="en-US" b="0">
                          <a:effectLst/>
                          <a:latin typeface="inherit"/>
                        </a:rPr>
                        <a:t>Cập nhật target property theo source property</a:t>
                      </a:r>
                    </a:p>
                  </a:txBody>
                  <a:tcPr marL="0" marR="95250" marT="57150" marB="57150"/>
                </a:tc>
              </a:tr>
              <a:tr h="502014">
                <a:tc>
                  <a:txBody>
                    <a:bodyPr/>
                    <a:lstStyle/>
                    <a:p>
                      <a:pPr algn="l" fontAlgn="base"/>
                      <a:r>
                        <a:rPr lang="en-US" b="0">
                          <a:effectLst/>
                          <a:latin typeface="inherit"/>
                        </a:rPr>
                        <a:t>TwoWay</a:t>
                      </a:r>
                    </a:p>
                  </a:txBody>
                  <a:tcPr marL="0" marR="95250" marT="57150" marB="57150"/>
                </a:tc>
                <a:tc>
                  <a:txBody>
                    <a:bodyPr/>
                    <a:lstStyle/>
                    <a:p>
                      <a:pPr algn="l" fontAlgn="base"/>
                      <a:r>
                        <a:rPr lang="en-US" b="0">
                          <a:effectLst/>
                          <a:latin typeface="inherit"/>
                        </a:rPr>
                        <a:t>Cập nhật hai chiều giữa target property và source property.</a:t>
                      </a:r>
                    </a:p>
                  </a:txBody>
                  <a:tcPr marL="0" marR="95250" marT="57150" marB="57150"/>
                </a:tc>
              </a:tr>
              <a:tr h="709744">
                <a:tc>
                  <a:txBody>
                    <a:bodyPr/>
                    <a:lstStyle/>
                    <a:p>
                      <a:pPr algn="l" fontAlgn="base"/>
                      <a:r>
                        <a:rPr lang="en-US" b="0">
                          <a:effectLst/>
                          <a:latin typeface="inherit"/>
                        </a:rPr>
                        <a:t>OneTime</a:t>
                      </a:r>
                    </a:p>
                  </a:txBody>
                  <a:tcPr marL="0" marR="95250" marT="57150" marB="57150"/>
                </a:tc>
                <a:tc>
                  <a:txBody>
                    <a:bodyPr/>
                    <a:lstStyle/>
                    <a:p>
                      <a:pPr algn="l" fontAlgn="base"/>
                      <a:r>
                        <a:rPr lang="vi-VN" b="0">
                          <a:effectLst/>
                          <a:latin typeface="inherit"/>
                        </a:rPr>
                        <a:t>Khởi tạo target property từ source property. Sau đó việc cập nhật dữ liệu sẽ không được thực hiện.</a:t>
                      </a:r>
                    </a:p>
                  </a:txBody>
                  <a:tcPr marL="0" marR="95250" marT="57150" marB="57150"/>
                </a:tc>
              </a:tr>
              <a:tr h="709744">
                <a:tc>
                  <a:txBody>
                    <a:bodyPr/>
                    <a:lstStyle/>
                    <a:p>
                      <a:pPr algn="l" fontAlgn="base"/>
                      <a:r>
                        <a:rPr lang="en-US" b="0">
                          <a:effectLst/>
                          <a:latin typeface="inherit"/>
                        </a:rPr>
                        <a:t>OneWayToSource</a:t>
                      </a:r>
                    </a:p>
                  </a:txBody>
                  <a:tcPr marL="0" marR="95250" marT="57150" marB="57150"/>
                </a:tc>
                <a:tc>
                  <a:txBody>
                    <a:bodyPr/>
                    <a:lstStyle/>
                    <a:p>
                      <a:pPr algn="l" fontAlgn="base"/>
                      <a:r>
                        <a:rPr lang="vi-VN" b="0">
                          <a:effectLst/>
                          <a:latin typeface="inherit"/>
                        </a:rPr>
                        <a:t>Giống OneWay nhưng theo hướng ngược lại: cập nhật từ target property sang source property.</a:t>
                      </a:r>
                    </a:p>
                  </a:txBody>
                  <a:tcPr marL="0" marR="95250" marT="57150" marB="57150"/>
                </a:tc>
              </a:tr>
              <a:tr h="917474">
                <a:tc>
                  <a:txBody>
                    <a:bodyPr/>
                    <a:lstStyle/>
                    <a:p>
                      <a:pPr algn="l" fontAlgn="base"/>
                      <a:r>
                        <a:rPr lang="en-US" b="0">
                          <a:effectLst/>
                          <a:latin typeface="inherit"/>
                        </a:rPr>
                        <a:t>Default</a:t>
                      </a:r>
                    </a:p>
                  </a:txBody>
                  <a:tcPr marL="0" marR="95250" marT="57150" marB="57150"/>
                </a:tc>
                <a:tc>
                  <a:txBody>
                    <a:bodyPr/>
                    <a:lstStyle/>
                    <a:p>
                      <a:pPr algn="l" fontAlgn="base"/>
                      <a:r>
                        <a:rPr lang="vi-VN" b="0">
                          <a:effectLst/>
                          <a:latin typeface="inherit"/>
                        </a:rPr>
                        <a:t>Hướng binding dựa trên target property. Với target property mà người dùng có thể thay đổi giá trị (như TextBox.Text) thì nó là TwoWay, còn lại là OneWay</a:t>
                      </a:r>
                    </a:p>
                  </a:txBody>
                  <a:tcPr marL="0" marR="95250" marT="57150" marB="57150"/>
                </a:tc>
              </a:tr>
            </a:tbl>
          </a:graphicData>
        </a:graphic>
      </p:graphicFrame>
    </p:spTree>
    <p:extLst>
      <p:ext uri="{BB962C8B-B14F-4D97-AF65-F5344CB8AC3E}">
        <p14:creationId xmlns:p14="http://schemas.microsoft.com/office/powerpoint/2010/main" val="32638938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8288" y="105841"/>
            <a:ext cx="2971571" cy="2534265"/>
          </a:xfrm>
          <a:prstGeom prst="rect">
            <a:avLst/>
          </a:prstGeom>
        </p:spPr>
      </p:pic>
      <p:sp>
        <p:nvSpPr>
          <p:cNvPr id="2" name="Title 1"/>
          <p:cNvSpPr>
            <a:spLocks noGrp="1"/>
          </p:cNvSpPr>
          <p:nvPr>
            <p:ph type="title"/>
          </p:nvPr>
        </p:nvSpPr>
        <p:spPr/>
        <p:txBody>
          <a:bodyPr>
            <a:normAutofit fontScale="90000"/>
          </a:bodyPr>
          <a:lstStyle/>
          <a:p>
            <a:r>
              <a:rPr lang="en-US" b="1" dirty="0" err="1" smtClean="0">
                <a:solidFill>
                  <a:schemeClr val="tx2">
                    <a:lumMod val="60000"/>
                    <a:lumOff val="40000"/>
                  </a:schemeClr>
                </a:solidFill>
                <a:latin typeface="Times New Roman" pitchFamily="18" charset="0"/>
                <a:cs typeface="Times New Roman" pitchFamily="18" charset="0"/>
              </a:rPr>
              <a:t>Công</a:t>
            </a:r>
            <a:r>
              <a:rPr lang="en-US" b="1" dirty="0" smtClean="0">
                <a:solidFill>
                  <a:schemeClr val="tx2">
                    <a:lumMod val="60000"/>
                    <a:lumOff val="40000"/>
                  </a:schemeClr>
                </a:solidFill>
                <a:latin typeface="Times New Roman" pitchFamily="18" charset="0"/>
                <a:cs typeface="Times New Roman" pitchFamily="18" charset="0"/>
              </a:rPr>
              <a:t> </a:t>
            </a:r>
            <a:r>
              <a:rPr lang="en-US" b="1" dirty="0" err="1" smtClean="0">
                <a:solidFill>
                  <a:schemeClr val="tx2">
                    <a:lumMod val="60000"/>
                    <a:lumOff val="40000"/>
                  </a:schemeClr>
                </a:solidFill>
                <a:latin typeface="Times New Roman" pitchFamily="18" charset="0"/>
                <a:cs typeface="Times New Roman" pitchFamily="18" charset="0"/>
              </a:rPr>
              <a:t>cụ</a:t>
            </a:r>
            <a:r>
              <a:rPr lang="en-US" b="1" dirty="0" smtClean="0">
                <a:solidFill>
                  <a:schemeClr val="tx2">
                    <a:lumMod val="60000"/>
                    <a:lumOff val="40000"/>
                  </a:schemeClr>
                </a:solidFill>
                <a:latin typeface="Times New Roman" pitchFamily="18" charset="0"/>
                <a:cs typeface="Times New Roman" pitchFamily="18" charset="0"/>
              </a:rPr>
              <a:t> </a:t>
            </a:r>
            <a:r>
              <a:rPr lang="en-US" b="1" dirty="0" err="1" smtClean="0">
                <a:solidFill>
                  <a:schemeClr val="tx2">
                    <a:lumMod val="60000"/>
                    <a:lumOff val="40000"/>
                  </a:schemeClr>
                </a:solidFill>
                <a:latin typeface="Times New Roman" pitchFamily="18" charset="0"/>
                <a:cs typeface="Times New Roman" pitchFamily="18" charset="0"/>
              </a:rPr>
              <a:t>phát</a:t>
            </a:r>
            <a:r>
              <a:rPr lang="en-US" b="1" dirty="0" smtClean="0">
                <a:solidFill>
                  <a:schemeClr val="tx2">
                    <a:lumMod val="60000"/>
                    <a:lumOff val="40000"/>
                  </a:schemeClr>
                </a:solidFill>
                <a:latin typeface="Times New Roman" pitchFamily="18" charset="0"/>
                <a:cs typeface="Times New Roman" pitchFamily="18" charset="0"/>
              </a:rPr>
              <a:t> </a:t>
            </a:r>
            <a:r>
              <a:rPr lang="en-US" b="1" dirty="0" err="1" smtClean="0">
                <a:solidFill>
                  <a:schemeClr val="tx2">
                    <a:lumMod val="60000"/>
                    <a:lumOff val="40000"/>
                  </a:schemeClr>
                </a:solidFill>
                <a:latin typeface="Times New Roman" pitchFamily="18" charset="0"/>
                <a:cs typeface="Times New Roman" pitchFamily="18" charset="0"/>
              </a:rPr>
              <a:t>triển</a:t>
            </a:r>
            <a:r>
              <a:rPr lang="en-US" b="1" dirty="0" smtClean="0">
                <a:solidFill>
                  <a:schemeClr val="tx2">
                    <a:lumMod val="60000"/>
                    <a:lumOff val="40000"/>
                  </a:schemeClr>
                </a:solidFill>
                <a:latin typeface="Times New Roman" pitchFamily="18" charset="0"/>
                <a:cs typeface="Times New Roman" pitchFamily="18" charset="0"/>
              </a:rPr>
              <a:t> WPF</a:t>
            </a:r>
            <a:r>
              <a:rPr lang="en-US" b="1" dirty="0" smtClean="0">
                <a:solidFill>
                  <a:schemeClr val="tx2">
                    <a:lumMod val="60000"/>
                    <a:lumOff val="40000"/>
                  </a:schemeClr>
                </a:solidFill>
              </a:rPr>
              <a:t/>
            </a:r>
            <a:br>
              <a:rPr lang="en-US" b="1" dirty="0" smtClean="0">
                <a:solidFill>
                  <a:schemeClr val="tx2">
                    <a:lumMod val="60000"/>
                    <a:lumOff val="40000"/>
                  </a:schemeClr>
                </a:solidFill>
              </a:rPr>
            </a:br>
            <a:endParaRPr lang="en-US" b="1" dirty="0">
              <a:solidFill>
                <a:schemeClr val="tx2">
                  <a:lumMod val="60000"/>
                  <a:lumOff val="40000"/>
                </a:schemeClr>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400" y="1447800"/>
            <a:ext cx="5048250" cy="1724025"/>
          </a:xfrm>
        </p:spPr>
      </p:pic>
      <p:sp>
        <p:nvSpPr>
          <p:cNvPr id="5" name="Title 1"/>
          <p:cNvSpPr txBox="1">
            <a:spLocks/>
          </p:cNvSpPr>
          <p:nvPr/>
        </p:nvSpPr>
        <p:spPr>
          <a:xfrm>
            <a:off x="3036908" y="1682617"/>
            <a:ext cx="4572000" cy="970936"/>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t>Công</a:t>
            </a:r>
            <a:r>
              <a:rPr lang="en-US" dirty="0" smtClean="0"/>
              <a:t> </a:t>
            </a:r>
            <a:r>
              <a:rPr lang="en-US" dirty="0" err="1" smtClean="0"/>
              <a:t>cụ</a:t>
            </a:r>
            <a:r>
              <a:rPr lang="en-US" dirty="0" smtClean="0"/>
              <a:t> </a:t>
            </a:r>
            <a:r>
              <a:rPr lang="en-US" dirty="0" err="1" smtClean="0"/>
              <a:t>hỗ</a:t>
            </a:r>
            <a:r>
              <a:rPr lang="en-US" dirty="0" smtClean="0"/>
              <a:t> </a:t>
            </a:r>
            <a:r>
              <a:rPr lang="en-US" dirty="0" err="1" smtClean="0"/>
              <a:t>trợ</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viên</a:t>
            </a:r>
            <a:r>
              <a:rPr lang="en-US" dirty="0" smtClean="0"/>
              <a:t/>
            </a:r>
            <a:br>
              <a:rPr lang="en-US" dirty="0" smtClean="0"/>
            </a:br>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7400" y="2667000"/>
            <a:ext cx="2686050" cy="2714625"/>
          </a:xfrm>
          <a:prstGeom prst="rect">
            <a:avLst/>
          </a:prstGeom>
        </p:spPr>
      </p:pic>
      <p:sp>
        <p:nvSpPr>
          <p:cNvPr id="8" name="Title 1"/>
          <p:cNvSpPr txBox="1">
            <a:spLocks/>
          </p:cNvSpPr>
          <p:nvPr/>
        </p:nvSpPr>
        <p:spPr>
          <a:xfrm>
            <a:off x="685800" y="3886200"/>
            <a:ext cx="4572000" cy="1143000"/>
          </a:xfrm>
          <a:prstGeom prst="rect">
            <a:avLst/>
          </a:prstGeom>
        </p:spPr>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0" dirty="0" err="1" smtClean="0">
                <a:latin typeface="Times New Roman" pitchFamily="18" charset="0"/>
                <a:cs typeface="Times New Roman" pitchFamily="18" charset="0"/>
              </a:rPr>
              <a:t>Tạo</a:t>
            </a:r>
            <a:r>
              <a:rPr lang="en-US" sz="12000" dirty="0" smtClean="0">
                <a:latin typeface="Times New Roman" pitchFamily="18" charset="0"/>
                <a:cs typeface="Times New Roman" pitchFamily="18" charset="0"/>
              </a:rPr>
              <a:t> </a:t>
            </a:r>
            <a:r>
              <a:rPr lang="en-US" sz="12000" dirty="0" err="1" smtClean="0">
                <a:latin typeface="Times New Roman" pitchFamily="18" charset="0"/>
                <a:cs typeface="Times New Roman" pitchFamily="18" charset="0"/>
              </a:rPr>
              <a:t>ra</a:t>
            </a:r>
            <a:r>
              <a:rPr lang="en-US" sz="12000" dirty="0" smtClean="0">
                <a:latin typeface="Times New Roman" pitchFamily="18" charset="0"/>
                <a:cs typeface="Times New Roman" pitchFamily="18" charset="0"/>
              </a:rPr>
              <a:t> </a:t>
            </a:r>
            <a:r>
              <a:rPr lang="en-US" sz="12000" dirty="0" err="1" smtClean="0">
                <a:latin typeface="Times New Roman" pitchFamily="18" charset="0"/>
                <a:cs typeface="Times New Roman" pitchFamily="18" charset="0"/>
              </a:rPr>
              <a:t>giao</a:t>
            </a:r>
            <a:r>
              <a:rPr lang="en-US" sz="12000" dirty="0" smtClean="0">
                <a:latin typeface="Times New Roman" pitchFamily="18" charset="0"/>
                <a:cs typeface="Times New Roman" pitchFamily="18" charset="0"/>
              </a:rPr>
              <a:t> </a:t>
            </a:r>
            <a:r>
              <a:rPr lang="en-US" sz="12000" dirty="0" err="1" smtClean="0">
                <a:latin typeface="Times New Roman" pitchFamily="18" charset="0"/>
                <a:cs typeface="Times New Roman" pitchFamily="18" charset="0"/>
              </a:rPr>
              <a:t>diện</a:t>
            </a:r>
            <a:r>
              <a:rPr lang="en-US" sz="12000" dirty="0" smtClean="0">
                <a:latin typeface="Times New Roman" pitchFamily="18" charset="0"/>
                <a:cs typeface="Times New Roman" pitchFamily="18" charset="0"/>
              </a:rPr>
              <a:t> WPF </a:t>
            </a:r>
            <a:r>
              <a:rPr lang="en-US" sz="12000" dirty="0" err="1" smtClean="0">
                <a:latin typeface="Times New Roman" pitchFamily="18" charset="0"/>
                <a:cs typeface="Times New Roman" pitchFamily="18" charset="0"/>
              </a:rPr>
              <a:t>một</a:t>
            </a:r>
            <a:r>
              <a:rPr lang="en-US" sz="12000" dirty="0" smtClean="0">
                <a:latin typeface="Times New Roman" pitchFamily="18" charset="0"/>
                <a:cs typeface="Times New Roman" pitchFamily="18" charset="0"/>
              </a:rPr>
              <a:t> </a:t>
            </a:r>
            <a:r>
              <a:rPr lang="en-US" sz="12000" dirty="0" err="1" smtClean="0">
                <a:latin typeface="Times New Roman" pitchFamily="18" charset="0"/>
                <a:cs typeface="Times New Roman" pitchFamily="18" charset="0"/>
              </a:rPr>
              <a:t>cách</a:t>
            </a:r>
            <a:r>
              <a:rPr lang="en-US" sz="12000" dirty="0" smtClean="0">
                <a:latin typeface="Times New Roman" pitchFamily="18" charset="0"/>
                <a:cs typeface="Times New Roman" pitchFamily="18" charset="0"/>
              </a:rPr>
              <a:t> </a:t>
            </a:r>
            <a:r>
              <a:rPr lang="en-US" sz="12000" dirty="0" err="1" smtClean="0">
                <a:latin typeface="Times New Roman" pitchFamily="18" charset="0"/>
                <a:cs typeface="Times New Roman" pitchFamily="18" charset="0"/>
              </a:rPr>
              <a:t>trực</a:t>
            </a:r>
            <a:r>
              <a:rPr lang="en-US" sz="12000" dirty="0" smtClean="0">
                <a:latin typeface="Times New Roman" pitchFamily="18" charset="0"/>
                <a:cs typeface="Times New Roman" pitchFamily="18" charset="0"/>
              </a:rPr>
              <a:t> </a:t>
            </a:r>
            <a:r>
              <a:rPr lang="en-US" sz="12000" dirty="0" err="1" smtClean="0">
                <a:latin typeface="Times New Roman" pitchFamily="18" charset="0"/>
                <a:cs typeface="Times New Roman" pitchFamily="18" charset="0"/>
              </a:rPr>
              <a:t>quan</a:t>
            </a:r>
            <a:r>
              <a:rPr lang="en-US" sz="12000" dirty="0" smtClean="0">
                <a:latin typeface="Times New Roman" pitchFamily="18" charset="0"/>
                <a:cs typeface="Times New Roman" pitchFamily="18" charset="0"/>
              </a:rPr>
              <a:t>, </a:t>
            </a:r>
            <a:r>
              <a:rPr lang="en-US" sz="12000" dirty="0" err="1" smtClean="0">
                <a:latin typeface="Times New Roman" pitchFamily="18" charset="0"/>
                <a:cs typeface="Times New Roman" pitchFamily="18" charset="0"/>
              </a:rPr>
              <a:t>sinh</a:t>
            </a:r>
            <a:r>
              <a:rPr lang="en-US" sz="12000" dirty="0" smtClean="0">
                <a:latin typeface="Times New Roman" pitchFamily="18" charset="0"/>
                <a:cs typeface="Times New Roman" pitchFamily="18" charset="0"/>
              </a:rPr>
              <a:t> XAML </a:t>
            </a:r>
            <a:r>
              <a:rPr lang="en-US" sz="12000" dirty="0" err="1" smtClean="0">
                <a:latin typeface="Times New Roman" pitchFamily="18" charset="0"/>
                <a:cs typeface="Times New Roman" pitchFamily="18" charset="0"/>
              </a:rPr>
              <a:t>một</a:t>
            </a:r>
            <a:r>
              <a:rPr lang="en-US" sz="12000" dirty="0" smtClean="0">
                <a:latin typeface="Times New Roman" pitchFamily="18" charset="0"/>
                <a:cs typeface="Times New Roman" pitchFamily="18" charset="0"/>
              </a:rPr>
              <a:t> </a:t>
            </a:r>
            <a:r>
              <a:rPr lang="en-US" sz="12000" dirty="0" err="1" smtClean="0">
                <a:latin typeface="Times New Roman" pitchFamily="18" charset="0"/>
                <a:cs typeface="Times New Roman" pitchFamily="18" charset="0"/>
              </a:rPr>
              <a:t>cách</a:t>
            </a:r>
            <a:r>
              <a:rPr lang="en-US" sz="12000" dirty="0" smtClean="0">
                <a:latin typeface="Times New Roman" pitchFamily="18" charset="0"/>
                <a:cs typeface="Times New Roman" pitchFamily="18" charset="0"/>
              </a:rPr>
              <a:t> </a:t>
            </a:r>
            <a:r>
              <a:rPr lang="en-US" sz="12000" dirty="0" err="1" smtClean="0">
                <a:latin typeface="Times New Roman" pitchFamily="18" charset="0"/>
                <a:cs typeface="Times New Roman" pitchFamily="18" charset="0"/>
              </a:rPr>
              <a:t>tự</a:t>
            </a:r>
            <a:r>
              <a:rPr lang="en-US" sz="12000" dirty="0" smtClean="0">
                <a:latin typeface="Times New Roman" pitchFamily="18" charset="0"/>
                <a:cs typeface="Times New Roman" pitchFamily="18" charset="0"/>
              </a:rPr>
              <a:t> </a:t>
            </a:r>
            <a:r>
              <a:rPr lang="en-US" sz="12000" dirty="0" err="1" smtClean="0">
                <a:latin typeface="Times New Roman" pitchFamily="18" charset="0"/>
                <a:cs typeface="Times New Roman" pitchFamily="18" charset="0"/>
              </a:rPr>
              <a:t>động</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DDE78882-3F85-442E-9580-E9FE03BA44CF}" type="slidenum">
              <a:rPr lang="en-US" smtClean="0"/>
              <a:t>23</a:t>
            </a:fld>
            <a:endParaRPr lang="en-US"/>
          </a:p>
        </p:txBody>
      </p:sp>
    </p:spTree>
    <p:extLst>
      <p:ext uri="{BB962C8B-B14F-4D97-AF65-F5344CB8AC3E}">
        <p14:creationId xmlns:p14="http://schemas.microsoft.com/office/powerpoint/2010/main" val="12746135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181600"/>
            <a:ext cx="8229600" cy="1143000"/>
          </a:xfrm>
        </p:spPr>
        <p:txBody>
          <a:bodyPr>
            <a:normAutofit fontScale="90000"/>
          </a:bodyPr>
          <a:lstStyle/>
          <a:p>
            <a:r>
              <a:rPr lang="en-US" dirty="0" smtClean="0">
                <a:solidFill>
                  <a:schemeClr val="tx2">
                    <a:lumMod val="60000"/>
                    <a:lumOff val="40000"/>
                  </a:schemeClr>
                </a:solidFill>
                <a:latin typeface="Times New Roman" pitchFamily="18" charset="0"/>
                <a:cs typeface="Times New Roman" pitchFamily="18" charset="0"/>
              </a:rPr>
              <a:t>Microsoft Expression Design – </a:t>
            </a:r>
            <a:r>
              <a:rPr lang="en-US" dirty="0" err="1" smtClean="0">
                <a:solidFill>
                  <a:schemeClr val="tx2">
                    <a:lumMod val="60000"/>
                    <a:lumOff val="40000"/>
                  </a:schemeClr>
                </a:solidFill>
                <a:latin typeface="Times New Roman" pitchFamily="18" charset="0"/>
                <a:cs typeface="Times New Roman" pitchFamily="18" charset="0"/>
              </a:rPr>
              <a:t>Công</a:t>
            </a:r>
            <a:r>
              <a:rPr lang="en-US" dirty="0" smtClean="0">
                <a:solidFill>
                  <a:schemeClr val="tx2">
                    <a:lumMod val="60000"/>
                    <a:lumOff val="40000"/>
                  </a:schemeClr>
                </a:solidFill>
                <a:latin typeface="Times New Roman" pitchFamily="18" charset="0"/>
                <a:cs typeface="Times New Roman" pitchFamily="18" charset="0"/>
              </a:rPr>
              <a:t> </a:t>
            </a:r>
            <a:r>
              <a:rPr lang="en-US" dirty="0" err="1" smtClean="0">
                <a:solidFill>
                  <a:schemeClr val="tx2">
                    <a:lumMod val="60000"/>
                    <a:lumOff val="40000"/>
                  </a:schemeClr>
                </a:solidFill>
                <a:latin typeface="Times New Roman" pitchFamily="18" charset="0"/>
                <a:cs typeface="Times New Roman" pitchFamily="18" charset="0"/>
              </a:rPr>
              <a:t>cụ</a:t>
            </a:r>
            <a:r>
              <a:rPr lang="en-US" dirty="0" smtClean="0">
                <a:solidFill>
                  <a:schemeClr val="tx2">
                    <a:lumMod val="60000"/>
                    <a:lumOff val="40000"/>
                  </a:schemeClr>
                </a:solidFill>
                <a:latin typeface="Times New Roman" pitchFamily="18" charset="0"/>
                <a:cs typeface="Times New Roman" pitchFamily="18" charset="0"/>
              </a:rPr>
              <a:t> </a:t>
            </a:r>
            <a:r>
              <a:rPr lang="en-US" dirty="0" err="1" smtClean="0">
                <a:solidFill>
                  <a:schemeClr val="tx2">
                    <a:lumMod val="60000"/>
                    <a:lumOff val="40000"/>
                  </a:schemeClr>
                </a:solidFill>
                <a:latin typeface="Times New Roman" pitchFamily="18" charset="0"/>
                <a:cs typeface="Times New Roman" pitchFamily="18" charset="0"/>
              </a:rPr>
              <a:t>cho</a:t>
            </a:r>
            <a:r>
              <a:rPr lang="en-US" dirty="0" smtClean="0">
                <a:solidFill>
                  <a:schemeClr val="tx2">
                    <a:lumMod val="60000"/>
                    <a:lumOff val="40000"/>
                  </a:schemeClr>
                </a:solidFill>
                <a:latin typeface="Times New Roman" pitchFamily="18" charset="0"/>
                <a:cs typeface="Times New Roman" pitchFamily="18" charset="0"/>
              </a:rPr>
              <a:t> </a:t>
            </a:r>
            <a:r>
              <a:rPr lang="en-US" dirty="0" err="1" smtClean="0">
                <a:solidFill>
                  <a:schemeClr val="tx2">
                    <a:lumMod val="60000"/>
                    <a:lumOff val="40000"/>
                  </a:schemeClr>
                </a:solidFill>
                <a:latin typeface="Times New Roman" pitchFamily="18" charset="0"/>
                <a:cs typeface="Times New Roman" pitchFamily="18" charset="0"/>
              </a:rPr>
              <a:t>nhà</a:t>
            </a:r>
            <a:r>
              <a:rPr lang="en-US" dirty="0" smtClean="0">
                <a:solidFill>
                  <a:schemeClr val="tx2">
                    <a:lumMod val="60000"/>
                    <a:lumOff val="40000"/>
                  </a:schemeClr>
                </a:solidFill>
                <a:latin typeface="Times New Roman" pitchFamily="18" charset="0"/>
                <a:cs typeface="Times New Roman" pitchFamily="18" charset="0"/>
              </a:rPr>
              <a:t> </a:t>
            </a:r>
            <a:r>
              <a:rPr lang="en-US" dirty="0" err="1" smtClean="0">
                <a:solidFill>
                  <a:schemeClr val="tx2">
                    <a:lumMod val="60000"/>
                    <a:lumOff val="40000"/>
                  </a:schemeClr>
                </a:solidFill>
                <a:latin typeface="Times New Roman" pitchFamily="18" charset="0"/>
                <a:cs typeface="Times New Roman" pitchFamily="18" charset="0"/>
              </a:rPr>
              <a:t>thiết</a:t>
            </a:r>
            <a:r>
              <a:rPr lang="en-US" dirty="0" smtClean="0">
                <a:solidFill>
                  <a:schemeClr val="tx2">
                    <a:lumMod val="60000"/>
                    <a:lumOff val="40000"/>
                  </a:schemeClr>
                </a:solidFill>
                <a:latin typeface="Times New Roman" pitchFamily="18" charset="0"/>
                <a:cs typeface="Times New Roman" pitchFamily="18" charset="0"/>
              </a:rPr>
              <a:t> </a:t>
            </a:r>
            <a:r>
              <a:rPr lang="en-US" dirty="0" err="1" smtClean="0">
                <a:solidFill>
                  <a:schemeClr val="tx2">
                    <a:lumMod val="60000"/>
                    <a:lumOff val="40000"/>
                  </a:schemeClr>
                </a:solidFill>
                <a:latin typeface="Times New Roman" pitchFamily="18" charset="0"/>
                <a:cs typeface="Times New Roman" pitchFamily="18" charset="0"/>
              </a:rPr>
              <a:t>kế</a:t>
            </a:r>
            <a:endParaRPr lang="en-US" dirty="0">
              <a:solidFill>
                <a:schemeClr val="tx2">
                  <a:lumMod val="60000"/>
                  <a:lumOff val="40000"/>
                </a:schemeClr>
              </a:solidFill>
              <a:latin typeface="Times New Roman" pitchFamily="18" charset="0"/>
              <a:cs typeface="Times New Roman" pitchFamily="18" charset="0"/>
            </a:endParaRP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72390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DDE78882-3F85-442E-9580-E9FE03BA44CF}" type="slidenum">
              <a:rPr lang="en-US" smtClean="0"/>
              <a:t>24</a:t>
            </a:fld>
            <a:endParaRPr lang="en-US"/>
          </a:p>
        </p:txBody>
      </p:sp>
    </p:spTree>
    <p:extLst>
      <p:ext uri="{BB962C8B-B14F-4D97-AF65-F5344CB8AC3E}">
        <p14:creationId xmlns:p14="http://schemas.microsoft.com/office/powerpoint/2010/main" val="1878731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Tìm</a:t>
            </a:r>
            <a:r>
              <a:rPr lang="en-US" dirty="0" smtClean="0">
                <a:solidFill>
                  <a:srgbClr val="FF0000"/>
                </a:solidFill>
              </a:rPr>
              <a:t> </a:t>
            </a:r>
            <a:r>
              <a:rPr lang="en-US" dirty="0" err="1" smtClean="0">
                <a:solidFill>
                  <a:srgbClr val="FF0000"/>
                </a:solidFill>
              </a:rPr>
              <a:t>hiểu</a:t>
            </a:r>
            <a:r>
              <a:rPr lang="en-US" dirty="0" smtClean="0">
                <a:solidFill>
                  <a:srgbClr val="FF0000"/>
                </a:solidFill>
              </a:rPr>
              <a:t> </a:t>
            </a:r>
            <a:r>
              <a:rPr lang="en-US" dirty="0" err="1" smtClean="0">
                <a:solidFill>
                  <a:srgbClr val="FF0000"/>
                </a:solidFill>
              </a:rPr>
              <a:t>về</a:t>
            </a:r>
            <a:r>
              <a:rPr lang="en-US" dirty="0" smtClean="0">
                <a:solidFill>
                  <a:srgbClr val="FF0000"/>
                </a:solidFill>
              </a:rPr>
              <a:t> WPF</a:t>
            </a:r>
            <a:endParaRPr lang="en-US" dirty="0">
              <a:solidFill>
                <a:srgbClr val="FF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8223" y="1066799"/>
            <a:ext cx="7628571" cy="454285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4180906"/>
            <a:ext cx="3810000" cy="2448494"/>
          </a:xfrm>
          <a:prstGeom prst="rect">
            <a:avLst/>
          </a:prstGeom>
        </p:spPr>
      </p:pic>
      <p:sp>
        <p:nvSpPr>
          <p:cNvPr id="3" name="Slide Number Placeholder 2"/>
          <p:cNvSpPr>
            <a:spLocks noGrp="1"/>
          </p:cNvSpPr>
          <p:nvPr>
            <p:ph type="sldNum" sz="quarter" idx="12"/>
          </p:nvPr>
        </p:nvSpPr>
        <p:spPr/>
        <p:txBody>
          <a:bodyPr/>
          <a:lstStyle/>
          <a:p>
            <a:fld id="{DDE78882-3F85-442E-9580-E9FE03BA44CF}" type="slidenum">
              <a:rPr lang="en-US" smtClean="0"/>
              <a:t>3</a:t>
            </a:fld>
            <a:endParaRPr lang="en-US"/>
          </a:p>
        </p:txBody>
      </p:sp>
    </p:spTree>
    <p:extLst>
      <p:ext uri="{BB962C8B-B14F-4D97-AF65-F5344CB8AC3E}">
        <p14:creationId xmlns:p14="http://schemas.microsoft.com/office/powerpoint/2010/main" val="4237890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73510" y="2133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dirty="0">
              <a:latin typeface="Times New Roman" pitchFamily="18" charset="0"/>
              <a:cs typeface="Times New Roman" pitchFamily="18" charset="0"/>
            </a:endParaRP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4800600"/>
            <a:ext cx="2971800" cy="2015252"/>
          </a:xfrm>
        </p:spPr>
      </p:pic>
      <p:sp>
        <p:nvSpPr>
          <p:cNvPr id="8" name="Title 1"/>
          <p:cNvSpPr txBox="1">
            <a:spLocks/>
          </p:cNvSpPr>
          <p:nvPr/>
        </p:nvSpPr>
        <p:spPr>
          <a:xfrm>
            <a:off x="228600" y="1295400"/>
            <a:ext cx="3603523"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000" dirty="0">
              <a:latin typeface="Times New Roman" pitchFamily="18" charset="0"/>
              <a:cs typeface="Times New Roman" pitchFamily="18" charset="0"/>
            </a:endParaRPr>
          </a:p>
        </p:txBody>
      </p:sp>
      <p:sp>
        <p:nvSpPr>
          <p:cNvPr id="9" name="Title 1"/>
          <p:cNvSpPr txBox="1">
            <a:spLocks/>
          </p:cNvSpPr>
          <p:nvPr/>
        </p:nvSpPr>
        <p:spPr>
          <a:xfrm>
            <a:off x="228600" y="1295400"/>
            <a:ext cx="8229600" cy="11430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smtClean="0"/>
              <a:t/>
            </a:r>
            <a:br>
              <a:rPr lang="en-US" dirty="0" smtClean="0"/>
            </a:br>
            <a:endParaRPr lang="en-US" dirty="0"/>
          </a:p>
        </p:txBody>
      </p:sp>
      <p:sp>
        <p:nvSpPr>
          <p:cNvPr id="10" name="Title 1"/>
          <p:cNvSpPr txBox="1">
            <a:spLocks/>
          </p:cNvSpPr>
          <p:nvPr/>
        </p:nvSpPr>
        <p:spPr>
          <a:xfrm>
            <a:off x="381000" y="838200"/>
            <a:ext cx="8229600" cy="2590800"/>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3100" dirty="0" smtClean="0">
              <a:latin typeface="Times New Roman" pitchFamily="18" charset="0"/>
              <a:cs typeface="Times New Roman" pitchFamily="18" charset="0"/>
            </a:endParaRPr>
          </a:p>
          <a:p>
            <a:pPr marL="342900" indent="-342900" algn="l">
              <a:lnSpc>
                <a:spcPct val="120000"/>
              </a:lnSpc>
              <a:buBlip>
                <a:blip r:embed="rId3"/>
              </a:buBlip>
            </a:pPr>
            <a:r>
              <a:rPr lang="en-US" sz="2900" smtClean="0">
                <a:latin typeface="Times New Roman" pitchFamily="18" charset="0"/>
                <a:cs typeface="Times New Roman" pitchFamily="18" charset="0"/>
              </a:rPr>
              <a:t>Là </a:t>
            </a:r>
            <a:r>
              <a:rPr lang="en-US" sz="2900" dirty="0" err="1" smtClean="0">
                <a:latin typeface="Times New Roman" pitchFamily="18" charset="0"/>
                <a:cs typeface="Times New Roman" pitchFamily="18" charset="0"/>
              </a:rPr>
              <a:t>hệ</a:t>
            </a:r>
            <a:r>
              <a:rPr lang="en-US" sz="2900" dirty="0" smtClean="0">
                <a:latin typeface="Times New Roman" pitchFamily="18" charset="0"/>
                <a:cs typeface="Times New Roman" pitchFamily="18" charset="0"/>
              </a:rPr>
              <a:t> </a:t>
            </a:r>
            <a:r>
              <a:rPr lang="en-US" sz="2900" err="1" smtClean="0">
                <a:latin typeface="Times New Roman" pitchFamily="18" charset="0"/>
                <a:cs typeface="Times New Roman" pitchFamily="18" charset="0"/>
              </a:rPr>
              <a:t>thống</a:t>
            </a:r>
            <a:r>
              <a:rPr lang="en-US" sz="2900" smtClean="0">
                <a:latin typeface="Times New Roman" pitchFamily="18" charset="0"/>
                <a:cs typeface="Times New Roman" pitchFamily="18" charset="0"/>
              </a:rPr>
              <a:t> </a:t>
            </a:r>
            <a:r>
              <a:rPr lang="en-US" sz="2900" smtClean="0">
                <a:latin typeface="Times New Roman" pitchFamily="18" charset="0"/>
                <a:cs typeface="Times New Roman" pitchFamily="18" charset="0"/>
              </a:rPr>
              <a:t>API</a:t>
            </a:r>
            <a:r>
              <a:rPr lang="en-US" sz="290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mới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hỗ</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trợ</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xây</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dựng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giao</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diện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đồ</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họa</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trên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nền</a:t>
            </a:r>
            <a:r>
              <a:rPr lang="en-US" sz="2900" dirty="0" smtClean="0">
                <a:latin typeface="Times New Roman" pitchFamily="18" charset="0"/>
                <a:cs typeface="Times New Roman" pitchFamily="18" charset="0"/>
              </a:rPr>
              <a:t> Window</a:t>
            </a:r>
          </a:p>
          <a:p>
            <a:pPr marL="342900" indent="-342900" algn="l">
              <a:lnSpc>
                <a:spcPct val="120000"/>
              </a:lnSpc>
              <a:buBlip>
                <a:blip r:embed="rId3"/>
              </a:buBlip>
            </a:pPr>
            <a:r>
              <a:rPr lang="en-US" sz="2900" smtClean="0">
                <a:latin typeface="Times New Roman" pitchFamily="18" charset="0"/>
                <a:cs typeface="Times New Roman" pitchFamily="18" charset="0"/>
              </a:rPr>
              <a:t>Cho </a:t>
            </a:r>
            <a:r>
              <a:rPr lang="en-US" sz="2900" dirty="0" err="1" smtClean="0">
                <a:latin typeface="Times New Roman" pitchFamily="18" charset="0"/>
                <a:cs typeface="Times New Roman" pitchFamily="18" charset="0"/>
              </a:rPr>
              <a:t>phép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tận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dụng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lợi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thế</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về</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đa</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phương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tiện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hiện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đại</a:t>
            </a:r>
            <a:endParaRPr lang="en-US" sz="2900" dirty="0" smtClean="0">
              <a:latin typeface="Times New Roman" pitchFamily="18" charset="0"/>
              <a:cs typeface="Times New Roman" pitchFamily="18" charset="0"/>
            </a:endParaRPr>
          </a:p>
          <a:p>
            <a:pPr marL="342900" indent="-342900" algn="l">
              <a:lnSpc>
                <a:spcPct val="120000"/>
              </a:lnSpc>
              <a:buBlip>
                <a:blip r:embed="rId3"/>
              </a:buBlip>
            </a:pPr>
            <a:r>
              <a:rPr lang="en-US" sz="2900" smtClean="0">
                <a:latin typeface="Times New Roman" pitchFamily="18" charset="0"/>
                <a:cs typeface="Times New Roman" pitchFamily="18" charset="0"/>
              </a:rPr>
              <a:t>Bộ </a:t>
            </a:r>
            <a:r>
              <a:rPr lang="en-US" sz="2900" dirty="0" err="1" smtClean="0">
                <a:latin typeface="Times New Roman" pitchFamily="18" charset="0"/>
                <a:cs typeface="Times New Roman" pitchFamily="18" charset="0"/>
              </a:rPr>
              <a:t>phận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của</a:t>
            </a:r>
            <a:r>
              <a:rPr lang="en-US" sz="2900" dirty="0" smtClean="0">
                <a:latin typeface="Times New Roman" pitchFamily="18" charset="0"/>
                <a:cs typeface="Times New Roman" pitchFamily="18" charset="0"/>
              </a:rPr>
              <a:t> .NET framework 3.0</a:t>
            </a:r>
          </a:p>
          <a:p>
            <a:pPr marL="342900" indent="-342900" algn="l">
              <a:lnSpc>
                <a:spcPct val="120000"/>
              </a:lnSpc>
              <a:buBlip>
                <a:blip r:embed="rId3"/>
              </a:buBlip>
            </a:pPr>
            <a:r>
              <a:rPr lang="en-US" sz="2900" smtClean="0">
                <a:latin typeface="Times New Roman" pitchFamily="18" charset="0"/>
                <a:cs typeface="Times New Roman" pitchFamily="18" charset="0"/>
              </a:rPr>
              <a:t>Tích </a:t>
            </a:r>
            <a:r>
              <a:rPr lang="en-US" sz="2900" dirty="0" err="1" smtClean="0">
                <a:latin typeface="Times New Roman" pitchFamily="18" charset="0"/>
                <a:cs typeface="Times New Roman" pitchFamily="18" charset="0"/>
              </a:rPr>
              <a:t>hợp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sẵn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trong</a:t>
            </a:r>
            <a:r>
              <a:rPr lang="en-US" sz="2900" dirty="0" smtClean="0">
                <a:latin typeface="Times New Roman" pitchFamily="18" charset="0"/>
                <a:cs typeface="Times New Roman" pitchFamily="18" charset="0"/>
              </a:rPr>
              <a:t>: </a:t>
            </a:r>
          </a:p>
          <a:p>
            <a:pPr algn="l"/>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8065" y="3885399"/>
            <a:ext cx="2654710" cy="2247900"/>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3510" y="3429000"/>
            <a:ext cx="3155630" cy="1017105"/>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77623" y="4845120"/>
            <a:ext cx="2418940" cy="1280805"/>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23736" y="2716858"/>
            <a:ext cx="2305664" cy="1729247"/>
          </a:xfrm>
          <a:prstGeom prst="rect">
            <a:avLst/>
          </a:prstGeom>
        </p:spPr>
      </p:pic>
      <p:sp>
        <p:nvSpPr>
          <p:cNvPr id="4" name="Title 3"/>
          <p:cNvSpPr>
            <a:spLocks noGrp="1"/>
          </p:cNvSpPr>
          <p:nvPr>
            <p:ph type="title"/>
          </p:nvPr>
        </p:nvSpPr>
        <p:spPr>
          <a:xfrm>
            <a:off x="0" y="274638"/>
            <a:ext cx="9144000" cy="792162"/>
          </a:xfrm>
        </p:spPr>
        <p:txBody>
          <a:bodyPr anchor="t">
            <a:normAutofit fontScale="90000"/>
          </a:bodyPr>
          <a:lstStyle/>
          <a:p>
            <a:r>
              <a:rPr lang="en-US"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Khái niệm WPF</a:t>
            </a:r>
            <a:r>
              <a:rPr lang="en-US"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endParaRPr lang="en-US"/>
          </a:p>
        </p:txBody>
      </p:sp>
      <p:sp>
        <p:nvSpPr>
          <p:cNvPr id="2" name="Slide Number Placeholder 1"/>
          <p:cNvSpPr>
            <a:spLocks noGrp="1"/>
          </p:cNvSpPr>
          <p:nvPr>
            <p:ph type="sldNum" sz="quarter" idx="12"/>
          </p:nvPr>
        </p:nvSpPr>
        <p:spPr/>
        <p:txBody>
          <a:bodyPr/>
          <a:lstStyle/>
          <a:p>
            <a:fld id="{DDE78882-3F85-442E-9580-E9FE03BA44CF}" type="slidenum">
              <a:rPr lang="en-US" smtClean="0"/>
              <a:t>4</a:t>
            </a:fld>
            <a:endParaRPr lang="en-US"/>
          </a:p>
        </p:txBody>
      </p:sp>
    </p:spTree>
    <p:extLst>
      <p:ext uri="{BB962C8B-B14F-4D97-AF65-F5344CB8AC3E}">
        <p14:creationId xmlns:p14="http://schemas.microsoft.com/office/powerpoint/2010/main" val="1057759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tIns="548640">
            <a:noAutofit/>
          </a:bodyPr>
          <a:lstStyle/>
          <a:p>
            <a:r>
              <a:rPr lang="en-US" sz="4000"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KIẾN TRÚC WPF</a:t>
            </a:r>
            <a:r>
              <a:rPr lang="en-US"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endParaRPr lang="en-US" dirty="0"/>
          </a:p>
        </p:txBody>
      </p:sp>
      <p:pic>
        <p:nvPicPr>
          <p:cNvPr id="4" name="Content Placeholder 3" descr="https://trungnemo.files.wordpress.com/2014/02/screenshot_c_wpf3.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219200"/>
            <a:ext cx="8382000" cy="5410200"/>
          </a:xfrm>
          <a:prstGeom prst="rect">
            <a:avLst/>
          </a:prstGeom>
          <a:noFill/>
          <a:ln>
            <a:noFill/>
          </a:ln>
        </p:spPr>
      </p:pic>
      <p:sp>
        <p:nvSpPr>
          <p:cNvPr id="3" name="Slide Number Placeholder 2"/>
          <p:cNvSpPr>
            <a:spLocks noGrp="1"/>
          </p:cNvSpPr>
          <p:nvPr>
            <p:ph type="sldNum" sz="quarter" idx="12"/>
          </p:nvPr>
        </p:nvSpPr>
        <p:spPr/>
        <p:txBody>
          <a:bodyPr/>
          <a:lstStyle/>
          <a:p>
            <a:fld id="{DDE78882-3F85-442E-9580-E9FE03BA44CF}" type="slidenum">
              <a:rPr lang="en-US" smtClean="0"/>
              <a:t>5</a:t>
            </a:fld>
            <a:endParaRPr lang="en-US"/>
          </a:p>
        </p:txBody>
      </p:sp>
    </p:spTree>
    <p:extLst>
      <p:ext uri="{BB962C8B-B14F-4D97-AF65-F5344CB8AC3E}">
        <p14:creationId xmlns:p14="http://schemas.microsoft.com/office/powerpoint/2010/main" val="31233201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36871"/>
            <a:ext cx="2971571" cy="2534265"/>
          </a:xfrm>
          <a:prstGeom prst="rect">
            <a:avLst/>
          </a:prstGeom>
        </p:spPr>
      </p:pic>
      <p:sp>
        <p:nvSpPr>
          <p:cNvPr id="3" name="Content Placeholder 2"/>
          <p:cNvSpPr>
            <a:spLocks noGrp="1"/>
          </p:cNvSpPr>
          <p:nvPr>
            <p:ph idx="1"/>
          </p:nvPr>
        </p:nvSpPr>
        <p:spPr>
          <a:xfrm>
            <a:off x="0" y="1295400"/>
            <a:ext cx="9144000" cy="5334000"/>
          </a:xfrm>
        </p:spPr>
        <p:txBody>
          <a:bodyPr>
            <a:normAutofit/>
          </a:bodyPr>
          <a:lstStyle/>
          <a:p>
            <a:pPr>
              <a:lnSpc>
                <a:spcPct val="160000"/>
              </a:lnSpc>
            </a:pPr>
            <a:r>
              <a:rPr lang="en-US" sz="2900" dirty="0" err="1" smtClean="0">
                <a:latin typeface="Times New Roman" pitchFamily="18" charset="0"/>
                <a:cs typeface="Times New Roman" pitchFamily="18" charset="0"/>
              </a:rPr>
              <a:t>Gồm</a:t>
            </a:r>
            <a:r>
              <a:rPr lang="en-US" sz="2900" dirty="0" smtClean="0">
                <a:latin typeface="Times New Roman" pitchFamily="18" charset="0"/>
                <a:cs typeface="Times New Roman" pitchFamily="18" charset="0"/>
              </a:rPr>
              <a:t> </a:t>
            </a:r>
            <a:r>
              <a:rPr lang="en-US" sz="2900" err="1" smtClean="0">
                <a:latin typeface="Times New Roman" pitchFamily="18" charset="0"/>
                <a:cs typeface="Times New Roman" pitchFamily="18" charset="0"/>
              </a:rPr>
              <a:t>các</a:t>
            </a:r>
            <a:r>
              <a:rPr lang="en-US" sz="2900" smtClean="0">
                <a:latin typeface="Times New Roman" pitchFamily="18" charset="0"/>
                <a:cs typeface="Times New Roman" pitchFamily="18" charset="0"/>
              </a:rPr>
              <a:t> thành phần ứng dụng tạo thành WPF</a:t>
            </a:r>
            <a:endParaRPr lang="en-US" sz="2900" dirty="0" smtClean="0">
              <a:latin typeface="Times New Roman" pitchFamily="18" charset="0"/>
              <a:cs typeface="Times New Roman" pitchFamily="18" charset="0"/>
            </a:endParaRPr>
          </a:p>
          <a:p>
            <a:pPr>
              <a:lnSpc>
                <a:spcPct val="160000"/>
              </a:lnSpc>
            </a:pPr>
            <a:r>
              <a:rPr lang="en-US" sz="2900" dirty="0" err="1" smtClean="0">
                <a:latin typeface="Times New Roman" pitchFamily="18" charset="0"/>
                <a:cs typeface="Times New Roman" pitchFamily="18" charset="0"/>
              </a:rPr>
              <a:t>Chứa</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các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tập</a:t>
            </a:r>
            <a:r>
              <a:rPr lang="en-US" sz="2900" dirty="0" smtClean="0">
                <a:latin typeface="Times New Roman" pitchFamily="18" charset="0"/>
                <a:cs typeface="Times New Roman" pitchFamily="18" charset="0"/>
              </a:rPr>
              <a:t> tin </a:t>
            </a:r>
            <a:r>
              <a:rPr lang="en-US" sz="2900" dirty="0" err="1" smtClean="0">
                <a:latin typeface="Times New Roman" pitchFamily="18" charset="0"/>
                <a:cs typeface="Times New Roman" pitchFamily="18" charset="0"/>
              </a:rPr>
              <a:t>cụ</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thể</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sẽ</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tham</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chiếu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vào</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mã</a:t>
            </a:r>
            <a:r>
              <a:rPr lang="en-US" sz="2900" dirty="0" smtClean="0">
                <a:latin typeface="Times New Roman" pitchFamily="18" charset="0"/>
                <a:cs typeface="Times New Roman" pitchFamily="18" charset="0"/>
              </a:rPr>
              <a:t> </a:t>
            </a:r>
            <a:r>
              <a:rPr lang="en-US" sz="2900" smtClean="0">
                <a:latin typeface="Times New Roman" pitchFamily="18" charset="0"/>
                <a:cs typeface="Times New Roman" pitchFamily="18" charset="0"/>
              </a:rPr>
              <a:t>WPF:</a:t>
            </a:r>
            <a:endParaRPr lang="en-US" sz="2900" dirty="0" smtClean="0">
              <a:latin typeface="Times New Roman" pitchFamily="18" charset="0"/>
              <a:cs typeface="Times New Roman" pitchFamily="18" charset="0"/>
            </a:endParaRPr>
          </a:p>
          <a:p>
            <a:pPr marL="0" indent="0">
              <a:buNone/>
            </a:pPr>
            <a:r>
              <a:rPr lang="en-US" sz="2900" dirty="0">
                <a:latin typeface="Times New Roman" pitchFamily="18" charset="0"/>
                <a:cs typeface="Times New Roman" pitchFamily="18" charset="0"/>
              </a:rPr>
              <a:t>	</a:t>
            </a:r>
            <a:r>
              <a:rPr lang="en-US" sz="2900" dirty="0" smtClean="0">
                <a:latin typeface="Times New Roman" pitchFamily="18" charset="0"/>
                <a:cs typeface="Times New Roman" pitchFamily="18" charset="0"/>
                <a:sym typeface="Wingdings"/>
              </a:rPr>
              <a:t>PresentationFrameword.dll: </a:t>
            </a:r>
            <a:r>
              <a:rPr lang="en-US" sz="2900" dirty="0" err="1" smtClean="0">
                <a:latin typeface="Times New Roman" pitchFamily="18" charset="0"/>
                <a:cs typeface="Times New Roman" pitchFamily="18" charset="0"/>
                <a:sym typeface="Wingdings"/>
              </a:rPr>
              <a:t>tạo</a:t>
            </a:r>
            <a:r>
              <a:rPr lang="en-US" sz="2900" dirty="0" smtClean="0">
                <a:latin typeface="Times New Roman" pitchFamily="18" charset="0"/>
                <a:cs typeface="Times New Roman" pitchFamily="18" charset="0"/>
                <a:sym typeface="Wingdings"/>
              </a:rPr>
              <a:t> </a:t>
            </a:r>
            <a:r>
              <a:rPr lang="en-US" sz="2900" dirty="0" err="1" smtClean="0">
                <a:latin typeface="Times New Roman" pitchFamily="18" charset="0"/>
                <a:cs typeface="Times New Roman" pitchFamily="18" charset="0"/>
                <a:sym typeface="Wingdings"/>
              </a:rPr>
              <a:t>điều</a:t>
            </a:r>
            <a:r>
              <a:rPr lang="en-US" sz="2900" dirty="0" smtClean="0">
                <a:latin typeface="Times New Roman" pitchFamily="18" charset="0"/>
                <a:cs typeface="Times New Roman" pitchFamily="18" charset="0"/>
                <a:sym typeface="Wingdings"/>
              </a:rPr>
              <a:t> </a:t>
            </a:r>
            <a:r>
              <a:rPr lang="en-US" sz="2900" dirty="0" err="1" smtClean="0">
                <a:latin typeface="Times New Roman" pitchFamily="18" charset="0"/>
                <a:cs typeface="Times New Roman" pitchFamily="18" charset="0"/>
                <a:sym typeface="Wingdings"/>
              </a:rPr>
              <a:t>khiển</a:t>
            </a:r>
            <a:r>
              <a:rPr lang="en-US" sz="2900" dirty="0" smtClean="0">
                <a:latin typeface="Times New Roman" pitchFamily="18" charset="0"/>
                <a:cs typeface="Times New Roman" pitchFamily="18" charset="0"/>
                <a:sym typeface="Wingdings"/>
              </a:rPr>
              <a:t>    	layout</a:t>
            </a:r>
          </a:p>
          <a:p>
            <a:pPr marL="914400" indent="-914400">
              <a:buNone/>
            </a:pPr>
            <a:r>
              <a:rPr lang="en-US" sz="2900" dirty="0" smtClean="0">
                <a:latin typeface="Times New Roman" pitchFamily="18" charset="0"/>
                <a:cs typeface="Times New Roman" pitchFamily="18" charset="0"/>
                <a:sym typeface="Wingdings"/>
              </a:rPr>
              <a:t>          </a:t>
            </a:r>
            <a:r>
              <a:rPr lang="en-US" sz="2800" dirty="0"/>
              <a:t> </a:t>
            </a:r>
            <a:r>
              <a:rPr lang="en-US" sz="2900" dirty="0" smtClean="0">
                <a:latin typeface="Times New Roman" pitchFamily="18" charset="0"/>
                <a:cs typeface="Times New Roman" pitchFamily="18" charset="0"/>
              </a:rPr>
              <a:t>PresentationCore.dll:</a:t>
            </a:r>
            <a:r>
              <a:rPr lang="en-US" sz="2800" dirty="0" smtClean="0"/>
              <a:t> </a:t>
            </a:r>
            <a:r>
              <a:rPr lang="en-US" sz="2800" dirty="0" err="1" smtClean="0"/>
              <a:t>lỗi</a:t>
            </a:r>
            <a:r>
              <a:rPr lang="en-US" sz="2800" dirty="0" smtClean="0"/>
              <a:t> </a:t>
            </a:r>
            <a:r>
              <a:rPr lang="en-US" sz="2800" dirty="0" err="1" smtClean="0"/>
              <a:t>nền</a:t>
            </a:r>
            <a:r>
              <a:rPr lang="en-US" sz="2800" dirty="0" smtClean="0"/>
              <a:t> </a:t>
            </a:r>
            <a:r>
              <a:rPr lang="en-US" sz="2800" dirty="0" err="1" smtClean="0"/>
              <a:t>điều</a:t>
            </a:r>
            <a:r>
              <a:rPr lang="en-US" sz="2800" dirty="0" smtClean="0"/>
              <a:t> </a:t>
            </a:r>
            <a:r>
              <a:rPr lang="en-US" sz="2800" dirty="0" err="1" smtClean="0"/>
              <a:t>khiển</a:t>
            </a:r>
            <a:r>
              <a:rPr lang="en-US" sz="2800" dirty="0" smtClean="0"/>
              <a:t> </a:t>
            </a:r>
            <a:r>
              <a:rPr lang="en-US" sz="2800" err="1" smtClean="0"/>
              <a:t>lớp</a:t>
            </a:r>
            <a:r>
              <a:rPr lang="en-US" sz="2800" smtClean="0"/>
              <a:t> cơ </a:t>
            </a:r>
            <a:r>
              <a:rPr lang="en-US" sz="2800" err="1" smtClean="0"/>
              <a:t>sở</a:t>
            </a:r>
            <a:r>
              <a:rPr lang="en-US" sz="2800" smtClean="0"/>
              <a:t> kế </a:t>
            </a:r>
            <a:r>
              <a:rPr lang="en-US" sz="2800" dirty="0" err="1" smtClean="0"/>
              <a:t>thừa</a:t>
            </a:r>
            <a:r>
              <a:rPr lang="en-US" sz="2800" dirty="0" smtClean="0"/>
              <a:t> </a:t>
            </a:r>
            <a:r>
              <a:rPr lang="en-US" sz="2800" dirty="0" err="1" smtClean="0"/>
              <a:t>từ</a:t>
            </a:r>
            <a:r>
              <a:rPr lang="en-US" sz="2800" dirty="0" smtClean="0"/>
              <a:t> </a:t>
            </a:r>
            <a:r>
              <a:rPr lang="en-US" sz="2800" dirty="0" err="1" smtClean="0"/>
              <a:t>nó</a:t>
            </a:r>
            <a:r>
              <a:rPr lang="en-US" sz="2800" dirty="0" smtClean="0"/>
              <a:t> (PresentationFrameword.dll)</a:t>
            </a:r>
          </a:p>
          <a:p>
            <a:pPr marL="0" indent="0">
              <a:buNone/>
            </a:pPr>
            <a:r>
              <a:rPr lang="en-US" sz="2800"/>
              <a:t>	</a:t>
            </a:r>
            <a:r>
              <a:rPr lang="en-US" sz="2900" smtClean="0">
                <a:latin typeface="Times New Roman" pitchFamily="18" charset="0"/>
                <a:cs typeface="Times New Roman" pitchFamily="18" charset="0"/>
                <a:sym typeface="Wingdings"/>
              </a:rPr>
              <a:t></a:t>
            </a:r>
            <a:r>
              <a:rPr lang="en-US" sz="2900" smtClean="0">
                <a:latin typeface="Times New Roman" pitchFamily="18" charset="0"/>
                <a:cs typeface="Times New Roman" pitchFamily="18" charset="0"/>
              </a:rPr>
              <a:t> </a:t>
            </a:r>
            <a:r>
              <a:rPr lang="en-US" sz="2900" dirty="0">
                <a:latin typeface="Times New Roman" pitchFamily="18" charset="0"/>
                <a:cs typeface="Times New Roman" pitchFamily="18" charset="0"/>
              </a:rPr>
              <a:t>WindowBase.dll: </a:t>
            </a:r>
            <a:r>
              <a:rPr lang="en-US" sz="2900" dirty="0" err="1" smtClean="0">
                <a:latin typeface="Times New Roman" pitchFamily="18" charset="0"/>
                <a:cs typeface="Times New Roman" pitchFamily="18" charset="0"/>
              </a:rPr>
              <a:t>điều</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khiển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các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thành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phần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cơ</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bản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nằm</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ngoài</a:t>
            </a:r>
            <a:r>
              <a:rPr lang="en-US" sz="2900" dirty="0" smtClean="0">
                <a:latin typeface="Times New Roman" pitchFamily="18" charset="0"/>
                <a:cs typeface="Times New Roman" pitchFamily="18" charset="0"/>
              </a:rPr>
              <a:t> WPF (Dispatcher, </a:t>
            </a:r>
            <a:r>
              <a:rPr lang="en-US" sz="2900" smtClean="0">
                <a:latin typeface="Times New Roman" pitchFamily="18" charset="0"/>
                <a:cs typeface="Times New Roman" pitchFamily="18" charset="0"/>
              </a:rPr>
              <a:t>Dependency)</a:t>
            </a:r>
            <a:endParaRPr lang="en-US" sz="2900" dirty="0" smtClean="0">
              <a:latin typeface="Times New Roman" pitchFamily="18" charset="0"/>
              <a:cs typeface="Times New Roman" pitchFamily="18" charset="0"/>
            </a:endParaRPr>
          </a:p>
        </p:txBody>
      </p:sp>
      <p:sp>
        <p:nvSpPr>
          <p:cNvPr id="5" name="Title 1"/>
          <p:cNvSpPr>
            <a:spLocks noGrp="1"/>
          </p:cNvSpPr>
          <p:nvPr>
            <p:ph type="title"/>
          </p:nvPr>
        </p:nvSpPr>
        <p:spPr>
          <a:xfrm>
            <a:off x="0" y="274638"/>
            <a:ext cx="9144000" cy="1143000"/>
          </a:xfrm>
        </p:spPr>
        <p:txBody>
          <a:bodyPr wrap="square" tIns="0" bIns="0" anchor="ctr" anchorCtr="0">
            <a:noAutofit/>
          </a:bodyPr>
          <a:lstStyle/>
          <a:p>
            <a:pPr defTabSz="0"/>
            <a:r>
              <a:rPr lang="en-US" b="1" smtClean="0">
                <a:latin typeface="Times New Roman" pitchFamily="18" charset="0"/>
                <a:cs typeface="Times New Roman" pitchFamily="18" charset="0"/>
              </a:rPr>
              <a:t/>
            </a:r>
            <a:br>
              <a:rPr lang="en-US" b="1" smtClean="0">
                <a:latin typeface="Times New Roman" pitchFamily="18" charset="0"/>
                <a:cs typeface="Times New Roman" pitchFamily="18" charset="0"/>
              </a:rPr>
            </a:br>
            <a:r>
              <a:rPr lang="en-US" b="1">
                <a:solidFill>
                  <a:schemeClr val="tx2">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Managed </a:t>
            </a:r>
            <a:r>
              <a:rPr lang="en-US" b="1" smtClean="0">
                <a:solidFill>
                  <a:schemeClr val="tx2">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Layer</a:t>
            </a:r>
            <a:r>
              <a:rPr lang="en-US" b="1" smtClean="0">
                <a:latin typeface="Times New Roman" pitchFamily="18" charset="0"/>
                <a:cs typeface="Times New Roman" pitchFamily="18" charset="0"/>
              </a:rPr>
              <a:t/>
            </a:r>
            <a:br>
              <a:rPr lang="en-US" b="1"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DDE78882-3F85-442E-9580-E9FE03BA44CF}" type="slidenum">
              <a:rPr lang="en-US" smtClean="0"/>
              <a:t>6</a:t>
            </a:fld>
            <a:endParaRPr lang="en-US"/>
          </a:p>
        </p:txBody>
      </p:sp>
    </p:spTree>
    <p:extLst>
      <p:ext uri="{BB962C8B-B14F-4D97-AF65-F5344CB8AC3E}">
        <p14:creationId xmlns:p14="http://schemas.microsoft.com/office/powerpoint/2010/main" val="1412454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36871"/>
            <a:ext cx="2971571" cy="2534265"/>
          </a:xfrm>
          <a:prstGeom prst="rect">
            <a:avLst/>
          </a:prstGeom>
        </p:spPr>
      </p:pic>
      <p:sp>
        <p:nvSpPr>
          <p:cNvPr id="2" name="Title 1"/>
          <p:cNvSpPr>
            <a:spLocks noGrp="1"/>
          </p:cNvSpPr>
          <p:nvPr>
            <p:ph type="title"/>
          </p:nvPr>
        </p:nvSpPr>
        <p:spPr>
          <a:xfrm>
            <a:off x="533400" y="533400"/>
            <a:ext cx="8229600" cy="1189038"/>
          </a:xfrm>
        </p:spPr>
        <p:txBody>
          <a:bodyPr>
            <a:normAutofit fontScale="90000"/>
          </a:bodyPr>
          <a:lstStyle/>
          <a:p>
            <a:r>
              <a:rPr lang="en-US" smtClean="0"/>
              <a:t/>
            </a:r>
            <a:br>
              <a:rPr lang="en-US" smtClean="0"/>
            </a:br>
            <a:r>
              <a:rPr lang="en-US" b="1" smtClean="0">
                <a:solidFill>
                  <a:schemeClr val="tx2">
                    <a:lumMod val="60000"/>
                    <a:lumOff val="40000"/>
                  </a:schemeClr>
                </a:solidFill>
                <a:latin typeface="Times New Roman" pitchFamily="18" charset="0"/>
                <a:cs typeface="Times New Roman" pitchFamily="18" charset="0"/>
              </a:rPr>
              <a:t/>
            </a:r>
            <a:br>
              <a:rPr lang="en-US" b="1" smtClean="0">
                <a:solidFill>
                  <a:schemeClr val="tx2">
                    <a:lumMod val="60000"/>
                    <a:lumOff val="40000"/>
                  </a:schemeClr>
                </a:solidFill>
                <a:latin typeface="Times New Roman" pitchFamily="18" charset="0"/>
                <a:cs typeface="Times New Roman" pitchFamily="18" charset="0"/>
              </a:rPr>
            </a:br>
            <a:r>
              <a:rPr lang="en-US" b="1">
                <a:solidFill>
                  <a:schemeClr val="tx2">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UnManaged Layer (</a:t>
            </a:r>
            <a:r>
              <a:rPr lang="en-US" b="1" smtClean="0">
                <a:solidFill>
                  <a:schemeClr val="tx2">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Milcore.dll)</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r>
            <a:br>
              <a:rPr lang="en-US" dirty="0" smtClean="0">
                <a:effectLst>
                  <a:outerShdw blurRad="38100" dist="38100" dir="2700000" algn="tl">
                    <a:srgbClr val="000000">
                      <a:alpha val="43137"/>
                    </a:srgbClr>
                  </a:outerShdw>
                </a:effectLst>
                <a:latin typeface="Times New Roman" pitchFamily="18" charset="0"/>
                <a:cs typeface="Times New Roman" pitchFamily="18" charset="0"/>
              </a:rPr>
            </a:br>
            <a:r>
              <a:rPr lang="en-US" dirty="0" smtClean="0">
                <a:effectLst>
                  <a:outerShdw blurRad="38100" dist="38100" dir="2700000" algn="tl">
                    <a:srgbClr val="000000">
                      <a:alpha val="43137"/>
                    </a:srgbClr>
                  </a:outerShdw>
                </a:effectLst>
                <a:latin typeface="Times New Roman" pitchFamily="18" charset="0"/>
                <a:cs typeface="Times New Roman" pitchFamily="18" charset="0"/>
              </a:rPr>
              <a:t/>
            </a:r>
            <a:br>
              <a:rPr lang="en-US" dirty="0" smtClean="0">
                <a:effectLst>
                  <a:outerShdw blurRad="38100" dist="38100" dir="2700000" algn="tl">
                    <a:srgbClr val="000000">
                      <a:alpha val="43137"/>
                    </a:srgbClr>
                  </a:outerShdw>
                </a:effectLst>
                <a:latin typeface="Times New Roman" pitchFamily="18" charset="0"/>
                <a:cs typeface="Times New Roman" pitchFamily="18" charset="0"/>
              </a:rPr>
            </a:br>
            <a:endParaRPr lang="en-US"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0" y="1905000"/>
            <a:ext cx="9144000" cy="3352800"/>
          </a:xfrm>
        </p:spPr>
        <p:txBody>
          <a:bodyPr anchor="t">
            <a:normAutofit lnSpcReduction="10000"/>
          </a:bodyPr>
          <a:lstStyle/>
          <a:p>
            <a:pPr>
              <a:lnSpc>
                <a:spcPct val="150000"/>
              </a:lnSpc>
            </a:pPr>
            <a:r>
              <a:rPr lang="en-US" sz="2900" dirty="0" err="1" smtClean="0">
                <a:latin typeface="Times New Roman" pitchFamily="18" charset="0"/>
                <a:cs typeface="Times New Roman" pitchFamily="18" charset="0"/>
              </a:rPr>
              <a:t>Thực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hiện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chuyển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đổi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các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đối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tượng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của</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các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gói</a:t>
            </a:r>
            <a:r>
              <a:rPr lang="en-US" sz="2900" dirty="0" smtClean="0">
                <a:latin typeface="Times New Roman" pitchFamily="18" charset="0"/>
                <a:cs typeface="Times New Roman" pitchFamily="18" charset="0"/>
              </a:rPr>
              <a:t> Managed Layer </a:t>
            </a:r>
            <a:r>
              <a:rPr lang="en-US" sz="2900" dirty="0" err="1" smtClean="0">
                <a:latin typeface="Times New Roman" pitchFamily="18" charset="0"/>
                <a:cs typeface="Times New Roman" pitchFamily="18" charset="0"/>
              </a:rPr>
              <a:t>thành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đối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tượng</a:t>
            </a:r>
            <a:r>
              <a:rPr lang="en-US" sz="2900" dirty="0" smtClean="0">
                <a:latin typeface="Times New Roman" pitchFamily="18" charset="0"/>
                <a:cs typeface="Times New Roman" pitchFamily="18" charset="0"/>
              </a:rPr>
              <a:t> Texture </a:t>
            </a:r>
            <a:r>
              <a:rPr lang="en-US" sz="2900" dirty="0" err="1" smtClean="0">
                <a:latin typeface="Times New Roman" pitchFamily="18" charset="0"/>
                <a:cs typeface="Times New Roman" pitchFamily="18" charset="0"/>
              </a:rPr>
              <a:t>cho</a:t>
            </a:r>
            <a:r>
              <a:rPr lang="en-US" sz="2900" dirty="0" smtClean="0">
                <a:latin typeface="Times New Roman" pitchFamily="18" charset="0"/>
                <a:cs typeface="Times New Roman" pitchFamily="18" charset="0"/>
              </a:rPr>
              <a:t> Direct3D </a:t>
            </a:r>
            <a:r>
              <a:rPr lang="en-US" sz="2900" dirty="0" err="1" smtClean="0">
                <a:latin typeface="Times New Roman" pitchFamily="18" charset="0"/>
                <a:cs typeface="Times New Roman" pitchFamily="18" charset="0"/>
              </a:rPr>
              <a:t>làm</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việc</a:t>
            </a:r>
            <a:endParaRPr lang="en-US" sz="2900" dirty="0" smtClean="0">
              <a:latin typeface="Times New Roman" pitchFamily="18" charset="0"/>
              <a:cs typeface="Times New Roman" pitchFamily="18" charset="0"/>
            </a:endParaRPr>
          </a:p>
          <a:p>
            <a:pPr>
              <a:lnSpc>
                <a:spcPct val="150000"/>
              </a:lnSpc>
              <a:spcBef>
                <a:spcPts val="1200"/>
              </a:spcBef>
            </a:pPr>
            <a:r>
              <a:rPr lang="en-US" sz="2900" dirty="0" smtClean="0">
                <a:latin typeface="Times New Roman" pitchFamily="18" charset="0"/>
                <a:cs typeface="Times New Roman" pitchFamily="18" charset="0"/>
              </a:rPr>
              <a:t>WindowsCodes.dll: </a:t>
            </a:r>
            <a:r>
              <a:rPr lang="en-US" sz="2900" dirty="0" err="1" smtClean="0">
                <a:latin typeface="Times New Roman" pitchFamily="18" charset="0"/>
                <a:cs typeface="Times New Roman" pitchFamily="18" charset="0"/>
              </a:rPr>
              <a:t>mức</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thấp</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hơn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hỗ</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trợ</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hình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ảnh</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trong</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WPF.Gồm</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trình</a:t>
            </a:r>
            <a:r>
              <a:rPr lang="en-US" sz="2900" dirty="0" smtClean="0">
                <a:latin typeface="Times New Roman" pitchFamily="18" charset="0"/>
                <a:cs typeface="Times New Roman" pitchFamily="18" charset="0"/>
              </a:rPr>
              <a:t> code </a:t>
            </a:r>
            <a:r>
              <a:rPr lang="en-US" sz="2900" dirty="0" err="1" smtClean="0">
                <a:latin typeface="Times New Roman" pitchFamily="18" charset="0"/>
                <a:cs typeface="Times New Roman" pitchFamily="18" charset="0"/>
              </a:rPr>
              <a:t>để</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nén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và</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giải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nén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các</a:t>
            </a:r>
            <a:r>
              <a:rPr lang="en-US" sz="2900" dirty="0" smtClean="0">
                <a:latin typeface="Times New Roman" pitchFamily="18" charset="0"/>
                <a:cs typeface="Times New Roman" pitchFamily="18" charset="0"/>
              </a:rPr>
              <a:t> </a:t>
            </a:r>
            <a:r>
              <a:rPr lang="en-US" sz="2900" smtClean="0">
                <a:latin typeface="Times New Roman" pitchFamily="18" charset="0"/>
                <a:cs typeface="Times New Roman" pitchFamily="18" charset="0"/>
              </a:rPr>
              <a:t>Vector Graphic</a:t>
            </a:r>
            <a:endParaRPr lang="en-US" sz="29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DE78882-3F85-442E-9580-E9FE03BA44CF}" type="slidenum">
              <a:rPr lang="en-US" smtClean="0"/>
              <a:t>7</a:t>
            </a:fld>
            <a:endParaRPr lang="en-US"/>
          </a:p>
        </p:txBody>
      </p:sp>
    </p:spTree>
    <p:extLst>
      <p:ext uri="{BB962C8B-B14F-4D97-AF65-F5344CB8AC3E}">
        <p14:creationId xmlns:p14="http://schemas.microsoft.com/office/powerpoint/2010/main" val="26113754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36871"/>
            <a:ext cx="2971571" cy="2534265"/>
          </a:xfrm>
          <a:prstGeom prst="rect">
            <a:avLst/>
          </a:prstGeom>
        </p:spPr>
      </p:pic>
      <p:sp>
        <p:nvSpPr>
          <p:cNvPr id="4" name="Slide Number Placeholder 3"/>
          <p:cNvSpPr>
            <a:spLocks noGrp="1"/>
          </p:cNvSpPr>
          <p:nvPr>
            <p:ph type="sldNum" sz="quarter" idx="12"/>
          </p:nvPr>
        </p:nvSpPr>
        <p:spPr/>
        <p:txBody>
          <a:bodyPr/>
          <a:lstStyle/>
          <a:p>
            <a:fld id="{DDE78882-3F85-442E-9580-E9FE03BA44CF}" type="slidenum">
              <a:rPr lang="en-US" smtClean="0"/>
              <a:t>8</a:t>
            </a:fld>
            <a:endParaRPr lang="en-US"/>
          </a:p>
        </p:txBody>
      </p:sp>
      <p:sp>
        <p:nvSpPr>
          <p:cNvPr id="7" name="Title 1"/>
          <p:cNvSpPr txBox="1">
            <a:spLocks/>
          </p:cNvSpPr>
          <p:nvPr/>
        </p:nvSpPr>
        <p:spPr>
          <a:xfrm>
            <a:off x="457200" y="609600"/>
            <a:ext cx="8229600" cy="6019800"/>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300" b="1" smtClean="0">
                <a:solidFill>
                  <a:schemeClr val="tx2">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Direct3D (1 phần DirectX</a:t>
            </a:r>
            <a:r>
              <a:rPr lang="en-US" sz="3300" b="1" smtClean="0">
                <a:solidFill>
                  <a:schemeClr val="tx2">
                    <a:lumMod val="60000"/>
                    <a:lumOff val="40000"/>
                  </a:schemeClr>
                </a:solidFill>
                <a:latin typeface="Times New Roman" pitchFamily="18" charset="0"/>
                <a:cs typeface="Times New Roman" pitchFamily="18" charset="0"/>
              </a:rPr>
              <a:t>)</a:t>
            </a:r>
            <a:br>
              <a:rPr lang="en-US" sz="3300" b="1" smtClean="0">
                <a:solidFill>
                  <a:schemeClr val="tx2">
                    <a:lumMod val="60000"/>
                    <a:lumOff val="40000"/>
                  </a:schemeClr>
                </a:solidFill>
                <a:latin typeface="Times New Roman" pitchFamily="18" charset="0"/>
                <a:cs typeface="Times New Roman" pitchFamily="18" charset="0"/>
              </a:rPr>
            </a:br>
            <a:r>
              <a:rPr lang="en-US" sz="3300" smtClean="0">
                <a:latin typeface="Times New Roman" pitchFamily="18" charset="0"/>
                <a:cs typeface="Times New Roman" pitchFamily="18" charset="0"/>
                <a:sym typeface="Wingdings"/>
              </a:rPr>
              <a:t></a:t>
            </a:r>
            <a:r>
              <a:rPr lang="en-US" sz="3300" smtClean="0">
                <a:latin typeface="Times New Roman" pitchFamily="18" charset="0"/>
                <a:cs typeface="Times New Roman" pitchFamily="18" charset="0"/>
              </a:rPr>
              <a:t> sử dụng trong những ứng dụng đồ họa chú trọng hiệu năng.</a:t>
            </a:r>
            <a:br>
              <a:rPr lang="en-US" sz="3300" smtClean="0">
                <a:latin typeface="Times New Roman" pitchFamily="18" charset="0"/>
                <a:cs typeface="Times New Roman" pitchFamily="18" charset="0"/>
              </a:rPr>
            </a:br>
            <a:r>
              <a:rPr lang="en-US" sz="3300" b="1" smtClean="0">
                <a:solidFill>
                  <a:schemeClr val="tx2">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User32</a:t>
            </a:r>
            <a:r>
              <a:rPr lang="en-US" sz="3300" b="1" smtClean="0">
                <a:solidFill>
                  <a:schemeClr val="tx2">
                    <a:lumMod val="60000"/>
                    <a:lumOff val="40000"/>
                  </a:schemeClr>
                </a:solidFill>
                <a:latin typeface="Times New Roman" pitchFamily="18" charset="0"/>
                <a:cs typeface="Times New Roman" pitchFamily="18" charset="0"/>
              </a:rPr>
              <a:t/>
            </a:r>
            <a:br>
              <a:rPr lang="en-US" sz="3300" b="1" smtClean="0">
                <a:solidFill>
                  <a:schemeClr val="tx2">
                    <a:lumMod val="60000"/>
                    <a:lumOff val="40000"/>
                  </a:schemeClr>
                </a:solidFill>
                <a:latin typeface="Times New Roman" pitchFamily="18" charset="0"/>
                <a:cs typeface="Times New Roman" pitchFamily="18" charset="0"/>
              </a:rPr>
            </a:br>
            <a:r>
              <a:rPr lang="en-US" sz="3300" smtClean="0">
                <a:latin typeface="Times New Roman" pitchFamily="18" charset="0"/>
                <a:cs typeface="Times New Roman" pitchFamily="18" charset="0"/>
                <a:sym typeface="Wingdings"/>
              </a:rPr>
              <a:t></a:t>
            </a:r>
            <a:r>
              <a:rPr lang="en-US" sz="3300" smtClean="0">
                <a:latin typeface="Times New Roman" pitchFamily="18" charset="0"/>
                <a:cs typeface="Times New Roman" pitchFamily="18" charset="0"/>
              </a:rPr>
              <a:t> Lớp nhận giao tiếp ứng dụng CoreAPI</a:t>
            </a:r>
            <a:br>
              <a:rPr lang="en-US" sz="3300" smtClean="0">
                <a:latin typeface="Times New Roman" pitchFamily="18" charset="0"/>
                <a:cs typeface="Times New Roman" pitchFamily="18" charset="0"/>
              </a:rPr>
            </a:br>
            <a:r>
              <a:rPr lang="en-US" sz="3300" smtClean="0">
                <a:latin typeface="Times New Roman" pitchFamily="18" charset="0"/>
                <a:cs typeface="Times New Roman" pitchFamily="18" charset="0"/>
                <a:sym typeface="Wingdings"/>
              </a:rPr>
              <a:t> Quản lý phân tách các tiến trình và bộ nhớ</a:t>
            </a:r>
          </a:p>
          <a:p>
            <a:pPr algn="l"/>
            <a:r>
              <a:rPr lang="en-US" sz="3300" b="1">
                <a:solidFill>
                  <a:schemeClr val="tx2">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GDI &amp; Device Driver</a:t>
            </a:r>
          </a:p>
          <a:p>
            <a:pPr algn="l"/>
            <a:r>
              <a:rPr lang="en-US" sz="3300">
                <a:latin typeface="Times New Roman" pitchFamily="18" charset="0"/>
                <a:cs typeface="Times New Roman" pitchFamily="18" charset="0"/>
                <a:sym typeface="Wingdings"/>
              </a:rPr>
              <a:t> Giao diện điều khiển đồ họa</a:t>
            </a:r>
            <a:endParaRPr lang="en-US" sz="3300">
              <a:latin typeface="Times New Roman" pitchFamily="18" charset="0"/>
              <a:cs typeface="Times New Roman" pitchFamily="18" charset="0"/>
            </a:endParaRPr>
          </a:p>
          <a:p>
            <a:pPr algn="l"/>
            <a:r>
              <a:rPr lang="en-US" sz="3300">
                <a:latin typeface="Times New Roman" pitchFamily="18" charset="0"/>
                <a:cs typeface="Times New Roman" pitchFamily="18" charset="0"/>
                <a:sym typeface="Wingdings"/>
              </a:rPr>
              <a:t> Cho phép các ứng dụng sử dụng để truy cập các giao thức API mức thấp </a:t>
            </a:r>
            <a:endParaRPr lang="en-US" sz="3300">
              <a:latin typeface="Times New Roman" pitchFamily="18" charset="0"/>
              <a:cs typeface="Times New Roman" pitchFamily="18" charset="0"/>
            </a:endParaRPr>
          </a:p>
          <a:p>
            <a:pPr algn="l"/>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055467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186146"/>
            <a:ext cx="5715000" cy="1078966"/>
          </a:xfrm>
          <a:noFill/>
          <a:ln w="0" cmpd="sng">
            <a:noFill/>
          </a:ln>
        </p:spPr>
        <p:txBody>
          <a:bodyPr>
            <a:normAutofit/>
          </a:bodyPr>
          <a:lstStyle/>
          <a:p>
            <a:pPr algn="l"/>
            <a:r>
              <a:rPr lang="en-US" sz="2000"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Tạo</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nền</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tảng</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thống</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nhất</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xây</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dựng</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giao</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diện</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người</a:t>
            </a:r>
            <a:r>
              <a:rPr lang="en-US" sz="2800" u="sng" dirty="0" smtClean="0">
                <a:solidFill>
                  <a:srgbClr val="0070C0"/>
                </a:solidFill>
                <a:latin typeface="Times New Roman" pitchFamily="18" charset="0"/>
                <a:cs typeface="Times New Roman" pitchFamily="18" charset="0"/>
              </a:rPr>
              <a:t> </a:t>
            </a:r>
            <a:r>
              <a:rPr lang="en-US" sz="2800" u="sng" dirty="0" err="1" smtClean="0">
                <a:solidFill>
                  <a:srgbClr val="0070C0"/>
                </a:solidFill>
                <a:latin typeface="Times New Roman" pitchFamily="18" charset="0"/>
                <a:cs typeface="Times New Roman" pitchFamily="18" charset="0"/>
              </a:rPr>
              <a:t>dùng</a:t>
            </a:r>
            <a:endParaRPr lang="en-US" sz="2800" u="sng" dirty="0">
              <a:solidFill>
                <a:srgbClr val="0070C0"/>
              </a:solidFill>
              <a:latin typeface="Times New Roman" pitchFamily="18" charset="0"/>
              <a:cs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36871"/>
            <a:ext cx="2971571" cy="2534265"/>
          </a:xfrm>
          <a:prstGeom prst="rect">
            <a:avLst/>
          </a:prstGeom>
        </p:spPr>
      </p:pic>
      <p:sp>
        <p:nvSpPr>
          <p:cNvPr id="8" name="Title 1"/>
          <p:cNvSpPr txBox="1">
            <a:spLocks/>
          </p:cNvSpPr>
          <p:nvPr/>
        </p:nvSpPr>
        <p:spPr>
          <a:xfrm>
            <a:off x="0" y="36871"/>
            <a:ext cx="9144000" cy="1143000"/>
          </a:xfrm>
          <a:prstGeom prst="rect">
            <a:avLst/>
          </a:prstGeom>
        </p:spPr>
        <p:txBody>
          <a:bodyPr vert="horz" lIns="91440" tIns="457200" rIns="9144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GIẢI PHÁP WPF MANG LẠI</a:t>
            </a:r>
            <a:r>
              <a:rPr lang="en-US"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r>
            <a:br>
              <a:rPr lang="en-US"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br>
            <a:endParaRPr lang="en-US" sz="4000" dirty="0">
              <a:solidFill>
                <a:srgbClr val="0070C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810" y="2571136"/>
            <a:ext cx="507299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itle 1"/>
          <p:cNvSpPr txBox="1">
            <a:spLocks/>
          </p:cNvSpPr>
          <p:nvPr/>
        </p:nvSpPr>
        <p:spPr>
          <a:xfrm>
            <a:off x="6248400" y="762000"/>
            <a:ext cx="2590800" cy="53339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dirty="0" smtClean="0">
                <a:latin typeface="Times New Roman" pitchFamily="18" charset="0"/>
                <a:cs typeface="Times New Roman" pitchFamily="18" charset="0"/>
              </a:rPr>
              <a:t> </a:t>
            </a:r>
          </a:p>
          <a:p>
            <a:pPr algn="l"/>
            <a:endParaRPr lang="en-US" sz="2000" dirty="0">
              <a:latin typeface="Times New Roman" pitchFamily="18" charset="0"/>
              <a:cs typeface="Times New Roman" pitchFamily="18" charset="0"/>
            </a:endParaRPr>
          </a:p>
          <a:p>
            <a:pPr algn="l"/>
            <a:endParaRPr lang="en-US" sz="2000" dirty="0" smtClean="0">
              <a:latin typeface="Times New Roman" pitchFamily="18" charset="0"/>
              <a:cs typeface="Times New Roman" pitchFamily="18" charset="0"/>
            </a:endParaRPr>
          </a:p>
          <a:p>
            <a:pPr algn="l"/>
            <a:endParaRPr lang="en-US" sz="2000" dirty="0">
              <a:latin typeface="Times New Roman" pitchFamily="18" charset="0"/>
              <a:cs typeface="Times New Roman" pitchFamily="18" charset="0"/>
            </a:endParaRPr>
          </a:p>
          <a:p>
            <a:pPr algn="l"/>
            <a:r>
              <a:rPr lang="en-US" sz="2000" dirty="0" err="1" smtClean="0">
                <a:latin typeface="Times New Roman" pitchFamily="18" charset="0"/>
                <a:cs typeface="Times New Roman" pitchFamily="18" charset="0"/>
              </a:rPr>
              <a:t>Giao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diện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quản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lý</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và</a:t>
            </a:r>
            <a:r>
              <a:rPr lang="en-US" sz="2000" dirty="0" smtClean="0">
                <a:latin typeface="Times New Roman" pitchFamily="18" charset="0"/>
                <a:cs typeface="Times New Roman" pitchFamily="18" charset="0"/>
              </a:rPr>
              <a:t> </a:t>
            </a:r>
          </a:p>
          <a:p>
            <a:pPr algn="l"/>
            <a:r>
              <a:rPr lang="en-US" sz="2000" dirty="0" err="1" smtClean="0">
                <a:latin typeface="Times New Roman" pitchFamily="18" charset="0"/>
                <a:cs typeface="Times New Roman" pitchFamily="18" charset="0"/>
              </a:rPr>
              <a:t>theo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dõi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bệnh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nhân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sử</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dụng</a:t>
            </a:r>
            <a:r>
              <a:rPr lang="en-US" sz="2000" dirty="0" smtClean="0">
                <a:latin typeface="Times New Roman" pitchFamily="18" charset="0"/>
                <a:cs typeface="Times New Roman" pitchFamily="18" charset="0"/>
              </a:rPr>
              <a:t> WPF </a:t>
            </a:r>
            <a:r>
              <a:rPr lang="en-US" sz="2000" dirty="0" err="1" smtClean="0">
                <a:latin typeface="Times New Roman" pitchFamily="18" charset="0"/>
                <a:cs typeface="Times New Roman" pitchFamily="18" charset="0"/>
              </a:rPr>
              <a:t>kết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hợp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hình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ảnh</a:t>
            </a:r>
            <a:r>
              <a:rPr lang="en-US" sz="2000" dirty="0" smtClean="0">
                <a:latin typeface="Times New Roman" pitchFamily="18" charset="0"/>
                <a:cs typeface="Times New Roman" pitchFamily="18" charset="0"/>
              </a:rPr>
              <a:t>, text </a:t>
            </a:r>
            <a:r>
              <a:rPr lang="en-US" sz="2000" dirty="0" err="1" smtClean="0">
                <a:latin typeface="Times New Roman" pitchFamily="18" charset="0"/>
                <a:cs typeface="Times New Roman" pitchFamily="18" charset="0"/>
              </a:rPr>
              <a:t>đồ</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họa</a:t>
            </a:r>
            <a:r>
              <a:rPr lang="en-US" sz="2000" dirty="0" smtClean="0">
                <a:latin typeface="Times New Roman" pitchFamily="18" charset="0"/>
                <a:cs typeface="Times New Roman" pitchFamily="18" charset="0"/>
              </a:rPr>
              <a:t> 3D</a:t>
            </a:r>
          </a:p>
          <a:p>
            <a:pPr algn="l"/>
            <a:endParaRPr lang="en-US" sz="2000" dirty="0">
              <a:latin typeface="Times New Roman" pitchFamily="18" charset="0"/>
              <a:cs typeface="Times New Roman" pitchFamily="18"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570038"/>
            <a:ext cx="1001082" cy="1295400"/>
          </a:xfrm>
          <a:prstGeom prst="rect">
            <a:avLst/>
          </a:prstGeom>
        </p:spPr>
      </p:pic>
      <p:sp>
        <p:nvSpPr>
          <p:cNvPr id="15" name="Title 1"/>
          <p:cNvSpPr txBox="1">
            <a:spLocks/>
          </p:cNvSpPr>
          <p:nvPr/>
        </p:nvSpPr>
        <p:spPr>
          <a:xfrm>
            <a:off x="500541" y="4343399"/>
            <a:ext cx="7881459" cy="2270305"/>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dirty="0" smtClean="0">
                <a:latin typeface="Times New Roman" pitchFamily="18" charset="0"/>
                <a:cs typeface="Times New Roman" pitchFamily="18" charset="0"/>
              </a:rPr>
              <a:t> </a:t>
            </a:r>
          </a:p>
          <a:p>
            <a:pPr algn="l"/>
            <a:endParaRPr lang="en-US" sz="2000" dirty="0">
              <a:latin typeface="Times New Roman" pitchFamily="18" charset="0"/>
              <a:cs typeface="Times New Roman" pitchFamily="18" charset="0"/>
            </a:endParaRPr>
          </a:p>
          <a:p>
            <a:pPr algn="l"/>
            <a:endParaRPr lang="en-US" sz="2000" dirty="0" smtClean="0">
              <a:latin typeface="Times New Roman" pitchFamily="18" charset="0"/>
              <a:cs typeface="Times New Roman" pitchFamily="18" charset="0"/>
            </a:endParaRPr>
          </a:p>
          <a:p>
            <a:pPr algn="l"/>
            <a:endParaRPr lang="en-US" sz="2000" dirty="0" smtClean="0">
              <a:latin typeface="Times New Roman" pitchFamily="18" charset="0"/>
              <a:cs typeface="Times New Roman" pitchFamily="18" charset="0"/>
            </a:endParaRPr>
          </a:p>
          <a:p>
            <a:pPr algn="l"/>
            <a:endParaRPr lang="en-US" sz="2500" dirty="0" smtClean="0">
              <a:latin typeface="Times New Roman" pitchFamily="18" charset="0"/>
              <a:cs typeface="Times New Roman" pitchFamily="18" charset="0"/>
            </a:endParaRPr>
          </a:p>
          <a:p>
            <a:pPr algn="l"/>
            <a:r>
              <a:rPr lang="en-US" sz="2500" dirty="0" err="1" smtClean="0">
                <a:latin typeface="Times New Roman" pitchFamily="18" charset="0"/>
                <a:cs typeface="Times New Roman" pitchFamily="18" charset="0"/>
              </a:rPr>
              <a:t>Lập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trình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viên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không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phải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viết</a:t>
            </a:r>
            <a:r>
              <a:rPr lang="en-US" sz="2500" dirty="0" smtClean="0">
                <a:latin typeface="Times New Roman" pitchFamily="18" charset="0"/>
                <a:cs typeface="Times New Roman" pitchFamily="18" charset="0"/>
              </a:rPr>
              <a:t> code </a:t>
            </a:r>
            <a:r>
              <a:rPr lang="en-US" sz="2500" dirty="0" err="1" smtClean="0">
                <a:latin typeface="Times New Roman" pitchFamily="18" charset="0"/>
                <a:cs typeface="Times New Roman" pitchFamily="18" charset="0"/>
              </a:rPr>
              <a:t>để</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sử</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dụng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các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công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nghệ</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chuyên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biệt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như</a:t>
            </a:r>
            <a:r>
              <a:rPr lang="en-US" sz="2500" dirty="0" smtClean="0">
                <a:latin typeface="Times New Roman" pitchFamily="18" charset="0"/>
                <a:cs typeface="Times New Roman" pitchFamily="18" charset="0"/>
              </a:rPr>
              <a:t> GDI+ hay Direct 3D</a:t>
            </a:r>
            <a:endParaRPr lang="en-US" sz="2500" dirty="0">
              <a:latin typeface="Times New Roman" pitchFamily="18" charset="0"/>
              <a:cs typeface="Times New Roman" pitchFamily="18" charset="0"/>
            </a:endParaRPr>
          </a:p>
          <a:p>
            <a:pPr algn="l"/>
            <a:r>
              <a:rPr lang="en-US" sz="2000" dirty="0" smtClean="0">
                <a:latin typeface="Times New Roman" pitchFamily="18" charset="0"/>
                <a:cs typeface="Times New Roman" pitchFamily="18" charset="0"/>
              </a:rPr>
              <a:t> </a:t>
            </a:r>
          </a:p>
          <a:p>
            <a:pPr algn="l"/>
            <a:endParaRPr lang="en-US" sz="2000" dirty="0" smtClean="0">
              <a:latin typeface="Times New Roman" pitchFamily="18" charset="0"/>
              <a:cs typeface="Times New Roman" pitchFamily="18" charset="0"/>
            </a:endParaRPr>
          </a:p>
          <a:p>
            <a:pPr algn="l"/>
            <a:endParaRPr lang="en-US" sz="20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DDE78882-3F85-442E-9580-E9FE03BA44CF}" type="slidenum">
              <a:rPr lang="en-US" smtClean="0"/>
              <a:t>9</a:t>
            </a:fld>
            <a:endParaRPr lang="en-US"/>
          </a:p>
        </p:txBody>
      </p:sp>
    </p:spTree>
    <p:extLst>
      <p:ext uri="{BB962C8B-B14F-4D97-AF65-F5344CB8AC3E}">
        <p14:creationId xmlns:p14="http://schemas.microsoft.com/office/powerpoint/2010/main" val="2957515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592</TotalTime>
  <Words>965</Words>
  <Application>Microsoft Office PowerPoint</Application>
  <PresentationFormat>On-screen Show (4:3)</PresentationFormat>
  <Paragraphs>147</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MỤC LỤC </vt:lpstr>
      <vt:lpstr>Tìm hiểu về WPF</vt:lpstr>
      <vt:lpstr>Khái niệm WPF </vt:lpstr>
      <vt:lpstr>KIẾN TRÚC WPF </vt:lpstr>
      <vt:lpstr> Managed Layer </vt:lpstr>
      <vt:lpstr>  UnManaged Layer (Milcore.dll)  </vt:lpstr>
      <vt:lpstr>PowerPoint Presentation</vt:lpstr>
      <vt:lpstr> Tạo nền tảng thống nhất xây dựng giao diện người dùng</vt:lpstr>
      <vt:lpstr>PowerPoint Presentation</vt:lpstr>
      <vt:lpstr>WPF cung cấp ngôn ngữ  đặc tả  eXtensible Application Markup Language (XAML). XAML định ra một tập các phần tử XML như Button, TextBox, Label… qa đó xác định đối tượng đồ họa tương ứng</vt:lpstr>
      <vt:lpstr>PowerPoint Presentation</vt:lpstr>
      <vt:lpstr>PowerPoint Presentation</vt:lpstr>
      <vt:lpstr>Công nghệ chung cho giao diện trên Windows và trên trình duyệt Web</vt:lpstr>
      <vt:lpstr>Các thành phần cơ bản và tính năng  của WPF</vt:lpstr>
      <vt:lpstr> Layout &amp; Control   </vt:lpstr>
      <vt:lpstr>    Text WPF hỗ trợ font chữ Opentype chuẩn Công nghệ font chữ mới Cleartype hiển thị ký tự mịn trên LCD </vt:lpstr>
      <vt:lpstr> Hình ảnh   </vt:lpstr>
      <vt:lpstr> Đồ họa 2 chiều  </vt:lpstr>
      <vt:lpstr>PowerPoint Presentation</vt:lpstr>
      <vt:lpstr>Mốc nối dữ liệu</vt:lpstr>
      <vt:lpstr>PowerPoint Presentation</vt:lpstr>
      <vt:lpstr>Công cụ phát triển WPF </vt:lpstr>
      <vt:lpstr>Microsoft Expression Design – Công cụ cho nhà thiết kế</vt:lpstr>
    </vt:vector>
  </TitlesOfParts>
  <Company>CKK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dc:title>
  <dc:creator>USER</dc:creator>
  <cp:lastModifiedBy>A Tung</cp:lastModifiedBy>
  <cp:revision>50</cp:revision>
  <dcterms:created xsi:type="dcterms:W3CDTF">2016-08-26T12:42:36Z</dcterms:created>
  <dcterms:modified xsi:type="dcterms:W3CDTF">2016-08-31T11:45:11Z</dcterms:modified>
</cp:coreProperties>
</file>