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4"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0870"/>
            <a:ext cx="9144000" cy="1733550"/>
          </a:xfrm>
        </p:spPr>
        <p:txBody>
          <a:bodyPr>
            <a:normAutofit/>
            <a:scene3d>
              <a:camera prst="orthographicFront"/>
              <a:lightRig rig="threePt" dir="t"/>
            </a:scene3d>
          </a:bodyPr>
          <a:lstStyle/>
          <a:p>
            <a:r>
              <a:rPr lang="en-US" dirty="0">
                <a:ln w="22225">
                  <a:solidFill>
                    <a:schemeClr val="accent2"/>
                  </a:solidFill>
                  <a:prstDash val="solid"/>
                </a:ln>
                <a:solidFill>
                  <a:schemeClr val="accent2">
                    <a:lumMod val="40000"/>
                    <a:lumOff val="60000"/>
                  </a:schemeClr>
                </a:solidFill>
                <a:effectLst/>
              </a:rPr>
              <a:t>Hoài Niệm Quán Net Cỏ</a:t>
            </a:r>
            <a:endParaRPr lang="en-US" dirty="0">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1"/>
          <a:stretch>
            <a:fillRect/>
          </a:stretch>
        </p:blipFill>
        <p:spPr>
          <a:xfrm>
            <a:off x="1440815" y="2468880"/>
            <a:ext cx="9520555" cy="4218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US">
                <a:ln w="22225">
                  <a:solidFill>
                    <a:schemeClr val="accent2"/>
                  </a:solidFill>
                  <a:prstDash val="solid"/>
                </a:ln>
                <a:solidFill>
                  <a:schemeClr val="accent2">
                    <a:lumMod val="40000"/>
                    <a:lumOff val="60000"/>
                  </a:schemeClr>
                </a:solidFill>
                <a:effectLst/>
              </a:rPr>
              <a:t>Thời kỳ bùng nổ</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t>Đối với các game thủ thuộc thế hệ 8-9x, không đâu khác, chính những tiệm nét xuề xòa, đôi khi lạc hậu và có phần tồi tàn lại là nơi khởi nguồn, nuôi dưỡng những đam mê bất tận của không biết bao nhiêu người. Ngược dòng thời gian trở về trước, vào thời điểm những năm 2000, khi mà game online và các tiệm net dần dần xuất hiện, những khung cảnh quán net đông nghịt người không còn là khung cảnh xa lạ.Một người chơi, 3-4 người đứng sau nhìn thèm thuồng hoặc chờ lấy máy có lẽ cũng là kỷ niệm của đông đảo anh em game thủ thời ấy.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22225">
                  <a:solidFill>
                    <a:schemeClr val="accent2"/>
                  </a:solidFill>
                  <a:prstDash val="solid"/>
                </a:ln>
                <a:solidFill>
                  <a:schemeClr val="accent2">
                    <a:lumMod val="40000"/>
                    <a:lumOff val="60000"/>
                  </a:schemeClr>
                </a:solidFill>
                <a:effectLst/>
              </a:rPr>
              <a:t>Kỷ niệm khó quên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p>
            <a:r>
              <a:rPr lang="en-US"/>
              <a:t>Trốn học chơi game:</a:t>
            </a:r>
            <a:endParaRPr lang="en-US"/>
          </a:p>
        </p:txBody>
      </p:sp>
      <p:pic>
        <p:nvPicPr>
          <p:cNvPr id="4" name="Content Placeholder 3"/>
          <p:cNvPicPr>
            <a:picLocks noChangeAspect="1"/>
          </p:cNvPicPr>
          <p:nvPr>
            <p:ph sz="half" idx="2"/>
          </p:nvPr>
        </p:nvPicPr>
        <p:blipFill>
          <a:blip r:embed="rId1"/>
          <a:stretch>
            <a:fillRect/>
          </a:stretch>
        </p:blipFill>
        <p:spPr>
          <a:xfrm>
            <a:off x="2532380" y="2356485"/>
            <a:ext cx="7971790" cy="4273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22225">
                  <a:solidFill>
                    <a:schemeClr val="accent2"/>
                  </a:solidFill>
                  <a:prstDash val="solid"/>
                </a:ln>
                <a:solidFill>
                  <a:schemeClr val="accent2">
                    <a:lumMod val="40000"/>
                    <a:lumOff val="60000"/>
                  </a:schemeClr>
                </a:solidFill>
                <a:effectLst/>
              </a:rPr>
              <a:t>Kỷ niệm khó quên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p>
            <a:r>
              <a:rPr lang="en-US"/>
              <a:t>Tự nhiên ra về không thấy xe đạp </a:t>
            </a:r>
            <a:endParaRPr lang="en-US"/>
          </a:p>
        </p:txBody>
      </p:sp>
      <p:pic>
        <p:nvPicPr>
          <p:cNvPr id="100" name="Content Placeholder 99"/>
          <p:cNvPicPr>
            <a:picLocks noChangeAspect="1"/>
          </p:cNvPicPr>
          <p:nvPr>
            <p:ph sz="half" idx="2"/>
          </p:nvPr>
        </p:nvPicPr>
        <p:blipFill>
          <a:blip r:embed="rId1"/>
          <a:stretch>
            <a:fillRect/>
          </a:stretch>
        </p:blipFill>
        <p:spPr>
          <a:xfrm>
            <a:off x="1552575" y="2372995"/>
            <a:ext cx="8261985" cy="380492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ln w="22225">
                  <a:solidFill>
                    <a:schemeClr val="accent2"/>
                  </a:solidFill>
                  <a:prstDash val="solid"/>
                </a:ln>
                <a:solidFill>
                  <a:schemeClr val="accent2">
                    <a:lumMod val="40000"/>
                    <a:lumOff val="60000"/>
                  </a:schemeClr>
                </a:solidFill>
                <a:effectLst/>
                <a:sym typeface="+mn-ea"/>
              </a:rPr>
              <a:t>Kỷ niệm khó quên</a:t>
            </a:r>
            <a:br>
              <a:rPr lang="en-US">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sz="half" idx="1"/>
          </p:nvPr>
        </p:nvSpPr>
        <p:spPr/>
        <p:txBody>
          <a:bodyPr/>
          <a:p>
            <a:r>
              <a:rPr lang="en-US"/>
              <a:t>Bị phụ huynh “gank”</a:t>
            </a:r>
            <a:endParaRPr lang="en-US"/>
          </a:p>
          <a:p>
            <a:endParaRPr lang="en-US"/>
          </a:p>
        </p:txBody>
      </p:sp>
      <p:pic>
        <p:nvPicPr>
          <p:cNvPr id="7" name="Content Placeholder 6"/>
          <p:cNvPicPr>
            <a:picLocks noChangeAspect="1"/>
          </p:cNvPicPr>
          <p:nvPr>
            <p:ph sz="half" idx="2"/>
          </p:nvPr>
        </p:nvPicPr>
        <p:blipFill>
          <a:blip r:embed="rId1"/>
          <a:stretch>
            <a:fillRect/>
          </a:stretch>
        </p:blipFill>
        <p:spPr>
          <a:xfrm>
            <a:off x="2256790" y="2579370"/>
            <a:ext cx="7677785" cy="34582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22225">
                  <a:solidFill>
                    <a:schemeClr val="accent2"/>
                  </a:solidFill>
                  <a:prstDash val="solid"/>
                </a:ln>
                <a:solidFill>
                  <a:schemeClr val="accent2">
                    <a:lumMod val="40000"/>
                    <a:lumOff val="60000"/>
                  </a:schemeClr>
                </a:solidFill>
                <a:effectLst/>
              </a:rPr>
              <a:t>Những con game huyền thoại</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p>
            <a:r>
              <a:rPr lang="en-US"/>
              <a:t>Con đường tơ lụa</a:t>
            </a:r>
            <a:endParaRPr lang="en-US"/>
          </a:p>
          <a:p>
            <a:pPr marL="0" indent="0">
              <a:buNone/>
            </a:pPr>
            <a:endParaRPr lang="en-US"/>
          </a:p>
        </p:txBody>
      </p:sp>
      <p:sp>
        <p:nvSpPr>
          <p:cNvPr id="4" name="Content Placeholder 3"/>
          <p:cNvSpPr>
            <a:spLocks noGrp="1"/>
          </p:cNvSpPr>
          <p:nvPr>
            <p:ph sz="half" idx="2"/>
          </p:nvPr>
        </p:nvSpPr>
        <p:spPr/>
        <p:txBody>
          <a:bodyPr/>
          <a:p>
            <a:r>
              <a:rPr lang="en-US"/>
              <a:t>Đột kích</a:t>
            </a:r>
            <a:endParaRPr lang="en-US"/>
          </a:p>
        </p:txBody>
      </p:sp>
      <p:pic>
        <p:nvPicPr>
          <p:cNvPr id="8" name="Picture 7"/>
          <p:cNvPicPr>
            <a:picLocks noChangeAspect="1"/>
          </p:cNvPicPr>
          <p:nvPr/>
        </p:nvPicPr>
        <p:blipFill>
          <a:blip r:embed="rId1"/>
          <a:stretch>
            <a:fillRect/>
          </a:stretch>
        </p:blipFill>
        <p:spPr>
          <a:xfrm>
            <a:off x="908050" y="2543175"/>
            <a:ext cx="4522470" cy="3634105"/>
          </a:xfrm>
          <a:prstGeom prst="rect">
            <a:avLst/>
          </a:prstGeom>
        </p:spPr>
      </p:pic>
      <p:pic>
        <p:nvPicPr>
          <p:cNvPr id="9" name="Picture 8"/>
          <p:cNvPicPr>
            <a:picLocks noChangeAspect="1"/>
          </p:cNvPicPr>
          <p:nvPr/>
        </p:nvPicPr>
        <p:blipFill>
          <a:blip r:embed="rId2"/>
          <a:stretch>
            <a:fillRect/>
          </a:stretch>
        </p:blipFill>
        <p:spPr>
          <a:xfrm>
            <a:off x="6497955" y="2543175"/>
            <a:ext cx="4742815" cy="3633470"/>
          </a:xfrm>
          <a:prstGeom prst="rect">
            <a:avLst/>
          </a:prstGeom>
        </p:spPr>
      </p:pic>
      <p:sp>
        <p:nvSpPr>
          <p:cNvPr id="10" name="Text Box 9"/>
          <p:cNvSpPr txBox="1"/>
          <p:nvPr/>
        </p:nvSpPr>
        <p:spPr>
          <a:xfrm>
            <a:off x="2778760" y="948690"/>
            <a:ext cx="309880" cy="368300"/>
          </a:xfrm>
          <a:prstGeom prst="rect">
            <a:avLst/>
          </a:prstGeom>
          <a:noFill/>
        </p:spPr>
        <p:txBody>
          <a:bodyPr wrap="non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ln w="22225">
                  <a:solidFill>
                    <a:schemeClr val="accent2"/>
                  </a:solidFill>
                  <a:prstDash val="solid"/>
                </a:ln>
                <a:solidFill>
                  <a:schemeClr val="accent2">
                    <a:lumMod val="40000"/>
                    <a:lumOff val="60000"/>
                  </a:schemeClr>
                </a:solidFill>
                <a:effectLst/>
                <a:sym typeface="+mn-ea"/>
              </a:rPr>
              <a:t>Những con game huyền thoại</a:t>
            </a:r>
            <a:br>
              <a:rPr lang="en-US">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sz="half" idx="1"/>
          </p:nvPr>
        </p:nvSpPr>
        <p:spPr/>
        <p:txBody>
          <a:bodyPr/>
          <a:p>
            <a:r>
              <a:rPr lang="en-US"/>
              <a:t>Liên minh huyền thoại</a:t>
            </a:r>
            <a:endParaRPr lang="en-US"/>
          </a:p>
        </p:txBody>
      </p:sp>
      <p:sp>
        <p:nvSpPr>
          <p:cNvPr id="4" name="Content Placeholder 3"/>
          <p:cNvSpPr>
            <a:spLocks noGrp="1"/>
          </p:cNvSpPr>
          <p:nvPr>
            <p:ph sz="half" idx="2"/>
          </p:nvPr>
        </p:nvSpPr>
        <p:spPr/>
        <p:txBody>
          <a:bodyPr/>
          <a:p>
            <a:r>
              <a:rPr lang="en-US"/>
              <a:t>Haftlife</a:t>
            </a:r>
            <a:endParaRPr lang="en-US"/>
          </a:p>
        </p:txBody>
      </p:sp>
      <p:pic>
        <p:nvPicPr>
          <p:cNvPr id="5" name="Picture 4"/>
          <p:cNvPicPr>
            <a:picLocks noChangeAspect="1"/>
          </p:cNvPicPr>
          <p:nvPr/>
        </p:nvPicPr>
        <p:blipFill>
          <a:blip r:embed="rId1"/>
          <a:stretch>
            <a:fillRect/>
          </a:stretch>
        </p:blipFill>
        <p:spPr>
          <a:xfrm>
            <a:off x="940435" y="2617470"/>
            <a:ext cx="4552950" cy="3560445"/>
          </a:xfrm>
          <a:prstGeom prst="rect">
            <a:avLst/>
          </a:prstGeom>
        </p:spPr>
      </p:pic>
      <p:pic>
        <p:nvPicPr>
          <p:cNvPr id="6" name="Picture 5"/>
          <p:cNvPicPr>
            <a:picLocks noChangeAspect="1"/>
          </p:cNvPicPr>
          <p:nvPr/>
        </p:nvPicPr>
        <p:blipFill>
          <a:blip r:embed="rId2"/>
          <a:stretch>
            <a:fillRect/>
          </a:stretch>
        </p:blipFill>
        <p:spPr>
          <a:xfrm>
            <a:off x="6354445" y="2617470"/>
            <a:ext cx="4893945" cy="3559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22225">
                  <a:solidFill>
                    <a:schemeClr val="accent2"/>
                  </a:solidFill>
                  <a:prstDash val="solid"/>
                </a:ln>
                <a:solidFill>
                  <a:schemeClr val="accent2">
                    <a:lumMod val="40000"/>
                    <a:lumOff val="60000"/>
                  </a:schemeClr>
                </a:solidFill>
                <a:effectLst/>
              </a:rPr>
              <a:t>Net cỏ hiện tại</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574675" y="1691005"/>
            <a:ext cx="11195685" cy="4351655"/>
          </a:xfrm>
        </p:spPr>
        <p:txBody>
          <a:bodyPr>
            <a:normAutofit fontScale="70000"/>
          </a:bodyPr>
          <a:p>
            <a:r>
              <a:rPr lang="en-US"/>
              <a:t>Khốn khổ có lẽ là tình trạng chung của đa số các hàng net hiện nay mà chúng ta vẫn ngày ngày nghe những người chủ net than vãn trên các diễn đàn. Nguyên nhân thì có nhiều, cả chủ quan lẫn khách quan đủ cả. Cạnh tranh trong nghề ngày càng khốc liệt hơn bao giờ hết khi các quán net, cyber game móc lên như nấm, trong khi nhu cầu, đòi hỏi của các tín đồ phòng game ngày một cao. Càng những quán net sang trọng, tranh thiết bị hiện đại, chất lượng dịch vụ tốt, lại thêm giá cả hợp lý thì càng đông khác. Ngược lại, những hàng “net cỏ” thì hầu hết đều dậm chân tại chỗ, thậm chí là có dầu hiệu tụt lùi nghiêm trọng. Chính điều này mà không ít người dù đã trải qua thời gian dài gắn bó với nghề nay cũng phải tính đến chuyện thanh lý, chuyển hướng kinh doanh, mở ra một con đường làm ăn tươi sáng hơn.​</a:t>
            </a:r>
            <a:endParaRPr lang="en-US"/>
          </a:p>
          <a:p>
            <a:r>
              <a:rPr lang="en-US"/>
              <a:t>Chia sẻ của một chủ quán net càng cho thấy rõ hơn thực trạng khó khăn này hơn bao giờ hết. Bằng những kinh nghiệm của mình, người chủ này cho biết với số vốn đầu tư ban đầu khoảng từ 200 – 250 triệu cho 20 máy, nếu có đông khách thì thu nhập bình quân cũng chỉ đạt 13,5 triệu/tháng mà thôi, trừ đi chi phí chỉ còn 3 – 5 triệu/tháng. Như vậy, với thu nhập này, chủ quán net phải mất tới 7 năm mới có thể thu hồi lại số vốn bỏ ra ban đầu. Chưa kể hàng điện tử luôn luôn bị mất giá và đòi hỏi nâng cấp thường xuyên để đáp ứng nhu cầu của khách hàng.</a:t>
            </a:r>
            <a:endParaRPr lang="en-US"/>
          </a:p>
          <a:p>
            <a:endParaRPr lang="en-US"/>
          </a:p>
        </p:txBody>
      </p:sp>
      <p:sp>
        <p:nvSpPr>
          <p:cNvPr id="4" name="Content Placeholder 3"/>
          <p:cNvSpPr>
            <a:spLocks noGrp="1"/>
          </p:cNvSpPr>
          <p:nvPr>
            <p:ph sz="half" idx="2"/>
          </p:nvPr>
        </p:nvSpPr>
        <p:spPr>
          <a:xfrm flipH="1">
            <a:off x="11353800" y="5547995"/>
            <a:ext cx="508635" cy="629285"/>
          </a:xfrm>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838200" y="483870"/>
            <a:ext cx="10274935" cy="56934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2149</Words>
  <Application>WPS Presentation</Application>
  <PresentationFormat>Widescreen</PresentationFormat>
  <Paragraphs>38</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Hoài Niệm Quán Net Cỏ</dc:title>
  <dc:creator/>
  <cp:lastModifiedBy>ADMIN</cp:lastModifiedBy>
  <cp:revision>1</cp:revision>
  <dcterms:created xsi:type="dcterms:W3CDTF">2023-05-03T16:01:52Z</dcterms:created>
  <dcterms:modified xsi:type="dcterms:W3CDTF">2023-05-03T16:01:52Z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DEE968C0F4864EE7969FDBDAA3E4CEBE</vt:lpwstr>
  </property>
  <property fmtid="{D5CDD505-2E9C-101B-9397-08002B2CF9AE}" pid="3" name="KSOProductBuildVer">
    <vt:lpwstr>1033-11.2.0.11537</vt:lpwstr>
  </property>
</Properties>
</file>