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311" r:id="rId6"/>
    <p:sldId id="288" r:id="rId7"/>
    <p:sldId id="312" r:id="rId8"/>
    <p:sldId id="313" r:id="rId9"/>
    <p:sldId id="314" r:id="rId10"/>
    <p:sldId id="325" r:id="rId11"/>
    <p:sldId id="315" r:id="rId12"/>
    <p:sldId id="326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7" r:id="rId23"/>
    <p:sldId id="328" r:id="rId24"/>
  </p:sldIdLst>
  <p:sldSz cx="9144000" cy="5143500" type="screen16x9"/>
  <p:notesSz cx="6858000" cy="9144000"/>
  <p:embeddedFontLst>
    <p:embeddedFont>
      <p:font typeface="Quicksand" panose="020B0604020202020204" charset="0"/>
      <p:regular r:id="rId26"/>
      <p:bold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Montserrat Black" panose="020B0604020202020204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8D0CDE-A524-4724-9665-783809333BAF}">
  <a:tblStyle styleId="{438D0CDE-A524-4724-9665-783809333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51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84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f097fbd9f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f097fbd9f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27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d279b9a442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d279b9a442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42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d279b9a442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d279b9a442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400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d279b9a442_0_1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d279b9a442_0_1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242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2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448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13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224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162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1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97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805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66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35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93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609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f0a9b0f80f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f0a9b0f80f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091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95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f0a9b0f80f_1_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f0a9b0f80f_1_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082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gf097fbd9f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Google Shape;1492;gf097fbd9f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5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01375" y="2356500"/>
            <a:ext cx="28482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4581969" y="4101491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7530285" y="42871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-982991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-177115" y="-5283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4450684" y="45820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7735444" y="-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7604159" y="4805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4807675" y="7886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-296676" y="4041820"/>
            <a:ext cx="1265051" cy="1265051"/>
            <a:chOff x="3912750" y="637550"/>
            <a:chExt cx="947533" cy="947533"/>
          </a:xfrm>
        </p:grpSpPr>
        <p:sp>
          <p:nvSpPr>
            <p:cNvPr id="93" name="Google Shape;93;p7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7"/>
          <p:cNvSpPr/>
          <p:nvPr/>
        </p:nvSpPr>
        <p:spPr>
          <a:xfrm>
            <a:off x="2131335" y="1501350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968375" y="1600800"/>
            <a:ext cx="2914200" cy="75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97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-135549" y="-231484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1"/>
          </p:nvPr>
        </p:nvSpPr>
        <p:spPr>
          <a:xfrm>
            <a:off x="4921525" y="1698825"/>
            <a:ext cx="33714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 rot="10800000" flipH="1">
            <a:off x="7589970" y="-73060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10800000" flipH="1">
            <a:off x="8607386" y="157311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10800000" flipH="1">
            <a:off x="8292923" y="469178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rot="10800000" flipH="1">
            <a:off x="4602945" y="4344791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rot="10800000" flipH="1">
            <a:off x="-823764" y="-4025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-262600" y="241591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792449" y="4426795"/>
            <a:ext cx="1265051" cy="1265051"/>
            <a:chOff x="3912750" y="637550"/>
            <a:chExt cx="947533" cy="947533"/>
          </a:xfrm>
        </p:grpSpPr>
        <p:sp>
          <p:nvSpPr>
            <p:cNvPr id="123" name="Google Shape;123;p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98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337540" y="1524375"/>
            <a:ext cx="7437684" cy="3930907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852570" y="424487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0" y="807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648473" y="-1227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2540620" y="-7192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131739" y="38234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39725" y="18736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7544274" y="1469732"/>
            <a:ext cx="1265051" cy="1265051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"/>
          <p:cNvSpPr/>
          <p:nvPr/>
        </p:nvSpPr>
        <p:spPr>
          <a:xfrm flipH="1">
            <a:off x="975451" y="-231496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199157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199157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5786525" y="175410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5786525" y="2116975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199157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5786525" y="3094050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4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578652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068700" y="1852888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068700" y="3193550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8250" y="3198175"/>
            <a:ext cx="822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1991575" y="3455900"/>
            <a:ext cx="25803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354865" y="376893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"/>
          <p:cNvSpPr/>
          <p:nvPr/>
        </p:nvSpPr>
        <p:spPr>
          <a:xfrm flipH="1">
            <a:off x="8038179" y="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 flipH="1">
            <a:off x="1439917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/>
          <p:nvPr/>
        </p:nvSpPr>
        <p:spPr>
          <a:xfrm flipH="1">
            <a:off x="4166028" y="-8144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"/>
          <p:cNvSpPr/>
          <p:nvPr/>
        </p:nvSpPr>
        <p:spPr>
          <a:xfrm flipH="1">
            <a:off x="4296960" y="45971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"/>
          <p:cNvSpPr/>
          <p:nvPr/>
        </p:nvSpPr>
        <p:spPr>
          <a:xfrm flipH="1">
            <a:off x="815942" y="46917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/>
          <p:nvPr/>
        </p:nvSpPr>
        <p:spPr>
          <a:xfrm>
            <a:off x="-300650" y="105975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7878949" y="4237907"/>
            <a:ext cx="1265051" cy="1265051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 rot="-8493879">
            <a:off x="3645057" y="-1125988"/>
            <a:ext cx="7437821" cy="393097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 flipH="1">
            <a:off x="-3394072" y="4582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 flipH="1">
            <a:off x="3467514" y="469087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 flipH="1">
            <a:off x="-710354" y="92154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 flipH="1">
            <a:off x="-3537086" y="36541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26"/>
          <p:cNvGrpSpPr/>
          <p:nvPr/>
        </p:nvGrpSpPr>
        <p:grpSpPr>
          <a:xfrm flipH="1">
            <a:off x="239045" y="3921850"/>
            <a:ext cx="947533" cy="947533"/>
            <a:chOff x="3912750" y="637550"/>
            <a:chExt cx="947533" cy="947533"/>
          </a:xfrm>
        </p:grpSpPr>
        <p:sp>
          <p:nvSpPr>
            <p:cNvPr id="372" name="Google Shape;372;p2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26"/>
          <p:cNvSpPr/>
          <p:nvPr/>
        </p:nvSpPr>
        <p:spPr>
          <a:xfrm flipH="1">
            <a:off x="8740721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6"/>
          <p:cNvSpPr/>
          <p:nvPr/>
        </p:nvSpPr>
        <p:spPr>
          <a:xfrm flipH="1">
            <a:off x="7680205" y="4518343"/>
            <a:ext cx="1060519" cy="1060490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7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6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6"/>
          <p:cNvSpPr/>
          <p:nvPr/>
        </p:nvSpPr>
        <p:spPr>
          <a:xfrm rot="-5031216" flipH="1">
            <a:off x="1434942" y="-1473727"/>
            <a:ext cx="7384699" cy="9115003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6"/>
          <p:cNvSpPr/>
          <p:nvPr/>
        </p:nvSpPr>
        <p:spPr>
          <a:xfrm rot="7572997" flipH="1">
            <a:off x="7294923" y="-441551"/>
            <a:ext cx="1423590" cy="1423551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6"/>
          <p:cNvSpPr/>
          <p:nvPr/>
        </p:nvSpPr>
        <p:spPr>
          <a:xfrm rot="10800000" flipH="1">
            <a:off x="3685829" y="-269325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6"/>
          <p:cNvSpPr/>
          <p:nvPr/>
        </p:nvSpPr>
        <p:spPr>
          <a:xfrm rot="7572997" flipH="1">
            <a:off x="7101718" y="40666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6"/>
          <p:cNvSpPr/>
          <p:nvPr/>
        </p:nvSpPr>
        <p:spPr>
          <a:xfrm rot="10800000">
            <a:off x="-120903" y="4521890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36"/>
          <p:cNvGrpSpPr/>
          <p:nvPr/>
        </p:nvGrpSpPr>
        <p:grpSpPr>
          <a:xfrm rot="10800000">
            <a:off x="200635" y="-5"/>
            <a:ext cx="1265051" cy="1265051"/>
            <a:chOff x="3912750" y="637550"/>
            <a:chExt cx="947533" cy="947533"/>
          </a:xfrm>
        </p:grpSpPr>
        <p:sp>
          <p:nvSpPr>
            <p:cNvPr id="509" name="Google Shape;509;p36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36"/>
          <p:cNvSpPr txBox="1">
            <a:spLocks noGrp="1"/>
          </p:cNvSpPr>
          <p:nvPr>
            <p:ph type="title"/>
          </p:nvPr>
        </p:nvSpPr>
        <p:spPr>
          <a:xfrm>
            <a:off x="701975" y="1488325"/>
            <a:ext cx="36027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36"/>
          <p:cNvSpPr txBox="1">
            <a:spLocks noGrp="1"/>
          </p:cNvSpPr>
          <p:nvPr>
            <p:ph type="body" idx="1"/>
          </p:nvPr>
        </p:nvSpPr>
        <p:spPr>
          <a:xfrm>
            <a:off x="701975" y="2077825"/>
            <a:ext cx="3602700" cy="17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4"/>
          <p:cNvSpPr/>
          <p:nvPr/>
        </p:nvSpPr>
        <p:spPr>
          <a:xfrm rot="10800000">
            <a:off x="-1695388" y="-1501822"/>
            <a:ext cx="10924738" cy="7653447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4"/>
          <p:cNvSpPr txBox="1">
            <a:spLocks noGrp="1"/>
          </p:cNvSpPr>
          <p:nvPr>
            <p:ph type="title"/>
          </p:nvPr>
        </p:nvSpPr>
        <p:spPr>
          <a:xfrm>
            <a:off x="5128006" y="1802863"/>
            <a:ext cx="3483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9" name="Google Shape;479;p34"/>
          <p:cNvSpPr txBox="1">
            <a:spLocks noGrp="1"/>
          </p:cNvSpPr>
          <p:nvPr>
            <p:ph type="body" idx="1"/>
          </p:nvPr>
        </p:nvSpPr>
        <p:spPr>
          <a:xfrm>
            <a:off x="5128006" y="2941438"/>
            <a:ext cx="3483900" cy="12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0" name="Google Shape;480;p34"/>
          <p:cNvSpPr/>
          <p:nvPr/>
        </p:nvSpPr>
        <p:spPr>
          <a:xfrm rot="9619136" flipH="1">
            <a:off x="4221920" y="24507"/>
            <a:ext cx="1423564" cy="1423525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4"/>
          <p:cNvSpPr/>
          <p:nvPr/>
        </p:nvSpPr>
        <p:spPr>
          <a:xfrm rot="10800000" flipH="1">
            <a:off x="-346021" y="4728100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4"/>
          <p:cNvSpPr/>
          <p:nvPr/>
        </p:nvSpPr>
        <p:spPr>
          <a:xfrm rot="9619136" flipH="1">
            <a:off x="3915839" y="329659"/>
            <a:ext cx="451676" cy="451714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4"/>
          <p:cNvSpPr/>
          <p:nvPr/>
        </p:nvSpPr>
        <p:spPr>
          <a:xfrm rot="10800000">
            <a:off x="-524953" y="59751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4"/>
          <p:cNvGrpSpPr/>
          <p:nvPr/>
        </p:nvGrpSpPr>
        <p:grpSpPr>
          <a:xfrm rot="10800000">
            <a:off x="7663085" y="-250805"/>
            <a:ext cx="1265051" cy="1265051"/>
            <a:chOff x="3912750" y="637550"/>
            <a:chExt cx="947533" cy="947533"/>
          </a:xfrm>
        </p:grpSpPr>
        <p:sp>
          <p:nvSpPr>
            <p:cNvPr id="485" name="Google Shape;485;p3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30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2" r:id="rId5"/>
    <p:sldLayoutId id="2147483682" r:id="rId6"/>
    <p:sldLayoutId id="2147483686" r:id="rId7"/>
    <p:sldLayoutId id="2147483687" r:id="rId8"/>
    <p:sldLayoutId id="2147483731" r:id="rId9"/>
    <p:sldLayoutId id="2147483732" r:id="rId10"/>
    <p:sldLayoutId id="214748373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572559" y="647834"/>
            <a:ext cx="3125950" cy="1149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Ảnh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160472" y="2325825"/>
            <a:ext cx="4997007" cy="1901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Đề tài</a:t>
            </a:r>
            <a:r>
              <a:rPr lang="en" dirty="0"/>
              <a:t>: Đếm số ngón tay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 smtClean="0"/>
              <a:t>ThS.Nguyễn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Minh </a:t>
            </a:r>
            <a:r>
              <a:rPr lang="en-US" dirty="0" err="1"/>
              <a:t>Tâm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: - Phan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Hào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   - </a:t>
            </a:r>
            <a:r>
              <a:rPr lang="en-US" dirty="0" err="1"/>
              <a:t>Vương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   -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Hiền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   - Phan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Hào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	   - Mai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Thọ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1345517"/>
            <a:ext cx="3924300" cy="3389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523C099-DCC2-66A6-72D8-600DDD7A3678}"/>
              </a:ext>
            </a:extLst>
          </p:cNvPr>
          <p:cNvSpPr txBox="1"/>
          <p:nvPr/>
        </p:nvSpPr>
        <p:spPr>
          <a:xfrm>
            <a:off x="414336" y="684966"/>
            <a:ext cx="772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đường</a:t>
            </a:r>
            <a:r>
              <a:rPr lang="en-US" b="1" dirty="0"/>
              <a:t> </a:t>
            </a:r>
            <a:r>
              <a:rPr lang="en-US" b="1" dirty="0" err="1" smtClean="0"/>
              <a:t>nối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endParaRPr lang="en-ID" b="1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CAF6271-3EDD-8412-EC14-3541924BCA7B}"/>
              </a:ext>
            </a:extLst>
          </p:cNvPr>
          <p:cNvSpPr txBox="1"/>
          <p:nvPr/>
        </p:nvSpPr>
        <p:spPr>
          <a:xfrm>
            <a:off x="730447" y="992743"/>
            <a:ext cx="461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/>
            <a:r>
              <a:rPr lang="en-ID" dirty="0" err="1"/>
              <a:t>mp_drawing_util</a:t>
            </a:r>
            <a:r>
              <a:rPr lang="en-ID" dirty="0"/>
              <a:t> = </a:t>
            </a:r>
            <a:r>
              <a:rPr lang="en-ID" dirty="0" err="1" smtClean="0"/>
              <a:t>mp.solutions.drawing_utils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333A9BD-BAC7-F666-AB4E-66052C039D4A}"/>
              </a:ext>
            </a:extLst>
          </p:cNvPr>
          <p:cNvSpPr txBox="1"/>
          <p:nvPr/>
        </p:nvSpPr>
        <p:spPr>
          <a:xfrm>
            <a:off x="491609" y="2160686"/>
            <a:ext cx="772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dạng</a:t>
            </a:r>
            <a:r>
              <a:rPr lang="en-US" b="1" dirty="0"/>
              <a:t> </a:t>
            </a:r>
            <a:r>
              <a:rPr lang="en-US" b="1" dirty="0" err="1"/>
              <a:t>bàn</a:t>
            </a:r>
            <a:r>
              <a:rPr lang="en-US" b="1" dirty="0"/>
              <a:t> </a:t>
            </a:r>
            <a:r>
              <a:rPr lang="en-US" b="1" dirty="0" err="1"/>
              <a:t>tay</a:t>
            </a:r>
            <a:endParaRPr lang="en-ID" b="1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CED6FFC-0388-D9A9-E32A-61736E8D0234}"/>
              </a:ext>
            </a:extLst>
          </p:cNvPr>
          <p:cNvSpPr txBox="1"/>
          <p:nvPr/>
        </p:nvSpPr>
        <p:spPr>
          <a:xfrm>
            <a:off x="730447" y="2482762"/>
            <a:ext cx="54613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mp_hand</a:t>
            </a:r>
            <a:r>
              <a:rPr lang="en-GB" dirty="0"/>
              <a:t> = </a:t>
            </a:r>
            <a:r>
              <a:rPr lang="en-GB" dirty="0" err="1"/>
              <a:t>mp.solutions.hands</a:t>
            </a:r>
            <a:endParaRPr lang="en-GB" dirty="0"/>
          </a:p>
          <a:p>
            <a:r>
              <a:rPr lang="en-GB" dirty="0"/>
              <a:t>hands = </a:t>
            </a:r>
            <a:r>
              <a:rPr lang="en-GB" dirty="0" err="1"/>
              <a:t>mp_hand.Hands</a:t>
            </a:r>
            <a:r>
              <a:rPr lang="en-GB" dirty="0"/>
              <a:t>(</a:t>
            </a:r>
          </a:p>
          <a:p>
            <a:r>
              <a:rPr lang="en-GB" dirty="0"/>
              <a:t>    </a:t>
            </a:r>
            <a:r>
              <a:rPr lang="en-GB" dirty="0" err="1"/>
              <a:t>model_complexity</a:t>
            </a:r>
            <a:r>
              <a:rPr lang="en-GB" dirty="0"/>
              <a:t>=0,</a:t>
            </a:r>
          </a:p>
          <a:p>
            <a:r>
              <a:rPr lang="en-GB" dirty="0"/>
              <a:t>    </a:t>
            </a:r>
            <a:r>
              <a:rPr lang="en-GB" dirty="0" err="1"/>
              <a:t>min_detection_confidence</a:t>
            </a:r>
            <a:r>
              <a:rPr lang="en-GB" dirty="0"/>
              <a:t>=0.5,</a:t>
            </a:r>
          </a:p>
          <a:p>
            <a:r>
              <a:rPr lang="en-GB" dirty="0"/>
              <a:t>    </a:t>
            </a:r>
            <a:r>
              <a:rPr lang="en-GB" dirty="0" err="1"/>
              <a:t>min_tracking_confidence</a:t>
            </a:r>
            <a:r>
              <a:rPr lang="en-GB" dirty="0"/>
              <a:t>=0.5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74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5E7AFF-973C-AEAC-B6AA-DDD66407E2A6}"/>
              </a:ext>
            </a:extLst>
          </p:cNvPr>
          <p:cNvSpPr txBox="1"/>
          <p:nvPr/>
        </p:nvSpPr>
        <p:spPr>
          <a:xfrm>
            <a:off x="235975" y="272845"/>
            <a:ext cx="65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Ý </a:t>
            </a:r>
            <a:r>
              <a:rPr lang="en-US" sz="1800" b="1" dirty="0" err="1"/>
              <a:t>tưởng</a:t>
            </a:r>
            <a:r>
              <a:rPr lang="en-US" sz="1800" b="1" dirty="0"/>
              <a:t> </a:t>
            </a:r>
            <a:r>
              <a:rPr lang="en-US" sz="1800" b="1" dirty="0" err="1"/>
              <a:t>đếm</a:t>
            </a:r>
            <a:r>
              <a:rPr lang="en-US" sz="1800" b="1" dirty="0"/>
              <a:t> </a:t>
            </a:r>
            <a:r>
              <a:rPr lang="en-US" sz="1800" b="1" dirty="0" err="1"/>
              <a:t>ngón</a:t>
            </a:r>
            <a:r>
              <a:rPr lang="en-US" sz="1800" b="1" dirty="0"/>
              <a:t> </a:t>
            </a:r>
            <a:r>
              <a:rPr lang="en-US" sz="1800" b="1" dirty="0" err="1"/>
              <a:t>tay</a:t>
            </a:r>
            <a:r>
              <a:rPr lang="en-US" sz="1800" b="1" dirty="0"/>
              <a:t> </a:t>
            </a:r>
            <a:r>
              <a:rPr lang="en-US" sz="1800" b="1" dirty="0" err="1"/>
              <a:t>dựa</a:t>
            </a:r>
            <a:r>
              <a:rPr lang="en-US" sz="1800" b="1" dirty="0"/>
              <a:t> </a:t>
            </a:r>
            <a:r>
              <a:rPr lang="en-US" sz="1800" b="1" dirty="0" err="1"/>
              <a:t>vào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điểm</a:t>
            </a:r>
            <a:r>
              <a:rPr lang="en-US" sz="1800" b="1" dirty="0"/>
              <a:t> landmark</a:t>
            </a:r>
            <a:endParaRPr lang="en-ID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B347EA3-FD02-3B70-5FF2-EE78BF3B7783}"/>
              </a:ext>
            </a:extLst>
          </p:cNvPr>
          <p:cNvSpPr txBox="1"/>
          <p:nvPr/>
        </p:nvSpPr>
        <p:spPr>
          <a:xfrm>
            <a:off x="442452" y="912123"/>
            <a:ext cx="7558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 </a:t>
            </a:r>
            <a:r>
              <a:rPr lang="en-ID" dirty="0" err="1"/>
              <a:t>total_fingers</a:t>
            </a:r>
            <a:r>
              <a:rPr lang="en-ID" dirty="0"/>
              <a:t> = 0</a:t>
            </a:r>
            <a:r>
              <a:rPr lang="en-ID" dirty="0" smtClean="0"/>
              <a:t>: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DD867BD-E50C-5E7E-E20C-457CE2DFFF8F}"/>
              </a:ext>
            </a:extLst>
          </p:cNvPr>
          <p:cNvSpPr txBox="1"/>
          <p:nvPr/>
        </p:nvSpPr>
        <p:spPr>
          <a:xfrm>
            <a:off x="442452" y="1229552"/>
            <a:ext cx="540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tay</a:t>
            </a:r>
            <a:r>
              <a:rPr lang="en-US" b="1" dirty="0"/>
              <a:t> hay </a:t>
            </a:r>
            <a:r>
              <a:rPr lang="en-US" b="1" dirty="0" err="1"/>
              <a:t>không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BD140DA-D6FB-EE43-23DB-0FBF3ACCD337}"/>
              </a:ext>
            </a:extLst>
          </p:cNvPr>
          <p:cNvSpPr txBox="1"/>
          <p:nvPr/>
        </p:nvSpPr>
        <p:spPr>
          <a:xfrm>
            <a:off x="700550" y="1540568"/>
            <a:ext cx="4070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</a:t>
            </a:r>
            <a:r>
              <a:rPr lang="en-GB" dirty="0" err="1"/>
              <a:t>result.multi_hand_landmarks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4B5DE6D-E086-EC03-D667-A3FAE7193336}"/>
              </a:ext>
            </a:extLst>
          </p:cNvPr>
          <p:cNvSpPr txBox="1"/>
          <p:nvPr/>
        </p:nvSpPr>
        <p:spPr>
          <a:xfrm>
            <a:off x="442452" y="2073820"/>
            <a:ext cx="540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ngón</a:t>
            </a:r>
            <a:r>
              <a:rPr lang="en-US" b="1" dirty="0"/>
              <a:t> </a:t>
            </a:r>
            <a:r>
              <a:rPr lang="en-US" b="1" dirty="0" err="1"/>
              <a:t>tay</a:t>
            </a:r>
            <a:r>
              <a:rPr lang="en-US" b="1" dirty="0"/>
              <a:t> </a:t>
            </a:r>
            <a:r>
              <a:rPr lang="en-US" b="1" dirty="0" err="1"/>
              <a:t>đang</a:t>
            </a:r>
            <a:r>
              <a:rPr lang="en-US" b="1" dirty="0"/>
              <a:t> </a:t>
            </a:r>
            <a:r>
              <a:rPr lang="en-US" b="1" dirty="0" err="1"/>
              <a:t>đóng</a:t>
            </a:r>
            <a:r>
              <a:rPr lang="en-US" b="1" dirty="0"/>
              <a:t> hay </a:t>
            </a:r>
            <a:r>
              <a:rPr lang="en-US" b="1" dirty="0" err="1"/>
              <a:t>mở</a:t>
            </a:r>
            <a:endParaRPr lang="en-ID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AA68597-A061-F323-6729-0B6070A25F2C}"/>
              </a:ext>
            </a:extLst>
          </p:cNvPr>
          <p:cNvSpPr txBox="1"/>
          <p:nvPr/>
        </p:nvSpPr>
        <p:spPr>
          <a:xfrm>
            <a:off x="763911" y="2398197"/>
            <a:ext cx="45233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count = 0</a:t>
            </a:r>
          </a:p>
          <a:p>
            <a:r>
              <a:rPr lang="en-GB" dirty="0"/>
              <a:t>            if </a:t>
            </a:r>
            <a:r>
              <a:rPr lang="en-GB" dirty="0" err="1"/>
              <a:t>myHand</a:t>
            </a:r>
            <a:r>
              <a:rPr lang="en-GB" dirty="0"/>
              <a:t>[8][1] &lt; </a:t>
            </a:r>
            <a:r>
              <a:rPr lang="en-GB" dirty="0" err="1"/>
              <a:t>myHand</a:t>
            </a:r>
            <a:r>
              <a:rPr lang="en-GB" dirty="0"/>
              <a:t>[6][1]:</a:t>
            </a:r>
          </a:p>
          <a:p>
            <a:r>
              <a:rPr lang="en-GB" dirty="0"/>
              <a:t>                count += 1</a:t>
            </a:r>
          </a:p>
          <a:p>
            <a:r>
              <a:rPr lang="en-GB" dirty="0"/>
              <a:t>            if </a:t>
            </a:r>
            <a:r>
              <a:rPr lang="en-GB" dirty="0" err="1"/>
              <a:t>myHand</a:t>
            </a:r>
            <a:r>
              <a:rPr lang="en-GB" dirty="0"/>
              <a:t>[12][1] &lt; </a:t>
            </a:r>
            <a:r>
              <a:rPr lang="en-GB" dirty="0" err="1"/>
              <a:t>myHand</a:t>
            </a:r>
            <a:r>
              <a:rPr lang="en-GB" dirty="0"/>
              <a:t>[10][1]:</a:t>
            </a:r>
          </a:p>
          <a:p>
            <a:r>
              <a:rPr lang="en-GB" dirty="0"/>
              <a:t>                count += 1</a:t>
            </a:r>
          </a:p>
          <a:p>
            <a:r>
              <a:rPr lang="en-GB" dirty="0"/>
              <a:t>            if </a:t>
            </a:r>
            <a:r>
              <a:rPr lang="en-GB" dirty="0" err="1"/>
              <a:t>myHand</a:t>
            </a:r>
            <a:r>
              <a:rPr lang="en-GB" dirty="0"/>
              <a:t>[16][1] &lt; </a:t>
            </a:r>
            <a:r>
              <a:rPr lang="en-GB" dirty="0" err="1"/>
              <a:t>myHand</a:t>
            </a:r>
            <a:r>
              <a:rPr lang="en-GB" dirty="0"/>
              <a:t>[14][1]:</a:t>
            </a:r>
          </a:p>
          <a:p>
            <a:r>
              <a:rPr lang="en-GB" dirty="0"/>
              <a:t>                count += 1</a:t>
            </a:r>
          </a:p>
          <a:p>
            <a:r>
              <a:rPr lang="en-GB" dirty="0"/>
              <a:t>            if </a:t>
            </a:r>
            <a:r>
              <a:rPr lang="en-GB" dirty="0" err="1"/>
              <a:t>myHand</a:t>
            </a:r>
            <a:r>
              <a:rPr lang="en-GB" dirty="0"/>
              <a:t>[20][1] &lt; </a:t>
            </a:r>
            <a:r>
              <a:rPr lang="en-GB" dirty="0" err="1"/>
              <a:t>myHand</a:t>
            </a:r>
            <a:r>
              <a:rPr lang="en-GB" dirty="0"/>
              <a:t>[18][1]:</a:t>
            </a:r>
          </a:p>
          <a:p>
            <a:r>
              <a:rPr lang="en-GB" dirty="0"/>
              <a:t>                count += 1</a:t>
            </a:r>
            <a:endParaRPr lang="en-ID" dirty="0"/>
          </a:p>
        </p:txBody>
      </p:sp>
      <p:pic>
        <p:nvPicPr>
          <p:cNvPr id="1026" name="Picture 2" descr="hand_landmark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120" y="1066011"/>
            <a:ext cx="10472097" cy="36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5E7AFF-973C-AEAC-B6AA-DDD66407E2A6}"/>
              </a:ext>
            </a:extLst>
          </p:cNvPr>
          <p:cNvSpPr txBox="1"/>
          <p:nvPr/>
        </p:nvSpPr>
        <p:spPr>
          <a:xfrm>
            <a:off x="235975" y="272845"/>
            <a:ext cx="65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Ý </a:t>
            </a:r>
            <a:r>
              <a:rPr lang="en-US" sz="1800" b="1" dirty="0" err="1"/>
              <a:t>tưởng</a:t>
            </a:r>
            <a:r>
              <a:rPr lang="en-US" sz="1800" b="1" dirty="0"/>
              <a:t> </a:t>
            </a:r>
            <a:r>
              <a:rPr lang="en-US" sz="1800" b="1" dirty="0" err="1"/>
              <a:t>đếm</a:t>
            </a:r>
            <a:r>
              <a:rPr lang="en-US" sz="1800" b="1" dirty="0"/>
              <a:t> </a:t>
            </a:r>
            <a:r>
              <a:rPr lang="en-US" sz="1800" b="1" dirty="0" err="1"/>
              <a:t>ngón</a:t>
            </a:r>
            <a:r>
              <a:rPr lang="en-US" sz="1800" b="1" dirty="0"/>
              <a:t> </a:t>
            </a:r>
            <a:r>
              <a:rPr lang="en-US" sz="1800" b="1" dirty="0" err="1"/>
              <a:t>tay</a:t>
            </a:r>
            <a:r>
              <a:rPr lang="en-US" sz="1800" b="1" dirty="0"/>
              <a:t> </a:t>
            </a:r>
            <a:r>
              <a:rPr lang="en-US" sz="1800" b="1" dirty="0" err="1"/>
              <a:t>dựa</a:t>
            </a:r>
            <a:r>
              <a:rPr lang="en-US" sz="1800" b="1" dirty="0"/>
              <a:t> </a:t>
            </a:r>
            <a:r>
              <a:rPr lang="en-US" sz="1800" b="1" dirty="0" err="1"/>
              <a:t>vào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điểm</a:t>
            </a:r>
            <a:r>
              <a:rPr lang="en-US" sz="1800" b="1" dirty="0"/>
              <a:t> landmark</a:t>
            </a:r>
            <a:endParaRPr lang="en-ID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4B5DE6D-E086-EC03-D667-A3FAE7193336}"/>
              </a:ext>
            </a:extLst>
          </p:cNvPr>
          <p:cNvSpPr txBox="1"/>
          <p:nvPr/>
        </p:nvSpPr>
        <p:spPr>
          <a:xfrm>
            <a:off x="457201" y="1252662"/>
            <a:ext cx="540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tay</a:t>
            </a:r>
            <a:r>
              <a:rPr lang="en-US" b="1" dirty="0"/>
              <a:t> </a:t>
            </a:r>
            <a:r>
              <a:rPr lang="en-US" b="1" dirty="0" err="1"/>
              <a:t>trái</a:t>
            </a:r>
            <a:r>
              <a:rPr lang="en-US" b="1" dirty="0"/>
              <a:t> </a:t>
            </a:r>
            <a:r>
              <a:rPr lang="en-US" b="1" dirty="0" err="1"/>
              <a:t>phải</a:t>
            </a:r>
            <a:endParaRPr lang="en-ID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AA68597-A061-F323-6729-0B6070A25F2C}"/>
              </a:ext>
            </a:extLst>
          </p:cNvPr>
          <p:cNvSpPr txBox="1"/>
          <p:nvPr/>
        </p:nvSpPr>
        <p:spPr>
          <a:xfrm>
            <a:off x="457201" y="1845133"/>
            <a:ext cx="45233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if </a:t>
            </a:r>
            <a:r>
              <a:rPr lang="en-GB" dirty="0" err="1"/>
              <a:t>lbl</a:t>
            </a:r>
            <a:r>
              <a:rPr lang="en-GB" dirty="0"/>
              <a:t> == "Left" and </a:t>
            </a:r>
            <a:r>
              <a:rPr lang="en-GB" dirty="0" err="1"/>
              <a:t>myHand</a:t>
            </a:r>
            <a:r>
              <a:rPr lang="en-GB" dirty="0"/>
              <a:t>[4][0] &gt; </a:t>
            </a:r>
            <a:r>
              <a:rPr lang="en-GB" dirty="0" err="1"/>
              <a:t>myHand</a:t>
            </a:r>
            <a:r>
              <a:rPr lang="en-GB" dirty="0"/>
              <a:t>[2][0]: </a:t>
            </a:r>
          </a:p>
          <a:p>
            <a:r>
              <a:rPr lang="en-GB" dirty="0"/>
              <a:t>count += 1 </a:t>
            </a:r>
          </a:p>
          <a:p>
            <a:r>
              <a:rPr lang="en-GB" dirty="0"/>
              <a:t>if </a:t>
            </a:r>
            <a:r>
              <a:rPr lang="en-GB" dirty="0" err="1"/>
              <a:t>lbl</a:t>
            </a:r>
            <a:r>
              <a:rPr lang="en-GB" dirty="0"/>
              <a:t> == "Right" and </a:t>
            </a:r>
            <a:r>
              <a:rPr lang="en-GB" dirty="0" err="1"/>
              <a:t>myHand</a:t>
            </a:r>
            <a:r>
              <a:rPr lang="en-GB" dirty="0"/>
              <a:t>[4][0] &lt; </a:t>
            </a:r>
            <a:r>
              <a:rPr lang="en-GB" dirty="0" err="1"/>
              <a:t>myHand</a:t>
            </a:r>
            <a:r>
              <a:rPr lang="en-GB" dirty="0"/>
              <a:t>[2][0]:       count += 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82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C9B09A0-CA13-8223-3314-3C0FBC969477}"/>
              </a:ext>
            </a:extLst>
          </p:cNvPr>
          <p:cNvSpPr txBox="1"/>
          <p:nvPr/>
        </p:nvSpPr>
        <p:spPr>
          <a:xfrm>
            <a:off x="117986" y="426130"/>
            <a:ext cx="5508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Phủ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r>
              <a:rPr lang="en-US" b="1" dirty="0"/>
              <a:t> </a:t>
            </a:r>
            <a:r>
              <a:rPr lang="en-US" b="1" dirty="0" err="1"/>
              <a:t>ảnh</a:t>
            </a:r>
            <a:r>
              <a:rPr lang="en-US" b="1" dirty="0"/>
              <a:t> </a:t>
            </a:r>
            <a:r>
              <a:rPr lang="en-US" b="1" dirty="0" err="1"/>
              <a:t>ngón</a:t>
            </a:r>
            <a:r>
              <a:rPr lang="en-US" b="1" dirty="0"/>
              <a:t> </a:t>
            </a:r>
            <a:r>
              <a:rPr lang="en-US" b="1" dirty="0" err="1"/>
              <a:t>tay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sổ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ID" b="1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115D0DC-F47F-D5FF-CF13-45DEDE579025}"/>
              </a:ext>
            </a:extLst>
          </p:cNvPr>
          <p:cNvSpPr txBox="1"/>
          <p:nvPr/>
        </p:nvSpPr>
        <p:spPr>
          <a:xfrm>
            <a:off x="147482" y="2089217"/>
            <a:ext cx="414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chữ</a:t>
            </a:r>
            <a:r>
              <a:rPr lang="en-US" b="1" dirty="0"/>
              <a:t> </a:t>
            </a:r>
            <a:r>
              <a:rPr lang="en-US" b="1" dirty="0" err="1"/>
              <a:t>nhật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sổ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ID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35BD337-A020-6721-3085-D87A0C70F9F1}"/>
              </a:ext>
            </a:extLst>
          </p:cNvPr>
          <p:cNvSpPr txBox="1"/>
          <p:nvPr/>
        </p:nvSpPr>
        <p:spPr>
          <a:xfrm>
            <a:off x="0" y="2511107"/>
            <a:ext cx="4612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cv2.rectangle(</a:t>
            </a:r>
            <a:r>
              <a:rPr lang="en-ID" dirty="0" err="1"/>
              <a:t>img</a:t>
            </a:r>
            <a:r>
              <a:rPr lang="en-ID" dirty="0"/>
              <a:t>,(20,325),(200,500), (0,255, 0) -1)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A36307D-AA08-D821-E985-2B99FB01C10B}"/>
              </a:ext>
            </a:extLst>
          </p:cNvPr>
          <p:cNvSpPr txBox="1"/>
          <p:nvPr/>
        </p:nvSpPr>
        <p:spPr>
          <a:xfrm>
            <a:off x="117985" y="3527264"/>
            <a:ext cx="5508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Vẽ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ngón</a:t>
            </a:r>
            <a:r>
              <a:rPr lang="en-US" b="1" dirty="0"/>
              <a:t> </a:t>
            </a:r>
            <a:r>
              <a:rPr lang="en-US" b="1" dirty="0" err="1"/>
              <a:t>tay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sổ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endParaRPr lang="en-ID" b="1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D7C5044-E9E2-D90D-B360-6C37A980B69A}"/>
              </a:ext>
            </a:extLst>
          </p:cNvPr>
          <p:cNvSpPr txBox="1"/>
          <p:nvPr/>
        </p:nvSpPr>
        <p:spPr>
          <a:xfrm>
            <a:off x="198936" y="4226153"/>
            <a:ext cx="73520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cv2.putText(</a:t>
            </a:r>
            <a:r>
              <a:rPr lang="en-ID" dirty="0" err="1"/>
              <a:t>frame,str</a:t>
            </a:r>
            <a:r>
              <a:rPr lang="en-ID" dirty="0"/>
              <a:t>(</a:t>
            </a:r>
            <a:r>
              <a:rPr lang="en-ID" dirty="0" err="1"/>
              <a:t>total_fingers</a:t>
            </a:r>
            <a:r>
              <a:rPr lang="en-ID" dirty="0"/>
              <a:t>),(5,450),cv2.FONT_HERSHEY_PLAIN,10,(255,0,0),5)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97B4D1-55BB-7534-EDAA-53B002388739}"/>
              </a:ext>
            </a:extLst>
          </p:cNvPr>
          <p:cNvSpPr txBox="1"/>
          <p:nvPr/>
        </p:nvSpPr>
        <p:spPr>
          <a:xfrm>
            <a:off x="198936" y="1081915"/>
            <a:ext cx="3861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 h, w, c = </a:t>
            </a:r>
            <a:r>
              <a:rPr lang="en-ID" dirty="0" err="1"/>
              <a:t>overlayList</a:t>
            </a:r>
            <a:r>
              <a:rPr lang="en-ID" dirty="0"/>
              <a:t>[</a:t>
            </a:r>
            <a:r>
              <a:rPr lang="en-ID" dirty="0" err="1"/>
              <a:t>total_fingers</a:t>
            </a:r>
            <a:r>
              <a:rPr lang="en-ID" dirty="0"/>
              <a:t> - 1].shape</a:t>
            </a:r>
          </a:p>
          <a:p>
            <a:r>
              <a:rPr lang="en-ID" dirty="0"/>
              <a:t>  </a:t>
            </a:r>
            <a:r>
              <a:rPr lang="en-ID" dirty="0" err="1"/>
              <a:t>img</a:t>
            </a:r>
            <a:r>
              <a:rPr lang="en-ID" dirty="0"/>
              <a:t>[0:h, 0:w] = </a:t>
            </a:r>
            <a:r>
              <a:rPr lang="en-ID" dirty="0" err="1"/>
              <a:t>overlayList</a:t>
            </a:r>
            <a:r>
              <a:rPr lang="en-ID" dirty="0"/>
              <a:t>[</a:t>
            </a:r>
            <a:r>
              <a:rPr lang="en-ID" dirty="0" err="1"/>
              <a:t>total_fingers</a:t>
            </a:r>
            <a:r>
              <a:rPr lang="en-ID" dirty="0"/>
              <a:t> - 1]</a:t>
            </a:r>
          </a:p>
        </p:txBody>
      </p:sp>
    </p:spTree>
    <p:extLst>
      <p:ext uri="{BB962C8B-B14F-4D97-AF65-F5344CB8AC3E}">
        <p14:creationId xmlns:p14="http://schemas.microsoft.com/office/powerpoint/2010/main" val="2616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326F53B-22D3-8A1C-083C-9AD04A10AD7C}"/>
              </a:ext>
            </a:extLst>
          </p:cNvPr>
          <p:cNvSpPr txBox="1"/>
          <p:nvPr/>
        </p:nvSpPr>
        <p:spPr>
          <a:xfrm>
            <a:off x="287593" y="376084"/>
            <a:ext cx="491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khung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mỗi</a:t>
            </a:r>
            <a:r>
              <a:rPr lang="en-US" b="1" dirty="0"/>
              <a:t> </a:t>
            </a:r>
            <a:r>
              <a:rPr lang="en-US" b="1" dirty="0" err="1"/>
              <a:t>giây</a:t>
            </a:r>
            <a:r>
              <a:rPr lang="en-US" b="1" dirty="0"/>
              <a:t> (Frames per second)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3E58A6A-F5A1-07DB-BC64-3AA6D30C02D4}"/>
              </a:ext>
            </a:extLst>
          </p:cNvPr>
          <p:cNvSpPr txBox="1"/>
          <p:nvPr/>
        </p:nvSpPr>
        <p:spPr>
          <a:xfrm>
            <a:off x="648929" y="871124"/>
            <a:ext cx="21901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cTime</a:t>
            </a:r>
            <a:r>
              <a:rPr lang="en-ID" dirty="0"/>
              <a:t>=</a:t>
            </a:r>
            <a:r>
              <a:rPr lang="en-ID" dirty="0" err="1"/>
              <a:t>time.time</a:t>
            </a:r>
            <a:r>
              <a:rPr lang="en-ID" dirty="0"/>
              <a:t>()</a:t>
            </a:r>
          </a:p>
          <a:p>
            <a:r>
              <a:rPr lang="en-ID" dirty="0"/>
              <a:t>fps=1/(</a:t>
            </a:r>
            <a:r>
              <a:rPr lang="en-ID" dirty="0" err="1"/>
              <a:t>cTime-pTime</a:t>
            </a:r>
            <a:r>
              <a:rPr lang="en-ID" dirty="0"/>
              <a:t>) </a:t>
            </a:r>
          </a:p>
          <a:p>
            <a:r>
              <a:rPr lang="en-ID" dirty="0" err="1"/>
              <a:t>pTime</a:t>
            </a:r>
            <a:r>
              <a:rPr lang="en-ID" dirty="0"/>
              <a:t>=</a:t>
            </a:r>
            <a:r>
              <a:rPr lang="en-ID" dirty="0" err="1"/>
              <a:t>cTime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D04EF9B-E92A-69CB-2D87-0F6EF98E1BFD}"/>
              </a:ext>
            </a:extLst>
          </p:cNvPr>
          <p:cNvSpPr txBox="1"/>
          <p:nvPr/>
        </p:nvSpPr>
        <p:spPr>
          <a:xfrm>
            <a:off x="612058" y="3291491"/>
            <a:ext cx="791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cv2.putText(frame, </a:t>
            </a:r>
            <a:r>
              <a:rPr lang="en-ID" dirty="0" err="1"/>
              <a:t>f"FPS</a:t>
            </a:r>
            <a:r>
              <a:rPr lang="en-ID" dirty="0"/>
              <a:t>: {int(fps)}",(470,50),cv2.FONT_HERSHEY_PLAIN,3,(0, 25, 175),3)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F50CB17-D17C-E707-31B6-6A28D78FD53D}"/>
              </a:ext>
            </a:extLst>
          </p:cNvPr>
          <p:cNvSpPr txBox="1"/>
          <p:nvPr/>
        </p:nvSpPr>
        <p:spPr>
          <a:xfrm>
            <a:off x="287593" y="2379982"/>
            <a:ext cx="491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sổ</a:t>
            </a:r>
            <a:r>
              <a:rPr lang="en-US" b="1" dirty="0"/>
              <a:t> </a:t>
            </a:r>
            <a:r>
              <a:rPr lang="en-US" b="1" dirty="0" err="1"/>
              <a:t>màn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5856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47483" y="2864541"/>
            <a:ext cx="871239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Chương trình test  và kết quả thực hiện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90"/>
          <p:cNvSpPr/>
          <p:nvPr/>
        </p:nvSpPr>
        <p:spPr>
          <a:xfrm>
            <a:off x="3339677" y="214313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2974477" y="426311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8;p90">
            <a:extLst>
              <a:ext uri="{FF2B5EF4-FFF2-40B4-BE49-F238E27FC236}">
                <a16:creationId xmlns="" xmlns:a16="http://schemas.microsoft.com/office/drawing/2014/main" id="{945BD899-0B00-DD15-BA27-3510FC302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9510" y="559981"/>
            <a:ext cx="3595177" cy="530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Đầu vào 0 ngón tay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0B007F9-802D-2380-4979-9A23A297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45" y="1719274"/>
            <a:ext cx="2553056" cy="2044775"/>
          </a:xfrm>
          <a:prstGeom prst="rect">
            <a:avLst/>
          </a:prstGeom>
        </p:spPr>
      </p:pic>
      <p:sp>
        <p:nvSpPr>
          <p:cNvPr id="5" name="Google Shape;1388;p90">
            <a:extLst>
              <a:ext uri="{FF2B5EF4-FFF2-40B4-BE49-F238E27FC236}">
                <a16:creationId xmlns="" xmlns:a16="http://schemas.microsoft.com/office/drawing/2014/main" id="{831AAD1A-98CB-FF44-AC61-3B83ADB4FBA5}"/>
              </a:ext>
            </a:extLst>
          </p:cNvPr>
          <p:cNvSpPr txBox="1">
            <a:spLocks/>
          </p:cNvSpPr>
          <p:nvPr/>
        </p:nvSpPr>
        <p:spPr>
          <a:xfrm>
            <a:off x="5053530" y="559981"/>
            <a:ext cx="3595177" cy="5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endParaRPr lang="vi-V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405134-E968-BFD7-76C3-3003C8CD93F8}"/>
              </a:ext>
            </a:extLst>
          </p:cNvPr>
          <p:cNvSpPr txBox="1"/>
          <p:nvPr/>
        </p:nvSpPr>
        <p:spPr>
          <a:xfrm>
            <a:off x="1446368" y="3992482"/>
            <a:ext cx="6093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Kết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quả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đ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Söhne"/>
              </a:rPr>
              <a:t>ếm số ngón tay được hiển thị trong bài test: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684EC1DF-5894-D30D-A646-790948834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742" y="1750828"/>
            <a:ext cx="2553056" cy="198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8;p90">
            <a:extLst>
              <a:ext uri="{FF2B5EF4-FFF2-40B4-BE49-F238E27FC236}">
                <a16:creationId xmlns="" xmlns:a16="http://schemas.microsoft.com/office/drawing/2014/main" id="{945BD899-0B00-DD15-BA27-3510FC302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628" y="373155"/>
            <a:ext cx="3595177" cy="320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Đầu vào là 1 ngón tay</a:t>
            </a:r>
            <a:endParaRPr sz="2000" dirty="0"/>
          </a:p>
        </p:txBody>
      </p:sp>
      <p:sp>
        <p:nvSpPr>
          <p:cNvPr id="5" name="Google Shape;1388;p90">
            <a:extLst>
              <a:ext uri="{FF2B5EF4-FFF2-40B4-BE49-F238E27FC236}">
                <a16:creationId xmlns="" xmlns:a16="http://schemas.microsoft.com/office/drawing/2014/main" id="{831AAD1A-98CB-FF44-AC61-3B83ADB4FBA5}"/>
              </a:ext>
            </a:extLst>
          </p:cNvPr>
          <p:cNvSpPr txBox="1">
            <a:spLocks/>
          </p:cNvSpPr>
          <p:nvPr/>
        </p:nvSpPr>
        <p:spPr>
          <a:xfrm>
            <a:off x="5548823" y="373155"/>
            <a:ext cx="3595177" cy="32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endParaRPr lang="vi-V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405134-E968-BFD7-76C3-3003C8CD93F8}"/>
              </a:ext>
            </a:extLst>
          </p:cNvPr>
          <p:cNvSpPr txBox="1"/>
          <p:nvPr/>
        </p:nvSpPr>
        <p:spPr>
          <a:xfrm>
            <a:off x="2089232" y="3825632"/>
            <a:ext cx="62176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374151"/>
                </a:solidFill>
                <a:latin typeface="Söhne"/>
              </a:rPr>
              <a:t>Kết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374151"/>
                </a:solidFill>
                <a:latin typeface="Söhne"/>
              </a:rPr>
              <a:t>quả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đ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Söhne"/>
              </a:rPr>
              <a:t>ếm số ngón tay được hiển thị trong bài test: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1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BF8423D-8BB1-6D1A-FBA0-D143C53E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222" y="1070048"/>
            <a:ext cx="2747831" cy="2348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AF56ABA-B0B5-2627-F4E0-DC6229675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241" y="1300764"/>
            <a:ext cx="2747831" cy="211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8;p90">
            <a:extLst>
              <a:ext uri="{FF2B5EF4-FFF2-40B4-BE49-F238E27FC236}">
                <a16:creationId xmlns="" xmlns:a16="http://schemas.microsoft.com/office/drawing/2014/main" id="{945BD899-0B00-DD15-BA27-3510FC302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715" y="329111"/>
            <a:ext cx="3595177" cy="400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Đầu vào 2 ngón tay</a:t>
            </a:r>
            <a:endParaRPr sz="2000" dirty="0"/>
          </a:p>
        </p:txBody>
      </p:sp>
      <p:sp>
        <p:nvSpPr>
          <p:cNvPr id="5" name="Google Shape;1388;p90">
            <a:extLst>
              <a:ext uri="{FF2B5EF4-FFF2-40B4-BE49-F238E27FC236}">
                <a16:creationId xmlns="" xmlns:a16="http://schemas.microsoft.com/office/drawing/2014/main" id="{831AAD1A-98CB-FF44-AC61-3B83ADB4FBA5}"/>
              </a:ext>
            </a:extLst>
          </p:cNvPr>
          <p:cNvSpPr txBox="1">
            <a:spLocks/>
          </p:cNvSpPr>
          <p:nvPr/>
        </p:nvSpPr>
        <p:spPr>
          <a:xfrm>
            <a:off x="5548823" y="329111"/>
            <a:ext cx="3595177" cy="40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endParaRPr lang="vi-V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405134-E968-BFD7-76C3-3003C8CD93F8}"/>
              </a:ext>
            </a:extLst>
          </p:cNvPr>
          <p:cNvSpPr txBox="1"/>
          <p:nvPr/>
        </p:nvSpPr>
        <p:spPr>
          <a:xfrm>
            <a:off x="1895556" y="3693895"/>
            <a:ext cx="62702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374151"/>
                </a:solidFill>
                <a:latin typeface="Söhne"/>
              </a:rPr>
              <a:t>Kết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374151"/>
                </a:solidFill>
                <a:latin typeface="Söhne"/>
              </a:rPr>
              <a:t>quả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đ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Söhne"/>
              </a:rPr>
              <a:t>ếm số ngón tay được hiển thị trong bài test: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2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C342954-9E30-3D1F-A3E5-BCEE2F649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66" y="868893"/>
            <a:ext cx="2577205" cy="2368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FD650DB3-598F-AE54-3C70-AEF2DD6BF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29" y="868893"/>
            <a:ext cx="3040265" cy="236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8;p90">
            <a:extLst>
              <a:ext uri="{FF2B5EF4-FFF2-40B4-BE49-F238E27FC236}">
                <a16:creationId xmlns="" xmlns:a16="http://schemas.microsoft.com/office/drawing/2014/main" id="{945BD899-0B00-DD15-BA27-3510FC302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4274" y="432390"/>
            <a:ext cx="3595177" cy="474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Đầu vào 3 ngón tay</a:t>
            </a:r>
            <a:endParaRPr sz="2000" dirty="0"/>
          </a:p>
        </p:txBody>
      </p:sp>
      <p:sp>
        <p:nvSpPr>
          <p:cNvPr id="5" name="Google Shape;1388;p90">
            <a:extLst>
              <a:ext uri="{FF2B5EF4-FFF2-40B4-BE49-F238E27FC236}">
                <a16:creationId xmlns="" xmlns:a16="http://schemas.microsoft.com/office/drawing/2014/main" id="{831AAD1A-98CB-FF44-AC61-3B83ADB4FBA5}"/>
              </a:ext>
            </a:extLst>
          </p:cNvPr>
          <p:cNvSpPr txBox="1">
            <a:spLocks/>
          </p:cNvSpPr>
          <p:nvPr/>
        </p:nvSpPr>
        <p:spPr>
          <a:xfrm>
            <a:off x="5158962" y="432390"/>
            <a:ext cx="3595177" cy="47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endParaRPr lang="vi-V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405134-E968-BFD7-76C3-3003C8CD93F8}"/>
              </a:ext>
            </a:extLst>
          </p:cNvPr>
          <p:cNvSpPr txBox="1"/>
          <p:nvPr/>
        </p:nvSpPr>
        <p:spPr>
          <a:xfrm>
            <a:off x="1009510" y="4012872"/>
            <a:ext cx="6085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374151"/>
                </a:solidFill>
                <a:latin typeface="Söhne"/>
              </a:rPr>
              <a:t>Kết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374151"/>
                </a:solidFill>
                <a:latin typeface="Söhne"/>
              </a:rPr>
              <a:t>quả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đ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Söhne"/>
              </a:rPr>
              <a:t>ếm số ngón tay được hiển thị trong bài test: 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3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07F581F-D12C-E123-66F8-69D2BFF1A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297" y="1221222"/>
            <a:ext cx="1981489" cy="23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A81EEBC7-7FD2-F5FA-408E-94E37B1E6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786" y="1221221"/>
            <a:ext cx="3076353" cy="232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849708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89"/>
          <p:cNvSpPr/>
          <p:nvPr/>
        </p:nvSpPr>
        <p:spPr>
          <a:xfrm>
            <a:off x="4868263" y="310220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89"/>
          <p:cNvSpPr/>
          <p:nvPr/>
        </p:nvSpPr>
        <p:spPr>
          <a:xfrm>
            <a:off x="4868276" y="176155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89"/>
          <p:cNvSpPr/>
          <p:nvPr/>
        </p:nvSpPr>
        <p:spPr>
          <a:xfrm>
            <a:off x="849722" y="1705532"/>
            <a:ext cx="822886" cy="82288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1697672" y="3284109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Giải thích code</a:t>
            </a:r>
            <a:endParaRPr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849708" y="1778609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1697672" y="1971300"/>
            <a:ext cx="2990238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Giới thiệu bài toán</a:t>
            </a:r>
            <a:endParaRPr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5786525" y="1984409"/>
            <a:ext cx="3170731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Các bước thực hiện</a:t>
            </a:r>
            <a:endParaRPr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5850425" y="3321139"/>
            <a:ext cx="2580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Test đầu vào</a:t>
            </a:r>
            <a:endParaRPr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4868250" y="1858800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857079" y="3176423"/>
            <a:ext cx="8229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4868249" y="3198175"/>
            <a:ext cx="918275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NỘI DUNG</a:t>
            </a:r>
            <a:endParaRPr sz="4000" dirty="0"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7808042" y="678921"/>
            <a:ext cx="822913" cy="818353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8;p90">
            <a:extLst>
              <a:ext uri="{FF2B5EF4-FFF2-40B4-BE49-F238E27FC236}">
                <a16:creationId xmlns="" xmlns:a16="http://schemas.microsoft.com/office/drawing/2014/main" id="{945BD899-0B00-DD15-BA27-3510FC302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4655" y="392714"/>
            <a:ext cx="3595177" cy="4527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Đầu vào 4 ngón tay</a:t>
            </a:r>
            <a:endParaRPr sz="2000" dirty="0"/>
          </a:p>
        </p:txBody>
      </p:sp>
      <p:sp>
        <p:nvSpPr>
          <p:cNvPr id="5" name="Google Shape;1388;p90">
            <a:extLst>
              <a:ext uri="{FF2B5EF4-FFF2-40B4-BE49-F238E27FC236}">
                <a16:creationId xmlns="" xmlns:a16="http://schemas.microsoft.com/office/drawing/2014/main" id="{831AAD1A-98CB-FF44-AC61-3B83ADB4FBA5}"/>
              </a:ext>
            </a:extLst>
          </p:cNvPr>
          <p:cNvSpPr txBox="1">
            <a:spLocks/>
          </p:cNvSpPr>
          <p:nvPr/>
        </p:nvSpPr>
        <p:spPr>
          <a:xfrm>
            <a:off x="4931431" y="392714"/>
            <a:ext cx="3595177" cy="45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endParaRPr lang="vi-V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405134-E968-BFD7-76C3-3003C8CD93F8}"/>
              </a:ext>
            </a:extLst>
          </p:cNvPr>
          <p:cNvSpPr txBox="1"/>
          <p:nvPr/>
        </p:nvSpPr>
        <p:spPr>
          <a:xfrm>
            <a:off x="1780040" y="4012872"/>
            <a:ext cx="6050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374151"/>
                </a:solidFill>
                <a:latin typeface="Söhne"/>
              </a:rPr>
              <a:t>Kết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374151"/>
                </a:solidFill>
                <a:latin typeface="Söhne"/>
              </a:rPr>
              <a:t>quả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đ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Söhne"/>
              </a:rPr>
              <a:t>ếm số ngón tay được hiển thị trong bài test: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4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3E6BF8F-F56B-9B96-C2E7-B84A87ED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69" y="1003149"/>
            <a:ext cx="2040748" cy="24221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7AC031E-204C-3F42-1FB3-564E48B01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713" y="1003149"/>
            <a:ext cx="3366895" cy="262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5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8;p90">
            <a:extLst>
              <a:ext uri="{FF2B5EF4-FFF2-40B4-BE49-F238E27FC236}">
                <a16:creationId xmlns="" xmlns:a16="http://schemas.microsoft.com/office/drawing/2014/main" id="{945BD899-0B00-DD15-BA27-3510FC302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6823" y="275401"/>
            <a:ext cx="359517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Đầu vào 5 ngón tay</a:t>
            </a:r>
            <a:endParaRPr sz="2000" dirty="0"/>
          </a:p>
        </p:txBody>
      </p:sp>
      <p:sp>
        <p:nvSpPr>
          <p:cNvPr id="5" name="Google Shape;1388;p90">
            <a:extLst>
              <a:ext uri="{FF2B5EF4-FFF2-40B4-BE49-F238E27FC236}">
                <a16:creationId xmlns="" xmlns:a16="http://schemas.microsoft.com/office/drawing/2014/main" id="{831AAD1A-98CB-FF44-AC61-3B83ADB4FBA5}"/>
              </a:ext>
            </a:extLst>
          </p:cNvPr>
          <p:cNvSpPr txBox="1">
            <a:spLocks/>
          </p:cNvSpPr>
          <p:nvPr/>
        </p:nvSpPr>
        <p:spPr>
          <a:xfrm>
            <a:off x="5006666" y="275401"/>
            <a:ext cx="359517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endParaRPr lang="vi-V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405134-E968-BFD7-76C3-3003C8CD93F8}"/>
              </a:ext>
            </a:extLst>
          </p:cNvPr>
          <p:cNvSpPr txBox="1"/>
          <p:nvPr/>
        </p:nvSpPr>
        <p:spPr>
          <a:xfrm>
            <a:off x="2023147" y="3960629"/>
            <a:ext cx="6078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374151"/>
                </a:solidFill>
                <a:latin typeface="Söhne"/>
              </a:rPr>
              <a:t>Kết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374151"/>
                </a:solidFill>
                <a:latin typeface="Söhne"/>
              </a:rPr>
              <a:t>quả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đ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Söhne"/>
              </a:rPr>
              <a:t>ếm số ngón tay được hiển thị trong bài test: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5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39C5E47-FEC2-11E8-BDA0-55114C70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977" y="1158402"/>
            <a:ext cx="1788867" cy="2201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C3F9923-CCB0-17E7-6FA4-660860625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585" y="1117201"/>
            <a:ext cx="3294615" cy="22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8;p90">
            <a:extLst>
              <a:ext uri="{FF2B5EF4-FFF2-40B4-BE49-F238E27FC236}">
                <a16:creationId xmlns="" xmlns:a16="http://schemas.microsoft.com/office/drawing/2014/main" id="{945BD899-0B00-DD15-BA27-3510FC302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6823" y="275401"/>
            <a:ext cx="359517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Đầu vào </a:t>
            </a:r>
            <a:r>
              <a:rPr lang="en" sz="2000" dirty="0" smtClean="0"/>
              <a:t>10 </a:t>
            </a:r>
            <a:r>
              <a:rPr lang="en" sz="2000" dirty="0"/>
              <a:t>ngón tay</a:t>
            </a:r>
            <a:endParaRPr sz="2000" dirty="0"/>
          </a:p>
        </p:txBody>
      </p:sp>
      <p:sp>
        <p:nvSpPr>
          <p:cNvPr id="5" name="Google Shape;1388;p90">
            <a:extLst>
              <a:ext uri="{FF2B5EF4-FFF2-40B4-BE49-F238E27FC236}">
                <a16:creationId xmlns="" xmlns:a16="http://schemas.microsoft.com/office/drawing/2014/main" id="{831AAD1A-98CB-FF44-AC61-3B83ADB4FBA5}"/>
              </a:ext>
            </a:extLst>
          </p:cNvPr>
          <p:cNvSpPr txBox="1">
            <a:spLocks/>
          </p:cNvSpPr>
          <p:nvPr/>
        </p:nvSpPr>
        <p:spPr>
          <a:xfrm>
            <a:off x="5006666" y="275401"/>
            <a:ext cx="359517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ontserrat"/>
              <a:buNone/>
              <a:defRPr sz="2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endParaRPr lang="vi-V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405134-E968-BFD7-76C3-3003C8CD93F8}"/>
              </a:ext>
            </a:extLst>
          </p:cNvPr>
          <p:cNvSpPr txBox="1"/>
          <p:nvPr/>
        </p:nvSpPr>
        <p:spPr>
          <a:xfrm>
            <a:off x="325916" y="3875109"/>
            <a:ext cx="6078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374151"/>
                </a:solidFill>
                <a:latin typeface="Söhne"/>
              </a:rPr>
              <a:t>Kết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 err="1">
                <a:solidFill>
                  <a:srgbClr val="374151"/>
                </a:solidFill>
                <a:latin typeface="Söhne"/>
              </a:rPr>
              <a:t>quả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đ</a:t>
            </a:r>
            <a:r>
              <a:rPr lang="vi-VN" sz="2000" b="0" i="0" dirty="0">
                <a:solidFill>
                  <a:srgbClr val="374151"/>
                </a:solidFill>
                <a:effectLst/>
                <a:latin typeface="Söhne"/>
              </a:rPr>
              <a:t>ếm số ngón tay được hiển thị trong bài test: </a:t>
            </a:r>
            <a:r>
              <a:rPr lang="en-US" sz="2000" dirty="0" smtClean="0">
                <a:solidFill>
                  <a:srgbClr val="374151"/>
                </a:solidFill>
                <a:latin typeface="Söhne"/>
              </a:rPr>
              <a:t>10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70" y="968923"/>
            <a:ext cx="3645429" cy="29061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92" y="1366186"/>
            <a:ext cx="2805039" cy="2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6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505600" y="71322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-GB" dirty="0" err="1"/>
              <a:t>i</a:t>
            </a:r>
            <a:r>
              <a:rPr lang="en" dirty="0"/>
              <a:t>ới thiệu bài toán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90" name="Google Shape;1390;p90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Đếm số ngón tay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91"/>
          <p:cNvSpPr txBox="1">
            <a:spLocks noGrp="1"/>
          </p:cNvSpPr>
          <p:nvPr>
            <p:ph type="title"/>
          </p:nvPr>
        </p:nvSpPr>
        <p:spPr>
          <a:xfrm>
            <a:off x="513271" y="1260279"/>
            <a:ext cx="4250398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Giới thiệu bài toán</a:t>
            </a:r>
            <a:endParaRPr sz="3200" dirty="0"/>
          </a:p>
        </p:txBody>
      </p:sp>
      <p:sp>
        <p:nvSpPr>
          <p:cNvPr id="89" name="Google Shape;1349;p88"/>
          <p:cNvSpPr txBox="1">
            <a:spLocks/>
          </p:cNvSpPr>
          <p:nvPr/>
        </p:nvSpPr>
        <p:spPr>
          <a:xfrm>
            <a:off x="478186" y="2026584"/>
            <a:ext cx="4003576" cy="223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●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○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icksand"/>
              <a:buChar char="■"/>
              <a:defRPr sz="16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 algn="l">
              <a:lnSpc>
                <a:spcPct val="100000"/>
              </a:lnSpc>
              <a:buClr>
                <a:srgbClr val="000000"/>
              </a:buClr>
              <a:buSzPts val="440"/>
              <a:buFont typeface="Quicksand"/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ngón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lnSpc>
                <a:spcPct val="100000"/>
              </a:lnSpc>
              <a:buClr>
                <a:srgbClr val="000000"/>
              </a:buClr>
              <a:buSzPts val="440"/>
              <a:buFont typeface="Quicksand"/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l">
              <a:lnSpc>
                <a:spcPct val="100000"/>
              </a:lnSpc>
              <a:buClr>
                <a:srgbClr val="000000"/>
              </a:buClr>
              <a:buSzPts val="440"/>
              <a:buFont typeface="Quicksand"/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11" y="1427517"/>
            <a:ext cx="3645429" cy="2906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3505600" y="713225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146900" y="3068936"/>
            <a:ext cx="685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3140400" y="925223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90" name="Google Shape;1390;p90"/>
          <p:cNvSpPr txBox="1">
            <a:spLocks noGrp="1"/>
          </p:cNvSpPr>
          <p:nvPr>
            <p:ph type="subTitle" idx="1"/>
          </p:nvPr>
        </p:nvSpPr>
        <p:spPr>
          <a:xfrm>
            <a:off x="1693800" y="3823464"/>
            <a:ext cx="5756400" cy="6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Đếm số ngón tay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35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19"/>
          <p:cNvSpPr txBox="1">
            <a:spLocks noGrp="1"/>
          </p:cNvSpPr>
          <p:nvPr>
            <p:ph type="title"/>
          </p:nvPr>
        </p:nvSpPr>
        <p:spPr>
          <a:xfrm>
            <a:off x="708333" y="232992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Các bước thực hiện</a:t>
            </a:r>
            <a:endParaRPr sz="3600" dirty="0"/>
          </a:p>
        </p:txBody>
      </p:sp>
      <p:grpSp>
        <p:nvGrpSpPr>
          <p:cNvPr id="2366" name="Google Shape;2366;p119"/>
          <p:cNvGrpSpPr/>
          <p:nvPr/>
        </p:nvGrpSpPr>
        <p:grpSpPr>
          <a:xfrm>
            <a:off x="935550" y="2677425"/>
            <a:ext cx="7272900" cy="371100"/>
            <a:chOff x="966975" y="2399900"/>
            <a:chExt cx="7272900" cy="371100"/>
          </a:xfrm>
        </p:grpSpPr>
        <p:sp>
          <p:nvSpPr>
            <p:cNvPr id="2367" name="Google Shape;2367;p119"/>
            <p:cNvSpPr/>
            <p:nvPr/>
          </p:nvSpPr>
          <p:spPr>
            <a:xfrm rot="848565" flipH="1">
              <a:off x="6958200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19"/>
            <p:cNvSpPr/>
            <p:nvPr/>
          </p:nvSpPr>
          <p:spPr>
            <a:xfrm rot="-848565">
              <a:off x="5762665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19"/>
            <p:cNvSpPr/>
            <p:nvPr/>
          </p:nvSpPr>
          <p:spPr>
            <a:xfrm rot="848565" flipH="1">
              <a:off x="4552961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19"/>
            <p:cNvSpPr/>
            <p:nvPr/>
          </p:nvSpPr>
          <p:spPr>
            <a:xfrm rot="-848565">
              <a:off x="3357426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19"/>
            <p:cNvSpPr/>
            <p:nvPr/>
          </p:nvSpPr>
          <p:spPr>
            <a:xfrm rot="848565" flipH="1">
              <a:off x="2152535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19"/>
            <p:cNvSpPr/>
            <p:nvPr/>
          </p:nvSpPr>
          <p:spPr>
            <a:xfrm rot="-848565">
              <a:off x="957000" y="2556086"/>
              <a:ext cx="1291650" cy="5872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73" name="Google Shape;2373;p119"/>
          <p:cNvCxnSpPr/>
          <p:nvPr/>
        </p:nvCxnSpPr>
        <p:spPr>
          <a:xfrm>
            <a:off x="1332233" y="1933711"/>
            <a:ext cx="16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74" name="Google Shape;2374;p119"/>
          <p:cNvGrpSpPr/>
          <p:nvPr/>
        </p:nvGrpSpPr>
        <p:grpSpPr>
          <a:xfrm>
            <a:off x="1328734" y="1697400"/>
            <a:ext cx="1668398" cy="856200"/>
            <a:chOff x="1326735" y="1839725"/>
            <a:chExt cx="1668398" cy="856200"/>
          </a:xfrm>
        </p:grpSpPr>
        <p:sp>
          <p:nvSpPr>
            <p:cNvPr id="2375" name="Google Shape;2375;p119"/>
            <p:cNvSpPr/>
            <p:nvPr/>
          </p:nvSpPr>
          <p:spPr>
            <a:xfrm>
              <a:off x="1326735" y="1839725"/>
              <a:ext cx="1663200" cy="856200"/>
            </a:xfrm>
            <a:prstGeom prst="roundRect">
              <a:avLst>
                <a:gd name="adj" fmla="val 14409"/>
              </a:avLst>
            </a:prstGeom>
            <a:solidFill>
              <a:schemeClr val="dk1"/>
            </a:solidFill>
            <a:ln w="9525" cap="flat" cmpd="sng">
              <a:solidFill>
                <a:srgbClr val="3D465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Truy cập camera, đọc file minh họa</a:t>
              </a:r>
              <a:endParaRPr sz="1200" dirty="0"/>
            </a:p>
          </p:txBody>
        </p:sp>
        <p:sp>
          <p:nvSpPr>
            <p:cNvPr id="2376" name="Google Shape;2376;p119"/>
            <p:cNvSpPr/>
            <p:nvPr/>
          </p:nvSpPr>
          <p:spPr>
            <a:xfrm>
              <a:off x="1332533" y="1840700"/>
              <a:ext cx="1662600" cy="234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7" name="Google Shape;2377;p119"/>
            <p:cNvGrpSpPr/>
            <p:nvPr/>
          </p:nvGrpSpPr>
          <p:grpSpPr>
            <a:xfrm>
              <a:off x="1468228" y="1917381"/>
              <a:ext cx="444366" cy="90529"/>
              <a:chOff x="5457614" y="1425135"/>
              <a:chExt cx="516525" cy="105242"/>
            </a:xfrm>
          </p:grpSpPr>
          <p:sp>
            <p:nvSpPr>
              <p:cNvPr id="2378" name="Google Shape;2378;p119"/>
              <p:cNvSpPr/>
              <p:nvPr/>
            </p:nvSpPr>
            <p:spPr>
              <a:xfrm>
                <a:off x="5457614" y="1425135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119"/>
              <p:cNvSpPr/>
              <p:nvPr/>
            </p:nvSpPr>
            <p:spPr>
              <a:xfrm>
                <a:off x="5660949" y="1425135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119"/>
              <p:cNvSpPr/>
              <p:nvPr/>
            </p:nvSpPr>
            <p:spPr>
              <a:xfrm>
                <a:off x="5866514" y="1425135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1" name="Google Shape;2381;p119"/>
          <p:cNvSpPr txBox="1"/>
          <p:nvPr/>
        </p:nvSpPr>
        <p:spPr>
          <a:xfrm>
            <a:off x="2093391" y="1699713"/>
            <a:ext cx="7098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82" name="Google Shape;2382;p119"/>
          <p:cNvCxnSpPr/>
          <p:nvPr/>
        </p:nvCxnSpPr>
        <p:spPr>
          <a:xfrm>
            <a:off x="3736383" y="1933711"/>
            <a:ext cx="16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83" name="Google Shape;2383;p119"/>
          <p:cNvGrpSpPr/>
          <p:nvPr/>
        </p:nvGrpSpPr>
        <p:grpSpPr>
          <a:xfrm>
            <a:off x="3734583" y="1698375"/>
            <a:ext cx="1664700" cy="866169"/>
            <a:chOff x="3734583" y="1840700"/>
            <a:chExt cx="1664700" cy="866169"/>
          </a:xfrm>
        </p:grpSpPr>
        <p:sp>
          <p:nvSpPr>
            <p:cNvPr id="2384" name="Google Shape;2384;p119"/>
            <p:cNvSpPr/>
            <p:nvPr/>
          </p:nvSpPr>
          <p:spPr>
            <a:xfrm>
              <a:off x="3734583" y="1850669"/>
              <a:ext cx="1663200" cy="856200"/>
            </a:xfrm>
            <a:prstGeom prst="roundRect">
              <a:avLst>
                <a:gd name="adj" fmla="val 14409"/>
              </a:avLst>
            </a:prstGeom>
            <a:solidFill>
              <a:schemeClr val="dk1"/>
            </a:solidFill>
            <a:ln w="9525" cap="flat" cmpd="sng">
              <a:solidFill>
                <a:srgbClr val="3D465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Phát</a:t>
              </a:r>
              <a:r>
                <a:rPr lang="en-US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hiện</a:t>
              </a:r>
              <a:r>
                <a:rPr lang="en-US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ngón</a:t>
              </a:r>
              <a:r>
                <a:rPr lang="en-US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tay</a:t>
              </a:r>
              <a:r>
                <a:rPr lang="en-US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mở</a:t>
              </a:r>
              <a:r>
                <a:rPr lang="en-US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- </a:t>
              </a:r>
              <a:r>
                <a:rPr lang="en-US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đóng</a:t>
              </a:r>
              <a:endParaRPr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85" name="Google Shape;2385;p119"/>
            <p:cNvSpPr/>
            <p:nvPr/>
          </p:nvSpPr>
          <p:spPr>
            <a:xfrm>
              <a:off x="3736683" y="1840700"/>
              <a:ext cx="1662600" cy="234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6" name="Google Shape;2386;p119"/>
            <p:cNvGrpSpPr/>
            <p:nvPr/>
          </p:nvGrpSpPr>
          <p:grpSpPr>
            <a:xfrm>
              <a:off x="3872378" y="1917381"/>
              <a:ext cx="444366" cy="90529"/>
              <a:chOff x="5457614" y="1425135"/>
              <a:chExt cx="516525" cy="105242"/>
            </a:xfrm>
          </p:grpSpPr>
          <p:sp>
            <p:nvSpPr>
              <p:cNvPr id="2387" name="Google Shape;2387;p119"/>
              <p:cNvSpPr/>
              <p:nvPr/>
            </p:nvSpPr>
            <p:spPr>
              <a:xfrm>
                <a:off x="5457614" y="1425135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19"/>
              <p:cNvSpPr/>
              <p:nvPr/>
            </p:nvSpPr>
            <p:spPr>
              <a:xfrm>
                <a:off x="5660949" y="1425135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19"/>
              <p:cNvSpPr/>
              <p:nvPr/>
            </p:nvSpPr>
            <p:spPr>
              <a:xfrm>
                <a:off x="5866514" y="1425135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90" name="Google Shape;2390;p119"/>
          <p:cNvSpPr txBox="1"/>
          <p:nvPr/>
        </p:nvSpPr>
        <p:spPr>
          <a:xfrm>
            <a:off x="4525880" y="1687626"/>
            <a:ext cx="7098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91" name="Google Shape;2391;p119"/>
          <p:cNvCxnSpPr/>
          <p:nvPr/>
        </p:nvCxnSpPr>
        <p:spPr>
          <a:xfrm>
            <a:off x="6140533" y="1933711"/>
            <a:ext cx="16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2" name="Google Shape;2392;p119"/>
          <p:cNvGrpSpPr/>
          <p:nvPr/>
        </p:nvGrpSpPr>
        <p:grpSpPr>
          <a:xfrm>
            <a:off x="6140533" y="1697400"/>
            <a:ext cx="1663200" cy="856200"/>
            <a:chOff x="6140533" y="1839725"/>
            <a:chExt cx="1663200" cy="856200"/>
          </a:xfrm>
        </p:grpSpPr>
        <p:sp>
          <p:nvSpPr>
            <p:cNvPr id="2393" name="Google Shape;2393;p119"/>
            <p:cNvSpPr/>
            <p:nvPr/>
          </p:nvSpPr>
          <p:spPr>
            <a:xfrm>
              <a:off x="6140533" y="1839725"/>
              <a:ext cx="1663200" cy="856200"/>
            </a:xfrm>
            <a:prstGeom prst="roundRect">
              <a:avLst>
                <a:gd name="adj" fmla="val 14409"/>
              </a:avLst>
            </a:prstGeom>
            <a:solidFill>
              <a:schemeClr val="dk1"/>
            </a:solidFill>
            <a:ln w="9525" cap="flat" cmpd="sng">
              <a:solidFill>
                <a:srgbClr val="3D465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Viết ra fps, kết thúc chương trình</a:t>
              </a:r>
              <a:endParaRPr sz="1200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394" name="Google Shape;2394;p119"/>
            <p:cNvSpPr/>
            <p:nvPr/>
          </p:nvSpPr>
          <p:spPr>
            <a:xfrm>
              <a:off x="6140833" y="1840700"/>
              <a:ext cx="1662600" cy="234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5" name="Google Shape;2395;p119"/>
            <p:cNvGrpSpPr/>
            <p:nvPr/>
          </p:nvGrpSpPr>
          <p:grpSpPr>
            <a:xfrm>
              <a:off x="6276528" y="1917381"/>
              <a:ext cx="444366" cy="90529"/>
              <a:chOff x="5457614" y="1425135"/>
              <a:chExt cx="516525" cy="105242"/>
            </a:xfrm>
          </p:grpSpPr>
          <p:sp>
            <p:nvSpPr>
              <p:cNvPr id="2396" name="Google Shape;2396;p119"/>
              <p:cNvSpPr/>
              <p:nvPr/>
            </p:nvSpPr>
            <p:spPr>
              <a:xfrm>
                <a:off x="5457614" y="1425135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19"/>
              <p:cNvSpPr/>
              <p:nvPr/>
            </p:nvSpPr>
            <p:spPr>
              <a:xfrm>
                <a:off x="5660949" y="1425135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19"/>
              <p:cNvSpPr/>
              <p:nvPr/>
            </p:nvSpPr>
            <p:spPr>
              <a:xfrm>
                <a:off x="5866514" y="1425135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99" name="Google Shape;2399;p119"/>
          <p:cNvSpPr txBox="1"/>
          <p:nvPr/>
        </p:nvSpPr>
        <p:spPr>
          <a:xfrm>
            <a:off x="6901691" y="1699713"/>
            <a:ext cx="7098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0" name="Google Shape;2400;p119"/>
          <p:cNvCxnSpPr/>
          <p:nvPr/>
        </p:nvCxnSpPr>
        <p:spPr>
          <a:xfrm>
            <a:off x="2546097" y="3408661"/>
            <a:ext cx="16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1" name="Google Shape;2401;p119"/>
          <p:cNvGrpSpPr/>
          <p:nvPr/>
        </p:nvGrpSpPr>
        <p:grpSpPr>
          <a:xfrm>
            <a:off x="2541692" y="3151575"/>
            <a:ext cx="1663200" cy="953421"/>
            <a:chOff x="2545797" y="3315650"/>
            <a:chExt cx="1663200" cy="953421"/>
          </a:xfrm>
        </p:grpSpPr>
        <p:sp>
          <p:nvSpPr>
            <p:cNvPr id="2402" name="Google Shape;2402;p119"/>
            <p:cNvSpPr/>
            <p:nvPr/>
          </p:nvSpPr>
          <p:spPr>
            <a:xfrm>
              <a:off x="2545797" y="3412871"/>
              <a:ext cx="1663200" cy="856200"/>
            </a:xfrm>
            <a:prstGeom prst="roundRect">
              <a:avLst>
                <a:gd name="adj" fmla="val 14409"/>
              </a:avLst>
            </a:prstGeom>
            <a:solidFill>
              <a:schemeClr val="dk1"/>
            </a:solidFill>
            <a:ln w="9525" cap="flat" cmpd="sng">
              <a:solidFill>
                <a:srgbClr val="3D465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Sử dụng thư viện </a:t>
              </a:r>
              <a:r>
                <a:rPr lang="en" sz="1200" dirty="0" smtClean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Mediapipe phát </a:t>
              </a:r>
              <a:r>
                <a:rPr lang="en" sz="12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hiện bàn tay</a:t>
              </a:r>
              <a:endParaRPr sz="1200" dirty="0"/>
            </a:p>
          </p:txBody>
        </p:sp>
        <p:sp>
          <p:nvSpPr>
            <p:cNvPr id="2403" name="Google Shape;2403;p119"/>
            <p:cNvSpPr/>
            <p:nvPr/>
          </p:nvSpPr>
          <p:spPr>
            <a:xfrm>
              <a:off x="2546397" y="3315650"/>
              <a:ext cx="1662600" cy="234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4" name="Google Shape;2404;p119"/>
            <p:cNvGrpSpPr/>
            <p:nvPr/>
          </p:nvGrpSpPr>
          <p:grpSpPr>
            <a:xfrm>
              <a:off x="2682092" y="3392331"/>
              <a:ext cx="444366" cy="90529"/>
              <a:chOff x="5457614" y="1425135"/>
              <a:chExt cx="516525" cy="105242"/>
            </a:xfrm>
          </p:grpSpPr>
          <p:sp>
            <p:nvSpPr>
              <p:cNvPr id="2405" name="Google Shape;2405;p119"/>
              <p:cNvSpPr/>
              <p:nvPr/>
            </p:nvSpPr>
            <p:spPr>
              <a:xfrm>
                <a:off x="5457614" y="1425135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119"/>
              <p:cNvSpPr/>
              <p:nvPr/>
            </p:nvSpPr>
            <p:spPr>
              <a:xfrm>
                <a:off x="5660949" y="1425135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119"/>
              <p:cNvSpPr/>
              <p:nvPr/>
            </p:nvSpPr>
            <p:spPr>
              <a:xfrm>
                <a:off x="5866514" y="1425135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8" name="Google Shape;2408;p119"/>
          <p:cNvSpPr txBox="1"/>
          <p:nvPr/>
        </p:nvSpPr>
        <p:spPr>
          <a:xfrm>
            <a:off x="3252138" y="3139660"/>
            <a:ext cx="7098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9" name="Google Shape;2409;p119"/>
          <p:cNvCxnSpPr/>
          <p:nvPr/>
        </p:nvCxnSpPr>
        <p:spPr>
          <a:xfrm>
            <a:off x="4942991" y="3408661"/>
            <a:ext cx="16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0" name="Google Shape;2410;p119"/>
          <p:cNvGrpSpPr/>
          <p:nvPr/>
        </p:nvGrpSpPr>
        <p:grpSpPr>
          <a:xfrm>
            <a:off x="4940386" y="3173325"/>
            <a:ext cx="1665505" cy="891790"/>
            <a:chOff x="4940386" y="3315650"/>
            <a:chExt cx="1665505" cy="891790"/>
          </a:xfrm>
        </p:grpSpPr>
        <p:sp>
          <p:nvSpPr>
            <p:cNvPr id="2411" name="Google Shape;2411;p119"/>
            <p:cNvSpPr/>
            <p:nvPr/>
          </p:nvSpPr>
          <p:spPr>
            <a:xfrm>
              <a:off x="4940386" y="3351240"/>
              <a:ext cx="1663200" cy="856200"/>
            </a:xfrm>
            <a:prstGeom prst="roundRect">
              <a:avLst>
                <a:gd name="adj" fmla="val 14409"/>
              </a:avLst>
            </a:prstGeom>
            <a:solidFill>
              <a:schemeClr val="dk1"/>
            </a:solidFill>
            <a:ln w="9525" cap="flat" cmpd="sng">
              <a:solidFill>
                <a:srgbClr val="3D465E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Hiện</a:t>
              </a:r>
              <a:r>
                <a:rPr lang="en-US" sz="11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ảnh</a:t>
              </a:r>
              <a:r>
                <a:rPr lang="en-US" sz="11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minh </a:t>
              </a: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họa</a:t>
              </a:r>
              <a:r>
                <a:rPr lang="en-US" sz="11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, </a:t>
              </a: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tạo</a:t>
              </a:r>
              <a:r>
                <a:rPr lang="en-US" sz="11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khung</a:t>
              </a:r>
              <a:r>
                <a:rPr lang="en-US" sz="11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hiện</a:t>
              </a:r>
              <a:r>
                <a:rPr lang="en-US" sz="11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số</a:t>
              </a:r>
              <a:r>
                <a:rPr lang="en-US" sz="11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ngón</a:t>
              </a:r>
              <a:r>
                <a:rPr lang="en-US" sz="11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tay</a:t>
              </a:r>
              <a:r>
                <a:rPr lang="en-US" sz="11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đếm</a:t>
              </a:r>
              <a:r>
                <a:rPr lang="en-US" sz="1100" dirty="0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1100" dirty="0" err="1">
                  <a:solidFill>
                    <a:schemeClr val="lt1"/>
                  </a:solidFill>
                  <a:latin typeface="Quicksand"/>
                  <a:ea typeface="Quicksand"/>
                  <a:cs typeface="Quicksand"/>
                  <a:sym typeface="Quicksand"/>
                </a:rPr>
                <a:t>được</a:t>
              </a:r>
              <a:endParaRPr sz="1100" dirty="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412" name="Google Shape;2412;p119"/>
            <p:cNvSpPr/>
            <p:nvPr/>
          </p:nvSpPr>
          <p:spPr>
            <a:xfrm>
              <a:off x="4943291" y="3315650"/>
              <a:ext cx="1662600" cy="234000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8099331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3" name="Google Shape;2413;p119"/>
            <p:cNvGrpSpPr/>
            <p:nvPr/>
          </p:nvGrpSpPr>
          <p:grpSpPr>
            <a:xfrm>
              <a:off x="5078986" y="3392331"/>
              <a:ext cx="444366" cy="90529"/>
              <a:chOff x="5457614" y="1425135"/>
              <a:chExt cx="516525" cy="105242"/>
            </a:xfrm>
          </p:grpSpPr>
          <p:sp>
            <p:nvSpPr>
              <p:cNvPr id="2414" name="Google Shape;2414;p119"/>
              <p:cNvSpPr/>
              <p:nvPr/>
            </p:nvSpPr>
            <p:spPr>
              <a:xfrm>
                <a:off x="5457614" y="1425135"/>
                <a:ext cx="105242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69" fill="none" extrusionOk="0">
                    <a:moveTo>
                      <a:pt x="1369" y="700"/>
                    </a:moveTo>
                    <a:cubicBezTo>
                      <a:pt x="1369" y="305"/>
                      <a:pt x="1065" y="1"/>
                      <a:pt x="669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669" y="1369"/>
                    </a:cubicBezTo>
                    <a:cubicBezTo>
                      <a:pt x="1065" y="1369"/>
                      <a:pt x="1369" y="1065"/>
                      <a:pt x="136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119"/>
              <p:cNvSpPr/>
              <p:nvPr/>
            </p:nvSpPr>
            <p:spPr>
              <a:xfrm>
                <a:off x="5660949" y="1425135"/>
                <a:ext cx="107548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69" fill="none" extrusionOk="0">
                    <a:moveTo>
                      <a:pt x="1398" y="700"/>
                    </a:moveTo>
                    <a:cubicBezTo>
                      <a:pt x="1398" y="305"/>
                      <a:pt x="1094" y="1"/>
                      <a:pt x="699" y="1"/>
                    </a:cubicBezTo>
                    <a:cubicBezTo>
                      <a:pt x="334" y="1"/>
                      <a:pt x="0" y="305"/>
                      <a:pt x="0" y="700"/>
                    </a:cubicBezTo>
                    <a:cubicBezTo>
                      <a:pt x="0" y="1065"/>
                      <a:pt x="334" y="1369"/>
                      <a:pt x="699" y="1369"/>
                    </a:cubicBezTo>
                    <a:cubicBezTo>
                      <a:pt x="1094" y="1369"/>
                      <a:pt x="1398" y="1065"/>
                      <a:pt x="1398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119"/>
              <p:cNvSpPr/>
              <p:nvPr/>
            </p:nvSpPr>
            <p:spPr>
              <a:xfrm>
                <a:off x="5866514" y="1425135"/>
                <a:ext cx="107625" cy="10524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69" fill="none" extrusionOk="0">
                    <a:moveTo>
                      <a:pt x="1399" y="700"/>
                    </a:moveTo>
                    <a:cubicBezTo>
                      <a:pt x="1399" y="305"/>
                      <a:pt x="1065" y="1"/>
                      <a:pt x="700" y="1"/>
                    </a:cubicBezTo>
                    <a:cubicBezTo>
                      <a:pt x="305" y="1"/>
                      <a:pt x="1" y="305"/>
                      <a:pt x="1" y="700"/>
                    </a:cubicBezTo>
                    <a:cubicBezTo>
                      <a:pt x="1" y="1065"/>
                      <a:pt x="305" y="1369"/>
                      <a:pt x="700" y="1369"/>
                    </a:cubicBezTo>
                    <a:cubicBezTo>
                      <a:pt x="1065" y="1369"/>
                      <a:pt x="1399" y="1065"/>
                      <a:pt x="1399" y="7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17" name="Google Shape;2417;p119"/>
          <p:cNvSpPr txBox="1"/>
          <p:nvPr/>
        </p:nvSpPr>
        <p:spPr>
          <a:xfrm>
            <a:off x="5704149" y="3174663"/>
            <a:ext cx="709800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47483" y="2864541"/>
            <a:ext cx="871239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Giải thích các hàm và tham số trong chương trình 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414861" y="1148703"/>
            <a:ext cx="709302" cy="709356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6543922" y="843718"/>
            <a:ext cx="851910" cy="781546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90"/>
          <p:cNvSpPr/>
          <p:nvPr/>
        </p:nvSpPr>
        <p:spPr>
          <a:xfrm>
            <a:off x="3339677" y="214313"/>
            <a:ext cx="2132787" cy="2132787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2974477" y="426311"/>
            <a:ext cx="2863200" cy="17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47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A0D7B1D-A5F3-074C-3957-A840DCBAA802}"/>
              </a:ext>
            </a:extLst>
          </p:cNvPr>
          <p:cNvSpPr txBox="1"/>
          <p:nvPr/>
        </p:nvSpPr>
        <p:spPr>
          <a:xfrm>
            <a:off x="3068240" y="271463"/>
            <a:ext cx="3007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/>
              <a:t>Thư</a:t>
            </a:r>
            <a:r>
              <a:rPr lang="en-US" sz="2500" b="1" dirty="0"/>
              <a:t> </a:t>
            </a:r>
            <a:r>
              <a:rPr lang="en-US" sz="2500" b="1" dirty="0" err="1"/>
              <a:t>viện</a:t>
            </a:r>
            <a:r>
              <a:rPr lang="en-US" sz="2500" b="1" dirty="0"/>
              <a:t> </a:t>
            </a:r>
            <a:r>
              <a:rPr lang="en-US" sz="2500" b="1" dirty="0" err="1"/>
              <a:t>sử</a:t>
            </a:r>
            <a:r>
              <a:rPr lang="en-US" sz="2500" b="1" dirty="0"/>
              <a:t> </a:t>
            </a:r>
            <a:r>
              <a:rPr lang="en-US" sz="2500" b="1" dirty="0" err="1"/>
              <a:t>dụng</a:t>
            </a:r>
            <a:endParaRPr lang="en-ID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D16F5B7-21EE-7DB5-065C-697AA0A9FC0B}"/>
              </a:ext>
            </a:extLst>
          </p:cNvPr>
          <p:cNvSpPr txBox="1"/>
          <p:nvPr/>
        </p:nvSpPr>
        <p:spPr>
          <a:xfrm>
            <a:off x="2093119" y="1809746"/>
            <a:ext cx="4957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CV2: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viện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ảnh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video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Time:</a:t>
            </a:r>
            <a:r>
              <a:rPr lang="en-US" sz="1600" dirty="0"/>
              <a:t>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viện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chức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Os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viện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Mediapipe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viện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bàn</a:t>
            </a:r>
            <a:r>
              <a:rPr lang="en-US" sz="1600" dirty="0"/>
              <a:t> </a:t>
            </a:r>
            <a:r>
              <a:rPr lang="en-US" sz="1600" dirty="0" err="1"/>
              <a:t>tay</a:t>
            </a:r>
            <a:r>
              <a:rPr lang="en-US" sz="1600" dirty="0"/>
              <a:t> con </a:t>
            </a:r>
            <a:r>
              <a:rPr lang="en-US" sz="1600" dirty="0" err="1"/>
              <a:t>người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5016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523C099-DCC2-66A6-72D8-600DDD7A3678}"/>
              </a:ext>
            </a:extLst>
          </p:cNvPr>
          <p:cNvSpPr txBox="1"/>
          <p:nvPr/>
        </p:nvSpPr>
        <p:spPr>
          <a:xfrm>
            <a:off x="583942" y="1046800"/>
            <a:ext cx="772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Lấy</a:t>
            </a:r>
            <a:r>
              <a:rPr lang="en-US" b="1" dirty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file </a:t>
            </a:r>
            <a:r>
              <a:rPr lang="en-US" b="1" dirty="0" err="1" smtClean="0"/>
              <a:t>ảnh</a:t>
            </a:r>
            <a:r>
              <a:rPr lang="en-US" b="1" dirty="0" smtClean="0"/>
              <a:t> 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/>
              <a:t>thứ</a:t>
            </a:r>
            <a:r>
              <a:rPr lang="en-US" b="1" dirty="0"/>
              <a:t> </a:t>
            </a:r>
            <a:r>
              <a:rPr lang="en-US" b="1" dirty="0" err="1"/>
              <a:t>tự</a:t>
            </a:r>
            <a:r>
              <a:rPr lang="en-US" b="1" dirty="0"/>
              <a:t> </a:t>
            </a:r>
            <a:r>
              <a:rPr lang="en-US" b="1" dirty="0" err="1"/>
              <a:t>tăng</a:t>
            </a:r>
            <a:r>
              <a:rPr lang="en-US" b="1" dirty="0"/>
              <a:t> </a:t>
            </a:r>
            <a:r>
              <a:rPr lang="en-US" b="1" dirty="0" err="1"/>
              <a:t>dần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endParaRPr lang="en-ID" b="1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CAF6271-3EDD-8412-EC14-3541924BCA7B}"/>
              </a:ext>
            </a:extLst>
          </p:cNvPr>
          <p:cNvSpPr txBox="1"/>
          <p:nvPr/>
        </p:nvSpPr>
        <p:spPr>
          <a:xfrm>
            <a:off x="644979" y="1409666"/>
            <a:ext cx="49403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7"/>
            <a:r>
              <a:rPr lang="en-GB" dirty="0" err="1"/>
              <a:t>folderPath</a:t>
            </a:r>
            <a:r>
              <a:rPr lang="en-GB" dirty="0"/>
              <a:t> = 'Fingers' </a:t>
            </a:r>
          </a:p>
          <a:p>
            <a:pPr lvl="7"/>
            <a:r>
              <a:rPr lang="en-GB" dirty="0" err="1"/>
              <a:t>myList</a:t>
            </a:r>
            <a:r>
              <a:rPr lang="en-GB" dirty="0"/>
              <a:t> = </a:t>
            </a:r>
            <a:r>
              <a:rPr lang="en-GB" dirty="0" err="1"/>
              <a:t>os.listdir</a:t>
            </a:r>
            <a:r>
              <a:rPr lang="en-GB" dirty="0"/>
              <a:t>(</a:t>
            </a:r>
            <a:r>
              <a:rPr lang="en-GB" dirty="0" err="1"/>
              <a:t>folderPath</a:t>
            </a:r>
            <a:r>
              <a:rPr lang="en-GB" dirty="0"/>
              <a:t>) </a:t>
            </a:r>
          </a:p>
          <a:p>
            <a:pPr lvl="7"/>
            <a:r>
              <a:rPr lang="en-GB" dirty="0" err="1"/>
              <a:t>sorted_list</a:t>
            </a:r>
            <a:r>
              <a:rPr lang="en-GB" dirty="0"/>
              <a:t> = sorted(</a:t>
            </a:r>
            <a:r>
              <a:rPr lang="en-GB" dirty="0" err="1"/>
              <a:t>myList</a:t>
            </a:r>
            <a:r>
              <a:rPr lang="en-GB" dirty="0"/>
              <a:t>, key=lambda x: </a:t>
            </a:r>
            <a:r>
              <a:rPr lang="en-GB" dirty="0" err="1"/>
              <a:t>int</a:t>
            </a:r>
            <a:r>
              <a:rPr lang="en-GB" dirty="0"/>
              <a:t>(</a:t>
            </a:r>
            <a:r>
              <a:rPr lang="en-GB" dirty="0" err="1"/>
              <a:t>x.split</a:t>
            </a:r>
            <a:r>
              <a:rPr lang="en-GB" dirty="0"/>
              <a:t>(".")[0])) </a:t>
            </a:r>
          </a:p>
          <a:p>
            <a:pPr lvl="7"/>
            <a:r>
              <a:rPr lang="en-GB" dirty="0"/>
              <a:t>print(</a:t>
            </a:r>
            <a:r>
              <a:rPr lang="en-GB" dirty="0" err="1"/>
              <a:t>sorted_list</a:t>
            </a:r>
            <a:r>
              <a:rPr lang="en-GB" dirty="0"/>
              <a:t>) </a:t>
            </a:r>
          </a:p>
          <a:p>
            <a:pPr lvl="7"/>
            <a:r>
              <a:rPr lang="en-GB" dirty="0" err="1"/>
              <a:t>overlayList</a:t>
            </a:r>
            <a:r>
              <a:rPr lang="en-GB" dirty="0"/>
              <a:t> = [] </a:t>
            </a:r>
          </a:p>
          <a:p>
            <a:pPr lvl="7"/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</a:t>
            </a:r>
            <a:r>
              <a:rPr lang="en-GB" dirty="0" err="1"/>
              <a:t>sorted_list</a:t>
            </a:r>
            <a:r>
              <a:rPr lang="en-GB" dirty="0"/>
              <a:t>:</a:t>
            </a:r>
          </a:p>
          <a:p>
            <a:pPr lvl="7"/>
            <a:r>
              <a:rPr lang="en-GB" dirty="0"/>
              <a:t> 	image = cv2.imread(f'{</a:t>
            </a:r>
            <a:r>
              <a:rPr lang="en-GB" dirty="0" err="1"/>
              <a:t>folderPath</a:t>
            </a:r>
            <a:r>
              <a:rPr lang="en-GB" dirty="0"/>
              <a:t>}/{</a:t>
            </a:r>
            <a:r>
              <a:rPr lang="en-GB" dirty="0" err="1"/>
              <a:t>i</a:t>
            </a:r>
            <a:r>
              <a:rPr lang="en-GB" dirty="0"/>
              <a:t>}') 	</a:t>
            </a:r>
            <a:r>
              <a:rPr lang="en-GB" dirty="0" err="1"/>
              <a:t>overlayList.append</a:t>
            </a:r>
            <a:r>
              <a:rPr lang="en-GB" dirty="0"/>
              <a:t>(image)</a:t>
            </a:r>
            <a:r>
              <a:rPr lang="en-ID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333A9BD-BAC7-F666-AB4E-66052C039D4A}"/>
              </a:ext>
            </a:extLst>
          </p:cNvPr>
          <p:cNvSpPr txBox="1"/>
          <p:nvPr/>
        </p:nvSpPr>
        <p:spPr>
          <a:xfrm>
            <a:off x="414336" y="3366387"/>
            <a:ext cx="7722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màu</a:t>
            </a:r>
            <a:endParaRPr lang="en-ID" b="1" dirty="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CED6FFC-0388-D9A9-E32A-61736E8D0234}"/>
              </a:ext>
            </a:extLst>
          </p:cNvPr>
          <p:cNvSpPr txBox="1"/>
          <p:nvPr/>
        </p:nvSpPr>
        <p:spPr>
          <a:xfrm>
            <a:off x="730447" y="3674164"/>
            <a:ext cx="54613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img</a:t>
            </a:r>
            <a:r>
              <a:rPr lang="en-ID" dirty="0"/>
              <a:t> = cv2.cvtColor(</a:t>
            </a:r>
            <a:r>
              <a:rPr lang="en-ID" dirty="0" err="1"/>
              <a:t>img</a:t>
            </a:r>
            <a:r>
              <a:rPr lang="en-ID" dirty="0"/>
              <a:t>, cv2.COLOR_BGR2RGB)</a:t>
            </a:r>
          </a:p>
          <a:p>
            <a:r>
              <a:rPr lang="en-ID" dirty="0"/>
              <a:t>result = </a:t>
            </a:r>
            <a:r>
              <a:rPr lang="en-ID" dirty="0" err="1"/>
              <a:t>hands.process</a:t>
            </a:r>
            <a:r>
              <a:rPr lang="en-ID" dirty="0"/>
              <a:t>(</a:t>
            </a:r>
            <a:r>
              <a:rPr lang="en-ID" dirty="0" err="1"/>
              <a:t>img</a:t>
            </a:r>
            <a:r>
              <a:rPr lang="en-ID" dirty="0"/>
              <a:t>)</a:t>
            </a:r>
          </a:p>
          <a:p>
            <a:r>
              <a:rPr lang="en-ID" dirty="0" err="1"/>
              <a:t>img</a:t>
            </a:r>
            <a:r>
              <a:rPr lang="en-ID" dirty="0"/>
              <a:t> = cv2.cvtColor(</a:t>
            </a:r>
            <a:r>
              <a:rPr lang="en-ID" dirty="0" err="1"/>
              <a:t>img</a:t>
            </a:r>
            <a:r>
              <a:rPr lang="en-ID" dirty="0"/>
              <a:t>, cv2.COLOR_RGB2BGR)</a:t>
            </a:r>
          </a:p>
        </p:txBody>
      </p:sp>
      <p:sp>
        <p:nvSpPr>
          <p:cNvPr id="2" name="Rectangle 1"/>
          <p:cNvSpPr/>
          <p:nvPr/>
        </p:nvSpPr>
        <p:spPr>
          <a:xfrm>
            <a:off x="583942" y="409392"/>
            <a:ext cx="2318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Camera:</a:t>
            </a:r>
          </a:p>
          <a:p>
            <a:r>
              <a:rPr lang="en-US" dirty="0" smtClean="0"/>
              <a:t>cap </a:t>
            </a:r>
            <a:r>
              <a:rPr lang="en-US" dirty="0"/>
              <a:t>= cv2.VideoCapture(0)</a:t>
            </a:r>
          </a:p>
        </p:txBody>
      </p:sp>
    </p:spTree>
    <p:extLst>
      <p:ext uri="{BB962C8B-B14F-4D97-AF65-F5344CB8AC3E}">
        <p14:creationId xmlns:p14="http://schemas.microsoft.com/office/powerpoint/2010/main" val="36509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737</Words>
  <Application>Microsoft Office PowerPoint</Application>
  <PresentationFormat>On-screen Show (16:9)</PresentationFormat>
  <Paragraphs>124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Söhne</vt:lpstr>
      <vt:lpstr>Times New Roman</vt:lpstr>
      <vt:lpstr>Wingdings</vt:lpstr>
      <vt:lpstr>Quicksand</vt:lpstr>
      <vt:lpstr>Montserrat</vt:lpstr>
      <vt:lpstr>Montserrat Black</vt:lpstr>
      <vt:lpstr>Arial</vt:lpstr>
      <vt:lpstr>World Usability Day by Slidesgo</vt:lpstr>
      <vt:lpstr>Xử Lý Ảnh</vt:lpstr>
      <vt:lpstr>Giải thích code</vt:lpstr>
      <vt:lpstr>Giới thiệu bài toán</vt:lpstr>
      <vt:lpstr>Giới thiệu bài toán</vt:lpstr>
      <vt:lpstr>Các bước thực hiện</vt:lpstr>
      <vt:lpstr>Các bước thực hiện</vt:lpstr>
      <vt:lpstr>Giải thích các hàm và tham số trong chương trình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trình test  và kết quả thực hiện</vt:lpstr>
      <vt:lpstr>Đầu vào 0 ngón tay</vt:lpstr>
      <vt:lpstr>Đầu vào là 1 ngón tay</vt:lpstr>
      <vt:lpstr>Đầu vào 2 ngón tay</vt:lpstr>
      <vt:lpstr>Đầu vào 3 ngón tay</vt:lpstr>
      <vt:lpstr>Đầu vào 4 ngón tay</vt:lpstr>
      <vt:lpstr>Đầu vào 5 ngón tay</vt:lpstr>
      <vt:lpstr>Đầu vào 10 ngón tay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Ảnh</dc:title>
  <dc:creator>ThoFmedia</dc:creator>
  <cp:lastModifiedBy>Admin</cp:lastModifiedBy>
  <cp:revision>40</cp:revision>
  <dcterms:modified xsi:type="dcterms:W3CDTF">2023-03-27T09:30:24Z</dcterms:modified>
</cp:coreProperties>
</file>