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71" r:id="rId5"/>
    <p:sldId id="272" r:id="rId6"/>
    <p:sldId id="274" r:id="rId7"/>
    <p:sldId id="275" r:id="rId8"/>
    <p:sldId id="276" r:id="rId9"/>
    <p:sldId id="277" r:id="rId10"/>
    <p:sldId id="279" r:id="rId11"/>
    <p:sldId id="278" r:id="rId12"/>
    <p:sldId id="269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l/UzaJ9fuyijlL5itKFavXG/H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780764-CD64-49C0-B282-61DA4CCCBB8B}">
  <a:tblStyle styleId="{65780764-CD64-49C0-B282-61DA4CCCBB8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34547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304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ANSWERS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Q1 : elements are organized as containers (div contain p and buttons…)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Q2 : the identifiers can be the class (some items have the same class example : title) or the id (an id is unique)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They are used in CSS for the style, but they can also be used by javascript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Q3 : if you delete a container, everything that is contained by it is deleted too.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Show the html code in the dev tools, and ask what are all the class for.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they are used as reference so that css may use it, but also js 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build a parallel between css and js : placement in the Document, but also reference to objects.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end by describing the content of the page in order of DOM hierarchy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•Document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•header/body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header/body have their div, paragraphs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div contains paragraph or Images…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68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u="sng"/>
              <a:t>List of events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https://www.w3schools.com/jsref/dom_obj_event.asp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71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147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ANSWERS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Q1 : elements are organized as containers (div contain p and buttons…)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Q2 : the identifiers can be the class (some items have the same class example : title) or the id (an id is unique)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They are used in CSS for the style, but they can also be used by javascript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Q3 : if you delete a container, everything that is contained by it is deleted too.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Show the html code in the dev tools, and ask what are all the class for.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they are used as reference so that css may use it, but also js 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build a parallel between css and js : placement in the Document, but also reference to objects.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end by describing the content of the page in order of DOM hierarchy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•Document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•header/body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header/body have their div, paragraphs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div contains paragraph or Images…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50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Make a clear DEMO with any code, the one from the exercise is enough. Explain step by step each element.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TAKE YOUR TIME THIS STEP IS IMPORTANT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614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ANSWERS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Q1 : elements are organized as containers (div contain p and buttons…)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Q2 : the identifiers can be the class (some items have the same class example : title) or the id (an id is unique)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They are used in CSS for the style, but they can also be used by javascript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Q3 : if you delete a container, everything that is contained by it is deleted too.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Show the html code in the dev tools, and ask what are all the class for.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they are used as reference so that css may use it, but also js 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build a parallel between css and js : placement in the Document, but also reference to objects.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end by describing the content of the page in order of DOM hierarchy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•Document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•header/body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header/body have their div, paragraphs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div contains paragraph or Images…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223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Make a clear DEMO with any code, the one from the exercise is enough. Explain step by step each element.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TAKE YOUR TIME THIS STEP IS IMPORTANT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75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1176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ANSWERS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Q1 : elements are organized as containers (div contain p and buttons…)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Q2 : the identifiers can be the class (some items have the same class example : title) or the id (an id is unique)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They are used in CSS for the style, but they can also be used by javascript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Q3 : if you delete a container, everything that is contained by it is deleted too.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Show the html code in the dev tools, and ask what are all the class for.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they are used as reference so that css may use it, but also js 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build a parallel between css and js : placement in the Document, but also reference to objects.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end by describing the content of the page in order of DOM hierarchy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•Document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•header/body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header/body have their div, paragraphs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div contains paragraph or Images…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723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805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4186756" y="1451371"/>
            <a:ext cx="3843104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6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FIELDS &amp;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6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sz="9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035712" y="1479715"/>
            <a:ext cx="8145193" cy="4495931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114744" y="825624"/>
            <a:ext cx="165045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560231" y="707778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00B050"/>
              </a:buClr>
              <a:buSzPts val="5000"/>
            </a:pPr>
            <a:r>
              <a:rPr lang="en-US" sz="50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New radio  event type : </a:t>
            </a:r>
            <a:r>
              <a:rPr lang="en-US" sz="5000" b="1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endParaRPr sz="1800" b="0" i="0" u="sng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68;p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39" y="2073999"/>
            <a:ext cx="603200" cy="603200"/>
          </a:xfrm>
          <a:prstGeom prst="rect">
            <a:avLst/>
          </a:prstGeom>
        </p:spPr>
      </p:pic>
      <p:sp>
        <p:nvSpPr>
          <p:cNvPr id="21" name="Google Shape;109;p3"/>
          <p:cNvSpPr txBox="1"/>
          <p:nvPr/>
        </p:nvSpPr>
        <p:spPr>
          <a:xfrm>
            <a:off x="2665639" y="2144766"/>
            <a:ext cx="15063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150" y="2073999"/>
            <a:ext cx="603200" cy="603200"/>
          </a:xfrm>
          <a:prstGeom prst="rect">
            <a:avLst/>
          </a:prstGeom>
        </p:spPr>
      </p:pic>
      <p:sp>
        <p:nvSpPr>
          <p:cNvPr id="23" name="Google Shape;109;p3"/>
          <p:cNvSpPr txBox="1"/>
          <p:nvPr/>
        </p:nvSpPr>
        <p:spPr>
          <a:xfrm>
            <a:off x="5378350" y="2144766"/>
            <a:ext cx="15063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861" y="2073999"/>
            <a:ext cx="603200" cy="603200"/>
          </a:xfrm>
          <a:prstGeom prst="rect">
            <a:avLst/>
          </a:prstGeom>
        </p:spPr>
      </p:pic>
      <p:sp>
        <p:nvSpPr>
          <p:cNvPr id="25" name="Google Shape;109;p3"/>
          <p:cNvSpPr txBox="1"/>
          <p:nvPr/>
        </p:nvSpPr>
        <p:spPr>
          <a:xfrm>
            <a:off x="8091061" y="2144766"/>
            <a:ext cx="15063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MANGO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8931" y="4095750"/>
            <a:ext cx="10129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Consolas" panose="020B0609020204030204" pitchFamily="49" charset="0"/>
              </a:rPr>
              <a:t>radio.addEventListener</a:t>
            </a:r>
            <a:r>
              <a:rPr lang="en-US" sz="3000" dirty="0">
                <a:latin typeface="Consolas" panose="020B0609020204030204" pitchFamily="49" charset="0"/>
              </a:rPr>
              <a:t>("</a:t>
            </a:r>
            <a:r>
              <a:rPr lang="en-US" sz="3000" dirty="0">
                <a:solidFill>
                  <a:srgbClr val="00B050"/>
                </a:solidFill>
                <a:latin typeface="Consolas" panose="020B0609020204030204" pitchFamily="49" charset="0"/>
              </a:rPr>
              <a:t>change</a:t>
            </a:r>
            <a:r>
              <a:rPr lang="en-US" sz="3000" dirty="0">
                <a:latin typeface="Consolas" panose="020B0609020204030204" pitchFamily="49" charset="0"/>
              </a:rPr>
              <a:t>", </a:t>
            </a:r>
            <a:r>
              <a:rPr lang="en-US" sz="3000" dirty="0" err="1" smtClean="0">
                <a:latin typeface="Consolas" panose="020B0609020204030204" pitchFamily="49" charset="0"/>
              </a:rPr>
              <a:t>yourFunction</a:t>
            </a:r>
            <a:r>
              <a:rPr lang="en-US" sz="3000" dirty="0" smtClean="0">
                <a:latin typeface="Consolas" panose="020B0609020204030204" pitchFamily="49" charset="0"/>
              </a:rPr>
              <a:t>);</a:t>
            </a:r>
            <a:endParaRPr lang="en-US" sz="3000" dirty="0">
              <a:latin typeface="Consolas" panose="020B0609020204030204" pitchFamily="49" charset="0"/>
            </a:endParaRPr>
          </a:p>
          <a:p>
            <a:endParaRPr lang="en-US" sz="3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92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7773453" y="2535754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20MIN</a:t>
            </a:r>
            <a:endParaRPr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fr-FR" sz="3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00B050"/>
              </a:buClr>
              <a:buSzPts val="5000"/>
            </a:pPr>
            <a:r>
              <a:rPr lang="en-US" sz="5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 to questions on the HTML script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/>
        </p:nvSpPr>
        <p:spPr>
          <a:xfrm>
            <a:off x="743665" y="1917728"/>
            <a:ext cx="11143535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to input </a:t>
            </a:r>
            <a:r>
              <a:rPr lang="fr-FR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ID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to 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 and inputs using the </a:t>
            </a:r>
            <a:r>
              <a:rPr lang="en-US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the document</a:t>
            </a:r>
          </a:p>
          <a:p>
            <a:pPr lvl="0"/>
            <a:endParaRPr lang="en-US"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 Get the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inputs 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fields, text area</a:t>
            </a:r>
            <a:endParaRPr lang="en-US"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radio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checkbox is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checked</a:t>
            </a:r>
          </a:p>
          <a:p>
            <a:pPr lvl="0"/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 changes</a:t>
            </a:r>
          </a:p>
          <a:p>
            <a:pPr lvl="0"/>
            <a:endParaRPr lang="en-US"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2185115" y="84972"/>
            <a:ext cx="6482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Now you should know this: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915" y="84972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6297733" y="3518864"/>
            <a:ext cx="19922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box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7539" y="5438810"/>
            <a:ext cx="24783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field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60231" y="707778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00B050"/>
              </a:buClr>
              <a:buSzPts val="5000"/>
            </a:pPr>
            <a:r>
              <a:rPr lang="en-US" sz="5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lot of </a:t>
            </a:r>
            <a:r>
              <a:rPr lang="en-US" sz="50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fields </a:t>
            </a:r>
            <a:r>
              <a:rPr lang="en-US" sz="5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types use the </a:t>
            </a:r>
            <a:r>
              <a:rPr lang="en-US" sz="5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&lt;input&gt; </a:t>
            </a:r>
            <a:r>
              <a:rPr lang="en-US" sz="5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31" y="4612703"/>
            <a:ext cx="1222844" cy="774630"/>
          </a:xfrm>
          <a:prstGeom prst="rect">
            <a:avLst/>
          </a:prstGeom>
        </p:spPr>
      </p:pic>
      <p:pic>
        <p:nvPicPr>
          <p:cNvPr id="1026" name="Picture 2" descr="Verified checkbox symbol - Free interface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12" y="2787574"/>
            <a:ext cx="1392934" cy="7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739" y="4664799"/>
            <a:ext cx="603200" cy="603200"/>
          </a:xfrm>
          <a:prstGeom prst="rect">
            <a:avLst/>
          </a:prstGeom>
        </p:spPr>
      </p:pic>
      <p:sp>
        <p:nvSpPr>
          <p:cNvPr id="15" name="Google Shape;109;p3"/>
          <p:cNvSpPr txBox="1"/>
          <p:nvPr/>
        </p:nvSpPr>
        <p:spPr>
          <a:xfrm>
            <a:off x="6516641" y="5387333"/>
            <a:ext cx="19922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 button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15;p3"/>
          <p:cNvSpPr txBox="1"/>
          <p:nvPr/>
        </p:nvSpPr>
        <p:spPr>
          <a:xfrm>
            <a:off x="8340412" y="4830409"/>
            <a:ext cx="38706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&lt;input type</a:t>
            </a:r>
            <a:r>
              <a:rPr lang="en-US" sz="2000" dirty="0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=“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radio</a:t>
            </a:r>
            <a:r>
              <a:rPr lang="en-US" sz="2000" dirty="0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"&gt; </a:t>
            </a:r>
            <a:endParaRPr lang="en-US" sz="200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33977" y="2584339"/>
            <a:ext cx="36649" cy="3754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15;p3"/>
          <p:cNvSpPr txBox="1"/>
          <p:nvPr/>
        </p:nvSpPr>
        <p:spPr>
          <a:xfrm>
            <a:off x="8349559" y="2889139"/>
            <a:ext cx="38706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&lt;input type="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checkbox</a:t>
            </a:r>
            <a:r>
              <a:rPr lang="en-US" sz="2000" dirty="0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"&gt; </a:t>
            </a:r>
            <a:endParaRPr lang="en-US" sz="200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746" y="2735379"/>
            <a:ext cx="1368330" cy="812663"/>
          </a:xfrm>
          <a:prstGeom prst="rect">
            <a:avLst/>
          </a:prstGeom>
        </p:spPr>
      </p:pic>
      <p:sp>
        <p:nvSpPr>
          <p:cNvPr id="24" name="Google Shape;115;p3"/>
          <p:cNvSpPr txBox="1"/>
          <p:nvPr/>
        </p:nvSpPr>
        <p:spPr>
          <a:xfrm>
            <a:off x="-67505" y="3473975"/>
            <a:ext cx="24783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field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15;p3"/>
          <p:cNvSpPr txBox="1"/>
          <p:nvPr/>
        </p:nvSpPr>
        <p:spPr>
          <a:xfrm>
            <a:off x="2075557" y="4988522"/>
            <a:ext cx="38706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&lt;input type</a:t>
            </a:r>
            <a:r>
              <a:rPr lang="en-US" sz="2000" dirty="0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="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password</a:t>
            </a:r>
            <a:r>
              <a:rPr lang="en-US" sz="2000" dirty="0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"&gt; </a:t>
            </a:r>
            <a:endParaRPr lang="en-US" sz="200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15;p3"/>
          <p:cNvSpPr txBox="1"/>
          <p:nvPr/>
        </p:nvSpPr>
        <p:spPr>
          <a:xfrm>
            <a:off x="1783075" y="2970942"/>
            <a:ext cx="38706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&lt;input type</a:t>
            </a:r>
            <a:r>
              <a:rPr lang="en-US" sz="2000" dirty="0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=“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text</a:t>
            </a:r>
            <a:r>
              <a:rPr lang="en-US" sz="2000" dirty="0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"&gt; </a:t>
            </a:r>
            <a:endParaRPr lang="en-US" sz="200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7773453" y="2535754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Calibri"/>
              <a:buNone/>
            </a:pPr>
            <a:r>
              <a:rPr lang="en-US" sz="5000" b="1" i="0" u="none" strike="noStrike" cap="none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 to questions on the HTML script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7"/>
          <p:cNvGraphicFramePr/>
          <p:nvPr>
            <p:extLst>
              <p:ext uri="{D42A27DB-BD31-4B8C-83A1-F6EECF244321}">
                <p14:modId xmlns:p14="http://schemas.microsoft.com/office/powerpoint/2010/main" val="1987324141"/>
              </p:ext>
            </p:extLst>
          </p:nvPr>
        </p:nvGraphicFramePr>
        <p:xfrm>
          <a:off x="1348473" y="2285998"/>
          <a:ext cx="10153650" cy="1333502"/>
        </p:xfrm>
        <a:graphic>
          <a:graphicData uri="http://schemas.openxmlformats.org/drawingml/2006/table">
            <a:tbl>
              <a:tblPr firstRow="1" firstCol="1" bandRow="1">
                <a:noFill/>
                <a:tableStyleId>{65780764-CD64-49C0-B282-61DA4CCCBB8B}</a:tableStyleId>
              </a:tblPr>
              <a:tblGrid>
                <a:gridCol w="4915656"/>
                <a:gridCol w="5237994"/>
              </a:tblGrid>
              <a:tr h="13335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2500" u="none" strike="noStrike" cap="none" dirty="0" smtClean="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500" u="none" strike="noStrike" cap="none" dirty="0" err="1" smtClean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yourInput</a:t>
                      </a:r>
                      <a:r>
                        <a:rPr lang="fr-FR" sz="2500" u="none" strike="noStrike" cap="none" dirty="0" err="1" smtClean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.value</a:t>
                      </a:r>
                      <a:endParaRPr sz="25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2500" u="none" strike="noStrike" cap="none" dirty="0" smtClean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500" u="none" strike="noStrike" cap="none" dirty="0" smtClean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value</a:t>
                      </a:r>
                      <a:r>
                        <a:rPr lang="fr-FR" sz="2500" u="none" strike="noStrike" cap="none" baseline="0" dirty="0" smtClean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fr-FR" sz="2500" u="none" strike="noStrike" cap="none" baseline="0" dirty="0" err="1" smtClean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entered</a:t>
                      </a:r>
                      <a:endParaRPr sz="2500" u="none" strike="noStrike" cap="none" dirty="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  <p:sp>
        <p:nvSpPr>
          <p:cNvPr id="167" name="Google Shape;167;p7"/>
          <p:cNvSpPr txBox="1"/>
          <p:nvPr/>
        </p:nvSpPr>
        <p:spPr>
          <a:xfrm>
            <a:off x="1596123" y="85488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40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All inputs have </a:t>
            </a:r>
            <a:r>
              <a:rPr lang="en-US" sz="4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0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property</a:t>
            </a:r>
            <a:endParaRPr lang="en-US" sz="4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124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7773453" y="2535754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30MIN</a:t>
            </a:r>
            <a:endParaRPr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fr-FR" sz="3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00B050"/>
              </a:buClr>
              <a:buSzPts val="5000"/>
            </a:pPr>
            <a:r>
              <a:rPr lang="en-US" sz="5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 to questions on the HTML script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72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7"/>
          <p:cNvGraphicFramePr/>
          <p:nvPr>
            <p:extLst>
              <p:ext uri="{D42A27DB-BD31-4B8C-83A1-F6EECF244321}">
                <p14:modId xmlns:p14="http://schemas.microsoft.com/office/powerpoint/2010/main" val="3956509221"/>
              </p:ext>
            </p:extLst>
          </p:nvPr>
        </p:nvGraphicFramePr>
        <p:xfrm>
          <a:off x="190500" y="2171698"/>
          <a:ext cx="12001500" cy="1520050"/>
        </p:xfrm>
        <a:graphic>
          <a:graphicData uri="http://schemas.openxmlformats.org/drawingml/2006/table">
            <a:tbl>
              <a:tblPr firstRow="1" firstCol="1" bandRow="1">
                <a:noFill/>
                <a:tableStyleId>{65780764-CD64-49C0-B282-61DA4CCCBB8B}</a:tableStyleId>
              </a:tblPr>
              <a:tblGrid>
                <a:gridCol w="5124450"/>
                <a:gridCol w="6877050"/>
              </a:tblGrid>
              <a:tr h="15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500" u="none" strike="noStrike" cap="none" dirty="0" err="1" smtClean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myRadio</a:t>
                      </a:r>
                      <a:r>
                        <a:rPr lang="fr-FR" sz="2500" u="none" strike="noStrike" cap="none" dirty="0" err="1" smtClean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.checked</a:t>
                      </a:r>
                      <a:endParaRPr sz="25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2500" u="none" strike="noStrike" cap="none" dirty="0" err="1" smtClean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fr-FR" sz="2500" u="none" strike="noStrike" cap="none" dirty="0" smtClean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if radio </a:t>
                      </a:r>
                      <a:r>
                        <a:rPr lang="fr-FR" sz="2500" u="none" strike="noStrike" cap="none" dirty="0" err="1" smtClean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</a:t>
                      </a:r>
                      <a:r>
                        <a:rPr lang="fr-FR" sz="2500" u="none" strike="noStrike" cap="none" dirty="0" smtClean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fr-FR" sz="2500" u="none" strike="noStrike" cap="none" dirty="0" err="1" smtClean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checked</a:t>
                      </a:r>
                      <a:endParaRPr lang="fr-FR" sz="2500" u="none" strike="noStrike" cap="none" dirty="0" smtClean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2500" u="none" strike="noStrike" cap="none" dirty="0" smtClean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 if</a:t>
                      </a:r>
                      <a:r>
                        <a:rPr lang="fr-FR" sz="2500" u="none" strike="noStrike" cap="none" baseline="0" dirty="0" smtClean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not </a:t>
                      </a:r>
                      <a:r>
                        <a:rPr lang="fr-FR" sz="2500" u="none" strike="noStrike" cap="none" baseline="0" dirty="0" err="1" smtClean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checked</a:t>
                      </a:r>
                      <a:endParaRPr sz="2500" u="none" strike="noStrike" cap="none" dirty="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  <p:sp>
        <p:nvSpPr>
          <p:cNvPr id="167" name="Google Shape;167;p7"/>
          <p:cNvSpPr txBox="1"/>
          <p:nvPr/>
        </p:nvSpPr>
        <p:spPr>
          <a:xfrm>
            <a:off x="1120462" y="657919"/>
            <a:ext cx="1044347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Radio &amp; checkbox have </a:t>
            </a:r>
            <a:r>
              <a:rPr lang="en-US" sz="4000" b="1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checked</a:t>
            </a:r>
            <a:r>
              <a:rPr lang="en-US" sz="40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property</a:t>
            </a:r>
            <a:endParaRPr lang="en-US" sz="4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871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560231" y="707778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00B050"/>
              </a:buClr>
              <a:buSzPts val="5000"/>
            </a:pPr>
            <a:r>
              <a:rPr lang="en-US" sz="50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put </a:t>
            </a:r>
            <a:r>
              <a:rPr lang="en-US" sz="5000" b="1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r>
              <a:rPr lang="en-US" sz="50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inside </a:t>
            </a:r>
            <a:r>
              <a:rPr lang="en-US" sz="5000" b="1" u="sng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sz="1800" b="0" i="0" u="sng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15;p3"/>
          <p:cNvSpPr txBox="1"/>
          <p:nvPr/>
        </p:nvSpPr>
        <p:spPr>
          <a:xfrm>
            <a:off x="4720245" y="2931421"/>
            <a:ext cx="783721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&lt;form name= "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myForm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"&gt;</a:t>
            </a:r>
          </a:p>
          <a:p>
            <a:pPr lvl="0"/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	&lt;input name ="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mytext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" type="text"&gt; </a:t>
            </a:r>
          </a:p>
          <a:p>
            <a:pPr lvl="0"/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	&lt;input name ="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mypassword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" type="password"&gt; </a:t>
            </a:r>
          </a:p>
          <a:p>
            <a:pPr lvl="0"/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&lt;/form&gt;</a:t>
            </a:r>
            <a:endParaRPr lang="en-US" sz="200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06777" y="2500708"/>
            <a:ext cx="36649" cy="3754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39925" y="3372011"/>
            <a:ext cx="1813238" cy="470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39925" y="4033270"/>
            <a:ext cx="1813238" cy="470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38663" y="4095911"/>
            <a:ext cx="10599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*******</a:t>
            </a:r>
            <a:endParaRPr lang="en-US" sz="2500" dirty="0"/>
          </a:p>
        </p:txBody>
      </p:sp>
      <p:sp>
        <p:nvSpPr>
          <p:cNvPr id="30" name="Rectangle 29"/>
          <p:cNvSpPr/>
          <p:nvPr/>
        </p:nvSpPr>
        <p:spPr>
          <a:xfrm>
            <a:off x="1012818" y="3245524"/>
            <a:ext cx="2448346" cy="170128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139925" y="2908350"/>
            <a:ext cx="16342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98569" y="266312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myTex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2486125" y="3051024"/>
            <a:ext cx="16342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9777" y="2383441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myForm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42575" y="5009453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myPassword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 flipV="1">
            <a:off x="2262247" y="4508483"/>
            <a:ext cx="163429" cy="339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Google Shape;117;p3"/>
          <p:cNvSpPr txBox="1"/>
          <p:nvPr/>
        </p:nvSpPr>
        <p:spPr>
          <a:xfrm rot="19757175">
            <a:off x="9359900" y="5163341"/>
            <a:ext cx="1120462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17;p3"/>
          <p:cNvSpPr txBox="1"/>
          <p:nvPr/>
        </p:nvSpPr>
        <p:spPr>
          <a:xfrm rot="19757175">
            <a:off x="9033568" y="5579297"/>
            <a:ext cx="2332833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ACCESS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68;p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1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0;p1"/>
          <p:cNvSpPr/>
          <p:nvPr/>
        </p:nvSpPr>
        <p:spPr>
          <a:xfrm>
            <a:off x="863600" y="419100"/>
            <a:ext cx="10736436" cy="2686050"/>
          </a:xfrm>
          <a:prstGeom prst="rect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7258" y="996950"/>
            <a:ext cx="9322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/>
          </a:p>
          <a:p>
            <a:pPr marL="342900" lvl="2" indent="-342900">
              <a:buFont typeface="Wingdings" panose="05000000000000000000" pitchFamily="2" charset="2"/>
              <a:buChar char="ü"/>
            </a:pP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</a:t>
            </a:r>
            <a:r>
              <a:rPr lang="en-US" sz="3000" dirty="0" smtClean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document </a:t>
            </a: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has a property with the </a:t>
            </a:r>
            <a:r>
              <a:rPr lang="en-US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form name</a:t>
            </a:r>
          </a:p>
          <a:p>
            <a:pPr marL="342900" lvl="2" indent="-342900">
              <a:buFont typeface="Wingdings" panose="05000000000000000000" pitchFamily="2" charset="2"/>
              <a:buChar char="ü"/>
            </a:pPr>
            <a:endParaRPr lang="en-US" sz="30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342900" lvl="2" indent="-342900">
              <a:buFont typeface="Wingdings" panose="05000000000000000000" pitchFamily="2" charset="2"/>
              <a:buChar char="ü"/>
            </a:pP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form has a property with </a:t>
            </a:r>
            <a:r>
              <a:rPr lang="en-US" sz="3000" dirty="0" smtClean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</a:t>
            </a:r>
            <a:r>
              <a:rPr lang="en-US" sz="3000" b="1" dirty="0" smtClean="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input </a:t>
            </a:r>
            <a:r>
              <a:rPr lang="en-US" sz="3000" b="1" dirty="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name</a:t>
            </a:r>
            <a:endParaRPr lang="en-US" sz="3000" dirty="0">
              <a:solidFill>
                <a:schemeClr val="accent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16;p3"/>
          <p:cNvSpPr txBox="1"/>
          <p:nvPr/>
        </p:nvSpPr>
        <p:spPr>
          <a:xfrm>
            <a:off x="254630" y="719971"/>
            <a:ext cx="10983456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00B050"/>
              </a:buClr>
              <a:buSzPts val="5000"/>
            </a:pPr>
            <a:r>
              <a:rPr lang="en-US" sz="30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US" sz="3000" b="1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30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are inside </a:t>
            </a:r>
            <a:r>
              <a:rPr lang="en-US" sz="3000" b="1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sz="3000" b="0" i="0" u="sng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06021"/>
            <a:ext cx="2819400" cy="2914650"/>
          </a:xfrm>
          <a:prstGeom prst="rect">
            <a:avLst/>
          </a:prstGeom>
        </p:spPr>
      </p:pic>
      <p:sp>
        <p:nvSpPr>
          <p:cNvPr id="9" name="Google Shape;115;p3"/>
          <p:cNvSpPr txBox="1"/>
          <p:nvPr/>
        </p:nvSpPr>
        <p:spPr>
          <a:xfrm>
            <a:off x="3653445" y="4291827"/>
            <a:ext cx="1046260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500" dirty="0" err="1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document.</a:t>
            </a:r>
            <a:r>
              <a:rPr lang="en-US" sz="3500" dirty="0" err="1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myForm</a:t>
            </a:r>
            <a:r>
              <a:rPr lang="en-US" sz="3500" dirty="0" err="1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r>
              <a:rPr lang="en-US" sz="3500" dirty="0" err="1" smtClean="0">
                <a:solidFill>
                  <a:schemeClr val="accent5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mytext</a:t>
            </a:r>
            <a:r>
              <a:rPr lang="en-US" sz="3500" dirty="0" err="1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.value</a:t>
            </a:r>
            <a:endParaRPr lang="en-US" sz="350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68;p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88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7773453" y="2535754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20MIN</a:t>
            </a:r>
            <a:endParaRPr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fr-FR" sz="3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00B050"/>
              </a:buClr>
              <a:buSzPts val="5000"/>
            </a:pPr>
            <a:r>
              <a:rPr lang="en-US" sz="5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 to questions on the HTML script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6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1012</Words>
  <Application>Microsoft Office PowerPoint</Application>
  <PresentationFormat>Widescreen</PresentationFormat>
  <Paragraphs>172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VINOT</dc:creator>
  <cp:lastModifiedBy>RONAN</cp:lastModifiedBy>
  <cp:revision>10</cp:revision>
  <dcterms:created xsi:type="dcterms:W3CDTF">2021-02-09T07:01:05Z</dcterms:created>
  <dcterms:modified xsi:type="dcterms:W3CDTF">2021-03-29T00:47:43Z</dcterms:modified>
</cp:coreProperties>
</file>