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49" r:id="rId3"/>
    <p:sldId id="550" r:id="rId4"/>
    <p:sldId id="565" r:id="rId5"/>
    <p:sldId id="556" r:id="rId6"/>
    <p:sldId id="557" r:id="rId7"/>
    <p:sldId id="558" r:id="rId8"/>
    <p:sldId id="560" r:id="rId9"/>
    <p:sldId id="559" r:id="rId10"/>
    <p:sldId id="561" r:id="rId11"/>
    <p:sldId id="562" r:id="rId12"/>
    <p:sldId id="563" r:id="rId13"/>
    <p:sldId id="564" r:id="rId14"/>
    <p:sldId id="566" r:id="rId15"/>
    <p:sldId id="567" r:id="rId16"/>
    <p:sldId id="5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Routing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36736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927157" y="16885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Activity3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2522954" y="1344559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Regular Expression Constraints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2866186" y="180615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books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only allow for </a:t>
            </a:r>
            <a:r>
              <a:rPr lang="en-US" dirty="0">
                <a:solidFill>
                  <a:srgbClr val="0070C0"/>
                </a:solidFill>
              </a:rPr>
              <a:t>a-z </a:t>
            </a:r>
            <a:r>
              <a:rPr lang="en-US" dirty="0"/>
              <a:t>from 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D879F-9565-4E41-ADC4-8D53FE19A80B}"/>
              </a:ext>
            </a:extLst>
          </p:cNvPr>
          <p:cNvSpPr txBox="1"/>
          <p:nvPr/>
        </p:nvSpPr>
        <p:spPr>
          <a:xfrm>
            <a:off x="2866186" y="226681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  <a:r>
              <a:rPr lang="en-US" i="1" dirty="0">
                <a:solidFill>
                  <a:srgbClr val="0070C0"/>
                </a:solidFill>
              </a:rPr>
              <a:t>localhost:8000/book/tom-</a:t>
            </a:r>
            <a:r>
              <a:rPr lang="en-US" i="1" dirty="0" err="1">
                <a:solidFill>
                  <a:srgbClr val="0070C0"/>
                </a:solidFill>
              </a:rPr>
              <a:t>teav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32EF7-5421-49DE-8F24-BF493FA0E299}"/>
              </a:ext>
            </a:extLst>
          </p:cNvPr>
          <p:cNvSpPr txBox="1"/>
          <p:nvPr/>
        </p:nvSpPr>
        <p:spPr>
          <a:xfrm>
            <a:off x="2866186" y="278951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book name is: </a:t>
            </a:r>
            <a:r>
              <a:rPr lang="en-US" b="1" dirty="0"/>
              <a:t>tom-</a:t>
            </a:r>
            <a:r>
              <a:rPr lang="en-US" b="1" dirty="0" err="1"/>
              <a:t>teav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0AC71-42AA-432C-9560-596AA68C2FF9}"/>
              </a:ext>
            </a:extLst>
          </p:cNvPr>
          <p:cNvSpPr txBox="1"/>
          <p:nvPr/>
        </p:nvSpPr>
        <p:spPr>
          <a:xfrm>
            <a:off x="2866186" y="371579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books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id</a:t>
            </a:r>
            <a:r>
              <a:rPr lang="en-US" dirty="0"/>
              <a:t> only allow for </a:t>
            </a:r>
            <a:r>
              <a:rPr lang="en-US" dirty="0">
                <a:solidFill>
                  <a:srgbClr val="0070C0"/>
                </a:solidFill>
              </a:rPr>
              <a:t>0-9 </a:t>
            </a:r>
            <a:r>
              <a:rPr lang="en-US" dirty="0"/>
              <a:t>from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CDF94-A1A5-4338-A9E1-952CCE8D084C}"/>
              </a:ext>
            </a:extLst>
          </p:cNvPr>
          <p:cNvSpPr txBox="1"/>
          <p:nvPr/>
        </p:nvSpPr>
        <p:spPr>
          <a:xfrm>
            <a:off x="2866186" y="417644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  <a:r>
              <a:rPr lang="en-US" i="1" dirty="0">
                <a:solidFill>
                  <a:srgbClr val="0070C0"/>
                </a:solidFill>
              </a:rPr>
              <a:t>localhost:8000/book/20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E824C-E10A-44DD-9334-566B7B53C49B}"/>
              </a:ext>
            </a:extLst>
          </p:cNvPr>
          <p:cNvSpPr txBox="1"/>
          <p:nvPr/>
        </p:nvSpPr>
        <p:spPr>
          <a:xfrm>
            <a:off x="2866186" y="469915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book id is: </a:t>
            </a:r>
            <a:r>
              <a:rPr lang="en-US" b="1" dirty="0"/>
              <a:t>20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FD6348-F6A1-4C7E-8BAB-92369C6B6CFD}"/>
              </a:ext>
            </a:extLst>
          </p:cNvPr>
          <p:cNvCxnSpPr/>
          <p:nvPr/>
        </p:nvCxnSpPr>
        <p:spPr>
          <a:xfrm>
            <a:off x="2866186" y="3498350"/>
            <a:ext cx="590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12707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295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Fallback 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8A29D-D134-4BBF-8754-013F7C4F9CEE}"/>
              </a:ext>
            </a:extLst>
          </p:cNvPr>
          <p:cNvSpPr txBox="1"/>
          <p:nvPr/>
        </p:nvSpPr>
        <p:spPr>
          <a:xfrm>
            <a:off x="1763767" y="4410207"/>
            <a:ext cx="8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1843399" y="3003794"/>
            <a:ext cx="100559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::fallback</a:t>
            </a: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() {</a:t>
            </a:r>
          </a:p>
          <a:p>
            <a:r>
              <a:rPr lang="en-US" dirty="0"/>
              <a:t> …..	</a:t>
            </a:r>
          </a:p>
          <a:p>
            <a:r>
              <a:rPr lang="en-US" dirty="0"/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1763803" y="149098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Fallback Routes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48CD-2765-400F-9073-643A5F4AA0C0}"/>
              </a:ext>
            </a:extLst>
          </p:cNvPr>
          <p:cNvSpPr txBox="1"/>
          <p:nvPr/>
        </p:nvSpPr>
        <p:spPr>
          <a:xfrm>
            <a:off x="1843399" y="4883527"/>
            <a:ext cx="100559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::fallback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() {	</a:t>
            </a:r>
          </a:p>
          <a:p>
            <a:r>
              <a:rPr lang="en-US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“404 page not found”;</a:t>
            </a:r>
          </a:p>
          <a:p>
            <a:r>
              <a:rPr lang="en-US" dirty="0"/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BC03-99EA-4940-B92A-0D7665C9E546}"/>
              </a:ext>
            </a:extLst>
          </p:cNvPr>
          <p:cNvSpPr txBox="1"/>
          <p:nvPr/>
        </p:nvSpPr>
        <p:spPr>
          <a:xfrm>
            <a:off x="1763767" y="2074978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5454"/>
                </a:solidFill>
                <a:effectLst/>
              </a:rPr>
              <a:t>Typically, unhandled requests will automatically render a "</a:t>
            </a:r>
            <a:r>
              <a:rPr lang="en-US" b="1" i="0" dirty="0">
                <a:solidFill>
                  <a:srgbClr val="565454"/>
                </a:solidFill>
                <a:effectLst/>
              </a:rPr>
              <a:t>404</a:t>
            </a:r>
            <a:r>
              <a:rPr lang="en-US" b="0" i="0" dirty="0">
                <a:solidFill>
                  <a:srgbClr val="565454"/>
                </a:solidFill>
                <a:effectLst/>
              </a:rPr>
              <a:t>" page via your application's exception handler.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2928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Route Prefixes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8A29D-D134-4BBF-8754-013F7C4F9CEE}"/>
              </a:ext>
            </a:extLst>
          </p:cNvPr>
          <p:cNvSpPr txBox="1"/>
          <p:nvPr/>
        </p:nvSpPr>
        <p:spPr>
          <a:xfrm>
            <a:off x="1300126" y="3507756"/>
            <a:ext cx="8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1379759" y="2527276"/>
            <a:ext cx="100559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::prefix</a:t>
            </a: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‘request’</a:t>
            </a:r>
            <a:r>
              <a:rPr lang="en-US" dirty="0"/>
              <a:t>)</a:t>
            </a:r>
            <a:r>
              <a:rPr lang="en-US" dirty="0">
                <a:solidFill>
                  <a:srgbClr val="0070C0"/>
                </a:solidFill>
              </a:rPr>
              <a:t>-&gt;group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 …..	</a:t>
            </a:r>
          </a:p>
          <a:p>
            <a:r>
              <a:rPr lang="en-US" dirty="0"/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48CD-2765-400F-9073-643A5F4AA0C0}"/>
              </a:ext>
            </a:extLst>
          </p:cNvPr>
          <p:cNvSpPr txBox="1"/>
          <p:nvPr/>
        </p:nvSpPr>
        <p:spPr>
          <a:xfrm>
            <a:off x="1379759" y="3854559"/>
            <a:ext cx="10055956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::prefix</a:t>
            </a: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‘admin’</a:t>
            </a:r>
            <a:r>
              <a:rPr lang="en-US" dirty="0"/>
              <a:t>)</a:t>
            </a:r>
            <a:r>
              <a:rPr lang="en-US" dirty="0">
                <a:solidFill>
                  <a:srgbClr val="0070C0"/>
                </a:solidFill>
              </a:rPr>
              <a:t>-&gt;group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   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// example: on Browser: localhost:8000/admin/users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::get</a:t>
            </a:r>
            <a:r>
              <a:rPr lang="en-US" dirty="0"/>
              <a:t>(‘/users’,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()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solidFill>
                  <a:srgbClr val="FF2D20"/>
                </a:solidFill>
              </a:rPr>
              <a:t>return</a:t>
            </a:r>
            <a:r>
              <a:rPr lang="en-US" dirty="0"/>
              <a:t> “I am user”;</a:t>
            </a:r>
            <a:br>
              <a:rPr lang="en-US" dirty="0"/>
            </a:br>
            <a:r>
              <a:rPr lang="en-US" dirty="0"/>
              <a:t>    });</a:t>
            </a:r>
          </a:p>
          <a:p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    // example: on Browser: localhost:8000/admin/products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   Route</a:t>
            </a:r>
            <a:r>
              <a:rPr lang="en-US" dirty="0">
                <a:solidFill>
                  <a:srgbClr val="0070C0"/>
                </a:solidFill>
              </a:rPr>
              <a:t>::get</a:t>
            </a:r>
            <a:r>
              <a:rPr lang="en-US" dirty="0"/>
              <a:t>(‘/products’,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()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solidFill>
                  <a:srgbClr val="FF2D20"/>
                </a:solidFill>
              </a:rPr>
              <a:t>return</a:t>
            </a:r>
            <a:r>
              <a:rPr lang="en-US" dirty="0"/>
              <a:t> “This is products”;</a:t>
            </a:r>
            <a:br>
              <a:rPr lang="en-US" dirty="0"/>
            </a:br>
            <a:r>
              <a:rPr lang="en-US" dirty="0"/>
              <a:t>    }); 		</a:t>
            </a:r>
          </a:p>
          <a:p>
            <a:r>
              <a:rPr lang="en-US" dirty="0"/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BC03-99EA-4940-B92A-0D7665C9E546}"/>
              </a:ext>
            </a:extLst>
          </p:cNvPr>
          <p:cNvSpPr txBox="1"/>
          <p:nvPr/>
        </p:nvSpPr>
        <p:spPr>
          <a:xfrm>
            <a:off x="1300126" y="1362918"/>
            <a:ext cx="8053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5454"/>
                </a:solidFill>
                <a:effectLst/>
              </a:rPr>
              <a:t>The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prefix</a:t>
            </a:r>
            <a:r>
              <a:rPr lang="en-US" b="0" i="0" dirty="0">
                <a:solidFill>
                  <a:srgbClr val="565454"/>
                </a:solidFill>
                <a:effectLst/>
              </a:rPr>
              <a:t> method may be used to prefix each route in the group with a given URI. For </a:t>
            </a:r>
            <a:r>
              <a:rPr lang="en-US" b="1" i="0" dirty="0">
                <a:solidFill>
                  <a:srgbClr val="565454"/>
                </a:solidFill>
                <a:effectLst/>
              </a:rPr>
              <a:t>example</a:t>
            </a:r>
            <a:r>
              <a:rPr lang="en-US" b="0" i="0" dirty="0">
                <a:solidFill>
                  <a:srgbClr val="565454"/>
                </a:solidFill>
                <a:effectLst/>
              </a:rPr>
              <a:t>, you may want to prefix all route URIs within the group with </a:t>
            </a:r>
            <a:r>
              <a:rPr lang="en-US" b="1" i="0" dirty="0">
                <a:solidFill>
                  <a:srgbClr val="565454"/>
                </a:solidFill>
                <a:effectLst/>
              </a:rPr>
              <a:t>admin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927157" y="16885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Activity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2136588" y="129304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Fallback route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2479820" y="175464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D879F-9565-4E41-ADC4-8D53FE19A80B}"/>
              </a:ext>
            </a:extLst>
          </p:cNvPr>
          <p:cNvSpPr txBox="1"/>
          <p:nvPr/>
        </p:nvSpPr>
        <p:spPr>
          <a:xfrm>
            <a:off x="2479820" y="221529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  <a:r>
              <a:rPr lang="en-US" i="1" dirty="0">
                <a:solidFill>
                  <a:srgbClr val="0070C0"/>
                </a:solidFill>
              </a:rPr>
              <a:t>localhost:8000/products/tv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32EF7-5421-49DE-8F24-BF493FA0E299}"/>
              </a:ext>
            </a:extLst>
          </p:cNvPr>
          <p:cNvSpPr txBox="1"/>
          <p:nvPr/>
        </p:nvSpPr>
        <p:spPr>
          <a:xfrm>
            <a:off x="2479820" y="273800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book name is: </a:t>
            </a:r>
            <a:r>
              <a:rPr lang="en-US" b="1" dirty="0"/>
              <a:t>tv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0AC71-42AA-432C-9560-596AA68C2FF9}"/>
              </a:ext>
            </a:extLst>
          </p:cNvPr>
          <p:cNvSpPr txBox="1"/>
          <p:nvPr/>
        </p:nvSpPr>
        <p:spPr>
          <a:xfrm>
            <a:off x="2479820" y="41349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We have 3 requests and each request start with “students”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CDF94-A1A5-4338-A9E1-952CCE8D084C}"/>
              </a:ext>
            </a:extLst>
          </p:cNvPr>
          <p:cNvSpPr txBox="1"/>
          <p:nvPr/>
        </p:nvSpPr>
        <p:spPr>
          <a:xfrm>
            <a:off x="2479820" y="4595590"/>
            <a:ext cx="6094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Request: </a:t>
            </a:r>
            <a:br>
              <a:rPr lang="en-US" dirty="0"/>
            </a:br>
            <a:r>
              <a:rPr lang="en-US" dirty="0"/>
              <a:t> - students/age</a:t>
            </a:r>
          </a:p>
          <a:p>
            <a:r>
              <a:rPr lang="en-US" dirty="0"/>
              <a:t>        - students/province</a:t>
            </a:r>
          </a:p>
          <a:p>
            <a:r>
              <a:rPr lang="en-US" dirty="0"/>
              <a:t>        - students/score</a:t>
            </a:r>
          </a:p>
          <a:p>
            <a:pPr marL="342900" indent="-342900">
              <a:buAutoNum type="arabicPeriod" startAt="2"/>
            </a:pP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E824C-E10A-44DD-9334-566B7B53C49B}"/>
              </a:ext>
            </a:extLst>
          </p:cNvPr>
          <p:cNvSpPr txBox="1"/>
          <p:nvPr/>
        </p:nvSpPr>
        <p:spPr>
          <a:xfrm>
            <a:off x="2479820" y="588825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Use prefix to make the route more clean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40404-9EF2-43B2-904A-F16F59F676DD}"/>
              </a:ext>
            </a:extLst>
          </p:cNvPr>
          <p:cNvSpPr txBox="1"/>
          <p:nvPr/>
        </p:nvSpPr>
        <p:spPr>
          <a:xfrm>
            <a:off x="2479820" y="3175115"/>
            <a:ext cx="857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4.</a:t>
            </a:r>
            <a:r>
              <a:rPr lang="en-US" dirty="0"/>
              <a:t> Try to request with the wrong request. For example,</a:t>
            </a:r>
            <a:r>
              <a:rPr lang="en-US" i="1" dirty="0">
                <a:solidFill>
                  <a:srgbClr val="0070C0"/>
                </a:solidFill>
              </a:rPr>
              <a:t> localhost:8000/pro/apple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3D065-D1A8-48A0-9BB3-F0B63BCBBCF1}"/>
              </a:ext>
            </a:extLst>
          </p:cNvPr>
          <p:cNvSpPr txBox="1"/>
          <p:nvPr/>
        </p:nvSpPr>
        <p:spPr>
          <a:xfrm>
            <a:off x="2136588" y="371994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Prefix route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84473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3726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Web</a:t>
            </a:r>
            <a:r>
              <a:rPr lang="en-US" sz="3200" b="1" dirty="0"/>
              <a:t> VS </a:t>
            </a:r>
            <a:r>
              <a:rPr lang="en-US" sz="3200" b="1" dirty="0">
                <a:solidFill>
                  <a:schemeClr val="accent1"/>
                </a:solidFill>
              </a:rPr>
              <a:t>API</a:t>
            </a:r>
            <a:r>
              <a:rPr lang="en-US" sz="3200" b="1" dirty="0"/>
              <a:t> Routes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718437" y="4563464"/>
            <a:ext cx="505090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/>
              <a:t>Route::get( ‘candy’, function () {</a:t>
            </a:r>
          </a:p>
          <a:p>
            <a:r>
              <a:rPr lang="en-US" dirty="0"/>
              <a:t>        return  “&lt;h1&gt;the best candies&lt;/h1&gt;”;</a:t>
            </a:r>
          </a:p>
          <a:p>
            <a:r>
              <a:rPr lang="en-US" dirty="0"/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6D98C-0D19-48DE-B738-2D527619112B}"/>
              </a:ext>
            </a:extLst>
          </p:cNvPr>
          <p:cNvSpPr txBox="1"/>
          <p:nvPr/>
        </p:nvSpPr>
        <p:spPr>
          <a:xfrm>
            <a:off x="6536699" y="1736268"/>
            <a:ext cx="33729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localhost:80/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/candy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73210" y="3221805"/>
            <a:ext cx="2026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/routes/</a:t>
            </a:r>
            <a:r>
              <a:rPr lang="en-US" sz="2000" b="1" dirty="0" err="1">
                <a:solidFill>
                  <a:srgbClr val="FF0000"/>
                </a:solidFill>
              </a:rPr>
              <a:t>web.php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93857" y="2273934"/>
            <a:ext cx="0" cy="373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06D98C-0D19-48DE-B738-2D527619112B}"/>
              </a:ext>
            </a:extLst>
          </p:cNvPr>
          <p:cNvSpPr txBox="1"/>
          <p:nvPr/>
        </p:nvSpPr>
        <p:spPr>
          <a:xfrm>
            <a:off x="2410952" y="1709435"/>
            <a:ext cx="290782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localhost:80/candy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308" y="3108871"/>
            <a:ext cx="636644" cy="561342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639385" y="2388887"/>
            <a:ext cx="450760" cy="7199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17279" y="3221805"/>
            <a:ext cx="189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/routes/</a:t>
            </a:r>
            <a:r>
              <a:rPr lang="en-US" sz="2000" b="1" dirty="0" err="1">
                <a:solidFill>
                  <a:schemeClr val="accent1"/>
                </a:solidFill>
              </a:rPr>
              <a:t>api.php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77" y="3108871"/>
            <a:ext cx="636644" cy="561342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8066953" y="2247243"/>
            <a:ext cx="450760" cy="7199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6218377" y="4563464"/>
            <a:ext cx="505090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/>
              <a:t>Route::get( ‘candy’, function () {</a:t>
            </a:r>
          </a:p>
          <a:p>
            <a:r>
              <a:rPr lang="en-US" dirty="0"/>
              <a:t>        return  [‘name’ =&gt; ‘chocolate’];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639385" y="5231206"/>
            <a:ext cx="281377" cy="7771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2525765" y="6071170"/>
            <a:ext cx="401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Web routes usually return HTML views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661980" y="5231206"/>
            <a:ext cx="281377" cy="7771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7548360" y="6071170"/>
            <a:ext cx="401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API routes usually return data</a:t>
            </a:r>
          </a:p>
        </p:txBody>
      </p:sp>
    </p:spTree>
    <p:extLst>
      <p:ext uri="{BB962C8B-B14F-4D97-AF65-F5344CB8AC3E}">
        <p14:creationId xmlns:p14="http://schemas.microsoft.com/office/powerpoint/2010/main" val="277644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2160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API Route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D0D2C-0524-337E-833C-E990486D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54" y="1556260"/>
            <a:ext cx="6430328" cy="4917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68EF5-9E63-BFD8-0DE7-D68D35FA0C4C}"/>
              </a:ext>
            </a:extLst>
          </p:cNvPr>
          <p:cNvSpPr txBox="1"/>
          <p:nvPr/>
        </p:nvSpPr>
        <p:spPr>
          <a:xfrm>
            <a:off x="2492821" y="1157902"/>
            <a:ext cx="8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815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927157" y="16885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Activity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2662382" y="1365820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#</a:t>
            </a:r>
            <a:r>
              <a:rPr lang="en-US" sz="2400" dirty="0"/>
              <a:t> API ROUTE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3456375" y="1830233"/>
            <a:ext cx="6094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Request:</a:t>
            </a:r>
          </a:p>
          <a:p>
            <a:r>
              <a:rPr lang="en-US" dirty="0"/>
              <a:t>  - GET: all students</a:t>
            </a:r>
          </a:p>
          <a:p>
            <a:r>
              <a:rPr lang="en-US" dirty="0"/>
              <a:t>  - GET: one student</a:t>
            </a:r>
          </a:p>
          <a:p>
            <a:r>
              <a:rPr lang="en-US" dirty="0"/>
              <a:t>  - POST: create one student</a:t>
            </a:r>
          </a:p>
          <a:p>
            <a:r>
              <a:rPr lang="en-US" dirty="0"/>
              <a:t>  - PUT: update one students</a:t>
            </a:r>
          </a:p>
          <a:p>
            <a:r>
              <a:rPr lang="en-US" dirty="0"/>
              <a:t>  - DELETE: delete on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D879F-9565-4E41-ADC4-8D53FE19A80B}"/>
              </a:ext>
            </a:extLst>
          </p:cNvPr>
          <p:cNvSpPr txBox="1"/>
          <p:nvPr/>
        </p:nvSpPr>
        <p:spPr>
          <a:xfrm>
            <a:off x="3558416" y="369924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Use Thunder Client to test all request.</a:t>
            </a:r>
            <a:endParaRPr lang="en-US" b="1" i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43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3;p11"/>
          <p:cNvSpPr txBox="1"/>
          <p:nvPr/>
        </p:nvSpPr>
        <p:spPr>
          <a:xfrm>
            <a:off x="2455536" y="1848174"/>
            <a:ext cx="856360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route with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route with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lang="km-KH"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Fallback route</a:t>
            </a:r>
            <a:endParaRPr lang="km-KH"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Route prefix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route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76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815839" y="299873"/>
            <a:ext cx="1804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CEF7B-9AC4-4BFF-B454-7FD78E21A916}"/>
              </a:ext>
            </a:extLst>
          </p:cNvPr>
          <p:cNvSpPr txBox="1"/>
          <p:nvPr/>
        </p:nvSpPr>
        <p:spPr>
          <a:xfrm>
            <a:off x="2832654" y="1656514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Laravel allows you to route all your application requests to its appropriate controller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BDAFC-360B-4E5A-A1C2-0E05ED4A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4" y="2547452"/>
            <a:ext cx="699135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754407" y="17968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Activity1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2481518" y="155048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 </a:t>
            </a:r>
            <a:r>
              <a:rPr lang="en-US" b="1" dirty="0"/>
              <a:t>Route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2824750" y="201208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teachers</a:t>
            </a:r>
            <a:r>
              <a:rPr lang="en-US" dirty="0"/>
              <a:t> from 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D879F-9565-4E41-ADC4-8D53FE19A80B}"/>
              </a:ext>
            </a:extLst>
          </p:cNvPr>
          <p:cNvSpPr txBox="1"/>
          <p:nvPr/>
        </p:nvSpPr>
        <p:spPr>
          <a:xfrm>
            <a:off x="2824750" y="247273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  <a:r>
              <a:rPr lang="en-US" i="1" dirty="0">
                <a:solidFill>
                  <a:srgbClr val="0070C0"/>
                </a:solidFill>
              </a:rPr>
              <a:t>localhost:8000/teachers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32EF7-5421-49DE-8F24-BF493FA0E299}"/>
              </a:ext>
            </a:extLst>
          </p:cNvPr>
          <p:cNvSpPr txBox="1"/>
          <p:nvPr/>
        </p:nvSpPr>
        <p:spPr>
          <a:xfrm>
            <a:off x="2824750" y="299544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“Good morning teacher”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48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Route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2733A-18FF-479E-AFD7-F4F60578655C}"/>
              </a:ext>
            </a:extLst>
          </p:cNvPr>
          <p:cNvSpPr txBox="1"/>
          <p:nvPr/>
        </p:nvSpPr>
        <p:spPr>
          <a:xfrm>
            <a:off x="1584755" y="1772652"/>
            <a:ext cx="10055956" cy="10772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(‘/request-1/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{parameter1}/</a:t>
            </a:r>
            <a:r>
              <a:rPr lang="en-US" sz="1600" dirty="0">
                <a:latin typeface="Consolas" panose="020B0609020204030204" pitchFamily="49" charset="0"/>
              </a:rPr>
              <a:t>request-2/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{parameter2} </a:t>
            </a:r>
            <a:r>
              <a:rPr lang="en-US" sz="1600" dirty="0">
                <a:latin typeface="Consolas" panose="020B0609020204030204" pitchFamily="49" charset="0"/>
              </a:rPr>
              <a:t>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($param1, $param2)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i="1" dirty="0">
                <a:latin typeface="Consolas" panose="020B0609020204030204" pitchFamily="49" charset="0"/>
              </a:rPr>
              <a:t>//  code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701635-DF2F-46FC-B737-AE47D56F218A}"/>
              </a:ext>
            </a:extLst>
          </p:cNvPr>
          <p:cNvCxnSpPr/>
          <p:nvPr/>
        </p:nvCxnSpPr>
        <p:spPr>
          <a:xfrm>
            <a:off x="4349363" y="2115047"/>
            <a:ext cx="0" cy="44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091EED-9E6B-4B63-B0CD-46FA29C6F418}"/>
              </a:ext>
            </a:extLst>
          </p:cNvPr>
          <p:cNvCxnSpPr/>
          <p:nvPr/>
        </p:nvCxnSpPr>
        <p:spPr>
          <a:xfrm>
            <a:off x="4349363" y="2560320"/>
            <a:ext cx="4683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14D998-0EB8-49C3-AA30-7A0F63F3F43B}"/>
              </a:ext>
            </a:extLst>
          </p:cNvPr>
          <p:cNvCxnSpPr>
            <a:cxnSpLocks/>
          </p:cNvCxnSpPr>
          <p:nvPr/>
        </p:nvCxnSpPr>
        <p:spPr>
          <a:xfrm flipV="1">
            <a:off x="9032682" y="2115047"/>
            <a:ext cx="0" cy="44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6D73F1-CB09-4AEC-A545-9B9301FDED5E}"/>
              </a:ext>
            </a:extLst>
          </p:cNvPr>
          <p:cNvCxnSpPr>
            <a:cxnSpLocks/>
          </p:cNvCxnSpPr>
          <p:nvPr/>
        </p:nvCxnSpPr>
        <p:spPr>
          <a:xfrm>
            <a:off x="6537297" y="2115047"/>
            <a:ext cx="0" cy="31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32F39-BA6B-4B44-805D-36E6945F19B8}"/>
              </a:ext>
            </a:extLst>
          </p:cNvPr>
          <p:cNvCxnSpPr>
            <a:cxnSpLocks/>
          </p:cNvCxnSpPr>
          <p:nvPr/>
        </p:nvCxnSpPr>
        <p:spPr>
          <a:xfrm>
            <a:off x="6537297" y="2425148"/>
            <a:ext cx="3441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8336A2-4D20-4EEB-97B7-7C91C548C6B2}"/>
              </a:ext>
            </a:extLst>
          </p:cNvPr>
          <p:cNvCxnSpPr>
            <a:cxnSpLocks/>
          </p:cNvCxnSpPr>
          <p:nvPr/>
        </p:nvCxnSpPr>
        <p:spPr>
          <a:xfrm flipV="1">
            <a:off x="9978887" y="2115047"/>
            <a:ext cx="0" cy="31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E8CD45-9166-4326-91B7-DF04C1FF53EB}"/>
              </a:ext>
            </a:extLst>
          </p:cNvPr>
          <p:cNvSpPr txBox="1"/>
          <p:nvPr/>
        </p:nvSpPr>
        <p:spPr>
          <a:xfrm>
            <a:off x="1584755" y="3865833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(‘/students/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{id}/</a:t>
            </a:r>
            <a:r>
              <a:rPr lang="en-US" sz="1600" dirty="0">
                <a:latin typeface="Consolas" panose="020B0609020204030204" pitchFamily="49" charset="0"/>
              </a:rPr>
              <a:t>age/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{age}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($id, $age)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“Student id: “. $id . “and student age: “ . $age;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2B0E6D-0C2B-4EF9-86D7-BDCB90F379FB}"/>
              </a:ext>
            </a:extLst>
          </p:cNvPr>
          <p:cNvSpPr txBox="1"/>
          <p:nvPr/>
        </p:nvSpPr>
        <p:spPr>
          <a:xfrm>
            <a:off x="1584755" y="3409058"/>
            <a:ext cx="887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71AC-10E3-42CD-9CD3-4EE6244B14C4}"/>
              </a:ext>
            </a:extLst>
          </p:cNvPr>
          <p:cNvSpPr txBox="1"/>
          <p:nvPr/>
        </p:nvSpPr>
        <p:spPr>
          <a:xfrm>
            <a:off x="1363856" y="3407892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(‘/post/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{post}/</a:t>
            </a:r>
            <a:r>
              <a:rPr lang="en-US" sz="1600" dirty="0">
                <a:latin typeface="Consolas" panose="020B0609020204030204" pitchFamily="49" charset="0"/>
              </a:rPr>
              <a:t>comment/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{comment}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, $</a:t>
            </a:r>
            <a:r>
              <a:rPr lang="en-US" sz="1600" dirty="0" err="1">
                <a:latin typeface="Consolas" panose="020B0609020204030204" pitchFamily="49" charset="0"/>
              </a:rPr>
              <a:t>commentId</a:t>
            </a:r>
            <a:r>
              <a:rPr lang="en-US" sz="1600" dirty="0">
                <a:latin typeface="Consolas" panose="020B0609020204030204" pitchFamily="49" charset="0"/>
              </a:rPr>
              <a:t>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“Post id: “. $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 . “and comment id: “ . $</a:t>
            </a:r>
            <a:r>
              <a:rPr lang="en-US" sz="1600" dirty="0" err="1">
                <a:latin typeface="Consolas" panose="020B0609020204030204" pitchFamily="49" charset="0"/>
              </a:rPr>
              <a:t>commentId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4F31B-9532-49A1-A227-BC44D9084BA6}"/>
              </a:ext>
            </a:extLst>
          </p:cNvPr>
          <p:cNvSpPr txBox="1"/>
          <p:nvPr/>
        </p:nvSpPr>
        <p:spPr>
          <a:xfrm>
            <a:off x="1363856" y="1462253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1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FB1DF-7AE1-41E0-8ACD-61CBB1630812}"/>
              </a:ext>
            </a:extLst>
          </p:cNvPr>
          <p:cNvSpPr txBox="1"/>
          <p:nvPr/>
        </p:nvSpPr>
        <p:spPr>
          <a:xfrm>
            <a:off x="1437798" y="5039705"/>
            <a:ext cx="1005595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(‘/students/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{id}/</a:t>
            </a:r>
            <a:r>
              <a:rPr lang="en-US" sz="1600" dirty="0">
                <a:latin typeface="Consolas" panose="020B0609020204030204" pitchFamily="49" charset="0"/>
              </a:rPr>
              <a:t>age/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{age}</a:t>
            </a:r>
            <a:r>
              <a:rPr lang="en-US" sz="1600" dirty="0">
                <a:latin typeface="Consolas" panose="020B0609020204030204" pitchFamily="49" charset="0"/>
              </a:rPr>
              <a:t>/province/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{province}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($id, $age, $province)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“Student id: “. $id . “and student age: “ . $age . “ the province is : “ . $province;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8A29D-D134-4BBF-8754-013F7C4F9CEE}"/>
              </a:ext>
            </a:extLst>
          </p:cNvPr>
          <p:cNvSpPr txBox="1"/>
          <p:nvPr/>
        </p:nvSpPr>
        <p:spPr>
          <a:xfrm>
            <a:off x="1363856" y="3006719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2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1437798" y="1863426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(‘/task/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{title}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($task)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“Task title: “. $task;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87F57-F8FF-48CE-9AB0-9DB574D9A728}"/>
              </a:ext>
            </a:extLst>
          </p:cNvPr>
          <p:cNvSpPr txBox="1"/>
          <p:nvPr/>
        </p:nvSpPr>
        <p:spPr>
          <a:xfrm>
            <a:off x="1363856" y="4584849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2201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Route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8A29D-D134-4BBF-8754-013F7C4F9CEE}"/>
              </a:ext>
            </a:extLst>
          </p:cNvPr>
          <p:cNvSpPr txBox="1"/>
          <p:nvPr/>
        </p:nvSpPr>
        <p:spPr>
          <a:xfrm>
            <a:off x="1363856" y="3006719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1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1437798" y="1670625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(‘/request/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{param?}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($param = value)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…..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87F57-F8FF-48CE-9AB0-9DB574D9A728}"/>
              </a:ext>
            </a:extLst>
          </p:cNvPr>
          <p:cNvSpPr txBox="1"/>
          <p:nvPr/>
        </p:nvSpPr>
        <p:spPr>
          <a:xfrm>
            <a:off x="1363856" y="4584849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2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1300163" y="101446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Optional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48CD-2765-400F-9073-643A5F4AA0C0}"/>
              </a:ext>
            </a:extLst>
          </p:cNvPr>
          <p:cNvSpPr txBox="1"/>
          <p:nvPr/>
        </p:nvSpPr>
        <p:spPr>
          <a:xfrm>
            <a:off x="1437798" y="3429000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(‘/task/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{title?}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($task = null)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“Task title: “. $task;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5250F-472F-4DA2-9773-E6DD6F998EF9}"/>
              </a:ext>
            </a:extLst>
          </p:cNvPr>
          <p:cNvSpPr txBox="1"/>
          <p:nvPr/>
        </p:nvSpPr>
        <p:spPr>
          <a:xfrm>
            <a:off x="1437798" y="5050971"/>
            <a:ext cx="100559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::get</a:t>
            </a:r>
            <a:r>
              <a:rPr lang="en-US" sz="1600" dirty="0">
                <a:latin typeface="Consolas" panose="020B0609020204030204" pitchFamily="49" charset="0"/>
              </a:rPr>
              <a:t>(‘/task/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{title?}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($task = “Homework”) {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“Task title: “. $task;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927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754407" y="17968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Activity2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1981533" y="127905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 </a:t>
            </a:r>
            <a:r>
              <a:rPr lang="en-US" b="1" dirty="0"/>
              <a:t>Route parameters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0FF9E-836D-45B1-BE2F-7934913BF690}"/>
              </a:ext>
            </a:extLst>
          </p:cNvPr>
          <p:cNvSpPr txBox="1"/>
          <p:nvPr/>
        </p:nvSpPr>
        <p:spPr>
          <a:xfrm>
            <a:off x="1981533" y="332135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/>
              <a:t> </a:t>
            </a:r>
            <a:r>
              <a:rPr lang="en-US" b="1" dirty="0"/>
              <a:t>Optional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2986-5794-4C00-A8BB-9B110157FFCB}"/>
              </a:ext>
            </a:extLst>
          </p:cNvPr>
          <p:cNvSpPr txBox="1"/>
          <p:nvPr/>
        </p:nvSpPr>
        <p:spPr>
          <a:xfrm>
            <a:off x="2685882" y="175464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items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price</a:t>
            </a:r>
            <a:r>
              <a:rPr lang="en-US" dirty="0"/>
              <a:t> from 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D879F-9565-4E41-ADC4-8D53FE19A80B}"/>
              </a:ext>
            </a:extLst>
          </p:cNvPr>
          <p:cNvSpPr txBox="1"/>
          <p:nvPr/>
        </p:nvSpPr>
        <p:spPr>
          <a:xfrm>
            <a:off x="2685882" y="221529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  <a:r>
              <a:rPr lang="en-US" i="1" dirty="0">
                <a:solidFill>
                  <a:srgbClr val="0070C0"/>
                </a:solidFill>
              </a:rPr>
              <a:t>localhost:8000/items/Book/price/30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32EF7-5421-49DE-8F24-BF493FA0E299}"/>
              </a:ext>
            </a:extLst>
          </p:cNvPr>
          <p:cNvSpPr txBox="1"/>
          <p:nvPr/>
        </p:nvSpPr>
        <p:spPr>
          <a:xfrm>
            <a:off x="2685882" y="273800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Item name is: </a:t>
            </a:r>
            <a:r>
              <a:rPr lang="en-US" b="1" dirty="0"/>
              <a:t>Book</a:t>
            </a:r>
            <a:r>
              <a:rPr lang="en-US" dirty="0"/>
              <a:t> and its price is: </a:t>
            </a:r>
            <a:r>
              <a:rPr lang="en-US" b="1" dirty="0"/>
              <a:t>30$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87C05-0AEE-4060-A288-07546054E842}"/>
              </a:ext>
            </a:extLst>
          </p:cNvPr>
          <p:cNvSpPr txBox="1"/>
          <p:nvPr/>
        </p:nvSpPr>
        <p:spPr>
          <a:xfrm>
            <a:off x="2822380" y="371796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1.</a:t>
            </a:r>
            <a:r>
              <a:rPr lang="en-US" dirty="0"/>
              <a:t> Create request </a:t>
            </a:r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title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author (optional)</a:t>
            </a:r>
            <a:r>
              <a:rPr lang="en-US" dirty="0"/>
              <a:t> from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19EF2-E835-4378-94CC-E895E94349CA}"/>
              </a:ext>
            </a:extLst>
          </p:cNvPr>
          <p:cNvSpPr txBox="1"/>
          <p:nvPr/>
        </p:nvSpPr>
        <p:spPr>
          <a:xfrm>
            <a:off x="2822379" y="4178618"/>
            <a:ext cx="7061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r>
              <a:rPr lang="en-US" dirty="0"/>
              <a:t> On browser type: </a:t>
            </a:r>
          </a:p>
          <a:p>
            <a:r>
              <a:rPr lang="en-US" i="1" dirty="0">
                <a:solidFill>
                  <a:srgbClr val="0070C0"/>
                </a:solidFill>
              </a:rPr>
              <a:t>     - (1) localhost:8000/Post/</a:t>
            </a:r>
            <a:r>
              <a:rPr lang="en-US" i="1" dirty="0" err="1">
                <a:solidFill>
                  <a:srgbClr val="0070C0"/>
                </a:solidFill>
              </a:rPr>
              <a:t>phka-Sropon</a:t>
            </a:r>
            <a:r>
              <a:rPr lang="en-US" i="1" dirty="0">
                <a:solidFill>
                  <a:srgbClr val="0070C0"/>
                </a:solidFill>
              </a:rPr>
              <a:t>/author/Rady</a:t>
            </a:r>
          </a:p>
          <a:p>
            <a:r>
              <a:rPr lang="en-US" i="1" dirty="0">
                <a:solidFill>
                  <a:srgbClr val="0070C0"/>
                </a:solidFill>
              </a:rPr>
              <a:t>     - (2) localhost:8000/Post/</a:t>
            </a:r>
            <a:r>
              <a:rPr lang="en-US" i="1" dirty="0" err="1">
                <a:solidFill>
                  <a:srgbClr val="0070C0"/>
                </a:solidFill>
              </a:rPr>
              <a:t>phka-Sropon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2DBAD-290F-4FB2-BF74-012170F60A77}"/>
              </a:ext>
            </a:extLst>
          </p:cNvPr>
          <p:cNvSpPr txBox="1"/>
          <p:nvPr/>
        </p:nvSpPr>
        <p:spPr>
          <a:xfrm>
            <a:off x="2822380" y="5137104"/>
            <a:ext cx="6094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r>
              <a:rPr lang="en-US" dirty="0"/>
              <a:t> Result: </a:t>
            </a:r>
          </a:p>
          <a:p>
            <a:r>
              <a:rPr lang="en-US" dirty="0"/>
              <a:t>   (1) Post name is: </a:t>
            </a:r>
            <a:r>
              <a:rPr lang="en-US" b="1" dirty="0" err="1"/>
              <a:t>Phka-Sropon</a:t>
            </a:r>
            <a:r>
              <a:rPr lang="en-US" dirty="0"/>
              <a:t> and author is: </a:t>
            </a:r>
            <a:r>
              <a:rPr lang="en-US" b="1" dirty="0"/>
              <a:t>Rady</a:t>
            </a:r>
          </a:p>
          <a:p>
            <a:r>
              <a:rPr lang="en-US" dirty="0"/>
              <a:t>   (2) Post name is: </a:t>
            </a:r>
            <a:r>
              <a:rPr lang="en-US" b="1" dirty="0" err="1"/>
              <a:t>Phka-Sropon</a:t>
            </a:r>
            <a:r>
              <a:rPr lang="en-US" dirty="0"/>
              <a:t> and author is: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8830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69638-8D29-44A3-8781-5472D50AC0ED}"/>
              </a:ext>
            </a:extLst>
          </p:cNvPr>
          <p:cNvSpPr txBox="1"/>
          <p:nvPr/>
        </p:nvSpPr>
        <p:spPr>
          <a:xfrm>
            <a:off x="4004806" y="260117"/>
            <a:ext cx="352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#</a:t>
            </a:r>
            <a:r>
              <a:rPr lang="en-US" sz="3200" b="1" dirty="0"/>
              <a:t> Route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8A29D-D134-4BBF-8754-013F7C4F9CEE}"/>
              </a:ext>
            </a:extLst>
          </p:cNvPr>
          <p:cNvSpPr txBox="1"/>
          <p:nvPr/>
        </p:nvSpPr>
        <p:spPr>
          <a:xfrm>
            <a:off x="1415371" y="3315812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1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99994-8DFF-466D-9555-6C279FBCA1D0}"/>
              </a:ext>
            </a:extLst>
          </p:cNvPr>
          <p:cNvSpPr txBox="1"/>
          <p:nvPr/>
        </p:nvSpPr>
        <p:spPr>
          <a:xfrm>
            <a:off x="1489313" y="1979718"/>
            <a:ext cx="917439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::get</a:t>
            </a:r>
            <a:r>
              <a:rPr lang="en-US" dirty="0"/>
              <a:t>(‘/request/</a:t>
            </a:r>
            <a:r>
              <a:rPr lang="en-US" dirty="0">
                <a:solidFill>
                  <a:srgbClr val="7030A0"/>
                </a:solidFill>
              </a:rPr>
              <a:t>{param}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($param) {</a:t>
            </a:r>
          </a:p>
          <a:p>
            <a:r>
              <a:rPr lang="en-US" dirty="0"/>
              <a:t> …..	</a:t>
            </a:r>
          </a:p>
          <a:p>
            <a:r>
              <a:rPr lang="en-US" dirty="0"/>
              <a:t>})-&gt;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(‘parameter’, ‘expression’);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87F57-F8FF-48CE-9AB0-9DB574D9A728}"/>
              </a:ext>
            </a:extLst>
          </p:cNvPr>
          <p:cNvSpPr txBox="1"/>
          <p:nvPr/>
        </p:nvSpPr>
        <p:spPr>
          <a:xfrm>
            <a:off x="1415371" y="4893942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2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0F36F-86EA-4137-B2C7-6107A7282978}"/>
              </a:ext>
            </a:extLst>
          </p:cNvPr>
          <p:cNvSpPr txBox="1"/>
          <p:nvPr/>
        </p:nvSpPr>
        <p:spPr>
          <a:xfrm>
            <a:off x="1351678" y="132356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/>
              <a:t> Regular Expression 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48CD-2765-400F-9073-643A5F4AA0C0}"/>
              </a:ext>
            </a:extLst>
          </p:cNvPr>
          <p:cNvSpPr txBox="1"/>
          <p:nvPr/>
        </p:nvSpPr>
        <p:spPr>
          <a:xfrm>
            <a:off x="1489313" y="3738093"/>
            <a:ext cx="917439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::get</a:t>
            </a:r>
            <a:r>
              <a:rPr lang="en-US" dirty="0"/>
              <a:t>(‘/task/</a:t>
            </a:r>
            <a:r>
              <a:rPr lang="en-US" dirty="0">
                <a:solidFill>
                  <a:srgbClr val="7030A0"/>
                </a:solidFill>
              </a:rPr>
              <a:t>{title}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($task) {	</a:t>
            </a:r>
          </a:p>
          <a:p>
            <a:r>
              <a:rPr lang="en-US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“Task title: “. $task;</a:t>
            </a:r>
          </a:p>
          <a:p>
            <a:r>
              <a:rPr lang="en-US" dirty="0"/>
              <a:t>})-&gt;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(‘title’, </a:t>
            </a:r>
            <a:r>
              <a:rPr lang="en-US" dirty="0">
                <a:solidFill>
                  <a:srgbClr val="0070C0"/>
                </a:solidFill>
              </a:rPr>
              <a:t>‘[A-Za-z]+’</a:t>
            </a:r>
            <a:r>
              <a:rPr lang="en-US" dirty="0"/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5250F-472F-4DA2-9773-E6DD6F998EF9}"/>
              </a:ext>
            </a:extLst>
          </p:cNvPr>
          <p:cNvSpPr txBox="1"/>
          <p:nvPr/>
        </p:nvSpPr>
        <p:spPr>
          <a:xfrm>
            <a:off x="1489313" y="5360064"/>
            <a:ext cx="917439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Route</a:t>
            </a:r>
            <a:r>
              <a:rPr lang="en-US" dirty="0">
                <a:solidFill>
                  <a:srgbClr val="0070C0"/>
                </a:solidFill>
              </a:rPr>
              <a:t>::get</a:t>
            </a:r>
            <a:r>
              <a:rPr lang="en-US" dirty="0"/>
              <a:t>(‘/task/</a:t>
            </a:r>
            <a:r>
              <a:rPr lang="en-US" dirty="0">
                <a:solidFill>
                  <a:srgbClr val="7030A0"/>
                </a:solidFill>
              </a:rPr>
              <a:t>{id}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($id) {	</a:t>
            </a:r>
          </a:p>
          <a:p>
            <a:r>
              <a:rPr lang="en-US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“Task id: “. $id;</a:t>
            </a:r>
          </a:p>
          <a:p>
            <a:r>
              <a:rPr lang="en-US" dirty="0"/>
              <a:t>})-&gt;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(‘id’, </a:t>
            </a:r>
            <a:r>
              <a:rPr lang="en-US" dirty="0">
                <a:solidFill>
                  <a:srgbClr val="0070C0"/>
                </a:solidFill>
              </a:rPr>
              <a:t>‘[0-9]+’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51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1160</Words>
  <Application>Microsoft Office PowerPoint</Application>
  <PresentationFormat>Widescreen</PresentationFormat>
  <Paragraphs>173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Slack-Lato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rady y</cp:lastModifiedBy>
  <cp:revision>169</cp:revision>
  <dcterms:created xsi:type="dcterms:W3CDTF">2021-05-13T04:16:30Z</dcterms:created>
  <dcterms:modified xsi:type="dcterms:W3CDTF">2022-05-05T07:08:31Z</dcterms:modified>
</cp:coreProperties>
</file>