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6"/>
  </p:notesMasterIdLst>
  <p:sldIdLst>
    <p:sldId id="256" r:id="rId2"/>
    <p:sldId id="257" r:id="rId3"/>
    <p:sldId id="258" r:id="rId4"/>
    <p:sldId id="259" r:id="rId5"/>
  </p:sldIdLst>
  <p:sldSz cx="9144000" cy="5143500" type="screen16x9"/>
  <p:notesSz cx="6858000" cy="9144000"/>
  <p:embeddedFontLst>
    <p:embeddedFont>
      <p:font typeface="Lato" panose="020F0502020204030203" pitchFamily="34" charset="0"/>
      <p:regular r:id="rId7"/>
      <p:bold r:id="rId8"/>
      <p:italic r:id="rId9"/>
      <p:boldItalic r:id="rId10"/>
    </p:embeddedFont>
    <p:embeddedFont>
      <p:font typeface="Raleway" pitchFamily="2" charset="77"/>
      <p:regular r:id="rId11"/>
      <p:bold r:id="rId12"/>
      <p:italic r:id="rId13"/>
      <p:boldItalic r:id="rId1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74"/>
  </p:normalViewPr>
  <p:slideViewPr>
    <p:cSldViewPr snapToGrid="0">
      <p:cViewPr varScale="1">
        <p:scale>
          <a:sx n="137" d="100"/>
          <a:sy n="137" d="100"/>
        </p:scale>
        <p:origin x="920" y="17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font" Target="fonts/font7.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font" Target="fonts/font1.fntdata"/><Relationship Id="rId12" Type="http://schemas.openxmlformats.org/officeDocument/2006/relationships/font" Target="fonts/font6.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font" Target="fonts/font3.fntdata"/><Relationship Id="rId14"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11231f45f93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11231f45f93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1231f45f93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1231f45f93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11231f45f93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11231f45f93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3750" y="1322450"/>
            <a:ext cx="8032200" cy="1664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933" dirty="0"/>
              <a:t>Familiarize yourself with phishing attacks</a:t>
            </a:r>
            <a:endParaRPr sz="2933" dirty="0"/>
          </a:p>
          <a:p>
            <a:pPr marL="0" lvl="0" indent="0" algn="l" rtl="0">
              <a:spcBef>
                <a:spcPts val="0"/>
              </a:spcBef>
              <a:spcAft>
                <a:spcPts val="0"/>
              </a:spcAft>
              <a:buNone/>
            </a:pPr>
            <a:r>
              <a:rPr lang="en" sz="2600" dirty="0">
                <a:highlight>
                  <a:srgbClr val="FFFF00"/>
                </a:highlight>
              </a:rPr>
              <a:t>Human Resources and Marketing</a:t>
            </a:r>
            <a:endParaRPr sz="2600" dirty="0">
              <a:highlight>
                <a:srgbClr val="FFFF00"/>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What is phishing?</a:t>
            </a:r>
            <a:endParaRPr dirty="0"/>
          </a:p>
        </p:txBody>
      </p:sp>
      <p:sp>
        <p:nvSpPr>
          <p:cNvPr id="92" name="Google Shape;92;p14"/>
          <p:cNvSpPr txBox="1">
            <a:spLocks noGrp="1"/>
          </p:cNvSpPr>
          <p:nvPr>
            <p:ph type="body" idx="1"/>
          </p:nvPr>
        </p:nvSpPr>
        <p:spPr>
          <a:xfrm>
            <a:off x="729450" y="2078875"/>
            <a:ext cx="4766281" cy="2261100"/>
          </a:xfrm>
          <a:prstGeom prst="rect">
            <a:avLst/>
          </a:prstGeom>
        </p:spPr>
        <p:txBody>
          <a:bodyPr spcFirstLastPara="1" wrap="square" lIns="91425" tIns="91425" rIns="91425" bIns="91425" anchor="t" anchorCtr="0">
            <a:normAutofit fontScale="92500" lnSpcReduction="10000"/>
          </a:bodyPr>
          <a:lstStyle/>
          <a:p>
            <a:pPr marL="0" indent="0" algn="just">
              <a:spcAft>
                <a:spcPts val="1200"/>
              </a:spcAft>
              <a:buNone/>
            </a:pPr>
            <a:r>
              <a:rPr lang="en-US" b="0" i="0" dirty="0">
                <a:solidFill>
                  <a:schemeClr val="bg2"/>
                </a:solidFill>
                <a:effectLst/>
                <a:highlight>
                  <a:srgbClr val="FFFF00"/>
                </a:highlight>
                <a:latin typeface="Lato" panose="020F0502020204030203" pitchFamily="34" charset="0"/>
                <a:ea typeface="Lato" panose="020F0502020204030203" pitchFamily="34" charset="0"/>
                <a:cs typeface="Lato" panose="020F0502020204030203" pitchFamily="34" charset="0"/>
              </a:rPr>
              <a:t>Phishing is a type of cyber attack where malicious individuals or groups pretend to be trustworthy entities, such as banks, companies, or colleagues, to trick you into revealing sensitive information or performing actions that can harm you or the organization. These attacks often come through email, messages, or websites that look legitimate, but they aim to deceive you into sharing passwords, credit card numbers, or other confidential data. It's important to be cautious, verify the authenticity of requests, and report any suspicious activity to protect yourself and the organization from potential harm.</a:t>
            </a:r>
            <a:endParaRPr lang="en-US" dirty="0">
              <a:solidFill>
                <a:schemeClr val="bg2"/>
              </a:solidFill>
              <a:highlight>
                <a:srgbClr val="FFFF00"/>
              </a:highlight>
              <a:latin typeface="Lato" panose="020F0502020204030203" pitchFamily="34" charset="0"/>
              <a:ea typeface="Lato" panose="020F0502020204030203" pitchFamily="34" charset="0"/>
              <a:cs typeface="Lato" panose="020F0502020204030203" pitchFamily="34" charset="0"/>
            </a:endParaRPr>
          </a:p>
        </p:txBody>
      </p:sp>
      <p:pic>
        <p:nvPicPr>
          <p:cNvPr id="1028" name="Picture 4" descr="Phishers Target Mastercard Users in Japan - Threat Encyclopedia - Trend  Micro HK-EN">
            <a:extLst>
              <a:ext uri="{FF2B5EF4-FFF2-40B4-BE49-F238E27FC236}">
                <a16:creationId xmlns:a16="http://schemas.microsoft.com/office/drawing/2014/main" id="{ABFED05E-988B-48B7-5C11-A499AFFFEB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98367" y="1223551"/>
            <a:ext cx="3275044" cy="335902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body" idx="1"/>
          </p:nvPr>
        </p:nvSpPr>
        <p:spPr>
          <a:xfrm>
            <a:off x="561499" y="2159101"/>
            <a:ext cx="7688700" cy="2261100"/>
          </a:xfrm>
          <a:prstGeom prst="rect">
            <a:avLst/>
          </a:prstGeom>
        </p:spPr>
        <p:txBody>
          <a:bodyPr spcFirstLastPara="1" wrap="square" lIns="91425" tIns="91425" rIns="91425" bIns="91425" anchor="t" anchorCtr="0">
            <a:normAutofit fontScale="85000" lnSpcReduction="10000"/>
          </a:bodyPr>
          <a:lstStyle/>
          <a:p>
            <a:pPr algn="just">
              <a:buSzPct val="86000"/>
            </a:pPr>
            <a:r>
              <a:rPr lang="en-US" sz="1800" b="0" i="0" dirty="0">
                <a:solidFill>
                  <a:schemeClr val="bg2"/>
                </a:solidFill>
                <a:effectLst/>
                <a:highlight>
                  <a:srgbClr val="FFFF00"/>
                </a:highlight>
                <a:latin typeface="Lato" panose="020F0502020204030203" pitchFamily="34" charset="0"/>
                <a:ea typeface="Lato" panose="020F0502020204030203" pitchFamily="34" charset="0"/>
                <a:cs typeface="Lato" panose="020F0502020204030203" pitchFamily="34" charset="0"/>
              </a:rPr>
              <a:t>Spoofed Sender: Phishing emails imitate well-known companies or trusted individuals, using similar email addresses or slightly altered domain names.</a:t>
            </a:r>
          </a:p>
          <a:p>
            <a:pPr algn="just">
              <a:buSzPct val="86000"/>
            </a:pPr>
            <a:r>
              <a:rPr lang="en-US" sz="1800" b="0" i="0" dirty="0">
                <a:solidFill>
                  <a:schemeClr val="bg2"/>
                </a:solidFill>
                <a:effectLst/>
                <a:highlight>
                  <a:srgbClr val="FFFF00"/>
                </a:highlight>
                <a:latin typeface="Lato" panose="020F0502020204030203" pitchFamily="34" charset="0"/>
                <a:ea typeface="Lato" panose="020F0502020204030203" pitchFamily="34" charset="0"/>
                <a:cs typeface="Lato" panose="020F0502020204030203" pitchFamily="34" charset="0"/>
              </a:rPr>
              <a:t>Urgency and Fear: Attackers create a sense of urgency or fear, pressuring recipients into immediate action by claiming account closures or impending consequences.</a:t>
            </a:r>
          </a:p>
          <a:p>
            <a:pPr algn="just">
              <a:buSzPct val="86000"/>
            </a:pPr>
            <a:r>
              <a:rPr lang="en-US" sz="1800" b="0" i="0" dirty="0">
                <a:solidFill>
                  <a:schemeClr val="bg2"/>
                </a:solidFill>
                <a:effectLst/>
                <a:highlight>
                  <a:srgbClr val="FFFF00"/>
                </a:highlight>
                <a:latin typeface="Lato" panose="020F0502020204030203" pitchFamily="34" charset="0"/>
                <a:ea typeface="Lato" panose="020F0502020204030203" pitchFamily="34" charset="0"/>
                <a:cs typeface="Lato" panose="020F0502020204030203" pitchFamily="34" charset="0"/>
              </a:rPr>
              <a:t>Suspicious URLs and Links: Phishing emails contain deceptive links that appear legitimate but redirect to malicious websites aimed at stealing sensitive information. Hover over links to verify their destination before clicking.</a:t>
            </a:r>
          </a:p>
          <a:p>
            <a:pPr marL="0" lvl="0" indent="0" algn="l" rtl="0">
              <a:spcBef>
                <a:spcPts val="0"/>
              </a:spcBef>
              <a:spcAft>
                <a:spcPts val="1200"/>
              </a:spcAft>
              <a:buNone/>
            </a:pPr>
            <a:endParaRPr lang="en" sz="1400" dirty="0">
              <a:highlight>
                <a:srgbClr val="FFFF00"/>
              </a:highlight>
            </a:endParaRPr>
          </a:p>
          <a:p>
            <a:pPr marL="0" indent="0">
              <a:spcAft>
                <a:spcPts val="1200"/>
              </a:spcAft>
              <a:buNone/>
            </a:pPr>
            <a:endParaRPr dirty="0">
              <a:solidFill>
                <a:schemeClr val="bg2"/>
              </a:solidFill>
              <a:highlight>
                <a:srgbClr val="FFFF00"/>
              </a:highlight>
            </a:endParaRPr>
          </a:p>
        </p:txBody>
      </p:sp>
      <p:sp>
        <p:nvSpPr>
          <p:cNvPr id="98" name="Google Shape;98;p1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Learn to spot phishing emails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How do we stop getting phished?</a:t>
            </a:r>
            <a:endParaRPr/>
          </a:p>
        </p:txBody>
      </p:sp>
      <p:sp>
        <p:nvSpPr>
          <p:cNvPr id="104" name="Google Shape;104;p16"/>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algn="just"/>
            <a:r>
              <a:rPr lang="en-US" sz="1400" b="0" i="0" dirty="0">
                <a:solidFill>
                  <a:schemeClr val="bg2"/>
                </a:solidFill>
                <a:effectLst/>
                <a:highlight>
                  <a:srgbClr val="FFFF00"/>
                </a:highlight>
                <a:latin typeface="Lato" panose="020F0502020204030203" pitchFamily="34" charset="0"/>
                <a:ea typeface="Lato" panose="020F0502020204030203" pitchFamily="34" charset="0"/>
                <a:cs typeface="Lato" panose="020F0502020204030203" pitchFamily="34" charset="0"/>
              </a:rPr>
              <a:t>Verify Email ID: Check if the sender's email matches the official format.</a:t>
            </a:r>
          </a:p>
          <a:p>
            <a:pPr algn="just"/>
            <a:r>
              <a:rPr lang="en-US" sz="1400" b="0" i="0" dirty="0">
                <a:solidFill>
                  <a:schemeClr val="bg2"/>
                </a:solidFill>
                <a:effectLst/>
                <a:highlight>
                  <a:srgbClr val="FFFF00"/>
                </a:highlight>
                <a:latin typeface="Lato" panose="020F0502020204030203" pitchFamily="34" charset="0"/>
                <a:ea typeface="Lato" panose="020F0502020204030203" pitchFamily="34" charset="0"/>
                <a:cs typeface="Lato" panose="020F0502020204030203" pitchFamily="34" charset="0"/>
              </a:rPr>
              <a:t>Review Format and Grammar: Look for proper formatting and grammar in emails.</a:t>
            </a:r>
          </a:p>
          <a:p>
            <a:pPr algn="just"/>
            <a:r>
              <a:rPr lang="en-US" sz="1400" b="0" i="0" dirty="0">
                <a:solidFill>
                  <a:schemeClr val="bg2"/>
                </a:solidFill>
                <a:effectLst/>
                <a:highlight>
                  <a:srgbClr val="FFFF00"/>
                </a:highlight>
                <a:latin typeface="Lato" panose="020F0502020204030203" pitchFamily="34" charset="0"/>
                <a:ea typeface="Lato" panose="020F0502020204030203" pitchFamily="34" charset="0"/>
                <a:cs typeface="Lato" panose="020F0502020204030203" pitchFamily="34" charset="0"/>
              </a:rPr>
              <a:t>Confirm Suspicious Links: Check with the respective department before clicking on any links.</a:t>
            </a:r>
          </a:p>
          <a:p>
            <a:pPr algn="just"/>
            <a:r>
              <a:rPr lang="en-US" sz="1400" b="0" i="0" dirty="0">
                <a:solidFill>
                  <a:schemeClr val="bg2"/>
                </a:solidFill>
                <a:effectLst/>
                <a:highlight>
                  <a:srgbClr val="FFFF00"/>
                </a:highlight>
                <a:latin typeface="Lato" panose="020F0502020204030203" pitchFamily="34" charset="0"/>
                <a:ea typeface="Lato" panose="020F0502020204030203" pitchFamily="34" charset="0"/>
                <a:cs typeface="Lato" panose="020F0502020204030203" pitchFamily="34" charset="0"/>
              </a:rPr>
              <a:t>Look for Legitimate Information: Be cautious of emails containing expiration dates, time-sensitive notices, or phishing disclaimers.</a:t>
            </a:r>
          </a:p>
          <a:p>
            <a:pPr algn="just"/>
            <a:r>
              <a:rPr lang="en-US" sz="1400" b="0" i="0" dirty="0">
                <a:solidFill>
                  <a:schemeClr val="bg2"/>
                </a:solidFill>
                <a:effectLst/>
                <a:highlight>
                  <a:srgbClr val="FFFF00"/>
                </a:highlight>
                <a:latin typeface="Lato" panose="020F0502020204030203" pitchFamily="34" charset="0"/>
                <a:ea typeface="Lato" panose="020F0502020204030203" pitchFamily="34" charset="0"/>
                <a:cs typeface="Lato" panose="020F0502020204030203" pitchFamily="34" charset="0"/>
              </a:rPr>
              <a:t>Stay Informed and Educated: Keep up with the latest phishing techniques and participate in security awareness training</a:t>
            </a:r>
            <a:r>
              <a:rPr lang="en-US" sz="1400" b="0" i="0" dirty="0">
                <a:solidFill>
                  <a:srgbClr val="D1D5DB"/>
                </a:solidFill>
                <a:effectLst/>
                <a:highlight>
                  <a:srgbClr val="FFFF00"/>
                </a:highlight>
                <a:latin typeface="Söhne"/>
              </a:rPr>
              <a:t>.</a:t>
            </a:r>
          </a:p>
          <a:p>
            <a:pPr marL="0" indent="0">
              <a:spcAft>
                <a:spcPts val="1200"/>
              </a:spcAft>
              <a:buNone/>
            </a:pPr>
            <a:endParaRPr dirty="0">
              <a:highlight>
                <a:srgbClr val="FFFF00"/>
              </a:highlight>
            </a:endParaRPr>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295</Words>
  <Application>Microsoft Macintosh PowerPoint</Application>
  <PresentationFormat>On-screen Show (16:9)</PresentationFormat>
  <Paragraphs>14</Paragraphs>
  <Slides>4</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Lato</vt:lpstr>
      <vt:lpstr>Raleway</vt:lpstr>
      <vt:lpstr>Söhne</vt:lpstr>
      <vt:lpstr>Streamline</vt:lpstr>
      <vt:lpstr>Familiarize yourself with phishing attacks Human Resources and Marketing</vt:lpstr>
      <vt:lpstr>What is phishing?</vt:lpstr>
      <vt:lpstr>Learn to spot phishing emails</vt:lpstr>
      <vt:lpstr>How do we stop getting phished?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Familiarize yourself with phishing attacks Human Resources and Marketing</dc:title>
  <cp:lastModifiedBy>Venkata Sai Phaneesha Chilaveni</cp:lastModifiedBy>
  <cp:revision>1</cp:revision>
  <dcterms:modified xsi:type="dcterms:W3CDTF">2023-06-03T20:52:48Z</dcterms:modified>
</cp:coreProperties>
</file>