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44"/>
  </p:notesMasterIdLst>
  <p:sldIdLst>
    <p:sldId id="256" r:id="rId2"/>
    <p:sldId id="257" r:id="rId3"/>
    <p:sldId id="258" r:id="rId4"/>
    <p:sldId id="262" r:id="rId5"/>
    <p:sldId id="263" r:id="rId6"/>
    <p:sldId id="259" r:id="rId7"/>
    <p:sldId id="260" r:id="rId8"/>
    <p:sldId id="264" r:id="rId9"/>
    <p:sldId id="287" r:id="rId10"/>
    <p:sldId id="312" r:id="rId11"/>
    <p:sldId id="313" r:id="rId12"/>
    <p:sldId id="273" r:id="rId13"/>
    <p:sldId id="274" r:id="rId14"/>
    <p:sldId id="275" r:id="rId15"/>
    <p:sldId id="276" r:id="rId16"/>
    <p:sldId id="277" r:id="rId17"/>
    <p:sldId id="278" r:id="rId18"/>
    <p:sldId id="289" r:id="rId19"/>
    <p:sldId id="279" r:id="rId20"/>
    <p:sldId id="288" r:id="rId21"/>
    <p:sldId id="281" r:id="rId22"/>
    <p:sldId id="311" r:id="rId23"/>
    <p:sldId id="286" r:id="rId24"/>
    <p:sldId id="290" r:id="rId25"/>
    <p:sldId id="293" r:id="rId26"/>
    <p:sldId id="294" r:id="rId27"/>
    <p:sldId id="295" r:id="rId28"/>
    <p:sldId id="296" r:id="rId29"/>
    <p:sldId id="297" r:id="rId30"/>
    <p:sldId id="301" r:id="rId31"/>
    <p:sldId id="302" r:id="rId32"/>
    <p:sldId id="303" r:id="rId33"/>
    <p:sldId id="304" r:id="rId34"/>
    <p:sldId id="305" r:id="rId35"/>
    <p:sldId id="306" r:id="rId36"/>
    <p:sldId id="309" r:id="rId37"/>
    <p:sldId id="307" r:id="rId38"/>
    <p:sldId id="308" r:id="rId39"/>
    <p:sldId id="298" r:id="rId40"/>
    <p:sldId id="299" r:id="rId41"/>
    <p:sldId id="300" r:id="rId42"/>
    <p:sldId id="31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7"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E9436-D5ED-4402-B945-19DE79463D0F}" type="datetimeFigureOut">
              <a:rPr lang="en-IN" smtClean="0"/>
              <a:t>26-02-2024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7D3D8-A0CE-4109-9212-0BA7567A49A5}" type="slidenum">
              <a:rPr lang="en-IN" smtClean="0"/>
              <a:t>‹#›</a:t>
            </a:fld>
            <a:endParaRPr lang="en-IN"/>
          </a:p>
        </p:txBody>
      </p:sp>
    </p:spTree>
    <p:extLst>
      <p:ext uri="{BB962C8B-B14F-4D97-AF65-F5344CB8AC3E}">
        <p14:creationId xmlns:p14="http://schemas.microsoft.com/office/powerpoint/2010/main" val="200821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388C4E-675B-4288-BBD7-8BD9D609CB33}" type="datetimeFigureOut">
              <a:rPr lang="en-IN" smtClean="0"/>
              <a:t>26-02-2024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92789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88C4E-675B-4288-BBD7-8BD9D609CB33}"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293846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88C4E-675B-4288-BBD7-8BD9D609CB33}"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3557401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88C4E-675B-4288-BBD7-8BD9D609CB33}"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3488477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88C4E-675B-4288-BBD7-8BD9D609CB33}"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58503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88C4E-675B-4288-BBD7-8BD9D609CB33}"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7223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88C4E-675B-4288-BBD7-8BD9D609CB33}"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428489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88C4E-675B-4288-BBD7-8BD9D609CB33}"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3384202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88C4E-675B-4288-BBD7-8BD9D609CB33}"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98866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88C4E-675B-4288-BBD7-8BD9D609CB33}"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143892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88C4E-675B-4288-BBD7-8BD9D609CB33}"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2809294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88C4E-675B-4288-BBD7-8BD9D609CB33}"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252892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88C4E-675B-4288-BBD7-8BD9D609CB33}"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203175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88C4E-675B-4288-BBD7-8BD9D609CB33}"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392173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88C4E-675B-4288-BBD7-8BD9D609CB33}"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225531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88C4E-675B-4288-BBD7-8BD9D609CB33}"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71095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88C4E-675B-4288-BBD7-8BD9D609CB33}"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69567-8BFD-4481-BEF8-BDBD7D1696CC}" type="slidenum">
              <a:rPr lang="en-IN" smtClean="0"/>
              <a:t>‹#›</a:t>
            </a:fld>
            <a:endParaRPr lang="en-IN"/>
          </a:p>
        </p:txBody>
      </p:sp>
    </p:spTree>
    <p:extLst>
      <p:ext uri="{BB962C8B-B14F-4D97-AF65-F5344CB8AC3E}">
        <p14:creationId xmlns:p14="http://schemas.microsoft.com/office/powerpoint/2010/main" val="337132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388C4E-675B-4288-BBD7-8BD9D609CB33}" type="datetimeFigureOut">
              <a:rPr lang="en-IN" smtClean="0"/>
              <a:t>26-02-2024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F69567-8BFD-4481-BEF8-BDBD7D1696CC}" type="slidenum">
              <a:rPr lang="en-IN" smtClean="0"/>
              <a:t>‹#›</a:t>
            </a:fld>
            <a:endParaRPr lang="en-IN"/>
          </a:p>
        </p:txBody>
      </p:sp>
    </p:spTree>
    <p:extLst>
      <p:ext uri="{BB962C8B-B14F-4D97-AF65-F5344CB8AC3E}">
        <p14:creationId xmlns:p14="http://schemas.microsoft.com/office/powerpoint/2010/main" val="377730767"/>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6229-5F3D-5ADE-CFC5-63FC9EDFA817}"/>
              </a:ext>
            </a:extLst>
          </p:cNvPr>
          <p:cNvSpPr>
            <a:spLocks noGrp="1"/>
          </p:cNvSpPr>
          <p:nvPr>
            <p:ph type="ctrTitle"/>
          </p:nvPr>
        </p:nvSpPr>
        <p:spPr>
          <a:xfrm>
            <a:off x="1976283" y="1244752"/>
            <a:ext cx="10441858" cy="2541431"/>
          </a:xfrm>
        </p:spPr>
        <p:txBody>
          <a:bodyPr>
            <a:normAutofit/>
          </a:bodyPr>
          <a:lstStyle/>
          <a:p>
            <a:pPr algn="l"/>
            <a:r>
              <a:rPr lang="en-US" dirty="0">
                <a:latin typeface="Arial Rounded MT Bold" panose="020F0704030504030204" pitchFamily="34" charset="0"/>
              </a:rPr>
              <a:t>Cyber Security Internship</a:t>
            </a:r>
            <a:br>
              <a:rPr lang="en-US" dirty="0"/>
            </a:br>
            <a:endParaRPr lang="en-IN" dirty="0"/>
          </a:p>
        </p:txBody>
      </p:sp>
      <p:sp>
        <p:nvSpPr>
          <p:cNvPr id="3" name="Subtitle 2">
            <a:extLst>
              <a:ext uri="{FF2B5EF4-FFF2-40B4-BE49-F238E27FC236}">
                <a16:creationId xmlns:a16="http://schemas.microsoft.com/office/drawing/2014/main" id="{3BB7489B-01CC-BF71-DBB7-D81E32A3DBC5}"/>
              </a:ext>
            </a:extLst>
          </p:cNvPr>
          <p:cNvSpPr>
            <a:spLocks noGrp="1"/>
          </p:cNvSpPr>
          <p:nvPr>
            <p:ph type="subTitle" idx="1"/>
          </p:nvPr>
        </p:nvSpPr>
        <p:spPr/>
        <p:txBody>
          <a:bodyPr>
            <a:noAutofit/>
          </a:bodyPr>
          <a:lstStyle/>
          <a:p>
            <a:r>
              <a:rPr lang="en-US" sz="4800" dirty="0">
                <a:latin typeface="Arial Rounded MT Bold" panose="020F0704030504030204" pitchFamily="34" charset="0"/>
              </a:rPr>
              <a:t>Assignment-1</a:t>
            </a:r>
            <a:endParaRPr lang="en-IN" sz="4800" dirty="0">
              <a:latin typeface="Arial Rounded MT Bold" panose="020F0704030504030204" pitchFamily="34" charset="0"/>
            </a:endParaRPr>
          </a:p>
        </p:txBody>
      </p:sp>
    </p:spTree>
    <p:extLst>
      <p:ext uri="{BB962C8B-B14F-4D97-AF65-F5344CB8AC3E}">
        <p14:creationId xmlns:p14="http://schemas.microsoft.com/office/powerpoint/2010/main" val="37988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AB067-1D38-6CFB-341D-E9E7F13D96F6}"/>
              </a:ext>
            </a:extLst>
          </p:cNvPr>
          <p:cNvSpPr txBox="1"/>
          <p:nvPr/>
        </p:nvSpPr>
        <p:spPr>
          <a:xfrm>
            <a:off x="1779639" y="889843"/>
            <a:ext cx="9360310" cy="5078313"/>
          </a:xfrm>
          <a:prstGeom prst="rect">
            <a:avLst/>
          </a:prstGeom>
          <a:noFill/>
        </p:spPr>
        <p:txBody>
          <a:bodyPr wrap="square" rtlCol="0">
            <a:spAutoFit/>
          </a:bodyPr>
          <a:lstStyle/>
          <a:p>
            <a:pPr algn="l"/>
            <a:r>
              <a:rPr lang="en-US" b="1" i="0" dirty="0">
                <a:solidFill>
                  <a:srgbClr val="1F1F1F"/>
                </a:solidFill>
                <a:effectLst/>
                <a:latin typeface="Times New Roman" panose="02020603050405020304" pitchFamily="18" charset="0"/>
                <a:cs typeface="Times New Roman" panose="02020603050405020304" pitchFamily="18" charset="0"/>
              </a:rPr>
              <a:t>Application Layer:</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Function:</a:t>
            </a:r>
            <a:r>
              <a:rPr lang="en-US" b="0" i="0" dirty="0">
                <a:solidFill>
                  <a:srgbClr val="1F1F1F"/>
                </a:solidFill>
                <a:effectLst/>
                <a:latin typeface="Times New Roman" panose="02020603050405020304" pitchFamily="18" charset="0"/>
                <a:cs typeface="Times New Roman" panose="02020603050405020304" pitchFamily="18" charset="0"/>
              </a:rPr>
              <a:t> Provides network services directly to user applications, such as file transfer, email, web browsing, remote login, and network management.</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Components:</a:t>
            </a:r>
            <a:r>
              <a:rPr lang="en-US" b="0" i="0" dirty="0">
                <a:solidFill>
                  <a:srgbClr val="1F1F1F"/>
                </a:solidFill>
                <a:effectLst/>
                <a:latin typeface="Times New Roman" panose="02020603050405020304" pitchFamily="18" charset="0"/>
                <a:cs typeface="Times New Roman" panose="02020603050405020304" pitchFamily="18" charset="0"/>
              </a:rPr>
              <a:t> This layer interacts directly with user applications like web browsers, email clients, and file transfer programs.</a:t>
            </a:r>
          </a:p>
          <a:p>
            <a:pPr algn="l">
              <a:buFont typeface="Arial" panose="020B0604020202020204" pitchFamily="34" charset="0"/>
              <a:buChar char="•"/>
            </a:pPr>
            <a:endParaRPr lang="en-US" dirty="0">
              <a:solidFill>
                <a:srgbClr val="1F1F1F"/>
              </a:solidFill>
              <a:latin typeface="Times New Roman" panose="02020603050405020304" pitchFamily="18" charset="0"/>
              <a:cs typeface="Times New Roman" panose="02020603050405020304" pitchFamily="18" charset="0"/>
            </a:endParaRPr>
          </a:p>
          <a:p>
            <a:pPr algn="l"/>
            <a:r>
              <a:rPr lang="en-IN" b="1" i="0" dirty="0">
                <a:solidFill>
                  <a:srgbClr val="1F1F1F"/>
                </a:solidFill>
                <a:effectLst/>
                <a:latin typeface="Times New Roman" panose="02020603050405020304" pitchFamily="18" charset="0"/>
                <a:cs typeface="Times New Roman" panose="02020603050405020304" pitchFamily="18" charset="0"/>
              </a:rPr>
              <a:t>Presentation Layer:</a:t>
            </a:r>
            <a:endParaRPr lang="en-IN"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1" i="0" dirty="0">
                <a:solidFill>
                  <a:srgbClr val="1F1F1F"/>
                </a:solidFill>
                <a:effectLst/>
                <a:latin typeface="Times New Roman" panose="02020603050405020304" pitchFamily="18" charset="0"/>
                <a:cs typeface="Times New Roman" panose="02020603050405020304" pitchFamily="18" charset="0"/>
              </a:rPr>
              <a:t>Function:</a:t>
            </a:r>
            <a:r>
              <a:rPr lang="en-IN" b="0" i="0" dirty="0">
                <a:solidFill>
                  <a:srgbClr val="1F1F1F"/>
                </a:solidFill>
                <a:effectLst/>
                <a:latin typeface="Times New Roman" panose="02020603050405020304" pitchFamily="18" charset="0"/>
                <a:cs typeface="Times New Roman" panose="02020603050405020304" pitchFamily="18" charset="0"/>
              </a:rPr>
              <a:t> Handles data presentation, including encryption/decryption, compression/decompression, and character encoding/decoding, ensuring compatibility between different systems.</a:t>
            </a:r>
          </a:p>
          <a:p>
            <a:pPr algn="l">
              <a:buFont typeface="Arial" panose="020B0604020202020204" pitchFamily="34" charset="0"/>
              <a:buChar char="•"/>
            </a:pPr>
            <a:r>
              <a:rPr lang="en-IN" b="1" i="0" dirty="0">
                <a:solidFill>
                  <a:srgbClr val="1F1F1F"/>
                </a:solidFill>
                <a:effectLst/>
                <a:latin typeface="Times New Roman" panose="02020603050405020304" pitchFamily="18" charset="0"/>
                <a:cs typeface="Times New Roman" panose="02020603050405020304" pitchFamily="18" charset="0"/>
              </a:rPr>
              <a:t>Components:</a:t>
            </a:r>
            <a:r>
              <a:rPr lang="en-IN" b="0" i="0" dirty="0">
                <a:solidFill>
                  <a:srgbClr val="1F1F1F"/>
                </a:solidFill>
                <a:effectLst/>
                <a:latin typeface="Times New Roman" panose="02020603050405020304" pitchFamily="18" charset="0"/>
                <a:cs typeface="Times New Roman" panose="02020603050405020304" pitchFamily="18" charset="0"/>
              </a:rPr>
              <a:t> Can involve data formatting and translation protocols.</a:t>
            </a:r>
          </a:p>
          <a:p>
            <a:pPr algn="l">
              <a:buFont typeface="Arial" panose="020B0604020202020204" pitchFamily="34" charset="0"/>
              <a:buChar char="•"/>
            </a:pPr>
            <a:endParaRPr lang="en-US" b="0" i="0" dirty="0">
              <a:solidFill>
                <a:srgbClr val="1F1F1F"/>
              </a:solidFill>
              <a:effectLst/>
              <a:latin typeface="Times New Roman" panose="02020603050405020304" pitchFamily="18" charset="0"/>
              <a:cs typeface="Times New Roman" panose="02020603050405020304" pitchFamily="18" charset="0"/>
            </a:endParaRPr>
          </a:p>
          <a:p>
            <a:pPr algn="l"/>
            <a:r>
              <a:rPr lang="en-US" b="1" i="0" dirty="0">
                <a:solidFill>
                  <a:srgbClr val="1F1F1F"/>
                </a:solidFill>
                <a:effectLst/>
                <a:latin typeface="Times New Roman" panose="02020603050405020304" pitchFamily="18" charset="0"/>
                <a:cs typeface="Times New Roman" panose="02020603050405020304" pitchFamily="18" charset="0"/>
              </a:rPr>
              <a:t>Session Layer:</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Function:</a:t>
            </a:r>
            <a:r>
              <a:rPr lang="en-US" b="0" i="0" dirty="0">
                <a:solidFill>
                  <a:srgbClr val="1F1F1F"/>
                </a:solidFill>
                <a:effectLst/>
                <a:latin typeface="Times New Roman" panose="02020603050405020304" pitchFamily="18" charset="0"/>
                <a:cs typeface="Times New Roman" panose="02020603050405020304" pitchFamily="18" charset="0"/>
              </a:rPr>
              <a:t> Establishes, manages, and terminates sessions between communicating applications.</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Components:</a:t>
            </a:r>
            <a:r>
              <a:rPr lang="en-US" b="0" i="0" dirty="0">
                <a:solidFill>
                  <a:srgbClr val="1F1F1F"/>
                </a:solidFill>
                <a:effectLst/>
                <a:latin typeface="Times New Roman" panose="02020603050405020304" pitchFamily="18" charset="0"/>
                <a:cs typeface="Times New Roman" panose="02020603050405020304" pitchFamily="18" charset="0"/>
              </a:rPr>
              <a:t> Less commonly used in modern networks, but can be used for session coordination and authorization.</a:t>
            </a:r>
          </a:p>
          <a:p>
            <a:pPr algn="l">
              <a:buFont typeface="Arial" panose="020B0604020202020204" pitchFamily="34" charset="0"/>
              <a:buChar char="•"/>
            </a:pPr>
            <a:endParaRPr lang="en-US" dirty="0">
              <a:solidFill>
                <a:srgbClr val="1F1F1F"/>
              </a:solidFill>
              <a:latin typeface="Google Sans"/>
            </a:endParaRPr>
          </a:p>
          <a:p>
            <a:pPr algn="l">
              <a:buFont typeface="Arial" panose="020B0604020202020204" pitchFamily="34" charset="0"/>
              <a:buChar char="•"/>
            </a:pPr>
            <a:endParaRPr lang="en-US" b="0" i="0" dirty="0">
              <a:solidFill>
                <a:srgbClr val="1F1F1F"/>
              </a:solidFill>
              <a:effectLst/>
              <a:latin typeface="Google Sans"/>
            </a:endParaRPr>
          </a:p>
        </p:txBody>
      </p:sp>
    </p:spTree>
    <p:extLst>
      <p:ext uri="{BB962C8B-B14F-4D97-AF65-F5344CB8AC3E}">
        <p14:creationId xmlns:p14="http://schemas.microsoft.com/office/powerpoint/2010/main" val="38287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A4EAE4-E15E-C630-3A5A-0EB517686F21}"/>
              </a:ext>
            </a:extLst>
          </p:cNvPr>
          <p:cNvSpPr txBox="1"/>
          <p:nvPr/>
        </p:nvSpPr>
        <p:spPr>
          <a:xfrm>
            <a:off x="1759974" y="474345"/>
            <a:ext cx="9586452" cy="5909310"/>
          </a:xfrm>
          <a:prstGeom prst="rect">
            <a:avLst/>
          </a:prstGeom>
          <a:noFill/>
        </p:spPr>
        <p:txBody>
          <a:bodyPr wrap="square" rtlCol="0">
            <a:spAutoFit/>
          </a:bodyPr>
          <a:lstStyle/>
          <a:p>
            <a:pPr algn="l"/>
            <a:r>
              <a:rPr lang="en-IN" b="1" i="0" dirty="0">
                <a:solidFill>
                  <a:srgbClr val="1F1F1F"/>
                </a:solidFill>
                <a:effectLst/>
                <a:latin typeface="Times New Roman" panose="02020603050405020304" pitchFamily="18" charset="0"/>
                <a:cs typeface="Times New Roman" panose="02020603050405020304" pitchFamily="18" charset="0"/>
              </a:rPr>
              <a:t>Transport Layer:</a:t>
            </a:r>
            <a:endParaRPr lang="en-IN"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1" i="0" dirty="0">
                <a:solidFill>
                  <a:srgbClr val="1F1F1F"/>
                </a:solidFill>
                <a:effectLst/>
                <a:latin typeface="Times New Roman" panose="02020603050405020304" pitchFamily="18" charset="0"/>
                <a:cs typeface="Times New Roman" panose="02020603050405020304" pitchFamily="18" charset="0"/>
              </a:rPr>
              <a:t>Function:</a:t>
            </a:r>
            <a:r>
              <a:rPr lang="en-IN" b="0" i="0" dirty="0">
                <a:solidFill>
                  <a:srgbClr val="1F1F1F"/>
                </a:solidFill>
                <a:effectLst/>
                <a:latin typeface="Times New Roman" panose="02020603050405020304" pitchFamily="18" charset="0"/>
                <a:cs typeface="Times New Roman" panose="02020603050405020304" pitchFamily="18" charset="0"/>
              </a:rPr>
              <a:t> Provides reliable communication between applications on different devices by establishing connections, ensuring in-order delivery, and handling flow control.</a:t>
            </a:r>
          </a:p>
          <a:p>
            <a:pPr algn="l">
              <a:buFont typeface="Arial" panose="020B0604020202020204" pitchFamily="34" charset="0"/>
              <a:buChar char="•"/>
            </a:pPr>
            <a:r>
              <a:rPr lang="en-IN" b="1" i="0" dirty="0">
                <a:solidFill>
                  <a:srgbClr val="1F1F1F"/>
                </a:solidFill>
                <a:effectLst/>
                <a:latin typeface="Times New Roman" panose="02020603050405020304" pitchFamily="18" charset="0"/>
                <a:cs typeface="Times New Roman" panose="02020603050405020304" pitchFamily="18" charset="0"/>
              </a:rPr>
              <a:t>Components:</a:t>
            </a:r>
            <a:r>
              <a:rPr lang="en-IN" b="0" i="0" dirty="0">
                <a:solidFill>
                  <a:srgbClr val="1F1F1F"/>
                </a:solidFill>
                <a:effectLst/>
                <a:latin typeface="Times New Roman" panose="02020603050405020304" pitchFamily="18" charset="0"/>
                <a:cs typeface="Times New Roman" panose="02020603050405020304" pitchFamily="18" charset="0"/>
              </a:rPr>
              <a:t> TCP (Transmission Control Protocol) and UDP (User Datagram Protocol) are common transport layer protocols.</a:t>
            </a:r>
          </a:p>
          <a:p>
            <a:endParaRPr lang="en-IN" dirty="0">
              <a:latin typeface="Times New Roman" panose="02020603050405020304" pitchFamily="18" charset="0"/>
              <a:cs typeface="Times New Roman" panose="02020603050405020304" pitchFamily="18" charset="0"/>
            </a:endParaRPr>
          </a:p>
          <a:p>
            <a:pPr algn="l"/>
            <a:r>
              <a:rPr lang="en-US" b="1" i="0" dirty="0">
                <a:solidFill>
                  <a:srgbClr val="1F1F1F"/>
                </a:solidFill>
                <a:effectLst/>
                <a:latin typeface="Times New Roman" panose="02020603050405020304" pitchFamily="18" charset="0"/>
                <a:cs typeface="Times New Roman" panose="02020603050405020304" pitchFamily="18" charset="0"/>
              </a:rPr>
              <a:t>Network Layer:</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Function:</a:t>
            </a:r>
            <a:r>
              <a:rPr lang="en-US" b="0" i="0" dirty="0">
                <a:solidFill>
                  <a:srgbClr val="1F1F1F"/>
                </a:solidFill>
                <a:effectLst/>
                <a:latin typeface="Times New Roman" panose="02020603050405020304" pitchFamily="18" charset="0"/>
                <a:cs typeface="Times New Roman" panose="02020603050405020304" pitchFamily="18" charset="0"/>
              </a:rPr>
              <a:t> Routes data packets across different networks, determining the most efficient path to reach the destination.</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Components:</a:t>
            </a:r>
            <a:r>
              <a:rPr lang="en-US" b="0" i="0" dirty="0">
                <a:solidFill>
                  <a:srgbClr val="1F1F1F"/>
                </a:solidFill>
                <a:effectLst/>
                <a:latin typeface="Times New Roman" panose="02020603050405020304" pitchFamily="18" charset="0"/>
                <a:cs typeface="Times New Roman" panose="02020603050405020304" pitchFamily="18" charset="0"/>
              </a:rPr>
              <a:t> Routers, IP addresses, routing protocols.</a:t>
            </a:r>
          </a:p>
          <a:p>
            <a:endParaRPr lang="en-IN" dirty="0">
              <a:latin typeface="Times New Roman" panose="02020603050405020304" pitchFamily="18" charset="0"/>
              <a:cs typeface="Times New Roman" panose="02020603050405020304" pitchFamily="18" charset="0"/>
            </a:endParaRPr>
          </a:p>
          <a:p>
            <a:pPr algn="l"/>
            <a:r>
              <a:rPr lang="en-IN" b="1" i="0" dirty="0">
                <a:solidFill>
                  <a:srgbClr val="1F1F1F"/>
                </a:solidFill>
                <a:effectLst/>
                <a:latin typeface="Times New Roman" panose="02020603050405020304" pitchFamily="18" charset="0"/>
                <a:cs typeface="Times New Roman" panose="02020603050405020304" pitchFamily="18" charset="0"/>
              </a:rPr>
              <a:t>Data Link Layer:</a:t>
            </a:r>
            <a:endParaRPr lang="en-IN"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1" i="0" dirty="0">
                <a:solidFill>
                  <a:srgbClr val="1F1F1F"/>
                </a:solidFill>
                <a:effectLst/>
                <a:latin typeface="Times New Roman" panose="02020603050405020304" pitchFamily="18" charset="0"/>
                <a:cs typeface="Times New Roman" panose="02020603050405020304" pitchFamily="18" charset="0"/>
              </a:rPr>
              <a:t>Function:</a:t>
            </a:r>
            <a:r>
              <a:rPr lang="en-IN" b="0" i="0" dirty="0">
                <a:solidFill>
                  <a:srgbClr val="1F1F1F"/>
                </a:solidFill>
                <a:effectLst/>
                <a:latin typeface="Times New Roman" panose="02020603050405020304" pitchFamily="18" charset="0"/>
                <a:cs typeface="Times New Roman" panose="02020603050405020304" pitchFamily="18" charset="0"/>
              </a:rPr>
              <a:t> Packages data into frames, adds error detection and correction mechanisms, and controls the physical transmission of frames between devices on the same network segment.</a:t>
            </a:r>
          </a:p>
          <a:p>
            <a:pPr algn="l">
              <a:buFont typeface="Arial" panose="020B0604020202020204" pitchFamily="34" charset="0"/>
              <a:buChar char="•"/>
            </a:pPr>
            <a:r>
              <a:rPr lang="en-IN" b="1" i="0" dirty="0">
                <a:solidFill>
                  <a:srgbClr val="1F1F1F"/>
                </a:solidFill>
                <a:effectLst/>
                <a:latin typeface="Times New Roman" panose="02020603050405020304" pitchFamily="18" charset="0"/>
                <a:cs typeface="Times New Roman" panose="02020603050405020304" pitchFamily="18" charset="0"/>
              </a:rPr>
              <a:t>Components:</a:t>
            </a:r>
            <a:r>
              <a:rPr lang="en-IN" b="0" i="0" dirty="0">
                <a:solidFill>
                  <a:srgbClr val="1F1F1F"/>
                </a:solidFill>
                <a:effectLst/>
                <a:latin typeface="Times New Roman" panose="02020603050405020304" pitchFamily="18" charset="0"/>
                <a:cs typeface="Times New Roman" panose="02020603050405020304" pitchFamily="18" charset="0"/>
              </a:rPr>
              <a:t> Switches, bridges, MAC addresses, error-checking codes (e.g., CRC).</a:t>
            </a:r>
          </a:p>
          <a:p>
            <a:endParaRPr lang="en-IN" dirty="0">
              <a:latin typeface="Times New Roman" panose="02020603050405020304" pitchFamily="18" charset="0"/>
              <a:cs typeface="Times New Roman" panose="02020603050405020304" pitchFamily="18" charset="0"/>
            </a:endParaRPr>
          </a:p>
          <a:p>
            <a:pPr algn="l"/>
            <a:r>
              <a:rPr lang="en-US" b="1" i="0" dirty="0">
                <a:solidFill>
                  <a:srgbClr val="1F1F1F"/>
                </a:solidFill>
                <a:effectLst/>
                <a:latin typeface="Times New Roman" panose="02020603050405020304" pitchFamily="18" charset="0"/>
                <a:cs typeface="Times New Roman" panose="02020603050405020304" pitchFamily="18" charset="0"/>
              </a:rPr>
              <a:t>Physical Layer:</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Function:</a:t>
            </a:r>
            <a:r>
              <a:rPr lang="en-US" b="0" i="0" dirty="0">
                <a:solidFill>
                  <a:srgbClr val="1F1F1F"/>
                </a:solidFill>
                <a:effectLst/>
                <a:latin typeface="Times New Roman" panose="02020603050405020304" pitchFamily="18" charset="0"/>
                <a:cs typeface="Times New Roman" panose="02020603050405020304" pitchFamily="18" charset="0"/>
              </a:rPr>
              <a:t> Deals with the physical transmission of data bits over a physical medium like cables or wireless signals.</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Components:</a:t>
            </a:r>
            <a:r>
              <a:rPr lang="en-US" b="0" i="0" dirty="0">
                <a:solidFill>
                  <a:srgbClr val="1F1F1F"/>
                </a:solidFill>
                <a:effectLst/>
                <a:latin typeface="Times New Roman" panose="02020603050405020304" pitchFamily="18" charset="0"/>
                <a:cs typeface="Times New Roman" panose="02020603050405020304" pitchFamily="18" charset="0"/>
              </a:rPr>
              <a:t> Cables, connectors, network cards (NICs), hubs, repeaters.</a:t>
            </a:r>
          </a:p>
          <a:p>
            <a:endParaRPr lang="en-IN" dirty="0"/>
          </a:p>
        </p:txBody>
      </p:sp>
    </p:spTree>
    <p:extLst>
      <p:ext uri="{BB962C8B-B14F-4D97-AF65-F5344CB8AC3E}">
        <p14:creationId xmlns:p14="http://schemas.microsoft.com/office/powerpoint/2010/main" val="25250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0AFC-C446-8F92-5FB7-E9CF92E8CE83}"/>
              </a:ext>
            </a:extLst>
          </p:cNvPr>
          <p:cNvSpPr>
            <a:spLocks noGrp="1"/>
          </p:cNvSpPr>
          <p:nvPr>
            <p:ph type="title"/>
          </p:nvPr>
        </p:nvSpPr>
        <p:spPr>
          <a:xfrm>
            <a:off x="1495953" y="211836"/>
            <a:ext cx="10018713" cy="1752599"/>
          </a:xfrm>
        </p:spPr>
        <p:txBody>
          <a:bodyPr/>
          <a:lstStyle/>
          <a:p>
            <a:r>
              <a:rPr lang="en-US" sz="3600" dirty="0">
                <a:latin typeface="Arial Rounded MT Bold" panose="020F0704030504030204" pitchFamily="34" charset="0"/>
              </a:rPr>
              <a:t>DASHBOARD OF CISCO PACKET TRACER</a:t>
            </a:r>
            <a:endParaRPr lang="en-IN" sz="36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DEB55F29-CE9A-7659-ED0A-D8BAED5C6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418" y="3259902"/>
            <a:ext cx="7415784" cy="2898648"/>
          </a:xfrm>
          <a:prstGeom prst="rect">
            <a:avLst/>
          </a:prstGeom>
        </p:spPr>
      </p:pic>
      <p:sp>
        <p:nvSpPr>
          <p:cNvPr id="7" name="TextBox 6">
            <a:extLst>
              <a:ext uri="{FF2B5EF4-FFF2-40B4-BE49-F238E27FC236}">
                <a16:creationId xmlns:a16="http://schemas.microsoft.com/office/drawing/2014/main" id="{E4C95B8E-BC57-B124-FB3E-62411199D610}"/>
              </a:ext>
            </a:extLst>
          </p:cNvPr>
          <p:cNvSpPr txBox="1"/>
          <p:nvPr/>
        </p:nvSpPr>
        <p:spPr>
          <a:xfrm>
            <a:off x="1761065" y="1701494"/>
            <a:ext cx="9369051" cy="1200329"/>
          </a:xfrm>
          <a:prstGeom prst="rect">
            <a:avLst/>
          </a:prstGeom>
          <a:noFill/>
        </p:spPr>
        <p:txBody>
          <a:bodyPr wrap="square" rtlCol="0">
            <a:spAutoFit/>
          </a:bodyPr>
          <a:lstStyle/>
          <a:p>
            <a:pPr marL="0" indent="0">
              <a:buNone/>
            </a:pPr>
            <a:r>
              <a:rPr lang="en-US" dirty="0">
                <a:solidFill>
                  <a:srgbClr val="1F1F1F"/>
                </a:solidFill>
                <a:latin typeface="Times New Roman" panose="02020603050405020304" pitchFamily="18" charset="0"/>
                <a:cs typeface="Times New Roman" panose="02020603050405020304" pitchFamily="18" charset="0"/>
              </a:rPr>
              <a:t>Cisco packet tracer is a network simulation and visualization tool developed by Cisco systems. It allows users to create visual networks and simulate network configuration, devices, and connections.it used for educational purpose, such as teaching networking concepts and practicing network troubleshooting.</a:t>
            </a:r>
            <a:endParaRPr lang="en-IN" dirty="0">
              <a:solidFill>
                <a:srgbClr val="1F1F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319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BC3F-1287-F867-5983-A80D96EFA389}"/>
              </a:ext>
            </a:extLst>
          </p:cNvPr>
          <p:cNvSpPr>
            <a:spLocks noGrp="1"/>
          </p:cNvSpPr>
          <p:nvPr>
            <p:ph type="title"/>
          </p:nvPr>
        </p:nvSpPr>
        <p:spPr>
          <a:xfrm>
            <a:off x="1307330" y="0"/>
            <a:ext cx="10018713" cy="1752599"/>
          </a:xfrm>
        </p:spPr>
        <p:txBody>
          <a:bodyPr/>
          <a:lstStyle/>
          <a:p>
            <a:r>
              <a:rPr lang="en-US" sz="3600" dirty="0">
                <a:latin typeface="Arial Rounded MT Bold" panose="020F0704030504030204" pitchFamily="34" charset="0"/>
              </a:rPr>
              <a:t>What is python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237DE7C-FD1D-78EB-B601-92886240907E}"/>
              </a:ext>
            </a:extLst>
          </p:cNvPr>
          <p:cNvSpPr>
            <a:spLocks noGrp="1"/>
          </p:cNvSpPr>
          <p:nvPr>
            <p:ph idx="1"/>
          </p:nvPr>
        </p:nvSpPr>
        <p:spPr>
          <a:xfrm>
            <a:off x="1650727" y="1752599"/>
            <a:ext cx="8596668" cy="4110963"/>
          </a:xfrm>
        </p:spPr>
        <p:txBody>
          <a:bodyPr>
            <a:normAutofit fontScale="92500"/>
          </a:bodyPr>
          <a:lstStyle/>
          <a:p>
            <a:r>
              <a:rPr lang="en-US" b="0" i="0" dirty="0">
                <a:solidFill>
                  <a:srgbClr val="1F1F1F"/>
                </a:solidFill>
                <a:effectLst/>
                <a:latin typeface="Times New Roman" panose="02020603050405020304" pitchFamily="18" charset="0"/>
                <a:cs typeface="Times New Roman" panose="02020603050405020304" pitchFamily="18" charset="0"/>
              </a:rPr>
              <a:t>Python plays a significant role in various aspects of cybersecurity due to its versatility and powerful features </a:t>
            </a:r>
            <a:r>
              <a:rPr lang="en-US" dirty="0">
                <a:latin typeface="Times New Roman" panose="02020603050405020304" pitchFamily="18" charset="0"/>
                <a:cs typeface="Times New Roman" panose="02020603050405020304" pitchFamily="18" charset="0"/>
              </a:rPr>
              <a:t>and extensive libraries.</a:t>
            </a:r>
          </a:p>
          <a:p>
            <a:pPr marL="0" indent="0">
              <a:buNone/>
            </a:pPr>
            <a:r>
              <a:rPr lang="en-US" b="0" i="0" dirty="0">
                <a:solidFill>
                  <a:srgbClr val="1F1F1F"/>
                </a:solidFill>
                <a:effectLst/>
                <a:latin typeface="Times New Roman" panose="02020603050405020304" pitchFamily="18" charset="0"/>
                <a:cs typeface="Times New Roman" panose="02020603050405020304" pitchFamily="18" charset="0"/>
              </a:rPr>
              <a:t>Python is popular in cybersecurity:</a:t>
            </a:r>
          </a:p>
          <a:p>
            <a:r>
              <a:rPr lang="en-US" b="1" i="0" dirty="0">
                <a:solidFill>
                  <a:srgbClr val="1F1F1F"/>
                </a:solidFill>
                <a:effectLst/>
                <a:latin typeface="Times New Roman" panose="02020603050405020304" pitchFamily="18" charset="0"/>
                <a:cs typeface="Times New Roman" panose="02020603050405020304" pitchFamily="18" charset="0"/>
              </a:rPr>
              <a:t>Easy to learn:</a:t>
            </a:r>
            <a:r>
              <a:rPr lang="en-US" b="0" i="0" dirty="0">
                <a:solidFill>
                  <a:srgbClr val="1F1F1F"/>
                </a:solidFill>
                <a:effectLst/>
                <a:latin typeface="Times New Roman" panose="02020603050405020304" pitchFamily="18" charset="0"/>
                <a:cs typeface="Times New Roman" panose="02020603050405020304" pitchFamily="18" charset="0"/>
              </a:rPr>
              <a:t> Clear and readable code makes it beginner-friendly.</a:t>
            </a:r>
          </a:p>
          <a:p>
            <a:r>
              <a:rPr lang="en-US" b="1" i="0" dirty="0">
                <a:solidFill>
                  <a:srgbClr val="1F1F1F"/>
                </a:solidFill>
                <a:effectLst/>
                <a:latin typeface="Times New Roman" panose="02020603050405020304" pitchFamily="18" charset="0"/>
                <a:cs typeface="Times New Roman" panose="02020603050405020304" pitchFamily="18" charset="0"/>
              </a:rPr>
              <a:t>Lots of tools:</a:t>
            </a:r>
            <a:r>
              <a:rPr lang="en-US" b="0" i="0" dirty="0">
                <a:solidFill>
                  <a:srgbClr val="1F1F1F"/>
                </a:solidFill>
                <a:effectLst/>
                <a:latin typeface="Times New Roman" panose="02020603050405020304" pitchFamily="18" charset="0"/>
                <a:cs typeface="Times New Roman" panose="02020603050405020304" pitchFamily="18" charset="0"/>
              </a:rPr>
              <a:t> Many ready-made libraries for security tasks save time.</a:t>
            </a:r>
          </a:p>
          <a:p>
            <a:r>
              <a:rPr lang="en-US" b="1" i="0" dirty="0">
                <a:solidFill>
                  <a:srgbClr val="1F1F1F"/>
                </a:solidFill>
                <a:effectLst/>
                <a:latin typeface="Times New Roman" panose="02020603050405020304" pitchFamily="18" charset="0"/>
                <a:cs typeface="Times New Roman" panose="02020603050405020304" pitchFamily="18" charset="0"/>
              </a:rPr>
              <a:t>Does many things:</a:t>
            </a:r>
            <a:r>
              <a:rPr lang="en-US" b="0" i="0" dirty="0">
                <a:solidFill>
                  <a:srgbClr val="1F1F1F"/>
                </a:solidFill>
                <a:effectLst/>
                <a:latin typeface="Times New Roman" panose="02020603050405020304" pitchFamily="18" charset="0"/>
                <a:cs typeface="Times New Roman" panose="02020603050405020304" pitchFamily="18" charset="0"/>
              </a:rPr>
              <a:t> One language for various cybersecurity needs.</a:t>
            </a:r>
          </a:p>
          <a:p>
            <a:r>
              <a:rPr lang="en-US" b="1" i="0" dirty="0">
                <a:solidFill>
                  <a:srgbClr val="1F1F1F"/>
                </a:solidFill>
                <a:effectLst/>
                <a:latin typeface="Times New Roman" panose="02020603050405020304" pitchFamily="18" charset="0"/>
                <a:cs typeface="Times New Roman" panose="02020603050405020304" pitchFamily="18" charset="0"/>
              </a:rPr>
              <a:t>Free and helpful:</a:t>
            </a:r>
            <a:r>
              <a:rPr lang="en-US" b="0" i="0" dirty="0">
                <a:solidFill>
                  <a:srgbClr val="1F1F1F"/>
                </a:solidFill>
                <a:effectLst/>
                <a:latin typeface="Times New Roman" panose="02020603050405020304" pitchFamily="18" charset="0"/>
                <a:cs typeface="Times New Roman" panose="02020603050405020304" pitchFamily="18" charset="0"/>
              </a:rPr>
              <a:t> No cost and a large community for support.</a:t>
            </a:r>
          </a:p>
          <a:p>
            <a:pPr marL="0" indent="0" algn="l">
              <a:buNone/>
            </a:pPr>
            <a:r>
              <a:rPr lang="en-US" b="0" i="0" dirty="0">
                <a:solidFill>
                  <a:srgbClr val="1F1F1F"/>
                </a:solidFill>
                <a:effectLst/>
                <a:latin typeface="Times New Roman" panose="02020603050405020304" pitchFamily="18" charset="0"/>
                <a:cs typeface="Times New Roman" panose="02020603050405020304" pitchFamily="18" charset="0"/>
              </a:rPr>
              <a:t>These factors make Python a powerful and accessible tool for many cybersecurity professionals.</a:t>
            </a:r>
          </a:p>
          <a:p>
            <a:pPr marL="0" indent="0">
              <a:buNone/>
            </a:pPr>
            <a:endParaRPr lang="en-US" dirty="0"/>
          </a:p>
        </p:txBody>
      </p:sp>
    </p:spTree>
    <p:extLst>
      <p:ext uri="{BB962C8B-B14F-4D97-AF65-F5344CB8AC3E}">
        <p14:creationId xmlns:p14="http://schemas.microsoft.com/office/powerpoint/2010/main" val="3425110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F1C2-F446-8302-6AC0-CCF14A66D071}"/>
              </a:ext>
            </a:extLst>
          </p:cNvPr>
          <p:cNvSpPr>
            <a:spLocks noGrp="1"/>
          </p:cNvSpPr>
          <p:nvPr>
            <p:ph type="title"/>
          </p:nvPr>
        </p:nvSpPr>
        <p:spPr>
          <a:xfrm>
            <a:off x="1484311" y="223683"/>
            <a:ext cx="10018713" cy="1752599"/>
          </a:xfrm>
        </p:spPr>
        <p:txBody>
          <a:bodyPr/>
          <a:lstStyle/>
          <a:p>
            <a:r>
              <a:rPr lang="en-US" sz="3600" dirty="0">
                <a:latin typeface="Arial Rounded MT Bold" panose="020F0704030504030204" pitchFamily="34" charset="0"/>
              </a:rPr>
              <a:t>DATA TYPES</a:t>
            </a:r>
            <a:endParaRPr lang="en-IN" sz="3600" dirty="0">
              <a:latin typeface="Arial Rounded MT Bold" panose="020F0704030504030204" pitchFamily="34" charset="0"/>
            </a:endParaRPr>
          </a:p>
        </p:txBody>
      </p:sp>
      <p:pic>
        <p:nvPicPr>
          <p:cNvPr id="6" name="Content Placeholder 5">
            <a:extLst>
              <a:ext uri="{FF2B5EF4-FFF2-40B4-BE49-F238E27FC236}">
                <a16:creationId xmlns:a16="http://schemas.microsoft.com/office/drawing/2014/main" id="{1BD14C7D-425D-6CA4-5D6D-FF1066715E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97" t="9965" r="2918" b="11350"/>
          <a:stretch/>
        </p:blipFill>
        <p:spPr>
          <a:xfrm>
            <a:off x="2801654" y="1976282"/>
            <a:ext cx="7384026" cy="37460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143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4066-FBAE-63BC-1A0C-A5378ED35DA0}"/>
              </a:ext>
            </a:extLst>
          </p:cNvPr>
          <p:cNvSpPr>
            <a:spLocks noGrp="1"/>
          </p:cNvSpPr>
          <p:nvPr>
            <p:ph type="title"/>
          </p:nvPr>
        </p:nvSpPr>
        <p:spPr>
          <a:xfrm>
            <a:off x="1661292" y="204019"/>
            <a:ext cx="10018713" cy="1752599"/>
          </a:xfrm>
        </p:spPr>
        <p:txBody>
          <a:bodyPr/>
          <a:lstStyle/>
          <a:p>
            <a:r>
              <a:rPr lang="en-US" sz="3600" dirty="0">
                <a:latin typeface="Arial Rounded MT Bold" panose="020F0704030504030204" pitchFamily="34" charset="0"/>
              </a:rPr>
              <a:t>CONTROL STRUCTURES</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5A8B21E-EC7D-AE31-CE73-AF3DAA41C555}"/>
              </a:ext>
            </a:extLst>
          </p:cNvPr>
          <p:cNvSpPr>
            <a:spLocks noGrp="1"/>
          </p:cNvSpPr>
          <p:nvPr>
            <p:ph idx="1"/>
          </p:nvPr>
        </p:nvSpPr>
        <p:spPr>
          <a:xfrm>
            <a:off x="1786974" y="341348"/>
            <a:ext cx="8596668" cy="4560034"/>
          </a:xfrm>
        </p:spPr>
        <p:txBody>
          <a:bodyPr/>
          <a:lstStyle/>
          <a:p>
            <a:pPr marL="0" indent="0">
              <a:buNone/>
            </a:pPr>
            <a:r>
              <a:rPr lang="en-US" dirty="0">
                <a:latin typeface="Times New Roman" panose="02020603050405020304" pitchFamily="18" charset="0"/>
                <a:cs typeface="Times New Roman" panose="02020603050405020304" pitchFamily="18" charset="0"/>
              </a:rPr>
              <a:t>It is provides control structures like if-else statements, loops ,and exception handling for managing program flow.</a:t>
            </a:r>
          </a:p>
          <a:p>
            <a:endParaRPr lang="en-US" dirty="0"/>
          </a:p>
          <a:p>
            <a:endParaRPr lang="en-IN" dirty="0"/>
          </a:p>
        </p:txBody>
      </p:sp>
      <p:pic>
        <p:nvPicPr>
          <p:cNvPr id="5" name="Picture 4">
            <a:extLst>
              <a:ext uri="{FF2B5EF4-FFF2-40B4-BE49-F238E27FC236}">
                <a16:creationId xmlns:a16="http://schemas.microsoft.com/office/drawing/2014/main" id="{8EC8AC6B-AF1C-9DB6-6E7E-5E3D1B6AD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843" y="3110077"/>
            <a:ext cx="6766313" cy="3307307"/>
          </a:xfrm>
          <a:prstGeom prst="rect">
            <a:avLst/>
          </a:prstGeom>
          <a:ln>
            <a:solidFill>
              <a:schemeClr val="tx1"/>
            </a:solidFill>
          </a:ln>
        </p:spPr>
      </p:pic>
    </p:spTree>
    <p:extLst>
      <p:ext uri="{BB962C8B-B14F-4D97-AF65-F5344CB8AC3E}">
        <p14:creationId xmlns:p14="http://schemas.microsoft.com/office/powerpoint/2010/main" val="2991786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710E-D73C-7EDF-1816-B4896B1E62E2}"/>
              </a:ext>
            </a:extLst>
          </p:cNvPr>
          <p:cNvSpPr>
            <a:spLocks noGrp="1"/>
          </p:cNvSpPr>
          <p:nvPr>
            <p:ph type="title"/>
          </p:nvPr>
        </p:nvSpPr>
        <p:spPr>
          <a:xfrm>
            <a:off x="1621962" y="-179439"/>
            <a:ext cx="10018713" cy="1752599"/>
          </a:xfrm>
        </p:spPr>
        <p:txBody>
          <a:bodyPr/>
          <a:lstStyle/>
          <a:p>
            <a:r>
              <a:rPr lang="en-US" sz="3600" dirty="0">
                <a:latin typeface="Arial Rounded MT Bold" panose="020F0704030504030204" pitchFamily="34" charset="0"/>
              </a:rPr>
              <a:t>FUNCTIONS</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28490B8-44DC-37A9-B3FA-BD48969186A0}"/>
              </a:ext>
            </a:extLst>
          </p:cNvPr>
          <p:cNvSpPr>
            <a:spLocks noGrp="1"/>
          </p:cNvSpPr>
          <p:nvPr>
            <p:ph idx="1"/>
          </p:nvPr>
        </p:nvSpPr>
        <p:spPr>
          <a:xfrm>
            <a:off x="1542573" y="1674728"/>
            <a:ext cx="8596668" cy="3904488"/>
          </a:xfrm>
        </p:spPr>
        <p:txBody>
          <a:bodyPr>
            <a:normAutofit fontScale="92500" lnSpcReduction="10000"/>
          </a:bodyPr>
          <a:lstStyle/>
          <a:p>
            <a:pPr marL="0" indent="0">
              <a:buNone/>
            </a:pPr>
            <a:r>
              <a:rPr lang="en-US" dirty="0">
                <a:solidFill>
                  <a:srgbClr val="1F1F1F"/>
                </a:solidFill>
                <a:latin typeface="Times New Roman" panose="02020603050405020304" pitchFamily="18" charset="0"/>
                <a:cs typeface="Times New Roman" panose="02020603050405020304" pitchFamily="18" charset="0"/>
              </a:rPr>
              <a:t>Functions are reusable blocks of code that can be defined and called multiple times promoting code modularity and reusability.</a:t>
            </a:r>
          </a:p>
          <a:p>
            <a:pPr marL="0" indent="0">
              <a:buNone/>
            </a:pPr>
            <a:r>
              <a:rPr lang="en-IN" dirty="0">
                <a:solidFill>
                  <a:srgbClr val="1F1F1F"/>
                </a:solidFill>
                <a:latin typeface="Times New Roman" panose="02020603050405020304" pitchFamily="18" charset="0"/>
                <a:cs typeface="Times New Roman" panose="02020603050405020304" pitchFamily="18" charset="0"/>
              </a:rPr>
              <a:t>1.User defined Function</a:t>
            </a:r>
          </a:p>
          <a:p>
            <a:pPr marL="0" indent="0">
              <a:buNone/>
            </a:pPr>
            <a:r>
              <a:rPr lang="en-IN" dirty="0">
                <a:solidFill>
                  <a:srgbClr val="1F1F1F"/>
                </a:solidFill>
                <a:latin typeface="Times New Roman" panose="02020603050405020304" pitchFamily="18" charset="0"/>
                <a:cs typeface="Times New Roman" panose="02020603050405020304" pitchFamily="18" charset="0"/>
              </a:rPr>
              <a:t>2.Built in Function</a:t>
            </a:r>
          </a:p>
          <a:p>
            <a:pPr marL="0" indent="0">
              <a:buNone/>
            </a:pPr>
            <a:r>
              <a:rPr lang="en-IN" dirty="0">
                <a:solidFill>
                  <a:srgbClr val="1F1F1F"/>
                </a:solidFill>
                <a:latin typeface="Times New Roman" panose="02020603050405020304" pitchFamily="18" charset="0"/>
                <a:cs typeface="Times New Roman" panose="02020603050405020304" pitchFamily="18" charset="0"/>
              </a:rPr>
              <a:t>3.Lambda Function</a:t>
            </a:r>
          </a:p>
          <a:p>
            <a:pPr marL="0" indent="0">
              <a:buNone/>
            </a:pPr>
            <a:r>
              <a:rPr lang="en-IN" dirty="0">
                <a:solidFill>
                  <a:srgbClr val="1F1F1F"/>
                </a:solidFill>
                <a:latin typeface="Times New Roman" panose="02020603050405020304" pitchFamily="18" charset="0"/>
                <a:cs typeface="Times New Roman" panose="02020603050405020304" pitchFamily="18" charset="0"/>
              </a:rPr>
              <a:t>4.Recursion Function </a:t>
            </a:r>
          </a:p>
          <a:p>
            <a:pPr marL="0" indent="0">
              <a:buNone/>
            </a:pPr>
            <a:r>
              <a:rPr lang="en-IN" b="1" dirty="0">
                <a:solidFill>
                  <a:srgbClr val="1F1F1F"/>
                </a:solidFill>
                <a:latin typeface="Times New Roman" panose="02020603050405020304" pitchFamily="18" charset="0"/>
                <a:cs typeface="Times New Roman" panose="02020603050405020304" pitchFamily="18" charset="0"/>
              </a:rPr>
              <a:t>FILE HANDLING:</a:t>
            </a:r>
          </a:p>
          <a:p>
            <a:r>
              <a:rPr lang="en-IN" dirty="0">
                <a:solidFill>
                  <a:srgbClr val="1F1F1F"/>
                </a:solidFill>
                <a:latin typeface="Times New Roman" panose="02020603050405020304" pitchFamily="18" charset="0"/>
                <a:cs typeface="Times New Roman" panose="02020603050405020304" pitchFamily="18" charset="0"/>
              </a:rPr>
              <a:t>Python offers robust file handling capabilities ,allowing hackers to read, write, and manipulate files easily.</a:t>
            </a:r>
          </a:p>
          <a:p>
            <a:endParaRPr lang="en-IN" sz="2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9248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8743-366C-7261-E864-0189A40D893C}"/>
              </a:ext>
            </a:extLst>
          </p:cNvPr>
          <p:cNvSpPr>
            <a:spLocks noGrp="1"/>
          </p:cNvSpPr>
          <p:nvPr>
            <p:ph type="title"/>
          </p:nvPr>
        </p:nvSpPr>
        <p:spPr>
          <a:xfrm>
            <a:off x="1484310" y="371168"/>
            <a:ext cx="10018713" cy="1752599"/>
          </a:xfrm>
        </p:spPr>
        <p:txBody>
          <a:bodyPr/>
          <a:lstStyle/>
          <a:p>
            <a:r>
              <a:rPr lang="en-US" sz="3600" dirty="0">
                <a:latin typeface="Arial Rounded MT Bold" panose="020F0704030504030204" pitchFamily="34" charset="0"/>
              </a:rPr>
              <a:t>NETWORKING</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289FB95-11D0-D2AF-2EC6-7E2C51CB2F2E}"/>
              </a:ext>
            </a:extLst>
          </p:cNvPr>
          <p:cNvSpPr>
            <a:spLocks noGrp="1"/>
          </p:cNvSpPr>
          <p:nvPr>
            <p:ph idx="1"/>
          </p:nvPr>
        </p:nvSpPr>
        <p:spPr>
          <a:xfrm>
            <a:off x="1739949" y="1247467"/>
            <a:ext cx="10018713" cy="3124201"/>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standard library includes modules like ‘socket’ for low-level networking tasks and higher-level libraries like request for HTTP communication.</a:t>
            </a:r>
          </a:p>
          <a:p>
            <a:endParaRPr lang="en-IN" dirty="0"/>
          </a:p>
        </p:txBody>
      </p:sp>
      <p:pic>
        <p:nvPicPr>
          <p:cNvPr id="5" name="Picture 4">
            <a:extLst>
              <a:ext uri="{FF2B5EF4-FFF2-40B4-BE49-F238E27FC236}">
                <a16:creationId xmlns:a16="http://schemas.microsoft.com/office/drawing/2014/main" id="{FA4E655C-8A24-61CA-7799-925FA3B12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1619" y="3698259"/>
            <a:ext cx="3146488" cy="2386584"/>
          </a:xfrm>
          <a:prstGeom prst="rect">
            <a:avLst/>
          </a:prstGeom>
        </p:spPr>
      </p:pic>
    </p:spTree>
    <p:extLst>
      <p:ext uri="{BB962C8B-B14F-4D97-AF65-F5344CB8AC3E}">
        <p14:creationId xmlns:p14="http://schemas.microsoft.com/office/powerpoint/2010/main" val="291834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8DBD-B15A-0BC3-434E-2A586542A4B6}"/>
              </a:ext>
            </a:extLst>
          </p:cNvPr>
          <p:cNvSpPr>
            <a:spLocks noGrp="1"/>
          </p:cNvSpPr>
          <p:nvPr>
            <p:ph type="title"/>
          </p:nvPr>
        </p:nvSpPr>
        <p:spPr>
          <a:xfrm>
            <a:off x="1749782" y="190500"/>
            <a:ext cx="10018713" cy="1752599"/>
          </a:xfrm>
        </p:spPr>
        <p:txBody>
          <a:bodyPr>
            <a:normAutofit/>
          </a:bodyPr>
          <a:lstStyle/>
          <a:p>
            <a:r>
              <a:rPr lang="en-IN" sz="3600" dirty="0">
                <a:latin typeface="Arial Rounded MT Bold" panose="020F0704030504030204" pitchFamily="34" charset="0"/>
              </a:rPr>
              <a:t>CRYPTOGRAPHY</a:t>
            </a:r>
          </a:p>
        </p:txBody>
      </p:sp>
      <p:sp>
        <p:nvSpPr>
          <p:cNvPr id="5" name="Content Placeholder 4">
            <a:extLst>
              <a:ext uri="{FF2B5EF4-FFF2-40B4-BE49-F238E27FC236}">
                <a16:creationId xmlns:a16="http://schemas.microsoft.com/office/drawing/2014/main" id="{9710873F-898F-77D5-D242-E9C0FFDACF2B}"/>
              </a:ext>
            </a:extLst>
          </p:cNvPr>
          <p:cNvSpPr>
            <a:spLocks noGrp="1"/>
          </p:cNvSpPr>
          <p:nvPr>
            <p:ph idx="1"/>
          </p:nvPr>
        </p:nvSpPr>
        <p:spPr>
          <a:xfrm>
            <a:off x="1749781" y="1843548"/>
            <a:ext cx="10018713" cy="4606414"/>
          </a:xfrm>
        </p:spPr>
        <p:txBody>
          <a:bodyPr>
            <a:normAutofit fontScale="92500" lnSpcReduction="20000"/>
          </a:bodyPr>
          <a:lstStyle/>
          <a:p>
            <a:pPr marL="0" indent="0">
              <a:buNone/>
            </a:pPr>
            <a:r>
              <a:rPr lang="en-US" b="1" i="0" dirty="0">
                <a:solidFill>
                  <a:srgbClr val="1F1F1F"/>
                </a:solidFill>
                <a:effectLst/>
                <a:latin typeface="Times New Roman" panose="02020603050405020304" pitchFamily="18" charset="0"/>
                <a:cs typeface="Times New Roman" panose="02020603050405020304" pitchFamily="18" charset="0"/>
              </a:rPr>
              <a:t>Cryptography</a:t>
            </a:r>
            <a:r>
              <a:rPr lang="en-US" b="0" i="0" dirty="0">
                <a:solidFill>
                  <a:srgbClr val="1F1F1F"/>
                </a:solidFill>
                <a:effectLst/>
                <a:latin typeface="Times New Roman" panose="02020603050405020304" pitchFamily="18" charset="0"/>
                <a:cs typeface="Times New Roman" panose="02020603050405020304" pitchFamily="18" charset="0"/>
              </a:rPr>
              <a:t> is the study and practice of </a:t>
            </a:r>
            <a:r>
              <a:rPr lang="en-US" b="1" i="0" dirty="0">
                <a:solidFill>
                  <a:srgbClr val="1F1F1F"/>
                </a:solidFill>
                <a:effectLst/>
                <a:latin typeface="Times New Roman" panose="02020603050405020304" pitchFamily="18" charset="0"/>
                <a:cs typeface="Times New Roman" panose="02020603050405020304" pitchFamily="18" charset="0"/>
              </a:rPr>
              <a:t>securing information</a:t>
            </a:r>
            <a:r>
              <a:rPr lang="en-US" b="0" i="0" dirty="0">
                <a:solidFill>
                  <a:srgbClr val="1F1F1F"/>
                </a:solidFill>
                <a:effectLst/>
                <a:latin typeface="Times New Roman" panose="02020603050405020304" pitchFamily="18" charset="0"/>
                <a:cs typeface="Times New Roman" panose="02020603050405020304" pitchFamily="18" charset="0"/>
              </a:rPr>
              <a:t> by transforming it into an </a:t>
            </a:r>
            <a:r>
              <a:rPr lang="en-US" b="1" i="0" dirty="0">
                <a:solidFill>
                  <a:srgbClr val="1F1F1F"/>
                </a:solidFill>
                <a:effectLst/>
                <a:latin typeface="Times New Roman" panose="02020603050405020304" pitchFamily="18" charset="0"/>
                <a:cs typeface="Times New Roman" panose="02020603050405020304" pitchFamily="18" charset="0"/>
              </a:rPr>
              <a:t>unreadable format</a:t>
            </a:r>
            <a:r>
              <a:rPr lang="en-US" b="0" i="0" dirty="0">
                <a:solidFill>
                  <a:srgbClr val="1F1F1F"/>
                </a:solidFill>
                <a:effectLst/>
                <a:latin typeface="Times New Roman" panose="02020603050405020304" pitchFamily="18" charset="0"/>
                <a:cs typeface="Times New Roman" panose="02020603050405020304" pitchFamily="18" charset="0"/>
              </a:rPr>
              <a:t> and then back again when needed. It plays a crucial role in protecting sensitive data in the digital world, ensuring confidentiality, integrity, and authenticity.</a:t>
            </a:r>
          </a:p>
          <a:p>
            <a:endParaRPr lang="en-US" dirty="0">
              <a:solidFill>
                <a:srgbClr val="1F1F1F"/>
              </a:solidFill>
              <a:latin typeface="Times New Roman" panose="02020603050405020304" pitchFamily="18" charset="0"/>
              <a:cs typeface="Times New Roman" panose="02020603050405020304" pitchFamily="18" charset="0"/>
            </a:endParaRPr>
          </a:p>
          <a:p>
            <a:pPr marL="0" indent="0" algn="l">
              <a:buNone/>
            </a:pPr>
            <a:r>
              <a:rPr lang="en-US" b="1" i="0" dirty="0">
                <a:solidFill>
                  <a:srgbClr val="1F1F1F"/>
                </a:solidFill>
                <a:effectLst/>
                <a:latin typeface="Times New Roman" panose="02020603050405020304" pitchFamily="18" charset="0"/>
                <a:cs typeface="Times New Roman" panose="02020603050405020304" pitchFamily="18" charset="0"/>
              </a:rPr>
              <a:t>Types of Cryptography:</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Symmetric Key Cryptography:</a:t>
            </a:r>
            <a:r>
              <a:rPr lang="en-US" b="0" i="0" dirty="0">
                <a:solidFill>
                  <a:srgbClr val="1F1F1F"/>
                </a:solidFill>
                <a:effectLst/>
                <a:latin typeface="Times New Roman" panose="02020603050405020304" pitchFamily="18" charset="0"/>
                <a:cs typeface="Times New Roman" panose="02020603050405020304" pitchFamily="18" charset="0"/>
              </a:rPr>
              <a:t> Uses a </a:t>
            </a:r>
            <a:r>
              <a:rPr lang="en-US" b="1" i="0" dirty="0">
                <a:solidFill>
                  <a:srgbClr val="1F1F1F"/>
                </a:solidFill>
                <a:effectLst/>
                <a:latin typeface="Times New Roman" panose="02020603050405020304" pitchFamily="18" charset="0"/>
                <a:cs typeface="Times New Roman" panose="02020603050405020304" pitchFamily="18" charset="0"/>
              </a:rPr>
              <a:t>single secret key</a:t>
            </a:r>
            <a:r>
              <a:rPr lang="en-US" b="0" i="0" dirty="0">
                <a:solidFill>
                  <a:srgbClr val="1F1F1F"/>
                </a:solidFill>
                <a:effectLst/>
                <a:latin typeface="Times New Roman" panose="02020603050405020304" pitchFamily="18" charset="0"/>
                <a:cs typeface="Times New Roman" panose="02020603050405020304" pitchFamily="18" charset="0"/>
              </a:rPr>
              <a:t> for both encryption and decryption. This method is efficient but requires secure key exchange between parties.</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Asymmetric Key Cryptography:</a:t>
            </a:r>
            <a:r>
              <a:rPr lang="en-US" b="0" i="0" dirty="0">
                <a:solidFill>
                  <a:srgbClr val="1F1F1F"/>
                </a:solidFill>
                <a:effectLst/>
                <a:latin typeface="Times New Roman" panose="02020603050405020304" pitchFamily="18" charset="0"/>
                <a:cs typeface="Times New Roman" panose="02020603050405020304" pitchFamily="18" charset="0"/>
              </a:rPr>
              <a:t> Uses a pair of keys: a </a:t>
            </a:r>
            <a:r>
              <a:rPr lang="en-US" b="1" i="0" dirty="0">
                <a:solidFill>
                  <a:srgbClr val="1F1F1F"/>
                </a:solidFill>
                <a:effectLst/>
                <a:latin typeface="Times New Roman" panose="02020603050405020304" pitchFamily="18" charset="0"/>
                <a:cs typeface="Times New Roman" panose="02020603050405020304" pitchFamily="18" charset="0"/>
              </a:rPr>
              <a:t>public key</a:t>
            </a:r>
            <a:r>
              <a:rPr lang="en-US" b="0" i="0" dirty="0">
                <a:solidFill>
                  <a:srgbClr val="1F1F1F"/>
                </a:solidFill>
                <a:effectLst/>
                <a:latin typeface="Times New Roman" panose="02020603050405020304" pitchFamily="18" charset="0"/>
                <a:cs typeface="Times New Roman" panose="02020603050405020304" pitchFamily="18" charset="0"/>
              </a:rPr>
              <a:t> for encryption and a </a:t>
            </a:r>
            <a:r>
              <a:rPr lang="en-US" b="1" i="0" dirty="0">
                <a:solidFill>
                  <a:srgbClr val="1F1F1F"/>
                </a:solidFill>
                <a:effectLst/>
                <a:latin typeface="Times New Roman" panose="02020603050405020304" pitchFamily="18" charset="0"/>
                <a:cs typeface="Times New Roman" panose="02020603050405020304" pitchFamily="18" charset="0"/>
              </a:rPr>
              <a:t>private key</a:t>
            </a:r>
            <a:r>
              <a:rPr lang="en-US" b="0" i="0" dirty="0">
                <a:solidFill>
                  <a:srgbClr val="1F1F1F"/>
                </a:solidFill>
                <a:effectLst/>
                <a:latin typeface="Times New Roman" panose="02020603050405020304" pitchFamily="18" charset="0"/>
                <a:cs typeface="Times New Roman" panose="02020603050405020304" pitchFamily="18" charset="0"/>
              </a:rPr>
              <a:t> for decryption. The public key is widely distributed, while the private key is kept secret. This allows anyone to encrypt messages using the public key, but only the holder of the private key can decrypt them.</a:t>
            </a:r>
          </a:p>
          <a:p>
            <a:endParaRPr lang="en-IN" dirty="0"/>
          </a:p>
        </p:txBody>
      </p:sp>
    </p:spTree>
    <p:extLst>
      <p:ext uri="{BB962C8B-B14F-4D97-AF65-F5344CB8AC3E}">
        <p14:creationId xmlns:p14="http://schemas.microsoft.com/office/powerpoint/2010/main" val="1030932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B469-CBF8-0BA1-6906-C10BC09099A8}"/>
              </a:ext>
            </a:extLst>
          </p:cNvPr>
          <p:cNvSpPr>
            <a:spLocks noGrp="1"/>
          </p:cNvSpPr>
          <p:nvPr>
            <p:ph type="title"/>
          </p:nvPr>
        </p:nvSpPr>
        <p:spPr>
          <a:xfrm>
            <a:off x="1484310" y="334519"/>
            <a:ext cx="10018713" cy="1752599"/>
          </a:xfrm>
        </p:spPr>
        <p:txBody>
          <a:bodyPr/>
          <a:lstStyle/>
          <a:p>
            <a:r>
              <a:rPr lang="en-US" sz="3600" dirty="0">
                <a:latin typeface="Arial Rounded MT Bold" panose="020F0704030504030204" pitchFamily="34" charset="0"/>
              </a:rPr>
              <a:t>WEB SCRAPING</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96D8A12A-E104-B31D-7038-301147097D55}"/>
              </a:ext>
            </a:extLst>
          </p:cNvPr>
          <p:cNvSpPr>
            <a:spLocks noGrp="1"/>
          </p:cNvSpPr>
          <p:nvPr>
            <p:ph idx="1"/>
          </p:nvPr>
        </p:nvSpPr>
        <p:spPr>
          <a:xfrm>
            <a:off x="2025083" y="1045463"/>
            <a:ext cx="10018713" cy="3124201"/>
          </a:xfrm>
        </p:spPr>
        <p:txBody>
          <a:bodyPr/>
          <a:lstStyle/>
          <a:p>
            <a:r>
              <a:rPr lang="en-US" dirty="0"/>
              <a:t>Python’s libraries such as ‘Beautiful soup’ and ‘scrapy’ facilitate web scraping, extracting data from websites for analysis for manipulation.</a:t>
            </a:r>
            <a:endParaRPr lang="en-IN" dirty="0"/>
          </a:p>
        </p:txBody>
      </p:sp>
      <p:pic>
        <p:nvPicPr>
          <p:cNvPr id="5" name="Picture 4">
            <a:extLst>
              <a:ext uri="{FF2B5EF4-FFF2-40B4-BE49-F238E27FC236}">
                <a16:creationId xmlns:a16="http://schemas.microsoft.com/office/drawing/2014/main" id="{A0E25D38-E9EE-5A3C-52AA-04C608393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9645" y="4309108"/>
            <a:ext cx="1728216" cy="1143000"/>
          </a:xfrm>
          <a:prstGeom prst="rect">
            <a:avLst/>
          </a:prstGeom>
        </p:spPr>
      </p:pic>
      <p:pic>
        <p:nvPicPr>
          <p:cNvPr id="7" name="Picture 6">
            <a:extLst>
              <a:ext uri="{FF2B5EF4-FFF2-40B4-BE49-F238E27FC236}">
                <a16:creationId xmlns:a16="http://schemas.microsoft.com/office/drawing/2014/main" id="{6C24F1D9-0452-ED3C-3AAE-2BD40A320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485" y="4309108"/>
            <a:ext cx="2404872" cy="1143000"/>
          </a:xfrm>
          <a:prstGeom prst="rect">
            <a:avLst/>
          </a:prstGeom>
        </p:spPr>
      </p:pic>
    </p:spTree>
    <p:extLst>
      <p:ext uri="{BB962C8B-B14F-4D97-AF65-F5344CB8AC3E}">
        <p14:creationId xmlns:p14="http://schemas.microsoft.com/office/powerpoint/2010/main" val="278392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98B4-606F-7DC1-7BA0-3E0EE11B881E}"/>
              </a:ext>
            </a:extLst>
          </p:cNvPr>
          <p:cNvSpPr>
            <a:spLocks noGrp="1"/>
          </p:cNvSpPr>
          <p:nvPr>
            <p:ph type="title"/>
          </p:nvPr>
        </p:nvSpPr>
        <p:spPr>
          <a:xfrm>
            <a:off x="1484311" y="296220"/>
            <a:ext cx="10018713" cy="1752599"/>
          </a:xfrm>
        </p:spPr>
        <p:txBody>
          <a:bodyPr>
            <a:normAutofit/>
          </a:bodyPr>
          <a:lstStyle/>
          <a:p>
            <a:r>
              <a:rPr lang="en-US" sz="4400" dirty="0">
                <a:latin typeface="Arial Rounded MT Bold" panose="020F0704030504030204" pitchFamily="34" charset="0"/>
              </a:rPr>
              <a:t>What is Cyber Security?</a:t>
            </a:r>
            <a:endParaRPr lang="en-IN" sz="4400" dirty="0">
              <a:latin typeface="Arial Rounded MT Bold" panose="020F0704030504030204" pitchFamily="34" charset="0"/>
            </a:endParaRPr>
          </a:p>
        </p:txBody>
      </p:sp>
      <p:sp>
        <p:nvSpPr>
          <p:cNvPr id="5" name="Content Placeholder 4">
            <a:extLst>
              <a:ext uri="{FF2B5EF4-FFF2-40B4-BE49-F238E27FC236}">
                <a16:creationId xmlns:a16="http://schemas.microsoft.com/office/drawing/2014/main" id="{1E7B80F6-18CA-D284-D638-9E88B4B52AAD}"/>
              </a:ext>
            </a:extLst>
          </p:cNvPr>
          <p:cNvSpPr>
            <a:spLocks noGrp="1"/>
          </p:cNvSpPr>
          <p:nvPr>
            <p:ph idx="1"/>
          </p:nvPr>
        </p:nvSpPr>
        <p:spPr>
          <a:xfrm>
            <a:off x="1484311" y="1831259"/>
            <a:ext cx="9803122" cy="872614"/>
          </a:xfrm>
        </p:spPr>
        <p:txBody>
          <a:bodyPr>
            <a:normAutofit/>
          </a:bodyPr>
          <a:lstStyle/>
          <a:p>
            <a:r>
              <a:rPr lang="en-US" sz="2000" b="0" i="0" dirty="0">
                <a:solidFill>
                  <a:srgbClr val="1F1F1F"/>
                </a:solidFill>
                <a:effectLst/>
                <a:latin typeface="Times New Roman" panose="02020603050405020304" pitchFamily="18" charset="0"/>
                <a:cs typeface="Times New Roman" panose="02020603050405020304" pitchFamily="18" charset="0"/>
              </a:rPr>
              <a:t>Cyber security, also known as information technology security, is the practice of protecting systems, networks, and programs from </a:t>
            </a:r>
            <a:r>
              <a:rPr lang="en-US" sz="2000" b="1" i="0" dirty="0">
                <a:solidFill>
                  <a:srgbClr val="1F1F1F"/>
                </a:solidFill>
                <a:effectLst/>
                <a:latin typeface="Times New Roman" panose="02020603050405020304" pitchFamily="18" charset="0"/>
                <a:cs typeface="Times New Roman" panose="02020603050405020304" pitchFamily="18" charset="0"/>
              </a:rPr>
              <a:t>digital attacks</a:t>
            </a:r>
            <a:r>
              <a:rPr lang="en-US" sz="2000" b="0" i="0" dirty="0">
                <a:solidFill>
                  <a:srgbClr val="1F1F1F"/>
                </a:solidFill>
                <a:effectLst/>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542FA67-7FB9-8C57-8B7A-50C3F49378BF}"/>
              </a:ext>
            </a:extLst>
          </p:cNvPr>
          <p:cNvSpPr txBox="1"/>
          <p:nvPr/>
        </p:nvSpPr>
        <p:spPr>
          <a:xfrm>
            <a:off x="1774723" y="2792362"/>
            <a:ext cx="8327923" cy="1446550"/>
          </a:xfrm>
          <a:prstGeom prst="rect">
            <a:avLst/>
          </a:prstGeom>
          <a:noFill/>
        </p:spPr>
        <p:txBody>
          <a:bodyPr wrap="square" rtlCol="0">
            <a:spAutoFit/>
          </a:bodyPr>
          <a:lstStyle/>
          <a:p>
            <a:pPr>
              <a:lnSpc>
                <a:spcPct val="150000"/>
              </a:lnSpc>
            </a:pPr>
            <a:r>
              <a:rPr lang="en-US" sz="2000" b="1" u="sng" dirty="0">
                <a:solidFill>
                  <a:srgbClr val="1F1F1F"/>
                </a:solidFill>
                <a:latin typeface="Times New Roman" panose="02020603050405020304" pitchFamily="18" charset="0"/>
                <a:cs typeface="Times New Roman" panose="02020603050405020304" pitchFamily="18" charset="0"/>
              </a:rPr>
              <a:t>Types Of Cyber Security Attacks</a:t>
            </a:r>
            <a:r>
              <a:rPr lang="en-US" sz="2000" b="1" dirty="0">
                <a:solidFill>
                  <a:srgbClr val="1F1F1F"/>
                </a:solidFill>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2000" dirty="0">
                <a:solidFill>
                  <a:srgbClr val="1F1F1F"/>
                </a:solidFill>
                <a:latin typeface="Times New Roman" panose="02020603050405020304" pitchFamily="18" charset="0"/>
                <a:cs typeface="Times New Roman" panose="02020603050405020304" pitchFamily="18" charset="0"/>
              </a:rPr>
              <a:t>Active Attack</a:t>
            </a:r>
          </a:p>
          <a:p>
            <a:pPr marL="342900" indent="-342900">
              <a:buFont typeface="+mj-lt"/>
              <a:buAutoNum type="arabicPeriod"/>
            </a:pPr>
            <a:r>
              <a:rPr lang="en-US" sz="2000" dirty="0">
                <a:solidFill>
                  <a:srgbClr val="1F1F1F"/>
                </a:solidFill>
                <a:latin typeface="Times New Roman" panose="02020603050405020304" pitchFamily="18" charset="0"/>
                <a:cs typeface="Times New Roman" panose="02020603050405020304" pitchFamily="18" charset="0"/>
              </a:rPr>
              <a:t>Passive Attack</a:t>
            </a:r>
          </a:p>
          <a:p>
            <a:endParaRPr lang="en-US" sz="1800" b="1" dirty="0"/>
          </a:p>
        </p:txBody>
      </p:sp>
      <p:sp>
        <p:nvSpPr>
          <p:cNvPr id="7" name="TextBox 6">
            <a:extLst>
              <a:ext uri="{FF2B5EF4-FFF2-40B4-BE49-F238E27FC236}">
                <a16:creationId xmlns:a16="http://schemas.microsoft.com/office/drawing/2014/main" id="{7EE94359-CD03-06BC-5A1F-1F0253C5274A}"/>
              </a:ext>
            </a:extLst>
          </p:cNvPr>
          <p:cNvSpPr txBox="1"/>
          <p:nvPr/>
        </p:nvSpPr>
        <p:spPr>
          <a:xfrm>
            <a:off x="1749962" y="4063140"/>
            <a:ext cx="9655457" cy="215443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Active Attack</a:t>
            </a:r>
            <a:r>
              <a:rPr lang="en-US" sz="2400" b="1" dirty="0">
                <a:latin typeface="Times New Roman" panose="02020603050405020304" pitchFamily="18" charset="0"/>
                <a:cs typeface="Times New Roman" panose="02020603050405020304" pitchFamily="18" charset="0"/>
              </a:rPr>
              <a:t>: </a:t>
            </a:r>
            <a:r>
              <a:rPr lang="en-US" sz="2000" b="0" i="0" dirty="0">
                <a:solidFill>
                  <a:srgbClr val="1F1F1F"/>
                </a:solidFill>
                <a:effectLst/>
                <a:latin typeface="Google Sans"/>
              </a:rPr>
              <a:t>Active attacks in cybersecurity are a type of attack where the attacker </a:t>
            </a:r>
            <a:r>
              <a:rPr lang="en-US" sz="2000" b="1" i="0" dirty="0">
                <a:solidFill>
                  <a:srgbClr val="1F1F1F"/>
                </a:solidFill>
                <a:effectLst/>
                <a:latin typeface="Google Sans"/>
              </a:rPr>
              <a:t>directly interacts with the target system or network</a:t>
            </a:r>
            <a:r>
              <a:rPr lang="en-US" sz="2000" b="0" i="0" dirty="0">
                <a:solidFill>
                  <a:srgbClr val="1F1F1F"/>
                </a:solidFill>
                <a:effectLst/>
                <a:latin typeface="Google Sans"/>
              </a:rPr>
              <a:t>.</a:t>
            </a:r>
          </a:p>
          <a:p>
            <a:pPr marL="285750" indent="-285750">
              <a:buFont typeface="Arial" panose="020B0604020202020204" pitchFamily="34" charset="0"/>
              <a:buChar char="•"/>
            </a:pPr>
            <a:r>
              <a:rPr lang="en-IN" i="0" dirty="0">
                <a:solidFill>
                  <a:srgbClr val="1F1F1F"/>
                </a:solidFill>
                <a:effectLst/>
                <a:latin typeface="Times New Roman" panose="02020603050405020304" pitchFamily="18" charset="0"/>
                <a:cs typeface="Times New Roman" panose="02020603050405020304" pitchFamily="18" charset="0"/>
              </a:rPr>
              <a:t>Denial-of-service (DoS) attacks</a:t>
            </a:r>
          </a:p>
          <a:p>
            <a:pPr marL="285750" indent="-285750">
              <a:buFont typeface="Arial" panose="020B0604020202020204" pitchFamily="34" charset="0"/>
              <a:buChar char="•"/>
            </a:pPr>
            <a:r>
              <a:rPr lang="en-IN" i="0" dirty="0">
                <a:solidFill>
                  <a:srgbClr val="1F1F1F"/>
                </a:solidFill>
                <a:effectLst/>
                <a:latin typeface="Times New Roman" panose="02020603050405020304" pitchFamily="18" charset="0"/>
                <a:cs typeface="Times New Roman" panose="02020603050405020304" pitchFamily="18" charset="0"/>
              </a:rPr>
              <a:t>Man-in-the-middle (MitM) attacks</a:t>
            </a:r>
          </a:p>
          <a:p>
            <a:pPr marL="285750" indent="-285750">
              <a:buFont typeface="Arial" panose="020B0604020202020204" pitchFamily="34" charset="0"/>
              <a:buChar char="•"/>
            </a:pPr>
            <a:r>
              <a:rPr lang="en-IN" dirty="0">
                <a:solidFill>
                  <a:srgbClr val="1F1F1F"/>
                </a:solidFill>
                <a:latin typeface="Times New Roman" panose="02020603050405020304" pitchFamily="18" charset="0"/>
                <a:cs typeface="Times New Roman" panose="02020603050405020304" pitchFamily="18" charset="0"/>
              </a:rPr>
              <a:t>SQL injection attacks</a:t>
            </a:r>
          </a:p>
          <a:p>
            <a:pPr marL="285750" indent="-285750">
              <a:buFont typeface="Arial" panose="020B0604020202020204" pitchFamily="34" charset="0"/>
              <a:buChar char="•"/>
            </a:pPr>
            <a:r>
              <a:rPr lang="en-IN" dirty="0">
                <a:solidFill>
                  <a:srgbClr val="1F1F1F"/>
                </a:solidFill>
                <a:latin typeface="Times New Roman" panose="02020603050405020304" pitchFamily="18" charset="0"/>
                <a:cs typeface="Times New Roman" panose="02020603050405020304" pitchFamily="18" charset="0"/>
              </a:rPr>
              <a:t>Malware attacks</a:t>
            </a:r>
          </a:p>
          <a:p>
            <a:pPr marL="285750" indent="-285750">
              <a:buFont typeface="Arial" panose="020B0604020202020204" pitchFamily="34" charset="0"/>
              <a:buChar char="•"/>
            </a:pPr>
            <a:r>
              <a:rPr lang="en-IN" dirty="0">
                <a:solidFill>
                  <a:srgbClr val="1F1F1F"/>
                </a:solidFill>
                <a:latin typeface="Times New Roman" panose="02020603050405020304" pitchFamily="18" charset="0"/>
                <a:cs typeface="Times New Roman" panose="02020603050405020304" pitchFamily="18" charset="0"/>
              </a:rPr>
              <a:t>Password attacks</a:t>
            </a:r>
          </a:p>
        </p:txBody>
      </p:sp>
    </p:spTree>
    <p:extLst>
      <p:ext uri="{BB962C8B-B14F-4D97-AF65-F5344CB8AC3E}">
        <p14:creationId xmlns:p14="http://schemas.microsoft.com/office/powerpoint/2010/main" val="117767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0C65EE-D328-F811-9D72-0F412403529F}"/>
              </a:ext>
            </a:extLst>
          </p:cNvPr>
          <p:cNvSpPr>
            <a:spLocks noGrp="1"/>
          </p:cNvSpPr>
          <p:nvPr>
            <p:ph type="title"/>
          </p:nvPr>
        </p:nvSpPr>
        <p:spPr>
          <a:xfrm>
            <a:off x="1484310" y="190500"/>
            <a:ext cx="10018713" cy="1752599"/>
          </a:xfrm>
        </p:spPr>
        <p:txBody>
          <a:bodyPr/>
          <a:lstStyle/>
          <a:p>
            <a:r>
              <a:rPr lang="en-US" sz="3600" dirty="0">
                <a:latin typeface="Arial Rounded MT Bold" panose="020F0704030504030204" pitchFamily="34" charset="0"/>
              </a:rPr>
              <a:t>REVERSE ENGINEERING</a:t>
            </a:r>
            <a:endParaRPr lang="en-IN" sz="3600" dirty="0">
              <a:latin typeface="Arial Rounded MT Bold" panose="020F0704030504030204" pitchFamily="34" charset="0"/>
            </a:endParaRPr>
          </a:p>
        </p:txBody>
      </p:sp>
      <p:sp>
        <p:nvSpPr>
          <p:cNvPr id="7" name="Title 1">
            <a:extLst>
              <a:ext uri="{FF2B5EF4-FFF2-40B4-BE49-F238E27FC236}">
                <a16:creationId xmlns:a16="http://schemas.microsoft.com/office/drawing/2014/main" id="{02910895-C64E-2CAA-E6CD-F2D5B0A5D5DC}"/>
              </a:ext>
            </a:extLst>
          </p:cNvPr>
          <p:cNvSpPr>
            <a:spLocks noGrp="1"/>
          </p:cNvSpPr>
          <p:nvPr>
            <p:ph idx="1"/>
          </p:nvPr>
        </p:nvSpPr>
        <p:spPr>
          <a:xfrm>
            <a:off x="1572800" y="1152831"/>
            <a:ext cx="10018713" cy="3124201"/>
          </a:xfrm>
        </p:spPr>
        <p:txBody>
          <a:bodyPr/>
          <a:lstStyle/>
          <a:p>
            <a:pPr marL="0" indent="0">
              <a:buNone/>
            </a:pPr>
            <a:r>
              <a:rPr lang="en-US" dirty="0"/>
              <a:t>Python along with tools like ‘IDA Pro’ and ‘</a:t>
            </a:r>
            <a:r>
              <a:rPr lang="en-US" dirty="0" err="1"/>
              <a:t>Ghidra</a:t>
            </a:r>
            <a:r>
              <a:rPr lang="en-US" dirty="0"/>
              <a:t>’, aids in reverse engineering tasks such as analyzing and understanding binary executables.</a:t>
            </a:r>
          </a:p>
          <a:p>
            <a:pPr marL="0" indent="0">
              <a:buNone/>
            </a:pPr>
            <a:endParaRPr lang="en-IN" dirty="0"/>
          </a:p>
          <a:p>
            <a:pPr marL="0" indent="0">
              <a:buNone/>
            </a:pPr>
            <a:endParaRPr lang="en-IN" dirty="0"/>
          </a:p>
        </p:txBody>
      </p:sp>
      <p:pic>
        <p:nvPicPr>
          <p:cNvPr id="9" name="Picture 8">
            <a:extLst>
              <a:ext uri="{FF2B5EF4-FFF2-40B4-BE49-F238E27FC236}">
                <a16:creationId xmlns:a16="http://schemas.microsoft.com/office/drawing/2014/main" id="{298B7164-64D2-8234-0DDE-27465861C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799" y="3034524"/>
            <a:ext cx="4498713" cy="3524821"/>
          </a:xfrm>
          <a:prstGeom prst="rect">
            <a:avLst/>
          </a:prstGeom>
          <a:ln>
            <a:solidFill>
              <a:schemeClr val="tx1"/>
            </a:solidFill>
          </a:ln>
        </p:spPr>
      </p:pic>
    </p:spTree>
    <p:extLst>
      <p:ext uri="{BB962C8B-B14F-4D97-AF65-F5344CB8AC3E}">
        <p14:creationId xmlns:p14="http://schemas.microsoft.com/office/powerpoint/2010/main" val="16539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7E24-0B65-F5E4-14E5-848C971D6F57}"/>
              </a:ext>
            </a:extLst>
          </p:cNvPr>
          <p:cNvSpPr>
            <a:spLocks noGrp="1"/>
          </p:cNvSpPr>
          <p:nvPr>
            <p:ph type="title"/>
          </p:nvPr>
        </p:nvSpPr>
        <p:spPr>
          <a:xfrm>
            <a:off x="1484310" y="0"/>
            <a:ext cx="10018713" cy="1752599"/>
          </a:xfrm>
        </p:spPr>
        <p:txBody>
          <a:bodyPr/>
          <a:lstStyle/>
          <a:p>
            <a:r>
              <a:rPr lang="en-US" sz="3600" dirty="0">
                <a:latin typeface="Arial Rounded MT Bold" panose="020F0704030504030204" pitchFamily="34" charset="0"/>
              </a:rPr>
              <a:t>PENETRATION TESTING</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D1E3FF4-66EE-CBF8-FC4D-23E01F3D1A23}"/>
              </a:ext>
            </a:extLst>
          </p:cNvPr>
          <p:cNvSpPr>
            <a:spLocks noGrp="1"/>
          </p:cNvSpPr>
          <p:nvPr>
            <p:ph idx="1"/>
          </p:nvPr>
        </p:nvSpPr>
        <p:spPr>
          <a:xfrm>
            <a:off x="1484310" y="1866899"/>
            <a:ext cx="10018713" cy="3124201"/>
          </a:xfrm>
        </p:spPr>
        <p:txBody>
          <a:bodyPr>
            <a:normAutofit/>
          </a:bodyPr>
          <a:lstStyle/>
          <a:p>
            <a:r>
              <a:rPr lang="en-US" b="1" i="0" dirty="0">
                <a:solidFill>
                  <a:srgbClr val="1F1F1F"/>
                </a:solidFill>
                <a:effectLst/>
                <a:latin typeface="Times New Roman" panose="02020603050405020304" pitchFamily="18" charset="0"/>
                <a:cs typeface="Times New Roman" panose="02020603050405020304" pitchFamily="18" charset="0"/>
              </a:rPr>
              <a:t>Penetration testing (pen testing)</a:t>
            </a:r>
            <a:r>
              <a:rPr lang="en-US" b="0" i="0" dirty="0">
                <a:solidFill>
                  <a:srgbClr val="1F1F1F"/>
                </a:solidFill>
                <a:effectLst/>
                <a:latin typeface="Times New Roman" panose="02020603050405020304" pitchFamily="18" charset="0"/>
                <a:cs typeface="Times New Roman" panose="02020603050405020304" pitchFamily="18" charset="0"/>
              </a:rPr>
              <a:t>, also known as </a:t>
            </a:r>
            <a:r>
              <a:rPr lang="en-US" b="1" i="0" dirty="0">
                <a:solidFill>
                  <a:srgbClr val="1F1F1F"/>
                </a:solidFill>
                <a:effectLst/>
                <a:latin typeface="Times New Roman" panose="02020603050405020304" pitchFamily="18" charset="0"/>
                <a:cs typeface="Times New Roman" panose="02020603050405020304" pitchFamily="18" charset="0"/>
              </a:rPr>
              <a:t>ethical hacking</a:t>
            </a:r>
            <a:r>
              <a:rPr lang="en-US" b="0" i="0" dirty="0">
                <a:solidFill>
                  <a:srgbClr val="1F1F1F"/>
                </a:solidFill>
                <a:effectLst/>
                <a:latin typeface="Times New Roman" panose="02020603050405020304" pitchFamily="18" charset="0"/>
                <a:cs typeface="Times New Roman" panose="02020603050405020304" pitchFamily="18" charset="0"/>
              </a:rPr>
              <a:t>, is a simulated cyberattack performed on a computer system, network, or application to identify vulnerabilities that malicious actors could exploit. It's essentially a legal and controlled way to </a:t>
            </a:r>
            <a:r>
              <a:rPr lang="en-US" b="1" i="0" dirty="0">
                <a:solidFill>
                  <a:srgbClr val="1F1F1F"/>
                </a:solidFill>
                <a:effectLst/>
                <a:latin typeface="Times New Roman" panose="02020603050405020304" pitchFamily="18" charset="0"/>
                <a:cs typeface="Times New Roman" panose="02020603050405020304" pitchFamily="18" charset="0"/>
              </a:rPr>
              <a:t>proactively</a:t>
            </a:r>
            <a:r>
              <a:rPr lang="en-US" b="0" i="0" dirty="0">
                <a:solidFill>
                  <a:srgbClr val="1F1F1F"/>
                </a:solidFill>
                <a:effectLst/>
                <a:latin typeface="Times New Roman" panose="02020603050405020304" pitchFamily="18" charset="0"/>
                <a:cs typeface="Times New Roman" panose="02020603050405020304" pitchFamily="18" charset="0"/>
              </a:rPr>
              <a:t> discover weaknesses in your security defenses before attackers do.</a:t>
            </a:r>
          </a:p>
          <a:p>
            <a:pPr marL="0" indent="0">
              <a:buNone/>
            </a:pPr>
            <a:r>
              <a:rPr lang="en-US" sz="2000" b="1" dirty="0">
                <a:latin typeface="Times New Roman" panose="02020603050405020304" pitchFamily="18" charset="0"/>
                <a:cs typeface="Times New Roman" panose="02020603050405020304" pitchFamily="18" charset="0"/>
              </a:rPr>
              <a:t>WEB APPLICATION SECURITY:</a:t>
            </a:r>
          </a:p>
          <a:p>
            <a:r>
              <a:rPr lang="en-US" sz="2000" dirty="0">
                <a:latin typeface="Times New Roman" panose="02020603050405020304" pitchFamily="18" charset="0"/>
                <a:cs typeface="Times New Roman" panose="02020603050405020304" pitchFamily="18" charset="0"/>
              </a:rPr>
              <a:t>Python frameworks like Django band flask help secure web applications against common vulnerabilities like SQL injection ,XSS and CSRF.</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694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57BB-69F9-DE7A-6794-9513B2C1BB83}"/>
              </a:ext>
            </a:extLst>
          </p:cNvPr>
          <p:cNvSpPr>
            <a:spLocks noGrp="1"/>
          </p:cNvSpPr>
          <p:nvPr>
            <p:ph type="title"/>
          </p:nvPr>
        </p:nvSpPr>
        <p:spPr>
          <a:xfrm>
            <a:off x="1572801" y="613287"/>
            <a:ext cx="10018713" cy="1752599"/>
          </a:xfrm>
        </p:spPr>
        <p:txBody>
          <a:bodyPr/>
          <a:lstStyle/>
          <a:p>
            <a:r>
              <a:rPr lang="en-US" sz="3600" dirty="0">
                <a:latin typeface="Arial Rounded MT Bold" panose="020F0704030504030204" pitchFamily="34" charset="0"/>
              </a:rPr>
              <a:t>PASSWORD CRACKING:</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8B0496C-63B8-4CAD-1531-ABC9D9F795AB}"/>
              </a:ext>
            </a:extLst>
          </p:cNvPr>
          <p:cNvSpPr>
            <a:spLocks noGrp="1"/>
          </p:cNvSpPr>
          <p:nvPr>
            <p:ph idx="1"/>
          </p:nvPr>
        </p:nvSpPr>
        <p:spPr>
          <a:xfrm>
            <a:off x="1572801" y="2244212"/>
            <a:ext cx="10018713" cy="3124201"/>
          </a:xfrm>
        </p:spPr>
        <p:txBody>
          <a:bodyPr/>
          <a:lstStyle/>
          <a:p>
            <a:r>
              <a:rPr lang="en-US" b="0" i="0" dirty="0">
                <a:solidFill>
                  <a:srgbClr val="1F1F1F"/>
                </a:solidFill>
                <a:effectLst/>
                <a:latin typeface="Times New Roman" panose="02020603050405020304" pitchFamily="18" charset="0"/>
                <a:cs typeface="Times New Roman" panose="02020603050405020304" pitchFamily="18" charset="0"/>
              </a:rPr>
              <a:t>Password cracking refers to the process of </a:t>
            </a:r>
            <a:r>
              <a:rPr lang="en-US" b="1" i="0" dirty="0">
                <a:solidFill>
                  <a:srgbClr val="1F1F1F"/>
                </a:solidFill>
                <a:effectLst/>
                <a:latin typeface="Times New Roman" panose="02020603050405020304" pitchFamily="18" charset="0"/>
                <a:cs typeface="Times New Roman" panose="02020603050405020304" pitchFamily="18" charset="0"/>
              </a:rPr>
              <a:t>recovering</a:t>
            </a:r>
            <a:r>
              <a:rPr lang="en-US" b="0" i="0" dirty="0">
                <a:solidFill>
                  <a:srgbClr val="1F1F1F"/>
                </a:solidFill>
                <a:effectLst/>
                <a:latin typeface="Times New Roman" panose="02020603050405020304" pitchFamily="18" charset="0"/>
                <a:cs typeface="Times New Roman" panose="02020603050405020304" pitchFamily="18" charset="0"/>
              </a:rPr>
              <a:t> a password from its encrypted or disguised form. This can be done through various methods, some more sophisticated than others, with the ultimate goal of gaining unauthorized access to a system, account, or data. It's important to understand that password cracking is </a:t>
            </a:r>
            <a:r>
              <a:rPr lang="en-US" b="1" i="0" dirty="0">
                <a:solidFill>
                  <a:srgbClr val="1F1F1F"/>
                </a:solidFill>
                <a:effectLst/>
                <a:latin typeface="Times New Roman" panose="02020603050405020304" pitchFamily="18" charset="0"/>
                <a:cs typeface="Times New Roman" panose="02020603050405020304" pitchFamily="18" charset="0"/>
              </a:rPr>
              <a:t>illegal and unethical</a:t>
            </a:r>
            <a:r>
              <a:rPr lang="en-US" b="0" i="0" dirty="0">
                <a:solidFill>
                  <a:srgbClr val="1F1F1F"/>
                </a:solidFill>
                <a:effectLst/>
                <a:latin typeface="Times New Roman" panose="02020603050405020304" pitchFamily="18" charset="0"/>
                <a:cs typeface="Times New Roman" panose="02020603050405020304" pitchFamily="18" charset="0"/>
              </a:rPr>
              <a:t> when used without proper authorization.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248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B27D-D16E-378C-F0C7-656C6718A739}"/>
              </a:ext>
            </a:extLst>
          </p:cNvPr>
          <p:cNvSpPr>
            <a:spLocks noGrp="1"/>
          </p:cNvSpPr>
          <p:nvPr>
            <p:ph type="title"/>
          </p:nvPr>
        </p:nvSpPr>
        <p:spPr/>
        <p:txBody>
          <a:bodyPr>
            <a:normAutofit/>
          </a:bodyPr>
          <a:lstStyle/>
          <a:p>
            <a:r>
              <a:rPr lang="en-IN" sz="3600" dirty="0">
                <a:latin typeface="Arial Rounded MT Bold" panose="020F0704030504030204" pitchFamily="34" charset="0"/>
              </a:rPr>
              <a:t>OWASP</a:t>
            </a:r>
            <a:br>
              <a:rPr lang="en-IN" sz="3600" dirty="0">
                <a:latin typeface="Arial Rounded MT Bold" panose="020F0704030504030204" pitchFamily="34" charset="0"/>
              </a:rPr>
            </a:br>
            <a:r>
              <a:rPr lang="en-IN" sz="3600" dirty="0">
                <a:latin typeface="Arial Rounded MT Bold" panose="020F0704030504030204" pitchFamily="34" charset="0"/>
              </a:rPr>
              <a:t>   TOP 10 WEB APPLICATION SECURITY RISKS</a:t>
            </a:r>
          </a:p>
        </p:txBody>
      </p:sp>
      <p:sp>
        <p:nvSpPr>
          <p:cNvPr id="3" name="Content Placeholder 2">
            <a:extLst>
              <a:ext uri="{FF2B5EF4-FFF2-40B4-BE49-F238E27FC236}">
                <a16:creationId xmlns:a16="http://schemas.microsoft.com/office/drawing/2014/main" id="{7C0DE152-7CD7-3D4A-356A-549CF9CB5326}"/>
              </a:ext>
            </a:extLst>
          </p:cNvPr>
          <p:cNvSpPr>
            <a:spLocks noGrp="1"/>
          </p:cNvSpPr>
          <p:nvPr>
            <p:ph idx="1"/>
          </p:nvPr>
        </p:nvSpPr>
        <p:spPr/>
        <p:txBody>
          <a:bodyPr>
            <a:normAutofit fontScale="62500" lnSpcReduction="20000"/>
          </a:bodyPr>
          <a:lstStyle/>
          <a:p>
            <a:r>
              <a:rPr lang="en-IN" dirty="0">
                <a:solidFill>
                  <a:srgbClr val="1F1F1F"/>
                </a:solidFill>
                <a:latin typeface="Times New Roman" panose="02020603050405020304" pitchFamily="18" charset="0"/>
                <a:cs typeface="Times New Roman" panose="02020603050405020304" pitchFamily="18" charset="0"/>
              </a:rPr>
              <a:t>A01:2021:Broken Access Control</a:t>
            </a:r>
          </a:p>
          <a:p>
            <a:r>
              <a:rPr lang="en-IN" dirty="0">
                <a:solidFill>
                  <a:srgbClr val="1F1F1F"/>
                </a:solidFill>
                <a:latin typeface="Times New Roman" panose="02020603050405020304" pitchFamily="18" charset="0"/>
                <a:cs typeface="Times New Roman" panose="02020603050405020304" pitchFamily="18" charset="0"/>
              </a:rPr>
              <a:t>A02:2021-Cryptographic Failures</a:t>
            </a:r>
          </a:p>
          <a:p>
            <a:r>
              <a:rPr lang="en-IN" dirty="0">
                <a:solidFill>
                  <a:srgbClr val="1F1F1F"/>
                </a:solidFill>
                <a:latin typeface="Times New Roman" panose="02020603050405020304" pitchFamily="18" charset="0"/>
                <a:cs typeface="Times New Roman" panose="02020603050405020304" pitchFamily="18" charset="0"/>
              </a:rPr>
              <a:t>A03:2021-injection</a:t>
            </a:r>
          </a:p>
          <a:p>
            <a:r>
              <a:rPr lang="en-IN" dirty="0">
                <a:solidFill>
                  <a:srgbClr val="1F1F1F"/>
                </a:solidFill>
                <a:latin typeface="Times New Roman" panose="02020603050405020304" pitchFamily="18" charset="0"/>
                <a:cs typeface="Times New Roman" panose="02020603050405020304" pitchFamily="18" charset="0"/>
              </a:rPr>
              <a:t>A04:2021-Insecure Design</a:t>
            </a:r>
          </a:p>
          <a:p>
            <a:r>
              <a:rPr lang="en-IN" dirty="0">
                <a:solidFill>
                  <a:srgbClr val="1F1F1F"/>
                </a:solidFill>
                <a:latin typeface="Times New Roman" panose="02020603050405020304" pitchFamily="18" charset="0"/>
                <a:cs typeface="Times New Roman" panose="02020603050405020304" pitchFamily="18" charset="0"/>
              </a:rPr>
              <a:t>A05:2021-Security Misconfiguration</a:t>
            </a:r>
          </a:p>
          <a:p>
            <a:r>
              <a:rPr lang="en-IN" dirty="0">
                <a:solidFill>
                  <a:srgbClr val="1F1F1F"/>
                </a:solidFill>
                <a:latin typeface="Times New Roman" panose="02020603050405020304" pitchFamily="18" charset="0"/>
                <a:cs typeface="Times New Roman" panose="02020603050405020304" pitchFamily="18" charset="0"/>
              </a:rPr>
              <a:t>A06:2021-Vulnerable and outdated components</a:t>
            </a:r>
          </a:p>
          <a:p>
            <a:r>
              <a:rPr lang="en-IN" dirty="0">
                <a:solidFill>
                  <a:srgbClr val="1F1F1F"/>
                </a:solidFill>
                <a:latin typeface="Times New Roman" panose="02020603050405020304" pitchFamily="18" charset="0"/>
                <a:cs typeface="Times New Roman" panose="02020603050405020304" pitchFamily="18" charset="0"/>
              </a:rPr>
              <a:t>A07:2021-Identification and Authentication Failures</a:t>
            </a:r>
          </a:p>
          <a:p>
            <a:r>
              <a:rPr lang="en-IN" dirty="0">
                <a:solidFill>
                  <a:srgbClr val="1F1F1F"/>
                </a:solidFill>
                <a:latin typeface="Times New Roman" panose="02020603050405020304" pitchFamily="18" charset="0"/>
                <a:cs typeface="Times New Roman" panose="02020603050405020304" pitchFamily="18" charset="0"/>
              </a:rPr>
              <a:t>A08:2021-Software and Data integrity Failures</a:t>
            </a:r>
          </a:p>
          <a:p>
            <a:r>
              <a:rPr lang="en-IN" dirty="0">
                <a:solidFill>
                  <a:srgbClr val="1F1F1F"/>
                </a:solidFill>
                <a:latin typeface="Times New Roman" panose="02020603050405020304" pitchFamily="18" charset="0"/>
                <a:cs typeface="Times New Roman" panose="02020603050405020304" pitchFamily="18" charset="0"/>
              </a:rPr>
              <a:t>A09:2021-Security Logging and monitoring failures</a:t>
            </a:r>
          </a:p>
          <a:p>
            <a:r>
              <a:rPr lang="en-IN" dirty="0">
                <a:solidFill>
                  <a:srgbClr val="1F1F1F"/>
                </a:solidFill>
                <a:latin typeface="Times New Roman" panose="02020603050405020304" pitchFamily="18" charset="0"/>
                <a:cs typeface="Times New Roman" panose="02020603050405020304" pitchFamily="18" charset="0"/>
              </a:rPr>
              <a:t>A10:Server-side Request Forgery</a:t>
            </a:r>
          </a:p>
        </p:txBody>
      </p:sp>
    </p:spTree>
    <p:extLst>
      <p:ext uri="{BB962C8B-B14F-4D97-AF65-F5344CB8AC3E}">
        <p14:creationId xmlns:p14="http://schemas.microsoft.com/office/powerpoint/2010/main" val="2422520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2C41473-73EA-4F2F-C6CE-DB1772A533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8229" y="961103"/>
            <a:ext cx="7719775" cy="4935794"/>
          </a:xfrm>
          <a:ln>
            <a:solidFill>
              <a:schemeClr val="tx1"/>
            </a:solidFill>
          </a:ln>
        </p:spPr>
      </p:pic>
    </p:spTree>
    <p:extLst>
      <p:ext uri="{BB962C8B-B14F-4D97-AF65-F5344CB8AC3E}">
        <p14:creationId xmlns:p14="http://schemas.microsoft.com/office/powerpoint/2010/main" val="2145949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FDB8F7-21B5-56E2-0549-7C2518962E76}"/>
              </a:ext>
            </a:extLst>
          </p:cNvPr>
          <p:cNvSpPr>
            <a:spLocks noGrp="1"/>
          </p:cNvSpPr>
          <p:nvPr>
            <p:ph type="title"/>
          </p:nvPr>
        </p:nvSpPr>
        <p:spPr/>
        <p:txBody>
          <a:bodyPr/>
          <a:lstStyle/>
          <a:p>
            <a:r>
              <a:rPr lang="en-IN" sz="3600" dirty="0">
                <a:latin typeface="Arial Rounded MT Bold" panose="020F0704030504030204" pitchFamily="34" charset="0"/>
              </a:rPr>
              <a:t>Introduction To Web Applications…</a:t>
            </a:r>
          </a:p>
        </p:txBody>
      </p:sp>
      <p:sp>
        <p:nvSpPr>
          <p:cNvPr id="5" name="Content Placeholder 4">
            <a:extLst>
              <a:ext uri="{FF2B5EF4-FFF2-40B4-BE49-F238E27FC236}">
                <a16:creationId xmlns:a16="http://schemas.microsoft.com/office/drawing/2014/main" id="{8EEE6AFF-09F5-3971-C2DC-61DEB92D294B}"/>
              </a:ext>
            </a:extLst>
          </p:cNvPr>
          <p:cNvSpPr>
            <a:spLocks noGrp="1"/>
          </p:cNvSpPr>
          <p:nvPr>
            <p:ph idx="1"/>
          </p:nvPr>
        </p:nvSpPr>
        <p:spPr>
          <a:xfrm>
            <a:off x="1797666" y="1812185"/>
            <a:ext cx="9332450" cy="4514314"/>
          </a:xfrm>
        </p:spPr>
        <p:txBody>
          <a:bodyPr/>
          <a:lstStyle/>
          <a:p>
            <a:r>
              <a:rPr lang="en-US" b="0" i="0" dirty="0">
                <a:solidFill>
                  <a:srgbClr val="1F1F1F"/>
                </a:solidFill>
                <a:effectLst/>
                <a:latin typeface="Times New Roman" panose="02020603050405020304" pitchFamily="18" charset="0"/>
                <a:cs typeface="Times New Roman" panose="02020603050405020304" pitchFamily="18" charset="0"/>
              </a:rPr>
              <a:t>Web applications, often abbreviated as </a:t>
            </a:r>
            <a:r>
              <a:rPr lang="en-US" b="1" i="0" dirty="0">
                <a:solidFill>
                  <a:srgbClr val="1F1F1F"/>
                </a:solidFill>
                <a:effectLst/>
                <a:latin typeface="Times New Roman" panose="02020603050405020304" pitchFamily="18" charset="0"/>
                <a:cs typeface="Times New Roman" panose="02020603050405020304" pitchFamily="18" charset="0"/>
              </a:rPr>
              <a:t>web apps</a:t>
            </a:r>
            <a:r>
              <a:rPr lang="en-US" b="0" i="0" dirty="0">
                <a:solidFill>
                  <a:srgbClr val="1F1F1F"/>
                </a:solidFill>
                <a:effectLst/>
                <a:latin typeface="Times New Roman" panose="02020603050405020304" pitchFamily="18" charset="0"/>
                <a:cs typeface="Times New Roman" panose="02020603050405020304" pitchFamily="18" charset="0"/>
              </a:rPr>
              <a:t>, are software programs that run within a web browser. Unlike traditional desktop applications that need to be downloaded and installed, web apps are accessed through the internet using a web browser like Chrome, Firefox, or Edge. This makes them </a:t>
            </a:r>
            <a:r>
              <a:rPr lang="en-US" b="1" i="0" dirty="0">
                <a:solidFill>
                  <a:srgbClr val="1F1F1F"/>
                </a:solidFill>
                <a:effectLst/>
                <a:latin typeface="Times New Roman" panose="02020603050405020304" pitchFamily="18" charset="0"/>
                <a:cs typeface="Times New Roman" panose="02020603050405020304" pitchFamily="18" charset="0"/>
              </a:rPr>
              <a:t>platform-independent</a:t>
            </a:r>
            <a:r>
              <a:rPr lang="en-US" b="0" i="0" dirty="0">
                <a:solidFill>
                  <a:srgbClr val="1F1F1F"/>
                </a:solidFill>
                <a:effectLst/>
                <a:latin typeface="Times New Roman" panose="02020603050405020304" pitchFamily="18" charset="0"/>
                <a:cs typeface="Times New Roman" panose="02020603050405020304" pitchFamily="18" charset="0"/>
              </a:rPr>
              <a:t>, meaning they can be accessed from any device with a web browser and internet connection, regardless of the operating system (Windows, Mac, Linux,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330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9518D6-3AF0-20A9-B0A2-6ECF37CECB4D}"/>
              </a:ext>
            </a:extLst>
          </p:cNvPr>
          <p:cNvSpPr>
            <a:spLocks noGrp="1"/>
          </p:cNvSpPr>
          <p:nvPr>
            <p:ph type="title"/>
          </p:nvPr>
        </p:nvSpPr>
        <p:spPr>
          <a:xfrm>
            <a:off x="1800923" y="0"/>
            <a:ext cx="10018713" cy="1752599"/>
          </a:xfrm>
        </p:spPr>
        <p:txBody>
          <a:bodyPr>
            <a:normAutofit/>
          </a:bodyPr>
          <a:lstStyle/>
          <a:p>
            <a:r>
              <a:rPr lang="en-IN" sz="3600" dirty="0">
                <a:latin typeface="Arial Rounded MT Bold" panose="020F0704030504030204" pitchFamily="34" charset="0"/>
              </a:rPr>
              <a:t>How web application works</a:t>
            </a:r>
          </a:p>
        </p:txBody>
      </p:sp>
      <p:pic>
        <p:nvPicPr>
          <p:cNvPr id="107" name="Picture 106">
            <a:extLst>
              <a:ext uri="{FF2B5EF4-FFF2-40B4-BE49-F238E27FC236}">
                <a16:creationId xmlns:a16="http://schemas.microsoft.com/office/drawing/2014/main" id="{71352970-B2C9-CD5D-4AD3-97C3201C0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982" y="1654824"/>
            <a:ext cx="8288594" cy="4604774"/>
          </a:xfrm>
          <a:prstGeom prst="rect">
            <a:avLst/>
          </a:prstGeom>
          <a:ln>
            <a:solidFill>
              <a:schemeClr val="tx1"/>
            </a:solidFill>
          </a:ln>
        </p:spPr>
      </p:pic>
    </p:spTree>
    <p:extLst>
      <p:ext uri="{BB962C8B-B14F-4D97-AF65-F5344CB8AC3E}">
        <p14:creationId xmlns:p14="http://schemas.microsoft.com/office/powerpoint/2010/main" val="958492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5B9C-7C7F-6B1D-AB30-BCD38C81BD04}"/>
              </a:ext>
            </a:extLst>
          </p:cNvPr>
          <p:cNvSpPr>
            <a:spLocks noGrp="1"/>
          </p:cNvSpPr>
          <p:nvPr>
            <p:ph type="title"/>
          </p:nvPr>
        </p:nvSpPr>
        <p:spPr>
          <a:xfrm>
            <a:off x="1592118" y="0"/>
            <a:ext cx="10018713" cy="1752599"/>
          </a:xfrm>
        </p:spPr>
        <p:txBody>
          <a:bodyPr>
            <a:normAutofit/>
          </a:bodyPr>
          <a:lstStyle/>
          <a:p>
            <a:r>
              <a:rPr lang="en-IN" sz="3600" dirty="0">
                <a:latin typeface="Arial Rounded MT Bold" panose="020F0704030504030204" pitchFamily="34" charset="0"/>
              </a:rPr>
              <a:t>Web Application Architecture</a:t>
            </a:r>
          </a:p>
        </p:txBody>
      </p:sp>
      <p:pic>
        <p:nvPicPr>
          <p:cNvPr id="5" name="Content Placeholder 4">
            <a:extLst>
              <a:ext uri="{FF2B5EF4-FFF2-40B4-BE49-F238E27FC236}">
                <a16:creationId xmlns:a16="http://schemas.microsoft.com/office/drawing/2014/main" id="{6CC97A49-DB34-A826-D2A2-BEF3D71902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499" y="1624527"/>
            <a:ext cx="7644383" cy="4606925"/>
          </a:xfrm>
        </p:spPr>
      </p:pic>
    </p:spTree>
    <p:extLst>
      <p:ext uri="{BB962C8B-B14F-4D97-AF65-F5344CB8AC3E}">
        <p14:creationId xmlns:p14="http://schemas.microsoft.com/office/powerpoint/2010/main" val="3806862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8C53-1BD5-3E5A-8593-C8D99EEE4158}"/>
              </a:ext>
            </a:extLst>
          </p:cNvPr>
          <p:cNvSpPr>
            <a:spLocks noGrp="1"/>
          </p:cNvSpPr>
          <p:nvPr>
            <p:ph type="title"/>
          </p:nvPr>
        </p:nvSpPr>
        <p:spPr>
          <a:xfrm>
            <a:off x="2397979" y="187698"/>
            <a:ext cx="8596668" cy="697765"/>
          </a:xfrm>
        </p:spPr>
        <p:txBody>
          <a:bodyPr>
            <a:normAutofit/>
          </a:bodyPr>
          <a:lstStyle/>
          <a:p>
            <a:r>
              <a:rPr lang="en-IN" sz="3600" dirty="0">
                <a:latin typeface="Arial Rounded MT Bold" panose="020F0704030504030204" pitchFamily="34" charset="0"/>
              </a:rPr>
              <a:t>Web services</a:t>
            </a:r>
          </a:p>
        </p:txBody>
      </p:sp>
      <p:sp>
        <p:nvSpPr>
          <p:cNvPr id="3" name="Content Placeholder 2">
            <a:extLst>
              <a:ext uri="{FF2B5EF4-FFF2-40B4-BE49-F238E27FC236}">
                <a16:creationId xmlns:a16="http://schemas.microsoft.com/office/drawing/2014/main" id="{11DA16A3-92B1-E179-5F33-3DC225CE3F62}"/>
              </a:ext>
            </a:extLst>
          </p:cNvPr>
          <p:cNvSpPr>
            <a:spLocks noGrp="1"/>
          </p:cNvSpPr>
          <p:nvPr>
            <p:ph idx="1"/>
          </p:nvPr>
        </p:nvSpPr>
        <p:spPr>
          <a:xfrm>
            <a:off x="2201334" y="-387587"/>
            <a:ext cx="9243414" cy="5072099"/>
          </a:xfrm>
        </p:spPr>
        <p:txBody>
          <a:bodyPr/>
          <a:lstStyle/>
          <a:p>
            <a:r>
              <a:rPr lang="en-US" b="0" i="0" dirty="0">
                <a:solidFill>
                  <a:srgbClr val="1F1F1F"/>
                </a:solidFill>
                <a:effectLst/>
                <a:latin typeface="Times New Roman" panose="02020603050405020304" pitchFamily="18" charset="0"/>
                <a:cs typeface="Times New Roman" panose="02020603050405020304" pitchFamily="18" charset="0"/>
              </a:rPr>
              <a:t>Web services are a fundamental concept in the world of </a:t>
            </a:r>
            <a:r>
              <a:rPr lang="en-US" b="1" i="0" dirty="0">
                <a:solidFill>
                  <a:srgbClr val="1F1F1F"/>
                </a:solidFill>
                <a:effectLst/>
                <a:latin typeface="Times New Roman" panose="02020603050405020304" pitchFamily="18" charset="0"/>
                <a:cs typeface="Times New Roman" panose="02020603050405020304" pitchFamily="18" charset="0"/>
              </a:rPr>
              <a:t>distributed computing</a:t>
            </a:r>
            <a:r>
              <a:rPr lang="en-US" b="0" i="0" dirty="0">
                <a:solidFill>
                  <a:srgbClr val="1F1F1F"/>
                </a:solidFill>
                <a:effectLst/>
                <a:latin typeface="Times New Roman" panose="02020603050405020304" pitchFamily="18" charset="0"/>
                <a:cs typeface="Times New Roman" panose="02020603050405020304" pitchFamily="18" charset="0"/>
              </a:rPr>
              <a:t> and </a:t>
            </a:r>
            <a:r>
              <a:rPr lang="en-US" b="1" i="0" dirty="0">
                <a:solidFill>
                  <a:srgbClr val="1F1F1F"/>
                </a:solidFill>
                <a:effectLst/>
                <a:latin typeface="Times New Roman" panose="02020603050405020304" pitchFamily="18" charset="0"/>
                <a:cs typeface="Times New Roman" panose="02020603050405020304" pitchFamily="18" charset="0"/>
              </a:rPr>
              <a:t>network communication</a:t>
            </a:r>
            <a:r>
              <a:rPr lang="en-US" b="0" i="0" dirty="0">
                <a:solidFill>
                  <a:srgbClr val="1F1F1F"/>
                </a:solidFill>
                <a:effectLst/>
                <a:latin typeface="Times New Roman" panose="02020603050405020304" pitchFamily="18" charset="0"/>
                <a:cs typeface="Times New Roman" panose="02020603050405020304" pitchFamily="18" charset="0"/>
              </a:rPr>
              <a:t>. They enable applications to </a:t>
            </a:r>
            <a:r>
              <a:rPr lang="en-US" b="1" i="0" dirty="0">
                <a:solidFill>
                  <a:srgbClr val="1F1F1F"/>
                </a:solidFill>
                <a:effectLst/>
                <a:latin typeface="Times New Roman" panose="02020603050405020304" pitchFamily="18" charset="0"/>
                <a:cs typeface="Times New Roman" panose="02020603050405020304" pitchFamily="18" charset="0"/>
              </a:rPr>
              <a:t>communicate and exchange data</a:t>
            </a:r>
            <a:r>
              <a:rPr lang="en-US" b="0" i="0" dirty="0">
                <a:solidFill>
                  <a:srgbClr val="1F1F1F"/>
                </a:solidFill>
                <a:effectLst/>
                <a:latin typeface="Times New Roman" panose="02020603050405020304" pitchFamily="18" charset="0"/>
                <a:cs typeface="Times New Roman" panose="02020603050405020304" pitchFamily="18" charset="0"/>
              </a:rPr>
              <a:t> over the internet, regardless of the underlying programming languages, platforms, or operating systems used.</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326BC2A-FC9D-D0F6-B228-ECA7208A0D58}"/>
              </a:ext>
            </a:extLst>
          </p:cNvPr>
          <p:cNvPicPr>
            <a:picLocks noChangeAspect="1"/>
          </p:cNvPicPr>
          <p:nvPr/>
        </p:nvPicPr>
        <p:blipFill rotWithShape="1">
          <a:blip r:embed="rId2">
            <a:extLst>
              <a:ext uri="{28A0092B-C50C-407E-A947-70E740481C1C}">
                <a14:useLocalDpi xmlns:a14="http://schemas.microsoft.com/office/drawing/2010/main" val="0"/>
              </a:ext>
            </a:extLst>
          </a:blip>
          <a:srcRect r="9010"/>
          <a:stretch/>
        </p:blipFill>
        <p:spPr>
          <a:xfrm>
            <a:off x="3276326" y="3105716"/>
            <a:ext cx="6839973" cy="3369282"/>
          </a:xfrm>
          <a:prstGeom prst="rect">
            <a:avLst/>
          </a:prstGeom>
        </p:spPr>
      </p:pic>
    </p:spTree>
    <p:extLst>
      <p:ext uri="{BB962C8B-B14F-4D97-AF65-F5344CB8AC3E}">
        <p14:creationId xmlns:p14="http://schemas.microsoft.com/office/powerpoint/2010/main" val="3170760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8D29-34E7-0E79-F36D-D8CBAD4044F7}"/>
              </a:ext>
            </a:extLst>
          </p:cNvPr>
          <p:cNvSpPr>
            <a:spLocks noGrp="1"/>
          </p:cNvSpPr>
          <p:nvPr>
            <p:ph type="title"/>
          </p:nvPr>
        </p:nvSpPr>
        <p:spPr>
          <a:xfrm>
            <a:off x="1985766" y="671396"/>
            <a:ext cx="8596668" cy="771144"/>
          </a:xfrm>
        </p:spPr>
        <p:txBody>
          <a:bodyPr>
            <a:normAutofit/>
          </a:bodyPr>
          <a:lstStyle/>
          <a:p>
            <a:r>
              <a:rPr lang="en-IN" sz="3600" dirty="0">
                <a:latin typeface="Arial Rounded MT Bold" panose="020F0704030504030204" pitchFamily="34" charset="0"/>
              </a:rPr>
              <a:t>Vulnerability Stack</a:t>
            </a:r>
          </a:p>
        </p:txBody>
      </p:sp>
      <p:pic>
        <p:nvPicPr>
          <p:cNvPr id="7" name="Content Placeholder 6">
            <a:extLst>
              <a:ext uri="{FF2B5EF4-FFF2-40B4-BE49-F238E27FC236}">
                <a16:creationId xmlns:a16="http://schemas.microsoft.com/office/drawing/2014/main" id="{3C1E10E2-36D7-972A-EE74-AE08130AF6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5766" y="2015613"/>
            <a:ext cx="9375923" cy="3785419"/>
          </a:xfrm>
          <a:ln>
            <a:solidFill>
              <a:schemeClr val="tx1"/>
            </a:solidFill>
          </a:ln>
        </p:spPr>
      </p:pic>
    </p:spTree>
    <p:extLst>
      <p:ext uri="{BB962C8B-B14F-4D97-AF65-F5344CB8AC3E}">
        <p14:creationId xmlns:p14="http://schemas.microsoft.com/office/powerpoint/2010/main" val="208184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796512C-D880-1780-4F87-6116AE9A0D41}"/>
              </a:ext>
            </a:extLst>
          </p:cNvPr>
          <p:cNvSpPr txBox="1"/>
          <p:nvPr/>
        </p:nvSpPr>
        <p:spPr>
          <a:xfrm>
            <a:off x="2035278" y="865239"/>
            <a:ext cx="9222658" cy="5016758"/>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Passive Attack:</a:t>
            </a:r>
          </a:p>
          <a:p>
            <a:r>
              <a:rPr lang="en-US" sz="2000" b="0" i="0" dirty="0">
                <a:solidFill>
                  <a:srgbClr val="1F1F1F"/>
                </a:solidFill>
                <a:effectLst/>
                <a:latin typeface="Times New Roman" panose="02020603050405020304" pitchFamily="18" charset="0"/>
                <a:cs typeface="Times New Roman" panose="02020603050405020304" pitchFamily="18" charset="0"/>
              </a:rPr>
              <a:t>In contrast to active attacks that directly alter or disrupt systems, </a:t>
            </a:r>
            <a:r>
              <a:rPr lang="en-US" sz="2000" b="1" i="0" dirty="0">
                <a:solidFill>
                  <a:srgbClr val="1F1F1F"/>
                </a:solidFill>
                <a:effectLst/>
                <a:latin typeface="Times New Roman" panose="02020603050405020304" pitchFamily="18" charset="0"/>
                <a:cs typeface="Times New Roman" panose="02020603050405020304" pitchFamily="18" charset="0"/>
              </a:rPr>
              <a:t>passive attacks</a:t>
            </a:r>
            <a:r>
              <a:rPr lang="en-US" sz="2000" b="0" i="0" dirty="0">
                <a:solidFill>
                  <a:srgbClr val="1F1F1F"/>
                </a:solidFill>
                <a:effectLst/>
                <a:latin typeface="Times New Roman" panose="02020603050405020304" pitchFamily="18" charset="0"/>
                <a:cs typeface="Times New Roman" panose="02020603050405020304" pitchFamily="18" charset="0"/>
              </a:rPr>
              <a:t> in cybersecurity focus on </a:t>
            </a:r>
            <a:r>
              <a:rPr lang="en-US" sz="2000" b="1" i="0" dirty="0">
                <a:solidFill>
                  <a:srgbClr val="1F1F1F"/>
                </a:solidFill>
                <a:effectLst/>
                <a:latin typeface="Times New Roman" panose="02020603050405020304" pitchFamily="18" charset="0"/>
                <a:cs typeface="Times New Roman" panose="02020603050405020304" pitchFamily="18" charset="0"/>
              </a:rPr>
              <a:t>gathering information</a:t>
            </a:r>
            <a:r>
              <a:rPr lang="en-US" sz="2000" b="0" i="0" dirty="0">
                <a:solidFill>
                  <a:srgbClr val="1F1F1F"/>
                </a:solidFill>
                <a:effectLst/>
                <a:latin typeface="Times New Roman" panose="02020603050405020304" pitchFamily="18" charset="0"/>
                <a:cs typeface="Times New Roman" panose="02020603050405020304" pitchFamily="18" charset="0"/>
              </a:rPr>
              <a:t> about a target system or network </a:t>
            </a:r>
            <a:r>
              <a:rPr lang="en-US" sz="2000" b="1" i="0" dirty="0">
                <a:solidFill>
                  <a:srgbClr val="1F1F1F"/>
                </a:solidFill>
                <a:effectLst/>
                <a:latin typeface="Times New Roman" panose="02020603050405020304" pitchFamily="18" charset="0"/>
                <a:cs typeface="Times New Roman" panose="02020603050405020304" pitchFamily="18" charset="0"/>
              </a:rPr>
              <a:t>without being detected</a:t>
            </a:r>
            <a:r>
              <a:rPr lang="en-US" sz="2000" b="0" i="0" dirty="0">
                <a:solidFill>
                  <a:srgbClr val="1F1F1F"/>
                </a:solidFill>
                <a:effectLst/>
                <a:latin typeface="Times New Roman" panose="02020603050405020304" pitchFamily="18" charset="0"/>
                <a:cs typeface="Times New Roman" panose="02020603050405020304" pitchFamily="18" charset="0"/>
              </a:rPr>
              <a:t>. They act more like eavesdroppers, listening and observing without interacting with the system itself.</a:t>
            </a:r>
          </a:p>
          <a:p>
            <a:endParaRPr lang="en-US" sz="2000"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Eavesdropping:</a:t>
            </a:r>
            <a:r>
              <a:rPr lang="en-US" b="0" i="0" dirty="0">
                <a:solidFill>
                  <a:srgbClr val="1F1F1F"/>
                </a:solidFill>
                <a:effectLst/>
                <a:latin typeface="Times New Roman" panose="02020603050405020304" pitchFamily="18" charset="0"/>
                <a:cs typeface="Times New Roman" panose="02020603050405020304" pitchFamily="18" charset="0"/>
              </a:rPr>
              <a:t> Intercepting data transmissions over unsecured networks (e.g., Wi-Fi) to capture information like login credentials or messages.</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Traffic analysis:</a:t>
            </a:r>
            <a:r>
              <a:rPr lang="en-US" b="0" i="0" dirty="0">
                <a:solidFill>
                  <a:srgbClr val="1F1F1F"/>
                </a:solidFill>
                <a:effectLst/>
                <a:latin typeface="Times New Roman" panose="02020603050405020304" pitchFamily="18" charset="0"/>
                <a:cs typeface="Times New Roman" panose="02020603050405020304" pitchFamily="18" charset="0"/>
              </a:rPr>
              <a:t> Monitoring network traffic patterns to gain insights into the system's activities, user behavior, or potential vulnerabilities.</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Shoulder surfing:</a:t>
            </a:r>
            <a:r>
              <a:rPr lang="en-US" b="0" i="0" dirty="0">
                <a:solidFill>
                  <a:srgbClr val="1F1F1F"/>
                </a:solidFill>
                <a:effectLst/>
                <a:latin typeface="Times New Roman" panose="02020603050405020304" pitchFamily="18" charset="0"/>
                <a:cs typeface="Times New Roman" panose="02020603050405020304" pitchFamily="18" charset="0"/>
              </a:rPr>
              <a:t> Stealing information by observing someone physically using a device or writing down sensitive information.</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Dumpster diving:</a:t>
            </a:r>
            <a:r>
              <a:rPr lang="en-US" b="0" i="0" dirty="0">
                <a:solidFill>
                  <a:srgbClr val="1F1F1F"/>
                </a:solidFill>
                <a:effectLst/>
                <a:latin typeface="Times New Roman" panose="02020603050405020304" pitchFamily="18" charset="0"/>
                <a:cs typeface="Times New Roman" panose="02020603050405020304" pitchFamily="18" charset="0"/>
              </a:rPr>
              <a:t> Recovering discarded documents or data storage devices containing sensitive information that hasn't been properly disposed of.</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Social engineering:</a:t>
            </a:r>
            <a:r>
              <a:rPr lang="en-US" b="0" i="0" dirty="0">
                <a:solidFill>
                  <a:srgbClr val="1F1F1F"/>
                </a:solidFill>
                <a:effectLst/>
                <a:latin typeface="Times New Roman" panose="02020603050405020304" pitchFamily="18" charset="0"/>
                <a:cs typeface="Times New Roman" panose="02020603050405020304" pitchFamily="18" charset="0"/>
              </a:rPr>
              <a:t> Deceiving users into revealing confidential information through manipulation or exploiting their trust.</a:t>
            </a:r>
          </a:p>
          <a:p>
            <a:endParaRPr lang="en-IN"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626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2E1F-EA6A-AA31-79D7-BEDA18FA8526}"/>
              </a:ext>
            </a:extLst>
          </p:cNvPr>
          <p:cNvSpPr>
            <a:spLocks noGrp="1"/>
          </p:cNvSpPr>
          <p:nvPr>
            <p:ph type="title"/>
          </p:nvPr>
        </p:nvSpPr>
        <p:spPr>
          <a:xfrm>
            <a:off x="2683115" y="620809"/>
            <a:ext cx="8596668" cy="835152"/>
          </a:xfrm>
        </p:spPr>
        <p:txBody>
          <a:bodyPr>
            <a:noAutofit/>
          </a:bodyPr>
          <a:lstStyle/>
          <a:p>
            <a:r>
              <a:rPr lang="en-IN" sz="3600" dirty="0">
                <a:latin typeface="Arial Rounded MT Bold" panose="020F0704030504030204" pitchFamily="34" charset="0"/>
              </a:rPr>
              <a:t>OWASP Top 10 Applications security Risks</a:t>
            </a:r>
          </a:p>
        </p:txBody>
      </p:sp>
      <p:sp>
        <p:nvSpPr>
          <p:cNvPr id="4" name="Rectangle: Rounded Corners 3">
            <a:extLst>
              <a:ext uri="{FF2B5EF4-FFF2-40B4-BE49-F238E27FC236}">
                <a16:creationId xmlns:a16="http://schemas.microsoft.com/office/drawing/2014/main" id="{D65F85A8-B213-2C20-D300-7860E59182BD}"/>
              </a:ext>
            </a:extLst>
          </p:cNvPr>
          <p:cNvSpPr/>
          <p:nvPr/>
        </p:nvSpPr>
        <p:spPr>
          <a:xfrm>
            <a:off x="2683115" y="2387566"/>
            <a:ext cx="2414016" cy="621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A1:Injection</a:t>
            </a:r>
          </a:p>
        </p:txBody>
      </p:sp>
      <p:sp>
        <p:nvSpPr>
          <p:cNvPr id="5" name="Rectangle: Rounded Corners 4">
            <a:extLst>
              <a:ext uri="{FF2B5EF4-FFF2-40B4-BE49-F238E27FC236}">
                <a16:creationId xmlns:a16="http://schemas.microsoft.com/office/drawing/2014/main" id="{8465CB38-5184-EAE9-1731-3464396C4A68}"/>
              </a:ext>
            </a:extLst>
          </p:cNvPr>
          <p:cNvSpPr/>
          <p:nvPr/>
        </p:nvSpPr>
        <p:spPr>
          <a:xfrm>
            <a:off x="2683115" y="3301967"/>
            <a:ext cx="2414016" cy="6309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A2:Broken Authentication</a:t>
            </a:r>
          </a:p>
        </p:txBody>
      </p:sp>
      <p:sp>
        <p:nvSpPr>
          <p:cNvPr id="6" name="Rectangle: Rounded Corners 5">
            <a:extLst>
              <a:ext uri="{FF2B5EF4-FFF2-40B4-BE49-F238E27FC236}">
                <a16:creationId xmlns:a16="http://schemas.microsoft.com/office/drawing/2014/main" id="{66BBA87C-F1AE-56AD-A9E1-2C70A3E3C57D}"/>
              </a:ext>
            </a:extLst>
          </p:cNvPr>
          <p:cNvSpPr/>
          <p:nvPr/>
        </p:nvSpPr>
        <p:spPr>
          <a:xfrm>
            <a:off x="2683115" y="4313902"/>
            <a:ext cx="2414016" cy="7406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A3:Sensitive Data Exposure</a:t>
            </a:r>
          </a:p>
        </p:txBody>
      </p:sp>
      <p:sp>
        <p:nvSpPr>
          <p:cNvPr id="7" name="Rectangle: Rounded Corners 6">
            <a:extLst>
              <a:ext uri="{FF2B5EF4-FFF2-40B4-BE49-F238E27FC236}">
                <a16:creationId xmlns:a16="http://schemas.microsoft.com/office/drawing/2014/main" id="{DE2D47F3-EB6D-E66E-A44D-DFE9DFCF32CB}"/>
              </a:ext>
            </a:extLst>
          </p:cNvPr>
          <p:cNvSpPr/>
          <p:nvPr/>
        </p:nvSpPr>
        <p:spPr>
          <a:xfrm>
            <a:off x="2683115" y="5435564"/>
            <a:ext cx="2414016" cy="7162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A4:XML External Entity</a:t>
            </a:r>
          </a:p>
        </p:txBody>
      </p:sp>
      <p:sp>
        <p:nvSpPr>
          <p:cNvPr id="9" name="Rectangle: Rounded Corners 8">
            <a:extLst>
              <a:ext uri="{FF2B5EF4-FFF2-40B4-BE49-F238E27FC236}">
                <a16:creationId xmlns:a16="http://schemas.microsoft.com/office/drawing/2014/main" id="{CFA7F2BB-AE4F-630C-3094-DB0F59B017C8}"/>
              </a:ext>
            </a:extLst>
          </p:cNvPr>
          <p:cNvSpPr/>
          <p:nvPr/>
        </p:nvSpPr>
        <p:spPr>
          <a:xfrm>
            <a:off x="7739747" y="3353782"/>
            <a:ext cx="2779776" cy="7406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A6: Security Misconfigurations</a:t>
            </a:r>
            <a:endParaRPr lang="en-IN" dirty="0"/>
          </a:p>
        </p:txBody>
      </p:sp>
      <p:sp>
        <p:nvSpPr>
          <p:cNvPr id="10" name="Rectangle: Rounded Corners 9">
            <a:extLst>
              <a:ext uri="{FF2B5EF4-FFF2-40B4-BE49-F238E27FC236}">
                <a16:creationId xmlns:a16="http://schemas.microsoft.com/office/drawing/2014/main" id="{93A9CB86-0304-81E8-751F-A03DDBBB7E63}"/>
              </a:ext>
            </a:extLst>
          </p:cNvPr>
          <p:cNvSpPr/>
          <p:nvPr/>
        </p:nvSpPr>
        <p:spPr>
          <a:xfrm>
            <a:off x="7748891" y="4387054"/>
            <a:ext cx="2779776" cy="731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A7:Cross-site Scripting(XSS)Attack</a:t>
            </a:r>
            <a:endParaRPr lang="en-IN" dirty="0"/>
          </a:p>
        </p:txBody>
      </p:sp>
      <p:sp>
        <p:nvSpPr>
          <p:cNvPr id="11" name="Rectangle: Rounded Corners 10">
            <a:extLst>
              <a:ext uri="{FF2B5EF4-FFF2-40B4-BE49-F238E27FC236}">
                <a16:creationId xmlns:a16="http://schemas.microsoft.com/office/drawing/2014/main" id="{0395D845-ABBF-9CE3-9C1A-456F0D0A9D22}"/>
              </a:ext>
            </a:extLst>
          </p:cNvPr>
          <p:cNvSpPr/>
          <p:nvPr/>
        </p:nvSpPr>
        <p:spPr>
          <a:xfrm>
            <a:off x="7684883" y="5435564"/>
            <a:ext cx="2843784" cy="7162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A8:Insecure </a:t>
            </a:r>
            <a:r>
              <a:rPr lang="en-US" dirty="0" err="1"/>
              <a:t>Deseralization</a:t>
            </a:r>
            <a:endParaRPr lang="en-IN" dirty="0"/>
          </a:p>
        </p:txBody>
      </p:sp>
      <p:sp>
        <p:nvSpPr>
          <p:cNvPr id="12" name="Rectangle: Rounded Corners 11">
            <a:extLst>
              <a:ext uri="{FF2B5EF4-FFF2-40B4-BE49-F238E27FC236}">
                <a16:creationId xmlns:a16="http://schemas.microsoft.com/office/drawing/2014/main" id="{A417FF31-E536-0FDA-6406-C41DEE522AF8}"/>
              </a:ext>
            </a:extLst>
          </p:cNvPr>
          <p:cNvSpPr/>
          <p:nvPr/>
        </p:nvSpPr>
        <p:spPr>
          <a:xfrm>
            <a:off x="7748891" y="2475958"/>
            <a:ext cx="2642616" cy="6156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A5:Broken Access Control</a:t>
            </a:r>
            <a:endParaRPr lang="en-IN" dirty="0"/>
          </a:p>
        </p:txBody>
      </p:sp>
    </p:spTree>
    <p:extLst>
      <p:ext uri="{BB962C8B-B14F-4D97-AF65-F5344CB8AC3E}">
        <p14:creationId xmlns:p14="http://schemas.microsoft.com/office/powerpoint/2010/main" val="289914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155A-3C03-D8E9-A691-0339D7579409}"/>
              </a:ext>
            </a:extLst>
          </p:cNvPr>
          <p:cNvSpPr>
            <a:spLocks noGrp="1"/>
          </p:cNvSpPr>
          <p:nvPr>
            <p:ph type="title"/>
          </p:nvPr>
        </p:nvSpPr>
        <p:spPr>
          <a:xfrm>
            <a:off x="2378315" y="445401"/>
            <a:ext cx="8596668" cy="743712"/>
          </a:xfrm>
        </p:spPr>
        <p:txBody>
          <a:bodyPr>
            <a:normAutofit fontScale="90000"/>
          </a:bodyPr>
          <a:lstStyle/>
          <a:p>
            <a:r>
              <a:rPr lang="en-IN" dirty="0">
                <a:latin typeface="Arial Rounded MT Bold" panose="020F0704030504030204" pitchFamily="34" charset="0"/>
              </a:rPr>
              <a:t>A1-Injection:</a:t>
            </a:r>
            <a:br>
              <a:rPr lang="en-IN" dirty="0"/>
            </a:br>
            <a:endParaRPr lang="en-IN" dirty="0"/>
          </a:p>
        </p:txBody>
      </p:sp>
      <p:sp>
        <p:nvSpPr>
          <p:cNvPr id="3" name="Content Placeholder 2">
            <a:extLst>
              <a:ext uri="{FF2B5EF4-FFF2-40B4-BE49-F238E27FC236}">
                <a16:creationId xmlns:a16="http://schemas.microsoft.com/office/drawing/2014/main" id="{78FD9ACF-1394-ADD0-AFF2-7E11A9B1180F}"/>
              </a:ext>
            </a:extLst>
          </p:cNvPr>
          <p:cNvSpPr>
            <a:spLocks noGrp="1"/>
          </p:cNvSpPr>
          <p:nvPr>
            <p:ph idx="1"/>
          </p:nvPr>
        </p:nvSpPr>
        <p:spPr>
          <a:xfrm>
            <a:off x="1886701" y="1189113"/>
            <a:ext cx="9282743" cy="4910327"/>
          </a:xfrm>
        </p:spPr>
        <p:txBody>
          <a:bodyPr/>
          <a:lstStyle/>
          <a:p>
            <a:pPr marL="0" indent="0">
              <a:buNone/>
            </a:pPr>
            <a:r>
              <a:rPr lang="en-US" b="0" i="0" dirty="0">
                <a:solidFill>
                  <a:srgbClr val="1F1F1F"/>
                </a:solidFill>
                <a:effectLst/>
                <a:latin typeface="Times New Roman" panose="02020603050405020304" pitchFamily="18" charset="0"/>
                <a:cs typeface="Times New Roman" panose="02020603050405020304" pitchFamily="18" charset="0"/>
              </a:rPr>
              <a:t>A1 injection, also known as </a:t>
            </a:r>
            <a:r>
              <a:rPr lang="en-US" b="1" i="0" dirty="0">
                <a:solidFill>
                  <a:srgbClr val="1F1F1F"/>
                </a:solidFill>
                <a:effectLst/>
                <a:latin typeface="Times New Roman" panose="02020603050405020304" pitchFamily="18" charset="0"/>
                <a:cs typeface="Times New Roman" panose="02020603050405020304" pitchFamily="18" charset="0"/>
              </a:rPr>
              <a:t>SQL injection (Structured Query Language injection)</a:t>
            </a:r>
            <a:r>
              <a:rPr lang="en-US" b="0" i="0" dirty="0">
                <a:solidFill>
                  <a:srgbClr val="1F1F1F"/>
                </a:solidFill>
                <a:effectLst/>
                <a:latin typeface="Times New Roman" panose="02020603050405020304" pitchFamily="18" charset="0"/>
                <a:cs typeface="Times New Roman" panose="02020603050405020304" pitchFamily="18" charset="0"/>
              </a:rPr>
              <a:t>, is a type of </a:t>
            </a:r>
            <a:r>
              <a:rPr lang="en-US" b="1" i="0" dirty="0">
                <a:solidFill>
                  <a:srgbClr val="1F1F1F"/>
                </a:solidFill>
                <a:effectLst/>
                <a:latin typeface="Times New Roman" panose="02020603050405020304" pitchFamily="18" charset="0"/>
                <a:cs typeface="Times New Roman" panose="02020603050405020304" pitchFamily="18" charset="0"/>
              </a:rPr>
              <a:t>web security vulnerability</a:t>
            </a:r>
            <a:r>
              <a:rPr lang="en-US" b="0" i="0" dirty="0">
                <a:solidFill>
                  <a:srgbClr val="1F1F1F"/>
                </a:solidFill>
                <a:effectLst/>
                <a:latin typeface="Times New Roman" panose="02020603050405020304" pitchFamily="18" charset="0"/>
                <a:cs typeface="Times New Roman" panose="02020603050405020304" pitchFamily="18" charset="0"/>
              </a:rPr>
              <a:t> that allows an attacker to inject malicious code into a website's database queries. This can lead to a variety of serious security consequences, including:</a:t>
            </a:r>
          </a:p>
          <a:p>
            <a:pPr algn="l">
              <a:buFont typeface="Arial" panose="020B0604020202020204" pitchFamily="34" charset="0"/>
              <a:buChar char="•"/>
            </a:pPr>
            <a:r>
              <a:rPr lang="en-US" i="0" dirty="0">
                <a:solidFill>
                  <a:srgbClr val="1F1F1F"/>
                </a:solidFill>
                <a:effectLst/>
                <a:latin typeface="Times New Roman" panose="02020603050405020304" pitchFamily="18" charset="0"/>
                <a:cs typeface="Times New Roman" panose="02020603050405020304" pitchFamily="18" charset="0"/>
              </a:rPr>
              <a:t>Data theft</a:t>
            </a:r>
          </a:p>
          <a:p>
            <a:pPr algn="l">
              <a:buFont typeface="Arial" panose="020B0604020202020204" pitchFamily="34" charset="0"/>
              <a:buChar char="•"/>
            </a:pPr>
            <a:r>
              <a:rPr lang="en-US" i="0" dirty="0">
                <a:solidFill>
                  <a:srgbClr val="1F1F1F"/>
                </a:solidFill>
                <a:effectLst/>
                <a:latin typeface="Times New Roman" panose="02020603050405020304" pitchFamily="18" charset="0"/>
                <a:cs typeface="Times New Roman" panose="02020603050405020304" pitchFamily="18" charset="0"/>
              </a:rPr>
              <a:t>Data manipulation</a:t>
            </a:r>
          </a:p>
          <a:p>
            <a:pPr algn="l">
              <a:buFont typeface="Arial" panose="020B0604020202020204" pitchFamily="34" charset="0"/>
              <a:buChar char="•"/>
            </a:pPr>
            <a:r>
              <a:rPr lang="en-US" i="0" dirty="0">
                <a:solidFill>
                  <a:srgbClr val="1F1F1F"/>
                </a:solidFill>
                <a:effectLst/>
                <a:latin typeface="Times New Roman" panose="02020603050405020304" pitchFamily="18" charset="0"/>
                <a:cs typeface="Times New Roman" panose="02020603050405020304" pitchFamily="18" charset="0"/>
              </a:rPr>
              <a:t>Website takeover</a:t>
            </a:r>
          </a:p>
          <a:p>
            <a:pPr marL="0" indent="0">
              <a:buNone/>
            </a:pPr>
            <a:endParaRPr lang="en-IN" dirty="0"/>
          </a:p>
          <a:p>
            <a:endParaRPr lang="en-IN" dirty="0"/>
          </a:p>
        </p:txBody>
      </p:sp>
      <p:pic>
        <p:nvPicPr>
          <p:cNvPr id="5" name="Picture 4">
            <a:extLst>
              <a:ext uri="{FF2B5EF4-FFF2-40B4-BE49-F238E27FC236}">
                <a16:creationId xmlns:a16="http://schemas.microsoft.com/office/drawing/2014/main" id="{CF1E433C-AF72-4D2D-16A5-02EC7554C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823" y="3544596"/>
            <a:ext cx="5084064" cy="2703804"/>
          </a:xfrm>
          <a:prstGeom prst="rect">
            <a:avLst/>
          </a:prstGeom>
        </p:spPr>
      </p:pic>
    </p:spTree>
    <p:extLst>
      <p:ext uri="{BB962C8B-B14F-4D97-AF65-F5344CB8AC3E}">
        <p14:creationId xmlns:p14="http://schemas.microsoft.com/office/powerpoint/2010/main" val="3709828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B221-FDA2-F274-782C-C51640DC69D7}"/>
              </a:ext>
            </a:extLst>
          </p:cNvPr>
          <p:cNvSpPr>
            <a:spLocks noGrp="1"/>
          </p:cNvSpPr>
          <p:nvPr>
            <p:ph type="title"/>
          </p:nvPr>
        </p:nvSpPr>
        <p:spPr>
          <a:xfrm>
            <a:off x="1631795" y="0"/>
            <a:ext cx="10018713" cy="1752599"/>
          </a:xfrm>
        </p:spPr>
        <p:txBody>
          <a:bodyPr>
            <a:normAutofit/>
          </a:bodyPr>
          <a:lstStyle/>
          <a:p>
            <a:r>
              <a:rPr lang="en-IN" sz="3600" dirty="0">
                <a:latin typeface="Arial Rounded MT Bold" panose="020F0704030504030204" pitchFamily="34" charset="0"/>
              </a:rPr>
              <a:t>A2-Broken Authentication:</a:t>
            </a:r>
          </a:p>
        </p:txBody>
      </p:sp>
      <p:sp>
        <p:nvSpPr>
          <p:cNvPr id="3" name="Content Placeholder 2">
            <a:extLst>
              <a:ext uri="{FF2B5EF4-FFF2-40B4-BE49-F238E27FC236}">
                <a16:creationId xmlns:a16="http://schemas.microsoft.com/office/drawing/2014/main" id="{D51B29A8-A777-EB06-9EA4-D6FDCE4B75B8}"/>
              </a:ext>
            </a:extLst>
          </p:cNvPr>
          <p:cNvSpPr>
            <a:spLocks noGrp="1"/>
          </p:cNvSpPr>
          <p:nvPr>
            <p:ph idx="1"/>
          </p:nvPr>
        </p:nvSpPr>
        <p:spPr>
          <a:xfrm>
            <a:off x="2034184" y="385496"/>
            <a:ext cx="9017273" cy="4395442"/>
          </a:xfrm>
        </p:spPr>
        <p:txBody>
          <a:bodyPr/>
          <a:lstStyle/>
          <a:p>
            <a:pPr marL="0" indent="0">
              <a:buNone/>
            </a:pPr>
            <a:r>
              <a:rPr lang="en-US" b="1" i="0" dirty="0">
                <a:solidFill>
                  <a:srgbClr val="1F1F1F"/>
                </a:solidFill>
                <a:effectLst/>
                <a:latin typeface="Google Sans"/>
              </a:rPr>
              <a:t>A2: Broken Authentication</a:t>
            </a:r>
            <a:r>
              <a:rPr lang="en-US" b="0" i="0" dirty="0">
                <a:solidFill>
                  <a:srgbClr val="1F1F1F"/>
                </a:solidFill>
                <a:effectLst/>
                <a:latin typeface="Google Sans"/>
              </a:rPr>
              <a:t> refers to vulnerabilities in an application's authentication and session management mechanisms. These vulnerabilities can allow unauthorized users to gain access to accounts, data, or functionalities they shouldn't have</a:t>
            </a:r>
            <a:endParaRPr lang="en-IN" dirty="0"/>
          </a:p>
        </p:txBody>
      </p:sp>
      <p:pic>
        <p:nvPicPr>
          <p:cNvPr id="4" name="Content Placeholder 4">
            <a:extLst>
              <a:ext uri="{FF2B5EF4-FFF2-40B4-BE49-F238E27FC236}">
                <a16:creationId xmlns:a16="http://schemas.microsoft.com/office/drawing/2014/main" id="{AE9C64FD-BA8A-2787-2DF9-24840792E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99" y="3647008"/>
            <a:ext cx="6703317" cy="2825496"/>
          </a:xfrm>
          <a:prstGeom prst="rect">
            <a:avLst/>
          </a:prstGeom>
        </p:spPr>
      </p:pic>
    </p:spTree>
    <p:extLst>
      <p:ext uri="{BB962C8B-B14F-4D97-AF65-F5344CB8AC3E}">
        <p14:creationId xmlns:p14="http://schemas.microsoft.com/office/powerpoint/2010/main" val="3225857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881B-5ABD-CA68-CE83-42EDCAB489AA}"/>
              </a:ext>
            </a:extLst>
          </p:cNvPr>
          <p:cNvSpPr>
            <a:spLocks noGrp="1"/>
          </p:cNvSpPr>
          <p:nvPr>
            <p:ph type="title"/>
          </p:nvPr>
        </p:nvSpPr>
        <p:spPr>
          <a:xfrm>
            <a:off x="2299657" y="312194"/>
            <a:ext cx="8596668" cy="1008888"/>
          </a:xfrm>
        </p:spPr>
        <p:txBody>
          <a:bodyPr>
            <a:normAutofit/>
          </a:bodyPr>
          <a:lstStyle/>
          <a:p>
            <a:r>
              <a:rPr lang="en-IN" sz="3600" dirty="0">
                <a:latin typeface="Arial Rounded MT Bold" panose="020F0704030504030204" pitchFamily="34" charset="0"/>
              </a:rPr>
              <a:t>A3-Sensitive Data Exposure</a:t>
            </a:r>
          </a:p>
        </p:txBody>
      </p:sp>
      <p:sp>
        <p:nvSpPr>
          <p:cNvPr id="7" name="Content Placeholder 6">
            <a:extLst>
              <a:ext uri="{FF2B5EF4-FFF2-40B4-BE49-F238E27FC236}">
                <a16:creationId xmlns:a16="http://schemas.microsoft.com/office/drawing/2014/main" id="{F19A04D1-5DA5-6408-24B8-D525CAA99194}"/>
              </a:ext>
            </a:extLst>
          </p:cNvPr>
          <p:cNvSpPr>
            <a:spLocks noGrp="1"/>
          </p:cNvSpPr>
          <p:nvPr>
            <p:ph idx="1"/>
          </p:nvPr>
        </p:nvSpPr>
        <p:spPr>
          <a:xfrm>
            <a:off x="1770298" y="1612582"/>
            <a:ext cx="9655386" cy="4422875"/>
          </a:xfrm>
        </p:spPr>
        <p:txBody>
          <a:bodyPr/>
          <a:lstStyle/>
          <a:p>
            <a:pPr marL="0" indent="0">
              <a:buNone/>
            </a:pPr>
            <a:r>
              <a:rPr lang="en-US" b="0" i="0" dirty="0">
                <a:solidFill>
                  <a:srgbClr val="1F1F1F"/>
                </a:solidFill>
                <a:effectLst/>
                <a:latin typeface="Times New Roman" panose="02020603050405020304" pitchFamily="18" charset="0"/>
                <a:cs typeface="Times New Roman" panose="02020603050405020304" pitchFamily="18" charset="0"/>
              </a:rPr>
              <a:t>A3 in the context of OWASP Top 10 refers to </a:t>
            </a:r>
            <a:r>
              <a:rPr lang="en-US" b="1" i="0" dirty="0">
                <a:solidFill>
                  <a:srgbClr val="1F1F1F"/>
                </a:solidFill>
                <a:effectLst/>
                <a:latin typeface="Times New Roman" panose="02020603050405020304" pitchFamily="18" charset="0"/>
                <a:cs typeface="Times New Roman" panose="02020603050405020304" pitchFamily="18" charset="0"/>
              </a:rPr>
              <a:t>Sensitive Data Exposure</a:t>
            </a:r>
            <a:r>
              <a:rPr lang="en-US" b="0" i="0" dirty="0">
                <a:solidFill>
                  <a:srgbClr val="1F1F1F"/>
                </a:solidFill>
                <a:effectLst/>
                <a:latin typeface="Times New Roman" panose="02020603050405020304" pitchFamily="18" charset="0"/>
                <a:cs typeface="Times New Roman" panose="02020603050405020304" pitchFamily="18" charset="0"/>
              </a:rPr>
              <a:t>. It encompasses vulnerabilities that can lead to the exposure of sensitive data, such as:</a:t>
            </a:r>
          </a:p>
          <a:p>
            <a:r>
              <a:rPr lang="en-US" i="0" dirty="0">
                <a:solidFill>
                  <a:srgbClr val="1F1F1F"/>
                </a:solidFill>
                <a:effectLst/>
                <a:latin typeface="Times New Roman" panose="02020603050405020304" pitchFamily="18" charset="0"/>
                <a:cs typeface="Times New Roman" panose="02020603050405020304" pitchFamily="18" charset="0"/>
              </a:rPr>
              <a:t>Personal information</a:t>
            </a:r>
          </a:p>
          <a:p>
            <a:r>
              <a:rPr lang="en-US" i="0" dirty="0">
                <a:solidFill>
                  <a:srgbClr val="1F1F1F"/>
                </a:solidFill>
                <a:effectLst/>
                <a:latin typeface="Times New Roman" panose="02020603050405020304" pitchFamily="18" charset="0"/>
                <a:cs typeface="Times New Roman" panose="02020603050405020304" pitchFamily="18" charset="0"/>
              </a:rPr>
              <a:t>Financial data</a:t>
            </a:r>
          </a:p>
          <a:p>
            <a:r>
              <a:rPr lang="en-US" i="0" dirty="0">
                <a:solidFill>
                  <a:srgbClr val="1F1F1F"/>
                </a:solidFill>
                <a:effectLst/>
                <a:latin typeface="Times New Roman" panose="02020603050405020304" pitchFamily="18" charset="0"/>
                <a:cs typeface="Times New Roman" panose="02020603050405020304" pitchFamily="18" charset="0"/>
              </a:rPr>
              <a:t>Medical data</a:t>
            </a:r>
          </a:p>
          <a:p>
            <a:r>
              <a:rPr lang="en-US" i="0" dirty="0">
                <a:solidFill>
                  <a:srgbClr val="1F1F1F"/>
                </a:solidFill>
                <a:effectLst/>
                <a:latin typeface="Times New Roman" panose="02020603050405020304" pitchFamily="18" charset="0"/>
                <a:cs typeface="Times New Roman" panose="02020603050405020304" pitchFamily="18" charset="0"/>
              </a:rPr>
              <a:t>Trade secrets</a:t>
            </a:r>
          </a:p>
          <a:p>
            <a:endParaRPr lang="en-IN" dirty="0"/>
          </a:p>
        </p:txBody>
      </p:sp>
      <p:pic>
        <p:nvPicPr>
          <p:cNvPr id="9" name="Picture 8">
            <a:extLst>
              <a:ext uri="{FF2B5EF4-FFF2-40B4-BE49-F238E27FC236}">
                <a16:creationId xmlns:a16="http://schemas.microsoft.com/office/drawing/2014/main" id="{C9B97673-342C-93CA-442C-7213360561F4}"/>
              </a:ext>
            </a:extLst>
          </p:cNvPr>
          <p:cNvPicPr>
            <a:picLocks noChangeAspect="1"/>
          </p:cNvPicPr>
          <p:nvPr/>
        </p:nvPicPr>
        <p:blipFill rotWithShape="1">
          <a:blip r:embed="rId2">
            <a:extLst>
              <a:ext uri="{28A0092B-C50C-407E-A947-70E740481C1C}">
                <a14:useLocalDpi xmlns:a14="http://schemas.microsoft.com/office/drawing/2010/main" val="0"/>
              </a:ext>
            </a:extLst>
          </a:blip>
          <a:srcRect l="4930"/>
          <a:stretch/>
        </p:blipFill>
        <p:spPr>
          <a:xfrm>
            <a:off x="4827639" y="3170583"/>
            <a:ext cx="6797153" cy="2738606"/>
          </a:xfrm>
          <a:prstGeom prst="rect">
            <a:avLst/>
          </a:prstGeom>
        </p:spPr>
      </p:pic>
    </p:spTree>
    <p:extLst>
      <p:ext uri="{BB962C8B-B14F-4D97-AF65-F5344CB8AC3E}">
        <p14:creationId xmlns:p14="http://schemas.microsoft.com/office/powerpoint/2010/main" val="4129673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317F-F237-2EFB-7BC5-AAE835DDDA21}"/>
              </a:ext>
            </a:extLst>
          </p:cNvPr>
          <p:cNvSpPr>
            <a:spLocks noGrp="1"/>
          </p:cNvSpPr>
          <p:nvPr>
            <p:ph type="title"/>
          </p:nvPr>
        </p:nvSpPr>
        <p:spPr>
          <a:xfrm>
            <a:off x="1523639" y="282678"/>
            <a:ext cx="10018713" cy="1752599"/>
          </a:xfrm>
        </p:spPr>
        <p:txBody>
          <a:bodyPr>
            <a:normAutofit/>
          </a:bodyPr>
          <a:lstStyle/>
          <a:p>
            <a:r>
              <a:rPr lang="en-IN" sz="3600" dirty="0">
                <a:latin typeface="Arial Rounded MT Bold" panose="020F0704030504030204" pitchFamily="34" charset="0"/>
              </a:rPr>
              <a:t>A4-XML External Entity</a:t>
            </a:r>
          </a:p>
        </p:txBody>
      </p:sp>
      <p:sp>
        <p:nvSpPr>
          <p:cNvPr id="3" name="Content Placeholder 2">
            <a:extLst>
              <a:ext uri="{FF2B5EF4-FFF2-40B4-BE49-F238E27FC236}">
                <a16:creationId xmlns:a16="http://schemas.microsoft.com/office/drawing/2014/main" id="{5789CAA6-4AEF-1C80-C792-C68D2C302D86}"/>
              </a:ext>
            </a:extLst>
          </p:cNvPr>
          <p:cNvSpPr>
            <a:spLocks noGrp="1"/>
          </p:cNvSpPr>
          <p:nvPr>
            <p:ph idx="1"/>
          </p:nvPr>
        </p:nvSpPr>
        <p:spPr>
          <a:xfrm>
            <a:off x="1717775" y="1866899"/>
            <a:ext cx="10018713" cy="3124201"/>
          </a:xfrm>
        </p:spPr>
        <p:txBody>
          <a:bodyPr>
            <a:normAutofit/>
          </a:bodyPr>
          <a:lstStyle/>
          <a:p>
            <a:pPr marL="0" indent="0" algn="l">
              <a:buNone/>
            </a:pPr>
            <a:r>
              <a:rPr lang="en-US" b="0" i="0" dirty="0">
                <a:solidFill>
                  <a:srgbClr val="1F1F1F"/>
                </a:solidFill>
                <a:effectLst/>
                <a:latin typeface="Times New Roman" panose="02020603050405020304" pitchFamily="18" charset="0"/>
                <a:cs typeface="Times New Roman" panose="02020603050405020304" pitchFamily="18" charset="0"/>
              </a:rPr>
              <a:t>A4 in the context of OWASP Top 10 refers to </a:t>
            </a:r>
            <a:r>
              <a:rPr lang="en-US" b="1" i="0" dirty="0">
                <a:solidFill>
                  <a:srgbClr val="1F1F1F"/>
                </a:solidFill>
                <a:effectLst/>
                <a:latin typeface="Times New Roman" panose="02020603050405020304" pitchFamily="18" charset="0"/>
                <a:cs typeface="Times New Roman" panose="02020603050405020304" pitchFamily="18" charset="0"/>
              </a:rPr>
              <a:t>XML External Entities (XXE)</a:t>
            </a:r>
            <a:r>
              <a:rPr lang="en-US" b="0" i="0" dirty="0">
                <a:solidFill>
                  <a:srgbClr val="1F1F1F"/>
                </a:solidFill>
                <a:effectLst/>
                <a:latin typeface="Times New Roman" panose="02020603050405020304" pitchFamily="18" charset="0"/>
                <a:cs typeface="Times New Roman" panose="02020603050405020304" pitchFamily="18" charset="0"/>
              </a:rPr>
              <a:t>. It encompasses vulnerabilities that can lead to an attacker exploiting an application's processing of XML data to:</a:t>
            </a:r>
          </a:p>
          <a:p>
            <a:r>
              <a:rPr lang="en-US" i="0" dirty="0">
                <a:solidFill>
                  <a:srgbClr val="1F1F1F"/>
                </a:solidFill>
                <a:effectLst/>
                <a:latin typeface="Times New Roman" panose="02020603050405020304" pitchFamily="18" charset="0"/>
                <a:cs typeface="Times New Roman" panose="02020603050405020304" pitchFamily="18" charset="0"/>
              </a:rPr>
              <a:t>Read sensitive files</a:t>
            </a:r>
          </a:p>
          <a:p>
            <a:r>
              <a:rPr lang="en-US" i="0" dirty="0">
                <a:solidFill>
                  <a:srgbClr val="1F1F1F"/>
                </a:solidFill>
                <a:effectLst/>
                <a:latin typeface="Times New Roman" panose="02020603050405020304" pitchFamily="18" charset="0"/>
                <a:cs typeface="Times New Roman" panose="02020603050405020304" pitchFamily="18" charset="0"/>
              </a:rPr>
              <a:t>Denial of service</a:t>
            </a:r>
          </a:p>
          <a:p>
            <a:r>
              <a:rPr lang="en-US" i="0" dirty="0">
                <a:solidFill>
                  <a:srgbClr val="1F1F1F"/>
                </a:solidFill>
                <a:effectLst/>
                <a:latin typeface="Times New Roman" panose="02020603050405020304" pitchFamily="18" charset="0"/>
                <a:cs typeface="Times New Roman" panose="02020603050405020304" pitchFamily="18" charset="0"/>
              </a:rPr>
              <a:t>Remote code execution</a:t>
            </a:r>
          </a:p>
          <a:p>
            <a:endParaRPr lang="en-IN" dirty="0"/>
          </a:p>
        </p:txBody>
      </p:sp>
      <p:pic>
        <p:nvPicPr>
          <p:cNvPr id="5" name="Picture 4">
            <a:extLst>
              <a:ext uri="{FF2B5EF4-FFF2-40B4-BE49-F238E27FC236}">
                <a16:creationId xmlns:a16="http://schemas.microsoft.com/office/drawing/2014/main" id="{C463F86D-6330-2714-CD94-9437774AC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046" y="3340509"/>
            <a:ext cx="6701578" cy="1978743"/>
          </a:xfrm>
          <a:prstGeom prst="rect">
            <a:avLst/>
          </a:prstGeom>
        </p:spPr>
      </p:pic>
    </p:spTree>
    <p:extLst>
      <p:ext uri="{BB962C8B-B14F-4D97-AF65-F5344CB8AC3E}">
        <p14:creationId xmlns:p14="http://schemas.microsoft.com/office/powerpoint/2010/main" val="1406487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1B40-23A4-1E17-D575-6E448DF083E5}"/>
              </a:ext>
            </a:extLst>
          </p:cNvPr>
          <p:cNvSpPr>
            <a:spLocks noGrp="1"/>
          </p:cNvSpPr>
          <p:nvPr>
            <p:ph type="title"/>
          </p:nvPr>
        </p:nvSpPr>
        <p:spPr>
          <a:xfrm>
            <a:off x="1719553" y="746564"/>
            <a:ext cx="8596668" cy="725424"/>
          </a:xfrm>
        </p:spPr>
        <p:txBody>
          <a:bodyPr>
            <a:normAutofit/>
          </a:bodyPr>
          <a:lstStyle/>
          <a:p>
            <a:r>
              <a:rPr lang="en-IN" sz="3600" dirty="0">
                <a:latin typeface="Arial Rounded MT Bold" panose="020F0704030504030204" pitchFamily="34" charset="0"/>
              </a:rPr>
              <a:t>A5-Broken Access Control</a:t>
            </a:r>
          </a:p>
        </p:txBody>
      </p:sp>
      <p:sp>
        <p:nvSpPr>
          <p:cNvPr id="3" name="Content Placeholder 2">
            <a:extLst>
              <a:ext uri="{FF2B5EF4-FFF2-40B4-BE49-F238E27FC236}">
                <a16:creationId xmlns:a16="http://schemas.microsoft.com/office/drawing/2014/main" id="{A396EB71-DEA1-2582-BCB4-5D06BF4775F6}"/>
              </a:ext>
            </a:extLst>
          </p:cNvPr>
          <p:cNvSpPr>
            <a:spLocks noGrp="1"/>
          </p:cNvSpPr>
          <p:nvPr>
            <p:ph idx="1"/>
          </p:nvPr>
        </p:nvSpPr>
        <p:spPr>
          <a:xfrm>
            <a:off x="1237773" y="981456"/>
            <a:ext cx="10020162" cy="4642331"/>
          </a:xfrm>
        </p:spPr>
        <p:txBody>
          <a:bodyPr/>
          <a:lstStyle/>
          <a:p>
            <a:pPr marL="0" indent="0" algn="l">
              <a:buNone/>
            </a:pPr>
            <a:r>
              <a:rPr lang="en-US" b="1" i="0" dirty="0">
                <a:solidFill>
                  <a:srgbClr val="1F1F1F"/>
                </a:solidFill>
                <a:effectLst/>
                <a:latin typeface="Times New Roman" panose="02020603050405020304" pitchFamily="18" charset="0"/>
                <a:cs typeface="Times New Roman" panose="02020603050405020304" pitchFamily="18" charset="0"/>
              </a:rPr>
              <a:t>Broken Access Control</a:t>
            </a:r>
            <a:r>
              <a:rPr lang="en-US" b="0" i="0" dirty="0">
                <a:solidFill>
                  <a:srgbClr val="1F1F1F"/>
                </a:solidFill>
                <a:effectLst/>
                <a:latin typeface="Times New Roman" panose="02020603050405020304" pitchFamily="18" charset="0"/>
                <a:cs typeface="Times New Roman" panose="02020603050405020304" pitchFamily="18" charset="0"/>
              </a:rPr>
              <a:t> in the 2021 OWASP Top 10, is a critical web security risk highlighted in the OWASP Top 10 list. It encompasses vulnerabilities that allow unauthorized access to resources or functionalities within an application. This can lead to severe consequences, including:</a:t>
            </a:r>
          </a:p>
          <a:p>
            <a:r>
              <a:rPr lang="en-US" i="0" dirty="0">
                <a:solidFill>
                  <a:srgbClr val="1F1F1F"/>
                </a:solidFill>
                <a:effectLst/>
                <a:latin typeface="Times New Roman" panose="02020603050405020304" pitchFamily="18" charset="0"/>
                <a:cs typeface="Times New Roman" panose="02020603050405020304" pitchFamily="18" charset="0"/>
              </a:rPr>
              <a:t>Data breaches</a:t>
            </a:r>
          </a:p>
          <a:p>
            <a:r>
              <a:rPr lang="en-US" i="0" dirty="0">
                <a:solidFill>
                  <a:srgbClr val="1F1F1F"/>
                </a:solidFill>
                <a:effectLst/>
                <a:latin typeface="Times New Roman" panose="02020603050405020304" pitchFamily="18" charset="0"/>
                <a:cs typeface="Times New Roman" panose="02020603050405020304" pitchFamily="18" charset="0"/>
              </a:rPr>
              <a:t>Unauthorized modifications</a:t>
            </a:r>
          </a:p>
          <a:p>
            <a:r>
              <a:rPr lang="en-US" i="0" dirty="0">
                <a:solidFill>
                  <a:srgbClr val="1F1F1F"/>
                </a:solidFill>
                <a:effectLst/>
                <a:latin typeface="Times New Roman" panose="02020603050405020304" pitchFamily="18" charset="0"/>
                <a:cs typeface="Times New Roman" panose="02020603050405020304" pitchFamily="18" charset="0"/>
              </a:rPr>
              <a:t>System takeover</a:t>
            </a:r>
          </a:p>
        </p:txBody>
      </p:sp>
      <p:pic>
        <p:nvPicPr>
          <p:cNvPr id="5" name="Picture 4">
            <a:extLst>
              <a:ext uri="{FF2B5EF4-FFF2-40B4-BE49-F238E27FC236}">
                <a16:creationId xmlns:a16="http://schemas.microsoft.com/office/drawing/2014/main" id="{AB3674B1-DF1D-E911-D44C-DA7A7EF7F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621" y="3611195"/>
            <a:ext cx="6699146" cy="2628061"/>
          </a:xfrm>
          <a:prstGeom prst="rect">
            <a:avLst/>
          </a:prstGeom>
          <a:ln>
            <a:solidFill>
              <a:schemeClr val="tx1"/>
            </a:solidFill>
          </a:ln>
        </p:spPr>
      </p:pic>
    </p:spTree>
    <p:extLst>
      <p:ext uri="{BB962C8B-B14F-4D97-AF65-F5344CB8AC3E}">
        <p14:creationId xmlns:p14="http://schemas.microsoft.com/office/powerpoint/2010/main" val="1972488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99AB-B5ED-CBC8-630F-185B1D436E2B}"/>
              </a:ext>
            </a:extLst>
          </p:cNvPr>
          <p:cNvSpPr>
            <a:spLocks noGrp="1"/>
          </p:cNvSpPr>
          <p:nvPr>
            <p:ph type="title"/>
          </p:nvPr>
        </p:nvSpPr>
        <p:spPr>
          <a:xfrm>
            <a:off x="2053851" y="471948"/>
            <a:ext cx="8596668" cy="1036320"/>
          </a:xfrm>
        </p:spPr>
        <p:txBody>
          <a:bodyPr>
            <a:normAutofit/>
          </a:bodyPr>
          <a:lstStyle/>
          <a:p>
            <a:r>
              <a:rPr lang="en-IN" sz="3600" dirty="0">
                <a:latin typeface="Arial Rounded MT Bold" panose="020F0704030504030204" pitchFamily="34" charset="0"/>
              </a:rPr>
              <a:t>A6-Security Misconfigurations</a:t>
            </a:r>
          </a:p>
        </p:txBody>
      </p:sp>
      <p:sp>
        <p:nvSpPr>
          <p:cNvPr id="3" name="Content Placeholder 2">
            <a:extLst>
              <a:ext uri="{FF2B5EF4-FFF2-40B4-BE49-F238E27FC236}">
                <a16:creationId xmlns:a16="http://schemas.microsoft.com/office/drawing/2014/main" id="{8D78FF5E-0FB9-A067-04C1-1B69074A8A96}"/>
              </a:ext>
            </a:extLst>
          </p:cNvPr>
          <p:cNvSpPr>
            <a:spLocks noGrp="1"/>
          </p:cNvSpPr>
          <p:nvPr>
            <p:ph idx="1"/>
          </p:nvPr>
        </p:nvSpPr>
        <p:spPr>
          <a:xfrm>
            <a:off x="1582994" y="1420564"/>
            <a:ext cx="9252154" cy="4633187"/>
          </a:xfrm>
        </p:spPr>
        <p:txBody>
          <a:bodyPr/>
          <a:lstStyle/>
          <a:p>
            <a:pPr marL="0" indent="0" algn="l">
              <a:buNone/>
            </a:pPr>
            <a:r>
              <a:rPr lang="en-US" b="0" i="0" dirty="0">
                <a:solidFill>
                  <a:srgbClr val="1F1F1F"/>
                </a:solidFill>
                <a:effectLst/>
                <a:latin typeface="Times New Roman" panose="02020603050405020304" pitchFamily="18" charset="0"/>
                <a:cs typeface="Times New Roman" panose="02020603050405020304" pitchFamily="18" charset="0"/>
              </a:rPr>
              <a:t>A6 in OWASP refers to </a:t>
            </a:r>
            <a:r>
              <a:rPr lang="en-US" b="1" i="0" dirty="0">
                <a:solidFill>
                  <a:srgbClr val="1F1F1F"/>
                </a:solidFill>
                <a:effectLst/>
                <a:latin typeface="Times New Roman" panose="02020603050405020304" pitchFamily="18" charset="0"/>
                <a:cs typeface="Times New Roman" panose="02020603050405020304" pitchFamily="18" charset="0"/>
              </a:rPr>
              <a:t>Security Misconfiguration</a:t>
            </a:r>
            <a:r>
              <a:rPr lang="en-US" b="0" i="0" dirty="0">
                <a:solidFill>
                  <a:srgbClr val="1F1F1F"/>
                </a:solidFill>
                <a:effectLst/>
                <a:latin typeface="Times New Roman" panose="02020603050405020304" pitchFamily="18" charset="0"/>
                <a:cs typeface="Times New Roman" panose="02020603050405020304" pitchFamily="18" charset="0"/>
              </a:rPr>
              <a:t>. It encompasses vulnerabilities that can lead to an attacker exploiting an application's insecure configuration to:</a:t>
            </a:r>
          </a:p>
          <a:p>
            <a:r>
              <a:rPr lang="en-US" i="0" dirty="0">
                <a:solidFill>
                  <a:srgbClr val="1F1F1F"/>
                </a:solidFill>
                <a:effectLst/>
                <a:latin typeface="Times New Roman" panose="02020603050405020304" pitchFamily="18" charset="0"/>
                <a:cs typeface="Times New Roman" panose="02020603050405020304" pitchFamily="18" charset="0"/>
              </a:rPr>
              <a:t>Gain unauthorized access</a:t>
            </a:r>
          </a:p>
          <a:p>
            <a:r>
              <a:rPr lang="en-US" i="0" dirty="0">
                <a:solidFill>
                  <a:srgbClr val="1F1F1F"/>
                </a:solidFill>
                <a:effectLst/>
                <a:latin typeface="Times New Roman" panose="02020603050405020304" pitchFamily="18" charset="0"/>
                <a:cs typeface="Times New Roman" panose="02020603050405020304" pitchFamily="18" charset="0"/>
              </a:rPr>
              <a:t>Elevate privileges</a:t>
            </a:r>
          </a:p>
          <a:p>
            <a:r>
              <a:rPr lang="en-US" i="0" dirty="0">
                <a:solidFill>
                  <a:srgbClr val="1F1F1F"/>
                </a:solidFill>
                <a:effectLst/>
                <a:latin typeface="Times New Roman" panose="02020603050405020304" pitchFamily="18" charset="0"/>
                <a:cs typeface="Times New Roman" panose="02020603050405020304" pitchFamily="18" charset="0"/>
              </a:rPr>
              <a:t>Disrupt or disable functionality</a:t>
            </a:r>
          </a:p>
          <a:p>
            <a:endParaRPr lang="en-IN" dirty="0"/>
          </a:p>
        </p:txBody>
      </p:sp>
      <p:pic>
        <p:nvPicPr>
          <p:cNvPr id="5" name="Picture 4">
            <a:extLst>
              <a:ext uri="{FF2B5EF4-FFF2-40B4-BE49-F238E27FC236}">
                <a16:creationId xmlns:a16="http://schemas.microsoft.com/office/drawing/2014/main" id="{6B684322-E3CC-F884-861F-2A1AF7919A18}"/>
              </a:ext>
            </a:extLst>
          </p:cNvPr>
          <p:cNvPicPr>
            <a:picLocks noChangeAspect="1"/>
          </p:cNvPicPr>
          <p:nvPr/>
        </p:nvPicPr>
        <p:blipFill rotWithShape="1">
          <a:blip r:embed="rId2">
            <a:extLst>
              <a:ext uri="{28A0092B-C50C-407E-A947-70E740481C1C}">
                <a14:useLocalDpi xmlns:a14="http://schemas.microsoft.com/office/drawing/2010/main" val="0"/>
              </a:ext>
            </a:extLst>
          </a:blip>
          <a:srcRect r="3290"/>
          <a:stretch/>
        </p:blipFill>
        <p:spPr>
          <a:xfrm>
            <a:off x="5893118" y="3322614"/>
            <a:ext cx="6210392" cy="2464642"/>
          </a:xfrm>
          <a:prstGeom prst="rect">
            <a:avLst/>
          </a:prstGeom>
        </p:spPr>
      </p:pic>
    </p:spTree>
    <p:extLst>
      <p:ext uri="{BB962C8B-B14F-4D97-AF65-F5344CB8AC3E}">
        <p14:creationId xmlns:p14="http://schemas.microsoft.com/office/powerpoint/2010/main" val="968106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193A-EA4E-CF67-7D07-FF31974553E1}"/>
              </a:ext>
            </a:extLst>
          </p:cNvPr>
          <p:cNvSpPr>
            <a:spLocks noGrp="1"/>
          </p:cNvSpPr>
          <p:nvPr>
            <p:ph type="title"/>
          </p:nvPr>
        </p:nvSpPr>
        <p:spPr>
          <a:xfrm>
            <a:off x="1495953" y="145026"/>
            <a:ext cx="10018713" cy="1752599"/>
          </a:xfrm>
        </p:spPr>
        <p:txBody>
          <a:bodyPr>
            <a:normAutofit/>
          </a:bodyPr>
          <a:lstStyle/>
          <a:p>
            <a:r>
              <a:rPr lang="en-IN" sz="3600" dirty="0">
                <a:latin typeface="Arial Rounded MT Bold" panose="020F0704030504030204" pitchFamily="34" charset="0"/>
              </a:rPr>
              <a:t>A7-Cross -site Scripting(XSS)Attack:</a:t>
            </a:r>
          </a:p>
        </p:txBody>
      </p:sp>
      <p:sp>
        <p:nvSpPr>
          <p:cNvPr id="3" name="Content Placeholder 2">
            <a:extLst>
              <a:ext uri="{FF2B5EF4-FFF2-40B4-BE49-F238E27FC236}">
                <a16:creationId xmlns:a16="http://schemas.microsoft.com/office/drawing/2014/main" id="{5E11E120-3EA0-2BDC-4E3B-400B09B2A864}"/>
              </a:ext>
            </a:extLst>
          </p:cNvPr>
          <p:cNvSpPr>
            <a:spLocks noGrp="1"/>
          </p:cNvSpPr>
          <p:nvPr>
            <p:ph idx="1"/>
          </p:nvPr>
        </p:nvSpPr>
        <p:spPr>
          <a:xfrm>
            <a:off x="1797665" y="528358"/>
            <a:ext cx="9588089" cy="4432018"/>
          </a:xfrm>
        </p:spPr>
        <p:txBody>
          <a:bodyPr/>
          <a:lstStyle/>
          <a:p>
            <a:r>
              <a:rPr lang="en-US" b="1" i="0" dirty="0">
                <a:solidFill>
                  <a:srgbClr val="1F1F1F"/>
                </a:solidFill>
                <a:effectLst/>
                <a:latin typeface="Times New Roman" panose="02020603050405020304" pitchFamily="18" charset="0"/>
                <a:cs typeface="Times New Roman" panose="02020603050405020304" pitchFamily="18" charset="0"/>
              </a:rPr>
              <a:t>Cross-Site Scripting (XSS)</a:t>
            </a:r>
            <a:r>
              <a:rPr lang="en-US" b="0" i="0" dirty="0">
                <a:solidFill>
                  <a:srgbClr val="1F1F1F"/>
                </a:solidFill>
                <a:effectLst/>
                <a:latin typeface="Times New Roman" panose="02020603050405020304" pitchFamily="18" charset="0"/>
                <a:cs typeface="Times New Roman" panose="02020603050405020304" pitchFamily="18" charset="0"/>
              </a:rPr>
              <a:t>, classified as </a:t>
            </a:r>
            <a:r>
              <a:rPr lang="en-US" b="1" i="0" dirty="0">
                <a:solidFill>
                  <a:srgbClr val="1F1F1F"/>
                </a:solidFill>
                <a:effectLst/>
                <a:latin typeface="Times New Roman" panose="02020603050405020304" pitchFamily="18" charset="0"/>
                <a:cs typeface="Times New Roman" panose="02020603050405020304" pitchFamily="18" charset="0"/>
              </a:rPr>
              <a:t>A7: Cross-Site Scripting</a:t>
            </a:r>
            <a:r>
              <a:rPr lang="en-US" b="0" i="0" dirty="0">
                <a:solidFill>
                  <a:srgbClr val="1F1F1F"/>
                </a:solidFill>
                <a:effectLst/>
                <a:latin typeface="Times New Roman" panose="02020603050405020304" pitchFamily="18" charset="0"/>
                <a:cs typeface="Times New Roman" panose="02020603050405020304" pitchFamily="18" charset="0"/>
              </a:rPr>
              <a:t> in the OWASP Top 10, is a web security vulnerability that allows attackers to inject malicious code into web pages. This code, typically in the form of JavaScript, runs within the victim's browser, potentially leading to various security breaches.</a:t>
            </a:r>
            <a:r>
              <a:rPr lang="en-IN" dirty="0">
                <a:latin typeface="Times New Roman" panose="02020603050405020304" pitchFamily="18" charset="0"/>
                <a:cs typeface="Times New Roman" panose="02020603050405020304" pitchFamily="18" charset="0"/>
              </a:rPr>
              <a:t>content.</a:t>
            </a:r>
          </a:p>
        </p:txBody>
      </p:sp>
      <p:pic>
        <p:nvPicPr>
          <p:cNvPr id="5" name="Picture 4">
            <a:extLst>
              <a:ext uri="{FF2B5EF4-FFF2-40B4-BE49-F238E27FC236}">
                <a16:creationId xmlns:a16="http://schemas.microsoft.com/office/drawing/2014/main" id="{60970C20-F6CA-D594-3E1E-D099559E3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732" y="3812883"/>
            <a:ext cx="8283953" cy="2900091"/>
          </a:xfrm>
          <a:prstGeom prst="rect">
            <a:avLst/>
          </a:prstGeom>
          <a:ln>
            <a:solidFill>
              <a:schemeClr val="tx1"/>
            </a:solidFill>
          </a:ln>
        </p:spPr>
      </p:pic>
    </p:spTree>
    <p:extLst>
      <p:ext uri="{BB962C8B-B14F-4D97-AF65-F5344CB8AC3E}">
        <p14:creationId xmlns:p14="http://schemas.microsoft.com/office/powerpoint/2010/main" val="4030045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2A62-0F1E-6F56-8F04-151D688943EE}"/>
              </a:ext>
            </a:extLst>
          </p:cNvPr>
          <p:cNvSpPr>
            <a:spLocks noGrp="1"/>
          </p:cNvSpPr>
          <p:nvPr>
            <p:ph type="title"/>
          </p:nvPr>
        </p:nvSpPr>
        <p:spPr>
          <a:xfrm>
            <a:off x="1621962" y="310554"/>
            <a:ext cx="10018713" cy="1752599"/>
          </a:xfrm>
        </p:spPr>
        <p:txBody>
          <a:bodyPr/>
          <a:lstStyle/>
          <a:p>
            <a:r>
              <a:rPr lang="en-IN" sz="3600" dirty="0">
                <a:latin typeface="Arial Rounded MT Bold" panose="020F0704030504030204" pitchFamily="34" charset="0"/>
              </a:rPr>
              <a:t>A8-Insecure Deserialization</a:t>
            </a:r>
            <a:br>
              <a:rPr lang="en-IN" dirty="0"/>
            </a:br>
            <a:endParaRPr lang="en-IN" dirty="0"/>
          </a:p>
        </p:txBody>
      </p:sp>
      <p:sp>
        <p:nvSpPr>
          <p:cNvPr id="3" name="Content Placeholder 2">
            <a:extLst>
              <a:ext uri="{FF2B5EF4-FFF2-40B4-BE49-F238E27FC236}">
                <a16:creationId xmlns:a16="http://schemas.microsoft.com/office/drawing/2014/main" id="{09C56A01-42DB-3A97-446D-89618EB55495}"/>
              </a:ext>
            </a:extLst>
          </p:cNvPr>
          <p:cNvSpPr>
            <a:spLocks noGrp="1"/>
          </p:cNvSpPr>
          <p:nvPr>
            <p:ph idx="1"/>
          </p:nvPr>
        </p:nvSpPr>
        <p:spPr>
          <a:xfrm>
            <a:off x="1513076" y="1186853"/>
            <a:ext cx="9793331" cy="4496026"/>
          </a:xfrm>
        </p:spPr>
        <p:txBody>
          <a:bodyPr/>
          <a:lstStyle/>
          <a:p>
            <a:pPr marL="0" indent="0" algn="l">
              <a:buNone/>
            </a:pPr>
            <a:r>
              <a:rPr lang="en-US" b="0" i="0" dirty="0">
                <a:solidFill>
                  <a:srgbClr val="1F1F1F"/>
                </a:solidFill>
                <a:effectLst/>
                <a:latin typeface="Times New Roman" panose="02020603050405020304" pitchFamily="18" charset="0"/>
                <a:cs typeface="Times New Roman" panose="02020603050405020304" pitchFamily="18" charset="0"/>
              </a:rPr>
              <a:t>A8 in OWASP refers to </a:t>
            </a:r>
            <a:r>
              <a:rPr lang="en-US" b="1" i="0" dirty="0">
                <a:solidFill>
                  <a:srgbClr val="1F1F1F"/>
                </a:solidFill>
                <a:effectLst/>
                <a:latin typeface="Times New Roman" panose="02020603050405020304" pitchFamily="18" charset="0"/>
                <a:cs typeface="Times New Roman" panose="02020603050405020304" pitchFamily="18" charset="0"/>
              </a:rPr>
              <a:t>Insecure Deserialization</a:t>
            </a:r>
            <a:r>
              <a:rPr lang="en-US" b="0" i="0" dirty="0">
                <a:solidFill>
                  <a:srgbClr val="1F1F1F"/>
                </a:solidFill>
                <a:effectLst/>
                <a:latin typeface="Times New Roman" panose="02020603050405020304" pitchFamily="18" charset="0"/>
                <a:cs typeface="Times New Roman" panose="02020603050405020304" pitchFamily="18" charset="0"/>
              </a:rPr>
              <a:t>. It encompasses vulnerabilities that can lead to an attacker exploiting an application's insecure deserialization process to:</a:t>
            </a:r>
          </a:p>
          <a:p>
            <a:r>
              <a:rPr lang="en-US" b="1" i="0" dirty="0">
                <a:solidFill>
                  <a:srgbClr val="1F1F1F"/>
                </a:solidFill>
                <a:effectLst/>
                <a:latin typeface="Times New Roman" panose="02020603050405020304" pitchFamily="18" charset="0"/>
                <a:cs typeface="Times New Roman" panose="02020603050405020304" pitchFamily="18" charset="0"/>
              </a:rPr>
              <a:t>Gain unauthorized access</a:t>
            </a:r>
            <a:endParaRPr lang="en-US" b="0" i="0" dirty="0">
              <a:solidFill>
                <a:srgbClr val="1F1F1F"/>
              </a:solidFill>
              <a:effectLst/>
              <a:latin typeface="Times New Roman" panose="02020603050405020304" pitchFamily="18" charset="0"/>
              <a:cs typeface="Times New Roman" panose="02020603050405020304" pitchFamily="18" charset="0"/>
            </a:endParaRPr>
          </a:p>
          <a:p>
            <a:r>
              <a:rPr lang="en-US" b="1" i="0" dirty="0">
                <a:solidFill>
                  <a:srgbClr val="1F1F1F"/>
                </a:solidFill>
                <a:effectLst/>
                <a:latin typeface="Times New Roman" panose="02020603050405020304" pitchFamily="18" charset="0"/>
                <a:cs typeface="Times New Roman" panose="02020603050405020304" pitchFamily="18" charset="0"/>
              </a:rPr>
              <a:t>Elevate privileges</a:t>
            </a:r>
          </a:p>
          <a:p>
            <a:r>
              <a:rPr lang="en-US" b="1" i="0" dirty="0">
                <a:solidFill>
                  <a:srgbClr val="1F1F1F"/>
                </a:solidFill>
                <a:effectLst/>
                <a:latin typeface="Times New Roman" panose="02020603050405020304" pitchFamily="18" charset="0"/>
                <a:cs typeface="Times New Roman" panose="02020603050405020304" pitchFamily="18" charset="0"/>
              </a:rPr>
              <a:t>Disrupt or disable functionality</a:t>
            </a:r>
            <a:endParaRPr lang="en-US" b="0" i="0" dirty="0">
              <a:solidFill>
                <a:srgbClr val="1F1F1F"/>
              </a:solidFill>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38788460-8BAA-557C-69AD-D7529E737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327402"/>
            <a:ext cx="5781368" cy="27587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236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D0F3-A8D3-E5BF-A29B-6C387BD5246C}"/>
              </a:ext>
            </a:extLst>
          </p:cNvPr>
          <p:cNvSpPr>
            <a:spLocks noGrp="1"/>
          </p:cNvSpPr>
          <p:nvPr>
            <p:ph type="title"/>
          </p:nvPr>
        </p:nvSpPr>
        <p:spPr/>
        <p:txBody>
          <a:bodyPr>
            <a:normAutofit/>
          </a:bodyPr>
          <a:lstStyle/>
          <a:p>
            <a:r>
              <a:rPr lang="en-IN" sz="3600" dirty="0">
                <a:latin typeface="Arial Rounded MT Bold" panose="020F0704030504030204" pitchFamily="34" charset="0"/>
              </a:rPr>
              <a:t>Components with known vulnerabilities</a:t>
            </a:r>
          </a:p>
        </p:txBody>
      </p:sp>
      <p:sp>
        <p:nvSpPr>
          <p:cNvPr id="3" name="Content Placeholder 2">
            <a:extLst>
              <a:ext uri="{FF2B5EF4-FFF2-40B4-BE49-F238E27FC236}">
                <a16:creationId xmlns:a16="http://schemas.microsoft.com/office/drawing/2014/main" id="{36B1C72F-9E5C-E640-EBAF-1F5D73E6FA82}"/>
              </a:ext>
            </a:extLst>
          </p:cNvPr>
          <p:cNvSpPr>
            <a:spLocks noGrp="1"/>
          </p:cNvSpPr>
          <p:nvPr>
            <p:ph idx="1"/>
          </p:nvPr>
        </p:nvSpPr>
        <p:spPr>
          <a:xfrm>
            <a:off x="1609576" y="1924143"/>
            <a:ext cx="9530372" cy="4002251"/>
          </a:xfrm>
        </p:spPr>
        <p:txBody>
          <a:bodyPr/>
          <a:lstStyle/>
          <a:p>
            <a:r>
              <a:rPr lang="en-US" b="0" i="0" dirty="0">
                <a:solidFill>
                  <a:srgbClr val="1F1F1F"/>
                </a:solidFill>
                <a:effectLst/>
                <a:latin typeface="Times New Roman" panose="02020603050405020304" pitchFamily="18" charset="0"/>
                <a:cs typeface="Times New Roman" panose="02020603050405020304" pitchFamily="18" charset="0"/>
              </a:rPr>
              <a:t>Components with known vulnerabilities, also referred to as </a:t>
            </a:r>
            <a:r>
              <a:rPr lang="en-US" b="1" i="0" dirty="0">
                <a:solidFill>
                  <a:srgbClr val="1F1F1F"/>
                </a:solidFill>
                <a:effectLst/>
                <a:latin typeface="Times New Roman" panose="02020603050405020304" pitchFamily="18" charset="0"/>
                <a:cs typeface="Times New Roman" panose="02020603050405020304" pitchFamily="18" charset="0"/>
              </a:rPr>
              <a:t>vulnerable components</a:t>
            </a:r>
            <a:r>
              <a:rPr lang="en-US" b="0" i="0" dirty="0">
                <a:solidFill>
                  <a:srgbClr val="1F1F1F"/>
                </a:solidFill>
                <a:effectLst/>
                <a:latin typeface="Times New Roman" panose="02020603050405020304" pitchFamily="18" charset="0"/>
                <a:cs typeface="Times New Roman" panose="02020603050405020304" pitchFamily="18" charset="0"/>
              </a:rPr>
              <a:t>, are software components that contain security flaws or weaknesses that have been identified and publicly disclosed. These vulnerabilities can be exploited by attackers to gain unauthorized access to systems, steal sensitive data, or disrupt operations.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37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A51478-33F7-AE30-0455-16C61E049F13}"/>
              </a:ext>
            </a:extLst>
          </p:cNvPr>
          <p:cNvSpPr txBox="1"/>
          <p:nvPr/>
        </p:nvSpPr>
        <p:spPr>
          <a:xfrm>
            <a:off x="3430740" y="591058"/>
            <a:ext cx="8131277" cy="646331"/>
          </a:xfrm>
          <a:prstGeom prst="rect">
            <a:avLst/>
          </a:prstGeom>
          <a:noFill/>
        </p:spPr>
        <p:txBody>
          <a:bodyPr wrap="square" rtlCol="0">
            <a:spAutoFit/>
          </a:bodyPr>
          <a:lstStyle/>
          <a:p>
            <a:r>
              <a:rPr lang="en-US" sz="3600" dirty="0">
                <a:ln w="3175" cmpd="sng">
                  <a:noFill/>
                </a:ln>
                <a:latin typeface="Arial Rounded MT Bold" panose="020F0704030504030204" pitchFamily="34" charset="0"/>
                <a:ea typeface="+mj-ea"/>
                <a:cs typeface="+mj-cs"/>
              </a:rPr>
              <a:t>HACKERS CATEGORIES</a:t>
            </a:r>
            <a:endParaRPr lang="en-IN" sz="3600" dirty="0">
              <a:ln w="3175" cmpd="sng">
                <a:noFill/>
              </a:ln>
              <a:latin typeface="Arial Rounded MT Bold" panose="020F0704030504030204" pitchFamily="34" charset="0"/>
              <a:ea typeface="+mj-ea"/>
              <a:cs typeface="+mj-cs"/>
            </a:endParaRPr>
          </a:p>
        </p:txBody>
      </p:sp>
      <p:sp>
        <p:nvSpPr>
          <p:cNvPr id="7" name="TextBox 6">
            <a:extLst>
              <a:ext uri="{FF2B5EF4-FFF2-40B4-BE49-F238E27FC236}">
                <a16:creationId xmlns:a16="http://schemas.microsoft.com/office/drawing/2014/main" id="{1AD0DDA1-68D7-216D-9183-944219029B94}"/>
              </a:ext>
            </a:extLst>
          </p:cNvPr>
          <p:cNvSpPr txBox="1"/>
          <p:nvPr/>
        </p:nvSpPr>
        <p:spPr>
          <a:xfrm>
            <a:off x="1838632" y="1419461"/>
            <a:ext cx="8976851" cy="4524315"/>
          </a:xfrm>
          <a:prstGeom prst="rect">
            <a:avLst/>
          </a:prstGeom>
          <a:noFill/>
        </p:spPr>
        <p:txBody>
          <a:bodyPr wrap="square" rtlCol="0">
            <a:spAutoFit/>
          </a:bodyPr>
          <a:lstStyle/>
          <a:p>
            <a:pPr algn="l"/>
            <a:r>
              <a:rPr lang="en-US" b="1" i="0" dirty="0">
                <a:solidFill>
                  <a:srgbClr val="1F1F1F"/>
                </a:solidFill>
                <a:effectLst/>
                <a:latin typeface="Times New Roman" panose="02020603050405020304" pitchFamily="18" charset="0"/>
                <a:cs typeface="Times New Roman" panose="02020603050405020304" pitchFamily="18" charset="0"/>
              </a:rPr>
              <a:t>1. White Hat Hackers:</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Motivation:</a:t>
            </a:r>
            <a:r>
              <a:rPr lang="en-US" b="0" i="0" dirty="0">
                <a:solidFill>
                  <a:srgbClr val="1F1F1F"/>
                </a:solidFill>
                <a:effectLst/>
                <a:latin typeface="Times New Roman" panose="02020603050405020304" pitchFamily="18" charset="0"/>
                <a:cs typeface="Times New Roman" panose="02020603050405020304" pitchFamily="18" charset="0"/>
              </a:rPr>
              <a:t> Ethical and legal.</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Intent:</a:t>
            </a:r>
            <a:r>
              <a:rPr lang="en-US" b="0" i="0" dirty="0">
                <a:solidFill>
                  <a:srgbClr val="1F1F1F"/>
                </a:solidFill>
                <a:effectLst/>
                <a:latin typeface="Times New Roman" panose="02020603050405020304" pitchFamily="18" charset="0"/>
                <a:cs typeface="Times New Roman" panose="02020603050405020304" pitchFamily="18" charset="0"/>
              </a:rPr>
              <a:t> Improve cybersecurity and identify vulnerabilities in systems with permission from the owner.</a:t>
            </a:r>
          </a:p>
          <a:p>
            <a:pPr algn="l">
              <a:buFont typeface="Arial" panose="020B0604020202020204" pitchFamily="34" charset="0"/>
              <a:buChar char="•"/>
            </a:pPr>
            <a:endParaRPr lang="en-US" b="0" i="0" dirty="0">
              <a:solidFill>
                <a:srgbClr val="1F1F1F"/>
              </a:solidFill>
              <a:effectLst/>
              <a:latin typeface="Times New Roman" panose="02020603050405020304" pitchFamily="18" charset="0"/>
              <a:cs typeface="Times New Roman" panose="02020603050405020304" pitchFamily="18" charset="0"/>
            </a:endParaRPr>
          </a:p>
          <a:p>
            <a:pPr algn="l"/>
            <a:r>
              <a:rPr lang="en-US" b="1" i="0" dirty="0">
                <a:solidFill>
                  <a:srgbClr val="1F1F1F"/>
                </a:solidFill>
                <a:effectLst/>
                <a:latin typeface="Times New Roman" panose="02020603050405020304" pitchFamily="18" charset="0"/>
                <a:cs typeface="Times New Roman" panose="02020603050405020304" pitchFamily="18" charset="0"/>
              </a:rPr>
              <a:t>2. Black Hat Hackers:</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Motivation:</a:t>
            </a:r>
            <a:r>
              <a:rPr lang="en-US" b="0" i="0" dirty="0">
                <a:solidFill>
                  <a:srgbClr val="1F1F1F"/>
                </a:solidFill>
                <a:effectLst/>
                <a:latin typeface="Times New Roman" panose="02020603050405020304" pitchFamily="18" charset="0"/>
                <a:cs typeface="Times New Roman" panose="02020603050405020304" pitchFamily="18" charset="0"/>
              </a:rPr>
              <a:t> Malicious and often illegal.</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Intent:</a:t>
            </a:r>
            <a:r>
              <a:rPr lang="en-US" b="0" i="0" dirty="0">
                <a:solidFill>
                  <a:srgbClr val="1F1F1F"/>
                </a:solidFill>
                <a:effectLst/>
                <a:latin typeface="Times New Roman" panose="02020603050405020304" pitchFamily="18" charset="0"/>
                <a:cs typeface="Times New Roman" panose="02020603050405020304" pitchFamily="18" charset="0"/>
              </a:rPr>
              <a:t> Gain unauthorized access to systems for personal gain, disrupt operations, steal data, or inflict damage.</a:t>
            </a:r>
          </a:p>
          <a:p>
            <a:pPr algn="l">
              <a:buFont typeface="Arial" panose="020B0604020202020204" pitchFamily="34" charset="0"/>
              <a:buChar char="•"/>
            </a:pPr>
            <a:endParaRPr lang="en-US" b="0" i="0" dirty="0">
              <a:solidFill>
                <a:srgbClr val="1F1F1F"/>
              </a:solidFill>
              <a:effectLst/>
              <a:latin typeface="Times New Roman" panose="02020603050405020304" pitchFamily="18" charset="0"/>
              <a:cs typeface="Times New Roman" panose="02020603050405020304" pitchFamily="18" charset="0"/>
            </a:endParaRPr>
          </a:p>
          <a:p>
            <a:pPr algn="l"/>
            <a:r>
              <a:rPr lang="en-US" b="1" i="0" dirty="0">
                <a:solidFill>
                  <a:srgbClr val="1F1F1F"/>
                </a:solidFill>
                <a:effectLst/>
                <a:latin typeface="Times New Roman" panose="02020603050405020304" pitchFamily="18" charset="0"/>
                <a:cs typeface="Times New Roman" panose="02020603050405020304" pitchFamily="18" charset="0"/>
              </a:rPr>
              <a:t>3. Gray Hat Hackers:</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Motivation:</a:t>
            </a:r>
            <a:r>
              <a:rPr lang="en-US" b="0" i="0" dirty="0">
                <a:solidFill>
                  <a:srgbClr val="1F1F1F"/>
                </a:solidFill>
                <a:effectLst/>
                <a:latin typeface="Times New Roman" panose="02020603050405020304" pitchFamily="18" charset="0"/>
                <a:cs typeface="Times New Roman" panose="02020603050405020304" pitchFamily="18" charset="0"/>
              </a:rPr>
              <a:t> Varies, can be ethical or self-serving.</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Intent:</a:t>
            </a:r>
            <a:r>
              <a:rPr lang="en-US" b="0" i="0" dirty="0">
                <a:solidFill>
                  <a:srgbClr val="1F1F1F"/>
                </a:solidFill>
                <a:effectLst/>
                <a:latin typeface="Times New Roman" panose="02020603050405020304" pitchFamily="18" charset="0"/>
                <a:cs typeface="Times New Roman" panose="02020603050405020304" pitchFamily="18" charset="0"/>
              </a:rPr>
              <a:t> Operate in a legal gray area, sometimes using their skills for good (e.g., identifying vulnerabilities without permission but responsibly disclosing them) and sometimes for personal gain (e.g., hacking for personal entertainment or bragging rights).</a:t>
            </a:r>
          </a:p>
          <a:p>
            <a:endParaRPr lang="en-IN" dirty="0"/>
          </a:p>
        </p:txBody>
      </p:sp>
    </p:spTree>
    <p:extLst>
      <p:ext uri="{BB962C8B-B14F-4D97-AF65-F5344CB8AC3E}">
        <p14:creationId xmlns:p14="http://schemas.microsoft.com/office/powerpoint/2010/main" val="1291791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F56-5E09-775E-9623-96E1B7A36C3E}"/>
              </a:ext>
            </a:extLst>
          </p:cNvPr>
          <p:cNvSpPr>
            <a:spLocks noGrp="1"/>
          </p:cNvSpPr>
          <p:nvPr>
            <p:ph type="title"/>
          </p:nvPr>
        </p:nvSpPr>
        <p:spPr>
          <a:xfrm>
            <a:off x="1876869" y="599767"/>
            <a:ext cx="9302408" cy="999744"/>
          </a:xfrm>
        </p:spPr>
        <p:txBody>
          <a:bodyPr>
            <a:noAutofit/>
          </a:bodyPr>
          <a:lstStyle/>
          <a:p>
            <a:r>
              <a:rPr lang="en-IN" sz="3600" dirty="0">
                <a:latin typeface="Arial Rounded MT Bold" panose="020F0704030504030204" pitchFamily="34" charset="0"/>
              </a:rPr>
              <a:t>Web Application Hacking Methodology</a:t>
            </a:r>
          </a:p>
        </p:txBody>
      </p:sp>
      <p:sp>
        <p:nvSpPr>
          <p:cNvPr id="3" name="Content Placeholder 2">
            <a:extLst>
              <a:ext uri="{FF2B5EF4-FFF2-40B4-BE49-F238E27FC236}">
                <a16:creationId xmlns:a16="http://schemas.microsoft.com/office/drawing/2014/main" id="{887217EF-723A-7EA6-A66C-4E0BBD19B515}"/>
              </a:ext>
            </a:extLst>
          </p:cNvPr>
          <p:cNvSpPr>
            <a:spLocks noGrp="1"/>
          </p:cNvSpPr>
          <p:nvPr>
            <p:ph idx="1"/>
          </p:nvPr>
        </p:nvSpPr>
        <p:spPr>
          <a:xfrm>
            <a:off x="2229739" y="1909820"/>
            <a:ext cx="8596668" cy="4505170"/>
          </a:xfrm>
        </p:spPr>
        <p:txBody>
          <a:bodyPr>
            <a:normAutofit fontScale="77500" lnSpcReduction="20000"/>
          </a:bodyPr>
          <a:lstStyle/>
          <a:p>
            <a:pPr marL="0" indent="0">
              <a:buNone/>
            </a:pPr>
            <a:r>
              <a:rPr lang="en-IN" dirty="0">
                <a:latin typeface="Times New Roman" panose="02020603050405020304" pitchFamily="18" charset="0"/>
                <a:cs typeface="Times New Roman" panose="02020603050405020304" pitchFamily="18" charset="0"/>
              </a:rPr>
              <a:t>1.foot printing web infrastructure</a:t>
            </a:r>
          </a:p>
          <a:p>
            <a:pPr marL="0" indent="0">
              <a:buNone/>
            </a:pPr>
            <a:r>
              <a:rPr lang="en-IN" dirty="0">
                <a:latin typeface="Times New Roman" panose="02020603050405020304" pitchFamily="18" charset="0"/>
                <a:cs typeface="Times New Roman" panose="02020603050405020304" pitchFamily="18" charset="0"/>
              </a:rPr>
              <a:t>2.analyze web application</a:t>
            </a:r>
          </a:p>
          <a:p>
            <a:pPr marL="0" indent="0">
              <a:buNone/>
            </a:pPr>
            <a:r>
              <a:rPr lang="en-IN" dirty="0">
                <a:latin typeface="Times New Roman" panose="02020603050405020304" pitchFamily="18" charset="0"/>
                <a:cs typeface="Times New Roman" panose="02020603050405020304" pitchFamily="18" charset="0"/>
              </a:rPr>
              <a:t>3.by pass client inside controls</a:t>
            </a:r>
          </a:p>
          <a:p>
            <a:pPr marL="0" indent="0">
              <a:buNone/>
            </a:pPr>
            <a:r>
              <a:rPr lang="en-IN" dirty="0">
                <a:latin typeface="Times New Roman" panose="02020603050405020304" pitchFamily="18" charset="0"/>
                <a:cs typeface="Times New Roman" panose="02020603050405020304" pitchFamily="18" charset="0"/>
              </a:rPr>
              <a:t>4.Attack Authentication mechanism</a:t>
            </a:r>
          </a:p>
          <a:p>
            <a:pPr marL="0" indent="0">
              <a:buNone/>
            </a:pPr>
            <a:r>
              <a:rPr lang="en-IN" dirty="0">
                <a:latin typeface="Times New Roman" panose="02020603050405020304" pitchFamily="18" charset="0"/>
                <a:cs typeface="Times New Roman" panose="02020603050405020304" pitchFamily="18" charset="0"/>
              </a:rPr>
              <a:t>5.Attack Authorization schemes</a:t>
            </a:r>
          </a:p>
          <a:p>
            <a:pPr marL="0" indent="0">
              <a:buNone/>
            </a:pPr>
            <a:r>
              <a:rPr lang="en-IN" dirty="0">
                <a:latin typeface="Times New Roman" panose="02020603050405020304" pitchFamily="18" charset="0"/>
                <a:cs typeface="Times New Roman" panose="02020603050405020304" pitchFamily="18" charset="0"/>
              </a:rPr>
              <a:t>6.Attack Access Controls</a:t>
            </a:r>
          </a:p>
          <a:p>
            <a:pPr marL="0" indent="0">
              <a:buNone/>
            </a:pPr>
            <a:r>
              <a:rPr lang="en-IN" dirty="0">
                <a:latin typeface="Times New Roman" panose="02020603050405020304" pitchFamily="18" charset="0"/>
                <a:cs typeface="Times New Roman" panose="02020603050405020304" pitchFamily="18" charset="0"/>
              </a:rPr>
              <a:t>7.Attack Session Management Mechanism</a:t>
            </a:r>
          </a:p>
          <a:p>
            <a:pPr marL="0" indent="0">
              <a:buNone/>
            </a:pPr>
            <a:r>
              <a:rPr lang="en-IN" dirty="0">
                <a:latin typeface="Times New Roman" panose="02020603050405020304" pitchFamily="18" charset="0"/>
                <a:cs typeface="Times New Roman" panose="02020603050405020304" pitchFamily="18" charset="0"/>
              </a:rPr>
              <a:t>8.Perfor Injection Attacks</a:t>
            </a:r>
          </a:p>
          <a:p>
            <a:pPr marL="0" indent="0">
              <a:buNone/>
            </a:pPr>
            <a:r>
              <a:rPr lang="en-IN" dirty="0">
                <a:latin typeface="Times New Roman" panose="02020603050405020304" pitchFamily="18" charset="0"/>
                <a:cs typeface="Times New Roman" panose="02020603050405020304" pitchFamily="18" charset="0"/>
              </a:rPr>
              <a:t>9.Attack Application Logic Flaws</a:t>
            </a:r>
          </a:p>
          <a:p>
            <a:pPr marL="0" indent="0">
              <a:buNone/>
            </a:pPr>
            <a:r>
              <a:rPr lang="en-IN" dirty="0">
                <a:latin typeface="Times New Roman" panose="02020603050405020304" pitchFamily="18" charset="0"/>
                <a:cs typeface="Times New Roman" panose="02020603050405020304" pitchFamily="18" charset="0"/>
              </a:rPr>
              <a:t>10.Attack Shared Environments</a:t>
            </a:r>
          </a:p>
          <a:p>
            <a:pPr marL="0" indent="0">
              <a:buNone/>
            </a:pPr>
            <a:r>
              <a:rPr lang="en-IN" dirty="0">
                <a:latin typeface="Times New Roman" panose="02020603050405020304" pitchFamily="18" charset="0"/>
                <a:cs typeface="Times New Roman" panose="02020603050405020304" pitchFamily="18" charset="0"/>
              </a:rPr>
              <a:t>11.Attack Database Connectivity</a:t>
            </a:r>
          </a:p>
          <a:p>
            <a:pPr marL="0" indent="0">
              <a:buNone/>
            </a:pPr>
            <a:r>
              <a:rPr lang="en-IN" dirty="0">
                <a:latin typeface="Times New Roman" panose="02020603050405020304" pitchFamily="18" charset="0"/>
                <a:cs typeface="Times New Roman" panose="02020603050405020304" pitchFamily="18" charset="0"/>
              </a:rPr>
              <a:t>12.Attack web client</a:t>
            </a:r>
          </a:p>
        </p:txBody>
      </p:sp>
    </p:spTree>
    <p:extLst>
      <p:ext uri="{BB962C8B-B14F-4D97-AF65-F5344CB8AC3E}">
        <p14:creationId xmlns:p14="http://schemas.microsoft.com/office/powerpoint/2010/main" val="3128809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D49C-5FF6-89AF-0A17-A45619859446}"/>
              </a:ext>
            </a:extLst>
          </p:cNvPr>
          <p:cNvSpPr>
            <a:spLocks noGrp="1"/>
          </p:cNvSpPr>
          <p:nvPr>
            <p:ph type="title"/>
          </p:nvPr>
        </p:nvSpPr>
        <p:spPr>
          <a:xfrm>
            <a:off x="1484310" y="0"/>
            <a:ext cx="10018713" cy="1752599"/>
          </a:xfrm>
        </p:spPr>
        <p:txBody>
          <a:bodyPr>
            <a:normAutofit/>
          </a:bodyPr>
          <a:lstStyle/>
          <a:p>
            <a:r>
              <a:rPr lang="en-IN" sz="3600" dirty="0">
                <a:latin typeface="Arial Rounded MT Bold" panose="020F0704030504030204" pitchFamily="34" charset="0"/>
              </a:rPr>
              <a:t>What is webhook</a:t>
            </a:r>
          </a:p>
        </p:txBody>
      </p:sp>
      <p:sp>
        <p:nvSpPr>
          <p:cNvPr id="3" name="Content Placeholder 2">
            <a:extLst>
              <a:ext uri="{FF2B5EF4-FFF2-40B4-BE49-F238E27FC236}">
                <a16:creationId xmlns:a16="http://schemas.microsoft.com/office/drawing/2014/main" id="{5050A56B-1C67-9FB1-C975-A9563D7EE233}"/>
              </a:ext>
            </a:extLst>
          </p:cNvPr>
          <p:cNvSpPr>
            <a:spLocks noGrp="1"/>
          </p:cNvSpPr>
          <p:nvPr>
            <p:ph idx="1"/>
          </p:nvPr>
        </p:nvSpPr>
        <p:spPr>
          <a:xfrm>
            <a:off x="1797666" y="591088"/>
            <a:ext cx="8596668" cy="4514314"/>
          </a:xfrm>
        </p:spPr>
        <p:txBody>
          <a:bodyPr/>
          <a:lstStyle/>
          <a:p>
            <a:r>
              <a:rPr lang="en-US" b="0" i="0" dirty="0">
                <a:solidFill>
                  <a:srgbClr val="1F1F1F"/>
                </a:solidFill>
                <a:effectLst/>
                <a:latin typeface="Times New Roman" panose="02020603050405020304" pitchFamily="18" charset="0"/>
                <a:cs typeface="Times New Roman" panose="02020603050405020304" pitchFamily="18" charset="0"/>
              </a:rPr>
              <a:t>A webhook is a lightweight communication method that allows applications to exchange information in real-time. This allows the receiving system to react and perform an action based on the received data.</a:t>
            </a:r>
          </a:p>
          <a:p>
            <a:r>
              <a:rPr lang="en-IN" dirty="0">
                <a:latin typeface="Times New Roman" panose="02020603050405020304" pitchFamily="18" charset="0"/>
                <a:cs typeface="Times New Roman" panose="02020603050405020304" pitchFamily="18" charset="0"/>
              </a:rPr>
              <a:t>Ex: A webhook could be used to notify a third-party Service whenever a new order is placed on an e-commerce website.</a:t>
            </a:r>
          </a:p>
        </p:txBody>
      </p:sp>
      <p:pic>
        <p:nvPicPr>
          <p:cNvPr id="5" name="Picture 4">
            <a:extLst>
              <a:ext uri="{FF2B5EF4-FFF2-40B4-BE49-F238E27FC236}">
                <a16:creationId xmlns:a16="http://schemas.microsoft.com/office/drawing/2014/main" id="{9B4ACEC4-2DCA-F9CD-62D0-E8DB72FA1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874" y="4209811"/>
            <a:ext cx="6275606" cy="2387634"/>
          </a:xfrm>
          <a:prstGeom prst="rect">
            <a:avLst/>
          </a:prstGeom>
        </p:spPr>
      </p:pic>
    </p:spTree>
    <p:extLst>
      <p:ext uri="{BB962C8B-B14F-4D97-AF65-F5344CB8AC3E}">
        <p14:creationId xmlns:p14="http://schemas.microsoft.com/office/powerpoint/2010/main" val="790456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12646-6D55-F7D8-1D73-8C1AF13C2DA3}"/>
              </a:ext>
            </a:extLst>
          </p:cNvPr>
          <p:cNvSpPr>
            <a:spLocks noGrp="1"/>
          </p:cNvSpPr>
          <p:nvPr>
            <p:ph idx="1"/>
          </p:nvPr>
        </p:nvSpPr>
        <p:spPr>
          <a:xfrm>
            <a:off x="1543303" y="1732934"/>
            <a:ext cx="10018713" cy="3124201"/>
          </a:xfrm>
        </p:spPr>
        <p:txBody>
          <a:bodyPr>
            <a:normAutofit/>
          </a:bodyPr>
          <a:lstStyle/>
          <a:p>
            <a:r>
              <a:rPr lang="en-US" sz="2800" b="1" dirty="0">
                <a:solidFill>
                  <a:schemeClr val="accent1">
                    <a:lumMod val="50000"/>
                  </a:schemeClr>
                </a:solidFill>
              </a:rPr>
              <a:t>CYBER SENSE+ COMMON SENSE=</a:t>
            </a:r>
            <a:r>
              <a:rPr lang="en-US" sz="2800" b="1" u="sng" dirty="0">
                <a:solidFill>
                  <a:schemeClr val="accent1">
                    <a:lumMod val="50000"/>
                  </a:schemeClr>
                </a:solidFill>
              </a:rPr>
              <a:t>CYBER SECURITY</a:t>
            </a:r>
            <a:endParaRPr lang="en-IN" sz="2800" b="1" u="sng" dirty="0">
              <a:solidFill>
                <a:schemeClr val="accent1">
                  <a:lumMod val="50000"/>
                </a:schemeClr>
              </a:solidFill>
            </a:endParaRPr>
          </a:p>
        </p:txBody>
      </p:sp>
    </p:spTree>
    <p:extLst>
      <p:ext uri="{BB962C8B-B14F-4D97-AF65-F5344CB8AC3E}">
        <p14:creationId xmlns:p14="http://schemas.microsoft.com/office/powerpoint/2010/main" val="384794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3F35-A50A-4D07-3A0B-1C1334E0BC92}"/>
              </a:ext>
            </a:extLst>
          </p:cNvPr>
          <p:cNvSpPr>
            <a:spLocks noGrp="1"/>
          </p:cNvSpPr>
          <p:nvPr>
            <p:ph type="title"/>
          </p:nvPr>
        </p:nvSpPr>
        <p:spPr>
          <a:xfrm>
            <a:off x="2442225" y="464378"/>
            <a:ext cx="8596668" cy="868680"/>
          </a:xfrm>
        </p:spPr>
        <p:txBody>
          <a:bodyPr>
            <a:normAutofit fontScale="90000"/>
          </a:bodyPr>
          <a:lstStyle/>
          <a:p>
            <a:r>
              <a:rPr lang="en-US" sz="3600" b="1" dirty="0"/>
              <a:t> </a:t>
            </a:r>
            <a:r>
              <a:rPr lang="en-US" dirty="0">
                <a:latin typeface="Arial Rounded MT Bold" panose="020F0704030504030204" pitchFamily="34" charset="0"/>
              </a:rPr>
              <a:t>Essential Terminologies</a:t>
            </a:r>
            <a:br>
              <a:rPr lang="en-US" sz="3600" b="1" dirty="0"/>
            </a:br>
            <a:endParaRPr lang="en-IN" dirty="0"/>
          </a:p>
        </p:txBody>
      </p:sp>
      <p:sp>
        <p:nvSpPr>
          <p:cNvPr id="6" name="TextBox 5">
            <a:extLst>
              <a:ext uri="{FF2B5EF4-FFF2-40B4-BE49-F238E27FC236}">
                <a16:creationId xmlns:a16="http://schemas.microsoft.com/office/drawing/2014/main" id="{94897B2C-D623-701A-6F60-42EAA4E5030A}"/>
              </a:ext>
            </a:extLst>
          </p:cNvPr>
          <p:cNvSpPr txBox="1"/>
          <p:nvPr/>
        </p:nvSpPr>
        <p:spPr>
          <a:xfrm>
            <a:off x="1622323" y="898718"/>
            <a:ext cx="9685866" cy="5632311"/>
          </a:xfrm>
          <a:prstGeom prst="rect">
            <a:avLst/>
          </a:prstGeom>
          <a:noFill/>
        </p:spPr>
        <p:txBody>
          <a:bodyPr wrap="square" rtlCol="0">
            <a:spAutoFit/>
          </a:bodyPr>
          <a:lstStyle/>
          <a:p>
            <a:pPr algn="l"/>
            <a:r>
              <a:rPr lang="en-IN" b="1" i="0" dirty="0">
                <a:solidFill>
                  <a:srgbClr val="1F1F1F"/>
                </a:solidFill>
                <a:effectLst/>
                <a:latin typeface="Times New Roman" panose="02020603050405020304" pitchFamily="18" charset="0"/>
                <a:cs typeface="Times New Roman" panose="02020603050405020304" pitchFamily="18" charset="0"/>
              </a:rPr>
              <a:t>Threats:</a:t>
            </a:r>
            <a:endParaRPr lang="en-IN"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1" i="0" dirty="0">
                <a:solidFill>
                  <a:srgbClr val="1F1F1F"/>
                </a:solidFill>
                <a:effectLst/>
                <a:latin typeface="Times New Roman" panose="02020603050405020304" pitchFamily="18" charset="0"/>
                <a:cs typeface="Times New Roman" panose="02020603050405020304" pitchFamily="18" charset="0"/>
              </a:rPr>
              <a:t>Malware:</a:t>
            </a:r>
            <a:r>
              <a:rPr lang="en-IN" b="0" i="0" dirty="0">
                <a:solidFill>
                  <a:srgbClr val="1F1F1F"/>
                </a:solidFill>
                <a:effectLst/>
                <a:latin typeface="Times New Roman" panose="02020603050405020304" pitchFamily="18" charset="0"/>
                <a:cs typeface="Times New Roman" panose="02020603050405020304" pitchFamily="18" charset="0"/>
              </a:rPr>
              <a:t> Malicious software like viruses, worms, ransomware, spyware, and Trojans, designed to harm or exploit computer systems.</a:t>
            </a:r>
          </a:p>
          <a:p>
            <a:pPr algn="l">
              <a:buFont typeface="Arial" panose="020B0604020202020204" pitchFamily="34" charset="0"/>
              <a:buChar char="•"/>
            </a:pPr>
            <a:r>
              <a:rPr lang="en-IN" b="1" i="0" dirty="0">
                <a:solidFill>
                  <a:srgbClr val="1F1F1F"/>
                </a:solidFill>
                <a:effectLst/>
                <a:latin typeface="Times New Roman" panose="02020603050405020304" pitchFamily="18" charset="0"/>
                <a:cs typeface="Times New Roman" panose="02020603050405020304" pitchFamily="18" charset="0"/>
              </a:rPr>
              <a:t>Phishing:</a:t>
            </a:r>
            <a:r>
              <a:rPr lang="en-IN" b="0" i="0" dirty="0">
                <a:solidFill>
                  <a:srgbClr val="1F1F1F"/>
                </a:solidFill>
                <a:effectLst/>
                <a:latin typeface="Times New Roman" panose="02020603050405020304" pitchFamily="18" charset="0"/>
                <a:cs typeface="Times New Roman" panose="02020603050405020304" pitchFamily="18" charset="0"/>
              </a:rPr>
              <a:t> Social engineering attacks tricking users into revealing personal information through deceptive emails, messages, or websites.</a:t>
            </a:r>
          </a:p>
          <a:p>
            <a:pPr algn="l">
              <a:buFont typeface="Arial" panose="020B0604020202020204" pitchFamily="34" charset="0"/>
              <a:buChar char="•"/>
            </a:pPr>
            <a:endParaRPr lang="en-IN" b="0" i="0" dirty="0">
              <a:solidFill>
                <a:srgbClr val="1F1F1F"/>
              </a:solidFill>
              <a:effectLst/>
              <a:latin typeface="Times New Roman" panose="02020603050405020304" pitchFamily="18" charset="0"/>
              <a:cs typeface="Times New Roman" panose="02020603050405020304" pitchFamily="18" charset="0"/>
            </a:endParaRPr>
          </a:p>
          <a:p>
            <a:pPr algn="l"/>
            <a:r>
              <a:rPr lang="en-US" b="1" i="0" dirty="0">
                <a:solidFill>
                  <a:srgbClr val="1F1F1F"/>
                </a:solidFill>
                <a:effectLst/>
                <a:latin typeface="Times New Roman" panose="02020603050405020304" pitchFamily="18" charset="0"/>
                <a:cs typeface="Times New Roman" panose="02020603050405020304" pitchFamily="18" charset="0"/>
              </a:rPr>
              <a:t>Vulnerabilities:</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Exploit:</a:t>
            </a:r>
            <a:r>
              <a:rPr lang="en-US" b="0" i="0" dirty="0">
                <a:solidFill>
                  <a:srgbClr val="1F1F1F"/>
                </a:solidFill>
                <a:effectLst/>
                <a:latin typeface="Times New Roman" panose="02020603050405020304" pitchFamily="18" charset="0"/>
                <a:cs typeface="Times New Roman" panose="02020603050405020304" pitchFamily="18" charset="0"/>
              </a:rPr>
              <a:t> A weakness in a system that attackers can use to gain unauthorized access or control.</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Patch:</a:t>
            </a:r>
            <a:r>
              <a:rPr lang="en-US" b="0" i="0" dirty="0">
                <a:solidFill>
                  <a:srgbClr val="1F1F1F"/>
                </a:solidFill>
                <a:effectLst/>
                <a:latin typeface="Times New Roman" panose="02020603050405020304" pitchFamily="18" charset="0"/>
                <a:cs typeface="Times New Roman" panose="02020603050405020304" pitchFamily="18" charset="0"/>
              </a:rPr>
              <a:t> A software update that fixes a known vulnerability.</a:t>
            </a:r>
          </a:p>
          <a:p>
            <a:pPr algn="l">
              <a:buFont typeface="Arial" panose="020B0604020202020204" pitchFamily="34" charset="0"/>
              <a:buChar char="•"/>
            </a:pPr>
            <a:endParaRPr lang="en-US" b="0" i="0" dirty="0">
              <a:solidFill>
                <a:srgbClr val="1F1F1F"/>
              </a:solidFill>
              <a:effectLst/>
              <a:latin typeface="Times New Roman" panose="02020603050405020304" pitchFamily="18" charset="0"/>
              <a:cs typeface="Times New Roman" panose="02020603050405020304" pitchFamily="18" charset="0"/>
            </a:endParaRPr>
          </a:p>
          <a:p>
            <a:pPr algn="l"/>
            <a:r>
              <a:rPr lang="en-US" b="1" i="0" dirty="0">
                <a:solidFill>
                  <a:srgbClr val="1F1F1F"/>
                </a:solidFill>
                <a:effectLst/>
                <a:latin typeface="Times New Roman" panose="02020603050405020304" pitchFamily="18" charset="0"/>
                <a:cs typeface="Times New Roman" panose="02020603050405020304" pitchFamily="18" charset="0"/>
              </a:rPr>
              <a:t>Security measures:</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Firewall:</a:t>
            </a:r>
            <a:r>
              <a:rPr lang="en-US" b="0" i="0" dirty="0">
                <a:solidFill>
                  <a:srgbClr val="1F1F1F"/>
                </a:solidFill>
                <a:effectLst/>
                <a:latin typeface="Times New Roman" panose="02020603050405020304" pitchFamily="18" charset="0"/>
                <a:cs typeface="Times New Roman" panose="02020603050405020304" pitchFamily="18" charset="0"/>
              </a:rPr>
              <a:t> A software or hardware device that controls incoming and outgoing network traffic based on security rules.</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Intrusion Detection/Prevention System (IDS/IPS):</a:t>
            </a:r>
            <a:r>
              <a:rPr lang="en-US" b="0" i="0" dirty="0">
                <a:solidFill>
                  <a:srgbClr val="1F1F1F"/>
                </a:solidFill>
                <a:effectLst/>
                <a:latin typeface="Times New Roman" panose="02020603050405020304" pitchFamily="18" charset="0"/>
                <a:cs typeface="Times New Roman" panose="02020603050405020304" pitchFamily="18" charset="0"/>
              </a:rPr>
              <a:t> Systems that monitor network activity for suspicious behavior and can either detect or actively block potential threats.</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Multi-factor authentication (MFA):</a:t>
            </a:r>
            <a:r>
              <a:rPr lang="en-US" b="0" i="0" dirty="0">
                <a:solidFill>
                  <a:srgbClr val="1F1F1F"/>
                </a:solidFill>
                <a:effectLst/>
                <a:latin typeface="Times New Roman" panose="02020603050405020304" pitchFamily="18" charset="0"/>
                <a:cs typeface="Times New Roman" panose="02020603050405020304" pitchFamily="18" charset="0"/>
              </a:rPr>
              <a:t> Adding an extra layer of security to logins besides passwords, such as fingerprint scans or one-time codes.</a:t>
            </a: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Encryption:</a:t>
            </a:r>
            <a:r>
              <a:rPr lang="en-US" b="0" i="0" dirty="0">
                <a:solidFill>
                  <a:srgbClr val="1F1F1F"/>
                </a:solidFill>
                <a:effectLst/>
                <a:latin typeface="Times New Roman" panose="02020603050405020304" pitchFamily="18" charset="0"/>
                <a:cs typeface="Times New Roman" panose="02020603050405020304" pitchFamily="18" charset="0"/>
              </a:rPr>
              <a:t> Transforming data into a scrambled form that only authorized users can decrypt and access.</a:t>
            </a:r>
          </a:p>
          <a:p>
            <a:endParaRPr lang="en-IN" dirty="0"/>
          </a:p>
        </p:txBody>
      </p:sp>
    </p:spTree>
    <p:extLst>
      <p:ext uri="{BB962C8B-B14F-4D97-AF65-F5344CB8AC3E}">
        <p14:creationId xmlns:p14="http://schemas.microsoft.com/office/powerpoint/2010/main" val="206674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3CA1-2B1D-0037-0978-15FF445AD0E4}"/>
              </a:ext>
            </a:extLst>
          </p:cNvPr>
          <p:cNvSpPr>
            <a:spLocks noGrp="1"/>
          </p:cNvSpPr>
          <p:nvPr>
            <p:ph type="title"/>
          </p:nvPr>
        </p:nvSpPr>
        <p:spPr>
          <a:xfrm>
            <a:off x="1484310" y="538316"/>
            <a:ext cx="10018713" cy="1752599"/>
          </a:xfrm>
        </p:spPr>
        <p:txBody>
          <a:bodyPr>
            <a:normAutofit/>
          </a:bodyPr>
          <a:lstStyle/>
          <a:p>
            <a:r>
              <a:rPr lang="en-US" sz="3600" dirty="0">
                <a:latin typeface="Arial Rounded MT Bold" panose="020F0704030504030204" pitchFamily="34" charset="0"/>
              </a:rPr>
              <a:t>Top 10 Most Notorious Hackers Of All Time In This Internet World:</a:t>
            </a:r>
            <a:br>
              <a:rPr lang="en-US" sz="3600" dirty="0">
                <a:latin typeface="Arial Rounded MT Bold" panose="020F0704030504030204" pitchFamily="34" charset="0"/>
              </a:rPr>
            </a:b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320C81E-552C-CA16-6D80-4169354679F0}"/>
              </a:ext>
            </a:extLst>
          </p:cNvPr>
          <p:cNvSpPr>
            <a:spLocks noGrp="1"/>
          </p:cNvSpPr>
          <p:nvPr>
            <p:ph idx="1"/>
          </p:nvPr>
        </p:nvSpPr>
        <p:spPr>
          <a:xfrm>
            <a:off x="1356491" y="1877962"/>
            <a:ext cx="10018713" cy="4306528"/>
          </a:xfrm>
        </p:spPr>
        <p:txBody>
          <a:bodyPr>
            <a:noAutofit/>
          </a:bodyPr>
          <a:lstStyle/>
          <a:p>
            <a:pPr marL="0" indent="0" algn="ctr">
              <a:buNone/>
            </a:pPr>
            <a:r>
              <a:rPr lang="en-US" sz="1600" dirty="0">
                <a:latin typeface="Times New Roman" panose="02020603050405020304" pitchFamily="18" charset="0"/>
                <a:cs typeface="Times New Roman" panose="02020603050405020304" pitchFamily="18" charset="0"/>
              </a:rPr>
              <a:t>1.Kevin </a:t>
            </a:r>
            <a:r>
              <a:rPr lang="en-US" sz="1600" dirty="0" err="1">
                <a:latin typeface="Times New Roman" panose="02020603050405020304" pitchFamily="18" charset="0"/>
                <a:cs typeface="Times New Roman" panose="02020603050405020304" pitchFamily="18" charset="0"/>
              </a:rPr>
              <a:t>Mitnik</a:t>
            </a:r>
            <a:endParaRPr lang="en-US" sz="1600" dirty="0">
              <a:latin typeface="Times New Roman" panose="02020603050405020304" pitchFamily="18" charset="0"/>
              <a:cs typeface="Times New Roman" panose="02020603050405020304" pitchFamily="18" charset="0"/>
            </a:endParaRPr>
          </a:p>
          <a:p>
            <a:pPr marL="0" indent="0" algn="ctr">
              <a:buNone/>
            </a:pPr>
            <a:r>
              <a:rPr lang="en-US" sz="1600" dirty="0">
                <a:latin typeface="Times New Roman" panose="02020603050405020304" pitchFamily="18" charset="0"/>
                <a:cs typeface="Times New Roman" panose="02020603050405020304" pitchFamily="18" charset="0"/>
              </a:rPr>
              <a:t>2.Anonymous</a:t>
            </a:r>
          </a:p>
          <a:p>
            <a:pPr marL="0" indent="0" algn="ctr">
              <a:buNone/>
            </a:pPr>
            <a:r>
              <a:rPr lang="en-US" sz="1600" dirty="0">
                <a:latin typeface="Times New Roman" panose="02020603050405020304" pitchFamily="18" charset="0"/>
                <a:cs typeface="Times New Roman" panose="02020603050405020304" pitchFamily="18" charset="0"/>
              </a:rPr>
              <a:t>3.Adrian Lamo</a:t>
            </a:r>
          </a:p>
          <a:p>
            <a:pPr marL="0" indent="0" algn="ctr">
              <a:buNone/>
            </a:pPr>
            <a:r>
              <a:rPr lang="en-US" sz="1600" dirty="0">
                <a:latin typeface="Times New Roman" panose="02020603050405020304" pitchFamily="18" charset="0"/>
                <a:cs typeface="Times New Roman" panose="02020603050405020304" pitchFamily="18" charset="0"/>
              </a:rPr>
              <a:t>4.Albert Gonzalez</a:t>
            </a:r>
          </a:p>
          <a:p>
            <a:pPr marL="0" indent="0" algn="ctr">
              <a:buNone/>
            </a:pPr>
            <a:r>
              <a:rPr lang="en-US" sz="1600" dirty="0">
                <a:latin typeface="Times New Roman" panose="02020603050405020304" pitchFamily="18" charset="0"/>
                <a:cs typeface="Times New Roman" panose="02020603050405020304" pitchFamily="18" charset="0"/>
              </a:rPr>
              <a:t>5.Matthew Bevan And Richard </a:t>
            </a:r>
            <a:r>
              <a:rPr lang="en-US" sz="1600" dirty="0" err="1">
                <a:latin typeface="Times New Roman" panose="02020603050405020304" pitchFamily="18" charset="0"/>
                <a:cs typeface="Times New Roman" panose="02020603050405020304" pitchFamily="18" charset="0"/>
              </a:rPr>
              <a:t>Pryac</a:t>
            </a:r>
            <a:endParaRPr lang="en-US" sz="1600" dirty="0">
              <a:latin typeface="Times New Roman" panose="02020603050405020304" pitchFamily="18" charset="0"/>
              <a:cs typeface="Times New Roman" panose="02020603050405020304" pitchFamily="18" charset="0"/>
            </a:endParaRPr>
          </a:p>
          <a:p>
            <a:pPr marL="0" indent="0" algn="ctr">
              <a:buNone/>
            </a:pPr>
            <a:r>
              <a:rPr lang="en-US" sz="1600" dirty="0">
                <a:latin typeface="Times New Roman" panose="02020603050405020304" pitchFamily="18" charset="0"/>
                <a:cs typeface="Times New Roman" panose="02020603050405020304" pitchFamily="18" charset="0"/>
              </a:rPr>
              <a:t>6.Jeanson James Ancheta</a:t>
            </a:r>
          </a:p>
          <a:p>
            <a:pPr marL="0" indent="0" algn="ctr">
              <a:buNone/>
            </a:pPr>
            <a:r>
              <a:rPr lang="en-US" sz="1600" dirty="0">
                <a:latin typeface="Times New Roman" panose="02020603050405020304" pitchFamily="18" charset="0"/>
                <a:cs typeface="Times New Roman" panose="02020603050405020304" pitchFamily="18" charset="0"/>
              </a:rPr>
              <a:t>7.Michael Calce</a:t>
            </a:r>
          </a:p>
          <a:p>
            <a:pPr marL="0" indent="0" algn="ctr">
              <a:buNone/>
            </a:pPr>
            <a:r>
              <a:rPr lang="en-US" sz="1600" dirty="0">
                <a:latin typeface="Times New Roman" panose="02020603050405020304" pitchFamily="18" charset="0"/>
                <a:cs typeface="Times New Roman" panose="02020603050405020304" pitchFamily="18" charset="0"/>
              </a:rPr>
              <a:t>8.Kevin Poulsen</a:t>
            </a:r>
          </a:p>
          <a:p>
            <a:pPr marL="0" indent="0" algn="ctr">
              <a:buNone/>
            </a:pPr>
            <a:r>
              <a:rPr lang="en-US" sz="1600" dirty="0">
                <a:latin typeface="Times New Roman" panose="02020603050405020304" pitchFamily="18" charset="0"/>
                <a:cs typeface="Times New Roman" panose="02020603050405020304" pitchFamily="18" charset="0"/>
              </a:rPr>
              <a:t>9.Jonathan James</a:t>
            </a:r>
          </a:p>
          <a:p>
            <a:pPr marL="0" indent="0" algn="ctr">
              <a:buNone/>
            </a:pPr>
            <a:r>
              <a:rPr lang="en-US" sz="1600" dirty="0">
                <a:latin typeface="Times New Roman" panose="02020603050405020304" pitchFamily="18" charset="0"/>
                <a:cs typeface="Times New Roman" panose="02020603050405020304" pitchFamily="18" charset="0"/>
              </a:rPr>
              <a:t>10.Astra</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14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305D-8187-CC13-BCAA-1DDA143249C8}"/>
              </a:ext>
            </a:extLst>
          </p:cNvPr>
          <p:cNvSpPr>
            <a:spLocks noGrp="1"/>
          </p:cNvSpPr>
          <p:nvPr>
            <p:ph type="title"/>
          </p:nvPr>
        </p:nvSpPr>
        <p:spPr>
          <a:xfrm>
            <a:off x="1199176" y="554293"/>
            <a:ext cx="10018713" cy="1752599"/>
          </a:xfrm>
        </p:spPr>
        <p:txBody>
          <a:bodyPr>
            <a:normAutofit fontScale="90000"/>
          </a:bodyPr>
          <a:lstStyle/>
          <a:p>
            <a:r>
              <a:rPr lang="en-US" dirty="0"/>
              <a:t>          </a:t>
            </a:r>
            <a:r>
              <a:rPr lang="en-US" dirty="0">
                <a:latin typeface="Arial Rounded MT Bold" panose="020F0704030504030204" pitchFamily="34" charset="0"/>
              </a:rPr>
              <a:t>Phases of Hacking</a:t>
            </a:r>
            <a:br>
              <a:rPr lang="en-US" dirty="0"/>
            </a:br>
            <a:br>
              <a:rPr lang="en-US" dirty="0"/>
            </a:br>
            <a:endParaRPr lang="en-IN" dirty="0"/>
          </a:p>
        </p:txBody>
      </p:sp>
      <p:sp>
        <p:nvSpPr>
          <p:cNvPr id="3" name="Content Placeholder 2">
            <a:extLst>
              <a:ext uri="{FF2B5EF4-FFF2-40B4-BE49-F238E27FC236}">
                <a16:creationId xmlns:a16="http://schemas.microsoft.com/office/drawing/2014/main" id="{4B524B51-B5CC-A1E7-2949-EA385C9F5B01}"/>
              </a:ext>
            </a:extLst>
          </p:cNvPr>
          <p:cNvSpPr>
            <a:spLocks noGrp="1"/>
          </p:cNvSpPr>
          <p:nvPr>
            <p:ph idx="1"/>
          </p:nvPr>
        </p:nvSpPr>
        <p:spPr>
          <a:xfrm>
            <a:off x="1474478" y="1866899"/>
            <a:ext cx="10018713" cy="3124201"/>
          </a:xfrm>
        </p:spPr>
        <p:txBody>
          <a:bodyPr/>
          <a:lstStyle/>
          <a:p>
            <a:pPr marL="0" indent="0">
              <a:buNone/>
            </a:pPr>
            <a:r>
              <a:rPr lang="en-US" dirty="0">
                <a:latin typeface="Times New Roman" panose="02020603050405020304" pitchFamily="18" charset="0"/>
                <a:cs typeface="Times New Roman" panose="02020603050405020304" pitchFamily="18" charset="0"/>
              </a:rPr>
              <a:t>1.Reconnaisance/ </a:t>
            </a:r>
            <a:r>
              <a:rPr lang="en-US" dirty="0" err="1">
                <a:latin typeface="Times New Roman" panose="02020603050405020304" pitchFamily="18" charset="0"/>
                <a:cs typeface="Times New Roman" panose="02020603050405020304" pitchFamily="18" charset="0"/>
              </a:rPr>
              <a:t>Footprinting</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2.Scanning</a:t>
            </a:r>
          </a:p>
          <a:p>
            <a:pPr marL="0" indent="0">
              <a:buNone/>
            </a:pPr>
            <a:r>
              <a:rPr lang="en-US" dirty="0">
                <a:latin typeface="Times New Roman" panose="02020603050405020304" pitchFamily="18" charset="0"/>
                <a:cs typeface="Times New Roman" panose="02020603050405020304" pitchFamily="18" charset="0"/>
              </a:rPr>
              <a:t>3.Gaining Access       </a:t>
            </a:r>
          </a:p>
          <a:p>
            <a:pPr marL="0" indent="0">
              <a:buNone/>
            </a:pPr>
            <a:r>
              <a:rPr lang="en-US" dirty="0">
                <a:latin typeface="Times New Roman" panose="02020603050405020304" pitchFamily="18" charset="0"/>
                <a:cs typeface="Times New Roman" panose="02020603050405020304" pitchFamily="18" charset="0"/>
              </a:rPr>
              <a:t>4.Maintaining Access</a:t>
            </a:r>
          </a:p>
          <a:p>
            <a:pPr marL="0" indent="0">
              <a:buNone/>
            </a:pPr>
            <a:r>
              <a:rPr lang="en-US" dirty="0">
                <a:latin typeface="Times New Roman" panose="02020603050405020304" pitchFamily="18" charset="0"/>
                <a:cs typeface="Times New Roman" panose="02020603050405020304" pitchFamily="18" charset="0"/>
              </a:rPr>
              <a:t>5.Clearing Tracks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436975B-5254-C37A-03C9-D6B40D639040}"/>
              </a:ext>
            </a:extLst>
          </p:cNvPr>
          <p:cNvPicPr>
            <a:picLocks noChangeAspect="1"/>
          </p:cNvPicPr>
          <p:nvPr/>
        </p:nvPicPr>
        <p:blipFill rotWithShape="1">
          <a:blip r:embed="rId2">
            <a:extLst>
              <a:ext uri="{28A0092B-C50C-407E-A947-70E740481C1C}">
                <a14:useLocalDpi xmlns:a14="http://schemas.microsoft.com/office/drawing/2010/main" val="0"/>
              </a:ext>
            </a:extLst>
          </a:blip>
          <a:srcRect t="21371" b="6829"/>
          <a:stretch/>
        </p:blipFill>
        <p:spPr>
          <a:xfrm>
            <a:off x="5796352" y="2144660"/>
            <a:ext cx="5972141" cy="2949676"/>
          </a:xfrm>
          <a:prstGeom prst="rect">
            <a:avLst/>
          </a:prstGeom>
          <a:ln>
            <a:solidFill>
              <a:schemeClr val="tx1"/>
            </a:solidFill>
          </a:ln>
        </p:spPr>
      </p:pic>
    </p:spTree>
    <p:extLst>
      <p:ext uri="{BB962C8B-B14F-4D97-AF65-F5344CB8AC3E}">
        <p14:creationId xmlns:p14="http://schemas.microsoft.com/office/powerpoint/2010/main" val="137029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EE80-857C-1F78-6535-F6742E9F1647}"/>
              </a:ext>
            </a:extLst>
          </p:cNvPr>
          <p:cNvSpPr>
            <a:spLocks noGrp="1"/>
          </p:cNvSpPr>
          <p:nvPr>
            <p:ph type="title"/>
          </p:nvPr>
        </p:nvSpPr>
        <p:spPr>
          <a:xfrm>
            <a:off x="1543843" y="14345"/>
            <a:ext cx="10018713" cy="1752599"/>
          </a:xfrm>
        </p:spPr>
        <p:txBody>
          <a:bodyPr/>
          <a:lstStyle/>
          <a:p>
            <a:r>
              <a:rPr lang="en-US" sz="3600" dirty="0">
                <a:latin typeface="Arial Rounded MT Bold" panose="020F0704030504030204" pitchFamily="34" charset="0"/>
              </a:rPr>
              <a:t>Introduction To Networking</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6432084-E845-C70F-80A1-7BA94DF73E15}"/>
              </a:ext>
            </a:extLst>
          </p:cNvPr>
          <p:cNvSpPr>
            <a:spLocks noGrp="1"/>
          </p:cNvSpPr>
          <p:nvPr>
            <p:ph idx="1"/>
          </p:nvPr>
        </p:nvSpPr>
        <p:spPr>
          <a:xfrm>
            <a:off x="1404921" y="1341006"/>
            <a:ext cx="8596668" cy="4175987"/>
          </a:xfrm>
        </p:spPr>
        <p:txBody>
          <a:bodyPr>
            <a:normAutofit/>
          </a:bodyPr>
          <a:lstStyle/>
          <a:p>
            <a:pPr algn="l"/>
            <a:r>
              <a:rPr lang="en-US" sz="1800" dirty="0">
                <a:solidFill>
                  <a:srgbClr val="1F1F1F"/>
                </a:solidFill>
                <a:latin typeface="Times New Roman" panose="02020603050405020304" pitchFamily="18" charset="0"/>
                <a:cs typeface="Times New Roman" panose="02020603050405020304" pitchFamily="18" charset="0"/>
              </a:rPr>
              <a:t>Client-server architecture, also known as the client-server model or network computing model, is a distributed system architecture that divides tasks and workloads between two distinct types of computer programs:</a:t>
            </a:r>
          </a:p>
          <a:p>
            <a:pPr algn="l">
              <a:buFont typeface="Arial" panose="020B0604020202020204" pitchFamily="34" charset="0"/>
              <a:buChar char="•"/>
            </a:pPr>
            <a:r>
              <a:rPr lang="en-US" sz="1800" dirty="0">
                <a:solidFill>
                  <a:srgbClr val="1F1F1F"/>
                </a:solidFill>
                <a:latin typeface="Times New Roman" panose="02020603050405020304" pitchFamily="18" charset="0"/>
                <a:cs typeface="Times New Roman" panose="02020603050405020304" pitchFamily="18" charset="0"/>
              </a:rPr>
              <a:t>Clients: These are user-facing applications that run on personal computers, laptops, mobile devices, or other workstations. They initiate requests for resources or services and display the results received from the server.</a:t>
            </a:r>
          </a:p>
          <a:p>
            <a:pPr algn="l">
              <a:buFont typeface="Arial" panose="020B0604020202020204" pitchFamily="34" charset="0"/>
              <a:buChar char="•"/>
            </a:pPr>
            <a:r>
              <a:rPr lang="en-US" sz="1800" dirty="0">
                <a:solidFill>
                  <a:srgbClr val="1F1F1F"/>
                </a:solidFill>
                <a:latin typeface="Times New Roman" panose="02020603050405020304" pitchFamily="18" charset="0"/>
                <a:cs typeface="Times New Roman" panose="02020603050405020304" pitchFamily="18" charset="0"/>
              </a:rPr>
              <a:t>Server: This is a powerful computer program running on a dedicated server machine that manages resources, processes requests from clients, and delivers the requested data or service.</a:t>
            </a:r>
          </a:p>
          <a:p>
            <a:endParaRPr lang="en-IN" sz="1800" dirty="0">
              <a:solidFill>
                <a:srgbClr val="1F1F1F"/>
              </a:solidFill>
              <a:latin typeface="Google Sans"/>
            </a:endParaRPr>
          </a:p>
          <a:p>
            <a:pPr marL="0" indent="0">
              <a:buNone/>
            </a:pPr>
            <a:r>
              <a:rPr lang="en-IN" sz="1800" dirty="0">
                <a:solidFill>
                  <a:srgbClr val="1F1F1F"/>
                </a:solidFill>
                <a:latin typeface="Google Sans"/>
              </a:rPr>
              <a:t>       </a:t>
            </a:r>
            <a:endParaRPr lang="en-US" sz="1800" dirty="0">
              <a:solidFill>
                <a:srgbClr val="1F1F1F"/>
              </a:solidFill>
              <a:latin typeface="Google Sans"/>
            </a:endParaRPr>
          </a:p>
        </p:txBody>
      </p:sp>
      <p:sp>
        <p:nvSpPr>
          <p:cNvPr id="4" name="AutoShape 2">
            <a:extLst>
              <a:ext uri="{FF2B5EF4-FFF2-40B4-BE49-F238E27FC236}">
                <a16:creationId xmlns:a16="http://schemas.microsoft.com/office/drawing/2014/main" id="{B2D90993-2FCF-44A6-D278-88533B9BD3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3C8332F3-13A0-BFF3-DBAA-1D2202F3A5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03ED0CD0-E3BB-EE8E-5331-755538354256}"/>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a:extLst>
              <a:ext uri="{FF2B5EF4-FFF2-40B4-BE49-F238E27FC236}">
                <a16:creationId xmlns:a16="http://schemas.microsoft.com/office/drawing/2014/main" id="{C45544A8-5648-4093-41D7-62E2105C1328}"/>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8994342E-E22B-D8A0-CE68-0D99FF4A7935}"/>
              </a:ext>
            </a:extLst>
          </p:cNvPr>
          <p:cNvPicPr>
            <a:picLocks noChangeAspect="1"/>
          </p:cNvPicPr>
          <p:nvPr/>
        </p:nvPicPr>
        <p:blipFill rotWithShape="1">
          <a:blip r:embed="rId2">
            <a:extLst>
              <a:ext uri="{28A0092B-C50C-407E-A947-70E740481C1C}">
                <a14:useLocalDpi xmlns:a14="http://schemas.microsoft.com/office/drawing/2010/main" val="0"/>
              </a:ext>
            </a:extLst>
          </a:blip>
          <a:srcRect b="30204"/>
          <a:stretch/>
        </p:blipFill>
        <p:spPr>
          <a:xfrm>
            <a:off x="3054832" y="4580126"/>
            <a:ext cx="6691935" cy="1936259"/>
          </a:xfrm>
          <a:prstGeom prst="rect">
            <a:avLst/>
          </a:prstGeom>
          <a:ln>
            <a:solidFill>
              <a:schemeClr val="tx1"/>
            </a:solidFill>
          </a:ln>
        </p:spPr>
      </p:pic>
    </p:spTree>
    <p:extLst>
      <p:ext uri="{BB962C8B-B14F-4D97-AF65-F5344CB8AC3E}">
        <p14:creationId xmlns:p14="http://schemas.microsoft.com/office/powerpoint/2010/main" val="2855516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239F-049C-2D78-0A4C-CA4B0AFB0E7C}"/>
              </a:ext>
            </a:extLst>
          </p:cNvPr>
          <p:cNvSpPr>
            <a:spLocks noGrp="1"/>
          </p:cNvSpPr>
          <p:nvPr>
            <p:ph type="title"/>
          </p:nvPr>
        </p:nvSpPr>
        <p:spPr>
          <a:xfrm>
            <a:off x="1444982" y="233516"/>
            <a:ext cx="10018713" cy="1752599"/>
          </a:xfrm>
        </p:spPr>
        <p:txBody>
          <a:bodyPr/>
          <a:lstStyle/>
          <a:p>
            <a:r>
              <a:rPr lang="en-IN" sz="3600" dirty="0">
                <a:latin typeface="Arial Rounded MT Bold" panose="020F0704030504030204" pitchFamily="34" charset="0"/>
              </a:rPr>
              <a:t>OSI MODELS</a:t>
            </a:r>
            <a:br>
              <a:rPr lang="en-IN" dirty="0"/>
            </a:br>
            <a:endParaRPr lang="en-IN" dirty="0"/>
          </a:p>
        </p:txBody>
      </p:sp>
      <p:pic>
        <p:nvPicPr>
          <p:cNvPr id="7" name="Picture 6">
            <a:extLst>
              <a:ext uri="{FF2B5EF4-FFF2-40B4-BE49-F238E27FC236}">
                <a16:creationId xmlns:a16="http://schemas.microsoft.com/office/drawing/2014/main" id="{687E433A-6531-ACD6-EE7A-2EF8FBC52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748" y="1494504"/>
            <a:ext cx="7111180" cy="4628535"/>
          </a:xfrm>
          <a:prstGeom prst="rect">
            <a:avLst/>
          </a:prstGeom>
          <a:ln>
            <a:solidFill>
              <a:schemeClr val="tx1"/>
            </a:solidFill>
          </a:ln>
        </p:spPr>
      </p:pic>
    </p:spTree>
    <p:extLst>
      <p:ext uri="{BB962C8B-B14F-4D97-AF65-F5344CB8AC3E}">
        <p14:creationId xmlns:p14="http://schemas.microsoft.com/office/powerpoint/2010/main" val="2479811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835</TotalTime>
  <Words>2411</Words>
  <Application>Microsoft Office PowerPoint</Application>
  <PresentationFormat>Widescreen</PresentationFormat>
  <Paragraphs>217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 Rounded MT Bold</vt:lpstr>
      <vt:lpstr>Calibri</vt:lpstr>
      <vt:lpstr>Corbel</vt:lpstr>
      <vt:lpstr>Google Sans</vt:lpstr>
      <vt:lpstr>Times New Roman</vt:lpstr>
      <vt:lpstr>Wingdings</vt:lpstr>
      <vt:lpstr>Parallax</vt:lpstr>
      <vt:lpstr>Cyber Security Internship </vt:lpstr>
      <vt:lpstr>What is Cyber Security?</vt:lpstr>
      <vt:lpstr>PowerPoint Presentation</vt:lpstr>
      <vt:lpstr>PowerPoint Presentation</vt:lpstr>
      <vt:lpstr> Essential Terminologies </vt:lpstr>
      <vt:lpstr>Top 10 Most Notorious Hackers Of All Time In This Internet World: </vt:lpstr>
      <vt:lpstr>          Phases of Hacking  </vt:lpstr>
      <vt:lpstr>Introduction To Networking</vt:lpstr>
      <vt:lpstr>OSI MODELS </vt:lpstr>
      <vt:lpstr>PowerPoint Presentation</vt:lpstr>
      <vt:lpstr>PowerPoint Presentation</vt:lpstr>
      <vt:lpstr>DASHBOARD OF CISCO PACKET TRACER</vt:lpstr>
      <vt:lpstr>What is python</vt:lpstr>
      <vt:lpstr>DATA TYPES</vt:lpstr>
      <vt:lpstr>CONTROL STRUCTURES</vt:lpstr>
      <vt:lpstr>FUNCTIONS</vt:lpstr>
      <vt:lpstr>NETWORKING</vt:lpstr>
      <vt:lpstr>CRYPTOGRAPHY</vt:lpstr>
      <vt:lpstr>WEB SCRAPING</vt:lpstr>
      <vt:lpstr>REVERSE ENGINEERING</vt:lpstr>
      <vt:lpstr>PENETRATION TESTING</vt:lpstr>
      <vt:lpstr>PASSWORD CRACKING:</vt:lpstr>
      <vt:lpstr>OWASP    TOP 10 WEB APPLICATION SECURITY RISKS</vt:lpstr>
      <vt:lpstr>PowerPoint Presentation</vt:lpstr>
      <vt:lpstr>Introduction To Web Applications…</vt:lpstr>
      <vt:lpstr>How web application works</vt:lpstr>
      <vt:lpstr>Web Application Architecture</vt:lpstr>
      <vt:lpstr>Web services</vt:lpstr>
      <vt:lpstr>Vulnerability Stack</vt:lpstr>
      <vt:lpstr>OWASP Top 10 Applications security Risks</vt:lpstr>
      <vt:lpstr>A1-Injection: </vt:lpstr>
      <vt:lpstr>A2-Broken Authentication:</vt:lpstr>
      <vt:lpstr>A3-Sensitive Data Exposure</vt:lpstr>
      <vt:lpstr>A4-XML External Entity</vt:lpstr>
      <vt:lpstr>A5-Broken Access Control</vt:lpstr>
      <vt:lpstr>A6-Security Misconfigurations</vt:lpstr>
      <vt:lpstr>A7-Cross -site Scripting(XSS)Attack:</vt:lpstr>
      <vt:lpstr>A8-Insecure Deserialization </vt:lpstr>
      <vt:lpstr>Components with known vulnerabilities</vt:lpstr>
      <vt:lpstr>Web Application Hacking Methodology</vt:lpstr>
      <vt:lpstr>What is webhook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internship</dc:title>
  <dc:creator>Boyapati Lavanya</dc:creator>
  <cp:lastModifiedBy>Mouni Mounika</cp:lastModifiedBy>
  <cp:revision>21</cp:revision>
  <dcterms:created xsi:type="dcterms:W3CDTF">2024-02-10T17:10:46Z</dcterms:created>
  <dcterms:modified xsi:type="dcterms:W3CDTF">2024-02-26T18:14:09Z</dcterms:modified>
</cp:coreProperties>
</file>