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webextensions/webextension1.xml" ContentType="application/vnd.ms-office.webextension+xml"/>
  <Override PartName="/ppt/webextensions/webextension2.xml" ContentType="application/vnd.ms-office.webextension+xml"/>
  <Override PartName="/ppt/notesSlides/notesSlide1.xml" ContentType="application/vnd.openxmlformats-officedocument.presentationml.notesSlide+xml"/>
  <Override PartName="/ppt/webextensions/webextension3.xml" ContentType="application/vnd.ms-office.webextension+xml"/>
  <Override PartName="/ppt/notesSlides/notesSlide2.xml" ContentType="application/vnd.openxmlformats-officedocument.presentationml.notesSlide+xml"/>
  <Override PartName="/ppt/webextensions/webextension4.xml" ContentType="application/vnd.ms-office.webextension+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6" r:id="rId1"/>
  </p:sldMasterIdLst>
  <p:notesMasterIdLst>
    <p:notesMasterId r:id="rId15"/>
  </p:notesMasterIdLst>
  <p:sldIdLst>
    <p:sldId id="256" r:id="rId2"/>
    <p:sldId id="264" r:id="rId3"/>
    <p:sldId id="262" r:id="rId4"/>
    <p:sldId id="257" r:id="rId5"/>
    <p:sldId id="258" r:id="rId6"/>
    <p:sldId id="270" r:id="rId7"/>
    <p:sldId id="271" r:id="rId8"/>
    <p:sldId id="259" r:id="rId9"/>
    <p:sldId id="272" r:id="rId10"/>
    <p:sldId id="260" r:id="rId11"/>
    <p:sldId id="261" r:id="rId12"/>
    <p:sldId id="263" r:id="rId13"/>
    <p:sldId id="265"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026ACC-8D2C-4898-B781-09603ED03A57}" v="4" dt="2025-02-20T11:20:14.1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6" d="100"/>
          <a:sy n="126" d="100"/>
        </p:scale>
        <p:origin x="1194" y="1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aneendra Swamy" userId="8461c5fbbd1c4990" providerId="LiveId" clId="{4B026ACC-8D2C-4898-B781-09603ED03A57}"/>
    <pc:docChg chg="undo custSel modSld">
      <pc:chgData name="Phaneendra Swamy" userId="8461c5fbbd1c4990" providerId="LiveId" clId="{4B026ACC-8D2C-4898-B781-09603ED03A57}" dt="2025-02-20T11:20:28.582" v="39" actId="20577"/>
      <pc:docMkLst>
        <pc:docMk/>
      </pc:docMkLst>
      <pc:sldChg chg="modSp mod">
        <pc:chgData name="Phaneendra Swamy" userId="8461c5fbbd1c4990" providerId="LiveId" clId="{4B026ACC-8D2C-4898-B781-09603ED03A57}" dt="2025-02-20T11:20:28.582" v="39" actId="20577"/>
        <pc:sldMkLst>
          <pc:docMk/>
          <pc:sldMk cId="0" sldId="256"/>
        </pc:sldMkLst>
        <pc:spChg chg="mod">
          <ac:chgData name="Phaneendra Swamy" userId="8461c5fbbd1c4990" providerId="LiveId" clId="{4B026ACC-8D2C-4898-B781-09603ED03A57}" dt="2025-02-20T11:20:28.582" v="39" actId="20577"/>
          <ac:spMkLst>
            <pc:docMk/>
            <pc:sldMk cId="0" sldId="256"/>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008137-AB31-4F85-8997-0F85379A8D5E}" type="datetimeFigureOut">
              <a:rPr lang="en-IN" smtClean="0"/>
              <a:t>20-02-2025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385D55-5063-4F2D-91EE-DF82FAC82A7D}" type="slidenum">
              <a:rPr lang="en-IN" smtClean="0"/>
              <a:t>‹#›</a:t>
            </a:fld>
            <a:endParaRPr lang="en-IN"/>
          </a:p>
        </p:txBody>
      </p:sp>
    </p:spTree>
    <p:extLst>
      <p:ext uri="{BB962C8B-B14F-4D97-AF65-F5344CB8AC3E}">
        <p14:creationId xmlns:p14="http://schemas.microsoft.com/office/powerpoint/2010/main" val="1172657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F385D55-5063-4F2D-91EE-DF82FAC82A7D}" type="slidenum">
              <a:rPr lang="en-IN" smtClean="0"/>
              <a:t>7</a:t>
            </a:fld>
            <a:endParaRPr lang="en-IN"/>
          </a:p>
        </p:txBody>
      </p:sp>
    </p:spTree>
    <p:extLst>
      <p:ext uri="{BB962C8B-B14F-4D97-AF65-F5344CB8AC3E}">
        <p14:creationId xmlns:p14="http://schemas.microsoft.com/office/powerpoint/2010/main" val="1811654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F385D55-5063-4F2D-91EE-DF82FAC82A7D}" type="slidenum">
              <a:rPr lang="en-IN" smtClean="0"/>
              <a:t>9</a:t>
            </a:fld>
            <a:endParaRPr lang="en-IN"/>
          </a:p>
        </p:txBody>
      </p:sp>
    </p:spTree>
    <p:extLst>
      <p:ext uri="{BB962C8B-B14F-4D97-AF65-F5344CB8AC3E}">
        <p14:creationId xmlns:p14="http://schemas.microsoft.com/office/powerpoint/2010/main" val="3482522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1827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03884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99810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5284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73499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76950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63795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27127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75914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37251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2/20/2025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88241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2/20/2025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30128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2/20/2025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77596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92141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82501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01118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2/20/2025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53797069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11/relationships/webextension" Target="../webextensions/webextension2.xml"/><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2.png"/><Relationship Id="rId4" Type="http://schemas.microsoft.com/office/2011/relationships/webextension" Target="../webextensions/webextension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2.png"/><Relationship Id="rId4" Type="http://schemas.microsoft.com/office/2011/relationships/webextension" Target="../webextensions/webextension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859" y="2225040"/>
            <a:ext cx="6347714" cy="1320800"/>
          </a:xfrm>
        </p:spPr>
        <p:txBody>
          <a:bodyPr/>
          <a:lstStyle/>
          <a:p>
            <a:pPr algn="ctr"/>
            <a:r>
              <a:rPr lang="en-IN" dirty="0"/>
              <a:t>OLA JULY </a:t>
            </a:r>
            <a:r>
              <a:rPr dirty="0"/>
              <a:t>Overview</a:t>
            </a:r>
          </a:p>
        </p:txBody>
      </p:sp>
      <p:sp>
        <p:nvSpPr>
          <p:cNvPr id="3" name="Subtitle 2"/>
          <p:cNvSpPr>
            <a:spLocks noGrp="1"/>
          </p:cNvSpPr>
          <p:nvPr>
            <p:ph type="subTitle" idx="4294967295"/>
          </p:nvPr>
        </p:nvSpPr>
        <p:spPr>
          <a:xfrm>
            <a:off x="1760219" y="2997358"/>
            <a:ext cx="5827713" cy="1096963"/>
          </a:xfrm>
        </p:spPr>
        <p:txBody>
          <a:bodyPr/>
          <a:lstStyle/>
          <a:p>
            <a:pPr algn="just"/>
            <a:r>
              <a:rPr dirty="0"/>
              <a:t>Summary of Ride Statistics and Insights - July 2024</a:t>
            </a:r>
          </a:p>
        </p:txBody>
      </p:sp>
      <p:pic>
        <p:nvPicPr>
          <p:cNvPr id="4" name="Picture 3" descr="image.png"/>
          <p:cNvPicPr>
            <a:picLocks noChangeAspect="1"/>
          </p:cNvPicPr>
          <p:nvPr/>
        </p:nvPicPr>
        <p:blipFill>
          <a:blip r:embed="rId2"/>
          <a:stretch>
            <a:fillRect/>
          </a:stretch>
        </p:blipFill>
        <p:spPr>
          <a:xfrm>
            <a:off x="7772400" y="-83820"/>
            <a:ext cx="1371600" cy="7715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Cancellation Insights</a:t>
            </a:r>
          </a:p>
        </p:txBody>
      </p:sp>
      <p:sp>
        <p:nvSpPr>
          <p:cNvPr id="3" name="Content Placeholder 2"/>
          <p:cNvSpPr>
            <a:spLocks noGrp="1"/>
          </p:cNvSpPr>
          <p:nvPr>
            <p:ph idx="1"/>
          </p:nvPr>
        </p:nvSpPr>
        <p:spPr>
          <a:xfrm>
            <a:off x="609599" y="1682996"/>
            <a:ext cx="6286501" cy="1423643"/>
          </a:xfrm>
        </p:spPr>
        <p:txBody>
          <a:bodyPr>
            <a:normAutofit/>
          </a:bodyPr>
          <a:lstStyle/>
          <a:p>
            <a:r>
              <a:rPr dirty="0"/>
              <a:t>- Customer cancellations (29.31%): Main reasons include change of plans and wrong address.</a:t>
            </a:r>
          </a:p>
          <a:p>
            <a:r>
              <a:rPr dirty="0"/>
              <a:t>- Driver cancellations (34.56%): Predominantly due to personal or car-related </a:t>
            </a:r>
            <a:r>
              <a:rPr b="1" dirty="0"/>
              <a:t>issues</a:t>
            </a:r>
            <a:r>
              <a:rPr dirty="0"/>
              <a:t>.</a:t>
            </a:r>
          </a:p>
        </p:txBody>
      </p:sp>
      <p:pic>
        <p:nvPicPr>
          <p:cNvPr id="4" name="Picture 3" descr="image.png"/>
          <p:cNvPicPr>
            <a:picLocks noChangeAspect="1"/>
          </p:cNvPicPr>
          <p:nvPr/>
        </p:nvPicPr>
        <p:blipFill>
          <a:blip r:embed="rId2"/>
          <a:stretch>
            <a:fillRect/>
          </a:stretch>
        </p:blipFill>
        <p:spPr>
          <a:xfrm>
            <a:off x="7772400" y="0"/>
            <a:ext cx="1371600" cy="771525"/>
          </a:xfrm>
          <a:prstGeom prst="rect">
            <a:avLst/>
          </a:prstGeom>
        </p:spPr>
      </p:pic>
      <p:pic>
        <p:nvPicPr>
          <p:cNvPr id="1026" name="Picture 2" descr="Output image">
            <a:extLst>
              <a:ext uri="{FF2B5EF4-FFF2-40B4-BE49-F238E27FC236}">
                <a16:creationId xmlns:a16="http://schemas.microsoft.com/office/drawing/2014/main" id="{38228355-1DBD-0519-4489-2091865061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5135" y="3106639"/>
            <a:ext cx="4369365" cy="32259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Executive Summary</a:t>
            </a:r>
          </a:p>
        </p:txBody>
      </p:sp>
      <p:sp>
        <p:nvSpPr>
          <p:cNvPr id="3" name="Content Placeholder 2"/>
          <p:cNvSpPr>
            <a:spLocks noGrp="1"/>
          </p:cNvSpPr>
          <p:nvPr>
            <p:ph idx="1"/>
          </p:nvPr>
        </p:nvSpPr>
        <p:spPr/>
        <p:txBody>
          <a:bodyPr/>
          <a:lstStyle/>
          <a:p>
            <a:r>
              <a:t>The project is centered on building an advanced dashboard leveraging Power BI, designed to provide real-time, actionable insights into Ola's operations. By focusing on key areas such as ride bookings, driver performance, and customer satisfaction, the dashboard will empower Ola to make data-driven decisions. This initiative aims to enhance service efficiency, optimize resources, and elevate the overall user experience in the competitive ride-hailing market.</a:t>
            </a:r>
          </a:p>
        </p:txBody>
      </p:sp>
      <p:pic>
        <p:nvPicPr>
          <p:cNvPr id="4" name="Picture 3" descr="image.png"/>
          <p:cNvPicPr>
            <a:picLocks noChangeAspect="1"/>
          </p:cNvPicPr>
          <p:nvPr/>
        </p:nvPicPr>
        <p:blipFill>
          <a:blip r:embed="rId2"/>
          <a:stretch>
            <a:fillRect/>
          </a:stretch>
        </p:blipFill>
        <p:spPr>
          <a:xfrm>
            <a:off x="7772400" y="0"/>
            <a:ext cx="1371600" cy="7715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Tools and Technologies</a:t>
            </a:r>
          </a:p>
        </p:txBody>
      </p:sp>
      <p:sp>
        <p:nvSpPr>
          <p:cNvPr id="3" name="Content Placeholder 2"/>
          <p:cNvSpPr>
            <a:spLocks noGrp="1"/>
          </p:cNvSpPr>
          <p:nvPr>
            <p:ph idx="1"/>
          </p:nvPr>
        </p:nvSpPr>
        <p:spPr>
          <a:xfrm>
            <a:off x="609598" y="1764350"/>
            <a:ext cx="6347714" cy="3880773"/>
          </a:xfrm>
        </p:spPr>
        <p:txBody>
          <a:bodyPr/>
          <a:lstStyle/>
          <a:p>
            <a:pPr marL="0" indent="0">
              <a:buNone/>
            </a:pPr>
            <a:r>
              <a:rPr dirty="0"/>
              <a:t>To achieve the project objectives, the following tools and technologies will be employed:</a:t>
            </a:r>
          </a:p>
          <a:p>
            <a:endParaRPr dirty="0"/>
          </a:p>
          <a:p>
            <a:r>
              <a:rPr lang="en-US" dirty="0"/>
              <a:t>SQL: To extract, transform, and load data from Ola's internal systems.</a:t>
            </a:r>
          </a:p>
          <a:p>
            <a:pPr marL="0" indent="0">
              <a:buNone/>
            </a:pPr>
            <a:endParaRPr lang="en-US" dirty="0"/>
          </a:p>
          <a:p>
            <a:r>
              <a:rPr lang="en-US" dirty="0"/>
              <a:t>Power BI: For developing dynamic dashboards with interactive visualization capabilities.</a:t>
            </a:r>
            <a:endParaRPr dirty="0"/>
          </a:p>
          <a:p>
            <a:pPr marL="0" indent="0">
              <a:buNone/>
            </a:pPr>
            <a:endParaRPr dirty="0"/>
          </a:p>
        </p:txBody>
      </p:sp>
      <p:pic>
        <p:nvPicPr>
          <p:cNvPr id="4" name="Picture 3" descr="image.png"/>
          <p:cNvPicPr>
            <a:picLocks noChangeAspect="1"/>
          </p:cNvPicPr>
          <p:nvPr/>
        </p:nvPicPr>
        <p:blipFill>
          <a:blip r:embed="rId2"/>
          <a:stretch>
            <a:fillRect/>
          </a:stretch>
        </p:blipFill>
        <p:spPr>
          <a:xfrm>
            <a:off x="7772400" y="-6353"/>
            <a:ext cx="1371600" cy="7715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Risks and Challenges</a:t>
            </a:r>
          </a:p>
        </p:txBody>
      </p:sp>
      <p:sp>
        <p:nvSpPr>
          <p:cNvPr id="3" name="Content Placeholder 2"/>
          <p:cNvSpPr>
            <a:spLocks noGrp="1"/>
          </p:cNvSpPr>
          <p:nvPr>
            <p:ph idx="1"/>
          </p:nvPr>
        </p:nvSpPr>
        <p:spPr>
          <a:xfrm>
            <a:off x="609598" y="1855790"/>
            <a:ext cx="6347714" cy="3880773"/>
          </a:xfrm>
        </p:spPr>
        <p:txBody>
          <a:bodyPr>
            <a:normAutofit fontScale="92500" lnSpcReduction="10000"/>
          </a:bodyPr>
          <a:lstStyle/>
          <a:p>
            <a:pPr marL="0" indent="0">
              <a:buNone/>
            </a:pPr>
            <a:r>
              <a:rPr dirty="0"/>
              <a:t>Potential risks and challenges that may impact the project's success include:</a:t>
            </a:r>
          </a:p>
          <a:p>
            <a:endParaRPr dirty="0"/>
          </a:p>
          <a:p>
            <a:r>
              <a:rPr dirty="0"/>
              <a:t>Data Integration: Ensuring seamless and accurate integration of data from multiple internal and external sources.</a:t>
            </a:r>
          </a:p>
          <a:p>
            <a:r>
              <a:rPr dirty="0"/>
              <a:t>Data Accuracy and Consistency: Verifying the uniformity of data across different regions and ensuring no discrepancies.</a:t>
            </a:r>
          </a:p>
          <a:p>
            <a:r>
              <a:rPr dirty="0"/>
              <a:t>User Adoption: Providing comprehensive training to stakeholders unfamiliar with Power BI to encourage adoption.</a:t>
            </a:r>
          </a:p>
          <a:p>
            <a:r>
              <a:rPr dirty="0"/>
              <a:t>Scalability: Designing the dashboard to handle growing data volumes and accommodate new markets as Ola expands.</a:t>
            </a:r>
          </a:p>
        </p:txBody>
      </p:sp>
      <p:pic>
        <p:nvPicPr>
          <p:cNvPr id="4" name="Picture 3" descr="image.png"/>
          <p:cNvPicPr>
            <a:picLocks noChangeAspect="1"/>
          </p:cNvPicPr>
          <p:nvPr/>
        </p:nvPicPr>
        <p:blipFill>
          <a:blip r:embed="rId2"/>
          <a:stretch>
            <a:fillRect/>
          </a:stretch>
        </p:blipFill>
        <p:spPr>
          <a:xfrm>
            <a:off x="7772400" y="45720"/>
            <a:ext cx="1371600" cy="7715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Expected Outcomes</a:t>
            </a:r>
          </a:p>
        </p:txBody>
      </p:sp>
      <p:sp>
        <p:nvSpPr>
          <p:cNvPr id="3" name="Content Placeholder 2"/>
          <p:cNvSpPr>
            <a:spLocks noGrp="1"/>
          </p:cNvSpPr>
          <p:nvPr>
            <p:ph idx="1"/>
          </p:nvPr>
        </p:nvSpPr>
        <p:spPr>
          <a:xfrm>
            <a:off x="525779" y="1488613"/>
            <a:ext cx="6347714" cy="3880773"/>
          </a:xfrm>
        </p:spPr>
        <p:txBody>
          <a:bodyPr>
            <a:normAutofit lnSpcReduction="10000"/>
          </a:bodyPr>
          <a:lstStyle/>
          <a:p>
            <a:pPr marL="0" indent="0">
              <a:buNone/>
            </a:pPr>
            <a:r>
              <a:rPr dirty="0"/>
              <a:t>This project is expected to deliver the following </a:t>
            </a:r>
            <a:r>
              <a:rPr lang="en-IN" dirty="0"/>
              <a:t>   </a:t>
            </a:r>
            <a:r>
              <a:rPr dirty="0"/>
              <a:t>outcomes:</a:t>
            </a:r>
          </a:p>
          <a:p>
            <a:endParaRPr dirty="0"/>
          </a:p>
          <a:p>
            <a:r>
              <a:rPr dirty="0"/>
              <a:t>Enhanced Decision-Making: Real-time visualization of metrics such as ride volumes, earnings, and customer feedback will empower teams to make informed decisions.</a:t>
            </a:r>
          </a:p>
          <a:p>
            <a:r>
              <a:rPr dirty="0"/>
              <a:t>Operational Efficiency: By identifying performance gaps and areas for improvement, Ola can optimize resources, improve driver allocation, and enhance service quality.</a:t>
            </a:r>
          </a:p>
          <a:p>
            <a:r>
              <a:rPr dirty="0"/>
              <a:t>Collaboration: A centralized data platform will foster better coordination across teams, promoting a data-driven culture within the organization.</a:t>
            </a:r>
          </a:p>
        </p:txBody>
      </p:sp>
      <p:pic>
        <p:nvPicPr>
          <p:cNvPr id="4" name="Picture 3" descr="image.png"/>
          <p:cNvPicPr>
            <a:picLocks noChangeAspect="1"/>
          </p:cNvPicPr>
          <p:nvPr/>
        </p:nvPicPr>
        <p:blipFill>
          <a:blip r:embed="rId2"/>
          <a:stretch>
            <a:fillRect/>
          </a:stretch>
        </p:blipFill>
        <p:spPr>
          <a:xfrm>
            <a:off x="7772400" y="0"/>
            <a:ext cx="1371600" cy="7715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Methodology</a:t>
            </a:r>
          </a:p>
        </p:txBody>
      </p:sp>
      <p:sp>
        <p:nvSpPr>
          <p:cNvPr id="3" name="Content Placeholder 2"/>
          <p:cNvSpPr>
            <a:spLocks noGrp="1"/>
          </p:cNvSpPr>
          <p:nvPr>
            <p:ph idx="1"/>
          </p:nvPr>
        </p:nvSpPr>
        <p:spPr>
          <a:xfrm>
            <a:off x="609598" y="1488613"/>
            <a:ext cx="6347714" cy="3880773"/>
          </a:xfrm>
        </p:spPr>
        <p:txBody>
          <a:bodyPr>
            <a:normAutofit fontScale="85000" lnSpcReduction="20000"/>
          </a:bodyPr>
          <a:lstStyle/>
          <a:p>
            <a:pPr marL="0" indent="0">
              <a:buNone/>
            </a:pPr>
            <a:r>
              <a:rPr dirty="0"/>
              <a:t>The methodology is structured into distinct phases:</a:t>
            </a:r>
          </a:p>
          <a:p>
            <a:endParaRPr dirty="0"/>
          </a:p>
          <a:p>
            <a:r>
              <a:rPr dirty="0"/>
              <a:t>1.Data Integration: Data will be extracted from Ola’s internal databases, including ride details, driver metrics, and customer feedback. External data sources, such as demographic trends and weather patterns, will also be integrated to enrich insights.</a:t>
            </a:r>
          </a:p>
          <a:p>
            <a:endParaRPr dirty="0"/>
          </a:p>
          <a:p>
            <a:r>
              <a:rPr dirty="0"/>
              <a:t>2.Dashboard Design: Collaboration with stakeholders will determine key performance indicators (KPIs) like total rides, average earnings, and customer satisfaction scores. An intuitive interface will be developed to facilitate easy navigation and understanding.</a:t>
            </a:r>
          </a:p>
          <a:p>
            <a:endParaRPr dirty="0"/>
          </a:p>
          <a:p>
            <a:r>
              <a:rPr dirty="0"/>
              <a:t>3.Interactivity: Advanced features will enable users to explore trends across time, compare performance across cities, and drill down into specific metrics or categories.</a:t>
            </a:r>
          </a:p>
        </p:txBody>
      </p:sp>
      <p:pic>
        <p:nvPicPr>
          <p:cNvPr id="4" name="Picture 3" descr="image.png"/>
          <p:cNvPicPr>
            <a:picLocks noChangeAspect="1"/>
          </p:cNvPicPr>
          <p:nvPr/>
        </p:nvPicPr>
        <p:blipFill>
          <a:blip r:embed="rId2"/>
          <a:stretch>
            <a:fillRect/>
          </a:stretch>
        </p:blipFill>
        <p:spPr>
          <a:xfrm>
            <a:off x="7749541" y="-6353"/>
            <a:ext cx="1371600" cy="7715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pattFill prst="trellis">
          <a:fgClr>
            <a:schemeClr val="bg1"/>
          </a:fgClr>
          <a:bgClr>
            <a:schemeClr val="bg2"/>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OVERALL STATS</a:t>
            </a:r>
            <a:endParaRPr dirty="0"/>
          </a:p>
        </p:txBody>
      </p:sp>
      <p:pic>
        <p:nvPicPr>
          <p:cNvPr id="4" name="Picture 3" descr="image.png"/>
          <p:cNvPicPr>
            <a:picLocks noChangeAspect="1"/>
          </p:cNvPicPr>
          <p:nvPr/>
        </p:nvPicPr>
        <p:blipFill>
          <a:blip r:embed="rId2"/>
          <a:stretch>
            <a:fillRect/>
          </a:stretch>
        </p:blipFill>
        <p:spPr>
          <a:xfrm>
            <a:off x="7772400" y="0"/>
            <a:ext cx="1371600" cy="771525"/>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11" name="Add-in 10">
                <a:extLst>
                  <a:ext uri="{FF2B5EF4-FFF2-40B4-BE49-F238E27FC236}">
                    <a16:creationId xmlns:a16="http://schemas.microsoft.com/office/drawing/2014/main" id="{B70721ED-873F-4B79-224E-B9E33F820D83}"/>
                  </a:ext>
                </a:extLst>
              </p:cNvPr>
              <p:cNvGraphicFramePr>
                <a:graphicFrameLocks noGrp="1"/>
              </p:cNvGraphicFramePr>
              <p:nvPr>
                <p:extLst>
                  <p:ext uri="{D42A27DB-BD31-4B8C-83A1-F6EECF244321}">
                    <p14:modId xmlns:p14="http://schemas.microsoft.com/office/powerpoint/2010/main" val="2566002415"/>
                  </p:ext>
                </p:extLst>
              </p:nvPr>
            </p:nvGraphicFramePr>
            <p:xfrm>
              <a:off x="243840" y="1203960"/>
              <a:ext cx="8900160" cy="549402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11" name="Add-in 10">
                <a:extLst>
                  <a:ext uri="{FF2B5EF4-FFF2-40B4-BE49-F238E27FC236}">
                    <a16:creationId xmlns:a16="http://schemas.microsoft.com/office/drawing/2014/main" id="{B70721ED-873F-4B79-224E-B9E33F820D83}"/>
                  </a:ext>
                </a:extLst>
              </p:cNvPr>
              <p:cNvPicPr>
                <a:picLocks noGrp="1" noRot="1" noChangeAspect="1" noMove="1" noResize="1" noEditPoints="1" noAdjustHandles="1" noChangeArrowheads="1" noChangeShapeType="1"/>
              </p:cNvPicPr>
              <p:nvPr/>
            </p:nvPicPr>
            <p:blipFill>
              <a:blip r:embed="rId4"/>
              <a:stretch>
                <a:fillRect/>
              </a:stretch>
            </p:blipFill>
            <p:spPr>
              <a:xfrm>
                <a:off x="243840" y="1203960"/>
                <a:ext cx="8900160" cy="549402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Booking Status Breakdown</a:t>
            </a:r>
          </a:p>
        </p:txBody>
      </p:sp>
      <p:sp>
        <p:nvSpPr>
          <p:cNvPr id="3" name="Content Placeholder 2"/>
          <p:cNvSpPr>
            <a:spLocks noGrp="1"/>
          </p:cNvSpPr>
          <p:nvPr>
            <p:ph idx="1"/>
          </p:nvPr>
        </p:nvSpPr>
        <p:spPr>
          <a:xfrm>
            <a:off x="0" y="2084390"/>
            <a:ext cx="6347714" cy="3880773"/>
          </a:xfrm>
        </p:spPr>
        <p:txBody>
          <a:bodyPr/>
          <a:lstStyle/>
          <a:p>
            <a:r>
              <a:rPr dirty="0"/>
              <a:t>- Successful Bookings: 62% (12.65K)</a:t>
            </a:r>
          </a:p>
          <a:p>
            <a:r>
              <a:rPr dirty="0"/>
              <a:t>- Canceled by Driver: 18% (3.65K)</a:t>
            </a:r>
          </a:p>
          <a:p>
            <a:r>
              <a:rPr dirty="0"/>
              <a:t>- Canceled by Customer: 10% (2.08K)</a:t>
            </a:r>
          </a:p>
          <a:p>
            <a:r>
              <a:rPr dirty="0"/>
              <a:t>- Driver Not Found: 10% (2.02K)</a:t>
            </a:r>
          </a:p>
        </p:txBody>
      </p:sp>
      <p:pic>
        <p:nvPicPr>
          <p:cNvPr id="4" name="Picture 3" descr="image.png"/>
          <p:cNvPicPr>
            <a:picLocks noChangeAspect="1"/>
          </p:cNvPicPr>
          <p:nvPr/>
        </p:nvPicPr>
        <p:blipFill>
          <a:blip r:embed="rId2"/>
          <a:stretch>
            <a:fillRect/>
          </a:stretch>
        </p:blipFill>
        <p:spPr>
          <a:xfrm>
            <a:off x="7772400" y="0"/>
            <a:ext cx="1371600" cy="771525"/>
          </a:xfrm>
          <a:prstGeom prst="rect">
            <a:avLst/>
          </a:prstGeom>
        </p:spPr>
      </p:pic>
      <p:pic>
        <p:nvPicPr>
          <p:cNvPr id="5" name="Picture 4" descr="booking_status_distribution.png">
            <a:extLst>
              <a:ext uri="{FF2B5EF4-FFF2-40B4-BE49-F238E27FC236}">
                <a16:creationId xmlns:a16="http://schemas.microsoft.com/office/drawing/2014/main" id="{2560B7FF-5E4A-E1B7-3AC2-16EA2BA42AA3}"/>
              </a:ext>
            </a:extLst>
          </p:cNvPr>
          <p:cNvPicPr>
            <a:picLocks noChangeAspect="1"/>
          </p:cNvPicPr>
          <p:nvPr/>
        </p:nvPicPr>
        <p:blipFill>
          <a:blip r:embed="rId3"/>
          <a:stretch>
            <a:fillRect/>
          </a:stretch>
        </p:blipFill>
        <p:spPr>
          <a:xfrm>
            <a:off x="1295400" y="3695477"/>
            <a:ext cx="3802380" cy="282724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pattFill prst="trellis">
          <a:fgClr>
            <a:schemeClr val="bg1"/>
          </a:fgClr>
          <a:bgClr>
            <a:schemeClr val="bg2"/>
          </a:bgClr>
        </a:pattFill>
        <a:effectLst/>
      </p:bgPr>
    </p:bg>
    <p:spTree>
      <p:nvGrpSpPr>
        <p:cNvPr id="1" name="">
          <a:extLst>
            <a:ext uri="{FF2B5EF4-FFF2-40B4-BE49-F238E27FC236}">
              <a16:creationId xmlns:a16="http://schemas.microsoft.com/office/drawing/2014/main" id="{5E98BB98-711C-B9EA-FEC5-7D810B115E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7D3107-361B-6F11-29F1-9F76A2198035}"/>
              </a:ext>
            </a:extLst>
          </p:cNvPr>
          <p:cNvSpPr>
            <a:spLocks noGrp="1"/>
          </p:cNvSpPr>
          <p:nvPr>
            <p:ph type="title"/>
          </p:nvPr>
        </p:nvSpPr>
        <p:spPr>
          <a:xfrm>
            <a:off x="0" y="0"/>
            <a:ext cx="6347714" cy="1320800"/>
          </a:xfrm>
        </p:spPr>
        <p:txBody>
          <a:bodyPr/>
          <a:lstStyle/>
          <a:p>
            <a:r>
              <a:rPr lang="en-IN" dirty="0"/>
              <a:t>TYPE OF Vehicles</a:t>
            </a:r>
            <a:endParaRPr dirty="0"/>
          </a:p>
        </p:txBody>
      </p:sp>
      <p:pic>
        <p:nvPicPr>
          <p:cNvPr id="4" name="Picture 3" descr="image.png">
            <a:extLst>
              <a:ext uri="{FF2B5EF4-FFF2-40B4-BE49-F238E27FC236}">
                <a16:creationId xmlns:a16="http://schemas.microsoft.com/office/drawing/2014/main" id="{328DBCED-E758-B0EB-C79D-40C4B3DC97BC}"/>
              </a:ext>
            </a:extLst>
          </p:cNvPr>
          <p:cNvPicPr>
            <a:picLocks noChangeAspect="1"/>
          </p:cNvPicPr>
          <p:nvPr/>
        </p:nvPicPr>
        <p:blipFill>
          <a:blip r:embed="rId2"/>
          <a:stretch>
            <a:fillRect/>
          </a:stretch>
        </p:blipFill>
        <p:spPr>
          <a:xfrm>
            <a:off x="7772400" y="0"/>
            <a:ext cx="1371600" cy="771525"/>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11" name="Add-in 10">
                <a:extLst>
                  <a:ext uri="{FF2B5EF4-FFF2-40B4-BE49-F238E27FC236}">
                    <a16:creationId xmlns:a16="http://schemas.microsoft.com/office/drawing/2014/main" id="{6983B9E2-4785-7279-449F-6A5F2F6F2882}"/>
                  </a:ext>
                </a:extLst>
              </p:cNvPr>
              <p:cNvGraphicFramePr>
                <a:graphicFrameLocks noGrp="1"/>
              </p:cNvGraphicFramePr>
              <p:nvPr/>
            </p:nvGraphicFramePr>
            <p:xfrm>
              <a:off x="243840" y="1203960"/>
              <a:ext cx="8900160" cy="549402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11" name="Add-in 10">
                <a:extLst>
                  <a:ext uri="{FF2B5EF4-FFF2-40B4-BE49-F238E27FC236}">
                    <a16:creationId xmlns:a16="http://schemas.microsoft.com/office/drawing/2014/main" id="{6983B9E2-4785-7279-449F-6A5F2F6F2882}"/>
                  </a:ext>
                </a:extLst>
              </p:cNvPr>
              <p:cNvPicPr>
                <a:picLocks noGrp="1" noRot="1" noChangeAspect="1" noMove="1" noResize="1" noEditPoints="1" noAdjustHandles="1" noChangeArrowheads="1" noChangeShapeType="1"/>
              </p:cNvPicPr>
              <p:nvPr/>
            </p:nvPicPr>
            <p:blipFill>
              <a:blip r:embed="rId4"/>
              <a:stretch>
                <a:fillRect/>
              </a:stretch>
            </p:blipFill>
            <p:spPr>
              <a:xfrm>
                <a:off x="243840" y="1203960"/>
                <a:ext cx="8900160" cy="5494020"/>
              </a:xfrm>
              <a:prstGeom prst="rect">
                <a:avLst/>
              </a:prstGeom>
            </p:spPr>
          </p:pic>
        </mc:Fallback>
      </mc:AlternateContent>
    </p:spTree>
    <p:extLst>
      <p:ext uri="{BB962C8B-B14F-4D97-AF65-F5344CB8AC3E}">
        <p14:creationId xmlns:p14="http://schemas.microsoft.com/office/powerpoint/2010/main" val="3748648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pattFill prst="trellis">
          <a:fgClr>
            <a:schemeClr val="bg1"/>
          </a:fgClr>
          <a:bgClr>
            <a:schemeClr val="bg2"/>
          </a:bgClr>
        </a:pattFill>
        <a:effectLst/>
      </p:bgPr>
    </p:bg>
    <p:spTree>
      <p:nvGrpSpPr>
        <p:cNvPr id="1" name="">
          <a:extLst>
            <a:ext uri="{FF2B5EF4-FFF2-40B4-BE49-F238E27FC236}">
              <a16:creationId xmlns:a16="http://schemas.microsoft.com/office/drawing/2014/main" id="{75B1188E-04B4-E2CF-832B-8BA2D75739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C8383E-235A-0B85-71A3-1F6C53FC3B7D}"/>
              </a:ext>
            </a:extLst>
          </p:cNvPr>
          <p:cNvSpPr>
            <a:spLocks noGrp="1"/>
          </p:cNvSpPr>
          <p:nvPr>
            <p:ph type="title"/>
          </p:nvPr>
        </p:nvSpPr>
        <p:spPr>
          <a:xfrm>
            <a:off x="243840" y="609600"/>
            <a:ext cx="6347714" cy="1320800"/>
          </a:xfrm>
        </p:spPr>
        <p:txBody>
          <a:bodyPr/>
          <a:lstStyle/>
          <a:p>
            <a:r>
              <a:rPr lang="en-IN" dirty="0"/>
              <a:t>Revenue</a:t>
            </a:r>
            <a:endParaRPr dirty="0"/>
          </a:p>
        </p:txBody>
      </p:sp>
      <p:pic>
        <p:nvPicPr>
          <p:cNvPr id="4" name="Picture 3" descr="image.png">
            <a:extLst>
              <a:ext uri="{FF2B5EF4-FFF2-40B4-BE49-F238E27FC236}">
                <a16:creationId xmlns:a16="http://schemas.microsoft.com/office/drawing/2014/main" id="{72398A5D-EFA2-F790-FB92-CE613DC8D191}"/>
              </a:ext>
            </a:extLst>
          </p:cNvPr>
          <p:cNvPicPr>
            <a:picLocks noChangeAspect="1"/>
          </p:cNvPicPr>
          <p:nvPr/>
        </p:nvPicPr>
        <p:blipFill>
          <a:blip r:embed="rId3"/>
          <a:stretch>
            <a:fillRect/>
          </a:stretch>
        </p:blipFill>
        <p:spPr>
          <a:xfrm>
            <a:off x="7772400" y="0"/>
            <a:ext cx="1371600" cy="771525"/>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11" name="Add-in 10">
                <a:extLst>
                  <a:ext uri="{FF2B5EF4-FFF2-40B4-BE49-F238E27FC236}">
                    <a16:creationId xmlns:a16="http://schemas.microsoft.com/office/drawing/2014/main" id="{AD4C642D-4E6C-00DF-1021-8CD5DDF23EC9}"/>
                  </a:ext>
                </a:extLst>
              </p:cNvPr>
              <p:cNvGraphicFramePr>
                <a:graphicFrameLocks noGrp="1"/>
              </p:cNvGraphicFramePr>
              <p:nvPr/>
            </p:nvGraphicFramePr>
            <p:xfrm>
              <a:off x="243840" y="1203960"/>
              <a:ext cx="8900160" cy="5494020"/>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11" name="Add-in 10">
                <a:extLst>
                  <a:ext uri="{FF2B5EF4-FFF2-40B4-BE49-F238E27FC236}">
                    <a16:creationId xmlns:a16="http://schemas.microsoft.com/office/drawing/2014/main" id="{AD4C642D-4E6C-00DF-1021-8CD5DDF23EC9}"/>
                  </a:ext>
                </a:extLst>
              </p:cNvPr>
              <p:cNvPicPr>
                <a:picLocks noGrp="1" noRot="1" noChangeAspect="1" noMove="1" noResize="1" noEditPoints="1" noAdjustHandles="1" noChangeArrowheads="1" noChangeShapeType="1"/>
              </p:cNvPicPr>
              <p:nvPr/>
            </p:nvPicPr>
            <p:blipFill>
              <a:blip r:embed="rId5"/>
              <a:stretch>
                <a:fillRect/>
              </a:stretch>
            </p:blipFill>
            <p:spPr>
              <a:xfrm>
                <a:off x="243840" y="1203960"/>
                <a:ext cx="8900160" cy="5494020"/>
              </a:xfrm>
              <a:prstGeom prst="rect">
                <a:avLst/>
              </a:prstGeom>
            </p:spPr>
          </p:pic>
        </mc:Fallback>
      </mc:AlternateContent>
    </p:spTree>
    <p:extLst>
      <p:ext uri="{BB962C8B-B14F-4D97-AF65-F5344CB8AC3E}">
        <p14:creationId xmlns:p14="http://schemas.microsoft.com/office/powerpoint/2010/main" val="3121292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Revenue by Payment Method</a:t>
            </a:r>
          </a:p>
        </p:txBody>
      </p:sp>
      <p:sp>
        <p:nvSpPr>
          <p:cNvPr id="3" name="Content Placeholder 2"/>
          <p:cNvSpPr>
            <a:spLocks noGrp="1"/>
          </p:cNvSpPr>
          <p:nvPr>
            <p:ph idx="1"/>
          </p:nvPr>
        </p:nvSpPr>
        <p:spPr/>
        <p:txBody>
          <a:bodyPr/>
          <a:lstStyle/>
          <a:p>
            <a:r>
              <a:rPr dirty="0"/>
              <a:t>- Cash and UPI are the leading payment methods.</a:t>
            </a:r>
          </a:p>
          <a:p>
            <a:r>
              <a:rPr dirty="0"/>
              <a:t>- Total revenue from top customers amounts to 17,010 units.</a:t>
            </a:r>
          </a:p>
        </p:txBody>
      </p:sp>
      <p:pic>
        <p:nvPicPr>
          <p:cNvPr id="4" name="Picture 3" descr="image.png"/>
          <p:cNvPicPr>
            <a:picLocks noChangeAspect="1"/>
          </p:cNvPicPr>
          <p:nvPr/>
        </p:nvPicPr>
        <p:blipFill>
          <a:blip r:embed="rId2"/>
          <a:stretch>
            <a:fillRect/>
          </a:stretch>
        </p:blipFill>
        <p:spPr>
          <a:xfrm>
            <a:off x="7772400" y="0"/>
            <a:ext cx="1371600" cy="771525"/>
          </a:xfrm>
          <a:prstGeom prst="rect">
            <a:avLst/>
          </a:prstGeom>
        </p:spPr>
      </p:pic>
      <p:pic>
        <p:nvPicPr>
          <p:cNvPr id="5" name="Picture 4" descr="revenue_by_payment_method.png">
            <a:extLst>
              <a:ext uri="{FF2B5EF4-FFF2-40B4-BE49-F238E27FC236}">
                <a16:creationId xmlns:a16="http://schemas.microsoft.com/office/drawing/2014/main" id="{529DB03F-F88F-8EBC-28C3-2C44179CA8BE}"/>
              </a:ext>
            </a:extLst>
          </p:cNvPr>
          <p:cNvPicPr>
            <a:picLocks noChangeAspect="1"/>
          </p:cNvPicPr>
          <p:nvPr/>
        </p:nvPicPr>
        <p:blipFill>
          <a:blip r:embed="rId3"/>
          <a:stretch>
            <a:fillRect/>
          </a:stretch>
        </p:blipFill>
        <p:spPr>
          <a:xfrm>
            <a:off x="1661709" y="3200400"/>
            <a:ext cx="4243492" cy="318261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pattFill prst="trellis">
          <a:fgClr>
            <a:schemeClr val="bg1"/>
          </a:fgClr>
          <a:bgClr>
            <a:schemeClr val="bg2"/>
          </a:bgClr>
        </a:pattFill>
        <a:effectLst/>
      </p:bgPr>
    </p:bg>
    <p:spTree>
      <p:nvGrpSpPr>
        <p:cNvPr id="1" name="">
          <a:extLst>
            <a:ext uri="{FF2B5EF4-FFF2-40B4-BE49-F238E27FC236}">
              <a16:creationId xmlns:a16="http://schemas.microsoft.com/office/drawing/2014/main" id="{C490F1D4-40EF-4D45-54BC-A9D62CE66A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B61A1E-AB1A-3E5B-40D9-EAC9F967DC6A}"/>
              </a:ext>
            </a:extLst>
          </p:cNvPr>
          <p:cNvSpPr>
            <a:spLocks noGrp="1"/>
          </p:cNvSpPr>
          <p:nvPr>
            <p:ph type="title"/>
          </p:nvPr>
        </p:nvSpPr>
        <p:spPr>
          <a:xfrm>
            <a:off x="243840" y="543560"/>
            <a:ext cx="6347714" cy="1320800"/>
          </a:xfrm>
        </p:spPr>
        <p:txBody>
          <a:bodyPr/>
          <a:lstStyle/>
          <a:p>
            <a:r>
              <a:rPr lang="en-IN" dirty="0"/>
              <a:t>Cancellation in Sights</a:t>
            </a:r>
            <a:endParaRPr dirty="0"/>
          </a:p>
        </p:txBody>
      </p:sp>
      <p:pic>
        <p:nvPicPr>
          <p:cNvPr id="4" name="Picture 3" descr="image.png">
            <a:extLst>
              <a:ext uri="{FF2B5EF4-FFF2-40B4-BE49-F238E27FC236}">
                <a16:creationId xmlns:a16="http://schemas.microsoft.com/office/drawing/2014/main" id="{D3A59FBC-646C-3300-CA34-A78C81EE9379}"/>
              </a:ext>
            </a:extLst>
          </p:cNvPr>
          <p:cNvPicPr>
            <a:picLocks noChangeAspect="1"/>
          </p:cNvPicPr>
          <p:nvPr/>
        </p:nvPicPr>
        <p:blipFill>
          <a:blip r:embed="rId3"/>
          <a:stretch>
            <a:fillRect/>
          </a:stretch>
        </p:blipFill>
        <p:spPr>
          <a:xfrm>
            <a:off x="7772400" y="0"/>
            <a:ext cx="1371600" cy="771525"/>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11" name="Add-in 10">
                <a:extLst>
                  <a:ext uri="{FF2B5EF4-FFF2-40B4-BE49-F238E27FC236}">
                    <a16:creationId xmlns:a16="http://schemas.microsoft.com/office/drawing/2014/main" id="{6E58B8EB-7273-C46D-2F34-6CBA718EB611}"/>
                  </a:ext>
                </a:extLst>
              </p:cNvPr>
              <p:cNvGraphicFramePr>
                <a:graphicFrameLocks noGrp="1"/>
              </p:cNvGraphicFramePr>
              <p:nvPr/>
            </p:nvGraphicFramePr>
            <p:xfrm>
              <a:off x="243840" y="1203960"/>
              <a:ext cx="8900160" cy="5494020"/>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11" name="Add-in 10">
                <a:extLst>
                  <a:ext uri="{FF2B5EF4-FFF2-40B4-BE49-F238E27FC236}">
                    <a16:creationId xmlns:a16="http://schemas.microsoft.com/office/drawing/2014/main" id="{6E58B8EB-7273-C46D-2F34-6CBA718EB611}"/>
                  </a:ext>
                </a:extLst>
              </p:cNvPr>
              <p:cNvPicPr>
                <a:picLocks noGrp="1" noRot="1" noChangeAspect="1" noMove="1" noResize="1" noEditPoints="1" noAdjustHandles="1" noChangeArrowheads="1" noChangeShapeType="1"/>
              </p:cNvPicPr>
              <p:nvPr/>
            </p:nvPicPr>
            <p:blipFill>
              <a:blip r:embed="rId5"/>
              <a:stretch>
                <a:fillRect/>
              </a:stretch>
            </p:blipFill>
            <p:spPr>
              <a:xfrm>
                <a:off x="243840" y="1203960"/>
                <a:ext cx="8900160" cy="5494020"/>
              </a:xfrm>
              <a:prstGeom prst="rect">
                <a:avLst/>
              </a:prstGeom>
            </p:spPr>
          </p:pic>
        </mc:Fallback>
      </mc:AlternateContent>
    </p:spTree>
    <p:extLst>
      <p:ext uri="{BB962C8B-B14F-4D97-AF65-F5344CB8AC3E}">
        <p14:creationId xmlns:p14="http://schemas.microsoft.com/office/powerpoint/2010/main" val="8896254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webextension1.xml><?xml version="1.0" encoding="utf-8"?>
<we:webextension xmlns:we="http://schemas.microsoft.com/office/webextensions/webextension/2010/11" id="{87AC3E1F-FB37-4592-ACDE-034AABAB830F}">
  <we:reference id="wa200003233" version="2.0.0.3" store="en-US" storeType="OMEX"/>
  <we:alternateReferences>
    <we:reference id="WA200003233" version="2.0.0.3" store="" storeType="OMEX"/>
  </we:alternateReferences>
  <we:properties>
    <we:property name="artifactViewState" value="&quot;live&quot;"/>
    <we:property name="backgroundColor" value="&quot;#000000&quot;"/>
    <we:property name="bookmark" value="&quot;H4sIAAAAAAAAA+1YbW/bOAz+Kwd96R2QDZL8mn7rywb0biuKdeh9GIIDLTGpO8c2ZLlbVuS/HyXbbZOlLdq1W3s4IAEiSiYfkg8pOhdM501dwOIQ5si22W5VfZ6D+fybYCNWdjKQQZKlIlU8CNOxiCKdcNqtaptXZcO2L5gFM0N7kjctFE4RCT9NRgyK4ghmbjWFosERq9E0VQlF/g27w7RlTYvLEcOvdVEZcCqPLVh0as/pOK0JgngdkEVQNj/HY1S2k45TKdQ0VQipoG/Ao9ABa7oDHtnGI061N79XlRbyksw4WQoigGmgEiUiLTDlkUidfJoXtj+SLd58rQ15Rz4vahecHX0OpULNvAsGmw7xBduZzQzOwPbLNyube1XRzjfIj6vWKPyAU79V2twuyMafbbFgSwrSkakohF7mEpWXs38O9v3O27bsoxK55Wn1Zc8ghVGzbb4cXaLdI9GsMrmC4jvAP45p3+Xte/MTkjSEteiTfhX/jx2qglKwdwrGOlZlZ5Q+F2x6qjIaze7Cx3s/N0PixejRw9lDX04GltHe2TUe9YHroDyaucnSyXUis3gsUSrBs1DGXGj8n3cPwOQaR9s8hIF1fi8CynUC/sKg/yzKfhfkiY9zPjst6Gvd8w0WQ4TIpAYL76F2G07f6zUF7kijSP2B7oI0r8HkzRCyYfVXXroUjtg7nNono8uHwYV3OZVcR5ATKFrHja3jVimys+X6w9JzaY4WnHvkBOFpS3tYlYdtUfy+4ujB/h9s4tLTFfIV3PeXj19cq4XmyRI1YgrUKWrv0YHFeWcq1+j05PiCkzFi526n5xld7aw/cNldVSizTAiZJhDGItM8ipM7u+vzvCebIldoVnoUUZFGL/djhmUXLPKi7mz5zA6erv46GUYramVvTTX3j/Uz4BlZWMU/Yh0C7gL+9yka7Lla6nzoeTulp84VM26jkLwnhbqFx3ZTLG9jDRUb2nyOW5LL8BVPXnHxkfNt/+mYdO3525EHvxh5sI582RHdZaZvSev5b2g8t/v9TI2e6Q+LElVCqR+iKODriuaVvkvL1i7aL4jlZd99VgOhR/lYLXtlHARqV5FMJecA4xgzTr3r5Y2D8gH9TYHRL20CkwM1x8jHsQQJUcQjFQMqLnz13eYxeC27rbWka8Vzz4RppiOeyYAHGCYZ6CS+hQnD23qo3Ds6j8ac8zjOQi5CUv1MeNIV92oI+cY3h96dSIcy4jFPOag443ECqbxyZ/Wefsrr7WDN/XuU/s1XwKZR7bKxfLpzAJpM+nn0J79Qif9EKd9Axa6a0zQKQaQSQ0wTwZOYQ/pD1ewLetPcVrW2qUHhEZS44fKm1EKpUd9xWfo/2NjVNPAv75TOhtgTAAA=&quot;"/>
    <we:property name="creatorSessionId" value="&quot;65235d96-1082-4df7-9048-2d46e96020a0&quot;"/>
    <we:property name="creatorTenantId" value="&quot;7359f896-71e2-4dae-b8a3-15cdf97f2f10&quot;"/>
    <we:property name="creatorUserId" value="&quot;100320005FADB258&quot;"/>
    <we:property name="datasetId" value="&quot;bbfe3c69-d29c-47eb-815c-ae5fadec4b52&quot;"/>
    <we:property name="embedUrl" value="&quot;/reportEmbed?reportId=3b9a845c-1c8b-4fa1-b60d-d2d9b6a3f837&amp;config=eyJjbHVzdGVyVXJsIjoiaHR0cHM6Ly9XQUJJLUlORElBLVdFU1QtcmVkaXJlY3QuYW5hbHlzaXMud2luZG93cy5uZXQiLCJlbWJlZEZlYXR1cmVzIjp7InVzYWdlTWV0cmljc1ZOZXh0Ijp0cnVlfX0%3D&amp;disableSensitivityBanner=true&quot;"/>
    <we:property name="initialStateBookmark" value="&quot;H4sIAAAAAAAAA+1Y227bOBD9lYVe8uIuSFo3581xUqCbXoKk6D4URjEixwpTWRIoKq0b+N93SMl17ThJ6+0lXSyQIOZwOJczhzN0bgKlm7qAxUuYY3AYHFXV+zmY93/wYBCUvezVq9MX4/PTdy/HL05IXNVWV2UTHN4EFkyO9o1uWiicBRK+nQ4CKIozyN1qBkWDg6BG01QlFPoTdsq0ZU2Ly0GAH+uiMuBMXliw6MxekzqtyTf/c0geQVp9jRcobScdpYLLWSoRUk6/QxaFjNSaTsFHtlPFmfbuJ1VpQZfkxsnSNAqBpwJDTBPOkphB6uSNLvOiD3h99vWidqiA93XUWkshESjZFXl35pZLyioFPoTZUCaSR4pjyiLuTc50YXuv2eLkY20IMIKxMzlW11BKVIFHxWDTgXATjPPcYA62X55sbE6qop3vkF9UrZF4jjO/VVptF+Tjr7ZYBC7CM1NRVbzMFZ1Sfffs2O88bcse6MgtL6sPE4NUGRUcsuXgc7QTEuWV0ZLA2Q7438d07Khw2/2UJPeWpaCqTi7B2M2a0MIoNEcLj/exNisu8cF3h7MPfTldEZf2rr6gZg9cF8p3czf1vFOJyOKRQCE5y0IRM67wf97tEZPrRW2zDwNr/U0EFNsE/IWg/yzK3gK5I68MRZZxLtIEwphnikVx8iB5H2cbagot0WxQIJgjDUv3IUeaPO4QZVF3vjQ260w3P71ZDUNiylNTzf2xflxfkYfN+AdBFwFztfz7Eg32NSuVXlFqXCr35znObIfSvAajmxVmq9Wpdnrkda34FXB2Cx/bXVie6/zSG3yubQcEZQlF604pUrJ6jgeCifAJS54w/pqxQ/9z4Lrql+fvj3z4iyMfbke+7IjuKkPKsKP+DT2o7HH/CkLP9P1QoptQqn0MDdm2oXmlHrJycIT2A2LZpzldPqp566NsfsS0BWpXkUgFYwCjGDNGvev3m7Zij/4mwajfbcCJFTVhlqmIZWLIhhgmGagkvqds/bcgCOWIRxGLRoyxOM5CxkNC4JEUtbuJm/myna+oPp1IhSJiMUsZyDhjcQKpWKezOVR/5Cx6tpX+N9zTu/v17ffFYN0F3u5uYRetlOTItbDp1DPlpz8u+X/i3t1Bxe7qjZCNYgEC3E2SMaBk3A++fb9q+z6865FVtbapQeIZlLhj0lJpoVSoHphs7p8U3RikiHRWPDQJV/r9pP8HrPlGR18RAAA=&quot;"/>
    <we:property name="isFiltersActionButtonVisible" value="true"/>
    <we:property name="isFooterCollapsed" value="true"/>
    <we:property name="isVisualContainerHeaderHidden" value="false"/>
    <we:property name="pageDisplayName" value="&quot;Overall&quot;"/>
    <we:property name="pageName" value="&quot;9821cf8cea81ea830540&quot;"/>
    <we:property name="reportEmbeddedTime" value="&quot;2024-12-24T11:58:46.919Z&quot;"/>
    <we:property name="reportName" value="&quot;OLA_July_month_Report&quot;"/>
    <we:property name="reportState" value="&quot;CONNECTED&quot;"/>
    <we:property name="reportUrl" value="&quot;/links/3YlGj1NhaY?ctid=7359f896-71e2-4dae-b8a3-15cdf97f2f10&amp;bookmarkGuid=fda88d4e-a0b6-4d34-b3ca-f71b320145bd&quot;"/>
  </we:properties>
  <we:bindings/>
  <we:snapshot xmlns:r="http://schemas.openxmlformats.org/officeDocument/2006/relationships"/>
</we:webextension>
</file>

<file path=ppt/webextensions/webextension2.xml><?xml version="1.0" encoding="utf-8"?>
<we:webextension xmlns:we="http://schemas.microsoft.com/office/webextensions/webextension/2010/11" id="{87AC3E1F-FB37-4592-ACDE-034AABAB830F}">
  <we:reference id="wa200003233" version="2.0.0.3" store="en-US" storeType="OMEX"/>
  <we:alternateReferences>
    <we:reference id="WA200003233" version="2.0.0.3" store="" storeType="OMEX"/>
  </we:alternateReferences>
  <we:properties>
    <we:property name="artifactViewState" value="&quot;live&quot;"/>
    <we:property name="backgroundColor" value="&quot;#FFFFFF&quot;"/>
    <we:property name="bookmark" value="&quot;H4sIAAAAAAAAA+2dbW/bNhDHv8rgN32TDUdSpMi+a9oO2COCZsteDEVxJE+uWkUyJLlbFuS7j5KcufGyeo09TC0OCRyLoskjj/9f+HBRrhex7FYVXv2Il7R4vDhtmreX2L79QixOFvWUVmhtrAXMcvB5phwab9PdZtWXTd0tHl8vemyX1F+U3RqroaCU+OvLkwVW1Rkuh6sCq45OFitqu6bGqvyDpszpVt+u6eZkQb+vqqbFocjzHnsain2XsqfrZIL4SqUaMfTlOzqn0E+pyufknfPgowwmIBocsnVThtGye7MMRY/VP23qHss6VTOkZSiDAluoTDjpSJPVfkgvyqrfZPFXz39ftal117ed4w24GLJcaQU5Sg0qw2RDf7Ua7j5NLVk2bRmwSolTQUM5F7ctkyeLr9vmcixx44I3Kefzui/7q3Tx7bq6Stc/jcXBTerUX15TS2P+ZH0sp664Xnwzvg7WUddNrR+zVOvLnTvD1XmzbgO9oGJ7MdZ8kzxx1jbJT2PtF/S6DBW9Gqu/GWq/wGo9ujcV/n2ZWpMaNrRnSE4feHTWlpf0xfnPF4+G/C9v0svk3Pcq/1dG3e2BD9t1snjd/Pa0pdTZcfFY3Jxc3/b/k/gO65BSd214sly2tMTb3nt+ZAMHGZX18tXUL8PNr9f1ZtjCrsEw9lGX8lcbWWxH6OT4RcB2aEPj36SxPYzE9IGmjdSeXo1+fla2t6pII+r5jJqa2paSjBYhLxR6NEJglmBCmqX1EGmdVeuOtcXa2morl6ZAKWwgr3UelLYCWFsfp60fyrpkVbGqtqqSUHgZVeac1RaiN84aVtXHqerJum9YVayqrapUUpTVBLnW6H1USJJYVR+nqtPyLbGqWFVbVUUArZ0FISA3FqQxIWdVfZyqiGXFsrorK4EiemmkAUJyLreC9i+sTBGlUErmTkeNOWRidOTnIavbbht2aNfdvxPW+TqEVNF/Kq2/2XWPuDb+EVjkJsuCE6gok5bIwmfjH96vfaCBL8pIr56VXT/UvsMD8Xmhb09TJ/SRkRZsTi5A0kkimQv7V7+MPkbfJ4c+3k9n9t1lHwThIRbWCYVgiGTE/aspZh+z7xNiH593MPV2qEe6ABIFJoUIgOhIBqYeU2++/uE9viOz4DPb49vT1Al7mc2FFNHoNOsDTaSj+8Ae373COfYYejZEPz7AFV1VhiTg952xuKR2OR6wLame5JBasZrqKqnbtvTuu+MT4Ekdhx/fU9FPvXS5wrbsbvvs9uq7csiXat1mPIgRf/Xli3L5eizwHi7ElKlPa8FHEmT2JeRfgvgJ4PH4PdDizuc/bLn6ny1Xu5ZP43ykY8qM9/g/6aPtn20ibmkc6Q/rpaSEOj6kIAW7BV02cV8pj06p/42o3jRzFPM/gEfsgudoGh26dQpKTvfevBd2/NdvoiNW9nLsGmNQeIxovDOZEMF6kKMbP4QGHC07Xfd9qvsOrYciCyczlyiIMioXjZAhh0OLxBAsSYI8Iyds7iCLPJvk2eR8/cNxGDyZPHQyqUA6EV2mjaAcvLPoeeeQqTdj/3BMJ1Pv4CV04UNROJBaRoQYEJCYeky9+fqHz0uYeodSLy1wAYRAC0qjU17FyNRj6s3YPxwhw+w7Dvuswyx9UZDeeB8NJKox+5h98/UPB0Yz+o6CPqMUGuEkKJFeDXgb+G9CGH0z9g8fbDD1Do+S8QlaBihD8AQRpNv/+B6mHlPvE6IeBwdyTPROTHRuFVmttDQ+Wp+j8MDrXMbejP3Dkz2m3qHUc9ErZb0Jwed5hCCJJFOPqTdf/3AUC1PvUOppbUIeopYyIxRIVuZMPabejP3z4DMNilgz/Bh+W/ihc9p4n5AXIQtCZtHxH/8y/GbsH57yPXzs8PP9Ntt7wpksFEobUGgRdAZ8lsvUm7F/OHCZqXcw9bQohDKZz0WADGIAxY/2Y+rN2D8cuMzsOw77VB6tdATCOnAqAoJQzD5m33z9w4HLjL6joM/LiFIWACEzCr2VXvH5BqNvxv7hED7G3sHYI0pL3IKSPHKFYJ3iGR9jb9b+4RA+pt6h1CskIkmbKRVUsCAk5nyywdSbsX84mIXhdyT4ZcaFPJfOk0o4c4mCZv9Kl/8bIouLxbVPXOOzfe97vHiz7rsVBjrDehrUd58xnVyGdaS4ef9Pz3QusOrGxypvKvsTHuNKxp2GAAA=&quot;"/>
    <we:property name="creatorSessionId" value="&quot;65235d96-1082-4df7-9048-2d46e96020a0&quot;"/>
    <we:property name="creatorTenantId" value="&quot;7359f896-71e2-4dae-b8a3-15cdf97f2f10&quot;"/>
    <we:property name="creatorUserId" value="&quot;100320005FADB258&quot;"/>
    <we:property name="datasetId" value="&quot;bbfe3c69-d29c-47eb-815c-ae5fadec4b52&quot;"/>
    <we:property name="embedUrl" value="&quot;/reportEmbed?reportId=3b9a845c-1c8b-4fa1-b60d-d2d9b6a3f837&amp;config=eyJjbHVzdGVyVXJsIjoiaHR0cHM6Ly9XQUJJLUlORElBLVdFU1QtcmVkaXJlY3QuYW5hbHlzaXMud2luZG93cy5uZXQiLCJlbWJlZEZlYXR1cmVzIjp7InVzYWdlTWV0cmljc1ZOZXh0Ijp0cnVlfX0%3D&amp;disableSensitivityBanner=true&quot;"/>
    <we:property name="initialStateBookmark" value="&quot;H4sIAAAAAAAAA+1Y227bOBD9lYVe8uIuSFo3581xUqCbXoKk6D4URjEixwpTWRIoKq0b+N93SMl17ThJ6+0lXSyQIOZwOJczhzN0bgKlm7qAxUuYY3AYHFXV+zmY93/wYBCUvezVq9MX4/PTdy/HL05IXNVWV2UTHN4EFkyO9o1uWiicBRK+nQ4CKIozyN1qBkWDg6BG01QlFPoTdsq0ZU2Ly0GAH+uiMuBMXliw6MxekzqtyTf/c0geQVp9jRcobScdpYLLWSoRUk6/QxaFjNSaTsFHtlPFmfbuJ1VpQZfkxsnSNAqBpwJDTBPOkphB6uSNLvOiD3h99vWidqiA93XUWkshESjZFXl35pZLyioFPoTZUCaSR4pjyiLuTc50YXuv2eLkY20IMIKxMzlW11BKVIFHxWDTgXATjPPcYA62X55sbE6qop3vkF9UrZF4jjO/VVptF+Tjr7ZYBC7CM1NRVbzMFZ1Sfffs2O88bcse6MgtL6sPE4NUGRUcsuXgc7QTEuWV0ZLA2Q7438d07Khw2/2UJPeWpaCqTi7B2M2a0MIoNEcLj/exNisu8cF3h7MPfTldEZf2rr6gZg9cF8p3czf1vFOJyOKRQCE5y0IRM67wf97tEZPrRW2zDwNr/U0EFNsE/IWg/yzK3gK5I68MRZZxLtIEwphnikVx8iB5H2cbagot0WxQIJgjDUv3IUeaPO4QZVF3vjQ260w3P71ZDUNiylNTzf2xflxfkYfN+AdBFwFztfz7Eg32NSuVXlFqXCr35znObIfSvAajmxVmq9Wpdnrkda34FXB2Cx/bXVie6/zSG3yubQcEZQlF604pUrJ6jgeCifAJS54w/pqxQ/9z4Lrql+fvj3z4iyMfbke+7IjuKkPKsKP+DT2o7HH/CkLP9P1QoptQqn0MDdm2oXmlHrJycIT2A2LZpzldPqp566NsfsS0BWpXkUgFYwCjGDNGvev3m7Zij/4mwajfbcCJFTVhlqmIZWLIhhgmGagkvqds/bcgCOWIRxGLRoyxOM5CxkNC4JEUtbuJm/myna+oPp1IhSJiMUsZyDhjcQKpWKezOVR/5Cx6tpX+N9zTu/v17ffFYN0F3u5uYRetlOTItbDp1DPlpz8u+X/i3t1Bxe7qjZCNYgEC3E2SMaBk3A++fb9q+z6865FVtbapQeIZlLhj0lJpoVSoHphs7p8U3RikiHRWPDQJV/r9pP8HrPlGR18RAAA=&quot;"/>
    <we:property name="isFiltersActionButtonVisible" value="true"/>
    <we:property name="isFooterCollapsed" value="true"/>
    <we:property name="isVisualContainerHeaderHidden" value="false"/>
    <we:property name="pageDisplayName" value="&quot;vechicle Type&quot;"/>
    <we:property name="pageName" value="&quot;3b7eb99b0bd2c6caa6a3&quot;"/>
    <we:property name="reportEmbeddedTime" value="&quot;2024-12-24T11:58:46.919Z&quot;"/>
    <we:property name="reportName" value="&quot;OLA_July_month_Report&quot;"/>
    <we:property name="reportState" value="&quot;CONNECTED&quot;"/>
    <we:property name="reportUrl" value="&quot;/links/3YlGj1NhaY?ctid=7359f896-71e2-4dae-b8a3-15cdf97f2f10&amp;bookmarkGuid=fda88d4e-a0b6-4d34-b3ca-f71b320145bd&quot;"/>
  </we:properties>
  <we:bindings/>
  <we:snapshot xmlns:r="http://schemas.openxmlformats.org/officeDocument/2006/relationships"/>
</we:webextension>
</file>

<file path=ppt/webextensions/webextension3.xml><?xml version="1.0" encoding="utf-8"?>
<we:webextension xmlns:we="http://schemas.microsoft.com/office/webextensions/webextension/2010/11" id="{87AC3E1F-FB37-4592-ACDE-034AABAB830F}">
  <we:reference id="wa200003233" version="2.0.0.3" store="en-US" storeType="OMEX"/>
  <we:alternateReferences>
    <we:reference id="WA200003233" version="2.0.0.3" store="" storeType="OMEX"/>
  </we:alternateReferences>
  <we:properties>
    <we:property name="artifactViewState" value="&quot;live&quot;"/>
    <we:property name="backgroundColor" value="&quot;#FFFFFF&quot;"/>
    <we:property name="bookmark" value="&quot;H4sIAAAAAAAAA+1Y61PjNhD/V270hXYmdyM7fiR843VTWu6OAqUfOgwjS+tEnF+1ZY40k/+9K8kOeULCo70yZSDEWmn1293frlYeEyGrImGjzywFskv28/xrysqv7xzSIZkd67s0okEQBRF3fT+GwIkYSvNCyTyryO6YKFYOQF3KqmaJVoSDf1x1CEuSUzbQTzFLKuiQAsoqz1gi/wI7GUWqrGHSIXBXJHnJtMpzxRRotbc4HZ8RgvOhizsyruQtnANXdjSMIs/p99zI5Q4DNwi80MNplZ1gkK2colWb7Q/yTDGZ4TZmbr8rAsfxwXXB6wY9F0Skx2OZqGZKNDq6K0q0btw6J+ZOEEY+pX3Ke6HPeeRwxKBGhZYeoCWDvJScJThoFWk9l61lbod8LPPUaGxCcIMzjzIl1Qgffq6TET5fGHV0gk79fQglmPmIXkjrClycK/1Pw4OqagaPs/mxqlmX1Gm2PPs8r0sOZxDfPxg4EwzPaZlj8AykUzZKIVPXn0ANc4FSBHXJktpEHdWfSDQS7dVm6mFcktVJYiauFu9o+Y6ecDXRP1eWDzPQNoI877THUHfIMP92UAJGSGjXdsZt0PbELcs4ji6i2BsMShiw1uVHLwxR557MBtfWLVr4sc4artNlwNpLFc5Pmly6p7VlC+EG0cGQlUqna3SDeaFZjOvyUkC5PzJ0OJRlm1HIxqPvyGLNLJvzuOZmJqubtBptTuftuHFlvC0HwwT/TF5VkLROwi0FU+wTK7RA6/uwoEBPqTiqPxbWT2nBSlm1XmuffpGZDmSHnECsXo3lZ60JqxLvt9NjnXdNzqWgmDYNDSDndfqDsW0uRj+SKx0UW8juQX6aLhzPpMwW1WbL8HQIZ3wIwmA6VpDaraQArUdC9d8MQYfc6tGGWRSlKLR0RC1xP4r92A89FgjPYfhJvfXH08oD6KWL6qE+qJ9QmapEcjwIZ4sSkg97CP1lAJl1ElpR2L1MRMcz5+drnqR7maHMPSMeoo67JXXWH6tTXz7EFkwyUDKFHZe63nsavqfOBaW75teyaGb9w8i7/zLy7iLyiSW6jkxThBbjX2GfqQ6b5hAM05/mJcyETDxFUZcuKkpz8ZiWnX1Q3wCyaaVdfwA7iwfwi+Xo2rN02rq94Ga2YFEKQegHgRA+ExGLQuEaVz1YGphBtl8rhXvPdS1GpevGvdChlPt+GDHWpb3omSq7Du+xiDu07wdUeFhX4YGuvymrF3nxeeOGvqqjP2sodfVZ8GsrwO+/tl+eUdDOTZPyEj3+QV2pHCvy9fEhQUmzfSwhwRMNd/ryj/WP6zFu0DximMiub8Js3eTqNv9Zp8OrXKnm3G2AsyiB9QqmjHq169I8ord/V1La4Ud3y+VBeLTf42G3j7Wszzw/hJCuLw//vxR4Sy8FnO+A6Gd4qbk+lNj64O6PE30DwD9JdHXJh6MTuIVkGdtUvixqcV1iI2lf1TWE2NK+htRTNWR1PzmDxAy+ux/Q4gY/ikZPuYRs/3pkqTt7o67c7L3LGzXeVpvJ6rtpXquqYBxOWQYrLiiYaCwTIB65EJi34dPLwGTyN9wBrD6FFwAA&quot;"/>
    <we:property name="creatorSessionId" value="&quot;65235d96-1082-4df7-9048-2d46e96020a0&quot;"/>
    <we:property name="creatorTenantId" value="&quot;7359f896-71e2-4dae-b8a3-15cdf97f2f10&quot;"/>
    <we:property name="creatorUserId" value="&quot;100320005FADB258&quot;"/>
    <we:property name="datasetId" value="&quot;bbfe3c69-d29c-47eb-815c-ae5fadec4b52&quot;"/>
    <we:property name="embedUrl" value="&quot;/reportEmbed?reportId=3b9a845c-1c8b-4fa1-b60d-d2d9b6a3f837&amp;config=eyJjbHVzdGVyVXJsIjoiaHR0cHM6Ly9XQUJJLUlORElBLVdFU1QtcmVkaXJlY3QuYW5hbHlzaXMud2luZG93cy5uZXQiLCJlbWJlZEZlYXR1cmVzIjp7InVzYWdlTWV0cmljc1ZOZXh0Ijp0cnVlfX0%3D&amp;disableSensitivityBanner=true&quot;"/>
    <we:property name="initialStateBookmark" value="&quot;H4sIAAAAAAAAA+1Y227bOBD9lYVe8uIuSFo3581xUqCbXoKk6D4URjEixwpTWRIoKq0b+N93SMl17ThJ6+0lXSyQIOZwOJczhzN0bgKlm7qAxUuYY3AYHFXV+zmY93/wYBCUvezVq9MX4/PTdy/HL05IXNVWV2UTHN4EFkyO9o1uWiicBRK+nQ4CKIozyN1qBkWDg6BG01QlFPoTdsq0ZU2Ly0GAH+uiMuBMXliw6MxekzqtyTf/c0geQVp9jRcobScdpYLLWSoRUk6/QxaFjNSaTsFHtlPFmfbuJ1VpQZfkxsnSNAqBpwJDTBPOkphB6uSNLvOiD3h99vWidqiA93XUWkshESjZFXl35pZLyioFPoTZUCaSR4pjyiLuTc50YXuv2eLkY20IMIKxMzlW11BKVIFHxWDTgXATjPPcYA62X55sbE6qop3vkF9UrZF4jjO/VVptF+Tjr7ZYBC7CM1NRVbzMFZ1Sfffs2O88bcse6MgtL6sPE4NUGRUcsuXgc7QTEuWV0ZLA2Q7438d07Khw2/2UJPeWpaCqTi7B2M2a0MIoNEcLj/exNisu8cF3h7MPfTldEZf2rr6gZg9cF8p3czf1vFOJyOKRQCE5y0IRM67wf97tEZPrRW2zDwNr/U0EFNsE/IWg/yzK3gK5I68MRZZxLtIEwphnikVx8iB5H2cbagot0WxQIJgjDUv3IUeaPO4QZVF3vjQ260w3P71ZDUNiylNTzf2xflxfkYfN+AdBFwFztfz7Eg32NSuVXlFqXCr35znObIfSvAajmxVmq9Wpdnrkda34FXB2Cx/bXVie6/zSG3yubQcEZQlF604pUrJ6jgeCifAJS54w/pqxQ/9z4Lrql+fvj3z4iyMfbke+7IjuKkPKsKP+DT2o7HH/CkLP9P1QoptQqn0MDdm2oXmlHrJycIT2A2LZpzldPqp566NsfsS0BWpXkUgFYwCjGDNGvev3m7Zij/4mwajfbcCJFTVhlqmIZWLIhhgmGagkvqds/bcgCOWIRxGLRoyxOM5CxkNC4JEUtbuJm/myna+oPp1IhSJiMUsZyDhjcQKpWKezOVR/5Cx6tpX+N9zTu/v17ffFYN0F3u5uYRetlOTItbDp1DPlpz8u+X/i3t1Bxe7qjZCNYgEC3E2SMaBk3A++fb9q+z6865FVtbapQeIZlLhj0lJpoVSoHphs7p8U3RikiHRWPDQJV/r9pP8HrPlGR18RAAA=&quot;"/>
    <we:property name="isFiltersActionButtonVisible" value="true"/>
    <we:property name="isFooterCollapsed" value="true"/>
    <we:property name="isVisualContainerHeaderHidden" value="false"/>
    <we:property name="pageDisplayName" value="&quot;Revenue&quot;"/>
    <we:property name="pageName" value="&quot;7bb41982b2c1ae266474&quot;"/>
    <we:property name="reportEmbeddedTime" value="&quot;2024-12-24T11:58:46.919Z&quot;"/>
    <we:property name="reportName" value="&quot;OLA_July_month_Report&quot;"/>
    <we:property name="reportState" value="&quot;CONNECTED&quot;"/>
    <we:property name="reportUrl" value="&quot;/links/3YlGj1NhaY?ctid=7359f896-71e2-4dae-b8a3-15cdf97f2f10&amp;bookmarkGuid=fda88d4e-a0b6-4d34-b3ca-f71b320145bd&quot;"/>
  </we:properties>
  <we:bindings/>
  <we:snapshot xmlns:r="http://schemas.openxmlformats.org/officeDocument/2006/relationships"/>
</we:webextension>
</file>

<file path=ppt/webextensions/webextension4.xml><?xml version="1.0" encoding="utf-8"?>
<we:webextension xmlns:we="http://schemas.microsoft.com/office/webextensions/webextension/2010/11" id="{87AC3E1F-FB37-4592-ACDE-034AABAB830F}">
  <we:reference id="wa200003233" version="2.0.0.3" store="en-US" storeType="OMEX"/>
  <we:alternateReferences>
    <we:reference id="WA200003233" version="2.0.0.3" store="" storeType="OMEX"/>
  </we:alternateReferences>
  <we:properties>
    <we:property name="artifactViewState" value="&quot;live&quot;"/>
    <we:property name="backgroundColor" value="&quot;#FFFFFF&quot;"/>
    <we:property name="bookmark" value="&quot;H4sIAAAAAAAAA+0Z207jOPRXUF546awcx7nxBi0jze7sCMGIfVgh5NgnwUyaVI7DTLfqv++x09LLlJaFssxokFCEj4/P/QoTT6pmVPLxJz4E78g7qesvQ66/HPhez6s6mOAUEhknwFiU8kiyPEnxth4ZVVeNdzTxDNcFmEvVtLy0hBD491XP42V5xgt7ynnZQM8bgW7qipfqH+iQ8croFqY9D76NylpzS/LCcAOW7B2i4xlF8H8LkCMXRt3BBQjTQSGUfpowQiklMSOBEKFFazoEJ9lGFEvase/XleGqQjYWJlkY0VRGwHlEmU+lT6SF56o0M5RsfPptpFG7ydw4fg5JFhMWIQ8W0CiJZYYymPHI3vZRk6LWSvASgR0hS+dyrhntee91PXQUZy64RczTyigzxsPvbTnG82dHjkzRqH/dgAaHj9JL1Zli4n1wXysdNE2nvUMp2+HajT1d1K0WcA754uA4T9ETZ7pGPznuNhpUVVxbj7QN3iL/S162zsFI/qNCfVA1q5EF45PDi1YIZHRosa+m+Omcu8T8UUKtWmCXXD3vpv7a14DmRpf5095k7oFjeccrgdB1KY6LQkPB5/Y7fSERPwzczfu2mkUtXZeWOBM1iFzOsmIRoJ3fMQO1VaDObjG0bSDig1pL0Cdj5+aB0vOkwIA6/VH0RMUQFEHIuJR5lAkhSRgSAvCWVv81rfo2ikuQB9n4oN82ph6CdjnWe8SDgca6qd9S8i0lu5SkfsgyHvqBLwMW+pTLQDyckrvc9ifwptXwHJHnwXoG+AB7cgHfRdAL++SllJgZHAtfQCgaPGJBEJMsgMjS26oOd7KetMagJCtqWZKcIL0Yp5QsSBh+QgLJM0nSPExSllKQkopARCwSzwiLt2z+n7JZMpmis+I0ID6kECVpN+NuddtqC913NxjYCf4JfmhKJbCVL3vCw0ZXuLwsoOq6HGox6ngpaBaarv62/1nguHLrwEfITWel4Yhr1cxtNj/9oSwecl0gPmtauLfluSpuHMEN7V4iklFDOKQ4L70j8TvifybkyP3Yvr/yfrvkwStLHqxL3sW5m5IQmW/wf4MLqBnMtkZwkf40K2EmVPIphAKyTmhYy11UDk/AfAWoZmq6ZH6g6vjrVWdvOWrN2i3WeHe7tDrfT6R7ZHblTCNynmaM5ikNkySLwCcs3rkRMMDFIcryIBEkSSMSheJVNoJPtfneEC+yJsznietzJaG5zsbX3Rz/qIWhasty23pg7+8XgpdZCbbIv94YXn852CrsoumGT2hqIwX9GyxQP+iA8XjNHywVs+wb76lYbAv8blBlfpwEkgScZwlwGhNOdhYQmviSRJnIQkJjiCRPRPirFZD5Xw5+3hKypMHPUERWxP3FysjDur9eIVlOgG603Lxr1K1pRlzAGa9gw8CJUcUrCXLHgOf+7eEtJth/AbWrdSJuGQAA&quot;"/>
    <we:property name="creatorSessionId" value="&quot;65235d96-1082-4df7-9048-2d46e96020a0&quot;"/>
    <we:property name="creatorTenantId" value="&quot;7359f896-71e2-4dae-b8a3-15cdf97f2f10&quot;"/>
    <we:property name="creatorUserId" value="&quot;100320005FADB258&quot;"/>
    <we:property name="datasetId" value="&quot;bbfe3c69-d29c-47eb-815c-ae5fadec4b52&quot;"/>
    <we:property name="embedUrl" value="&quot;/reportEmbed?reportId=3b9a845c-1c8b-4fa1-b60d-d2d9b6a3f837&amp;config=eyJjbHVzdGVyVXJsIjoiaHR0cHM6Ly9XQUJJLUlORElBLVdFU1QtcmVkaXJlY3QuYW5hbHlzaXMud2luZG93cy5uZXQiLCJlbWJlZEZlYXR1cmVzIjp7InVzYWdlTWV0cmljc1ZOZXh0Ijp0cnVlfX0%3D&amp;disableSensitivityBanner=true&quot;"/>
    <we:property name="initialStateBookmark" value="&quot;H4sIAAAAAAAAA+1Y227bOBD9lYVe8uIuSFo3581xUqCbXoKk6D4URjEixwpTWRIoKq0b+N93SMl17ThJ6+0lXSyQIOZwOJczhzN0bgKlm7qAxUuYY3AYHFXV+zmY93/wYBCUvezVq9MX4/PTdy/HL05IXNVWV2UTHN4EFkyO9o1uWiicBRK+nQ4CKIozyN1qBkWDg6BG01QlFPoTdsq0ZU2Ly0GAH+uiMuBMXliw6MxekzqtyTf/c0geQVp9jRcobScdpYLLWSoRUk6/QxaFjNSaTsFHtlPFmfbuJ1VpQZfkxsnSNAqBpwJDTBPOkphB6uSNLvOiD3h99vWidqiA93XUWkshESjZFXl35pZLyioFPoTZUCaSR4pjyiLuTc50YXuv2eLkY20IMIKxMzlW11BKVIFHxWDTgXATjPPcYA62X55sbE6qop3vkF9UrZF4jjO/VVptF+Tjr7ZYBC7CM1NRVbzMFZ1Sfffs2O88bcse6MgtL6sPE4NUGRUcsuXgc7QTEuWV0ZLA2Q7438d07Khw2/2UJPeWpaCqTi7B2M2a0MIoNEcLj/exNisu8cF3h7MPfTldEZf2rr6gZg9cF8p3czf1vFOJyOKRQCE5y0IRM67wf97tEZPrRW2zDwNr/U0EFNsE/IWg/yzK3gK5I68MRZZxLtIEwphnikVx8iB5H2cbagot0WxQIJgjDUv3IUeaPO4QZVF3vjQ260w3P71ZDUNiylNTzf2xflxfkYfN+AdBFwFztfz7Eg32NSuVXlFqXCr35znObIfSvAajmxVmq9Wpdnrkda34FXB2Cx/bXVie6/zSG3yubQcEZQlF604pUrJ6jgeCifAJS54w/pqxQ/9z4Lrql+fvj3z4iyMfbke+7IjuKkPKsKP+DT2o7HH/CkLP9P1QoptQqn0MDdm2oXmlHrJycIT2A2LZpzldPqp566NsfsS0BWpXkUgFYwCjGDNGvev3m7Zij/4mwajfbcCJFTVhlqmIZWLIhhgmGagkvqds/bcgCOWIRxGLRoyxOM5CxkNC4JEUtbuJm/myna+oPp1IhSJiMUsZyDhjcQKpWKezOVR/5Cx6tpX+N9zTu/v17ffFYN0F3u5uYRetlOTItbDp1DPlpz8u+X/i3t1Bxe7qjZCNYgEC3E2SMaBk3A++fb9q+z6865FVtbapQeIZlLhj0lJpoVSoHphs7p8U3RikiHRWPDQJV/r9pP8HrPlGR18RAAA=&quot;"/>
    <we:property name="isFiltersActionButtonVisible" value="true"/>
    <we:property name="isFooterCollapsed" value="true"/>
    <we:property name="isVisualContainerHeaderHidden" value="false"/>
    <we:property name="pageDisplayName" value="&quot;Cancellation&quot;"/>
    <we:property name="pageName" value="&quot;e5d1984022207403cc53&quot;"/>
    <we:property name="reportEmbeddedTime" value="&quot;2024-12-24T11:58:46.919Z&quot;"/>
    <we:property name="reportName" value="&quot;OLA_July_month_Report&quot;"/>
    <we:property name="reportState" value="&quot;CONNECTED&quot;"/>
    <we:property name="reportUrl" value="&quot;/links/3YlGj1NhaY?ctid=7359f896-71e2-4dae-b8a3-15cdf97f2f10&amp;bookmarkGuid=fda88d4e-a0b6-4d34-b3ca-f71b320145bd&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Facet</Template>
  <TotalTime>116</TotalTime>
  <Words>535</Words>
  <Application>Microsoft Office PowerPoint</Application>
  <PresentationFormat>On-screen Show (4:3)</PresentationFormat>
  <Paragraphs>48</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Trebuchet MS</vt:lpstr>
      <vt:lpstr>Wingdings 3</vt:lpstr>
      <vt:lpstr>Facet</vt:lpstr>
      <vt:lpstr>OLA JULY Overview</vt:lpstr>
      <vt:lpstr>Expected Outcomes</vt:lpstr>
      <vt:lpstr>Methodology</vt:lpstr>
      <vt:lpstr>OVERALL STATS</vt:lpstr>
      <vt:lpstr>Booking Status Breakdown</vt:lpstr>
      <vt:lpstr>TYPE OF Vehicles</vt:lpstr>
      <vt:lpstr>Revenue</vt:lpstr>
      <vt:lpstr>Revenue by Payment Method</vt:lpstr>
      <vt:lpstr>Cancellation in Sights</vt:lpstr>
      <vt:lpstr>Cancellation Insights</vt:lpstr>
      <vt:lpstr>Executive Summary</vt:lpstr>
      <vt:lpstr>Tools and Technologies</vt:lpstr>
      <vt:lpstr>Risks and Challenges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Phaneendra Swamy</dc:creator>
  <cp:keywords/>
  <dc:description>generated using python-pptx</dc:description>
  <cp:lastModifiedBy>Phaneendra Swamy</cp:lastModifiedBy>
  <cp:revision>3</cp:revision>
  <dcterms:created xsi:type="dcterms:W3CDTF">2013-01-27T09:14:16Z</dcterms:created>
  <dcterms:modified xsi:type="dcterms:W3CDTF">2025-02-20T11:20:31Z</dcterms:modified>
  <cp:category/>
</cp:coreProperties>
</file>