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70" r:id="rId3"/>
    <p:sldId id="277" r:id="rId4"/>
    <p:sldId id="276" r:id="rId5"/>
    <p:sldId id="278" r:id="rId6"/>
    <p:sldId id="279" r:id="rId7"/>
    <p:sldId id="280" r:id="rId8"/>
    <p:sldId id="283" r:id="rId9"/>
    <p:sldId id="285" r:id="rId10"/>
    <p:sldId id="281" r:id="rId11"/>
    <p:sldId id="286" r:id="rId12"/>
    <p:sldId id="284"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7" d="100"/>
          <a:sy n="87" d="100"/>
        </p:scale>
        <p:origin x="530" y="4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chin Rodney" userId="beb3eb6a0bbe729b" providerId="LiveId" clId="{6863037E-2BA5-40A0-8BDB-8E22F851E1A5}"/>
    <pc:docChg chg="modSld">
      <pc:chgData name="Rechin Rodney" userId="beb3eb6a0bbe729b" providerId="LiveId" clId="{6863037E-2BA5-40A0-8BDB-8E22F851E1A5}" dt="2021-05-19T14:41:26.406" v="8" actId="1038"/>
      <pc:docMkLst>
        <pc:docMk/>
      </pc:docMkLst>
      <pc:sldChg chg="modSp mod">
        <pc:chgData name="Rechin Rodney" userId="beb3eb6a0bbe729b" providerId="LiveId" clId="{6863037E-2BA5-40A0-8BDB-8E22F851E1A5}" dt="2021-05-19T14:41:26.406" v="8" actId="1038"/>
        <pc:sldMkLst>
          <pc:docMk/>
          <pc:sldMk cId="2680160478" sldId="277"/>
        </pc:sldMkLst>
        <pc:spChg chg="mod">
          <ac:chgData name="Rechin Rodney" userId="beb3eb6a0bbe729b" providerId="LiveId" clId="{6863037E-2BA5-40A0-8BDB-8E22F851E1A5}" dt="2021-05-19T14:41:26.406" v="8" actId="1038"/>
          <ac:spMkLst>
            <pc:docMk/>
            <pc:sldMk cId="2680160478" sldId="277"/>
            <ac:spMk id="34" creationId="{88D2876D-D605-47A8-9CE2-3D82FDC083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77289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5046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81637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838200" y="1825751"/>
            <a:ext cx="5181600" cy="4351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172200" y="1825751"/>
            <a:ext cx="5181600" cy="435102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03-Jun-21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9789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90275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04489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146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67981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55983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96063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3404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58712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03-06-2021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a:extLst>
              <a:ext uri="{FF2B5EF4-FFF2-40B4-BE49-F238E27FC236}">
                <a16:creationId xmlns:a16="http://schemas.microsoft.com/office/drawing/2014/main" id="{C6B64195-74CB-4334-925F-298D5CC43D4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a:extLst>
              <a:ext uri="{FF2B5EF4-FFF2-40B4-BE49-F238E27FC236}">
                <a16:creationId xmlns:a16="http://schemas.microsoft.com/office/drawing/2014/main" id="{C9050897-F76A-4334-8939-A7854A6DC4EA}"/>
              </a:ext>
            </a:extLst>
          </p:cNvPr>
          <p:cNvPicPr>
            <a:picLocks noChangeAspect="1"/>
          </p:cNvPicPr>
          <p:nvPr userDrawn="1"/>
        </p:nvPicPr>
        <p:blipFill>
          <a:blip r:embed="rId15">
            <a:extLst>
              <a:ext uri="{BEBA8EAE-BF5A-486C-A8C5-ECC9F3942E4B}">
                <a14:imgProps xmlns:a14="http://schemas.microsoft.com/office/drawing/2010/main">
                  <a14:imgLayer r:embed="rId16">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228762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b="1" dirty="0">
                <a:latin typeface="Times New Roman" panose="02020603050405020304" pitchFamily="18" charset="0"/>
                <a:cs typeface="Times New Roman" panose="02020603050405020304" pitchFamily="18" charset="0"/>
              </a:rPr>
              <a:t>LENDING CLUB CASE STUDY</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SUBMISSION </a:t>
            </a:r>
          </a:p>
        </p:txBody>
      </p:sp>
      <p:sp>
        <p:nvSpPr>
          <p:cNvPr id="5" name="TextBox 4">
            <a:extLst>
              <a:ext uri="{FF2B5EF4-FFF2-40B4-BE49-F238E27FC236}">
                <a16:creationId xmlns:a16="http://schemas.microsoft.com/office/drawing/2014/main" id="{DBF26359-008C-4118-A383-0477ADB59E59}"/>
              </a:ext>
            </a:extLst>
          </p:cNvPr>
          <p:cNvSpPr txBox="1"/>
          <p:nvPr/>
        </p:nvSpPr>
        <p:spPr>
          <a:xfrm>
            <a:off x="383283" y="4935836"/>
            <a:ext cx="6097772" cy="818557"/>
          </a:xfrm>
          <a:prstGeom prst="rect">
            <a:avLst/>
          </a:prstGeom>
          <a:noFill/>
        </p:spPr>
        <p:txBody>
          <a:bodyPr wrap="square">
            <a:spAutoFit/>
          </a:bodyPr>
          <a:lstStyle/>
          <a:p>
            <a:pPr marL="12700" marR="5080">
              <a:lnSpc>
                <a:spcPct val="136400"/>
              </a:lnSpc>
              <a:spcBef>
                <a:spcPts val="90"/>
              </a:spcBef>
            </a:pPr>
            <a:r>
              <a:rPr lang="en-IN" spc="-5" dirty="0">
                <a:latin typeface="Times New Roman"/>
                <a:cs typeface="Times New Roman"/>
              </a:rPr>
              <a:t>M.PHANEESHWAR</a:t>
            </a:r>
            <a:r>
              <a:rPr lang="en-IN" sz="1800" spc="-5" dirty="0">
                <a:latin typeface="Times New Roman"/>
                <a:cs typeface="Times New Roman"/>
              </a:rPr>
              <a:t> </a:t>
            </a:r>
          </a:p>
          <a:p>
            <a:pPr marL="12700" marR="5080">
              <a:lnSpc>
                <a:spcPct val="136400"/>
              </a:lnSpc>
              <a:spcBef>
                <a:spcPts val="90"/>
              </a:spcBef>
            </a:pPr>
            <a:r>
              <a:rPr lang="en-IN" sz="1800" spc="-5" dirty="0">
                <a:latin typeface="Times New Roman"/>
                <a:cs typeface="Times New Roman"/>
              </a:rPr>
              <a:t> (ML &amp; AI)</a:t>
            </a:r>
            <a:endParaRPr lang="en-IN" sz="1800" dirty="0">
              <a:latin typeface="Times New Roman"/>
              <a:cs typeface="Times New Roman"/>
            </a:endParaRP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F4DDBCE-95DF-44CC-9E4F-619AEB5463C2}"/>
              </a:ext>
            </a:extLst>
          </p:cNvPr>
          <p:cNvSpPr txBox="1">
            <a:spLocks/>
          </p:cNvSpPr>
          <p:nvPr/>
        </p:nvSpPr>
        <p:spPr>
          <a:xfrm>
            <a:off x="2331547" y="204365"/>
            <a:ext cx="7129999" cy="39754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500" b="1" spc="-5" dirty="0">
                <a:latin typeface="Times New Roman"/>
                <a:cs typeface="Times New Roman"/>
              </a:rPr>
              <a:t>Bivariate analysis   </a:t>
            </a:r>
          </a:p>
        </p:txBody>
      </p:sp>
      <p:sp>
        <p:nvSpPr>
          <p:cNvPr id="5" name="TextBox 4">
            <a:extLst>
              <a:ext uri="{FF2B5EF4-FFF2-40B4-BE49-F238E27FC236}">
                <a16:creationId xmlns:a16="http://schemas.microsoft.com/office/drawing/2014/main" id="{669899A5-9EBE-4E18-A305-CDBA70672DE8}"/>
              </a:ext>
            </a:extLst>
          </p:cNvPr>
          <p:cNvSpPr txBox="1"/>
          <p:nvPr/>
        </p:nvSpPr>
        <p:spPr>
          <a:xfrm>
            <a:off x="113527" y="5745333"/>
            <a:ext cx="12078473" cy="856645"/>
          </a:xfrm>
          <a:prstGeom prst="rect">
            <a:avLst/>
          </a:prstGeom>
          <a:noFill/>
        </p:spPr>
        <p:txBody>
          <a:bodyPr wrap="square">
            <a:spAutoFit/>
          </a:bodyPr>
          <a:lstStyle/>
          <a:p>
            <a:pPr marL="379095" indent="-367030">
              <a:lnSpc>
                <a:spcPct val="100000"/>
              </a:lnSpc>
              <a:spcBef>
                <a:spcPts val="100"/>
              </a:spcBef>
              <a:buFont typeface="Arial"/>
              <a:buChar char="●"/>
              <a:tabLst>
                <a:tab pos="379095" algn="l"/>
                <a:tab pos="379730" algn="l"/>
              </a:tabLst>
            </a:pPr>
            <a:r>
              <a:rPr lang="en-US" sz="1600" dirty="0"/>
              <a:t> It was observed that as the </a:t>
            </a:r>
            <a:r>
              <a:rPr lang="en-US" sz="1600" b="1" dirty="0"/>
              <a:t>interest rate increases </a:t>
            </a:r>
            <a:r>
              <a:rPr lang="en-US" sz="1600" dirty="0"/>
              <a:t>the </a:t>
            </a:r>
            <a:r>
              <a:rPr lang="en-US" sz="1600" b="1" dirty="0"/>
              <a:t>default cases are proportionally increasing</a:t>
            </a:r>
            <a:r>
              <a:rPr lang="en-US" sz="1600" dirty="0"/>
              <a:t>. </a:t>
            </a:r>
          </a:p>
          <a:p>
            <a:pPr marL="379095" indent="-367030">
              <a:lnSpc>
                <a:spcPct val="100000"/>
              </a:lnSpc>
              <a:spcBef>
                <a:spcPts val="100"/>
              </a:spcBef>
              <a:buFont typeface="Arial"/>
              <a:buChar char="●"/>
              <a:tabLst>
                <a:tab pos="379095" algn="l"/>
                <a:tab pos="379730" algn="l"/>
              </a:tabLst>
            </a:pPr>
            <a:r>
              <a:rPr lang="en-US" sz="1600" dirty="0"/>
              <a:t>Another important observation was made </a:t>
            </a:r>
            <a:r>
              <a:rPr lang="en-US" sz="1600" b="1" dirty="0"/>
              <a:t>that default cases is highest </a:t>
            </a:r>
            <a:r>
              <a:rPr lang="en-US" sz="1600" dirty="0"/>
              <a:t>for </a:t>
            </a:r>
            <a:r>
              <a:rPr lang="en-US" sz="1600" b="1" dirty="0"/>
              <a:t>experience greater than 8 years </a:t>
            </a:r>
            <a:r>
              <a:rPr lang="en-US" sz="1600" dirty="0"/>
              <a:t>for any interest rate </a:t>
            </a:r>
          </a:p>
          <a:p>
            <a:pPr marL="12065">
              <a:lnSpc>
                <a:spcPct val="100000"/>
              </a:lnSpc>
              <a:spcBef>
                <a:spcPts val="100"/>
              </a:spcBef>
              <a:tabLst>
                <a:tab pos="379095" algn="l"/>
                <a:tab pos="379730" algn="l"/>
              </a:tabLst>
            </a:pPr>
            <a:r>
              <a:rPr lang="en-US" sz="1600" dirty="0"/>
              <a:t>        when compared to people with lesser years of employment (experience).</a:t>
            </a:r>
          </a:p>
        </p:txBody>
      </p:sp>
      <p:sp>
        <p:nvSpPr>
          <p:cNvPr id="9" name="object 2">
            <a:extLst>
              <a:ext uri="{FF2B5EF4-FFF2-40B4-BE49-F238E27FC236}">
                <a16:creationId xmlns:a16="http://schemas.microsoft.com/office/drawing/2014/main" id="{514EE1BE-CF28-4FFF-9DF1-8A320A1CDF92}"/>
              </a:ext>
            </a:extLst>
          </p:cNvPr>
          <p:cNvSpPr txBox="1">
            <a:spLocks/>
          </p:cNvSpPr>
          <p:nvPr/>
        </p:nvSpPr>
        <p:spPr>
          <a:xfrm>
            <a:off x="624977" y="858292"/>
            <a:ext cx="7129999" cy="2621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spc="-5" dirty="0">
                <a:latin typeface="Times New Roman"/>
                <a:cs typeface="Times New Roman"/>
              </a:rPr>
              <a:t>Interest Rate &amp; Employment Length</a:t>
            </a:r>
            <a:endParaRPr lang="en-IN" sz="1800" dirty="0">
              <a:latin typeface="Times New Roman"/>
              <a:cs typeface="Times New Roman"/>
            </a:endParaRPr>
          </a:p>
        </p:txBody>
      </p:sp>
      <p:pic>
        <p:nvPicPr>
          <p:cNvPr id="3074" name="Picture 2">
            <a:extLst>
              <a:ext uri="{FF2B5EF4-FFF2-40B4-BE49-F238E27FC236}">
                <a16:creationId xmlns:a16="http://schemas.microsoft.com/office/drawing/2014/main" id="{ED4EB83B-5060-44C2-BD88-0CAE70CA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590344"/>
            <a:ext cx="5895975" cy="32956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726B34A-CF7E-4D12-A3BA-4D9A8502F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265" y="1376797"/>
            <a:ext cx="5346424" cy="350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58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1AF07-B504-437D-A2B0-589F92511045}"/>
              </a:ext>
            </a:extLst>
          </p:cNvPr>
          <p:cNvSpPr>
            <a:spLocks noGrp="1"/>
          </p:cNvSpPr>
          <p:nvPr>
            <p:ph idx="1"/>
          </p:nvPr>
        </p:nvSpPr>
        <p:spPr>
          <a:xfrm>
            <a:off x="6665668" y="4713138"/>
            <a:ext cx="5353215" cy="1156115"/>
          </a:xfrm>
        </p:spPr>
        <p:txBody>
          <a:bodyPr>
            <a:normAutofit/>
          </a:bodyPr>
          <a:lstStyle/>
          <a:p>
            <a:r>
              <a:rPr lang="en-US" sz="1500" i="0" dirty="0">
                <a:solidFill>
                  <a:srgbClr val="000000"/>
                </a:solidFill>
                <a:effectLst/>
                <a:latin typeface="Times New Roman" panose="02020603050405020304" pitchFamily="18" charset="0"/>
                <a:cs typeface="Times New Roman" panose="02020603050405020304" pitchFamily="18" charset="0"/>
              </a:rPr>
              <a:t>from the joint plot it is observerd that , for higher rate of revol_util the default rates is drastically high. Moreover, for higher loan amount and with lesser rate of revol_util also has high default cases. with high </a:t>
            </a:r>
            <a:r>
              <a:rPr lang="en-US" sz="1500" i="0" dirty="0" err="1">
                <a:solidFill>
                  <a:srgbClr val="000000"/>
                </a:solidFill>
                <a:effectLst/>
                <a:latin typeface="Times New Roman" panose="02020603050405020304" pitchFamily="18" charset="0"/>
                <a:cs typeface="Times New Roman" panose="02020603050405020304" pitchFamily="18" charset="0"/>
              </a:rPr>
              <a:t>revol_util</a:t>
            </a:r>
            <a:r>
              <a:rPr lang="en-US" sz="1500" i="0" dirty="0">
                <a:solidFill>
                  <a:srgbClr val="000000"/>
                </a:solidFill>
                <a:effectLst/>
                <a:latin typeface="Times New Roman" panose="02020603050405020304" pitchFamily="18" charset="0"/>
                <a:cs typeface="Times New Roman" panose="02020603050405020304" pitchFamily="18" charset="0"/>
              </a:rPr>
              <a:t> rate and with higher loan amount is a very risky factor</a:t>
            </a:r>
          </a:p>
          <a:p>
            <a:endParaRPr lang="en-US" dirty="0"/>
          </a:p>
        </p:txBody>
      </p:sp>
      <p:sp>
        <p:nvSpPr>
          <p:cNvPr id="4" name="object 2">
            <a:extLst>
              <a:ext uri="{FF2B5EF4-FFF2-40B4-BE49-F238E27FC236}">
                <a16:creationId xmlns:a16="http://schemas.microsoft.com/office/drawing/2014/main" id="{13B63FDB-9609-418E-A212-FF702B7B9432}"/>
              </a:ext>
            </a:extLst>
          </p:cNvPr>
          <p:cNvSpPr txBox="1">
            <a:spLocks/>
          </p:cNvSpPr>
          <p:nvPr/>
        </p:nvSpPr>
        <p:spPr>
          <a:xfrm>
            <a:off x="2212277" y="482264"/>
            <a:ext cx="7129999" cy="39754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500" b="1" spc="-5" dirty="0">
                <a:latin typeface="Times New Roman"/>
                <a:cs typeface="Times New Roman"/>
              </a:rPr>
              <a:t>Bivariate analysis   </a:t>
            </a:r>
          </a:p>
        </p:txBody>
      </p:sp>
      <p:sp>
        <p:nvSpPr>
          <p:cNvPr id="6" name="TextBox 5">
            <a:extLst>
              <a:ext uri="{FF2B5EF4-FFF2-40B4-BE49-F238E27FC236}">
                <a16:creationId xmlns:a16="http://schemas.microsoft.com/office/drawing/2014/main" id="{0D1E3C79-4D91-4923-A582-315C4B355459}"/>
              </a:ext>
            </a:extLst>
          </p:cNvPr>
          <p:cNvSpPr txBox="1"/>
          <p:nvPr/>
        </p:nvSpPr>
        <p:spPr>
          <a:xfrm>
            <a:off x="1331002" y="1044651"/>
            <a:ext cx="6094674" cy="369332"/>
          </a:xfrm>
          <a:prstGeom prst="rect">
            <a:avLst/>
          </a:prstGeom>
          <a:noFill/>
        </p:spPr>
        <p:txBody>
          <a:bodyPr wrap="square">
            <a:spAutoFit/>
          </a:bodyPr>
          <a:lstStyle/>
          <a:p>
            <a:r>
              <a:rPr lang="en-IN" b="1" spc="-5" dirty="0">
                <a:latin typeface="Times New Roman"/>
                <a:cs typeface="Times New Roman"/>
              </a:rPr>
              <a:t>Purpose</a:t>
            </a:r>
            <a:r>
              <a:rPr lang="en-IN" sz="1800" b="1" spc="-5" dirty="0">
                <a:latin typeface="Times New Roman"/>
                <a:cs typeface="Times New Roman"/>
              </a:rPr>
              <a:t> &amp; </a:t>
            </a:r>
            <a:r>
              <a:rPr lang="en-IN" b="1" spc="-5" dirty="0">
                <a:latin typeface="Times New Roman"/>
                <a:cs typeface="Times New Roman"/>
              </a:rPr>
              <a:t>loan amount</a:t>
            </a:r>
            <a:endParaRPr lang="en-IN" sz="1800" dirty="0">
              <a:latin typeface="Times New Roman"/>
              <a:cs typeface="Times New Roman"/>
            </a:endParaRPr>
          </a:p>
        </p:txBody>
      </p:sp>
      <p:sp>
        <p:nvSpPr>
          <p:cNvPr id="7" name="TextBox 6">
            <a:extLst>
              <a:ext uri="{FF2B5EF4-FFF2-40B4-BE49-F238E27FC236}">
                <a16:creationId xmlns:a16="http://schemas.microsoft.com/office/drawing/2014/main" id="{160A00D5-B753-40B5-8C23-521559CB2EAA}"/>
              </a:ext>
            </a:extLst>
          </p:cNvPr>
          <p:cNvSpPr txBox="1"/>
          <p:nvPr/>
        </p:nvSpPr>
        <p:spPr>
          <a:xfrm>
            <a:off x="7858189" y="1047786"/>
            <a:ext cx="6094674" cy="369332"/>
          </a:xfrm>
          <a:prstGeom prst="rect">
            <a:avLst/>
          </a:prstGeom>
          <a:noFill/>
        </p:spPr>
        <p:txBody>
          <a:bodyPr wrap="square">
            <a:spAutoFit/>
          </a:bodyPr>
          <a:lstStyle/>
          <a:p>
            <a:r>
              <a:rPr lang="en-IN" b="1" spc="-5" dirty="0">
                <a:latin typeface="Times New Roman"/>
                <a:cs typeface="Times New Roman"/>
              </a:rPr>
              <a:t>Revol_util</a:t>
            </a:r>
            <a:r>
              <a:rPr lang="en-IN" sz="1800" b="1" spc="-5" dirty="0">
                <a:latin typeface="Times New Roman"/>
                <a:cs typeface="Times New Roman"/>
              </a:rPr>
              <a:t> &amp; </a:t>
            </a:r>
            <a:r>
              <a:rPr lang="en-IN" b="1" spc="-5" dirty="0">
                <a:latin typeface="Times New Roman"/>
                <a:cs typeface="Times New Roman"/>
              </a:rPr>
              <a:t>loan amount</a:t>
            </a:r>
            <a:endParaRPr lang="en-IN" sz="1800" dirty="0">
              <a:latin typeface="Times New Roman"/>
              <a:cs typeface="Times New Roman"/>
            </a:endParaRPr>
          </a:p>
        </p:txBody>
      </p:sp>
      <p:pic>
        <p:nvPicPr>
          <p:cNvPr id="8194" name="Picture 2">
            <a:extLst>
              <a:ext uri="{FF2B5EF4-FFF2-40B4-BE49-F238E27FC236}">
                <a16:creationId xmlns:a16="http://schemas.microsoft.com/office/drawing/2014/main" id="{1BEEA4C4-BD9E-49F2-BE1B-0435E182D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43" y="1697199"/>
            <a:ext cx="5345347" cy="22705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2111F10-F3ED-4421-9904-630E4B33B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291" y="1566804"/>
            <a:ext cx="5764034" cy="270026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4FB5EFD1-8418-4DF8-B669-F2165AE60CBB}"/>
              </a:ext>
            </a:extLst>
          </p:cNvPr>
          <p:cNvSpPr txBox="1">
            <a:spLocks/>
          </p:cNvSpPr>
          <p:nvPr/>
        </p:nvSpPr>
        <p:spPr>
          <a:xfrm>
            <a:off x="559795" y="4779932"/>
            <a:ext cx="5353215" cy="1156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i="0" dirty="0">
                <a:solidFill>
                  <a:srgbClr val="000000"/>
                </a:solidFill>
                <a:effectLst/>
                <a:latin typeface="Times New Roman" panose="02020603050405020304" pitchFamily="18" charset="0"/>
                <a:cs typeface="Times New Roman" panose="02020603050405020304" pitchFamily="18" charset="0"/>
              </a:rPr>
              <a:t>Small business have high default rates for any type of loan and it is also observerd in any sectors, that customers who tend to apply for huge amount of loans have high defaults</a:t>
            </a:r>
          </a:p>
          <a:p>
            <a:pPr marL="0" indent="0">
              <a:buNone/>
            </a:pPr>
            <a:endParaRPr lang="en-US" dirty="0"/>
          </a:p>
        </p:txBody>
      </p:sp>
    </p:spTree>
    <p:extLst>
      <p:ext uri="{BB962C8B-B14F-4D97-AF65-F5344CB8AC3E}">
        <p14:creationId xmlns:p14="http://schemas.microsoft.com/office/powerpoint/2010/main" val="12678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899A5-9EBE-4E18-A305-CDBA70672DE8}"/>
              </a:ext>
            </a:extLst>
          </p:cNvPr>
          <p:cNvSpPr txBox="1"/>
          <p:nvPr/>
        </p:nvSpPr>
        <p:spPr>
          <a:xfrm>
            <a:off x="113527" y="5745333"/>
            <a:ext cx="11340040" cy="843821"/>
          </a:xfrm>
          <a:prstGeom prst="rect">
            <a:avLst/>
          </a:prstGeom>
          <a:noFill/>
        </p:spPr>
        <p:txBody>
          <a:bodyPr wrap="square">
            <a:spAutoFit/>
          </a:bodyPr>
          <a:lstStyle/>
          <a:p>
            <a:pPr marL="379095" indent="-367030">
              <a:lnSpc>
                <a:spcPct val="100000"/>
              </a:lnSpc>
              <a:spcBef>
                <a:spcPts val="100"/>
              </a:spcBef>
              <a:buFont typeface="Arial"/>
              <a:buChar char="●"/>
              <a:tabLst>
                <a:tab pos="379095" algn="l"/>
                <a:tab pos="379730" algn="l"/>
              </a:tabLst>
            </a:pPr>
            <a:r>
              <a:rPr lang="en-US" sz="1600" b="1" dirty="0"/>
              <a:t> Small business and  Debt Consolidation </a:t>
            </a:r>
            <a:r>
              <a:rPr lang="en-US" sz="1600" dirty="0"/>
              <a:t>are the two sectors in which the loan term </a:t>
            </a:r>
            <a:r>
              <a:rPr lang="en-US" sz="1600" b="1" dirty="0"/>
              <a:t>is 60 months </a:t>
            </a:r>
            <a:r>
              <a:rPr lang="en-US" sz="1600" dirty="0"/>
              <a:t>are prone to be Charged Off.</a:t>
            </a:r>
          </a:p>
          <a:p>
            <a:pPr marL="379095" indent="-367030">
              <a:lnSpc>
                <a:spcPct val="100000"/>
              </a:lnSpc>
              <a:spcBef>
                <a:spcPts val="100"/>
              </a:spcBef>
              <a:buFont typeface="Arial"/>
              <a:buChar char="●"/>
              <a:tabLst>
                <a:tab pos="379095" algn="l"/>
                <a:tab pos="379730" algn="l"/>
              </a:tabLst>
            </a:pPr>
            <a:r>
              <a:rPr lang="en-US" sz="1600" dirty="0"/>
              <a:t>This can be mainly due to the high vulnerability of small businesses  which is very lowly funded and highly market dependent hence very low changes of profit leads to loan default.</a:t>
            </a:r>
          </a:p>
        </p:txBody>
      </p:sp>
      <p:sp>
        <p:nvSpPr>
          <p:cNvPr id="8" name="object 2">
            <a:extLst>
              <a:ext uri="{FF2B5EF4-FFF2-40B4-BE49-F238E27FC236}">
                <a16:creationId xmlns:a16="http://schemas.microsoft.com/office/drawing/2014/main" id="{E069350D-7153-48AF-AB54-08A9E4492E67}"/>
              </a:ext>
            </a:extLst>
          </p:cNvPr>
          <p:cNvSpPr txBox="1">
            <a:spLocks/>
          </p:cNvSpPr>
          <p:nvPr/>
        </p:nvSpPr>
        <p:spPr>
          <a:xfrm>
            <a:off x="2375509" y="446986"/>
            <a:ext cx="7129999" cy="39754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500" b="1" spc="-5" dirty="0">
                <a:latin typeface="Times New Roman"/>
                <a:cs typeface="Times New Roman"/>
              </a:rPr>
              <a:t>Bivariate analysis </a:t>
            </a:r>
            <a:endParaRPr lang="en-IN" sz="2500" dirty="0">
              <a:latin typeface="Times New Roman"/>
              <a:cs typeface="Times New Roman"/>
            </a:endParaRPr>
          </a:p>
        </p:txBody>
      </p:sp>
      <p:pic>
        <p:nvPicPr>
          <p:cNvPr id="3" name="Picture 2">
            <a:extLst>
              <a:ext uri="{FF2B5EF4-FFF2-40B4-BE49-F238E27FC236}">
                <a16:creationId xmlns:a16="http://schemas.microsoft.com/office/drawing/2014/main" id="{73769968-3A5F-47D9-8C34-636929D88174}"/>
              </a:ext>
            </a:extLst>
          </p:cNvPr>
          <p:cNvPicPr>
            <a:picLocks noChangeAspect="1"/>
          </p:cNvPicPr>
          <p:nvPr/>
        </p:nvPicPr>
        <p:blipFill rotWithShape="1">
          <a:blip r:embed="rId2"/>
          <a:srcRect l="26512" t="31163" r="26832" b="10698"/>
          <a:stretch/>
        </p:blipFill>
        <p:spPr>
          <a:xfrm>
            <a:off x="5834657" y="1384895"/>
            <a:ext cx="6357343" cy="4456082"/>
          </a:xfrm>
          <a:prstGeom prst="rect">
            <a:avLst/>
          </a:prstGeom>
        </p:spPr>
      </p:pic>
      <p:grpSp>
        <p:nvGrpSpPr>
          <p:cNvPr id="17" name="Group 16">
            <a:extLst>
              <a:ext uri="{FF2B5EF4-FFF2-40B4-BE49-F238E27FC236}">
                <a16:creationId xmlns:a16="http://schemas.microsoft.com/office/drawing/2014/main" id="{2587F51F-F124-49AC-97D2-7B3CA606304D}"/>
              </a:ext>
            </a:extLst>
          </p:cNvPr>
          <p:cNvGrpSpPr/>
          <p:nvPr/>
        </p:nvGrpSpPr>
        <p:grpSpPr>
          <a:xfrm>
            <a:off x="113527" y="1485924"/>
            <a:ext cx="5583116" cy="3683987"/>
            <a:chOff x="729914" y="1195744"/>
            <a:chExt cx="4822562" cy="3415371"/>
          </a:xfrm>
        </p:grpSpPr>
        <p:pic>
          <p:nvPicPr>
            <p:cNvPr id="10" name="Picture 9">
              <a:extLst>
                <a:ext uri="{FF2B5EF4-FFF2-40B4-BE49-F238E27FC236}">
                  <a16:creationId xmlns:a16="http://schemas.microsoft.com/office/drawing/2014/main" id="{024ACDD9-DF23-432D-9302-85357D6F18F9}"/>
                </a:ext>
              </a:extLst>
            </p:cNvPr>
            <p:cNvPicPr>
              <a:picLocks noChangeAspect="1"/>
            </p:cNvPicPr>
            <p:nvPr/>
          </p:nvPicPr>
          <p:blipFill rotWithShape="1">
            <a:blip r:embed="rId3"/>
            <a:srcRect l="26250" t="23971" r="21250" b="9929"/>
            <a:stretch/>
          </p:blipFill>
          <p:spPr>
            <a:xfrm>
              <a:off x="729914" y="1195744"/>
              <a:ext cx="4822562" cy="3415371"/>
            </a:xfrm>
            <a:prstGeom prst="rect">
              <a:avLst/>
            </a:prstGeom>
          </p:spPr>
        </p:pic>
        <p:pic>
          <p:nvPicPr>
            <p:cNvPr id="16" name="Picture 15">
              <a:extLst>
                <a:ext uri="{FF2B5EF4-FFF2-40B4-BE49-F238E27FC236}">
                  <a16:creationId xmlns:a16="http://schemas.microsoft.com/office/drawing/2014/main" id="{54F3C513-B8D6-42A6-9A7A-71500DE0C14E}"/>
                </a:ext>
              </a:extLst>
            </p:cNvPr>
            <p:cNvPicPr>
              <a:picLocks noChangeAspect="1"/>
            </p:cNvPicPr>
            <p:nvPr/>
          </p:nvPicPr>
          <p:blipFill rotWithShape="1">
            <a:blip r:embed="rId4"/>
            <a:srcRect l="85851" t="59041" r="8198" b="32892"/>
            <a:stretch/>
          </p:blipFill>
          <p:spPr>
            <a:xfrm>
              <a:off x="4297283" y="1263118"/>
              <a:ext cx="1122737" cy="856035"/>
            </a:xfrm>
            <a:prstGeom prst="rect">
              <a:avLst/>
            </a:prstGeom>
          </p:spPr>
        </p:pic>
      </p:grpSp>
      <p:sp>
        <p:nvSpPr>
          <p:cNvPr id="9" name="object 2">
            <a:extLst>
              <a:ext uri="{FF2B5EF4-FFF2-40B4-BE49-F238E27FC236}">
                <a16:creationId xmlns:a16="http://schemas.microsoft.com/office/drawing/2014/main" id="{45CBFD27-8ECC-40D4-B3AA-F6408EE31305}"/>
              </a:ext>
            </a:extLst>
          </p:cNvPr>
          <p:cNvSpPr txBox="1">
            <a:spLocks/>
          </p:cNvSpPr>
          <p:nvPr/>
        </p:nvSpPr>
        <p:spPr>
          <a:xfrm>
            <a:off x="685830" y="1099352"/>
            <a:ext cx="6237381"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just">
              <a:lnSpc>
                <a:spcPct val="100000"/>
              </a:lnSpc>
              <a:spcBef>
                <a:spcPts val="100"/>
              </a:spcBef>
            </a:pPr>
            <a:r>
              <a:rPr lang="en-IN" sz="2000" b="1" spc="-5" dirty="0">
                <a:latin typeface="Times New Roman"/>
                <a:cs typeface="Times New Roman"/>
              </a:rPr>
              <a:t>Purpose of the loan and Term</a:t>
            </a:r>
            <a:endParaRPr lang="en-IN" sz="2500" dirty="0">
              <a:latin typeface="Times New Roman"/>
              <a:cs typeface="Times New Roman"/>
            </a:endParaRPr>
          </a:p>
        </p:txBody>
      </p:sp>
    </p:spTree>
    <p:extLst>
      <p:ext uri="{BB962C8B-B14F-4D97-AF65-F5344CB8AC3E}">
        <p14:creationId xmlns:p14="http://schemas.microsoft.com/office/powerpoint/2010/main" val="293168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2013" y="938606"/>
            <a:ext cx="5410200" cy="452120"/>
          </a:xfrm>
          <a:prstGeom prst="rect">
            <a:avLst/>
          </a:prstGeom>
        </p:spPr>
        <p:txBody>
          <a:bodyPr vert="horz" wrap="square" lIns="0" tIns="12065" rIns="0" bIns="0" rtlCol="0">
            <a:spAutoFit/>
          </a:bodyPr>
          <a:lstStyle/>
          <a:p>
            <a:pPr marL="12700">
              <a:lnSpc>
                <a:spcPct val="100000"/>
              </a:lnSpc>
              <a:spcBef>
                <a:spcPts val="95"/>
              </a:spcBef>
            </a:pPr>
            <a:r>
              <a:rPr spc="-5" dirty="0"/>
              <a:t>Recommendations to Lending</a:t>
            </a:r>
            <a:r>
              <a:rPr spc="30" dirty="0"/>
              <a:t> </a:t>
            </a:r>
            <a:r>
              <a:rPr spc="-5" dirty="0"/>
              <a:t>Club</a:t>
            </a:r>
          </a:p>
        </p:txBody>
      </p:sp>
      <p:sp>
        <p:nvSpPr>
          <p:cNvPr id="4" name="object 4"/>
          <p:cNvSpPr txBox="1"/>
          <p:nvPr/>
        </p:nvSpPr>
        <p:spPr>
          <a:xfrm>
            <a:off x="603418" y="1825751"/>
            <a:ext cx="5410199" cy="4417620"/>
          </a:xfrm>
          <a:prstGeom prst="rect">
            <a:avLst/>
          </a:prstGeom>
          <a:solidFill>
            <a:schemeClr val="accent6">
              <a:lumMod val="60000"/>
              <a:lumOff val="40000"/>
            </a:schemeClr>
          </a:solidFill>
          <a:ln w="6096">
            <a:solidFill>
              <a:srgbClr val="5B9BD4"/>
            </a:solidFill>
          </a:ln>
        </p:spPr>
        <p:txBody>
          <a:bodyPr vert="horz" wrap="square" lIns="0" tIns="0" rIns="0" bIns="0" rtlCol="0">
            <a:spAutoFit/>
          </a:bodyPr>
          <a:lstStyle/>
          <a:p>
            <a:pPr marL="1525270">
              <a:lnSpc>
                <a:spcPts val="2355"/>
              </a:lnSpc>
            </a:pPr>
            <a:r>
              <a:rPr lang="en-US" sz="2400" b="1" u="heavy" dirty="0">
                <a:uFill>
                  <a:solidFill>
                    <a:srgbClr val="000000"/>
                  </a:solidFill>
                </a:uFill>
                <a:latin typeface="Carlito"/>
                <a:cs typeface="Carlito"/>
              </a:rPr>
              <a:t>Safe Loan Applications</a:t>
            </a:r>
            <a:endParaRPr lang="en-US" sz="2400" dirty="0">
              <a:latin typeface="Carlito"/>
              <a:cs typeface="Carlito"/>
            </a:endParaRPr>
          </a:p>
          <a:p>
            <a:pPr marL="91440" marR="323850">
              <a:lnSpc>
                <a:spcPct val="70000"/>
              </a:lnSpc>
              <a:spcBef>
                <a:spcPts val="994"/>
              </a:spcBef>
              <a:buAutoNum type="arabicPeriod"/>
              <a:tabLst>
                <a:tab pos="391160" algn="l"/>
              </a:tabLst>
            </a:pPr>
            <a:r>
              <a:rPr sz="2400" b="1" spc="-15" dirty="0">
                <a:latin typeface="Carlito"/>
                <a:cs typeface="Carlito"/>
              </a:rPr>
              <a:t>For Weddings, </a:t>
            </a:r>
            <a:r>
              <a:rPr sz="2400" b="1" dirty="0">
                <a:latin typeface="Carlito"/>
                <a:cs typeface="Carlito"/>
              </a:rPr>
              <a:t>Major </a:t>
            </a:r>
            <a:r>
              <a:rPr sz="2400" b="1" spc="-5" dirty="0">
                <a:latin typeface="Carlito"/>
                <a:cs typeface="Carlito"/>
              </a:rPr>
              <a:t>Purchases, Car  </a:t>
            </a:r>
            <a:r>
              <a:rPr sz="2400" b="1" dirty="0">
                <a:latin typeface="Carlito"/>
                <a:cs typeface="Carlito"/>
              </a:rPr>
              <a:t>and </a:t>
            </a:r>
            <a:r>
              <a:rPr sz="2400" b="1" spc="-10" dirty="0">
                <a:latin typeface="Carlito"/>
                <a:cs typeface="Carlito"/>
              </a:rPr>
              <a:t>Credit Card</a:t>
            </a:r>
            <a:r>
              <a:rPr sz="2400" b="1" spc="-30" dirty="0">
                <a:latin typeface="Carlito"/>
                <a:cs typeface="Carlito"/>
              </a:rPr>
              <a:t> </a:t>
            </a:r>
            <a:r>
              <a:rPr sz="2400" b="1" spc="-5" dirty="0">
                <a:latin typeface="Carlito"/>
                <a:cs typeface="Carlito"/>
              </a:rPr>
              <a:t>purposes.</a:t>
            </a:r>
            <a:endParaRPr sz="2400" b="1" dirty="0">
              <a:latin typeface="Carlito"/>
              <a:cs typeface="Carlito"/>
            </a:endParaRPr>
          </a:p>
          <a:p>
            <a:pPr marL="91440" marR="237490">
              <a:lnSpc>
                <a:spcPct val="70000"/>
              </a:lnSpc>
              <a:spcBef>
                <a:spcPts val="1010"/>
              </a:spcBef>
              <a:buAutoNum type="arabicPeriod"/>
              <a:tabLst>
                <a:tab pos="391160" algn="l"/>
              </a:tabLst>
            </a:pPr>
            <a:r>
              <a:rPr sz="2400" b="1" spc="-5" dirty="0">
                <a:latin typeface="Carlito"/>
                <a:cs typeface="Carlito"/>
              </a:rPr>
              <a:t>Loan amount </a:t>
            </a:r>
            <a:r>
              <a:rPr sz="2400" b="1" spc="-10" dirty="0">
                <a:latin typeface="Carlito"/>
                <a:cs typeface="Carlito"/>
              </a:rPr>
              <a:t>ranging </a:t>
            </a:r>
            <a:r>
              <a:rPr sz="2400" b="1" spc="-5" dirty="0">
                <a:latin typeface="Carlito"/>
                <a:cs typeface="Carlito"/>
              </a:rPr>
              <a:t>between</a:t>
            </a:r>
            <a:r>
              <a:rPr sz="2400" b="1" spc="-55" dirty="0">
                <a:latin typeface="Carlito"/>
                <a:cs typeface="Carlito"/>
              </a:rPr>
              <a:t> </a:t>
            </a:r>
            <a:r>
              <a:rPr sz="2400" b="1" spc="-5" dirty="0">
                <a:latin typeface="Carlito"/>
                <a:cs typeface="Carlito"/>
              </a:rPr>
              <a:t>5,000  </a:t>
            </a:r>
            <a:r>
              <a:rPr sz="2400" b="1" dirty="0">
                <a:latin typeface="Carlito"/>
                <a:cs typeface="Carlito"/>
              </a:rPr>
              <a:t>USD and </a:t>
            </a:r>
            <a:r>
              <a:rPr sz="2400" b="1" spc="-5" dirty="0">
                <a:latin typeface="Carlito"/>
                <a:cs typeface="Carlito"/>
              </a:rPr>
              <a:t>10,000</a:t>
            </a:r>
            <a:r>
              <a:rPr sz="2400" b="1" spc="-30" dirty="0">
                <a:latin typeface="Carlito"/>
                <a:cs typeface="Carlito"/>
              </a:rPr>
              <a:t> </a:t>
            </a:r>
            <a:r>
              <a:rPr sz="2400" b="1" spc="-20" dirty="0">
                <a:latin typeface="Carlito"/>
                <a:cs typeface="Carlito"/>
              </a:rPr>
              <a:t>USD.</a:t>
            </a:r>
            <a:endParaRPr sz="2400" b="1" dirty="0">
              <a:latin typeface="Carlito"/>
              <a:cs typeface="Carlito"/>
            </a:endParaRPr>
          </a:p>
          <a:p>
            <a:pPr marL="91440" marR="549910">
              <a:lnSpc>
                <a:spcPct val="70000"/>
              </a:lnSpc>
              <a:spcBef>
                <a:spcPts val="1000"/>
              </a:spcBef>
              <a:buAutoNum type="arabicPeriod"/>
              <a:tabLst>
                <a:tab pos="391160" algn="l"/>
              </a:tabLst>
            </a:pPr>
            <a:r>
              <a:rPr sz="2400" b="1" dirty="0">
                <a:latin typeface="Carlito"/>
                <a:cs typeface="Carlito"/>
              </a:rPr>
              <a:t>Annual </a:t>
            </a:r>
            <a:r>
              <a:rPr sz="2400" b="1" spc="-10" dirty="0">
                <a:latin typeface="Carlito"/>
                <a:cs typeface="Carlito"/>
              </a:rPr>
              <a:t>Income </a:t>
            </a:r>
            <a:r>
              <a:rPr sz="2400" b="1" spc="-5" dirty="0">
                <a:latin typeface="Carlito"/>
                <a:cs typeface="Carlito"/>
              </a:rPr>
              <a:t>of applicants</a:t>
            </a:r>
            <a:r>
              <a:rPr sz="2400" b="1" spc="-90" dirty="0">
                <a:latin typeface="Carlito"/>
                <a:cs typeface="Carlito"/>
              </a:rPr>
              <a:t> </a:t>
            </a:r>
            <a:r>
              <a:rPr sz="2400" b="1" spc="-10" dirty="0">
                <a:latin typeface="Carlito"/>
                <a:cs typeface="Carlito"/>
              </a:rPr>
              <a:t>more  </a:t>
            </a:r>
            <a:r>
              <a:rPr sz="2400" b="1" dirty="0">
                <a:latin typeface="Carlito"/>
                <a:cs typeface="Carlito"/>
              </a:rPr>
              <a:t>than </a:t>
            </a:r>
            <a:r>
              <a:rPr sz="2400" b="1" spc="-5" dirty="0">
                <a:latin typeface="Carlito"/>
                <a:cs typeface="Carlito"/>
              </a:rPr>
              <a:t>1,00,000</a:t>
            </a:r>
            <a:r>
              <a:rPr sz="2400" b="1" spc="-20" dirty="0">
                <a:latin typeface="Carlito"/>
                <a:cs typeface="Carlito"/>
              </a:rPr>
              <a:t> USD.</a:t>
            </a:r>
            <a:endParaRPr sz="2400" b="1" dirty="0">
              <a:latin typeface="Carlito"/>
              <a:cs typeface="Carlito"/>
            </a:endParaRPr>
          </a:p>
          <a:p>
            <a:pPr marL="91440" marR="355600">
              <a:lnSpc>
                <a:spcPct val="70000"/>
              </a:lnSpc>
              <a:spcBef>
                <a:spcPts val="994"/>
              </a:spcBef>
              <a:buAutoNum type="arabicPeriod"/>
              <a:tabLst>
                <a:tab pos="391160" algn="l"/>
              </a:tabLst>
            </a:pPr>
            <a:r>
              <a:rPr sz="2400" b="1" spc="-10" dirty="0">
                <a:latin typeface="Carlito"/>
                <a:cs typeface="Carlito"/>
              </a:rPr>
              <a:t>Calculated </a:t>
            </a:r>
            <a:r>
              <a:rPr sz="2400" b="1" spc="-15" dirty="0">
                <a:latin typeface="Carlito"/>
                <a:cs typeface="Carlito"/>
              </a:rPr>
              <a:t>interest </a:t>
            </a:r>
            <a:r>
              <a:rPr sz="2400" b="1" spc="-25" dirty="0">
                <a:latin typeface="Carlito"/>
                <a:cs typeface="Carlito"/>
              </a:rPr>
              <a:t>rate </a:t>
            </a:r>
            <a:r>
              <a:rPr sz="2400" b="1" spc="-20" dirty="0">
                <a:latin typeface="Carlito"/>
                <a:cs typeface="Carlito"/>
              </a:rPr>
              <a:t>for </a:t>
            </a:r>
            <a:r>
              <a:rPr sz="2400" b="1" spc="-5" dirty="0">
                <a:latin typeface="Carlito"/>
                <a:cs typeface="Carlito"/>
              </a:rPr>
              <a:t>loan </a:t>
            </a:r>
            <a:r>
              <a:rPr sz="2400" b="1" dirty="0">
                <a:latin typeface="Carlito"/>
                <a:cs typeface="Carlito"/>
              </a:rPr>
              <a:t>less  than</a:t>
            </a:r>
            <a:r>
              <a:rPr sz="2400" b="1" spc="-5" dirty="0">
                <a:latin typeface="Carlito"/>
                <a:cs typeface="Carlito"/>
              </a:rPr>
              <a:t> </a:t>
            </a:r>
            <a:r>
              <a:rPr sz="2400" b="1" spc="-10" dirty="0">
                <a:latin typeface="Carlito"/>
                <a:cs typeface="Carlito"/>
              </a:rPr>
              <a:t>7.5%.</a:t>
            </a:r>
            <a:endParaRPr sz="2400" b="1" dirty="0">
              <a:latin typeface="Carlito"/>
              <a:cs typeface="Carlito"/>
            </a:endParaRPr>
          </a:p>
          <a:p>
            <a:pPr marL="389890" indent="-299085">
              <a:lnSpc>
                <a:spcPct val="100000"/>
              </a:lnSpc>
              <a:spcBef>
                <a:spcPts val="145"/>
              </a:spcBef>
              <a:buAutoNum type="arabicPeriod"/>
              <a:tabLst>
                <a:tab pos="390525" algn="l"/>
              </a:tabLst>
            </a:pPr>
            <a:r>
              <a:rPr sz="2400" b="1" spc="-10" dirty="0">
                <a:latin typeface="Carlito"/>
                <a:cs typeface="Carlito"/>
              </a:rPr>
              <a:t>Grade </a:t>
            </a:r>
            <a:r>
              <a:rPr sz="2400" b="1" dirty="0">
                <a:latin typeface="Carlito"/>
                <a:cs typeface="Carlito"/>
              </a:rPr>
              <a:t>A &amp;</a:t>
            </a:r>
            <a:r>
              <a:rPr sz="2400" b="1" spc="-20" dirty="0">
                <a:latin typeface="Carlito"/>
                <a:cs typeface="Carlito"/>
              </a:rPr>
              <a:t> </a:t>
            </a:r>
            <a:r>
              <a:rPr sz="2400" b="1" dirty="0">
                <a:latin typeface="Carlito"/>
                <a:cs typeface="Carlito"/>
              </a:rPr>
              <a:t>B.</a:t>
            </a:r>
          </a:p>
          <a:p>
            <a:pPr marL="389890" indent="-299085">
              <a:lnSpc>
                <a:spcPct val="100000"/>
              </a:lnSpc>
              <a:spcBef>
                <a:spcPts val="135"/>
              </a:spcBef>
              <a:buAutoNum type="arabicPeriod"/>
              <a:tabLst>
                <a:tab pos="390525" algn="l"/>
              </a:tabLst>
            </a:pPr>
            <a:r>
              <a:rPr sz="2400" b="1" spc="-5" dirty="0">
                <a:latin typeface="Carlito"/>
                <a:cs typeface="Carlito"/>
              </a:rPr>
              <a:t>Loan </a:t>
            </a:r>
            <a:r>
              <a:rPr sz="2400" b="1" spc="-10" dirty="0">
                <a:latin typeface="Carlito"/>
                <a:cs typeface="Carlito"/>
              </a:rPr>
              <a:t>applicant </a:t>
            </a:r>
            <a:r>
              <a:rPr sz="2400" b="1" dirty="0">
                <a:latin typeface="Carlito"/>
                <a:cs typeface="Carlito"/>
              </a:rPr>
              <a:t>is </a:t>
            </a:r>
            <a:r>
              <a:rPr sz="2400" b="1" spc="-5" dirty="0">
                <a:latin typeface="Carlito"/>
                <a:cs typeface="Carlito"/>
              </a:rPr>
              <a:t>owning </a:t>
            </a:r>
            <a:r>
              <a:rPr sz="2400" b="1" dirty="0">
                <a:latin typeface="Carlito"/>
                <a:cs typeface="Carlito"/>
              </a:rPr>
              <a:t>a</a:t>
            </a:r>
            <a:r>
              <a:rPr sz="2400" b="1" spc="-15" dirty="0">
                <a:latin typeface="Carlito"/>
                <a:cs typeface="Carlito"/>
              </a:rPr>
              <a:t> </a:t>
            </a:r>
            <a:r>
              <a:rPr sz="2400" b="1" spc="-10" dirty="0">
                <a:latin typeface="Carlito"/>
                <a:cs typeface="Carlito"/>
              </a:rPr>
              <a:t>house.</a:t>
            </a:r>
            <a:endParaRPr sz="2400" b="1" dirty="0">
              <a:latin typeface="Carlito"/>
              <a:cs typeface="Carlito"/>
            </a:endParaRPr>
          </a:p>
          <a:p>
            <a:pPr marL="389890" indent="-299085">
              <a:lnSpc>
                <a:spcPct val="100000"/>
              </a:lnSpc>
              <a:spcBef>
                <a:spcPts val="130"/>
              </a:spcBef>
              <a:buAutoNum type="arabicPeriod"/>
              <a:tabLst>
                <a:tab pos="390525" algn="l"/>
              </a:tabLst>
            </a:pPr>
            <a:r>
              <a:rPr sz="2400" b="1" spc="-5" dirty="0">
                <a:latin typeface="Carlito"/>
                <a:cs typeface="Carlito"/>
              </a:rPr>
              <a:t>Loans </a:t>
            </a:r>
            <a:r>
              <a:rPr sz="2400" b="1" spc="-20" dirty="0">
                <a:latin typeface="Carlito"/>
                <a:cs typeface="Carlito"/>
              </a:rPr>
              <a:t>for </a:t>
            </a:r>
            <a:r>
              <a:rPr sz="2400" b="1" spc="-5" dirty="0">
                <a:latin typeface="Carlito"/>
                <a:cs typeface="Carlito"/>
              </a:rPr>
              <a:t>36 months</a:t>
            </a:r>
            <a:r>
              <a:rPr sz="2400" b="1" spc="-10" dirty="0">
                <a:latin typeface="Carlito"/>
                <a:cs typeface="Carlito"/>
              </a:rPr>
              <a:t> </a:t>
            </a:r>
            <a:r>
              <a:rPr sz="2400" b="1" spc="-5" dirty="0">
                <a:latin typeface="Carlito"/>
                <a:cs typeface="Carlito"/>
              </a:rPr>
              <a:t>term.</a:t>
            </a:r>
            <a:endParaRPr lang="en-US" sz="2400" b="1" spc="-5" dirty="0">
              <a:latin typeface="Carlito"/>
              <a:cs typeface="Carlito"/>
            </a:endParaRPr>
          </a:p>
          <a:p>
            <a:pPr marL="90805">
              <a:lnSpc>
                <a:spcPct val="100000"/>
              </a:lnSpc>
              <a:spcBef>
                <a:spcPts val="130"/>
              </a:spcBef>
              <a:tabLst>
                <a:tab pos="390525" algn="l"/>
              </a:tabLst>
            </a:pPr>
            <a:endParaRPr sz="2400" dirty="0">
              <a:latin typeface="Carlito"/>
              <a:cs typeface="Carlito"/>
            </a:endParaRPr>
          </a:p>
        </p:txBody>
      </p:sp>
      <p:sp>
        <p:nvSpPr>
          <p:cNvPr id="6" name="object 6"/>
          <p:cNvSpPr txBox="1"/>
          <p:nvPr/>
        </p:nvSpPr>
        <p:spPr>
          <a:xfrm>
            <a:off x="6172200" y="1825753"/>
            <a:ext cx="5410200" cy="4491486"/>
          </a:xfrm>
          <a:prstGeom prst="rect">
            <a:avLst/>
          </a:prstGeom>
          <a:solidFill>
            <a:schemeClr val="accent2">
              <a:lumMod val="40000"/>
              <a:lumOff val="60000"/>
            </a:schemeClr>
          </a:solidFill>
          <a:ln w="6096">
            <a:noFill/>
          </a:ln>
        </p:spPr>
        <p:txBody>
          <a:bodyPr vert="horz" wrap="square" lIns="0" tIns="0" rIns="0" bIns="0" rtlCol="0">
            <a:spAutoFit/>
          </a:bodyPr>
          <a:lstStyle/>
          <a:p>
            <a:pPr marL="1509395">
              <a:lnSpc>
                <a:spcPts val="2355"/>
              </a:lnSpc>
            </a:pPr>
            <a:r>
              <a:rPr lang="en-US" sz="2400" b="1" u="heavy" dirty="0">
                <a:uFill>
                  <a:solidFill>
                    <a:srgbClr val="000000"/>
                  </a:solidFill>
                </a:uFill>
                <a:latin typeface="Carlito"/>
                <a:cs typeface="Carlito"/>
              </a:rPr>
              <a:t>Risky Loan </a:t>
            </a:r>
            <a:r>
              <a:rPr lang="en-US" sz="2400" b="1" u="heavy" dirty="0" err="1">
                <a:uFill>
                  <a:solidFill>
                    <a:srgbClr val="000000"/>
                  </a:solidFill>
                </a:uFill>
                <a:latin typeface="Carlito"/>
                <a:cs typeface="Carlito"/>
              </a:rPr>
              <a:t>Applciations</a:t>
            </a:r>
            <a:endParaRPr sz="2400" b="1" dirty="0">
              <a:latin typeface="Carlito"/>
              <a:cs typeface="Carlito"/>
            </a:endParaRPr>
          </a:p>
          <a:p>
            <a:pPr marL="391160" indent="-299720">
              <a:lnSpc>
                <a:spcPct val="100000"/>
              </a:lnSpc>
              <a:spcBef>
                <a:spcPts val="135"/>
              </a:spcBef>
              <a:buAutoNum type="arabicPeriod"/>
              <a:tabLst>
                <a:tab pos="391795" algn="l"/>
              </a:tabLst>
            </a:pPr>
            <a:r>
              <a:rPr sz="2400" b="1" spc="-5" dirty="0">
                <a:latin typeface="Carlito"/>
                <a:cs typeface="Carlito"/>
              </a:rPr>
              <a:t>Loans </a:t>
            </a:r>
            <a:r>
              <a:rPr sz="2400" b="1" spc="-20" dirty="0">
                <a:latin typeface="Carlito"/>
                <a:cs typeface="Carlito"/>
              </a:rPr>
              <a:t>for </a:t>
            </a:r>
            <a:r>
              <a:rPr sz="2400" b="1" spc="-10" dirty="0">
                <a:latin typeface="Carlito"/>
                <a:cs typeface="Carlito"/>
              </a:rPr>
              <a:t>purpose </a:t>
            </a:r>
            <a:r>
              <a:rPr sz="2400" b="1" spc="-5" dirty="0">
                <a:latin typeface="Carlito"/>
                <a:cs typeface="Carlito"/>
              </a:rPr>
              <a:t>of Small</a:t>
            </a:r>
            <a:r>
              <a:rPr sz="2400" b="1" spc="-10" dirty="0">
                <a:latin typeface="Carlito"/>
                <a:cs typeface="Carlito"/>
              </a:rPr>
              <a:t> </a:t>
            </a:r>
            <a:r>
              <a:rPr sz="2400" b="1" dirty="0">
                <a:latin typeface="Carlito"/>
                <a:cs typeface="Carlito"/>
              </a:rPr>
              <a:t>Business.</a:t>
            </a:r>
          </a:p>
          <a:p>
            <a:pPr marL="92075" marR="497205">
              <a:lnSpc>
                <a:spcPct val="70000"/>
              </a:lnSpc>
              <a:spcBef>
                <a:spcPts val="1005"/>
              </a:spcBef>
              <a:buAutoNum type="arabicPeriod"/>
              <a:tabLst>
                <a:tab pos="391795" algn="l"/>
              </a:tabLst>
            </a:pPr>
            <a:r>
              <a:rPr sz="2400" b="1" spc="-5" dirty="0">
                <a:latin typeface="Carlito"/>
                <a:cs typeface="Carlito"/>
              </a:rPr>
              <a:t>Loans </a:t>
            </a:r>
            <a:r>
              <a:rPr sz="2400" b="1" spc="-20" dirty="0">
                <a:latin typeface="Carlito"/>
                <a:cs typeface="Carlito"/>
              </a:rPr>
              <a:t>for </a:t>
            </a:r>
            <a:r>
              <a:rPr sz="2400" b="1" spc="-5" dirty="0">
                <a:latin typeface="Carlito"/>
                <a:cs typeface="Carlito"/>
              </a:rPr>
              <a:t>loan amount 30,000</a:t>
            </a:r>
            <a:r>
              <a:rPr sz="2400" b="1" spc="-60" dirty="0">
                <a:latin typeface="Carlito"/>
                <a:cs typeface="Carlito"/>
              </a:rPr>
              <a:t> </a:t>
            </a:r>
            <a:r>
              <a:rPr sz="2400" b="1" dirty="0">
                <a:latin typeface="Carlito"/>
                <a:cs typeface="Carlito"/>
              </a:rPr>
              <a:t>USD  </a:t>
            </a:r>
            <a:r>
              <a:rPr lang="en-US" sz="2400" b="1" dirty="0">
                <a:latin typeface="Carlito"/>
                <a:cs typeface="Carlito"/>
              </a:rPr>
              <a:t>	</a:t>
            </a:r>
            <a:r>
              <a:rPr sz="2400" b="1" dirty="0">
                <a:latin typeface="Carlito"/>
                <a:cs typeface="Carlito"/>
              </a:rPr>
              <a:t>and</a:t>
            </a:r>
            <a:r>
              <a:rPr sz="2400" b="1" spc="-10" dirty="0">
                <a:latin typeface="Carlito"/>
                <a:cs typeface="Carlito"/>
              </a:rPr>
              <a:t> above.</a:t>
            </a:r>
            <a:endParaRPr sz="2400" b="1" dirty="0">
              <a:latin typeface="Carlito"/>
              <a:cs typeface="Carlito"/>
            </a:endParaRPr>
          </a:p>
          <a:p>
            <a:pPr marL="92075" marR="120014">
              <a:lnSpc>
                <a:spcPct val="70000"/>
              </a:lnSpc>
              <a:spcBef>
                <a:spcPts val="1000"/>
              </a:spcBef>
              <a:buAutoNum type="arabicPeriod"/>
              <a:tabLst>
                <a:tab pos="391795" algn="l"/>
              </a:tabLst>
            </a:pPr>
            <a:r>
              <a:rPr sz="2400" b="1" spc="-5" dirty="0">
                <a:latin typeface="Carlito"/>
                <a:cs typeface="Carlito"/>
              </a:rPr>
              <a:t>Loan applicants annual </a:t>
            </a:r>
            <a:r>
              <a:rPr sz="2400" b="1" spc="-10" dirty="0">
                <a:latin typeface="Carlito"/>
                <a:cs typeface="Carlito"/>
              </a:rPr>
              <a:t>income  </a:t>
            </a:r>
            <a:r>
              <a:rPr sz="2400" b="1" spc="-5" dirty="0">
                <a:latin typeface="Carlito"/>
                <a:cs typeface="Carlito"/>
              </a:rPr>
              <a:t>whose </a:t>
            </a:r>
            <a:r>
              <a:rPr lang="en-US" sz="2400" b="1" spc="-5" dirty="0">
                <a:latin typeface="Carlito"/>
                <a:cs typeface="Carlito"/>
              </a:rPr>
              <a:t>	</a:t>
            </a:r>
            <a:r>
              <a:rPr sz="2400" b="1" dirty="0">
                <a:latin typeface="Carlito"/>
                <a:cs typeface="Carlito"/>
              </a:rPr>
              <a:t>annual </a:t>
            </a:r>
            <a:r>
              <a:rPr sz="2400" b="1" spc="-10" dirty="0">
                <a:latin typeface="Carlito"/>
                <a:cs typeface="Carlito"/>
              </a:rPr>
              <a:t>income </a:t>
            </a:r>
            <a:r>
              <a:rPr sz="2400" b="1" dirty="0">
                <a:latin typeface="Carlito"/>
                <a:cs typeface="Carlito"/>
              </a:rPr>
              <a:t>is less than</a:t>
            </a:r>
            <a:r>
              <a:rPr sz="2400" b="1" spc="-95" dirty="0">
                <a:latin typeface="Carlito"/>
                <a:cs typeface="Carlito"/>
              </a:rPr>
              <a:t> </a:t>
            </a:r>
            <a:r>
              <a:rPr sz="2400" b="1" spc="-5" dirty="0">
                <a:latin typeface="Carlito"/>
                <a:cs typeface="Carlito"/>
              </a:rPr>
              <a:t>25000  </a:t>
            </a:r>
            <a:r>
              <a:rPr lang="en-US" sz="2400" b="1" spc="-5" dirty="0">
                <a:latin typeface="Carlito"/>
                <a:cs typeface="Carlito"/>
              </a:rPr>
              <a:t>	</a:t>
            </a:r>
            <a:r>
              <a:rPr sz="2400" b="1" spc="-20" dirty="0">
                <a:latin typeface="Carlito"/>
                <a:cs typeface="Carlito"/>
              </a:rPr>
              <a:t>USD.</a:t>
            </a:r>
            <a:endParaRPr sz="2400" b="1" dirty="0">
              <a:latin typeface="Carlito"/>
              <a:cs typeface="Carlito"/>
            </a:endParaRPr>
          </a:p>
          <a:p>
            <a:pPr marL="92075" marR="283210">
              <a:lnSpc>
                <a:spcPct val="70000"/>
              </a:lnSpc>
              <a:spcBef>
                <a:spcPts val="994"/>
              </a:spcBef>
              <a:buAutoNum type="arabicPeriod"/>
              <a:tabLst>
                <a:tab pos="391160" algn="l"/>
              </a:tabLst>
            </a:pPr>
            <a:r>
              <a:rPr sz="2400" b="1" spc="-5" dirty="0">
                <a:latin typeface="Carlito"/>
                <a:cs typeface="Carlito"/>
              </a:rPr>
              <a:t>Loans </a:t>
            </a:r>
            <a:r>
              <a:rPr sz="2400" b="1" spc="-10" dirty="0">
                <a:latin typeface="Carlito"/>
                <a:cs typeface="Carlito"/>
              </a:rPr>
              <a:t>having calculated </a:t>
            </a:r>
            <a:r>
              <a:rPr sz="2400" b="1" spc="-15" dirty="0">
                <a:latin typeface="Carlito"/>
                <a:cs typeface="Carlito"/>
              </a:rPr>
              <a:t>interest </a:t>
            </a:r>
            <a:r>
              <a:rPr sz="2400" b="1" spc="-25" dirty="0">
                <a:latin typeface="Carlito"/>
                <a:cs typeface="Carlito"/>
              </a:rPr>
              <a:t>rate  </a:t>
            </a:r>
            <a:r>
              <a:rPr lang="en-US" sz="2400" b="1" spc="-25" dirty="0">
                <a:latin typeface="Carlito"/>
                <a:cs typeface="Carlito"/>
              </a:rPr>
              <a:t>	</a:t>
            </a:r>
            <a:r>
              <a:rPr sz="2400" b="1" spc="-10" dirty="0">
                <a:latin typeface="Carlito"/>
                <a:cs typeface="Carlito"/>
              </a:rPr>
              <a:t>more </a:t>
            </a:r>
            <a:r>
              <a:rPr sz="2400" b="1" dirty="0">
                <a:latin typeface="Carlito"/>
                <a:cs typeface="Carlito"/>
              </a:rPr>
              <a:t>than</a:t>
            </a:r>
            <a:r>
              <a:rPr sz="2400" b="1" spc="-15" dirty="0">
                <a:latin typeface="Carlito"/>
                <a:cs typeface="Carlito"/>
              </a:rPr>
              <a:t> </a:t>
            </a:r>
            <a:r>
              <a:rPr sz="2400" b="1" spc="-10" dirty="0">
                <a:latin typeface="Carlito"/>
                <a:cs typeface="Carlito"/>
              </a:rPr>
              <a:t>15%.</a:t>
            </a:r>
            <a:endParaRPr sz="2400" b="1" dirty="0">
              <a:latin typeface="Carlito"/>
              <a:cs typeface="Carlito"/>
            </a:endParaRPr>
          </a:p>
          <a:p>
            <a:pPr marL="391160" indent="-299720">
              <a:lnSpc>
                <a:spcPct val="100000"/>
              </a:lnSpc>
              <a:spcBef>
                <a:spcPts val="145"/>
              </a:spcBef>
              <a:buAutoNum type="arabicPeriod"/>
              <a:tabLst>
                <a:tab pos="391795" algn="l"/>
              </a:tabLst>
            </a:pPr>
            <a:r>
              <a:rPr sz="2400" b="1" spc="-5" dirty="0">
                <a:latin typeface="Carlito"/>
                <a:cs typeface="Carlito"/>
              </a:rPr>
              <a:t>Loans </a:t>
            </a:r>
            <a:r>
              <a:rPr sz="2400" b="1" dirty="0">
                <a:latin typeface="Carlito"/>
                <a:cs typeface="Carlito"/>
              </a:rPr>
              <a:t>in </a:t>
            </a:r>
            <a:r>
              <a:rPr sz="2400" b="1" spc="-15" dirty="0">
                <a:latin typeface="Carlito"/>
                <a:cs typeface="Carlito"/>
              </a:rPr>
              <a:t>grade </a:t>
            </a:r>
            <a:r>
              <a:rPr sz="2400" b="1" spc="-5" dirty="0">
                <a:latin typeface="Carlito"/>
                <a:cs typeface="Carlito"/>
              </a:rPr>
              <a:t>E, </a:t>
            </a:r>
            <a:r>
              <a:rPr sz="2400" b="1" dirty="0">
                <a:latin typeface="Carlito"/>
                <a:cs typeface="Carlito"/>
              </a:rPr>
              <a:t>F &amp;</a:t>
            </a:r>
            <a:r>
              <a:rPr sz="2400" b="1" spc="-25" dirty="0">
                <a:latin typeface="Carlito"/>
                <a:cs typeface="Carlito"/>
              </a:rPr>
              <a:t> </a:t>
            </a:r>
            <a:r>
              <a:rPr sz="2400" b="1" spc="-5" dirty="0">
                <a:latin typeface="Carlito"/>
                <a:cs typeface="Carlito"/>
              </a:rPr>
              <a:t>G.</a:t>
            </a:r>
            <a:endParaRPr sz="2400" b="1" dirty="0">
              <a:latin typeface="Carlito"/>
              <a:cs typeface="Carlito"/>
            </a:endParaRPr>
          </a:p>
          <a:p>
            <a:pPr marL="92075" marR="221615">
              <a:lnSpc>
                <a:spcPct val="70000"/>
              </a:lnSpc>
              <a:spcBef>
                <a:spcPts val="994"/>
              </a:spcBef>
              <a:buAutoNum type="arabicPeriod"/>
              <a:tabLst>
                <a:tab pos="391160" algn="l"/>
              </a:tabLst>
            </a:pPr>
            <a:r>
              <a:rPr sz="2400" b="1" spc="-5" dirty="0">
                <a:latin typeface="Carlito"/>
                <a:cs typeface="Carlito"/>
              </a:rPr>
              <a:t>Loan </a:t>
            </a:r>
            <a:r>
              <a:rPr sz="2400" b="1" spc="-10" dirty="0">
                <a:latin typeface="Carlito"/>
                <a:cs typeface="Carlito"/>
              </a:rPr>
              <a:t>applicant </a:t>
            </a:r>
            <a:r>
              <a:rPr sz="2400" b="1" dirty="0">
                <a:latin typeface="Carlito"/>
                <a:cs typeface="Carlito"/>
              </a:rPr>
              <a:t>is either living </a:t>
            </a:r>
            <a:r>
              <a:rPr sz="2400" b="1" spc="-5" dirty="0">
                <a:latin typeface="Carlito"/>
                <a:cs typeface="Carlito"/>
              </a:rPr>
              <a:t>on</a:t>
            </a:r>
            <a:r>
              <a:rPr sz="2400" b="1" spc="-70" dirty="0">
                <a:latin typeface="Carlito"/>
                <a:cs typeface="Carlito"/>
              </a:rPr>
              <a:t> </a:t>
            </a:r>
            <a:r>
              <a:rPr sz="2400" b="1" spc="-15" dirty="0">
                <a:latin typeface="Carlito"/>
                <a:cs typeface="Carlito"/>
              </a:rPr>
              <a:t>rent  </a:t>
            </a:r>
            <a:r>
              <a:rPr lang="en-US" sz="2400" b="1" spc="-15" dirty="0">
                <a:latin typeface="Carlito"/>
                <a:cs typeface="Carlito"/>
              </a:rPr>
              <a:t>     	</a:t>
            </a:r>
            <a:r>
              <a:rPr sz="2400" b="1" spc="-5" dirty="0">
                <a:latin typeface="Carlito"/>
                <a:cs typeface="Carlito"/>
              </a:rPr>
              <a:t>or</a:t>
            </a:r>
            <a:r>
              <a:rPr sz="2400" b="1" spc="-10" dirty="0">
                <a:latin typeface="Carlito"/>
                <a:cs typeface="Carlito"/>
              </a:rPr>
              <a:t> mortgage.</a:t>
            </a:r>
            <a:endParaRPr sz="2400" b="1" dirty="0">
              <a:latin typeface="Carlito"/>
              <a:cs typeface="Carlito"/>
            </a:endParaRPr>
          </a:p>
          <a:p>
            <a:pPr marL="391160" indent="-299720">
              <a:lnSpc>
                <a:spcPct val="100000"/>
              </a:lnSpc>
              <a:spcBef>
                <a:spcPts val="135"/>
              </a:spcBef>
              <a:buAutoNum type="arabicPeriod"/>
              <a:tabLst>
                <a:tab pos="391795" algn="l"/>
              </a:tabLst>
            </a:pPr>
            <a:r>
              <a:rPr sz="2400" b="1" spc="-5" dirty="0">
                <a:latin typeface="Carlito"/>
                <a:cs typeface="Carlito"/>
              </a:rPr>
              <a:t>Loans </a:t>
            </a:r>
            <a:r>
              <a:rPr sz="2400" b="1" spc="-20" dirty="0">
                <a:latin typeface="Carlito"/>
                <a:cs typeface="Carlito"/>
              </a:rPr>
              <a:t>for </a:t>
            </a:r>
            <a:r>
              <a:rPr sz="2400" b="1" dirty="0">
                <a:latin typeface="Carlito"/>
                <a:cs typeface="Carlito"/>
              </a:rPr>
              <a:t>60 </a:t>
            </a:r>
            <a:r>
              <a:rPr sz="2400" b="1" spc="-5" dirty="0">
                <a:latin typeface="Carlito"/>
                <a:cs typeface="Carlito"/>
              </a:rPr>
              <a:t>months</a:t>
            </a:r>
            <a:r>
              <a:rPr sz="2400" b="1" spc="-35" dirty="0">
                <a:latin typeface="Carlito"/>
                <a:cs typeface="Carlito"/>
              </a:rPr>
              <a:t> </a:t>
            </a:r>
            <a:r>
              <a:rPr sz="2400" b="1" spc="-5" dirty="0">
                <a:latin typeface="Carlito"/>
                <a:cs typeface="Carlito"/>
              </a:rPr>
              <a:t>term</a:t>
            </a:r>
            <a:r>
              <a:rPr sz="2400" spc="-5" dirty="0">
                <a:latin typeface="Carlito"/>
                <a:cs typeface="Carlito"/>
              </a:rPr>
              <a:t>.</a:t>
            </a:r>
            <a:endParaRPr lang="en-US" sz="2400" spc="-5" dirty="0">
              <a:latin typeface="Carlito"/>
              <a:cs typeface="Carlito"/>
            </a:endParaRPr>
          </a:p>
          <a:p>
            <a:pPr marL="91440">
              <a:lnSpc>
                <a:spcPct val="100000"/>
              </a:lnSpc>
              <a:spcBef>
                <a:spcPts val="135"/>
              </a:spcBef>
              <a:tabLst>
                <a:tab pos="391795" algn="l"/>
              </a:tabLst>
            </a:pPr>
            <a:endParaRPr sz="1050" dirty="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6CA9-F668-45D6-94DF-F2CA79C74BB9}"/>
              </a:ext>
            </a:extLst>
          </p:cNvPr>
          <p:cNvSpPr>
            <a:spLocks noGrp="1"/>
          </p:cNvSpPr>
          <p:nvPr>
            <p:ph type="title"/>
          </p:nvPr>
        </p:nvSpPr>
        <p:spPr>
          <a:xfrm>
            <a:off x="3667564" y="338424"/>
            <a:ext cx="3949967" cy="856138"/>
          </a:xfrm>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5B57A2B-EC40-4E8D-8F31-299B1FDE86EA}"/>
              </a:ext>
            </a:extLst>
          </p:cNvPr>
          <p:cNvSpPr>
            <a:spLocks noGrp="1"/>
          </p:cNvSpPr>
          <p:nvPr>
            <p:ph idx="1"/>
          </p:nvPr>
        </p:nvSpPr>
        <p:spPr>
          <a:xfrm>
            <a:off x="404949" y="1481249"/>
            <a:ext cx="11168742" cy="4728754"/>
          </a:xfrm>
        </p:spPr>
        <p:txBody>
          <a:bodyPr>
            <a:normAutofit/>
          </a:bodyPr>
          <a:lstStyle/>
          <a:p>
            <a:pPr>
              <a:lnSpc>
                <a:spcPct val="150000"/>
              </a:lnSpc>
            </a:pPr>
            <a:r>
              <a:rPr lang="en-US" sz="2000" dirty="0"/>
              <a:t>Lending company is the largest online loan marketplace, facilitating personal loans, business loans and financial of medical procedures</a:t>
            </a:r>
          </a:p>
          <a:p>
            <a:pPr>
              <a:lnSpc>
                <a:spcPct val="150000"/>
              </a:lnSpc>
            </a:pPr>
            <a:r>
              <a:rPr lang="en-US" sz="2000" dirty="0"/>
              <a:t>Lending Company wants to identify the risky loans which have higher probability of defaults by considering the demographic variables and loan characteristics </a:t>
            </a:r>
          </a:p>
          <a:p>
            <a:pPr>
              <a:lnSpc>
                <a:spcPct val="150000"/>
              </a:lnSpc>
            </a:pPr>
            <a:r>
              <a:rPr lang="en-US" sz="2000" dirty="0"/>
              <a:t>Lending Company should make decision for approval of loans which involve two types of risks:</a:t>
            </a:r>
          </a:p>
          <a:p>
            <a:pPr marL="571500" indent="-571500">
              <a:lnSpc>
                <a:spcPct val="150000"/>
              </a:lnSpc>
              <a:buFont typeface="+mj-lt"/>
              <a:buAutoNum type="romanUcPeriod"/>
            </a:pPr>
            <a:r>
              <a:rPr lang="en-US" sz="2000" b="0" i="0" dirty="0">
                <a:solidFill>
                  <a:srgbClr val="091E42"/>
                </a:solidFill>
                <a:effectLst/>
                <a:latin typeface="Merriweather"/>
              </a:rPr>
              <a:t>If the applicant is</a:t>
            </a:r>
            <a:r>
              <a:rPr lang="en-US" sz="2000" b="1" i="0" dirty="0">
                <a:solidFill>
                  <a:srgbClr val="091E42"/>
                </a:solidFill>
                <a:effectLst/>
                <a:latin typeface="Merriweather"/>
              </a:rPr>
              <a:t> likely to repay the loan</a:t>
            </a:r>
            <a:r>
              <a:rPr lang="en-US" sz="2000" b="0" i="0" dirty="0">
                <a:solidFill>
                  <a:srgbClr val="091E42"/>
                </a:solidFill>
                <a:effectLst/>
                <a:latin typeface="Merriweather"/>
              </a:rPr>
              <a:t>, then not approving the loan results in a </a:t>
            </a:r>
            <a:r>
              <a:rPr lang="en-US" sz="2000" b="1" i="0" dirty="0">
                <a:solidFill>
                  <a:srgbClr val="091E42"/>
                </a:solidFill>
                <a:effectLst/>
                <a:latin typeface="Merriweather"/>
              </a:rPr>
              <a:t>loss of business</a:t>
            </a:r>
            <a:r>
              <a:rPr lang="en-US" sz="2000" b="0" i="0" dirty="0">
                <a:solidFill>
                  <a:srgbClr val="091E42"/>
                </a:solidFill>
                <a:effectLst/>
                <a:latin typeface="Merriweather"/>
              </a:rPr>
              <a:t> to the company</a:t>
            </a:r>
          </a:p>
          <a:p>
            <a:pPr marL="571500" indent="-571500">
              <a:lnSpc>
                <a:spcPct val="150000"/>
              </a:lnSpc>
              <a:buFont typeface="+mj-lt"/>
              <a:buAutoNum type="romanUcPeriod"/>
            </a:pPr>
            <a:r>
              <a:rPr lang="en-US" sz="2000" b="0" i="0" dirty="0">
                <a:solidFill>
                  <a:srgbClr val="091E42"/>
                </a:solidFill>
                <a:effectLst/>
                <a:latin typeface="Merriweather"/>
              </a:rPr>
              <a:t>If the applicant is </a:t>
            </a:r>
            <a:r>
              <a:rPr lang="en-US" sz="2000" b="1" i="0" dirty="0">
                <a:solidFill>
                  <a:srgbClr val="091E42"/>
                </a:solidFill>
                <a:effectLst/>
                <a:latin typeface="Merriweather"/>
              </a:rPr>
              <a:t>not likely to repay the loan,</a:t>
            </a:r>
            <a:r>
              <a:rPr lang="en-US" sz="2000" b="0" i="0" dirty="0">
                <a:solidFill>
                  <a:srgbClr val="091E42"/>
                </a:solidFill>
                <a:effectLst/>
                <a:latin typeface="Merriweather"/>
              </a:rPr>
              <a:t> i.e. he/she is likely to default, then approving the loan may lead to a </a:t>
            </a:r>
            <a:r>
              <a:rPr lang="en-US" sz="2000" b="1" i="0" dirty="0">
                <a:solidFill>
                  <a:srgbClr val="091E42"/>
                </a:solidFill>
                <a:effectLst/>
                <a:latin typeface="Merriweather"/>
              </a:rPr>
              <a:t>financial loss</a:t>
            </a:r>
            <a:r>
              <a:rPr lang="en-US" sz="2000" b="0" i="0" dirty="0">
                <a:solidFill>
                  <a:srgbClr val="091E42"/>
                </a:solidFill>
                <a:effectLst/>
                <a:latin typeface="Merriweather"/>
              </a:rPr>
              <a:t> for the company</a:t>
            </a:r>
          </a:p>
          <a:p>
            <a:pPr marL="571500" indent="-571500">
              <a:buFont typeface="+mj-lt"/>
              <a:buAutoNum type="romanUcPeriod"/>
            </a:pPr>
            <a:endParaRPr lang="en-US" dirty="0"/>
          </a:p>
        </p:txBody>
      </p:sp>
    </p:spTree>
    <p:extLst>
      <p:ext uri="{BB962C8B-B14F-4D97-AF65-F5344CB8AC3E}">
        <p14:creationId xmlns:p14="http://schemas.microsoft.com/office/powerpoint/2010/main" val="198710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88D2876D-D605-47A8-9CE2-3D82FDC08322}"/>
              </a:ext>
            </a:extLst>
          </p:cNvPr>
          <p:cNvSpPr>
            <a:spLocks noGrp="1"/>
          </p:cNvSpPr>
          <p:nvPr>
            <p:ph type="title"/>
          </p:nvPr>
        </p:nvSpPr>
        <p:spPr>
          <a:xfrm>
            <a:off x="2693756" y="312548"/>
            <a:ext cx="6707963" cy="856138"/>
          </a:xfrm>
        </p:spPr>
        <p:txBody>
          <a:bodyPr/>
          <a:lstStyle/>
          <a:p>
            <a:r>
              <a:rPr lang="en-IN" b="1" dirty="0"/>
              <a:t> </a:t>
            </a:r>
            <a:r>
              <a:rPr lang="en-IN" sz="2800" b="1" dirty="0">
                <a:latin typeface="Times New Roman" panose="02020603050405020304" pitchFamily="18" charset="0"/>
                <a:cs typeface="Times New Roman" panose="02020603050405020304" pitchFamily="18" charset="0"/>
              </a:rPr>
              <a:t>PROCESS FLOW OF THE ANALYSIS</a:t>
            </a:r>
            <a:endParaRPr lang="en-IN" sz="28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FB90DD15-0BD7-48C0-99FC-847D16F322B8}"/>
              </a:ext>
            </a:extLst>
          </p:cNvPr>
          <p:cNvGrpSpPr/>
          <p:nvPr/>
        </p:nvGrpSpPr>
        <p:grpSpPr>
          <a:xfrm>
            <a:off x="452486" y="1809950"/>
            <a:ext cx="11387579" cy="4176075"/>
            <a:chOff x="490194" y="1140639"/>
            <a:chExt cx="11387579" cy="4176075"/>
          </a:xfrm>
        </p:grpSpPr>
        <p:sp>
          <p:nvSpPr>
            <p:cNvPr id="36" name="object 26">
              <a:extLst>
                <a:ext uri="{FF2B5EF4-FFF2-40B4-BE49-F238E27FC236}">
                  <a16:creationId xmlns:a16="http://schemas.microsoft.com/office/drawing/2014/main" id="{4DCCA621-9498-41C6-A9C5-FEEB4522FD45}"/>
                </a:ext>
              </a:extLst>
            </p:cNvPr>
            <p:cNvSpPr txBox="1"/>
            <p:nvPr/>
          </p:nvSpPr>
          <p:spPr>
            <a:xfrm>
              <a:off x="5880347" y="1677540"/>
              <a:ext cx="1492009" cy="469937"/>
            </a:xfrm>
            <a:prstGeom prst="rect">
              <a:avLst/>
            </a:prstGeom>
          </p:spPr>
          <p:txBody>
            <a:bodyPr vert="horz" wrap="square" lIns="0" tIns="12700" rIns="0" bIns="0" rtlCol="0">
              <a:spAutoFit/>
            </a:bodyPr>
            <a:lstStyle/>
            <a:p>
              <a:pPr marL="12700" marR="5080">
                <a:lnSpc>
                  <a:spcPct val="115399"/>
                </a:lnSpc>
                <a:spcBef>
                  <a:spcPts val="100"/>
                </a:spcBef>
              </a:pPr>
              <a:r>
                <a:rPr lang="en-US" sz="1300" b="1" spc="-5" dirty="0">
                  <a:solidFill>
                    <a:srgbClr val="858585"/>
                  </a:solidFill>
                  <a:latin typeface="Roboto"/>
                  <a:cs typeface="Roboto"/>
                </a:rPr>
                <a:t>Segmented</a:t>
              </a:r>
            </a:p>
            <a:p>
              <a:pPr marL="12700" marR="5080">
                <a:lnSpc>
                  <a:spcPct val="115399"/>
                </a:lnSpc>
                <a:spcBef>
                  <a:spcPts val="100"/>
                </a:spcBef>
              </a:pPr>
              <a:r>
                <a:rPr sz="1300" b="1" spc="-5" dirty="0">
                  <a:solidFill>
                    <a:srgbClr val="858585"/>
                  </a:solidFill>
                  <a:latin typeface="Roboto"/>
                  <a:cs typeface="Roboto"/>
                </a:rPr>
                <a:t>Uni</a:t>
              </a:r>
              <a:r>
                <a:rPr sz="1300" b="1" spc="-10" dirty="0">
                  <a:solidFill>
                    <a:srgbClr val="858585"/>
                  </a:solidFill>
                  <a:latin typeface="Roboto"/>
                  <a:cs typeface="Roboto"/>
                </a:rPr>
                <a:t>v</a:t>
              </a:r>
              <a:r>
                <a:rPr sz="1300" b="1" spc="-5" dirty="0">
                  <a:solidFill>
                    <a:srgbClr val="858585"/>
                  </a:solidFill>
                  <a:latin typeface="Roboto"/>
                  <a:cs typeface="Roboto"/>
                </a:rPr>
                <a:t>ariate  </a:t>
              </a:r>
              <a:r>
                <a:rPr sz="1300" b="1" spc="-10" dirty="0">
                  <a:solidFill>
                    <a:srgbClr val="858585"/>
                  </a:solidFill>
                  <a:latin typeface="Roboto"/>
                  <a:cs typeface="Roboto"/>
                </a:rPr>
                <a:t>Analysis</a:t>
              </a:r>
              <a:endParaRPr sz="1300" dirty="0">
                <a:latin typeface="Roboto"/>
                <a:cs typeface="Roboto"/>
              </a:endParaRPr>
            </a:p>
          </p:txBody>
        </p:sp>
        <p:grpSp>
          <p:nvGrpSpPr>
            <p:cNvPr id="38" name="Group 37">
              <a:extLst>
                <a:ext uri="{FF2B5EF4-FFF2-40B4-BE49-F238E27FC236}">
                  <a16:creationId xmlns:a16="http://schemas.microsoft.com/office/drawing/2014/main" id="{E2F8593E-7CFA-465A-8F7E-981674AD6CA5}"/>
                </a:ext>
              </a:extLst>
            </p:cNvPr>
            <p:cNvGrpSpPr/>
            <p:nvPr/>
          </p:nvGrpSpPr>
          <p:grpSpPr>
            <a:xfrm>
              <a:off x="490194" y="1140639"/>
              <a:ext cx="11387579" cy="4176075"/>
              <a:chOff x="490194" y="1140643"/>
              <a:chExt cx="11387579" cy="4176075"/>
            </a:xfrm>
          </p:grpSpPr>
          <p:grpSp>
            <p:nvGrpSpPr>
              <p:cNvPr id="35" name="Group 34">
                <a:extLst>
                  <a:ext uri="{FF2B5EF4-FFF2-40B4-BE49-F238E27FC236}">
                    <a16:creationId xmlns:a16="http://schemas.microsoft.com/office/drawing/2014/main" id="{00F9AC2C-528D-4BAC-8CF6-1DCDE1679C30}"/>
                  </a:ext>
                </a:extLst>
              </p:cNvPr>
              <p:cNvGrpSpPr/>
              <p:nvPr/>
            </p:nvGrpSpPr>
            <p:grpSpPr>
              <a:xfrm>
                <a:off x="656021" y="1585359"/>
                <a:ext cx="10900430" cy="3074518"/>
                <a:chOff x="656021" y="1293129"/>
                <a:chExt cx="10900430" cy="3074518"/>
              </a:xfrm>
            </p:grpSpPr>
            <p:sp>
              <p:nvSpPr>
                <p:cNvPr id="4" name="object 3">
                  <a:extLst>
                    <a:ext uri="{FF2B5EF4-FFF2-40B4-BE49-F238E27FC236}">
                      <a16:creationId xmlns:a16="http://schemas.microsoft.com/office/drawing/2014/main" id="{CB35870D-0131-44B5-8327-6C3616E47C5B}"/>
                    </a:ext>
                  </a:extLst>
                </p:cNvPr>
                <p:cNvSpPr txBox="1"/>
                <p:nvPr/>
              </p:nvSpPr>
              <p:spPr>
                <a:xfrm>
                  <a:off x="2598425" y="1341140"/>
                  <a:ext cx="677545" cy="482600"/>
                </a:xfrm>
                <a:prstGeom prst="rect">
                  <a:avLst/>
                </a:prstGeom>
              </p:spPr>
              <p:txBody>
                <a:bodyPr vert="horz" wrap="square" lIns="0" tIns="12700" rIns="0" bIns="0" rtlCol="0">
                  <a:spAutoFit/>
                </a:bodyPr>
                <a:lstStyle/>
                <a:p>
                  <a:pPr marL="12700" marR="5080">
                    <a:lnSpc>
                      <a:spcPct val="115399"/>
                    </a:lnSpc>
                    <a:spcBef>
                      <a:spcPts val="100"/>
                    </a:spcBef>
                  </a:pPr>
                  <a:r>
                    <a:rPr sz="1300" b="1" spc="-5" dirty="0">
                      <a:solidFill>
                        <a:srgbClr val="0B57D3"/>
                      </a:solidFill>
                      <a:latin typeface="Roboto"/>
                      <a:cs typeface="Roboto"/>
                    </a:rPr>
                    <a:t>Data  Cleaning</a:t>
                  </a:r>
                  <a:endParaRPr sz="1300" dirty="0">
                    <a:latin typeface="Roboto"/>
                    <a:cs typeface="Roboto"/>
                  </a:endParaRPr>
                </a:p>
              </p:txBody>
            </p:sp>
            <p:sp>
              <p:nvSpPr>
                <p:cNvPr id="5" name="object 4">
                  <a:extLst>
                    <a:ext uri="{FF2B5EF4-FFF2-40B4-BE49-F238E27FC236}">
                      <a16:creationId xmlns:a16="http://schemas.microsoft.com/office/drawing/2014/main" id="{9AD0CEB1-80DD-4101-8917-3D811E79BD3B}"/>
                    </a:ext>
                  </a:extLst>
                </p:cNvPr>
                <p:cNvSpPr txBox="1"/>
                <p:nvPr/>
              </p:nvSpPr>
              <p:spPr>
                <a:xfrm>
                  <a:off x="2411377" y="2432067"/>
                  <a:ext cx="1129030" cy="1929887"/>
                </a:xfrm>
                <a:prstGeom prst="rect">
                  <a:avLst/>
                </a:prstGeom>
              </p:spPr>
              <p:txBody>
                <a:bodyPr vert="horz" wrap="square" lIns="0" tIns="12700" rIns="0" bIns="0" rtlCol="0">
                  <a:spAutoFit/>
                </a:bodyPr>
                <a:lstStyle/>
                <a:p>
                  <a:pPr marL="12700" marR="5080">
                    <a:lnSpc>
                      <a:spcPct val="113599"/>
                    </a:lnSpc>
                    <a:spcBef>
                      <a:spcPts val="100"/>
                    </a:spcBef>
                  </a:pPr>
                  <a:r>
                    <a:rPr lang="en-US" sz="1100" spc="-5" dirty="0">
                      <a:solidFill>
                        <a:srgbClr val="0B57D3"/>
                      </a:solidFill>
                      <a:latin typeface="RobotoRegular"/>
                      <a:cs typeface="RobotoRegular"/>
                    </a:rPr>
                    <a:t>Cleaning the data to remove any unnecessary rows/columns</a:t>
                  </a:r>
                  <a:r>
                    <a:rPr sz="1100" spc="-10" dirty="0">
                      <a:solidFill>
                        <a:srgbClr val="0B57D3"/>
                      </a:solidFill>
                      <a:latin typeface="RobotoRegular"/>
                      <a:cs typeface="RobotoRegular"/>
                    </a:rPr>
                    <a:t>.</a:t>
                  </a:r>
                  <a:r>
                    <a:rPr lang="en-US" sz="1100" spc="-10" dirty="0">
                      <a:solidFill>
                        <a:srgbClr val="0B57D3"/>
                      </a:solidFill>
                      <a:latin typeface="RobotoRegular"/>
                      <a:cs typeface="RobotoRegular"/>
                    </a:rPr>
                    <a:t> Treating the null values by either dropping or imputing them with appropriate values. </a:t>
                  </a:r>
                  <a:endParaRPr sz="1100" dirty="0">
                    <a:latin typeface="RobotoRegular"/>
                    <a:cs typeface="RobotoRegular"/>
                  </a:endParaRPr>
                </a:p>
              </p:txBody>
            </p:sp>
            <p:grpSp>
              <p:nvGrpSpPr>
                <p:cNvPr id="6" name="object 5">
                  <a:extLst>
                    <a:ext uri="{FF2B5EF4-FFF2-40B4-BE49-F238E27FC236}">
                      <a16:creationId xmlns:a16="http://schemas.microsoft.com/office/drawing/2014/main" id="{60F740BF-45A6-4486-A6AD-17A97397B2F4}"/>
                    </a:ext>
                  </a:extLst>
                </p:cNvPr>
                <p:cNvGrpSpPr/>
                <p:nvPr/>
              </p:nvGrpSpPr>
              <p:grpSpPr>
                <a:xfrm>
                  <a:off x="656021" y="1925842"/>
                  <a:ext cx="10900430" cy="396945"/>
                  <a:chOff x="665446" y="2717694"/>
                  <a:chExt cx="10900430" cy="396945"/>
                </a:xfrm>
              </p:grpSpPr>
              <p:sp>
                <p:nvSpPr>
                  <p:cNvPr id="7" name="object 6">
                    <a:extLst>
                      <a:ext uri="{FF2B5EF4-FFF2-40B4-BE49-F238E27FC236}">
                        <a16:creationId xmlns:a16="http://schemas.microsoft.com/office/drawing/2014/main" id="{32A21F7A-B210-44BC-BBC6-BCB2D6848CB5}"/>
                      </a:ext>
                    </a:extLst>
                  </p:cNvPr>
                  <p:cNvSpPr/>
                  <p:nvPr/>
                </p:nvSpPr>
                <p:spPr>
                  <a:xfrm>
                    <a:off x="665446" y="2717694"/>
                    <a:ext cx="1698625" cy="191770"/>
                  </a:xfrm>
                  <a:custGeom>
                    <a:avLst/>
                    <a:gdLst/>
                    <a:ahLst/>
                    <a:cxnLst/>
                    <a:rect l="l" t="t" r="r" b="b"/>
                    <a:pathLst>
                      <a:path w="1698625" h="191769">
                        <a:moveTo>
                          <a:pt x="1698286" y="191199"/>
                        </a:moveTo>
                        <a:lnTo>
                          <a:pt x="185367" y="191199"/>
                        </a:lnTo>
                        <a:lnTo>
                          <a:pt x="0" y="0"/>
                        </a:lnTo>
                        <a:lnTo>
                          <a:pt x="1512919" y="0"/>
                        </a:lnTo>
                        <a:lnTo>
                          <a:pt x="1698286" y="191199"/>
                        </a:lnTo>
                        <a:close/>
                      </a:path>
                    </a:pathLst>
                  </a:custGeom>
                  <a:solidFill>
                    <a:srgbClr val="0D5DDF"/>
                  </a:solidFill>
                </p:spPr>
                <p:txBody>
                  <a:bodyPr wrap="square" lIns="0" tIns="0" rIns="0" bIns="0" rtlCol="0"/>
                  <a:lstStyle/>
                  <a:p>
                    <a:endParaRPr/>
                  </a:p>
                </p:txBody>
              </p:sp>
              <p:sp>
                <p:nvSpPr>
                  <p:cNvPr id="8" name="object 7">
                    <a:extLst>
                      <a:ext uri="{FF2B5EF4-FFF2-40B4-BE49-F238E27FC236}">
                        <a16:creationId xmlns:a16="http://schemas.microsoft.com/office/drawing/2014/main" id="{37FE425F-2A9A-4FDF-9237-CE26F4C5A173}"/>
                      </a:ext>
                    </a:extLst>
                  </p:cNvPr>
                  <p:cNvSpPr/>
                  <p:nvPr/>
                </p:nvSpPr>
                <p:spPr>
                  <a:xfrm>
                    <a:off x="665538" y="2922794"/>
                    <a:ext cx="1698625" cy="191770"/>
                  </a:xfrm>
                  <a:custGeom>
                    <a:avLst/>
                    <a:gdLst/>
                    <a:ahLst/>
                    <a:cxnLst/>
                    <a:rect l="l" t="t" r="r" b="b"/>
                    <a:pathLst>
                      <a:path w="1698625" h="191769">
                        <a:moveTo>
                          <a:pt x="1512919" y="191199"/>
                        </a:moveTo>
                        <a:lnTo>
                          <a:pt x="0" y="191199"/>
                        </a:lnTo>
                        <a:lnTo>
                          <a:pt x="185367" y="0"/>
                        </a:lnTo>
                        <a:lnTo>
                          <a:pt x="1698286" y="0"/>
                        </a:lnTo>
                        <a:lnTo>
                          <a:pt x="1512919" y="191199"/>
                        </a:lnTo>
                        <a:close/>
                      </a:path>
                    </a:pathLst>
                  </a:custGeom>
                  <a:solidFill>
                    <a:srgbClr val="0844A1"/>
                  </a:solidFill>
                </p:spPr>
                <p:txBody>
                  <a:bodyPr wrap="square" lIns="0" tIns="0" rIns="0" bIns="0" rtlCol="0"/>
                  <a:lstStyle/>
                  <a:p>
                    <a:endParaRPr/>
                  </a:p>
                </p:txBody>
              </p:sp>
              <p:sp>
                <p:nvSpPr>
                  <p:cNvPr id="9" name="object 8">
                    <a:extLst>
                      <a:ext uri="{FF2B5EF4-FFF2-40B4-BE49-F238E27FC236}">
                        <a16:creationId xmlns:a16="http://schemas.microsoft.com/office/drawing/2014/main" id="{2EDC697C-DB4E-46DE-9D15-AA1E4871994B}"/>
                      </a:ext>
                    </a:extLst>
                  </p:cNvPr>
                  <p:cNvSpPr/>
                  <p:nvPr/>
                </p:nvSpPr>
                <p:spPr>
                  <a:xfrm>
                    <a:off x="2201833" y="2717694"/>
                    <a:ext cx="1694180" cy="191770"/>
                  </a:xfrm>
                  <a:custGeom>
                    <a:avLst/>
                    <a:gdLst/>
                    <a:ahLst/>
                    <a:cxnLst/>
                    <a:rect l="l" t="t" r="r" b="b"/>
                    <a:pathLst>
                      <a:path w="1694179" h="191769">
                        <a:moveTo>
                          <a:pt x="1694059" y="191199"/>
                        </a:moveTo>
                        <a:lnTo>
                          <a:pt x="185367" y="191199"/>
                        </a:lnTo>
                        <a:lnTo>
                          <a:pt x="0" y="0"/>
                        </a:lnTo>
                        <a:lnTo>
                          <a:pt x="1508709" y="0"/>
                        </a:lnTo>
                        <a:lnTo>
                          <a:pt x="1694059" y="191199"/>
                        </a:lnTo>
                        <a:close/>
                      </a:path>
                    </a:pathLst>
                  </a:custGeom>
                  <a:solidFill>
                    <a:srgbClr val="0D5DDF"/>
                  </a:solidFill>
                </p:spPr>
                <p:txBody>
                  <a:bodyPr wrap="square" lIns="0" tIns="0" rIns="0" bIns="0" rtlCol="0"/>
                  <a:lstStyle/>
                  <a:p>
                    <a:endParaRPr/>
                  </a:p>
                </p:txBody>
              </p:sp>
              <p:sp>
                <p:nvSpPr>
                  <p:cNvPr id="10" name="object 9">
                    <a:extLst>
                      <a:ext uri="{FF2B5EF4-FFF2-40B4-BE49-F238E27FC236}">
                        <a16:creationId xmlns:a16="http://schemas.microsoft.com/office/drawing/2014/main" id="{1E60D707-B538-468C-ACFC-9607C397CAAF}"/>
                      </a:ext>
                    </a:extLst>
                  </p:cNvPr>
                  <p:cNvSpPr/>
                  <p:nvPr/>
                </p:nvSpPr>
                <p:spPr>
                  <a:xfrm>
                    <a:off x="2201925" y="2922794"/>
                    <a:ext cx="1694180" cy="191770"/>
                  </a:xfrm>
                  <a:custGeom>
                    <a:avLst/>
                    <a:gdLst/>
                    <a:ahLst/>
                    <a:cxnLst/>
                    <a:rect l="l" t="t" r="r" b="b"/>
                    <a:pathLst>
                      <a:path w="1694179" h="191769">
                        <a:moveTo>
                          <a:pt x="1508691" y="191199"/>
                        </a:moveTo>
                        <a:lnTo>
                          <a:pt x="0" y="191199"/>
                        </a:lnTo>
                        <a:lnTo>
                          <a:pt x="185367" y="0"/>
                        </a:lnTo>
                        <a:lnTo>
                          <a:pt x="1694066" y="0"/>
                        </a:lnTo>
                        <a:lnTo>
                          <a:pt x="1508691" y="191199"/>
                        </a:lnTo>
                        <a:close/>
                      </a:path>
                    </a:pathLst>
                  </a:custGeom>
                  <a:solidFill>
                    <a:srgbClr val="0844A1"/>
                  </a:solidFill>
                </p:spPr>
                <p:txBody>
                  <a:bodyPr wrap="square" lIns="0" tIns="0" rIns="0" bIns="0" rtlCol="0"/>
                  <a:lstStyle/>
                  <a:p>
                    <a:endParaRPr/>
                  </a:p>
                </p:txBody>
              </p:sp>
              <p:sp>
                <p:nvSpPr>
                  <p:cNvPr id="12" name="object 11">
                    <a:extLst>
                      <a:ext uri="{FF2B5EF4-FFF2-40B4-BE49-F238E27FC236}">
                        <a16:creationId xmlns:a16="http://schemas.microsoft.com/office/drawing/2014/main" id="{1C28CBC4-1437-49D5-9861-2E3C6800D20F}"/>
                      </a:ext>
                    </a:extLst>
                  </p:cNvPr>
                  <p:cNvSpPr/>
                  <p:nvPr/>
                </p:nvSpPr>
                <p:spPr>
                  <a:xfrm>
                    <a:off x="3731717" y="2717769"/>
                    <a:ext cx="2016760" cy="191770"/>
                  </a:xfrm>
                  <a:custGeom>
                    <a:avLst/>
                    <a:gdLst/>
                    <a:ahLst/>
                    <a:cxnLst/>
                    <a:rect l="l" t="t" r="r" b="b"/>
                    <a:pathLst>
                      <a:path w="2016760" h="191769">
                        <a:moveTo>
                          <a:pt x="2016270" y="191199"/>
                        </a:moveTo>
                        <a:lnTo>
                          <a:pt x="185374" y="191199"/>
                        </a:lnTo>
                        <a:lnTo>
                          <a:pt x="0" y="0"/>
                        </a:lnTo>
                        <a:lnTo>
                          <a:pt x="1830896" y="0"/>
                        </a:lnTo>
                        <a:lnTo>
                          <a:pt x="2016270" y="191199"/>
                        </a:lnTo>
                        <a:close/>
                      </a:path>
                    </a:pathLst>
                  </a:custGeom>
                  <a:solidFill>
                    <a:srgbClr val="C1C1C1"/>
                  </a:solidFill>
                </p:spPr>
                <p:txBody>
                  <a:bodyPr wrap="square" lIns="0" tIns="0" rIns="0" bIns="0" rtlCol="0"/>
                  <a:lstStyle/>
                  <a:p>
                    <a:endParaRPr/>
                  </a:p>
                </p:txBody>
              </p:sp>
              <p:sp>
                <p:nvSpPr>
                  <p:cNvPr id="13" name="object 12">
                    <a:extLst>
                      <a:ext uri="{FF2B5EF4-FFF2-40B4-BE49-F238E27FC236}">
                        <a16:creationId xmlns:a16="http://schemas.microsoft.com/office/drawing/2014/main" id="{44A5FF28-F9AC-4AB1-9B2F-ACA8E2C2BE9B}"/>
                      </a:ext>
                    </a:extLst>
                  </p:cNvPr>
                  <p:cNvSpPr/>
                  <p:nvPr/>
                </p:nvSpPr>
                <p:spPr>
                  <a:xfrm>
                    <a:off x="3731817" y="2922869"/>
                    <a:ext cx="2016760" cy="191770"/>
                  </a:xfrm>
                  <a:custGeom>
                    <a:avLst/>
                    <a:gdLst/>
                    <a:ahLst/>
                    <a:cxnLst/>
                    <a:rect l="l" t="t" r="r" b="b"/>
                    <a:pathLst>
                      <a:path w="2016760" h="191769">
                        <a:moveTo>
                          <a:pt x="1830896" y="191199"/>
                        </a:moveTo>
                        <a:lnTo>
                          <a:pt x="0" y="191199"/>
                        </a:lnTo>
                        <a:lnTo>
                          <a:pt x="185374" y="0"/>
                        </a:lnTo>
                        <a:lnTo>
                          <a:pt x="2016270" y="0"/>
                        </a:lnTo>
                        <a:lnTo>
                          <a:pt x="1830896" y="191199"/>
                        </a:lnTo>
                        <a:close/>
                      </a:path>
                    </a:pathLst>
                  </a:custGeom>
                  <a:solidFill>
                    <a:srgbClr val="858585"/>
                  </a:solidFill>
                </p:spPr>
                <p:txBody>
                  <a:bodyPr wrap="square" lIns="0" tIns="0" rIns="0" bIns="0" rtlCol="0"/>
                  <a:lstStyle/>
                  <a:p>
                    <a:endParaRPr dirty="0"/>
                  </a:p>
                </p:txBody>
              </p:sp>
              <p:sp>
                <p:nvSpPr>
                  <p:cNvPr id="15" name="object 14">
                    <a:extLst>
                      <a:ext uri="{FF2B5EF4-FFF2-40B4-BE49-F238E27FC236}">
                        <a16:creationId xmlns:a16="http://schemas.microsoft.com/office/drawing/2014/main" id="{E82E1836-F883-4AEE-A7D3-5D10F61412FE}"/>
                      </a:ext>
                    </a:extLst>
                  </p:cNvPr>
                  <p:cNvSpPr/>
                  <p:nvPr/>
                </p:nvSpPr>
                <p:spPr>
                  <a:xfrm>
                    <a:off x="5612388" y="2717769"/>
                    <a:ext cx="2016760" cy="191770"/>
                  </a:xfrm>
                  <a:custGeom>
                    <a:avLst/>
                    <a:gdLst/>
                    <a:ahLst/>
                    <a:cxnLst/>
                    <a:rect l="l" t="t" r="r" b="b"/>
                    <a:pathLst>
                      <a:path w="2016759" h="191769">
                        <a:moveTo>
                          <a:pt x="2016270" y="191199"/>
                        </a:moveTo>
                        <a:lnTo>
                          <a:pt x="185374" y="191199"/>
                        </a:lnTo>
                        <a:lnTo>
                          <a:pt x="0" y="0"/>
                        </a:lnTo>
                        <a:lnTo>
                          <a:pt x="1830896" y="0"/>
                        </a:lnTo>
                        <a:lnTo>
                          <a:pt x="2016270" y="191199"/>
                        </a:lnTo>
                        <a:close/>
                      </a:path>
                    </a:pathLst>
                  </a:custGeom>
                  <a:solidFill>
                    <a:srgbClr val="C1C1C1"/>
                  </a:solidFill>
                </p:spPr>
                <p:txBody>
                  <a:bodyPr wrap="square" lIns="0" tIns="0" rIns="0" bIns="0" rtlCol="0"/>
                  <a:lstStyle/>
                  <a:p>
                    <a:endParaRPr/>
                  </a:p>
                </p:txBody>
              </p:sp>
              <p:sp>
                <p:nvSpPr>
                  <p:cNvPr id="16" name="object 15">
                    <a:extLst>
                      <a:ext uri="{FF2B5EF4-FFF2-40B4-BE49-F238E27FC236}">
                        <a16:creationId xmlns:a16="http://schemas.microsoft.com/office/drawing/2014/main" id="{263891E5-2BF5-4688-BF61-B00BD5D291B7}"/>
                      </a:ext>
                    </a:extLst>
                  </p:cNvPr>
                  <p:cNvSpPr/>
                  <p:nvPr/>
                </p:nvSpPr>
                <p:spPr>
                  <a:xfrm>
                    <a:off x="5612488" y="2922869"/>
                    <a:ext cx="2016760" cy="191770"/>
                  </a:xfrm>
                  <a:custGeom>
                    <a:avLst/>
                    <a:gdLst/>
                    <a:ahLst/>
                    <a:cxnLst/>
                    <a:rect l="l" t="t" r="r" b="b"/>
                    <a:pathLst>
                      <a:path w="2016759" h="191769">
                        <a:moveTo>
                          <a:pt x="1830896" y="191199"/>
                        </a:moveTo>
                        <a:lnTo>
                          <a:pt x="0" y="191199"/>
                        </a:lnTo>
                        <a:lnTo>
                          <a:pt x="185374" y="0"/>
                        </a:lnTo>
                        <a:lnTo>
                          <a:pt x="2016270" y="0"/>
                        </a:lnTo>
                        <a:lnTo>
                          <a:pt x="1830896" y="191199"/>
                        </a:lnTo>
                        <a:close/>
                      </a:path>
                    </a:pathLst>
                  </a:custGeom>
                  <a:solidFill>
                    <a:srgbClr val="858585"/>
                  </a:solidFill>
                </p:spPr>
                <p:txBody>
                  <a:bodyPr wrap="square" lIns="0" tIns="0" rIns="0" bIns="0" rtlCol="0"/>
                  <a:lstStyle/>
                  <a:p>
                    <a:endParaRPr/>
                  </a:p>
                </p:txBody>
              </p:sp>
              <p:sp>
                <p:nvSpPr>
                  <p:cNvPr id="17" name="object 16">
                    <a:extLst>
                      <a:ext uri="{FF2B5EF4-FFF2-40B4-BE49-F238E27FC236}">
                        <a16:creationId xmlns:a16="http://schemas.microsoft.com/office/drawing/2014/main" id="{7B8B95AD-3881-4753-AF76-B1BCF87D4443}"/>
                      </a:ext>
                    </a:extLst>
                  </p:cNvPr>
                  <p:cNvSpPr/>
                  <p:nvPr/>
                </p:nvSpPr>
                <p:spPr>
                  <a:xfrm>
                    <a:off x="9345155" y="2717694"/>
                    <a:ext cx="2220595" cy="191770"/>
                  </a:xfrm>
                  <a:custGeom>
                    <a:avLst/>
                    <a:gdLst/>
                    <a:ahLst/>
                    <a:cxnLst/>
                    <a:rect l="l" t="t" r="r" b="b"/>
                    <a:pathLst>
                      <a:path w="2220595" h="191769">
                        <a:moveTo>
                          <a:pt x="2220095" y="191199"/>
                        </a:moveTo>
                        <a:lnTo>
                          <a:pt x="185349" y="191199"/>
                        </a:lnTo>
                        <a:lnTo>
                          <a:pt x="0" y="0"/>
                        </a:lnTo>
                        <a:lnTo>
                          <a:pt x="2034720" y="0"/>
                        </a:lnTo>
                        <a:lnTo>
                          <a:pt x="2220095" y="191199"/>
                        </a:lnTo>
                        <a:close/>
                      </a:path>
                    </a:pathLst>
                  </a:custGeom>
                  <a:solidFill>
                    <a:srgbClr val="0D5DDF"/>
                  </a:solidFill>
                </p:spPr>
                <p:txBody>
                  <a:bodyPr wrap="square" lIns="0" tIns="0" rIns="0" bIns="0" rtlCol="0"/>
                  <a:lstStyle/>
                  <a:p>
                    <a:endParaRPr/>
                  </a:p>
                </p:txBody>
              </p:sp>
              <p:sp>
                <p:nvSpPr>
                  <p:cNvPr id="18" name="object 17">
                    <a:extLst>
                      <a:ext uri="{FF2B5EF4-FFF2-40B4-BE49-F238E27FC236}">
                        <a16:creationId xmlns:a16="http://schemas.microsoft.com/office/drawing/2014/main" id="{3A50AD47-6138-433C-B9B6-6BDFDB8EE02F}"/>
                      </a:ext>
                    </a:extLst>
                  </p:cNvPr>
                  <p:cNvSpPr/>
                  <p:nvPr/>
                </p:nvSpPr>
                <p:spPr>
                  <a:xfrm>
                    <a:off x="9345281" y="2922794"/>
                    <a:ext cx="2220595" cy="191770"/>
                  </a:xfrm>
                  <a:custGeom>
                    <a:avLst/>
                    <a:gdLst/>
                    <a:ahLst/>
                    <a:cxnLst/>
                    <a:rect l="l" t="t" r="r" b="b"/>
                    <a:pathLst>
                      <a:path w="2220595" h="191769">
                        <a:moveTo>
                          <a:pt x="2034720" y="191199"/>
                        </a:moveTo>
                        <a:lnTo>
                          <a:pt x="0" y="191199"/>
                        </a:lnTo>
                        <a:lnTo>
                          <a:pt x="185349" y="0"/>
                        </a:lnTo>
                        <a:lnTo>
                          <a:pt x="2220095" y="0"/>
                        </a:lnTo>
                        <a:lnTo>
                          <a:pt x="2034720" y="191199"/>
                        </a:lnTo>
                        <a:close/>
                      </a:path>
                    </a:pathLst>
                  </a:custGeom>
                  <a:solidFill>
                    <a:srgbClr val="0844A1"/>
                  </a:solidFill>
                </p:spPr>
                <p:txBody>
                  <a:bodyPr wrap="square" lIns="0" tIns="0" rIns="0" bIns="0" rtlCol="0"/>
                  <a:lstStyle/>
                  <a:p>
                    <a:endParaRPr/>
                  </a:p>
                </p:txBody>
              </p:sp>
              <p:sp>
                <p:nvSpPr>
                  <p:cNvPr id="20" name="object 19">
                    <a:extLst>
                      <a:ext uri="{FF2B5EF4-FFF2-40B4-BE49-F238E27FC236}">
                        <a16:creationId xmlns:a16="http://schemas.microsoft.com/office/drawing/2014/main" id="{7397EFD3-1DD9-4C3C-9F27-6CD9D5A01EBF}"/>
                      </a:ext>
                    </a:extLst>
                  </p:cNvPr>
                  <p:cNvSpPr/>
                  <p:nvPr/>
                </p:nvSpPr>
                <p:spPr>
                  <a:xfrm>
                    <a:off x="7482809" y="2717769"/>
                    <a:ext cx="2016760" cy="191770"/>
                  </a:xfrm>
                  <a:custGeom>
                    <a:avLst/>
                    <a:gdLst/>
                    <a:ahLst/>
                    <a:cxnLst/>
                    <a:rect l="l" t="t" r="r" b="b"/>
                    <a:pathLst>
                      <a:path w="2016759" h="191769">
                        <a:moveTo>
                          <a:pt x="2016270" y="191199"/>
                        </a:moveTo>
                        <a:lnTo>
                          <a:pt x="185374" y="191199"/>
                        </a:lnTo>
                        <a:lnTo>
                          <a:pt x="0" y="0"/>
                        </a:lnTo>
                        <a:lnTo>
                          <a:pt x="1830896" y="0"/>
                        </a:lnTo>
                        <a:lnTo>
                          <a:pt x="2016270" y="191199"/>
                        </a:lnTo>
                        <a:close/>
                      </a:path>
                    </a:pathLst>
                  </a:custGeom>
                  <a:solidFill>
                    <a:srgbClr val="C1C1C1"/>
                  </a:solidFill>
                </p:spPr>
                <p:txBody>
                  <a:bodyPr wrap="square" lIns="0" tIns="0" rIns="0" bIns="0" rtlCol="0"/>
                  <a:lstStyle/>
                  <a:p>
                    <a:endParaRPr/>
                  </a:p>
                </p:txBody>
              </p:sp>
              <p:sp>
                <p:nvSpPr>
                  <p:cNvPr id="21" name="object 20">
                    <a:extLst>
                      <a:ext uri="{FF2B5EF4-FFF2-40B4-BE49-F238E27FC236}">
                        <a16:creationId xmlns:a16="http://schemas.microsoft.com/office/drawing/2014/main" id="{CD46FE84-4082-48E3-AD99-0352D5F77FCB}"/>
                      </a:ext>
                    </a:extLst>
                  </p:cNvPr>
                  <p:cNvSpPr/>
                  <p:nvPr/>
                </p:nvSpPr>
                <p:spPr>
                  <a:xfrm>
                    <a:off x="7482909" y="2922869"/>
                    <a:ext cx="2016760" cy="191770"/>
                  </a:xfrm>
                  <a:custGeom>
                    <a:avLst/>
                    <a:gdLst/>
                    <a:ahLst/>
                    <a:cxnLst/>
                    <a:rect l="l" t="t" r="r" b="b"/>
                    <a:pathLst>
                      <a:path w="2016759" h="191769">
                        <a:moveTo>
                          <a:pt x="1830896" y="191199"/>
                        </a:moveTo>
                        <a:lnTo>
                          <a:pt x="0" y="191199"/>
                        </a:lnTo>
                        <a:lnTo>
                          <a:pt x="185374" y="0"/>
                        </a:lnTo>
                        <a:lnTo>
                          <a:pt x="2016270" y="0"/>
                        </a:lnTo>
                        <a:lnTo>
                          <a:pt x="1830896" y="191199"/>
                        </a:lnTo>
                        <a:close/>
                      </a:path>
                    </a:pathLst>
                  </a:custGeom>
                  <a:solidFill>
                    <a:srgbClr val="858585"/>
                  </a:solidFill>
                </p:spPr>
                <p:txBody>
                  <a:bodyPr wrap="square" lIns="0" tIns="0" rIns="0" bIns="0" rtlCol="0"/>
                  <a:lstStyle/>
                  <a:p>
                    <a:endParaRPr/>
                  </a:p>
                </p:txBody>
              </p:sp>
            </p:grpSp>
            <p:sp>
              <p:nvSpPr>
                <p:cNvPr id="22" name="object 21">
                  <a:extLst>
                    <a:ext uri="{FF2B5EF4-FFF2-40B4-BE49-F238E27FC236}">
                      <a16:creationId xmlns:a16="http://schemas.microsoft.com/office/drawing/2014/main" id="{281103C7-C7AA-424E-BAB7-B8B46A9DB3FE}"/>
                    </a:ext>
                  </a:extLst>
                </p:cNvPr>
                <p:cNvSpPr txBox="1"/>
                <p:nvPr/>
              </p:nvSpPr>
              <p:spPr>
                <a:xfrm>
                  <a:off x="955942" y="1293129"/>
                  <a:ext cx="1113790" cy="482600"/>
                </a:xfrm>
                <a:prstGeom prst="rect">
                  <a:avLst/>
                </a:prstGeom>
              </p:spPr>
              <p:txBody>
                <a:bodyPr vert="horz" wrap="square" lIns="0" tIns="12700" rIns="0" bIns="0" rtlCol="0">
                  <a:spAutoFit/>
                </a:bodyPr>
                <a:lstStyle/>
                <a:p>
                  <a:pPr marL="12700" marR="5080">
                    <a:lnSpc>
                      <a:spcPct val="115399"/>
                    </a:lnSpc>
                    <a:spcBef>
                      <a:spcPts val="100"/>
                    </a:spcBef>
                  </a:pPr>
                  <a:r>
                    <a:rPr sz="1300" b="1" spc="-5" dirty="0">
                      <a:solidFill>
                        <a:srgbClr val="0B57D3"/>
                      </a:solidFill>
                      <a:latin typeface="Roboto"/>
                      <a:cs typeface="Roboto"/>
                    </a:rPr>
                    <a:t>Data  Understanding</a:t>
                  </a:r>
                  <a:endParaRPr sz="1300" dirty="0">
                    <a:latin typeface="Roboto"/>
                    <a:cs typeface="Roboto"/>
                  </a:endParaRPr>
                </a:p>
              </p:txBody>
            </p:sp>
            <p:sp>
              <p:nvSpPr>
                <p:cNvPr id="23" name="object 22">
                  <a:extLst>
                    <a:ext uri="{FF2B5EF4-FFF2-40B4-BE49-F238E27FC236}">
                      <a16:creationId xmlns:a16="http://schemas.microsoft.com/office/drawing/2014/main" id="{A569B4F4-DDC2-4F29-A48F-77BE5AD7021F}"/>
                    </a:ext>
                  </a:extLst>
                </p:cNvPr>
                <p:cNvSpPr txBox="1"/>
                <p:nvPr/>
              </p:nvSpPr>
              <p:spPr>
                <a:xfrm>
                  <a:off x="930631" y="2416993"/>
                  <a:ext cx="1059815" cy="1543884"/>
                </a:xfrm>
                <a:prstGeom prst="rect">
                  <a:avLst/>
                </a:prstGeom>
              </p:spPr>
              <p:txBody>
                <a:bodyPr vert="horz" wrap="square" lIns="0" tIns="12700" rIns="0" bIns="0" rtlCol="0">
                  <a:spAutoFit/>
                </a:bodyPr>
                <a:lstStyle/>
                <a:p>
                  <a:pPr marL="12700" marR="5080">
                    <a:lnSpc>
                      <a:spcPct val="113599"/>
                    </a:lnSpc>
                    <a:spcBef>
                      <a:spcPts val="100"/>
                    </a:spcBef>
                  </a:pPr>
                  <a:r>
                    <a:rPr lang="en-US" sz="1100" spc="-10" dirty="0">
                      <a:solidFill>
                        <a:srgbClr val="0B57D3"/>
                      </a:solidFill>
                      <a:latin typeface="RobotoRegular"/>
                      <a:cs typeface="RobotoRegular"/>
                    </a:rPr>
                    <a:t>Studying the provided </a:t>
                  </a:r>
                  <a:r>
                    <a:rPr sz="1100" spc="-5" dirty="0">
                      <a:solidFill>
                        <a:srgbClr val="0B57D3"/>
                      </a:solidFill>
                      <a:latin typeface="RobotoRegular"/>
                      <a:cs typeface="RobotoRegular"/>
                    </a:rPr>
                    <a:t> Data Dictionary </a:t>
                  </a:r>
                  <a:r>
                    <a:rPr lang="en-US" sz="1100" spc="-5" dirty="0">
                      <a:solidFill>
                        <a:srgbClr val="0B57D3"/>
                      </a:solidFill>
                      <a:latin typeface="RobotoRegular"/>
                      <a:cs typeface="RobotoRegular"/>
                    </a:rPr>
                    <a:t>to gain kn</a:t>
                  </a:r>
                  <a:r>
                    <a:rPr sz="1100" spc="-5" dirty="0">
                      <a:solidFill>
                        <a:srgbClr val="0B57D3"/>
                      </a:solidFill>
                      <a:latin typeface="RobotoRegular"/>
                      <a:cs typeface="RobotoRegular"/>
                    </a:rPr>
                    <a:t>owledge </a:t>
                  </a:r>
                  <a:r>
                    <a:rPr lang="en-US" sz="1100" spc="-5" dirty="0">
                      <a:solidFill>
                        <a:srgbClr val="0B57D3"/>
                      </a:solidFill>
                      <a:latin typeface="RobotoRegular"/>
                      <a:cs typeface="RobotoRegular"/>
                    </a:rPr>
                    <a:t>over the given </a:t>
                  </a:r>
                  <a:r>
                    <a:rPr sz="1100" spc="-5" dirty="0">
                      <a:solidFill>
                        <a:srgbClr val="0B57D3"/>
                      </a:solidFill>
                      <a:latin typeface="RobotoRegular"/>
                      <a:cs typeface="RobotoRegular"/>
                    </a:rPr>
                    <a:t> columns</a:t>
                  </a:r>
                  <a:r>
                    <a:rPr sz="1100" spc="-85" dirty="0">
                      <a:solidFill>
                        <a:srgbClr val="0B57D3"/>
                      </a:solidFill>
                      <a:latin typeface="RobotoRegular"/>
                      <a:cs typeface="RobotoRegular"/>
                    </a:rPr>
                    <a:t> </a:t>
                  </a:r>
                  <a:r>
                    <a:rPr sz="1100" spc="-5" dirty="0">
                      <a:solidFill>
                        <a:srgbClr val="0B57D3"/>
                      </a:solidFill>
                      <a:latin typeface="RobotoRegular"/>
                      <a:cs typeface="RobotoRegular"/>
                    </a:rPr>
                    <a:t>and  their </a:t>
                  </a:r>
                  <a:r>
                    <a:rPr lang="en-US" sz="1100" spc="-5" dirty="0">
                      <a:solidFill>
                        <a:srgbClr val="0B57D3"/>
                      </a:solidFill>
                      <a:latin typeface="RobotoRegular"/>
                      <a:cs typeface="RobotoRegular"/>
                    </a:rPr>
                    <a:t>importance in the domain</a:t>
                  </a:r>
                  <a:endParaRPr sz="1100" dirty="0">
                    <a:latin typeface="RobotoRegular"/>
                    <a:cs typeface="RobotoRegular"/>
                  </a:endParaRPr>
                </a:p>
              </p:txBody>
            </p:sp>
            <p:sp>
              <p:nvSpPr>
                <p:cNvPr id="24" name="object 23">
                  <a:extLst>
                    <a:ext uri="{FF2B5EF4-FFF2-40B4-BE49-F238E27FC236}">
                      <a16:creationId xmlns:a16="http://schemas.microsoft.com/office/drawing/2014/main" id="{48273762-EEFF-440D-9ECD-AFE312D7C9B5}"/>
                    </a:ext>
                  </a:extLst>
                </p:cNvPr>
                <p:cNvSpPr txBox="1"/>
                <p:nvPr/>
              </p:nvSpPr>
              <p:spPr>
                <a:xfrm>
                  <a:off x="9744755" y="1445198"/>
                  <a:ext cx="1418590" cy="223520"/>
                </a:xfrm>
                <a:prstGeom prst="rect">
                  <a:avLst/>
                </a:prstGeom>
              </p:spPr>
              <p:txBody>
                <a:bodyPr vert="horz" wrap="square" lIns="0" tIns="12700" rIns="0" bIns="0" rtlCol="0">
                  <a:spAutoFit/>
                </a:bodyPr>
                <a:lstStyle/>
                <a:p>
                  <a:pPr marL="12700">
                    <a:lnSpc>
                      <a:spcPct val="100000"/>
                    </a:lnSpc>
                    <a:spcBef>
                      <a:spcPts val="100"/>
                    </a:spcBef>
                  </a:pPr>
                  <a:r>
                    <a:rPr sz="1300" b="1" spc="-5" dirty="0">
                      <a:solidFill>
                        <a:srgbClr val="0B57D3"/>
                      </a:solidFill>
                      <a:latin typeface="Roboto"/>
                      <a:cs typeface="Roboto"/>
                    </a:rPr>
                    <a:t>Recommendations</a:t>
                  </a:r>
                  <a:endParaRPr sz="1300" dirty="0">
                    <a:latin typeface="Roboto"/>
                    <a:cs typeface="Roboto"/>
                  </a:endParaRPr>
                </a:p>
              </p:txBody>
            </p:sp>
            <p:sp>
              <p:nvSpPr>
                <p:cNvPr id="25" name="object 24">
                  <a:extLst>
                    <a:ext uri="{FF2B5EF4-FFF2-40B4-BE49-F238E27FC236}">
                      <a16:creationId xmlns:a16="http://schemas.microsoft.com/office/drawing/2014/main" id="{CC9504D5-7733-4A9A-A2F6-9F27E8925B22}"/>
                    </a:ext>
                  </a:extLst>
                </p:cNvPr>
                <p:cNvSpPr txBox="1"/>
                <p:nvPr/>
              </p:nvSpPr>
              <p:spPr>
                <a:xfrm>
                  <a:off x="9720251" y="2437760"/>
                  <a:ext cx="1452245" cy="1929887"/>
                </a:xfrm>
                <a:prstGeom prst="rect">
                  <a:avLst/>
                </a:prstGeom>
              </p:spPr>
              <p:txBody>
                <a:bodyPr vert="horz" wrap="square" lIns="0" tIns="12700" rIns="0" bIns="0" rtlCol="0">
                  <a:spAutoFit/>
                </a:bodyPr>
                <a:lstStyle/>
                <a:p>
                  <a:pPr marL="12700" marR="5080">
                    <a:lnSpc>
                      <a:spcPct val="113599"/>
                    </a:lnSpc>
                    <a:spcBef>
                      <a:spcPts val="100"/>
                    </a:spcBef>
                  </a:pPr>
                  <a:r>
                    <a:rPr sz="1100" spc="-5" dirty="0">
                      <a:solidFill>
                        <a:srgbClr val="0B57D3"/>
                      </a:solidFill>
                      <a:latin typeface="RobotoRegular"/>
                      <a:cs typeface="RobotoRegular"/>
                    </a:rPr>
                    <a:t>Analysing all plots</a:t>
                  </a:r>
                  <a:r>
                    <a:rPr lang="en-US" sz="1100" spc="-5" dirty="0">
                      <a:solidFill>
                        <a:srgbClr val="0B57D3"/>
                      </a:solidFill>
                      <a:latin typeface="RobotoRegular"/>
                      <a:cs typeface="RobotoRegular"/>
                    </a:rPr>
                    <a:t>, graphs and insights from each analysis to lay down important </a:t>
                  </a:r>
                  <a:r>
                    <a:rPr sz="1100" spc="-10" dirty="0">
                      <a:solidFill>
                        <a:srgbClr val="0B57D3"/>
                      </a:solidFill>
                      <a:latin typeface="RobotoRegular"/>
                      <a:cs typeface="RobotoRegular"/>
                    </a:rPr>
                    <a:t>recommendations </a:t>
                  </a:r>
                  <a:r>
                    <a:rPr sz="1100" spc="-5" dirty="0">
                      <a:solidFill>
                        <a:srgbClr val="0B57D3"/>
                      </a:solidFill>
                      <a:latin typeface="RobotoRegular"/>
                      <a:cs typeface="RobotoRegular"/>
                    </a:rPr>
                    <a:t>for  </a:t>
                  </a:r>
                  <a:r>
                    <a:rPr sz="1100" spc="-10" dirty="0">
                      <a:solidFill>
                        <a:srgbClr val="0B57D3"/>
                      </a:solidFill>
                      <a:latin typeface="RobotoRegular"/>
                      <a:cs typeface="RobotoRegular"/>
                    </a:rPr>
                    <a:t>reducing </a:t>
                  </a:r>
                  <a:r>
                    <a:rPr sz="1100" spc="-5" dirty="0">
                      <a:solidFill>
                        <a:srgbClr val="0B57D3"/>
                      </a:solidFill>
                      <a:latin typeface="RobotoRegular"/>
                      <a:cs typeface="RobotoRegular"/>
                    </a:rPr>
                    <a:t>the loss of  business by detecting  </a:t>
                  </a:r>
                  <a:r>
                    <a:rPr lang="en-US" sz="1100" spc="-5" dirty="0">
                      <a:solidFill>
                        <a:srgbClr val="0B57D3"/>
                      </a:solidFill>
                      <a:latin typeface="RobotoRegular"/>
                      <a:cs typeface="RobotoRegular"/>
                    </a:rPr>
                    <a:t>important </a:t>
                  </a:r>
                  <a:r>
                    <a:rPr sz="1100" spc="-5" dirty="0">
                      <a:solidFill>
                        <a:srgbClr val="0B57D3"/>
                      </a:solidFill>
                      <a:latin typeface="RobotoRegular"/>
                      <a:cs typeface="RobotoRegular"/>
                    </a:rPr>
                    <a:t>columns which  contribute </a:t>
                  </a:r>
                  <a:r>
                    <a:rPr sz="1100" spc="-10" dirty="0">
                      <a:solidFill>
                        <a:srgbClr val="0B57D3"/>
                      </a:solidFill>
                      <a:latin typeface="RobotoRegular"/>
                      <a:cs typeface="RobotoRegular"/>
                    </a:rPr>
                    <a:t>to </a:t>
                  </a:r>
                  <a:r>
                    <a:rPr sz="1100" spc="-5" dirty="0">
                      <a:solidFill>
                        <a:srgbClr val="0B57D3"/>
                      </a:solidFill>
                      <a:latin typeface="RobotoRegular"/>
                      <a:cs typeface="RobotoRegular"/>
                    </a:rPr>
                    <a:t>loan defaulters.</a:t>
                  </a:r>
                  <a:endParaRPr sz="1100" dirty="0">
                    <a:latin typeface="RobotoRegular"/>
                    <a:cs typeface="RobotoRegular"/>
                  </a:endParaRPr>
                </a:p>
              </p:txBody>
            </p:sp>
            <p:sp>
              <p:nvSpPr>
                <p:cNvPr id="27" name="object 26">
                  <a:extLst>
                    <a:ext uri="{FF2B5EF4-FFF2-40B4-BE49-F238E27FC236}">
                      <a16:creationId xmlns:a16="http://schemas.microsoft.com/office/drawing/2014/main" id="{9B862869-7D3D-4FAE-84EA-914D861E99E5}"/>
                    </a:ext>
                  </a:extLst>
                </p:cNvPr>
                <p:cNvSpPr txBox="1"/>
                <p:nvPr/>
              </p:nvSpPr>
              <p:spPr>
                <a:xfrm>
                  <a:off x="4236908" y="1352445"/>
                  <a:ext cx="778510" cy="482600"/>
                </a:xfrm>
                <a:prstGeom prst="rect">
                  <a:avLst/>
                </a:prstGeom>
              </p:spPr>
              <p:txBody>
                <a:bodyPr vert="horz" wrap="square" lIns="0" tIns="12700" rIns="0" bIns="0" rtlCol="0">
                  <a:spAutoFit/>
                </a:bodyPr>
                <a:lstStyle/>
                <a:p>
                  <a:pPr marL="12700" marR="5080">
                    <a:lnSpc>
                      <a:spcPct val="115399"/>
                    </a:lnSpc>
                    <a:spcBef>
                      <a:spcPts val="100"/>
                    </a:spcBef>
                  </a:pPr>
                  <a:r>
                    <a:rPr sz="1300" b="1" spc="-5" dirty="0">
                      <a:solidFill>
                        <a:srgbClr val="858585"/>
                      </a:solidFill>
                      <a:latin typeface="Roboto"/>
                      <a:cs typeface="Roboto"/>
                    </a:rPr>
                    <a:t>Uni</a:t>
                  </a:r>
                  <a:r>
                    <a:rPr sz="1300" b="1" spc="-10" dirty="0">
                      <a:solidFill>
                        <a:srgbClr val="858585"/>
                      </a:solidFill>
                      <a:latin typeface="Roboto"/>
                      <a:cs typeface="Roboto"/>
                    </a:rPr>
                    <a:t>v</a:t>
                  </a:r>
                  <a:r>
                    <a:rPr sz="1300" b="1" spc="-5" dirty="0">
                      <a:solidFill>
                        <a:srgbClr val="858585"/>
                      </a:solidFill>
                      <a:latin typeface="Roboto"/>
                      <a:cs typeface="Roboto"/>
                    </a:rPr>
                    <a:t>ariate  </a:t>
                  </a:r>
                  <a:r>
                    <a:rPr sz="1300" b="1" spc="-10" dirty="0">
                      <a:solidFill>
                        <a:srgbClr val="858585"/>
                      </a:solidFill>
                      <a:latin typeface="Roboto"/>
                      <a:cs typeface="Roboto"/>
                    </a:rPr>
                    <a:t>Analysis</a:t>
                  </a:r>
                  <a:endParaRPr sz="1300" dirty="0">
                    <a:latin typeface="Roboto"/>
                    <a:cs typeface="Roboto"/>
                  </a:endParaRPr>
                </a:p>
              </p:txBody>
            </p:sp>
            <p:sp>
              <p:nvSpPr>
                <p:cNvPr id="28" name="object 27">
                  <a:extLst>
                    <a:ext uri="{FF2B5EF4-FFF2-40B4-BE49-F238E27FC236}">
                      <a16:creationId xmlns:a16="http://schemas.microsoft.com/office/drawing/2014/main" id="{91F960A1-2F91-4DAF-97CA-988CC603B11C}"/>
                    </a:ext>
                  </a:extLst>
                </p:cNvPr>
                <p:cNvSpPr txBox="1"/>
                <p:nvPr/>
              </p:nvSpPr>
              <p:spPr>
                <a:xfrm>
                  <a:off x="4214791" y="2437801"/>
                  <a:ext cx="958300" cy="1736886"/>
                </a:xfrm>
                <a:prstGeom prst="rect">
                  <a:avLst/>
                </a:prstGeom>
              </p:spPr>
              <p:txBody>
                <a:bodyPr vert="horz" wrap="square" lIns="0" tIns="12700" rIns="0" bIns="0" rtlCol="0">
                  <a:spAutoFit/>
                </a:bodyPr>
                <a:lstStyle/>
                <a:p>
                  <a:pPr marL="12700" marR="5080">
                    <a:lnSpc>
                      <a:spcPct val="113599"/>
                    </a:lnSpc>
                    <a:spcBef>
                      <a:spcPts val="100"/>
                    </a:spcBef>
                  </a:pPr>
                  <a:r>
                    <a:rPr lang="en-US" sz="1100" spc="-5" dirty="0">
                      <a:solidFill>
                        <a:srgbClr val="858585"/>
                      </a:solidFill>
                      <a:latin typeface="RobotoRegular"/>
                      <a:cs typeface="RobotoRegular"/>
                    </a:rPr>
                    <a:t>Exploring each variable in the dataset individually and looking at their range, central tendency of the values</a:t>
                  </a:r>
                  <a:endParaRPr sz="1100" dirty="0">
                    <a:latin typeface="RobotoRegular"/>
                    <a:cs typeface="RobotoRegular"/>
                  </a:endParaRPr>
                </a:p>
              </p:txBody>
            </p:sp>
            <p:sp>
              <p:nvSpPr>
                <p:cNvPr id="30" name="object 29">
                  <a:extLst>
                    <a:ext uri="{FF2B5EF4-FFF2-40B4-BE49-F238E27FC236}">
                      <a16:creationId xmlns:a16="http://schemas.microsoft.com/office/drawing/2014/main" id="{7500B2A2-70E6-43CA-9388-EA50A419490F}"/>
                    </a:ext>
                  </a:extLst>
                </p:cNvPr>
                <p:cNvSpPr txBox="1"/>
                <p:nvPr/>
              </p:nvSpPr>
              <p:spPr>
                <a:xfrm>
                  <a:off x="5890960" y="2456496"/>
                  <a:ext cx="1203368" cy="1736886"/>
                </a:xfrm>
                <a:prstGeom prst="rect">
                  <a:avLst/>
                </a:prstGeom>
              </p:spPr>
              <p:txBody>
                <a:bodyPr vert="horz" wrap="square" lIns="0" tIns="12700" rIns="0" bIns="0" rtlCol="0">
                  <a:spAutoFit/>
                </a:bodyPr>
                <a:lstStyle/>
                <a:p>
                  <a:pPr marL="12700" marR="5080">
                    <a:lnSpc>
                      <a:spcPct val="113599"/>
                    </a:lnSpc>
                    <a:spcBef>
                      <a:spcPts val="550"/>
                    </a:spcBef>
                  </a:pPr>
                  <a:r>
                    <a:rPr lang="en-US" sz="1100" spc="-5" dirty="0">
                      <a:solidFill>
                        <a:srgbClr val="858585"/>
                      </a:solidFill>
                      <a:latin typeface="RobotoRegular"/>
                    </a:rPr>
                    <a:t>Univariant analysis on various segments of variables to determine the default cases, grouping segments for easier analysis.</a:t>
                  </a:r>
                  <a:endParaRPr sz="1100" spc="-5" dirty="0">
                    <a:solidFill>
                      <a:srgbClr val="858585"/>
                    </a:solidFill>
                    <a:latin typeface="RobotoRegular"/>
                  </a:endParaRPr>
                </a:p>
              </p:txBody>
            </p:sp>
            <p:sp>
              <p:nvSpPr>
                <p:cNvPr id="32" name="object 31">
                  <a:extLst>
                    <a:ext uri="{FF2B5EF4-FFF2-40B4-BE49-F238E27FC236}">
                      <a16:creationId xmlns:a16="http://schemas.microsoft.com/office/drawing/2014/main" id="{A7A2D5EE-A7E5-4C93-967B-2899E8EF8438}"/>
                    </a:ext>
                  </a:extLst>
                </p:cNvPr>
                <p:cNvSpPr txBox="1"/>
                <p:nvPr/>
              </p:nvSpPr>
              <p:spPr>
                <a:xfrm>
                  <a:off x="8006861" y="1386489"/>
                  <a:ext cx="683260" cy="482600"/>
                </a:xfrm>
                <a:prstGeom prst="rect">
                  <a:avLst/>
                </a:prstGeom>
              </p:spPr>
              <p:txBody>
                <a:bodyPr vert="horz" wrap="square" lIns="0" tIns="12700" rIns="0" bIns="0" rtlCol="0">
                  <a:spAutoFit/>
                </a:bodyPr>
                <a:lstStyle/>
                <a:p>
                  <a:pPr marL="12700" marR="5080">
                    <a:lnSpc>
                      <a:spcPct val="115399"/>
                    </a:lnSpc>
                    <a:spcBef>
                      <a:spcPts val="100"/>
                    </a:spcBef>
                  </a:pPr>
                  <a:r>
                    <a:rPr sz="1300" b="1" spc="-5" dirty="0">
                      <a:solidFill>
                        <a:srgbClr val="858585"/>
                      </a:solidFill>
                      <a:latin typeface="Roboto"/>
                      <a:cs typeface="Roboto"/>
                    </a:rPr>
                    <a:t>Bi</a:t>
                  </a:r>
                  <a:r>
                    <a:rPr sz="1300" b="1" spc="-10" dirty="0">
                      <a:solidFill>
                        <a:srgbClr val="858585"/>
                      </a:solidFill>
                      <a:latin typeface="Roboto"/>
                      <a:cs typeface="Roboto"/>
                    </a:rPr>
                    <a:t>v</a:t>
                  </a:r>
                  <a:r>
                    <a:rPr sz="1300" b="1" spc="-5" dirty="0">
                      <a:solidFill>
                        <a:srgbClr val="858585"/>
                      </a:solidFill>
                      <a:latin typeface="Roboto"/>
                      <a:cs typeface="Roboto"/>
                    </a:rPr>
                    <a:t>ariate  </a:t>
                  </a:r>
                  <a:r>
                    <a:rPr sz="1300" b="1" spc="-10" dirty="0">
                      <a:solidFill>
                        <a:srgbClr val="858585"/>
                      </a:solidFill>
                      <a:latin typeface="Roboto"/>
                      <a:cs typeface="Roboto"/>
                    </a:rPr>
                    <a:t>Analysis</a:t>
                  </a:r>
                  <a:endParaRPr sz="1300" dirty="0">
                    <a:latin typeface="Roboto"/>
                    <a:cs typeface="Roboto"/>
                  </a:endParaRPr>
                </a:p>
              </p:txBody>
            </p:sp>
            <p:sp>
              <p:nvSpPr>
                <p:cNvPr id="33" name="object 32">
                  <a:extLst>
                    <a:ext uri="{FF2B5EF4-FFF2-40B4-BE49-F238E27FC236}">
                      <a16:creationId xmlns:a16="http://schemas.microsoft.com/office/drawing/2014/main" id="{F34767BD-8A57-4014-9149-D8E34A8A3F14}"/>
                    </a:ext>
                  </a:extLst>
                </p:cNvPr>
                <p:cNvSpPr txBox="1"/>
                <p:nvPr/>
              </p:nvSpPr>
              <p:spPr>
                <a:xfrm>
                  <a:off x="7936190" y="2456496"/>
                  <a:ext cx="953287" cy="1736886"/>
                </a:xfrm>
                <a:prstGeom prst="rect">
                  <a:avLst/>
                </a:prstGeom>
              </p:spPr>
              <p:txBody>
                <a:bodyPr vert="horz" wrap="square" lIns="0" tIns="12700" rIns="0" bIns="0" rtlCol="0">
                  <a:spAutoFit/>
                </a:bodyPr>
                <a:lstStyle/>
                <a:p>
                  <a:pPr marL="12700" marR="5080">
                    <a:lnSpc>
                      <a:spcPct val="113599"/>
                    </a:lnSpc>
                    <a:spcBef>
                      <a:spcPts val="100"/>
                    </a:spcBef>
                  </a:pPr>
                  <a:r>
                    <a:rPr lang="en-US" sz="1100" spc="-5" dirty="0">
                      <a:solidFill>
                        <a:srgbClr val="858585"/>
                      </a:solidFill>
                      <a:latin typeface="RobotoRegular"/>
                    </a:rPr>
                    <a:t>Considering two or more variables to a determine the default rates &amp; correlation between variables if any exist. </a:t>
                  </a:r>
                  <a:endParaRPr sz="1100" spc="-5" dirty="0">
                    <a:solidFill>
                      <a:srgbClr val="858585"/>
                    </a:solidFill>
                    <a:latin typeface="RobotoRegular"/>
                  </a:endParaRPr>
                </a:p>
              </p:txBody>
            </p:sp>
          </p:grpSp>
          <p:sp>
            <p:nvSpPr>
              <p:cNvPr id="37" name="Rectangle 36">
                <a:extLst>
                  <a:ext uri="{FF2B5EF4-FFF2-40B4-BE49-F238E27FC236}">
                    <a16:creationId xmlns:a16="http://schemas.microsoft.com/office/drawing/2014/main" id="{B5C30DCC-DE92-4E55-BEDF-71B947950E94}"/>
                  </a:ext>
                </a:extLst>
              </p:cNvPr>
              <p:cNvSpPr/>
              <p:nvPr/>
            </p:nvSpPr>
            <p:spPr>
              <a:xfrm>
                <a:off x="490194" y="1140643"/>
                <a:ext cx="11387579" cy="41760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268016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D7E2160-B5E3-420C-B808-E201A692EDF1}"/>
              </a:ext>
            </a:extLst>
          </p:cNvPr>
          <p:cNvSpPr txBox="1">
            <a:spLocks noGrp="1"/>
          </p:cNvSpPr>
          <p:nvPr>
            <p:ph type="title"/>
          </p:nvPr>
        </p:nvSpPr>
        <p:spPr>
          <a:xfrm>
            <a:off x="408732" y="1334998"/>
            <a:ext cx="4146080" cy="320601"/>
          </a:xfrm>
          <a:prstGeom prst="rect">
            <a:avLst/>
          </a:prstGeom>
        </p:spPr>
        <p:txBody>
          <a:bodyPr vert="horz" wrap="square" lIns="0" tIns="12700" rIns="0" bIns="0" rtlCol="0">
            <a:spAutoFit/>
          </a:bodyPr>
          <a:lstStyle/>
          <a:p>
            <a:pPr marL="12700" algn="just">
              <a:lnSpc>
                <a:spcPct val="100000"/>
              </a:lnSpc>
              <a:spcBef>
                <a:spcPts val="100"/>
              </a:spcBef>
            </a:pPr>
            <a:r>
              <a:rPr lang="en-US" sz="2000" b="1" spc="-5" dirty="0">
                <a:latin typeface="Times New Roman"/>
                <a:cs typeface="Times New Roman"/>
              </a:rPr>
              <a:t>Term of loan</a:t>
            </a:r>
            <a:endParaRPr sz="2000" dirty="0">
              <a:latin typeface="Times New Roman"/>
              <a:cs typeface="Times New Roman"/>
            </a:endParaRPr>
          </a:p>
        </p:txBody>
      </p:sp>
      <p:pic>
        <p:nvPicPr>
          <p:cNvPr id="9" name="Picture 8">
            <a:extLst>
              <a:ext uri="{FF2B5EF4-FFF2-40B4-BE49-F238E27FC236}">
                <a16:creationId xmlns:a16="http://schemas.microsoft.com/office/drawing/2014/main" id="{26125435-FCDF-479E-AF66-57F47D63D6B7}"/>
              </a:ext>
            </a:extLst>
          </p:cNvPr>
          <p:cNvPicPr>
            <a:picLocks noChangeAspect="1"/>
          </p:cNvPicPr>
          <p:nvPr/>
        </p:nvPicPr>
        <p:blipFill rotWithShape="1">
          <a:blip r:embed="rId2"/>
          <a:srcRect l="26306" t="38861" r="27561" b="8299"/>
          <a:stretch/>
        </p:blipFill>
        <p:spPr>
          <a:xfrm>
            <a:off x="0" y="1741336"/>
            <a:ext cx="5907819" cy="3475461"/>
          </a:xfrm>
          <a:prstGeom prst="rect">
            <a:avLst/>
          </a:prstGeom>
        </p:spPr>
      </p:pic>
      <p:sp>
        <p:nvSpPr>
          <p:cNvPr id="11" name="TextBox 10">
            <a:extLst>
              <a:ext uri="{FF2B5EF4-FFF2-40B4-BE49-F238E27FC236}">
                <a16:creationId xmlns:a16="http://schemas.microsoft.com/office/drawing/2014/main" id="{085B3D11-9DDD-49C8-B72C-F719C4435A4E}"/>
              </a:ext>
            </a:extLst>
          </p:cNvPr>
          <p:cNvSpPr txBox="1"/>
          <p:nvPr/>
        </p:nvSpPr>
        <p:spPr>
          <a:xfrm>
            <a:off x="520834" y="5468367"/>
            <a:ext cx="10951589" cy="1238801"/>
          </a:xfrm>
          <a:prstGeom prst="rect">
            <a:avLst/>
          </a:prstGeom>
          <a:noFill/>
        </p:spPr>
        <p:txBody>
          <a:bodyPr wrap="square">
            <a:spAutoFit/>
          </a:bodyPr>
          <a:lstStyle/>
          <a:p>
            <a:pPr marL="379095" indent="-367030">
              <a:lnSpc>
                <a:spcPct val="100000"/>
              </a:lnSpc>
              <a:spcBef>
                <a:spcPts val="100"/>
              </a:spcBef>
              <a:buFont typeface="Arial"/>
              <a:buChar char="●"/>
              <a:tabLst>
                <a:tab pos="379095" algn="l"/>
                <a:tab pos="379730" algn="l"/>
              </a:tabLst>
            </a:pPr>
            <a:r>
              <a:rPr lang="en-US" dirty="0"/>
              <a:t>The loans are provided with two loan repayment terms (installment terms) 36 Months &amp; 60 Months.</a:t>
            </a:r>
          </a:p>
          <a:p>
            <a:pPr marL="379095" indent="-367030">
              <a:lnSpc>
                <a:spcPct val="100000"/>
              </a:lnSpc>
              <a:spcBef>
                <a:spcPts val="100"/>
              </a:spcBef>
              <a:buFont typeface="Arial"/>
              <a:buChar char="●"/>
              <a:tabLst>
                <a:tab pos="379095" algn="l"/>
                <a:tab pos="379730" algn="l"/>
              </a:tabLst>
            </a:pPr>
            <a:r>
              <a:rPr lang="en-US" dirty="0"/>
              <a:t>Loan applicants who opted for 36 months had charged off percentage around 11 %.</a:t>
            </a:r>
          </a:p>
          <a:p>
            <a:pPr marL="379095" indent="-367030">
              <a:spcBef>
                <a:spcPts val="100"/>
              </a:spcBef>
              <a:buFont typeface="Arial"/>
              <a:buChar char="●"/>
              <a:tabLst>
                <a:tab pos="379095" algn="l"/>
                <a:tab pos="379730" algn="l"/>
              </a:tabLst>
            </a:pPr>
            <a:r>
              <a:rPr lang="en-US" dirty="0"/>
              <a:t>Loan applicants who opted for 60 months had charged off percentage around 25 %.</a:t>
            </a:r>
          </a:p>
          <a:p>
            <a:pPr marL="379095" indent="-367030">
              <a:spcBef>
                <a:spcPts val="100"/>
              </a:spcBef>
              <a:buFont typeface="Arial"/>
              <a:buChar char="●"/>
              <a:tabLst>
                <a:tab pos="379095" algn="l"/>
                <a:tab pos="379730" algn="l"/>
              </a:tabLst>
            </a:pPr>
            <a:r>
              <a:rPr lang="en-US" dirty="0"/>
              <a:t>It is evident that in terms of charged off percentage 60 Months loan applications are more prone to default.</a:t>
            </a:r>
          </a:p>
        </p:txBody>
      </p:sp>
      <p:sp>
        <p:nvSpPr>
          <p:cNvPr id="5" name="object 2">
            <a:extLst>
              <a:ext uri="{FF2B5EF4-FFF2-40B4-BE49-F238E27FC236}">
                <a16:creationId xmlns:a16="http://schemas.microsoft.com/office/drawing/2014/main" id="{C99727C4-45F2-4DCA-A785-08BEF6C4098B}"/>
              </a:ext>
            </a:extLst>
          </p:cNvPr>
          <p:cNvSpPr txBox="1">
            <a:spLocks/>
          </p:cNvSpPr>
          <p:nvPr/>
        </p:nvSpPr>
        <p:spPr>
          <a:xfrm>
            <a:off x="4554812" y="347940"/>
            <a:ext cx="4279087"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just">
              <a:lnSpc>
                <a:spcPct val="100000"/>
              </a:lnSpc>
              <a:spcBef>
                <a:spcPts val="100"/>
              </a:spcBef>
            </a:pPr>
            <a:r>
              <a:rPr lang="en-US" sz="2800" b="1" spc="-5" dirty="0">
                <a:latin typeface="Times New Roman"/>
                <a:cs typeface="Times New Roman"/>
              </a:rPr>
              <a:t>Driver Variables</a:t>
            </a:r>
            <a:endParaRPr lang="en-US" sz="2800" dirty="0">
              <a:latin typeface="Times New Roman"/>
              <a:cs typeface="Times New Roman"/>
            </a:endParaRPr>
          </a:p>
        </p:txBody>
      </p:sp>
      <p:pic>
        <p:nvPicPr>
          <p:cNvPr id="1026" name="Picture 2">
            <a:extLst>
              <a:ext uri="{FF2B5EF4-FFF2-40B4-BE49-F238E27FC236}">
                <a16:creationId xmlns:a16="http://schemas.microsoft.com/office/drawing/2014/main" id="{7ABC89CE-FE94-41E1-BD1D-84E4E8D30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5219"/>
            <a:ext cx="5907819" cy="384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3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C9B4C964-E2E0-4F99-86D7-727A63607572}"/>
              </a:ext>
            </a:extLst>
          </p:cNvPr>
          <p:cNvSpPr txBox="1">
            <a:spLocks noGrp="1"/>
          </p:cNvSpPr>
          <p:nvPr>
            <p:ph type="title"/>
          </p:nvPr>
        </p:nvSpPr>
        <p:spPr>
          <a:xfrm>
            <a:off x="691909" y="966365"/>
            <a:ext cx="1582163" cy="320601"/>
          </a:xfrm>
          <a:prstGeom prst="rect">
            <a:avLst/>
          </a:prstGeom>
        </p:spPr>
        <p:txBody>
          <a:bodyPr vert="horz" wrap="square" lIns="0" tIns="12700" rIns="0" bIns="0" rtlCol="0">
            <a:spAutoFit/>
          </a:bodyPr>
          <a:lstStyle/>
          <a:p>
            <a:pPr marL="12700" algn="just">
              <a:lnSpc>
                <a:spcPct val="100000"/>
              </a:lnSpc>
              <a:spcBef>
                <a:spcPts val="100"/>
              </a:spcBef>
            </a:pPr>
            <a:r>
              <a:rPr lang="en-US" sz="2000" b="1" spc="-5" dirty="0">
                <a:latin typeface="Times New Roman"/>
                <a:cs typeface="Times New Roman"/>
              </a:rPr>
              <a:t>Grade</a:t>
            </a:r>
            <a:endParaRPr sz="2000" dirty="0">
              <a:latin typeface="Times New Roman"/>
              <a:cs typeface="Times New Roman"/>
            </a:endParaRPr>
          </a:p>
        </p:txBody>
      </p:sp>
      <p:sp>
        <p:nvSpPr>
          <p:cNvPr id="7" name="TextBox 6">
            <a:extLst>
              <a:ext uri="{FF2B5EF4-FFF2-40B4-BE49-F238E27FC236}">
                <a16:creationId xmlns:a16="http://schemas.microsoft.com/office/drawing/2014/main" id="{E9A401D8-2E3E-46E9-9A2A-A2B5972648AC}"/>
              </a:ext>
            </a:extLst>
          </p:cNvPr>
          <p:cNvSpPr txBox="1"/>
          <p:nvPr/>
        </p:nvSpPr>
        <p:spPr>
          <a:xfrm>
            <a:off x="633058" y="3228910"/>
            <a:ext cx="10951589" cy="843821"/>
          </a:xfrm>
          <a:prstGeom prst="rect">
            <a:avLst/>
          </a:prstGeom>
          <a:noFill/>
        </p:spPr>
        <p:txBody>
          <a:bodyPr wrap="square">
            <a:spAutoFit/>
          </a:bodyPr>
          <a:lstStyle/>
          <a:p>
            <a:pPr marL="379095" indent="-367030">
              <a:lnSpc>
                <a:spcPct val="100000"/>
              </a:lnSpc>
              <a:spcBef>
                <a:spcPts val="100"/>
              </a:spcBef>
              <a:buFont typeface="Arial"/>
              <a:buChar char="●"/>
              <a:tabLst>
                <a:tab pos="379095" algn="l"/>
                <a:tab pos="379730" algn="l"/>
              </a:tabLst>
            </a:pPr>
            <a:r>
              <a:rPr lang="en-US" sz="1600" dirty="0"/>
              <a:t>The best Grade being A is very likely to reply the loan and all the latter grades being successively bad with almost incremental          percentage of being Charged off.</a:t>
            </a:r>
          </a:p>
          <a:p>
            <a:pPr marL="379095" indent="-367030">
              <a:lnSpc>
                <a:spcPct val="100000"/>
              </a:lnSpc>
              <a:spcBef>
                <a:spcPts val="100"/>
              </a:spcBef>
              <a:buFont typeface="Arial"/>
              <a:buChar char="●"/>
              <a:tabLst>
                <a:tab pos="379095" algn="l"/>
                <a:tab pos="379730" algn="l"/>
              </a:tabLst>
            </a:pPr>
            <a:r>
              <a:rPr lang="en-US" sz="1600" dirty="0"/>
              <a:t>The top 2 Grades in terms of percentage likely to default are </a:t>
            </a:r>
            <a:r>
              <a:rPr lang="en-US" sz="1600" b="1" dirty="0"/>
              <a:t>G &amp; F </a:t>
            </a:r>
            <a:r>
              <a:rPr lang="en-US" sz="1600" dirty="0"/>
              <a:t>with charged off percentage 33%  each.</a:t>
            </a:r>
          </a:p>
        </p:txBody>
      </p:sp>
      <p:pic>
        <p:nvPicPr>
          <p:cNvPr id="11" name="Picture 10">
            <a:extLst>
              <a:ext uri="{FF2B5EF4-FFF2-40B4-BE49-F238E27FC236}">
                <a16:creationId xmlns:a16="http://schemas.microsoft.com/office/drawing/2014/main" id="{A996012B-510F-4618-ADF6-6A66138C01EA}"/>
              </a:ext>
            </a:extLst>
          </p:cNvPr>
          <p:cNvPicPr>
            <a:picLocks noChangeAspect="1"/>
          </p:cNvPicPr>
          <p:nvPr/>
        </p:nvPicPr>
        <p:blipFill rotWithShape="1">
          <a:blip r:embed="rId2"/>
          <a:srcRect l="26610" t="37526" r="27553" b="35142"/>
          <a:stretch/>
        </p:blipFill>
        <p:spPr>
          <a:xfrm>
            <a:off x="284990" y="4191149"/>
            <a:ext cx="5918576" cy="2422691"/>
          </a:xfrm>
          <a:prstGeom prst="rect">
            <a:avLst/>
          </a:prstGeom>
        </p:spPr>
      </p:pic>
      <p:sp>
        <p:nvSpPr>
          <p:cNvPr id="13" name="TextBox 12">
            <a:extLst>
              <a:ext uri="{FF2B5EF4-FFF2-40B4-BE49-F238E27FC236}">
                <a16:creationId xmlns:a16="http://schemas.microsoft.com/office/drawing/2014/main" id="{056B308C-BE9A-4B3B-A702-3738A4F939AA}"/>
              </a:ext>
            </a:extLst>
          </p:cNvPr>
          <p:cNvSpPr txBox="1"/>
          <p:nvPr/>
        </p:nvSpPr>
        <p:spPr>
          <a:xfrm>
            <a:off x="6196787" y="4521091"/>
            <a:ext cx="5975110" cy="1633781"/>
          </a:xfrm>
          <a:prstGeom prst="rect">
            <a:avLst/>
          </a:prstGeom>
          <a:noFill/>
        </p:spPr>
        <p:txBody>
          <a:bodyPr wrap="square">
            <a:spAutoFit/>
          </a:bodyPr>
          <a:lstStyle/>
          <a:p>
            <a:pPr marL="379095" indent="-367030">
              <a:lnSpc>
                <a:spcPct val="100000"/>
              </a:lnSpc>
              <a:spcBef>
                <a:spcPts val="100"/>
              </a:spcBef>
              <a:buFont typeface="Arial"/>
              <a:buChar char="●"/>
              <a:tabLst>
                <a:tab pos="379095" algn="l"/>
                <a:tab pos="379730" algn="l"/>
              </a:tabLst>
            </a:pPr>
            <a:r>
              <a:rPr lang="en-US" sz="1600" dirty="0"/>
              <a:t>In terms of numbers </a:t>
            </a:r>
            <a:r>
              <a:rPr lang="en-US" sz="1600" b="1" dirty="0"/>
              <a:t>Grades B</a:t>
            </a:r>
            <a:r>
              <a:rPr lang="en-US" sz="1600" dirty="0"/>
              <a:t>  has the highest Charged off rate</a:t>
            </a:r>
          </a:p>
          <a:p>
            <a:pPr marL="12065">
              <a:lnSpc>
                <a:spcPct val="100000"/>
              </a:lnSpc>
              <a:spcBef>
                <a:spcPts val="100"/>
              </a:spcBef>
              <a:tabLst>
                <a:tab pos="379095" algn="l"/>
                <a:tab pos="379730" algn="l"/>
              </a:tabLst>
            </a:pPr>
            <a:r>
              <a:rPr lang="en-US" sz="1600" dirty="0"/>
              <a:t>        with </a:t>
            </a:r>
            <a:r>
              <a:rPr lang="en-US" sz="1600" b="1" dirty="0"/>
              <a:t>1403 charged off applications</a:t>
            </a:r>
            <a:r>
              <a:rPr lang="en-US" sz="1600" dirty="0"/>
              <a:t>.</a:t>
            </a:r>
          </a:p>
          <a:p>
            <a:pPr marL="12065">
              <a:lnSpc>
                <a:spcPct val="100000"/>
              </a:lnSpc>
              <a:spcBef>
                <a:spcPts val="100"/>
              </a:spcBef>
              <a:tabLst>
                <a:tab pos="379095" algn="l"/>
                <a:tab pos="379730" algn="l"/>
              </a:tabLst>
            </a:pPr>
            <a:endParaRPr lang="en-US" sz="1600" dirty="0"/>
          </a:p>
          <a:p>
            <a:pPr marL="379095" indent="-367030">
              <a:lnSpc>
                <a:spcPct val="100000"/>
              </a:lnSpc>
              <a:spcBef>
                <a:spcPts val="100"/>
              </a:spcBef>
              <a:buFont typeface="Arial"/>
              <a:buChar char="●"/>
              <a:tabLst>
                <a:tab pos="379095" algn="l"/>
                <a:tab pos="379730" algn="l"/>
              </a:tabLst>
            </a:pPr>
            <a:r>
              <a:rPr lang="en-US" sz="1600" dirty="0"/>
              <a:t> It is followed by the </a:t>
            </a:r>
            <a:r>
              <a:rPr lang="en-US" sz="1600" b="1" dirty="0"/>
              <a:t>Grade C</a:t>
            </a:r>
            <a:r>
              <a:rPr lang="en-US" sz="1600" dirty="0"/>
              <a:t> with second highest Charged off rate</a:t>
            </a:r>
          </a:p>
          <a:p>
            <a:pPr marL="12065">
              <a:lnSpc>
                <a:spcPct val="100000"/>
              </a:lnSpc>
              <a:spcBef>
                <a:spcPts val="100"/>
              </a:spcBef>
              <a:tabLst>
                <a:tab pos="379095" algn="l"/>
                <a:tab pos="379730" algn="l"/>
              </a:tabLst>
            </a:pPr>
            <a:r>
              <a:rPr lang="en-US" sz="1600" dirty="0"/>
              <a:t>        with </a:t>
            </a:r>
            <a:r>
              <a:rPr lang="en-US" sz="1600" b="1" dirty="0"/>
              <a:t>1315 charged off applications.</a:t>
            </a:r>
            <a:endParaRPr lang="en-US" sz="1600" dirty="0"/>
          </a:p>
          <a:p>
            <a:pPr marL="12065">
              <a:lnSpc>
                <a:spcPct val="100000"/>
              </a:lnSpc>
              <a:spcBef>
                <a:spcPts val="100"/>
              </a:spcBef>
              <a:tabLst>
                <a:tab pos="379095" algn="l"/>
                <a:tab pos="379730" algn="l"/>
              </a:tabLst>
            </a:pPr>
            <a:endParaRPr lang="en-US" sz="1600" dirty="0"/>
          </a:p>
        </p:txBody>
      </p:sp>
      <p:sp>
        <p:nvSpPr>
          <p:cNvPr id="8" name="object 2">
            <a:extLst>
              <a:ext uri="{FF2B5EF4-FFF2-40B4-BE49-F238E27FC236}">
                <a16:creationId xmlns:a16="http://schemas.microsoft.com/office/drawing/2014/main" id="{7624A082-6A9C-4CAE-A9FA-8C08A49828C8}"/>
              </a:ext>
            </a:extLst>
          </p:cNvPr>
          <p:cNvSpPr txBox="1">
            <a:spLocks/>
          </p:cNvSpPr>
          <p:nvPr/>
        </p:nvSpPr>
        <p:spPr>
          <a:xfrm>
            <a:off x="4554812" y="347940"/>
            <a:ext cx="4279087"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just">
              <a:lnSpc>
                <a:spcPct val="100000"/>
              </a:lnSpc>
              <a:spcBef>
                <a:spcPts val="100"/>
              </a:spcBef>
            </a:pPr>
            <a:r>
              <a:rPr lang="en-US" sz="2800" b="1" spc="-5" dirty="0">
                <a:latin typeface="Times New Roman"/>
                <a:cs typeface="Times New Roman"/>
              </a:rPr>
              <a:t>Driver Variables</a:t>
            </a:r>
            <a:endParaRPr lang="en-US" sz="2800" dirty="0">
              <a:latin typeface="Times New Roman"/>
              <a:cs typeface="Times New Roman"/>
            </a:endParaRPr>
          </a:p>
        </p:txBody>
      </p:sp>
      <p:pic>
        <p:nvPicPr>
          <p:cNvPr id="2052" name="Picture 4">
            <a:extLst>
              <a:ext uri="{FF2B5EF4-FFF2-40B4-BE49-F238E27FC236}">
                <a16:creationId xmlns:a16="http://schemas.microsoft.com/office/drawing/2014/main" id="{C25E9110-8D5A-4266-A64B-EA5B1866E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354" y="1240011"/>
            <a:ext cx="4818184" cy="1934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1ADFD18-D8FA-48EC-AD92-D799CF9A8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75" y="1341845"/>
            <a:ext cx="6641347" cy="176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75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2E004E-A678-4779-8580-D74DB840ED76}"/>
              </a:ext>
            </a:extLst>
          </p:cNvPr>
          <p:cNvPicPr>
            <a:picLocks noChangeAspect="1"/>
          </p:cNvPicPr>
          <p:nvPr/>
        </p:nvPicPr>
        <p:blipFill rotWithShape="1">
          <a:blip r:embed="rId2">
            <a:clrChange>
              <a:clrFrom>
                <a:srgbClr val="FFFFFF"/>
              </a:clrFrom>
              <a:clrTo>
                <a:srgbClr val="FFFFFF">
                  <a:alpha val="0"/>
                </a:srgbClr>
              </a:clrTo>
            </a:clrChange>
          </a:blip>
          <a:srcRect l="26389" t="40329" r="21944" b="18848"/>
          <a:stretch/>
        </p:blipFill>
        <p:spPr>
          <a:xfrm>
            <a:off x="118191" y="1432504"/>
            <a:ext cx="9410119" cy="3794406"/>
          </a:xfrm>
          <a:prstGeom prst="rect">
            <a:avLst/>
          </a:prstGeom>
        </p:spPr>
      </p:pic>
      <p:sp>
        <p:nvSpPr>
          <p:cNvPr id="4" name="object 2">
            <a:extLst>
              <a:ext uri="{FF2B5EF4-FFF2-40B4-BE49-F238E27FC236}">
                <a16:creationId xmlns:a16="http://schemas.microsoft.com/office/drawing/2014/main" id="{AF458208-82F5-4C6A-9F48-5B0FF3D84281}"/>
              </a:ext>
            </a:extLst>
          </p:cNvPr>
          <p:cNvSpPr txBox="1">
            <a:spLocks noGrp="1"/>
          </p:cNvSpPr>
          <p:nvPr>
            <p:ph type="title"/>
          </p:nvPr>
        </p:nvSpPr>
        <p:spPr>
          <a:xfrm>
            <a:off x="877305" y="994985"/>
            <a:ext cx="4667554" cy="320601"/>
          </a:xfrm>
          <a:prstGeom prst="rect">
            <a:avLst/>
          </a:prstGeom>
        </p:spPr>
        <p:txBody>
          <a:bodyPr vert="horz" wrap="square" lIns="0" tIns="12700" rIns="0" bIns="0" rtlCol="0">
            <a:spAutoFit/>
          </a:bodyPr>
          <a:lstStyle/>
          <a:p>
            <a:pPr marL="12700" algn="just">
              <a:lnSpc>
                <a:spcPct val="100000"/>
              </a:lnSpc>
              <a:spcBef>
                <a:spcPts val="100"/>
              </a:spcBef>
            </a:pPr>
            <a:r>
              <a:rPr lang="en-US" sz="2000" b="1" spc="-5" dirty="0">
                <a:latin typeface="Times New Roman"/>
                <a:cs typeface="Times New Roman"/>
              </a:rPr>
              <a:t>Purpose of loan</a:t>
            </a:r>
            <a:endParaRPr sz="2500" dirty="0">
              <a:latin typeface="Times New Roman"/>
              <a:cs typeface="Times New Roman"/>
            </a:endParaRPr>
          </a:p>
        </p:txBody>
      </p:sp>
      <p:sp>
        <p:nvSpPr>
          <p:cNvPr id="7" name="TextBox 6">
            <a:extLst>
              <a:ext uri="{FF2B5EF4-FFF2-40B4-BE49-F238E27FC236}">
                <a16:creationId xmlns:a16="http://schemas.microsoft.com/office/drawing/2014/main" id="{9E092551-A78C-4A25-BB0B-3ABD505E4427}"/>
              </a:ext>
            </a:extLst>
          </p:cNvPr>
          <p:cNvSpPr txBox="1"/>
          <p:nvPr/>
        </p:nvSpPr>
        <p:spPr>
          <a:xfrm>
            <a:off x="620205" y="5385088"/>
            <a:ext cx="10951589" cy="1115690"/>
          </a:xfrm>
          <a:prstGeom prst="rect">
            <a:avLst/>
          </a:prstGeom>
          <a:noFill/>
        </p:spPr>
        <p:txBody>
          <a:bodyPr wrap="square">
            <a:spAutoFit/>
          </a:bodyPr>
          <a:lstStyle/>
          <a:p>
            <a:pPr marL="379095" indent="-367030">
              <a:lnSpc>
                <a:spcPct val="100000"/>
              </a:lnSpc>
              <a:spcBef>
                <a:spcPts val="100"/>
              </a:spcBef>
              <a:buFont typeface="Arial"/>
              <a:buChar char="●"/>
              <a:tabLst>
                <a:tab pos="379095" algn="l"/>
                <a:tab pos="379730" algn="l"/>
              </a:tabLst>
            </a:pPr>
            <a:r>
              <a:rPr lang="en-US" sz="1600" dirty="0"/>
              <a:t>The borrower who mentioned the purpose of loan as  </a:t>
            </a:r>
            <a:r>
              <a:rPr lang="en-US" sz="1600" b="1" dirty="0"/>
              <a:t>“Small Business” has the highest percentage of Charged off</a:t>
            </a:r>
            <a:r>
              <a:rPr lang="en-US" sz="1600" dirty="0"/>
              <a:t> counts   </a:t>
            </a:r>
          </a:p>
          <a:p>
            <a:pPr marL="12065">
              <a:lnSpc>
                <a:spcPct val="100000"/>
              </a:lnSpc>
              <a:spcBef>
                <a:spcPts val="100"/>
              </a:spcBef>
              <a:tabLst>
                <a:tab pos="379095" algn="l"/>
                <a:tab pos="379730" algn="l"/>
              </a:tabLst>
            </a:pPr>
            <a:r>
              <a:rPr lang="en-US" sz="1600" dirty="0"/>
              <a:t>           27% with (464) Charge </a:t>
            </a:r>
            <a:r>
              <a:rPr lang="en-US" sz="1600" dirty="0" err="1"/>
              <a:t>offS</a:t>
            </a:r>
            <a:r>
              <a:rPr lang="en-US" sz="1600" dirty="0"/>
              <a:t>.</a:t>
            </a:r>
          </a:p>
          <a:p>
            <a:pPr marL="379095" indent="-367030">
              <a:lnSpc>
                <a:spcPct val="100000"/>
              </a:lnSpc>
              <a:spcBef>
                <a:spcPts val="100"/>
              </a:spcBef>
              <a:buFont typeface="Arial"/>
              <a:buChar char="●"/>
              <a:tabLst>
                <a:tab pos="379095" algn="l"/>
                <a:tab pos="379730" algn="l"/>
              </a:tabLst>
            </a:pPr>
            <a:r>
              <a:rPr lang="en-US" sz="1600" dirty="0"/>
              <a:t>The </a:t>
            </a:r>
            <a:r>
              <a:rPr lang="en-US" sz="1600" b="1" dirty="0"/>
              <a:t>highest number of charged off loan applications 2727 (15%)</a:t>
            </a:r>
            <a:r>
              <a:rPr lang="en-US" sz="1600" dirty="0"/>
              <a:t>,  are those who took loan for the purpose of </a:t>
            </a:r>
          </a:p>
          <a:p>
            <a:pPr marL="12065">
              <a:lnSpc>
                <a:spcPct val="100000"/>
              </a:lnSpc>
              <a:spcBef>
                <a:spcPts val="100"/>
              </a:spcBef>
              <a:tabLst>
                <a:tab pos="379095" algn="l"/>
                <a:tab pos="379730" algn="l"/>
              </a:tabLst>
            </a:pPr>
            <a:r>
              <a:rPr lang="en-US" sz="1600" dirty="0"/>
              <a:t>          </a:t>
            </a:r>
            <a:r>
              <a:rPr lang="en-US" sz="1600" b="1" dirty="0"/>
              <a:t>“ Debt consolidation ”.</a:t>
            </a:r>
          </a:p>
        </p:txBody>
      </p:sp>
      <p:grpSp>
        <p:nvGrpSpPr>
          <p:cNvPr id="15" name="Group 14">
            <a:extLst>
              <a:ext uri="{FF2B5EF4-FFF2-40B4-BE49-F238E27FC236}">
                <a16:creationId xmlns:a16="http://schemas.microsoft.com/office/drawing/2014/main" id="{56AE9E90-C816-4177-8B5D-7E6DCBE01D9D}"/>
              </a:ext>
            </a:extLst>
          </p:cNvPr>
          <p:cNvGrpSpPr/>
          <p:nvPr/>
        </p:nvGrpSpPr>
        <p:grpSpPr>
          <a:xfrm>
            <a:off x="9427690" y="641895"/>
            <a:ext cx="2529099" cy="4188755"/>
            <a:chOff x="9427690" y="234118"/>
            <a:chExt cx="2529099" cy="4188755"/>
          </a:xfrm>
        </p:grpSpPr>
        <p:pic>
          <p:nvPicPr>
            <p:cNvPr id="9" name="Picture 8">
              <a:extLst>
                <a:ext uri="{FF2B5EF4-FFF2-40B4-BE49-F238E27FC236}">
                  <a16:creationId xmlns:a16="http://schemas.microsoft.com/office/drawing/2014/main" id="{7033353F-E04D-4D91-941F-364FF8C16319}"/>
                </a:ext>
              </a:extLst>
            </p:cNvPr>
            <p:cNvPicPr>
              <a:picLocks noChangeAspect="1"/>
            </p:cNvPicPr>
            <p:nvPr/>
          </p:nvPicPr>
          <p:blipFill rotWithShape="1">
            <a:blip r:embed="rId3"/>
            <a:srcRect l="21182" t="50000" r="68379" b="23359"/>
            <a:stretch/>
          </p:blipFill>
          <p:spPr>
            <a:xfrm>
              <a:off x="9427690" y="2426751"/>
              <a:ext cx="1354519" cy="1944473"/>
            </a:xfrm>
            <a:prstGeom prst="rect">
              <a:avLst/>
            </a:prstGeom>
          </p:spPr>
        </p:pic>
        <p:pic>
          <p:nvPicPr>
            <p:cNvPr id="11" name="Picture 10">
              <a:extLst>
                <a:ext uri="{FF2B5EF4-FFF2-40B4-BE49-F238E27FC236}">
                  <a16:creationId xmlns:a16="http://schemas.microsoft.com/office/drawing/2014/main" id="{93DB756E-2224-4C43-B3CB-2033CFDC40B8}"/>
                </a:ext>
              </a:extLst>
            </p:cNvPr>
            <p:cNvPicPr>
              <a:picLocks noChangeAspect="1"/>
            </p:cNvPicPr>
            <p:nvPr/>
          </p:nvPicPr>
          <p:blipFill rotWithShape="1">
            <a:blip r:embed="rId4"/>
            <a:srcRect l="33527" t="11712" r="61369" b="4343"/>
            <a:stretch/>
          </p:blipFill>
          <p:spPr>
            <a:xfrm>
              <a:off x="10981968" y="815545"/>
              <a:ext cx="589826" cy="3419754"/>
            </a:xfrm>
            <a:prstGeom prst="rect">
              <a:avLst/>
            </a:prstGeom>
          </p:spPr>
        </p:pic>
        <p:sp>
          <p:nvSpPr>
            <p:cNvPr id="12" name="TextBox 11">
              <a:extLst>
                <a:ext uri="{FF2B5EF4-FFF2-40B4-BE49-F238E27FC236}">
                  <a16:creationId xmlns:a16="http://schemas.microsoft.com/office/drawing/2014/main" id="{33F8869E-2FA8-40BD-A8DA-5F7D6DBE56C6}"/>
                </a:ext>
              </a:extLst>
            </p:cNvPr>
            <p:cNvSpPr txBox="1"/>
            <p:nvPr/>
          </p:nvSpPr>
          <p:spPr>
            <a:xfrm>
              <a:off x="10745138" y="4238207"/>
              <a:ext cx="1164101" cy="184666"/>
            </a:xfrm>
            <a:prstGeom prst="rect">
              <a:avLst/>
            </a:prstGeom>
            <a:noFill/>
          </p:spPr>
          <p:txBody>
            <a:bodyPr wrap="none" rtlCol="0">
              <a:spAutoFit/>
            </a:bodyPr>
            <a:lstStyle/>
            <a:p>
              <a:r>
                <a:rPr lang="en-US" sz="600" b="1" dirty="0">
                  <a:latin typeface="Arial Black" panose="020B0A04020102020204" pitchFamily="34" charset="0"/>
                </a:rPr>
                <a:t>DEBT CONSOLIDATION</a:t>
              </a:r>
              <a:endParaRPr lang="en-IN" sz="600" b="1" dirty="0">
                <a:latin typeface="Arial Black" panose="020B0A04020102020204" pitchFamily="34" charset="0"/>
              </a:endParaRPr>
            </a:p>
          </p:txBody>
        </p:sp>
        <p:sp>
          <p:nvSpPr>
            <p:cNvPr id="13" name="TextBox 12">
              <a:extLst>
                <a:ext uri="{FF2B5EF4-FFF2-40B4-BE49-F238E27FC236}">
                  <a16:creationId xmlns:a16="http://schemas.microsoft.com/office/drawing/2014/main" id="{6908FEE3-3B9C-4D5F-9088-CE2DEAF3381F}"/>
                </a:ext>
              </a:extLst>
            </p:cNvPr>
            <p:cNvSpPr txBox="1"/>
            <p:nvPr/>
          </p:nvSpPr>
          <p:spPr>
            <a:xfrm>
              <a:off x="10802031" y="234118"/>
              <a:ext cx="769763" cy="646331"/>
            </a:xfrm>
            <a:prstGeom prst="rect">
              <a:avLst/>
            </a:prstGeom>
            <a:solidFill>
              <a:schemeClr val="bg1"/>
            </a:solidFill>
          </p:spPr>
          <p:txBody>
            <a:bodyPr wrap="none" rtlCol="0">
              <a:spAutoFit/>
            </a:bodyPr>
            <a:lstStyle/>
            <a:p>
              <a:r>
                <a:rPr lang="en-US" dirty="0"/>
                <a:t>15225</a:t>
              </a:r>
            </a:p>
            <a:p>
              <a:r>
                <a:rPr lang="en-US" b="1" dirty="0"/>
                <a:t>85 %</a:t>
              </a:r>
              <a:endParaRPr lang="en-IN" b="1" dirty="0"/>
            </a:p>
          </p:txBody>
        </p:sp>
        <p:sp>
          <p:nvSpPr>
            <p:cNvPr id="14" name="TextBox 13">
              <a:extLst>
                <a:ext uri="{FF2B5EF4-FFF2-40B4-BE49-F238E27FC236}">
                  <a16:creationId xmlns:a16="http://schemas.microsoft.com/office/drawing/2014/main" id="{FAAD48E4-4A87-4210-970D-EAA1737D990A}"/>
                </a:ext>
              </a:extLst>
            </p:cNvPr>
            <p:cNvSpPr txBox="1"/>
            <p:nvPr/>
          </p:nvSpPr>
          <p:spPr>
            <a:xfrm>
              <a:off x="11304046" y="2945524"/>
              <a:ext cx="652743" cy="646331"/>
            </a:xfrm>
            <a:prstGeom prst="rect">
              <a:avLst/>
            </a:prstGeom>
            <a:solidFill>
              <a:schemeClr val="bg1"/>
            </a:solidFill>
          </p:spPr>
          <p:txBody>
            <a:bodyPr wrap="none" rtlCol="0">
              <a:spAutoFit/>
            </a:bodyPr>
            <a:lstStyle/>
            <a:p>
              <a:r>
                <a:rPr lang="en-US" dirty="0"/>
                <a:t>2727</a:t>
              </a:r>
            </a:p>
            <a:p>
              <a:r>
                <a:rPr lang="en-US" b="1" dirty="0"/>
                <a:t>15 %</a:t>
              </a:r>
              <a:endParaRPr lang="en-IN" b="1" dirty="0"/>
            </a:p>
          </p:txBody>
        </p:sp>
      </p:grpSp>
      <p:sp>
        <p:nvSpPr>
          <p:cNvPr id="16" name="object 2">
            <a:extLst>
              <a:ext uri="{FF2B5EF4-FFF2-40B4-BE49-F238E27FC236}">
                <a16:creationId xmlns:a16="http://schemas.microsoft.com/office/drawing/2014/main" id="{410E7ABA-E907-4DF3-921D-F0B5F8E99381}"/>
              </a:ext>
            </a:extLst>
          </p:cNvPr>
          <p:cNvSpPr txBox="1">
            <a:spLocks/>
          </p:cNvSpPr>
          <p:nvPr/>
        </p:nvSpPr>
        <p:spPr>
          <a:xfrm>
            <a:off x="4554812" y="347940"/>
            <a:ext cx="4279087"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just">
              <a:lnSpc>
                <a:spcPct val="100000"/>
              </a:lnSpc>
              <a:spcBef>
                <a:spcPts val="100"/>
              </a:spcBef>
            </a:pPr>
            <a:r>
              <a:rPr lang="en-US" sz="2800" b="1" spc="-5" dirty="0">
                <a:latin typeface="Times New Roman"/>
                <a:cs typeface="Times New Roman"/>
              </a:rPr>
              <a:t>Driver Variables</a:t>
            </a:r>
            <a:endParaRPr lang="en-US" sz="2800" dirty="0">
              <a:latin typeface="Times New Roman"/>
              <a:cs typeface="Times New Roman"/>
            </a:endParaRPr>
          </a:p>
        </p:txBody>
      </p:sp>
    </p:spTree>
    <p:extLst>
      <p:ext uri="{BB962C8B-B14F-4D97-AF65-F5344CB8AC3E}">
        <p14:creationId xmlns:p14="http://schemas.microsoft.com/office/powerpoint/2010/main" val="349058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DA1BCDF-495C-45E0-905F-8F6693F73313}"/>
              </a:ext>
            </a:extLst>
          </p:cNvPr>
          <p:cNvSpPr txBox="1">
            <a:spLocks/>
          </p:cNvSpPr>
          <p:nvPr/>
        </p:nvSpPr>
        <p:spPr>
          <a:xfrm>
            <a:off x="897287" y="937693"/>
            <a:ext cx="3331006" cy="2898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just">
              <a:lnSpc>
                <a:spcPct val="100000"/>
              </a:lnSpc>
              <a:spcBef>
                <a:spcPts val="100"/>
              </a:spcBef>
            </a:pPr>
            <a:r>
              <a:rPr lang="en-IN" sz="1800" b="1" spc="-5" dirty="0">
                <a:latin typeface="Times New Roman"/>
                <a:cs typeface="Times New Roman"/>
              </a:rPr>
              <a:t>Public Record Bankruptcies </a:t>
            </a:r>
            <a:endParaRPr lang="en-IN" sz="1800" dirty="0">
              <a:latin typeface="Times New Roman"/>
              <a:cs typeface="Times New Roman"/>
            </a:endParaRPr>
          </a:p>
        </p:txBody>
      </p:sp>
      <p:sp>
        <p:nvSpPr>
          <p:cNvPr id="5" name="TextBox 4">
            <a:extLst>
              <a:ext uri="{FF2B5EF4-FFF2-40B4-BE49-F238E27FC236}">
                <a16:creationId xmlns:a16="http://schemas.microsoft.com/office/drawing/2014/main" id="{B1782918-3665-47E8-80BC-B5834BA4236B}"/>
              </a:ext>
            </a:extLst>
          </p:cNvPr>
          <p:cNvSpPr txBox="1"/>
          <p:nvPr/>
        </p:nvSpPr>
        <p:spPr>
          <a:xfrm>
            <a:off x="574746" y="5415151"/>
            <a:ext cx="10951589" cy="843821"/>
          </a:xfrm>
          <a:prstGeom prst="rect">
            <a:avLst/>
          </a:prstGeom>
          <a:noFill/>
        </p:spPr>
        <p:txBody>
          <a:bodyPr wrap="square">
            <a:spAutoFit/>
          </a:bodyPr>
          <a:lstStyle/>
          <a:p>
            <a:pPr marL="379095" indent="-367030">
              <a:lnSpc>
                <a:spcPct val="100000"/>
              </a:lnSpc>
              <a:spcBef>
                <a:spcPts val="100"/>
              </a:spcBef>
              <a:buFont typeface="Arial"/>
              <a:buChar char="●"/>
              <a:tabLst>
                <a:tab pos="379095" algn="l"/>
                <a:tab pos="379730" algn="l"/>
              </a:tabLst>
            </a:pPr>
            <a:r>
              <a:rPr lang="en-US" sz="1600" dirty="0"/>
              <a:t>Customers with bankruptcies equal  to </a:t>
            </a:r>
            <a:r>
              <a:rPr lang="en-US" sz="1600" b="1" dirty="0"/>
              <a:t>1 or greater than 1 </a:t>
            </a:r>
            <a:r>
              <a:rPr lang="en-US" sz="1600" dirty="0"/>
              <a:t>have higher chances of default rates.</a:t>
            </a:r>
          </a:p>
          <a:p>
            <a:pPr marL="379095" indent="-367030">
              <a:lnSpc>
                <a:spcPct val="100000"/>
              </a:lnSpc>
              <a:spcBef>
                <a:spcPts val="100"/>
              </a:spcBef>
              <a:buFont typeface="Arial"/>
              <a:buChar char="●"/>
              <a:tabLst>
                <a:tab pos="379095" algn="l"/>
                <a:tab pos="379730" algn="l"/>
              </a:tabLst>
            </a:pPr>
            <a:r>
              <a:rPr lang="en-US" sz="1600" dirty="0"/>
              <a:t>The blue line in the second graph shows the increase in the percentage of charged off with increasing number of Public Record Bankruptcies (</a:t>
            </a:r>
            <a:r>
              <a:rPr lang="en-US" sz="1600" dirty="0" err="1"/>
              <a:t>i.e</a:t>
            </a:r>
            <a:r>
              <a:rPr lang="en-US" sz="1600" dirty="0"/>
              <a:t>) </a:t>
            </a:r>
            <a:r>
              <a:rPr lang="en-US" sz="1600" b="1" dirty="0"/>
              <a:t>Public Record Bankruptcies and Charged off percentage are directly proportional to each other</a:t>
            </a:r>
          </a:p>
        </p:txBody>
      </p:sp>
      <p:pic>
        <p:nvPicPr>
          <p:cNvPr id="7" name="Picture 6">
            <a:extLst>
              <a:ext uri="{FF2B5EF4-FFF2-40B4-BE49-F238E27FC236}">
                <a16:creationId xmlns:a16="http://schemas.microsoft.com/office/drawing/2014/main" id="{BB049FA3-77F4-4636-831F-604B94451B18}"/>
              </a:ext>
            </a:extLst>
          </p:cNvPr>
          <p:cNvPicPr>
            <a:picLocks noChangeAspect="1"/>
          </p:cNvPicPr>
          <p:nvPr/>
        </p:nvPicPr>
        <p:blipFill rotWithShape="1">
          <a:blip r:embed="rId2"/>
          <a:srcRect l="20777" t="25946" r="22080" b="6209"/>
          <a:stretch/>
        </p:blipFill>
        <p:spPr>
          <a:xfrm>
            <a:off x="87758" y="1613388"/>
            <a:ext cx="5688617" cy="3448249"/>
          </a:xfrm>
          <a:prstGeom prst="rect">
            <a:avLst/>
          </a:prstGeom>
        </p:spPr>
      </p:pic>
      <p:pic>
        <p:nvPicPr>
          <p:cNvPr id="12" name="Picture 11">
            <a:extLst>
              <a:ext uri="{FF2B5EF4-FFF2-40B4-BE49-F238E27FC236}">
                <a16:creationId xmlns:a16="http://schemas.microsoft.com/office/drawing/2014/main" id="{3C762606-9EF5-43A1-BC22-74F62F0019FA}"/>
              </a:ext>
            </a:extLst>
          </p:cNvPr>
          <p:cNvPicPr>
            <a:picLocks noChangeAspect="1"/>
          </p:cNvPicPr>
          <p:nvPr/>
        </p:nvPicPr>
        <p:blipFill rotWithShape="1">
          <a:blip r:embed="rId3"/>
          <a:srcRect l="19965" t="40554" r="15169" b="10451"/>
          <a:stretch/>
        </p:blipFill>
        <p:spPr>
          <a:xfrm>
            <a:off x="5776375" y="2231241"/>
            <a:ext cx="6237381" cy="2650154"/>
          </a:xfrm>
          <a:prstGeom prst="rect">
            <a:avLst/>
          </a:prstGeom>
        </p:spPr>
      </p:pic>
      <p:sp>
        <p:nvSpPr>
          <p:cNvPr id="13" name="TextBox 12">
            <a:extLst>
              <a:ext uri="{FF2B5EF4-FFF2-40B4-BE49-F238E27FC236}">
                <a16:creationId xmlns:a16="http://schemas.microsoft.com/office/drawing/2014/main" id="{65A71913-D11F-4489-B032-0C68D186AB11}"/>
              </a:ext>
            </a:extLst>
          </p:cNvPr>
          <p:cNvSpPr txBox="1"/>
          <p:nvPr/>
        </p:nvSpPr>
        <p:spPr>
          <a:xfrm>
            <a:off x="6025827" y="1345037"/>
            <a:ext cx="6716091" cy="584775"/>
          </a:xfrm>
          <a:prstGeom prst="rect">
            <a:avLst/>
          </a:prstGeom>
          <a:noFill/>
        </p:spPr>
        <p:txBody>
          <a:bodyPr wrap="square">
            <a:spAutoFit/>
          </a:bodyPr>
          <a:lstStyle/>
          <a:p>
            <a:pPr marL="12065">
              <a:lnSpc>
                <a:spcPct val="100000"/>
              </a:lnSpc>
              <a:spcBef>
                <a:spcPts val="100"/>
              </a:spcBef>
              <a:tabLst>
                <a:tab pos="379095" algn="l"/>
                <a:tab pos="379730" algn="l"/>
              </a:tabLst>
            </a:pPr>
            <a:r>
              <a:rPr lang="en-US" sz="1600" b="1" dirty="0"/>
              <a:t>Public Record Bankruptcies  are the number of bankruptcies records available for public viewing.</a:t>
            </a:r>
          </a:p>
        </p:txBody>
      </p:sp>
      <p:sp>
        <p:nvSpPr>
          <p:cNvPr id="8" name="object 2">
            <a:extLst>
              <a:ext uri="{FF2B5EF4-FFF2-40B4-BE49-F238E27FC236}">
                <a16:creationId xmlns:a16="http://schemas.microsoft.com/office/drawing/2014/main" id="{E14981B3-078B-4BC5-AACE-32303465F2CE}"/>
              </a:ext>
            </a:extLst>
          </p:cNvPr>
          <p:cNvSpPr txBox="1">
            <a:spLocks/>
          </p:cNvSpPr>
          <p:nvPr/>
        </p:nvSpPr>
        <p:spPr>
          <a:xfrm>
            <a:off x="4554812" y="347940"/>
            <a:ext cx="4279087"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just">
              <a:lnSpc>
                <a:spcPct val="100000"/>
              </a:lnSpc>
              <a:spcBef>
                <a:spcPts val="100"/>
              </a:spcBef>
            </a:pPr>
            <a:r>
              <a:rPr lang="en-US" sz="2800" b="1" spc="-5" dirty="0">
                <a:latin typeface="Times New Roman"/>
                <a:cs typeface="Times New Roman"/>
              </a:rPr>
              <a:t>Driver Variables</a:t>
            </a:r>
            <a:endParaRPr lang="en-US" sz="2800" dirty="0">
              <a:latin typeface="Times New Roman"/>
              <a:cs typeface="Times New Roman"/>
            </a:endParaRPr>
          </a:p>
        </p:txBody>
      </p:sp>
    </p:spTree>
    <p:extLst>
      <p:ext uri="{BB962C8B-B14F-4D97-AF65-F5344CB8AC3E}">
        <p14:creationId xmlns:p14="http://schemas.microsoft.com/office/powerpoint/2010/main" val="327870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F4DDBCE-95DF-44CC-9E4F-619AEB5463C2}"/>
              </a:ext>
            </a:extLst>
          </p:cNvPr>
          <p:cNvSpPr txBox="1">
            <a:spLocks/>
          </p:cNvSpPr>
          <p:nvPr/>
        </p:nvSpPr>
        <p:spPr>
          <a:xfrm>
            <a:off x="256459" y="1165323"/>
            <a:ext cx="6237381"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just">
              <a:lnSpc>
                <a:spcPct val="100000"/>
              </a:lnSpc>
              <a:spcBef>
                <a:spcPts val="100"/>
              </a:spcBef>
            </a:pPr>
            <a:r>
              <a:rPr lang="en-IN" sz="2000" b="1" spc="-5" dirty="0">
                <a:latin typeface="Times New Roman"/>
                <a:cs typeface="Times New Roman"/>
              </a:rPr>
              <a:t>Interest rate of loan</a:t>
            </a:r>
            <a:endParaRPr lang="en-IN" sz="2500" dirty="0">
              <a:latin typeface="Times New Roman"/>
              <a:cs typeface="Times New Roman"/>
            </a:endParaRPr>
          </a:p>
        </p:txBody>
      </p:sp>
      <p:sp>
        <p:nvSpPr>
          <p:cNvPr id="5" name="TextBox 4">
            <a:extLst>
              <a:ext uri="{FF2B5EF4-FFF2-40B4-BE49-F238E27FC236}">
                <a16:creationId xmlns:a16="http://schemas.microsoft.com/office/drawing/2014/main" id="{669899A5-9EBE-4E18-A305-CDBA70672DE8}"/>
              </a:ext>
            </a:extLst>
          </p:cNvPr>
          <p:cNvSpPr txBox="1"/>
          <p:nvPr/>
        </p:nvSpPr>
        <p:spPr>
          <a:xfrm>
            <a:off x="113527" y="5745333"/>
            <a:ext cx="10951589" cy="597599"/>
          </a:xfrm>
          <a:prstGeom prst="rect">
            <a:avLst/>
          </a:prstGeom>
          <a:noFill/>
        </p:spPr>
        <p:txBody>
          <a:bodyPr wrap="square">
            <a:spAutoFit/>
          </a:bodyPr>
          <a:lstStyle/>
          <a:p>
            <a:pPr marL="379095" indent="-367030">
              <a:lnSpc>
                <a:spcPct val="100000"/>
              </a:lnSpc>
              <a:spcBef>
                <a:spcPts val="100"/>
              </a:spcBef>
              <a:buFont typeface="Arial"/>
              <a:buChar char="●"/>
              <a:tabLst>
                <a:tab pos="379095" algn="l"/>
                <a:tab pos="379730" algn="l"/>
              </a:tabLst>
            </a:pPr>
            <a:r>
              <a:rPr lang="en-US" sz="1600" dirty="0"/>
              <a:t> - As the interest rate increase the charged off percentage also increase with highest being at </a:t>
            </a:r>
            <a:r>
              <a:rPr lang="en-US" sz="1600" b="1" dirty="0"/>
              <a:t>15-20% </a:t>
            </a:r>
            <a:r>
              <a:rPr lang="en-US" sz="1600" dirty="0"/>
              <a:t>loan interest.</a:t>
            </a:r>
          </a:p>
          <a:p>
            <a:pPr marL="379095" indent="-367030">
              <a:lnSpc>
                <a:spcPct val="100000"/>
              </a:lnSpc>
              <a:spcBef>
                <a:spcPts val="100"/>
              </a:spcBef>
              <a:buFont typeface="Arial"/>
              <a:buChar char="●"/>
              <a:tabLst>
                <a:tab pos="379095" algn="l"/>
                <a:tab pos="379730" algn="l"/>
              </a:tabLst>
            </a:pPr>
            <a:r>
              <a:rPr lang="en-US" sz="1600" dirty="0"/>
              <a:t>- It can been seen that at an </a:t>
            </a:r>
            <a:r>
              <a:rPr lang="en-US" sz="1600" b="1" dirty="0"/>
              <a:t>optimal interest rate of 10-12.5% </a:t>
            </a:r>
            <a:r>
              <a:rPr lang="en-US" sz="1600" dirty="0"/>
              <a:t>the borrower tends to </a:t>
            </a:r>
            <a:r>
              <a:rPr lang="en-US" sz="1600" b="1" dirty="0"/>
              <a:t>fully pay off the loan</a:t>
            </a:r>
            <a:r>
              <a:rPr lang="en-US" sz="1600" dirty="0"/>
              <a:t> comparatively..</a:t>
            </a:r>
          </a:p>
        </p:txBody>
      </p:sp>
      <p:grpSp>
        <p:nvGrpSpPr>
          <p:cNvPr id="12" name="Group 11">
            <a:extLst>
              <a:ext uri="{FF2B5EF4-FFF2-40B4-BE49-F238E27FC236}">
                <a16:creationId xmlns:a16="http://schemas.microsoft.com/office/drawing/2014/main" id="{553ACB82-FCFE-4424-BC72-DA594676AA69}"/>
              </a:ext>
            </a:extLst>
          </p:cNvPr>
          <p:cNvGrpSpPr/>
          <p:nvPr/>
        </p:nvGrpSpPr>
        <p:grpSpPr>
          <a:xfrm>
            <a:off x="153092" y="1652954"/>
            <a:ext cx="11507267" cy="3980535"/>
            <a:chOff x="113527" y="1625957"/>
            <a:chExt cx="11507267" cy="3364157"/>
          </a:xfrm>
        </p:grpSpPr>
        <p:pic>
          <p:nvPicPr>
            <p:cNvPr id="9" name="Picture 8">
              <a:extLst>
                <a:ext uri="{FF2B5EF4-FFF2-40B4-BE49-F238E27FC236}">
                  <a16:creationId xmlns:a16="http://schemas.microsoft.com/office/drawing/2014/main" id="{1A7EA608-274E-4FD9-8C30-698214073D57}"/>
                </a:ext>
              </a:extLst>
            </p:cNvPr>
            <p:cNvPicPr>
              <a:picLocks noChangeAspect="1"/>
            </p:cNvPicPr>
            <p:nvPr/>
          </p:nvPicPr>
          <p:blipFill rotWithShape="1">
            <a:blip r:embed="rId2"/>
            <a:srcRect l="20676" t="26306" r="21757" b="5836"/>
            <a:stretch/>
          </p:blipFill>
          <p:spPr>
            <a:xfrm>
              <a:off x="113527" y="1625957"/>
              <a:ext cx="4954772" cy="3285227"/>
            </a:xfrm>
            <a:prstGeom prst="rect">
              <a:avLst/>
            </a:prstGeom>
          </p:spPr>
        </p:pic>
        <p:pic>
          <p:nvPicPr>
            <p:cNvPr id="11" name="Picture 10">
              <a:extLst>
                <a:ext uri="{FF2B5EF4-FFF2-40B4-BE49-F238E27FC236}">
                  <a16:creationId xmlns:a16="http://schemas.microsoft.com/office/drawing/2014/main" id="{A1F7FF30-94BC-46F7-BDE8-9ECB58106036}"/>
                </a:ext>
              </a:extLst>
            </p:cNvPr>
            <p:cNvPicPr>
              <a:picLocks noChangeAspect="1"/>
            </p:cNvPicPr>
            <p:nvPr/>
          </p:nvPicPr>
          <p:blipFill rotWithShape="1">
            <a:blip r:embed="rId3"/>
            <a:srcRect l="20946" t="25225" r="14662" b="27207"/>
            <a:stretch/>
          </p:blipFill>
          <p:spPr>
            <a:xfrm>
              <a:off x="4983239" y="2232012"/>
              <a:ext cx="6637555" cy="2758102"/>
            </a:xfrm>
            <a:prstGeom prst="rect">
              <a:avLst/>
            </a:prstGeom>
          </p:spPr>
        </p:pic>
      </p:grpSp>
      <p:sp>
        <p:nvSpPr>
          <p:cNvPr id="8" name="object 2">
            <a:extLst>
              <a:ext uri="{FF2B5EF4-FFF2-40B4-BE49-F238E27FC236}">
                <a16:creationId xmlns:a16="http://schemas.microsoft.com/office/drawing/2014/main" id="{E259BE5B-8A5D-46A8-8A9E-4B61D80626C3}"/>
              </a:ext>
            </a:extLst>
          </p:cNvPr>
          <p:cNvSpPr txBox="1">
            <a:spLocks/>
          </p:cNvSpPr>
          <p:nvPr/>
        </p:nvSpPr>
        <p:spPr>
          <a:xfrm>
            <a:off x="4554812" y="347940"/>
            <a:ext cx="4279087"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just">
              <a:lnSpc>
                <a:spcPct val="100000"/>
              </a:lnSpc>
              <a:spcBef>
                <a:spcPts val="100"/>
              </a:spcBef>
            </a:pPr>
            <a:r>
              <a:rPr lang="en-US" sz="2800" b="1" spc="-5" dirty="0">
                <a:latin typeface="Times New Roman"/>
                <a:cs typeface="Times New Roman"/>
              </a:rPr>
              <a:t>Driver Variables</a:t>
            </a:r>
            <a:endParaRPr lang="en-US" sz="2800" dirty="0">
              <a:latin typeface="Times New Roman"/>
              <a:cs typeface="Times New Roman"/>
            </a:endParaRPr>
          </a:p>
        </p:txBody>
      </p:sp>
    </p:spTree>
    <p:extLst>
      <p:ext uri="{BB962C8B-B14F-4D97-AF65-F5344CB8AC3E}">
        <p14:creationId xmlns:p14="http://schemas.microsoft.com/office/powerpoint/2010/main" val="138006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88C94AA-4C6B-4993-AA9B-CA206B832522}"/>
              </a:ext>
            </a:extLst>
          </p:cNvPr>
          <p:cNvSpPr>
            <a:spLocks noGrp="1"/>
          </p:cNvSpPr>
          <p:nvPr>
            <p:ph idx="1"/>
          </p:nvPr>
        </p:nvSpPr>
        <p:spPr>
          <a:xfrm>
            <a:off x="7310435" y="5172917"/>
            <a:ext cx="3885001" cy="1104031"/>
          </a:xfrm>
        </p:spPr>
        <p:txBody>
          <a:bodyPr>
            <a:normAutofit fontScale="55000" lnSpcReduction="20000"/>
          </a:bodyPr>
          <a:lstStyle/>
          <a:p>
            <a:r>
              <a:rPr lang="en-US" i="0" dirty="0">
                <a:solidFill>
                  <a:srgbClr val="000000"/>
                </a:solidFill>
                <a:effectLst/>
                <a:latin typeface="Times New Roman" panose="02020603050405020304" pitchFamily="18" charset="0"/>
                <a:cs typeface="Times New Roman" panose="02020603050405020304" pitchFamily="18" charset="0"/>
              </a:rPr>
              <a:t>Lower annual income with higher interest rates have a huge amount of default cases, it is also observed from the joint plot where the data point density is higher in high interest rates and at lower income</a:t>
            </a:r>
          </a:p>
          <a:p>
            <a:endParaRPr lang="en-US" dirty="0"/>
          </a:p>
        </p:txBody>
      </p:sp>
      <p:sp>
        <p:nvSpPr>
          <p:cNvPr id="6" name="object 2">
            <a:extLst>
              <a:ext uri="{FF2B5EF4-FFF2-40B4-BE49-F238E27FC236}">
                <a16:creationId xmlns:a16="http://schemas.microsoft.com/office/drawing/2014/main" id="{E7DE3EBF-7B93-4A95-ADE7-FD2910BB88C3}"/>
              </a:ext>
            </a:extLst>
          </p:cNvPr>
          <p:cNvSpPr txBox="1">
            <a:spLocks/>
          </p:cNvSpPr>
          <p:nvPr/>
        </p:nvSpPr>
        <p:spPr>
          <a:xfrm>
            <a:off x="2331547" y="204365"/>
            <a:ext cx="7129999" cy="39754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500" b="1" spc="-5" dirty="0">
                <a:latin typeface="Times New Roman"/>
                <a:cs typeface="Times New Roman"/>
              </a:rPr>
              <a:t>Bivariate analysis   </a:t>
            </a:r>
          </a:p>
        </p:txBody>
      </p:sp>
      <p:sp>
        <p:nvSpPr>
          <p:cNvPr id="7" name="object 2">
            <a:extLst>
              <a:ext uri="{FF2B5EF4-FFF2-40B4-BE49-F238E27FC236}">
                <a16:creationId xmlns:a16="http://schemas.microsoft.com/office/drawing/2014/main" id="{F1EEE500-8CB1-47EA-AE53-316DBA8A42A0}"/>
              </a:ext>
            </a:extLst>
          </p:cNvPr>
          <p:cNvSpPr txBox="1">
            <a:spLocks/>
          </p:cNvSpPr>
          <p:nvPr/>
        </p:nvSpPr>
        <p:spPr>
          <a:xfrm>
            <a:off x="1420108" y="958138"/>
            <a:ext cx="2571447" cy="2621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spc="-5" dirty="0">
                <a:latin typeface="Times New Roman"/>
                <a:cs typeface="Times New Roman"/>
              </a:rPr>
              <a:t>Interest Rate &amp; Dti</a:t>
            </a:r>
            <a:endParaRPr lang="en-IN" sz="1800" dirty="0">
              <a:latin typeface="Times New Roman"/>
              <a:cs typeface="Times New Roman"/>
            </a:endParaRPr>
          </a:p>
        </p:txBody>
      </p:sp>
      <p:sp>
        <p:nvSpPr>
          <p:cNvPr id="8" name="object 2">
            <a:extLst>
              <a:ext uri="{FF2B5EF4-FFF2-40B4-BE49-F238E27FC236}">
                <a16:creationId xmlns:a16="http://schemas.microsoft.com/office/drawing/2014/main" id="{E5300B4E-191A-48E4-9F17-526FEA2167E5}"/>
              </a:ext>
            </a:extLst>
          </p:cNvPr>
          <p:cNvSpPr txBox="1">
            <a:spLocks/>
          </p:cNvSpPr>
          <p:nvPr/>
        </p:nvSpPr>
        <p:spPr>
          <a:xfrm>
            <a:off x="7569643" y="928479"/>
            <a:ext cx="3102334" cy="2621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spc="-5" dirty="0">
                <a:latin typeface="Times New Roman"/>
                <a:cs typeface="Times New Roman"/>
              </a:rPr>
              <a:t>Interest Rate &amp; annual income</a:t>
            </a:r>
            <a:endParaRPr lang="en-IN" sz="1800" dirty="0">
              <a:latin typeface="Times New Roman"/>
              <a:cs typeface="Times New Roman"/>
            </a:endParaRPr>
          </a:p>
        </p:txBody>
      </p:sp>
      <p:pic>
        <p:nvPicPr>
          <p:cNvPr id="7170" name="Picture 2">
            <a:extLst>
              <a:ext uri="{FF2B5EF4-FFF2-40B4-BE49-F238E27FC236}">
                <a16:creationId xmlns:a16="http://schemas.microsoft.com/office/drawing/2014/main" id="{9A19F237-AE35-4E6B-A286-95E30CF19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87694"/>
            <a:ext cx="5824414" cy="339103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BE1F0407-F638-4217-80E2-94F250916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63" y="1319787"/>
            <a:ext cx="4656277" cy="345894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4">
            <a:extLst>
              <a:ext uri="{FF2B5EF4-FFF2-40B4-BE49-F238E27FC236}">
                <a16:creationId xmlns:a16="http://schemas.microsoft.com/office/drawing/2014/main" id="{3066E8AF-29E4-463E-B1EE-D86DC4E47442}"/>
              </a:ext>
            </a:extLst>
          </p:cNvPr>
          <p:cNvSpPr txBox="1">
            <a:spLocks/>
          </p:cNvSpPr>
          <p:nvPr/>
        </p:nvSpPr>
        <p:spPr>
          <a:xfrm>
            <a:off x="996565" y="5190144"/>
            <a:ext cx="3885001" cy="1104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0000"/>
                </a:solidFill>
                <a:latin typeface="Times New Roman" panose="02020603050405020304" pitchFamily="18" charset="0"/>
                <a:cs typeface="Times New Roman" panose="02020603050405020304" pitchFamily="18" charset="0"/>
              </a:rPr>
              <a:t>It is observed from the plot that, the data points are very much denser for higher  interest rates and </a:t>
            </a:r>
            <a:r>
              <a:rPr lang="en-US" sz="1600" dirty="0" err="1">
                <a:solidFill>
                  <a:srgbClr val="000000"/>
                </a:solidFill>
                <a:latin typeface="Times New Roman" panose="02020603050405020304" pitchFamily="18" charset="0"/>
                <a:cs typeface="Times New Roman" panose="02020603050405020304" pitchFamily="18" charset="0"/>
              </a:rPr>
              <a:t>dti</a:t>
            </a:r>
            <a:r>
              <a:rPr lang="en-US" sz="1600" dirty="0">
                <a:solidFill>
                  <a:srgbClr val="000000"/>
                </a:solidFill>
                <a:latin typeface="Times New Roman" panose="02020603050405020304" pitchFamily="18" charset="0"/>
                <a:cs typeface="Times New Roman" panose="02020603050405020304" pitchFamily="18" charset="0"/>
              </a:rPr>
              <a:t> rates </a:t>
            </a:r>
          </a:p>
          <a:p>
            <a:endParaRPr lang="en-US" dirty="0"/>
          </a:p>
        </p:txBody>
      </p:sp>
    </p:spTree>
    <p:extLst>
      <p:ext uri="{BB962C8B-B14F-4D97-AF65-F5344CB8AC3E}">
        <p14:creationId xmlns:p14="http://schemas.microsoft.com/office/powerpoint/2010/main" val="922490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1581</TotalTime>
  <Words>1086</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Calibri</vt:lpstr>
      <vt:lpstr>Calibri Light</vt:lpstr>
      <vt:lpstr>Carlito</vt:lpstr>
      <vt:lpstr>Merriweather</vt:lpstr>
      <vt:lpstr>Roboto</vt:lpstr>
      <vt:lpstr>RobotoRegular</vt:lpstr>
      <vt:lpstr>Times New Roman</vt:lpstr>
      <vt:lpstr>Office Theme</vt:lpstr>
      <vt:lpstr>LENDING CLUB CASE STUDY  SUBMISSION </vt:lpstr>
      <vt:lpstr>Problem Statement</vt:lpstr>
      <vt:lpstr> PROCESS FLOW OF THE ANALYSIS</vt:lpstr>
      <vt:lpstr>Term of loan</vt:lpstr>
      <vt:lpstr>Grade</vt:lpstr>
      <vt:lpstr>Purpose of loan</vt:lpstr>
      <vt:lpstr>PowerPoint Presentation</vt:lpstr>
      <vt:lpstr>PowerPoint Presentation</vt:lpstr>
      <vt:lpstr>PowerPoint Presentation</vt:lpstr>
      <vt:lpstr>PowerPoint Presentation</vt:lpstr>
      <vt:lpstr>PowerPoint Presentation</vt:lpstr>
      <vt:lpstr>PowerPoint Presentation</vt:lpstr>
      <vt:lpstr>Recommendations to Lending Club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Phaneeshwar Mallakkagari [el19pm]</cp:lastModifiedBy>
  <cp:revision>133</cp:revision>
  <dcterms:created xsi:type="dcterms:W3CDTF">2016-06-09T08:16:28Z</dcterms:created>
  <dcterms:modified xsi:type="dcterms:W3CDTF">2021-06-03T07:40:12Z</dcterms:modified>
</cp:coreProperties>
</file>