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6" r:id="rId9"/>
    <p:sldId id="267" r:id="rId10"/>
    <p:sldId id="269" r:id="rId11"/>
    <p:sldId id="310" r:id="rId12"/>
    <p:sldId id="311" r:id="rId13"/>
    <p:sldId id="312" r:id="rId14"/>
    <p:sldId id="313" r:id="rId15"/>
    <p:sldId id="314" r:id="rId16"/>
    <p:sldId id="315" r:id="rId17"/>
    <p:sldId id="293" r:id="rId18"/>
    <p:sldId id="294" r:id="rId19"/>
    <p:sldId id="295" r:id="rId20"/>
    <p:sldId id="296" r:id="rId21"/>
    <p:sldId id="297" r:id="rId22"/>
    <p:sldId id="298" r:id="rId23"/>
    <p:sldId id="299" r:id="rId24"/>
    <p:sldId id="300" r:id="rId25"/>
    <p:sldId id="302" r:id="rId26"/>
    <p:sldId id="282" r:id="rId27"/>
    <p:sldId id="273" r:id="rId28"/>
    <p:sldId id="279" r:id="rId29"/>
    <p:sldId id="274" r:id="rId30"/>
    <p:sldId id="306" r:id="rId31"/>
    <p:sldId id="305" r:id="rId32"/>
    <p:sldId id="276" r:id="rId33"/>
    <p:sldId id="277" r:id="rId34"/>
    <p:sldId id="278" r:id="rId35"/>
    <p:sldId id="283" r:id="rId36"/>
    <p:sldId id="27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5D97F1F-5EC4-4311-8138-275E0C908622}" type="datetimeFigureOut">
              <a:rPr lang="en-US" smtClean="0"/>
              <a:t>6/22/2022</a:t>
            </a:fld>
            <a:endParaRPr lang="en-US"/>
          </a:p>
        </p:txBody>
      </p:sp>
      <p:sp>
        <p:nvSpPr>
          <p:cNvPr id="8" name="Slide Number Placeholder 7"/>
          <p:cNvSpPr>
            <a:spLocks noGrp="1"/>
          </p:cNvSpPr>
          <p:nvPr>
            <p:ph type="sldNum" sz="quarter" idx="11"/>
          </p:nvPr>
        </p:nvSpPr>
        <p:spPr/>
        <p:txBody>
          <a:bodyPr/>
          <a:lstStyle/>
          <a:p>
            <a:fld id="{49F0D6D5-DD18-4317-B6E5-D07931E3061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D97F1F-5EC4-4311-8138-275E0C908622}"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0D6D5-DD18-4317-B6E5-D07931E306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D97F1F-5EC4-4311-8138-275E0C908622}"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0D6D5-DD18-4317-B6E5-D07931E306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97F1F-5EC4-4311-8138-275E0C908622}"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0D6D5-DD18-4317-B6E5-D07931E306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97F1F-5EC4-4311-8138-275E0C908622}"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0D6D5-DD18-4317-B6E5-D07931E30615}"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97F1F-5EC4-4311-8138-275E0C908622}"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0D6D5-DD18-4317-B6E5-D07931E30615}"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5D97F1F-5EC4-4311-8138-275E0C908622}"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0D6D5-DD18-4317-B6E5-D07931E30615}"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97F1F-5EC4-4311-8138-275E0C908622}"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0D6D5-DD18-4317-B6E5-D07931E306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97F1F-5EC4-4311-8138-275E0C908622}"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F0D6D5-DD18-4317-B6E5-D07931E306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97F1F-5EC4-4311-8138-275E0C908622}"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0D6D5-DD18-4317-B6E5-D07931E306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97F1F-5EC4-4311-8138-275E0C908622}"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0D6D5-DD18-4317-B6E5-D07931E306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65D97F1F-5EC4-4311-8138-275E0C908622}" type="datetimeFigureOut">
              <a:rPr lang="en-US" smtClean="0"/>
              <a:t>6/22/2022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49F0D6D5-DD18-4317-B6E5-D07931E30615}"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743200"/>
            <a:ext cx="6948170" cy="1947545"/>
          </a:xfrm>
        </p:spPr>
        <p:txBody>
          <a:bodyPr>
            <a:noAutofit/>
          </a:bodyPr>
          <a:lstStyle/>
          <a:p>
            <a:r>
              <a:rPr lang="en-US" sz="2800" b="1" dirty="0"/>
              <a:t>Extension of the Lexicon Algorithm for Sarcasm Detection</a:t>
            </a:r>
            <a:r>
              <a:rPr lang="en-US" sz="5400" b="1" dirty="0"/>
              <a:t/>
            </a:r>
            <a:br>
              <a:rPr lang="en-US" sz="5400" b="1" dirty="0"/>
            </a:br>
            <a:endParaRPr lang="en-US" sz="5400" dirty="0"/>
          </a:p>
        </p:txBody>
      </p:sp>
      <p:sp>
        <p:nvSpPr>
          <p:cNvPr id="3" name="Subtitle 2"/>
          <p:cNvSpPr>
            <a:spLocks noGrp="1"/>
          </p:cNvSpPr>
          <p:nvPr>
            <p:ph type="subTitle" idx="1"/>
          </p:nvPr>
        </p:nvSpPr>
        <p:spPr>
          <a:xfrm>
            <a:off x="1905000" y="3962400"/>
            <a:ext cx="6400800" cy="2590800"/>
          </a:xfrm>
        </p:spPr>
        <p:txBody>
          <a:bodyPr>
            <a:normAutofit lnSpcReduction="10000"/>
          </a:bodyPr>
          <a:lstStyle/>
          <a:p>
            <a:r>
              <a:rPr lang="en-IN" altLang="en-US" dirty="0">
                <a:solidFill>
                  <a:schemeClr val="tx1"/>
                </a:solidFill>
                <a:latin typeface="Times New Roman" panose="02020603050405020304" pitchFamily="18" charset="0"/>
                <a:cs typeface="Times New Roman" panose="02020603050405020304" pitchFamily="18" charset="0"/>
              </a:rPr>
              <a:t>Batch-18</a:t>
            </a:r>
          </a:p>
          <a:p>
            <a:r>
              <a:rPr lang="en-US" dirty="0">
                <a:solidFill>
                  <a:schemeClr val="tx1"/>
                </a:solidFill>
                <a:latin typeface="Times New Roman" panose="02020603050405020304" pitchFamily="18" charset="0"/>
                <a:cs typeface="Times New Roman" panose="02020603050405020304" pitchFamily="18" charset="0"/>
              </a:rPr>
              <a:t>Project Guide : Mr. M NARESH</a:t>
            </a:r>
          </a:p>
          <a:p>
            <a:r>
              <a:rPr lang="en-US" dirty="0">
                <a:solidFill>
                  <a:schemeClr val="tx1"/>
                </a:solidFill>
                <a:latin typeface="Times New Roman" panose="02020603050405020304" pitchFamily="18" charset="0"/>
                <a:cs typeface="Times New Roman" panose="02020603050405020304" pitchFamily="18" charset="0"/>
              </a:rPr>
              <a:t>by</a:t>
            </a:r>
          </a:p>
          <a:p>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RUSHALI PATANGE         -18RA1A0537</a:t>
            </a:r>
          </a:p>
          <a:p>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CH. DIVIJA                      -18RA1A0510</a:t>
            </a:r>
          </a:p>
          <a:p>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PHANENDHAR REDDY   -18RA1A0531</a:t>
            </a:r>
          </a:p>
          <a:p>
            <a:endParaRPr lang="en-US"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44606" y="228600"/>
            <a:ext cx="1181100" cy="1143000"/>
          </a:xfrm>
          <a:prstGeom prst="rect">
            <a:avLst/>
          </a:prstGeom>
        </p:spPr>
      </p:pic>
      <p:sp>
        <p:nvSpPr>
          <p:cNvPr id="6" name="Text Box 5"/>
          <p:cNvSpPr txBox="1"/>
          <p:nvPr/>
        </p:nvSpPr>
        <p:spPr>
          <a:xfrm>
            <a:off x="1524000" y="152400"/>
            <a:ext cx="7162800" cy="2739211"/>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sym typeface="+mn-ea"/>
              </a:rPr>
              <a:t>Kommuri Pratap Reddy Institute Of Technology</a:t>
            </a:r>
            <a:endParaRPr lang="en-US" sz="3200" b="1" dirty="0">
              <a:latin typeface="Times New Roman" panose="02020603050405020304" pitchFamily="18" charset="0"/>
              <a:cs typeface="Times New Roman" panose="02020603050405020304" pitchFamily="18" charset="0"/>
            </a:endParaRPr>
          </a:p>
          <a:p>
            <a:pPr algn="ctr">
              <a:lnSpc>
                <a:spcPct val="150000"/>
              </a:lnSpc>
            </a:pPr>
            <a:r>
              <a:rPr lang="en-US" sz="2400" dirty="0">
                <a:solidFill>
                  <a:srgbClr val="FF0000"/>
                </a:solidFill>
                <a:latin typeface="Times New Roman" panose="02020603050405020304" pitchFamily="18" charset="0"/>
                <a:cs typeface="Times New Roman" panose="02020603050405020304" pitchFamily="18" charset="0"/>
                <a:sym typeface="+mn-ea"/>
              </a:rPr>
              <a:t>Department Of </a:t>
            </a:r>
            <a:r>
              <a:rPr lang="en-US" sz="2400" dirty="0" smtClean="0">
                <a:solidFill>
                  <a:srgbClr val="FF0000"/>
                </a:solidFill>
                <a:latin typeface="Times New Roman" panose="02020603050405020304" pitchFamily="18" charset="0"/>
                <a:cs typeface="Times New Roman" panose="02020603050405020304" pitchFamily="18" charset="0"/>
                <a:sym typeface="+mn-ea"/>
              </a:rPr>
              <a:t>Computer </a:t>
            </a:r>
            <a:r>
              <a:rPr lang="en-US" sz="2400" dirty="0">
                <a:solidFill>
                  <a:srgbClr val="FF0000"/>
                </a:solidFill>
                <a:latin typeface="Times New Roman" panose="02020603050405020304" pitchFamily="18" charset="0"/>
                <a:cs typeface="Times New Roman" panose="02020603050405020304" pitchFamily="18" charset="0"/>
                <a:sym typeface="+mn-ea"/>
              </a:rPr>
              <a:t>Science And </a:t>
            </a:r>
            <a:r>
              <a:rPr lang="en-US" sz="2400" dirty="0" smtClean="0">
                <a:solidFill>
                  <a:srgbClr val="FF0000"/>
                </a:solidFill>
                <a:latin typeface="Times New Roman" panose="02020603050405020304" pitchFamily="18" charset="0"/>
                <a:cs typeface="Times New Roman" panose="02020603050405020304" pitchFamily="18" charset="0"/>
                <a:sym typeface="+mn-ea"/>
              </a:rPr>
              <a:t>Engineering</a:t>
            </a:r>
            <a:endParaRPr lang="en-US" sz="2400"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US" sz="2400" dirty="0" smtClean="0">
                <a:solidFill>
                  <a:schemeClr val="tx2">
                    <a:lumMod val="50000"/>
                  </a:schemeClr>
                </a:solidFill>
                <a:latin typeface="Times New Roman" panose="02020603050405020304" pitchFamily="18" charset="0"/>
                <a:cs typeface="Times New Roman" panose="02020603050405020304" pitchFamily="18" charset="0"/>
                <a:sym typeface="+mn-ea"/>
              </a:rPr>
              <a:t>Major project </a:t>
            </a:r>
            <a:r>
              <a:rPr lang="en-US" sz="2400" dirty="0" smtClean="0">
                <a:solidFill>
                  <a:srgbClr val="FF0000"/>
                </a:solidFill>
                <a:latin typeface="Times New Roman" panose="02020603050405020304" pitchFamily="18" charset="0"/>
                <a:cs typeface="Times New Roman" panose="02020603050405020304" pitchFamily="18" charset="0"/>
                <a:sym typeface="+mn-ea"/>
              </a:rPr>
              <a:t> </a:t>
            </a:r>
          </a:p>
          <a:p>
            <a:pPr algn="ctr">
              <a:lnSpc>
                <a:spcPct val="150000"/>
              </a:lnSpc>
            </a:pPr>
            <a:r>
              <a:rPr lang="en-IN" altLang="en-US" sz="2400" dirty="0" smtClean="0">
                <a:solidFill>
                  <a:srgbClr val="FF0000"/>
                </a:solidFill>
                <a:latin typeface="Times New Roman" panose="02020603050405020304" pitchFamily="18" charset="0"/>
                <a:cs typeface="Times New Roman" panose="02020603050405020304" pitchFamily="18" charset="0"/>
                <a:sym typeface="+mn-ea"/>
              </a:rPr>
              <a: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Requirements</a:t>
            </a:r>
            <a:endParaRPr lang="en-US" dirty="0"/>
          </a:p>
        </p:txBody>
      </p:sp>
      <p:sp>
        <p:nvSpPr>
          <p:cNvPr id="3" name="Text Placeholder 2"/>
          <p:cNvSpPr>
            <a:spLocks noGrp="1"/>
          </p:cNvSpPr>
          <p:nvPr>
            <p:ph type="body" idx="1"/>
          </p:nvPr>
        </p:nvSpPr>
        <p:spPr/>
        <p:txBody>
          <a:bodyPr/>
          <a:lstStyle/>
          <a:p>
            <a:r>
              <a:rPr lang="en-US" b="1" dirty="0">
                <a:solidFill>
                  <a:schemeClr val="tx2">
                    <a:lumMod val="75000"/>
                  </a:schemeClr>
                </a:solidFill>
                <a:latin typeface="+mn-lt"/>
                <a:cs typeface="Times New Roman" panose="02020603050405020304" pitchFamily="18" charset="0"/>
              </a:rPr>
              <a:t>Software Requirements</a:t>
            </a:r>
          </a:p>
        </p:txBody>
      </p:sp>
      <p:sp>
        <p:nvSpPr>
          <p:cNvPr id="5" name="Content Placeholder 4"/>
          <p:cNvSpPr>
            <a:spLocks noGrp="1"/>
          </p:cNvSpPr>
          <p:nvPr>
            <p:ph sz="quarter" idx="13"/>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Operating System: Windows 10</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smtClean="0">
                <a:solidFill>
                  <a:schemeClr val="tx1"/>
                </a:solidFill>
                <a:latin typeface="Times New Roman" panose="02020603050405020304" pitchFamily="18" charset="0"/>
                <a:cs typeface="Times New Roman" panose="02020603050405020304" pitchFamily="18" charset="0"/>
              </a:rPr>
              <a:t>Python </a:t>
            </a:r>
            <a:r>
              <a:rPr lang="en-US" dirty="0">
                <a:solidFill>
                  <a:schemeClr val="tx1"/>
                </a:solidFill>
                <a:latin typeface="Times New Roman" panose="02020603050405020304" pitchFamily="18" charset="0"/>
                <a:cs typeface="Times New Roman" panose="02020603050405020304" pitchFamily="18" charset="0"/>
              </a:rPr>
              <a:t>3.7.4</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Anaconda Software.</a:t>
            </a:r>
          </a:p>
        </p:txBody>
      </p:sp>
      <p:sp>
        <p:nvSpPr>
          <p:cNvPr id="4" name="Text Placeholder 3"/>
          <p:cNvSpPr>
            <a:spLocks noGrp="1"/>
          </p:cNvSpPr>
          <p:nvPr>
            <p:ph type="body" sz="quarter" idx="3"/>
          </p:nvPr>
        </p:nvSpPr>
        <p:spPr/>
        <p:txBody>
          <a:bodyPr/>
          <a:lstStyle/>
          <a:p>
            <a:r>
              <a:rPr lang="en-US" b="1" dirty="0">
                <a:solidFill>
                  <a:schemeClr val="tx2">
                    <a:lumMod val="75000"/>
                  </a:schemeClr>
                </a:solidFill>
                <a:latin typeface="+mn-lt"/>
              </a:rPr>
              <a:t>Hardware Requirements</a:t>
            </a:r>
          </a:p>
        </p:txBody>
      </p:sp>
      <p:sp>
        <p:nvSpPr>
          <p:cNvPr id="6" name="Content Placeholder 5"/>
          <p:cNvSpPr>
            <a:spLocks noGrp="1"/>
          </p:cNvSpPr>
          <p:nvPr>
            <p:ph sz="quarter" idx="14"/>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RAM</a:t>
            </a:r>
            <a:r>
              <a:rPr lang="en-US" dirty="0">
                <a:solidFill>
                  <a:schemeClr val="tx1"/>
                </a:solidFill>
                <a:latin typeface="Times New Roman" panose="02020603050405020304" pitchFamily="18" charset="0"/>
                <a:cs typeface="Times New Roman" panose="02020603050405020304" pitchFamily="18" charset="0"/>
              </a:rPr>
              <a:t>: 8GB.</a:t>
            </a:r>
          </a:p>
          <a:p>
            <a:r>
              <a:rPr lang="en-US" dirty="0">
                <a:solidFill>
                  <a:schemeClr val="tx1"/>
                </a:solidFill>
                <a:latin typeface="Times New Roman" panose="02020603050405020304" pitchFamily="18" charset="0"/>
                <a:cs typeface="Times New Roman" panose="02020603050405020304" pitchFamily="18" charset="0"/>
              </a:rPr>
              <a:t>Hard-disk:500GB.</a:t>
            </a: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System Architecture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There are total two blocks for the project. </a:t>
            </a:r>
          </a:p>
          <a:p>
            <a:pPr marL="0" indent="0">
              <a:buNone/>
            </a:pPr>
            <a:r>
              <a:rPr lang="en-US" b="1" i="1" dirty="0" smtClean="0">
                <a:solidFill>
                  <a:schemeClr val="tx1"/>
                </a:solidFill>
                <a:latin typeface="Times New Roman" panose="02020603050405020304" pitchFamily="18" charset="0"/>
                <a:cs typeface="Times New Roman" panose="02020603050405020304" pitchFamily="18" charset="0"/>
              </a:rPr>
              <a:t>First Block:</a:t>
            </a:r>
          </a:p>
          <a:p>
            <a:endParaRPr lang="en-US" dirty="0"/>
          </a:p>
        </p:txBody>
      </p:sp>
      <p:pic>
        <p:nvPicPr>
          <p:cNvPr id="4" name="Picture 3" descr="C:\Users\GENIUS\Desktop\block1.PNG"/>
          <p:cNvPicPr/>
          <p:nvPr/>
        </p:nvPicPr>
        <p:blipFill>
          <a:blip r:embed="rId2"/>
          <a:srcRect/>
          <a:stretch>
            <a:fillRect/>
          </a:stretch>
        </p:blipFill>
        <p:spPr bwMode="auto">
          <a:xfrm>
            <a:off x="914400" y="2209800"/>
            <a:ext cx="7141210" cy="3733800"/>
          </a:xfrm>
          <a:prstGeom prst="rect">
            <a:avLst/>
          </a:prstGeom>
          <a:noFill/>
          <a:ln w="9525">
            <a:noFill/>
            <a:miter lim="800000"/>
            <a:headEnd/>
            <a:tailEnd/>
          </a:ln>
        </p:spPr>
      </p:pic>
    </p:spTree>
    <p:extLst>
      <p:ext uri="{BB962C8B-B14F-4D97-AF65-F5344CB8AC3E}">
        <p14:creationId xmlns:p14="http://schemas.microsoft.com/office/powerpoint/2010/main" val="302914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i="1" dirty="0" smtClean="0">
                <a:solidFill>
                  <a:schemeClr val="tx1"/>
                </a:solidFill>
                <a:latin typeface="Times New Roman" panose="02020603050405020304" pitchFamily="18" charset="0"/>
                <a:cs typeface="Times New Roman" panose="02020603050405020304" pitchFamily="18" charset="0"/>
              </a:rPr>
              <a:t>Second Block:</a:t>
            </a:r>
          </a:p>
          <a:p>
            <a:pPr marL="0" indent="0">
              <a:buNone/>
            </a:pPr>
            <a:r>
              <a:rPr lang="en-US" b="1" i="1" dirty="0">
                <a:solidFill>
                  <a:schemeClr val="tx1"/>
                </a:solidFill>
                <a:latin typeface="Times New Roman" panose="02020603050405020304" pitchFamily="18" charset="0"/>
                <a:cs typeface="Times New Roman" panose="02020603050405020304" pitchFamily="18" charset="0"/>
              </a:rPr>
              <a:t> </a:t>
            </a:r>
            <a:endParaRPr lang="en-US" b="1" i="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b="1" i="1" dirty="0">
              <a:solidFill>
                <a:schemeClr val="tx1"/>
              </a:solidFill>
              <a:latin typeface="Times New Roman" panose="02020603050405020304" pitchFamily="18" charset="0"/>
              <a:cs typeface="Times New Roman" panose="02020603050405020304" pitchFamily="18" charset="0"/>
            </a:endParaRPr>
          </a:p>
        </p:txBody>
      </p:sp>
      <p:pic>
        <p:nvPicPr>
          <p:cNvPr id="4" name="Picture 3" descr="C:\Users\GENIUS\Desktop\block2.PNG"/>
          <p:cNvPicPr/>
          <p:nvPr/>
        </p:nvPicPr>
        <p:blipFill>
          <a:blip r:embed="rId2"/>
          <a:srcRect/>
          <a:stretch>
            <a:fillRect/>
          </a:stretch>
        </p:blipFill>
        <p:spPr bwMode="auto">
          <a:xfrm>
            <a:off x="762000" y="1219200"/>
            <a:ext cx="7162800" cy="4343400"/>
          </a:xfrm>
          <a:prstGeom prst="rect">
            <a:avLst/>
          </a:prstGeom>
          <a:noFill/>
          <a:ln w="9525">
            <a:noFill/>
            <a:miter lim="800000"/>
            <a:headEnd/>
            <a:tailEnd/>
          </a:ln>
        </p:spPr>
      </p:pic>
    </p:spTree>
    <p:extLst>
      <p:ext uri="{BB962C8B-B14F-4D97-AF65-F5344CB8AC3E}">
        <p14:creationId xmlns:p14="http://schemas.microsoft.com/office/powerpoint/2010/main" val="365678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These environment details are processed based on a training data set that was formed as follow: </a:t>
            </a:r>
          </a:p>
          <a:p>
            <a:pPr algn="just"/>
            <a:r>
              <a:rPr lang="en-US" dirty="0" smtClean="0">
                <a:solidFill>
                  <a:schemeClr val="tx1"/>
                </a:solidFill>
                <a:latin typeface="Times New Roman" panose="02020603050405020304" pitchFamily="18" charset="0"/>
                <a:cs typeface="Times New Roman" panose="02020603050405020304" pitchFamily="18" charset="0"/>
              </a:rPr>
              <a:t>Each </a:t>
            </a:r>
            <a:r>
              <a:rPr lang="en-US" dirty="0">
                <a:solidFill>
                  <a:schemeClr val="tx1"/>
                </a:solidFill>
                <a:latin typeface="Times New Roman" panose="02020603050405020304" pitchFamily="18" charset="0"/>
                <a:cs typeface="Times New Roman" panose="02020603050405020304" pitchFamily="18" charset="0"/>
              </a:rPr>
              <a:t>environment detail had a polarity. The polarity could be </a:t>
            </a:r>
            <a:r>
              <a:rPr lang="en-US" b="1" dirty="0">
                <a:solidFill>
                  <a:schemeClr val="tx1"/>
                </a:solidFill>
                <a:latin typeface="Times New Roman" panose="02020603050405020304" pitchFamily="18" charset="0"/>
                <a:cs typeface="Times New Roman" panose="02020603050405020304" pitchFamily="18" charset="0"/>
              </a:rPr>
              <a:t>negative, neutral</a:t>
            </a:r>
            <a:r>
              <a:rPr lang="en-US" dirty="0">
                <a:solidFill>
                  <a:schemeClr val="tx1"/>
                </a:solidFill>
                <a:latin typeface="Times New Roman" panose="02020603050405020304" pitchFamily="18" charset="0"/>
                <a:cs typeface="Times New Roman" panose="02020603050405020304" pitchFamily="18" charset="0"/>
              </a:rPr>
              <a:t> or </a:t>
            </a:r>
            <a:r>
              <a:rPr lang="en-US" b="1" dirty="0">
                <a:solidFill>
                  <a:schemeClr val="tx1"/>
                </a:solidFill>
                <a:latin typeface="Times New Roman" panose="02020603050405020304" pitchFamily="18" charset="0"/>
                <a:cs typeface="Times New Roman" panose="02020603050405020304" pitchFamily="18" charset="0"/>
              </a:rPr>
              <a:t>positive</a:t>
            </a:r>
            <a:r>
              <a:rPr lang="en-US" dirty="0">
                <a:solidFill>
                  <a:schemeClr val="tx1"/>
                </a:solidFill>
                <a:latin typeface="Times New Roman" panose="02020603050405020304" pitchFamily="18" charset="0"/>
                <a:cs typeface="Times New Roman" panose="02020603050405020304" pitchFamily="18" charset="0"/>
              </a:rPr>
              <a:t>. An </a:t>
            </a:r>
            <a:r>
              <a:rPr lang="en-US" b="1" dirty="0">
                <a:solidFill>
                  <a:schemeClr val="tx1"/>
                </a:solidFill>
                <a:latin typeface="Times New Roman" panose="02020603050405020304" pitchFamily="18" charset="0"/>
                <a:cs typeface="Times New Roman" panose="02020603050405020304" pitchFamily="18" charset="0"/>
              </a:rPr>
              <a:t>AND operation </a:t>
            </a:r>
            <a:r>
              <a:rPr lang="en-US" dirty="0">
                <a:solidFill>
                  <a:schemeClr val="tx1"/>
                </a:solidFill>
                <a:latin typeface="Times New Roman" panose="02020603050405020304" pitchFamily="18" charset="0"/>
                <a:cs typeface="Times New Roman" panose="02020603050405020304" pitchFamily="18" charset="0"/>
              </a:rPr>
              <a:t>was performed in between the details polarities of each textual content environment to predict the sentiment of the textual content that would be made under each environment.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training data set of the sentiment prediction algorithm was formed of the </a:t>
            </a:r>
            <a:r>
              <a:rPr lang="en-US" b="1" dirty="0">
                <a:solidFill>
                  <a:schemeClr val="tx1"/>
                </a:solidFill>
                <a:latin typeface="Times New Roman" panose="02020603050405020304" pitchFamily="18" charset="0"/>
                <a:cs typeface="Times New Roman" panose="02020603050405020304" pitchFamily="18" charset="0"/>
              </a:rPr>
              <a:t>environment details polarities </a:t>
            </a:r>
            <a:r>
              <a:rPr lang="en-US" dirty="0">
                <a:solidFill>
                  <a:schemeClr val="tx1"/>
                </a:solidFill>
                <a:latin typeface="Times New Roman" panose="02020603050405020304" pitchFamily="18" charset="0"/>
                <a:cs typeface="Times New Roman" panose="02020603050405020304" pitchFamily="18" charset="0"/>
              </a:rPr>
              <a:t>and their </a:t>
            </a:r>
            <a:r>
              <a:rPr lang="en-US" b="1" dirty="0">
                <a:solidFill>
                  <a:schemeClr val="tx1"/>
                </a:solidFill>
                <a:latin typeface="Times New Roman" panose="02020603050405020304" pitchFamily="18" charset="0"/>
                <a:cs typeface="Times New Roman" panose="02020603050405020304" pitchFamily="18" charset="0"/>
              </a:rPr>
              <a:t>predicted </a:t>
            </a:r>
            <a:r>
              <a:rPr lang="en-US" b="1" dirty="0" smtClean="0">
                <a:solidFill>
                  <a:schemeClr val="tx1"/>
                </a:solidFill>
                <a:latin typeface="Times New Roman" panose="02020603050405020304" pitchFamily="18" charset="0"/>
                <a:cs typeface="Times New Roman" panose="02020603050405020304" pitchFamily="18" charset="0"/>
              </a:rPr>
              <a:t>sentiment.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71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0"/>
          </a:xfrm>
        </p:spPr>
        <p:txBody>
          <a:bodyPr/>
          <a:lstStyle/>
          <a:p>
            <a:r>
              <a:rPr lang="en-US" dirty="0" smtClean="0"/>
              <a:t>Project Structure and Implementation</a:t>
            </a:r>
            <a:endParaRPr lang="en-US" dirty="0"/>
          </a:p>
        </p:txBody>
      </p:sp>
      <p:sp>
        <p:nvSpPr>
          <p:cNvPr id="3" name="Content Placeholder 2"/>
          <p:cNvSpPr>
            <a:spLocks noGrp="1"/>
          </p:cNvSpPr>
          <p:nvPr>
            <p:ph idx="1"/>
          </p:nvPr>
        </p:nvSpPr>
        <p:spPr>
          <a:xfrm>
            <a:off x="457200" y="1905000"/>
            <a:ext cx="8229600" cy="4221163"/>
          </a:xfrm>
        </p:spPr>
        <p:txBody>
          <a:bodyPr/>
          <a:lstStyle/>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Structure of Algorithm:</a:t>
            </a:r>
          </a:p>
          <a:p>
            <a:pPr algn="just"/>
            <a:r>
              <a:rPr lang="en-US" dirty="0" smtClean="0">
                <a:solidFill>
                  <a:schemeClr val="tx1"/>
                </a:solidFill>
                <a:latin typeface="Times New Roman" panose="02020603050405020304" pitchFamily="18" charset="0"/>
                <a:cs typeface="Times New Roman" panose="02020603050405020304" pitchFamily="18" charset="0"/>
              </a:rPr>
              <a:t>All </a:t>
            </a:r>
            <a:r>
              <a:rPr lang="en-US" dirty="0">
                <a:solidFill>
                  <a:schemeClr val="tx1"/>
                </a:solidFill>
                <a:latin typeface="Times New Roman" panose="02020603050405020304" pitchFamily="18" charset="0"/>
                <a:cs typeface="Times New Roman" panose="02020603050405020304" pitchFamily="18" charset="0"/>
              </a:rPr>
              <a:t>the algorithms used in this paper have been derived from the </a:t>
            </a:r>
            <a:r>
              <a:rPr lang="en-US" b="1" dirty="0">
                <a:solidFill>
                  <a:schemeClr val="tx1"/>
                </a:solidFill>
                <a:latin typeface="Times New Roman" panose="02020603050405020304" pitchFamily="18" charset="0"/>
                <a:cs typeface="Times New Roman" panose="02020603050405020304" pitchFamily="18" charset="0"/>
              </a:rPr>
              <a:t>classic Naïve Bayes algorithm</a:t>
            </a:r>
            <a:r>
              <a:rPr lang="en-US" dirty="0">
                <a:solidFill>
                  <a:schemeClr val="tx1"/>
                </a:solidFill>
                <a:latin typeface="Times New Roman" panose="02020603050405020304" pitchFamily="18" charset="0"/>
                <a:cs typeface="Times New Roman" panose="02020603050405020304" pitchFamily="18" charset="0"/>
              </a:rPr>
              <a:t>. Naïve Bayes algorithm was named after </a:t>
            </a:r>
            <a:r>
              <a:rPr lang="en-US" b="1" dirty="0">
                <a:solidFill>
                  <a:schemeClr val="tx1"/>
                </a:solidFill>
                <a:latin typeface="Times New Roman" panose="02020603050405020304" pitchFamily="18" charset="0"/>
                <a:cs typeface="Times New Roman" panose="02020603050405020304" pitchFamily="18" charset="0"/>
              </a:rPr>
              <a:t>Rev. Thomas Bayes</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algorithm makes use of </a:t>
            </a:r>
            <a:r>
              <a:rPr lang="en-US" b="1" dirty="0">
                <a:solidFill>
                  <a:schemeClr val="tx1"/>
                </a:solidFill>
                <a:latin typeface="Times New Roman" panose="02020603050405020304" pitchFamily="18" charset="0"/>
                <a:cs typeface="Times New Roman" panose="02020603050405020304" pitchFamily="18" charset="0"/>
              </a:rPr>
              <a:t>conditional probability</a:t>
            </a:r>
            <a:r>
              <a:rPr lang="en-US" dirty="0">
                <a:solidFill>
                  <a:schemeClr val="tx1"/>
                </a:solidFill>
                <a:latin typeface="Times New Roman" panose="02020603050405020304" pitchFamily="18" charset="0"/>
                <a:cs typeface="Times New Roman" panose="02020603050405020304" pitchFamily="18" charset="0"/>
              </a:rPr>
              <a:t> to predict the likeness of future occurrence of events based on their historical information</a:t>
            </a:r>
            <a:r>
              <a:rPr lang="en-US" dirty="0" smtClean="0">
                <a:solidFill>
                  <a:schemeClr val="tx1"/>
                </a:solidFill>
                <a:latin typeface="Times New Roman" panose="02020603050405020304" pitchFamily="18" charset="0"/>
                <a:cs typeface="Times New Roman" panose="02020603050405020304" pitchFamily="18" charset="0"/>
              </a:rPr>
              <a:t>.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942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marL="0" indent="0">
              <a:buNone/>
            </a:pPr>
            <a:r>
              <a:rPr lang="en-US" b="1" dirty="0" smtClean="0">
                <a:solidFill>
                  <a:schemeClr val="tx1"/>
                </a:solidFill>
                <a:latin typeface="Times New Roman" panose="02020603050405020304" pitchFamily="18" charset="0"/>
                <a:cs typeface="Times New Roman" panose="02020603050405020304" pitchFamily="18" charset="0"/>
              </a:rPr>
              <a:t>Project Implementation:</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implement this project we are using </a:t>
            </a:r>
            <a:r>
              <a:rPr lang="en-US" b="1" dirty="0" smtClean="0">
                <a:solidFill>
                  <a:schemeClr val="tx1"/>
                </a:solidFill>
                <a:latin typeface="Times New Roman" panose="02020603050405020304" pitchFamily="18" charset="0"/>
                <a:cs typeface="Times New Roman" panose="02020603050405020304" pitchFamily="18" charset="0"/>
              </a:rPr>
              <a:t>VADER(</a:t>
            </a:r>
            <a:r>
              <a:rPr lang="en-US" b="1" dirty="0">
                <a:solidFill>
                  <a:schemeClr val="tx1"/>
                </a:solidFill>
                <a:latin typeface="Times New Roman" panose="02020603050405020304" pitchFamily="18" charset="0"/>
                <a:cs typeface="Times New Roman" panose="02020603050405020304" pitchFamily="18" charset="0"/>
              </a:rPr>
              <a:t>Valence Aware Dictionary and </a:t>
            </a:r>
            <a:r>
              <a:rPr lang="en-US" b="1" dirty="0" smtClean="0">
                <a:solidFill>
                  <a:schemeClr val="tx1"/>
                </a:solidFill>
                <a:latin typeface="Times New Roman" panose="02020603050405020304" pitchFamily="18" charset="0"/>
                <a:cs typeface="Times New Roman" panose="02020603050405020304" pitchFamily="18" charset="0"/>
              </a:rPr>
              <a:t>Sentiment </a:t>
            </a:r>
            <a:r>
              <a:rPr lang="en-US" b="1" dirty="0">
                <a:solidFill>
                  <a:schemeClr val="tx1"/>
                </a:solidFill>
                <a:latin typeface="Times New Roman" panose="02020603050405020304" pitchFamily="18" charset="0"/>
                <a:cs typeface="Times New Roman" panose="02020603050405020304" pitchFamily="18" charset="0"/>
              </a:rPr>
              <a:t>Reasoner)</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sentiment API</a:t>
            </a:r>
            <a:r>
              <a:rPr lang="en-US" dirty="0">
                <a:solidFill>
                  <a:schemeClr val="tx1"/>
                </a:solidFill>
                <a:latin typeface="Times New Roman" panose="02020603050405020304" pitchFamily="18" charset="0"/>
                <a:cs typeface="Times New Roman" panose="02020603050405020304" pitchFamily="18" charset="0"/>
              </a:rPr>
              <a:t> from python </a:t>
            </a:r>
            <a:r>
              <a:rPr lang="en-US" dirty="0" smtClean="0">
                <a:solidFill>
                  <a:schemeClr val="tx1"/>
                </a:solidFill>
                <a:latin typeface="Times New Roman" panose="02020603050405020304" pitchFamily="18" charset="0"/>
                <a:cs typeface="Times New Roman" panose="02020603050405020304" pitchFamily="18" charset="0"/>
              </a:rPr>
              <a:t>which is </a:t>
            </a:r>
            <a:r>
              <a:rPr lang="en-US" dirty="0">
                <a:solidFill>
                  <a:schemeClr val="tx1"/>
                </a:solidFill>
                <a:latin typeface="Times New Roman" panose="02020603050405020304" pitchFamily="18" charset="0"/>
                <a:cs typeface="Times New Roman" panose="02020603050405020304" pitchFamily="18" charset="0"/>
              </a:rPr>
              <a:t>built on </a:t>
            </a:r>
            <a:r>
              <a:rPr lang="en-US" b="1" dirty="0">
                <a:solidFill>
                  <a:schemeClr val="tx1"/>
                </a:solidFill>
                <a:latin typeface="Times New Roman" panose="02020603050405020304" pitchFamily="18" charset="0"/>
                <a:cs typeface="Times New Roman" panose="02020603050405020304" pitchFamily="18" charset="0"/>
              </a:rPr>
              <a:t>Naïve Bayes </a:t>
            </a:r>
            <a:r>
              <a:rPr lang="en-US" b="1" dirty="0" smtClean="0">
                <a:solidFill>
                  <a:schemeClr val="tx1"/>
                </a:solidFill>
                <a:latin typeface="Times New Roman" panose="02020603050405020304" pitchFamily="18" charset="0"/>
                <a:cs typeface="Times New Roman" panose="02020603050405020304" pitchFamily="18" charset="0"/>
              </a:rPr>
              <a:t>algorith</a:t>
            </a:r>
            <a:r>
              <a:rPr lang="en-US" b="1" dirty="0">
                <a:solidFill>
                  <a:schemeClr val="tx1"/>
                </a:solidFill>
                <a:latin typeface="Times New Roman" panose="02020603050405020304" pitchFamily="18" charset="0"/>
                <a:cs typeface="Times New Roman" panose="02020603050405020304" pitchFamily="18" charset="0"/>
              </a:rPr>
              <a:t>m</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Using </a:t>
            </a:r>
            <a:r>
              <a:rPr lang="en-US" dirty="0">
                <a:solidFill>
                  <a:schemeClr val="tx1"/>
                </a:solidFill>
                <a:latin typeface="Times New Roman" panose="02020603050405020304" pitchFamily="18" charset="0"/>
                <a:cs typeface="Times New Roman" panose="02020603050405020304" pitchFamily="18" charset="0"/>
              </a:rPr>
              <a:t>this API we can calculate polarity from sentences. All tweets used in this project for </a:t>
            </a:r>
            <a:r>
              <a:rPr lang="en-US" dirty="0" smtClean="0">
                <a:solidFill>
                  <a:schemeClr val="tx1"/>
                </a:solidFill>
                <a:latin typeface="Times New Roman" panose="02020603050405020304" pitchFamily="18" charset="0"/>
                <a:cs typeface="Times New Roman" panose="02020603050405020304" pitchFamily="18" charset="0"/>
              </a:rPr>
              <a:t>testing is </a:t>
            </a:r>
            <a:r>
              <a:rPr lang="en-US" dirty="0">
                <a:solidFill>
                  <a:schemeClr val="tx1"/>
                </a:solidFill>
                <a:latin typeface="Times New Roman" panose="02020603050405020304" pitchFamily="18" charset="0"/>
                <a:cs typeface="Times New Roman" panose="02020603050405020304" pitchFamily="18" charset="0"/>
              </a:rPr>
              <a:t>saved inside dataset folder</a:t>
            </a:r>
            <a:r>
              <a:rPr lang="en-US"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b="1" dirty="0" smtClean="0">
                <a:solidFill>
                  <a:schemeClr val="tx1"/>
                </a:solidFill>
                <a:latin typeface="Times New Roman" panose="02020603050405020304" pitchFamily="18" charset="0"/>
                <a:cs typeface="Times New Roman" panose="02020603050405020304" pitchFamily="18" charset="0"/>
              </a:rPr>
              <a:t>VADER </a:t>
            </a:r>
            <a:r>
              <a:rPr lang="en-US" dirty="0" smtClean="0">
                <a:solidFill>
                  <a:schemeClr val="tx1"/>
                </a:solidFill>
                <a:latin typeface="Times New Roman" panose="02020603050405020304" pitchFamily="18" charset="0"/>
                <a:cs typeface="Times New Roman" panose="02020603050405020304" pitchFamily="18" charset="0"/>
              </a:rPr>
              <a:t>is</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 lexicon and rule-based sentiment analysis tool that is specifically attuned to sentiments expressed in social media, and works well on texts from other domains</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dirty="0" smtClean="0">
                <a:solidFill>
                  <a:schemeClr val="tx1"/>
                </a:solidFill>
                <a:latin typeface="Times New Roman" panose="02020603050405020304" pitchFamily="18" charset="0"/>
                <a:cs typeface="Times New Roman" panose="02020603050405020304" pitchFamily="18" charset="0"/>
              </a:rPr>
              <a:t>The project has been implemented with the help of two systems:</a:t>
            </a:r>
          </a:p>
          <a:p>
            <a:pPr algn="just"/>
            <a:r>
              <a:rPr lang="en-US" b="1" dirty="0">
                <a:solidFill>
                  <a:schemeClr val="tx1"/>
                </a:solidFill>
                <a:latin typeface="Times New Roman" panose="02020603050405020304" pitchFamily="18" charset="0"/>
                <a:cs typeface="Times New Roman" panose="02020603050405020304" pitchFamily="18" charset="0"/>
              </a:rPr>
              <a:t>First System: </a:t>
            </a: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this </a:t>
            </a:r>
            <a:r>
              <a:rPr lang="en-US" dirty="0" smtClean="0">
                <a:solidFill>
                  <a:schemeClr val="tx1"/>
                </a:solidFill>
                <a:latin typeface="Times New Roman" panose="02020603050405020304" pitchFamily="18" charset="0"/>
                <a:cs typeface="Times New Roman" panose="02020603050405020304" pitchFamily="18" charset="0"/>
              </a:rPr>
              <a:t>system we </a:t>
            </a:r>
            <a:r>
              <a:rPr lang="en-US" dirty="0">
                <a:solidFill>
                  <a:schemeClr val="tx1"/>
                </a:solidFill>
                <a:latin typeface="Times New Roman" panose="02020603050405020304" pitchFamily="18" charset="0"/>
                <a:cs typeface="Times New Roman" panose="02020603050405020304" pitchFamily="18" charset="0"/>
              </a:rPr>
              <a:t>calculate polarity of sentences such as positive polarity, negative polarity and neutral polarity and then calculate sarcastic by checking positive polarity. </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54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lgn="just"/>
            <a:r>
              <a:rPr lang="en-US" sz="2600" dirty="0">
                <a:solidFill>
                  <a:schemeClr val="tx1"/>
                </a:solidFill>
                <a:latin typeface="Times New Roman" panose="02020603050405020304" pitchFamily="18" charset="0"/>
                <a:cs typeface="Times New Roman" panose="02020603050405020304" pitchFamily="18" charset="0"/>
              </a:rPr>
              <a:t>If positive and neutral polarity is high and contains some negative words in messages then it will consider as </a:t>
            </a:r>
            <a:r>
              <a:rPr lang="en-US" sz="2600" b="1" dirty="0">
                <a:solidFill>
                  <a:schemeClr val="tx1"/>
                </a:solidFill>
                <a:latin typeface="Times New Roman" panose="02020603050405020304" pitchFamily="18" charset="0"/>
                <a:cs typeface="Times New Roman" panose="02020603050405020304" pitchFamily="18" charset="0"/>
              </a:rPr>
              <a:t>sarcastic</a:t>
            </a:r>
            <a:r>
              <a:rPr lang="en-US" sz="2600" dirty="0">
                <a:solidFill>
                  <a:schemeClr val="tx1"/>
                </a:solidFill>
                <a:latin typeface="Times New Roman" panose="02020603050405020304" pitchFamily="18" charset="0"/>
                <a:cs typeface="Times New Roman" panose="02020603050405020304" pitchFamily="18" charset="0"/>
              </a:rPr>
              <a:t> otherwise </a:t>
            </a:r>
            <a:r>
              <a:rPr lang="en-US" sz="2600" b="1" dirty="0">
                <a:solidFill>
                  <a:schemeClr val="tx1"/>
                </a:solidFill>
                <a:latin typeface="Times New Roman" panose="02020603050405020304" pitchFamily="18" charset="0"/>
                <a:cs typeface="Times New Roman" panose="02020603050405020304" pitchFamily="18" charset="0"/>
              </a:rPr>
              <a:t>non-sarcastic.</a:t>
            </a:r>
            <a:r>
              <a:rPr lang="en-US" sz="2600" dirty="0">
                <a:solidFill>
                  <a:schemeClr val="tx1"/>
                </a:solidFill>
                <a:latin typeface="Times New Roman" panose="02020603050405020304" pitchFamily="18" charset="0"/>
                <a:cs typeface="Times New Roman" panose="02020603050405020304" pitchFamily="18" charset="0"/>
              </a:rPr>
              <a:t>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r>
              <a:rPr lang="en-US" sz="2600" dirty="0" smtClean="0">
                <a:solidFill>
                  <a:schemeClr val="tx1"/>
                </a:solidFill>
                <a:latin typeface="Times New Roman" panose="02020603050405020304" pitchFamily="18" charset="0"/>
                <a:cs typeface="Times New Roman" panose="02020603050405020304" pitchFamily="18" charset="0"/>
              </a:rPr>
              <a:t>Take </a:t>
            </a:r>
            <a:r>
              <a:rPr lang="en-US" sz="2600" dirty="0">
                <a:solidFill>
                  <a:schemeClr val="tx1"/>
                </a:solidFill>
                <a:latin typeface="Times New Roman" panose="02020603050405020304" pitchFamily="18" charset="0"/>
                <a:cs typeface="Times New Roman" panose="02020603050405020304" pitchFamily="18" charset="0"/>
              </a:rPr>
              <a:t>below example sentence/tweet: </a:t>
            </a:r>
          </a:p>
          <a:p>
            <a:pPr algn="just"/>
            <a:r>
              <a:rPr lang="en-US" sz="2600" b="1" dirty="0">
                <a:solidFill>
                  <a:schemeClr val="tx1"/>
                </a:solidFill>
                <a:latin typeface="Times New Roman" panose="02020603050405020304" pitchFamily="18" charset="0"/>
                <a:cs typeface="Times New Roman" panose="02020603050405020304" pitchFamily="18" charset="0"/>
              </a:rPr>
              <a:t>‘Mark Zuckerberg used to be a hero of the digital age, but now he has lived long enough to see himself become the villain’</a:t>
            </a:r>
            <a:r>
              <a:rPr lang="en-US" sz="2600" dirty="0">
                <a:solidFill>
                  <a:schemeClr val="tx1"/>
                </a:solidFill>
                <a:latin typeface="Times New Roman" panose="02020603050405020304" pitchFamily="18" charset="0"/>
                <a:cs typeface="Times New Roman" panose="02020603050405020304" pitchFamily="18" charset="0"/>
              </a:rPr>
              <a:t>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r>
              <a:rPr lang="en-US" sz="2600" dirty="0" smtClean="0">
                <a:solidFill>
                  <a:schemeClr val="tx1"/>
                </a:solidFill>
                <a:latin typeface="Times New Roman" panose="02020603050405020304" pitchFamily="18" charset="0"/>
                <a:cs typeface="Times New Roman" panose="02020603050405020304" pitchFamily="18" charset="0"/>
              </a:rPr>
              <a:t>In </a:t>
            </a:r>
            <a:r>
              <a:rPr lang="en-US" sz="2600" dirty="0">
                <a:solidFill>
                  <a:schemeClr val="tx1"/>
                </a:solidFill>
                <a:latin typeface="Times New Roman" panose="02020603050405020304" pitchFamily="18" charset="0"/>
                <a:cs typeface="Times New Roman" panose="02020603050405020304" pitchFamily="18" charset="0"/>
              </a:rPr>
              <a:t>above sentence person saying hero to Mark Zuckerberg in one sentence and in other sentence proving him villain. </a:t>
            </a:r>
          </a:p>
          <a:p>
            <a:pPr algn="just"/>
            <a:r>
              <a:rPr lang="en-US" sz="2600" dirty="0">
                <a:solidFill>
                  <a:schemeClr val="tx1"/>
                </a:solidFill>
                <a:latin typeface="Times New Roman" panose="02020603050405020304" pitchFamily="18" charset="0"/>
                <a:cs typeface="Times New Roman" panose="02020603050405020304" pitchFamily="18" charset="0"/>
              </a:rPr>
              <a:t>So we can see in above positive sentence user is giving some negativity or using insulting words and such tweets/messages consider as sarcastic. </a:t>
            </a:r>
          </a:p>
          <a:p>
            <a:pPr algn="just"/>
            <a:r>
              <a:rPr lang="en-US" sz="2600" b="1" dirty="0" smtClean="0">
                <a:solidFill>
                  <a:schemeClr val="tx1"/>
                </a:solidFill>
                <a:latin typeface="Times New Roman" panose="02020603050405020304" pitchFamily="18" charset="0"/>
                <a:cs typeface="Times New Roman" panose="02020603050405020304" pitchFamily="18" charset="0"/>
              </a:rPr>
              <a:t>Second </a:t>
            </a:r>
            <a:r>
              <a:rPr lang="en-US" sz="2600" b="1" dirty="0">
                <a:solidFill>
                  <a:schemeClr val="tx1"/>
                </a:solidFill>
                <a:latin typeface="Times New Roman" panose="02020603050405020304" pitchFamily="18" charset="0"/>
                <a:cs typeface="Times New Roman" panose="02020603050405020304" pitchFamily="18" charset="0"/>
              </a:rPr>
              <a:t>System</a:t>
            </a:r>
            <a:r>
              <a:rPr lang="en-US" sz="2600" dirty="0">
                <a:solidFill>
                  <a:schemeClr val="tx1"/>
                </a:solidFill>
                <a:latin typeface="Times New Roman" panose="02020603050405020304" pitchFamily="18" charset="0"/>
                <a:cs typeface="Times New Roman" panose="02020603050405020304" pitchFamily="18" charset="0"/>
              </a:rPr>
              <a:t>: In second module we will calculate sentiments from sentences and if sentence is positive or neutral and if positive sentence contains negative words then display/predict sentence as positive with sarcasm else positive without </a:t>
            </a:r>
            <a:r>
              <a:rPr lang="en-US" sz="2600" dirty="0" smtClean="0">
                <a:solidFill>
                  <a:schemeClr val="tx1"/>
                </a:solidFill>
                <a:latin typeface="Times New Roman" panose="02020603050405020304" pitchFamily="18" charset="0"/>
                <a:cs typeface="Times New Roman" panose="02020603050405020304" pitchFamily="18" charset="0"/>
              </a:rPr>
              <a:t>sarcasm.</a:t>
            </a:r>
            <a:endParaRPr lang="en-US" sz="2600" b="1"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2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UML Diagrams</a:t>
            </a:r>
            <a:endParaRPr lang="en-US" dirty="0"/>
          </a:p>
        </p:txBody>
      </p:sp>
      <p:sp>
        <p:nvSpPr>
          <p:cNvPr id="3" name="Content Placeholder 2"/>
          <p:cNvSpPr>
            <a:spLocks noGrp="1"/>
          </p:cNvSpPr>
          <p:nvPr>
            <p:ph idx="1"/>
          </p:nvPr>
        </p:nvSpPr>
        <p:spPr>
          <a:xfrm>
            <a:off x="457200" y="1600200"/>
            <a:ext cx="8229600" cy="4724400"/>
          </a:xfrm>
        </p:spPr>
        <p:txBody>
          <a:bodyPr/>
          <a:lstStyle/>
          <a:p>
            <a:pPr algn="just"/>
            <a:r>
              <a:rPr lang="en-US" dirty="0" smtClean="0">
                <a:solidFill>
                  <a:schemeClr val="tx1"/>
                </a:solidFill>
                <a:latin typeface="Times New Roman" panose="02020603050405020304" pitchFamily="18" charset="0"/>
                <a:cs typeface="Times New Roman" panose="02020603050405020304" pitchFamily="18" charset="0"/>
              </a:rPr>
              <a:t>UML </a:t>
            </a:r>
            <a:r>
              <a:rPr lang="en-US" dirty="0">
                <a:solidFill>
                  <a:schemeClr val="tx1"/>
                </a:solidFill>
                <a:latin typeface="Times New Roman" panose="02020603050405020304" pitchFamily="18" charset="0"/>
                <a:cs typeface="Times New Roman" panose="02020603050405020304" pitchFamily="18" charset="0"/>
              </a:rPr>
              <a:t>stands for Unified Modeling Language.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UML </a:t>
            </a:r>
            <a:r>
              <a:rPr lang="en-US" dirty="0">
                <a:solidFill>
                  <a:schemeClr val="tx1"/>
                </a:solidFill>
                <a:latin typeface="Times New Roman" panose="02020603050405020304" pitchFamily="18" charset="0"/>
                <a:cs typeface="Times New Roman" panose="02020603050405020304" pitchFamily="18" charset="0"/>
              </a:rPr>
              <a:t>is a standardized general-purpose modeling language in the field of object-oriented software engineering.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standard is managed, and was created by, the Object Management Group.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goal is for UML to become a common language for </a:t>
            </a:r>
            <a:r>
              <a:rPr lang="en-US" b="1" dirty="0">
                <a:solidFill>
                  <a:schemeClr val="tx1"/>
                </a:solidFill>
                <a:latin typeface="Times New Roman" panose="02020603050405020304" pitchFamily="18" charset="0"/>
                <a:cs typeface="Times New Roman" panose="02020603050405020304" pitchFamily="18" charset="0"/>
              </a:rPr>
              <a:t>creating models of object oriented</a:t>
            </a:r>
            <a:r>
              <a:rPr lang="en-US" dirty="0">
                <a:solidFill>
                  <a:schemeClr val="tx1"/>
                </a:solidFill>
                <a:latin typeface="Times New Roman" panose="02020603050405020304" pitchFamily="18" charset="0"/>
                <a:cs typeface="Times New Roman" panose="02020603050405020304" pitchFamily="18" charset="0"/>
              </a:rPr>
              <a:t> computer software.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its current form UML is comprised of two major components: </a:t>
            </a:r>
            <a:r>
              <a:rPr lang="en-US" b="1" dirty="0">
                <a:solidFill>
                  <a:schemeClr val="tx1"/>
                </a:solidFill>
                <a:latin typeface="Times New Roman" panose="02020603050405020304" pitchFamily="18" charset="0"/>
                <a:cs typeface="Times New Roman" panose="02020603050405020304" pitchFamily="18" charset="0"/>
              </a:rPr>
              <a:t>a Meta-model and a </a:t>
            </a:r>
            <a:r>
              <a:rPr lang="en-US" b="1" dirty="0" smtClean="0">
                <a:solidFill>
                  <a:schemeClr val="tx1"/>
                </a:solidFill>
                <a:latin typeface="Times New Roman" panose="02020603050405020304" pitchFamily="18" charset="0"/>
                <a:cs typeface="Times New Roman" panose="02020603050405020304" pitchFamily="18" charset="0"/>
              </a:rPr>
              <a:t>notation.</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57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lvl="0" algn="just"/>
            <a:r>
              <a:rPr lang="en-US" dirty="0">
                <a:solidFill>
                  <a:schemeClr val="tx1"/>
                </a:solidFill>
                <a:latin typeface="Times New Roman" panose="02020603050405020304" pitchFamily="18" charset="0"/>
                <a:cs typeface="Times New Roman" panose="02020603050405020304" pitchFamily="18" charset="0"/>
              </a:rPr>
              <a:t>The UML represents a collection of best engineering practices that have proven successful in the modeling of large and complex systems.</a:t>
            </a:r>
          </a:p>
          <a:p>
            <a:pPr lvl="0" algn="just"/>
            <a:r>
              <a:rPr lang="en-US" dirty="0">
                <a:solidFill>
                  <a:schemeClr val="tx1"/>
                </a:solidFill>
                <a:latin typeface="Times New Roman" panose="02020603050405020304" pitchFamily="18" charset="0"/>
                <a:cs typeface="Times New Roman" panose="02020603050405020304" pitchFamily="18" charset="0"/>
              </a:rPr>
              <a:t>The UML is a very important part of developing objects oriented software and the software development process. The UML uses mostly graphical notations to express the design of software projects.</a:t>
            </a:r>
          </a:p>
          <a:p>
            <a:endParaRPr lang="en-US" dirty="0"/>
          </a:p>
        </p:txBody>
      </p:sp>
    </p:spTree>
    <p:extLst>
      <p:ext uri="{BB962C8B-B14F-4D97-AF65-F5344CB8AC3E}">
        <p14:creationId xmlns:p14="http://schemas.microsoft.com/office/powerpoint/2010/main" val="109106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lgn="just">
              <a:buNone/>
            </a:pPr>
            <a:r>
              <a:rPr lang="en-US" b="1" dirty="0">
                <a:solidFill>
                  <a:schemeClr val="tx1"/>
                </a:solidFill>
              </a:rPr>
              <a:t>USE CASE DIAGRAM:</a:t>
            </a:r>
            <a:endParaRPr lang="en-US" dirty="0">
              <a:solidFill>
                <a:schemeClr val="tx1"/>
              </a:solidFill>
            </a:endParaRPr>
          </a:p>
          <a:p>
            <a:pPr algn="just"/>
            <a:r>
              <a:rPr lang="en-US" dirty="0">
                <a:solidFill>
                  <a:schemeClr val="tx1"/>
                </a:solidFill>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Its </a:t>
            </a:r>
            <a:r>
              <a:rPr lang="en-US" dirty="0">
                <a:solidFill>
                  <a:schemeClr val="tx1"/>
                </a:solidFill>
                <a:latin typeface="Times New Roman" panose="02020603050405020304" pitchFamily="18" charset="0"/>
                <a:cs typeface="Times New Roman" panose="02020603050405020304" pitchFamily="18" charset="0"/>
              </a:rPr>
              <a:t>purpose is to present a graphical overview of the functionality provided by a system in terms of actors, their goals (represented as use cases), and any dependencies between those use cases.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main purpose of a use case diagram is to show what system functions are performed for which actor. Roles of the actors in the system can be depicted.</a:t>
            </a:r>
          </a:p>
          <a:p>
            <a:pPr algn="just"/>
            <a:endParaRPr lang="en-US" dirty="0"/>
          </a:p>
        </p:txBody>
      </p:sp>
    </p:spTree>
    <p:extLst>
      <p:ext uri="{BB962C8B-B14F-4D97-AF65-F5344CB8AC3E}">
        <p14:creationId xmlns:p14="http://schemas.microsoft.com/office/powerpoint/2010/main" val="281130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	Lexicon algorithm is used to determine the sentiment expressed by a textual content. This sentiment might be negative, neutral or positive. It is possible to be sarcastic using only positive or neutral sentiment textual contents. Hence, lexicon algorithm can be useful but yet insufficient for sarcasm detection. It is necessary to extend the lexicon algorithm in order to come out with systems that would be proven efficient for sarcasm detection on neutral and positive sentiment textual contents. In this paper, two sarcasm analysis systems both obtained from the extension of the lexicon algorithm have been proposed for that sake. The first system consists of the combination of a lexicon algorithm and a pure sarcasm analysis algorithm. The second system consists of the combination of a lexicon algorithm and a sentiment prediction algorithm.</a:t>
            </a:r>
          </a:p>
          <a:p>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533400"/>
            <a:ext cx="7239000" cy="5715000"/>
          </a:xfrm>
          <a:prstGeom prst="rect">
            <a:avLst/>
          </a:prstGeom>
          <a:noFill/>
          <a:ln>
            <a:noFill/>
          </a:ln>
        </p:spPr>
      </p:pic>
    </p:spTree>
    <p:extLst>
      <p:ext uri="{BB962C8B-B14F-4D97-AF65-F5344CB8AC3E}">
        <p14:creationId xmlns:p14="http://schemas.microsoft.com/office/powerpoint/2010/main" val="3088868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b="1" dirty="0">
                <a:solidFill>
                  <a:schemeClr val="tx1"/>
                </a:solidFill>
              </a:rPr>
              <a:t>CLASS DIAGRAM:</a:t>
            </a:r>
            <a:endParaRPr lang="en-US" dirty="0">
              <a:solidFill>
                <a:schemeClr val="tx1"/>
              </a:solidFill>
            </a:endParaRPr>
          </a:p>
          <a:p>
            <a:pPr algn="just"/>
            <a:r>
              <a:rPr lang="en-US" dirty="0">
                <a:solidFill>
                  <a:schemeClr val="tx1"/>
                </a:solidFill>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00400"/>
            <a:ext cx="5295378" cy="3581400"/>
          </a:xfrm>
          <a:prstGeom prst="rect">
            <a:avLst/>
          </a:prstGeom>
          <a:noFill/>
          <a:ln>
            <a:noFill/>
          </a:ln>
        </p:spPr>
      </p:pic>
    </p:spTree>
    <p:extLst>
      <p:ext uri="{BB962C8B-B14F-4D97-AF65-F5344CB8AC3E}">
        <p14:creationId xmlns:p14="http://schemas.microsoft.com/office/powerpoint/2010/main" val="542236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b="1" dirty="0">
                <a:solidFill>
                  <a:schemeClr val="tx1"/>
                </a:solidFill>
              </a:rPr>
              <a:t>SEQUENCE DIAGRAM:</a:t>
            </a:r>
            <a:endParaRPr lang="en-US" dirty="0">
              <a:solidFill>
                <a:schemeClr val="tx1"/>
              </a:solidFill>
            </a:endParaRPr>
          </a:p>
          <a:p>
            <a:pPr algn="just"/>
            <a:r>
              <a:rPr lang="en-US" dirty="0">
                <a:solidFill>
                  <a:schemeClr val="tx1"/>
                </a:solidFill>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819400"/>
            <a:ext cx="7924800" cy="3276600"/>
          </a:xfrm>
          <a:prstGeom prst="rect">
            <a:avLst/>
          </a:prstGeom>
          <a:noFill/>
          <a:ln>
            <a:noFill/>
          </a:ln>
        </p:spPr>
      </p:pic>
    </p:spTree>
    <p:extLst>
      <p:ext uri="{BB962C8B-B14F-4D97-AF65-F5344CB8AC3E}">
        <p14:creationId xmlns:p14="http://schemas.microsoft.com/office/powerpoint/2010/main" val="246842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lgn="just">
              <a:buNone/>
            </a:pPr>
            <a:r>
              <a:rPr lang="en-US" b="1" dirty="0">
                <a:solidFill>
                  <a:schemeClr val="tx1"/>
                </a:solidFill>
              </a:rPr>
              <a:t>ACTIVITY DIAGRAM:</a:t>
            </a:r>
            <a:endParaRPr lang="en-US" dirty="0">
              <a:solidFill>
                <a:schemeClr val="tx1"/>
              </a:solidFill>
            </a:endParaRPr>
          </a:p>
          <a:p>
            <a:pPr algn="just"/>
            <a:r>
              <a:rPr lang="en-US" dirty="0">
                <a:solidFill>
                  <a:schemeClr val="tx1"/>
                </a:solidFill>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the Unified Modeling Language, activity diagrams can be used to describe the business and operational step-by-step workflows of components in a system.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An </a:t>
            </a:r>
            <a:r>
              <a:rPr lang="en-US" dirty="0">
                <a:solidFill>
                  <a:schemeClr val="tx1"/>
                </a:solidFill>
                <a:latin typeface="Times New Roman" panose="02020603050405020304" pitchFamily="18" charset="0"/>
                <a:cs typeface="Times New Roman" panose="02020603050405020304" pitchFamily="18" charset="0"/>
              </a:rPr>
              <a:t>activity diagram shows the overall flow of control.</a:t>
            </a:r>
          </a:p>
          <a:p>
            <a:pPr algn="just"/>
            <a:endParaRPr lang="en-US" dirty="0">
              <a:solidFill>
                <a:schemeClr val="tx1"/>
              </a:solidFill>
            </a:endParaRPr>
          </a:p>
        </p:txBody>
      </p:sp>
    </p:spTree>
    <p:extLst>
      <p:ext uri="{BB962C8B-B14F-4D97-AF65-F5344CB8AC3E}">
        <p14:creationId xmlns:p14="http://schemas.microsoft.com/office/powerpoint/2010/main" val="2256788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3511" y="381000"/>
            <a:ext cx="2976977" cy="5745163"/>
          </a:xfrm>
          <a:prstGeom prst="rect">
            <a:avLst/>
          </a:prstGeom>
          <a:noFill/>
          <a:ln>
            <a:noFill/>
          </a:ln>
        </p:spPr>
      </p:pic>
    </p:spTree>
    <p:extLst>
      <p:ext uri="{BB962C8B-B14F-4D97-AF65-F5344CB8AC3E}">
        <p14:creationId xmlns:p14="http://schemas.microsoft.com/office/powerpoint/2010/main" val="1079546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lstStyle/>
          <a:p>
            <a:r>
              <a:rPr lang="en-US" dirty="0" smtClean="0"/>
              <a:t>Pseudocode</a:t>
            </a:r>
            <a:endParaRPr lang="en-US"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pPr marL="0" indent="0">
              <a:buNone/>
            </a:pPr>
            <a:r>
              <a:rPr lang="en-US" sz="5100" b="1" dirty="0">
                <a:solidFill>
                  <a:schemeClr val="tx1"/>
                </a:solidFill>
                <a:latin typeface="Times New Roman" panose="02020603050405020304" pitchFamily="18" charset="0"/>
                <a:cs typeface="Times New Roman" panose="02020603050405020304" pitchFamily="18" charset="0"/>
              </a:rPr>
              <a:t>Input: </a:t>
            </a:r>
            <a:r>
              <a:rPr lang="en-US" sz="5100" dirty="0">
                <a:solidFill>
                  <a:schemeClr val="tx1"/>
                </a:solidFill>
                <a:latin typeface="Times New Roman" panose="02020603050405020304" pitchFamily="18" charset="0"/>
                <a:cs typeface="Times New Roman" panose="02020603050405020304" pitchFamily="18" charset="0"/>
              </a:rPr>
              <a:t>Positive Strength (P), Negative Strength (N), </a:t>
            </a:r>
            <a:r>
              <a:rPr lang="en-US" sz="5100" dirty="0" err="1">
                <a:solidFill>
                  <a:schemeClr val="tx1"/>
                </a:solidFill>
                <a:latin typeface="Times New Roman" panose="02020603050405020304" pitchFamily="18" charset="0"/>
                <a:cs typeface="Times New Roman" panose="02020603050405020304" pitchFamily="18" charset="0"/>
              </a:rPr>
              <a:t>i</a:t>
            </a:r>
            <a:r>
              <a:rPr lang="en-US" sz="5100" dirty="0">
                <a:solidFill>
                  <a:schemeClr val="tx1"/>
                </a:solidFill>
                <a:latin typeface="Times New Roman" panose="02020603050405020304" pitchFamily="18" charset="0"/>
                <a:cs typeface="Times New Roman" panose="02020603050405020304" pitchFamily="18" charset="0"/>
              </a:rPr>
              <a:t> </a:t>
            </a:r>
            <a:r>
              <a:rPr lang="en-US" sz="5100" dirty="0" smtClean="0">
                <a:solidFill>
                  <a:schemeClr val="tx1"/>
                </a:solidFill>
                <a:latin typeface="Times New Roman" panose="02020603050405020304" pitchFamily="18" charset="0"/>
                <a:cs typeface="Times New Roman" panose="02020603050405020304" pitchFamily="18" charset="0"/>
              </a:rPr>
              <a:t>=</a:t>
            </a:r>
            <a:r>
              <a:rPr lang="en-US" sz="5100" dirty="0" smtClean="0">
                <a:solidFill>
                  <a:schemeClr val="tx1"/>
                </a:solidFill>
                <a:latin typeface="Times New Roman" panose="02020603050405020304" pitchFamily="18" charset="0"/>
                <a:cs typeface="Times New Roman" panose="02020603050405020304" pitchFamily="18" charset="0"/>
              </a:rPr>
              <a:t>iteration</a:t>
            </a:r>
            <a:endParaRPr lang="en-US" sz="5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5100" b="1" dirty="0">
                <a:solidFill>
                  <a:schemeClr val="tx1"/>
                </a:solidFill>
                <a:latin typeface="Times New Roman" panose="02020603050405020304" pitchFamily="18" charset="0"/>
                <a:cs typeface="Times New Roman" panose="02020603050405020304" pitchFamily="18" charset="0"/>
              </a:rPr>
              <a:t>Sarc_Detector:</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scorei = Pi + Ni</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IF (scorei &lt;= 0):</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IF (scorei = 0):</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IF (Pi != 1 AND Ni != -1):</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print ("Hyperbole")</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ELSE:</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print ("Neutral")</a:t>
            </a:r>
          </a:p>
          <a:p>
            <a:pPr marL="0" indent="0">
              <a:buNone/>
            </a:pPr>
            <a:r>
              <a:rPr lang="en-US" sz="5100" dirty="0" smtClean="0">
                <a:solidFill>
                  <a:schemeClr val="tx1"/>
                </a:solidFill>
                <a:latin typeface="Times New Roman" panose="02020603050405020304" pitchFamily="18" charset="0"/>
                <a:cs typeface="Times New Roman" panose="02020603050405020304" pitchFamily="18" charset="0"/>
              </a:rPr>
              <a:t>ELSE</a:t>
            </a:r>
            <a:r>
              <a:rPr lang="en-US" sz="5100" dirty="0">
                <a:solidFill>
                  <a:schemeClr val="tx1"/>
                </a:solidFill>
                <a:latin typeface="Times New Roman" panose="02020603050405020304" pitchFamily="18" charset="0"/>
                <a:cs typeface="Times New Roman" panose="02020603050405020304" pitchFamily="18" charset="0"/>
              </a:rPr>
              <a:t>:</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print ("Sarcasm")</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ELSE:</a:t>
            </a:r>
          </a:p>
          <a:p>
            <a:pPr marL="0" indent="0">
              <a:buNone/>
            </a:pPr>
            <a:r>
              <a:rPr lang="en-US" sz="5100" dirty="0">
                <a:solidFill>
                  <a:schemeClr val="tx1"/>
                </a:solidFill>
                <a:latin typeface="Times New Roman" panose="02020603050405020304" pitchFamily="18" charset="0"/>
                <a:cs typeface="Times New Roman" panose="02020603050405020304" pitchFamily="18" charset="0"/>
              </a:rPr>
              <a:t>print ("Non-Sarcasm")</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114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IN" dirty="0" smtClean="0"/>
              <a:t>Output Screen</a:t>
            </a:r>
            <a:endParaRPr lang="en-IN" dirty="0"/>
          </a:p>
        </p:txBody>
      </p:sp>
      <p:sp>
        <p:nvSpPr>
          <p:cNvPr id="3" name="TextBox 2"/>
          <p:cNvSpPr txBox="1"/>
          <p:nvPr/>
        </p:nvSpPr>
        <p:spPr>
          <a:xfrm>
            <a:off x="533400" y="1622323"/>
            <a:ext cx="7399019" cy="830997"/>
          </a:xfrm>
          <a:prstGeom prst="rect">
            <a:avLst/>
          </a:prstGeom>
          <a:noFill/>
        </p:spPr>
        <p:txBody>
          <a:bodyPr wrap="square" rtlCol="0">
            <a:spAutoFit/>
          </a:bodyPr>
          <a:lstStyle/>
          <a:p>
            <a:pPr marL="342900" indent="-342900"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run project double click on run.bat file to get below screen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3900" y="2453320"/>
            <a:ext cx="7696200" cy="40075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828800"/>
            <a:ext cx="7589310" cy="4267200"/>
          </a:xfrm>
          <a:prstGeom prst="rect">
            <a:avLst/>
          </a:prstGeom>
        </p:spPr>
      </p:pic>
      <p:sp>
        <p:nvSpPr>
          <p:cNvPr id="3" name="TextBox 2"/>
          <p:cNvSpPr txBox="1"/>
          <p:nvPr/>
        </p:nvSpPr>
        <p:spPr>
          <a:xfrm>
            <a:off x="685800" y="292192"/>
            <a:ext cx="7589310" cy="1251240"/>
          </a:xfrm>
          <a:prstGeom prst="rect">
            <a:avLst/>
          </a:prstGeom>
          <a:noFill/>
        </p:spPr>
        <p:txBody>
          <a:bodyPr wrap="square" rtlCol="0">
            <a:spAutoFit/>
          </a:bodyPr>
          <a:lstStyle/>
          <a:p>
            <a:pPr marL="342900" indent="-342900" algn="just">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Click on ‘Upload Social Network Dataset’ button and </a:t>
            </a:r>
            <a:r>
              <a:rPr lang="en-IN" sz="2400" dirty="0">
                <a:latin typeface="Times New Roman" panose="02020603050405020304" pitchFamily="18" charset="0"/>
                <a:ea typeface="Calibri" panose="020F0502020204030204" pitchFamily="34" charset="0"/>
                <a:cs typeface="Times New Roman" panose="02020603050405020304" pitchFamily="18" charset="0"/>
              </a:rPr>
              <a:t>Select the trained dataset and click on “Open” button to load dataset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1938" y="1752600"/>
            <a:ext cx="7880121" cy="4430713"/>
          </a:xfrm>
          <a:prstGeom prst="rect">
            <a:avLst/>
          </a:prstGeom>
        </p:spPr>
      </p:pic>
      <p:sp>
        <p:nvSpPr>
          <p:cNvPr id="3" name="TextBox 2"/>
          <p:cNvSpPr txBox="1"/>
          <p:nvPr/>
        </p:nvSpPr>
        <p:spPr>
          <a:xfrm>
            <a:off x="631939" y="533400"/>
            <a:ext cx="7880121" cy="120032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ea typeface="Calibri" panose="020F0502020204030204" pitchFamily="34" charset="0"/>
              </a:rPr>
              <a:t>In the provided</a:t>
            </a:r>
            <a:r>
              <a:rPr lang="en-IN" sz="2400" dirty="0">
                <a:effectLst/>
                <a:latin typeface="Times New Roman" panose="02020603050405020304" pitchFamily="18" charset="0"/>
                <a:ea typeface="Calibri" panose="020F0502020204030204" pitchFamily="34" charset="0"/>
              </a:rPr>
              <a:t> dataset 23 tweets messages found. Now click on “</a:t>
            </a:r>
            <a:r>
              <a:rPr lang="en-IN" sz="2400" dirty="0" err="1">
                <a:effectLst/>
                <a:latin typeface="Times New Roman" panose="02020603050405020304" pitchFamily="18" charset="0"/>
                <a:ea typeface="Calibri" panose="020F0502020204030204" pitchFamily="34" charset="0"/>
              </a:rPr>
              <a:t>Preprocess</a:t>
            </a:r>
            <a:r>
              <a:rPr lang="en-IN" sz="2400" dirty="0">
                <a:effectLst/>
                <a:latin typeface="Times New Roman" panose="02020603050405020304" pitchFamily="18" charset="0"/>
                <a:ea typeface="Calibri" panose="020F0502020204030204" pitchFamily="34" charset="0"/>
              </a:rPr>
              <a:t> Dataset” button to remove special symbols and stop words from </a:t>
            </a:r>
            <a:r>
              <a:rPr lang="en-IN" sz="2400" dirty="0" smtClean="0">
                <a:effectLst/>
                <a:latin typeface="Times New Roman" panose="02020603050405020304" pitchFamily="18" charset="0"/>
                <a:ea typeface="Calibri" panose="020F0502020204030204" pitchFamily="34" charset="0"/>
              </a:rPr>
              <a:t>messages.</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3122" y="2103060"/>
            <a:ext cx="7437755" cy="3907726"/>
          </a:xfrm>
          <a:prstGeom prst="rect">
            <a:avLst/>
          </a:prstGeom>
        </p:spPr>
      </p:pic>
      <p:sp>
        <p:nvSpPr>
          <p:cNvPr id="3" name="TextBox 2"/>
          <p:cNvSpPr txBox="1"/>
          <p:nvPr/>
        </p:nvSpPr>
        <p:spPr>
          <a:xfrm>
            <a:off x="853121" y="533400"/>
            <a:ext cx="7437755" cy="1569660"/>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ea typeface="Calibri" panose="020F0502020204030204" pitchFamily="34" charset="0"/>
              </a:rPr>
              <a:t>W</a:t>
            </a:r>
            <a:r>
              <a:rPr lang="en-IN" sz="2400" dirty="0">
                <a:effectLst/>
                <a:latin typeface="Times New Roman" panose="02020603050405020304" pitchFamily="18" charset="0"/>
                <a:ea typeface="Calibri" panose="020F0502020204030204" pitchFamily="34" charset="0"/>
              </a:rPr>
              <a:t>e can see all messages after removing special symbols and stop words. Now click on ‘Run First System Lexicon + Polarity Computation’ button to calculate polarity of messages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pPr algn="just"/>
            <a:r>
              <a:rPr lang="en-US" sz="2600" dirty="0">
                <a:solidFill>
                  <a:schemeClr val="tx1"/>
                </a:solidFill>
                <a:latin typeface="Times New Roman" panose="02020603050405020304" pitchFamily="18" charset="0"/>
                <a:cs typeface="Times New Roman" panose="02020603050405020304" pitchFamily="18" charset="0"/>
              </a:rPr>
              <a:t>Communication is the process of exchanging information. As time goes by, many ways and platforms of communication are being developed. Since the industrial revolution, the original way of communicating; face-to-face communication has been used as a model to develop the various ways of communicating known to date.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r>
              <a:rPr lang="en-US" sz="2600" dirty="0" smtClean="0">
                <a:solidFill>
                  <a:schemeClr val="tx1"/>
                </a:solidFill>
                <a:latin typeface="Times New Roman" panose="02020603050405020304" pitchFamily="18" charset="0"/>
                <a:cs typeface="Times New Roman" panose="02020603050405020304" pitchFamily="18" charset="0"/>
              </a:rPr>
              <a:t>Transposing </a:t>
            </a:r>
            <a:r>
              <a:rPr lang="en-US" sz="2600" dirty="0">
                <a:solidFill>
                  <a:schemeClr val="tx1"/>
                </a:solidFill>
                <a:latin typeface="Times New Roman" panose="02020603050405020304" pitchFamily="18" charset="0"/>
                <a:cs typeface="Times New Roman" panose="02020603050405020304" pitchFamily="18" charset="0"/>
              </a:rPr>
              <a:t>the principles and codes of the natural face-to-face communication to today’s online communication is a major challenge for developers.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r>
              <a:rPr lang="en-US" sz="2600" dirty="0" smtClean="0">
                <a:solidFill>
                  <a:schemeClr val="tx1"/>
                </a:solidFill>
                <a:latin typeface="Times New Roman" panose="02020603050405020304" pitchFamily="18" charset="0"/>
                <a:cs typeface="Times New Roman" panose="02020603050405020304" pitchFamily="18" charset="0"/>
              </a:rPr>
              <a:t>Sarcasm </a:t>
            </a:r>
            <a:r>
              <a:rPr lang="en-US" sz="2600" dirty="0">
                <a:solidFill>
                  <a:schemeClr val="tx1"/>
                </a:solidFill>
                <a:latin typeface="Times New Roman" panose="02020603050405020304" pitchFamily="18" charset="0"/>
                <a:cs typeface="Times New Roman" panose="02020603050405020304" pitchFamily="18" charset="0"/>
              </a:rPr>
              <a:t>is the communication practice that consists of meaning the opposite of what is said in order to mock or insult someone.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r>
              <a:rPr lang="en-US" sz="2600" dirty="0" smtClean="0">
                <a:solidFill>
                  <a:schemeClr val="tx1"/>
                </a:solidFill>
                <a:latin typeface="Times New Roman" panose="02020603050405020304" pitchFamily="18" charset="0"/>
                <a:cs typeface="Times New Roman" panose="02020603050405020304" pitchFamily="18" charset="0"/>
              </a:rPr>
              <a:t>Sarcasm </a:t>
            </a:r>
            <a:r>
              <a:rPr lang="en-US" sz="2600" dirty="0">
                <a:solidFill>
                  <a:schemeClr val="tx1"/>
                </a:solidFill>
                <a:latin typeface="Times New Roman" panose="02020603050405020304" pitchFamily="18" charset="0"/>
                <a:cs typeface="Times New Roman" panose="02020603050405020304" pitchFamily="18" charset="0"/>
              </a:rPr>
              <a:t>makes use of positive lingual contents in order to convey a negative message.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285750" indent="-285750" algn="just"/>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Here, for each message we can see tweet data and positive, negative and neutral polarity score and the message in tweets is sarcastic or non-sarcastic.</a:t>
            </a:r>
          </a:p>
          <a:p>
            <a:pPr marL="285750" indent="-285750" algn="just"/>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tweets will be classified to positive, negative or neutral based on its high score for example in first tweet neutral got high score as 0.757 so tweet will consider as neutral.</a:t>
            </a:r>
          </a:p>
          <a:p>
            <a:pPr marL="285750" indent="-285750" algn="just"/>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If that neutral tweets contains some negative words then consider as sarcastic. You can scroll down above screen text area to see all messages details. Now click on ‘Second System Lexicon + Sentiment Prediction’ button to predict sentiments of sentences/tweets.</a:t>
            </a:r>
            <a:endParaRPr lang="en-IN"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633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533400"/>
            <a:ext cx="8382000" cy="5562600"/>
          </a:xfrm>
          <a:prstGeom prst="rect">
            <a:avLst/>
          </a:prstGeom>
        </p:spPr>
      </p:pic>
    </p:spTree>
    <p:extLst>
      <p:ext uri="{BB962C8B-B14F-4D97-AF65-F5344CB8AC3E}">
        <p14:creationId xmlns:p14="http://schemas.microsoft.com/office/powerpoint/2010/main" val="1687720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0608" y="2260000"/>
            <a:ext cx="7982781" cy="4064600"/>
          </a:xfrm>
          <a:prstGeom prst="rect">
            <a:avLst/>
          </a:prstGeom>
        </p:spPr>
      </p:pic>
      <p:sp>
        <p:nvSpPr>
          <p:cNvPr id="4" name="TextBox 3"/>
          <p:cNvSpPr txBox="1"/>
          <p:nvPr/>
        </p:nvSpPr>
        <p:spPr>
          <a:xfrm>
            <a:off x="709582" y="658495"/>
            <a:ext cx="7724831" cy="1569660"/>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ea typeface="Calibri" panose="020F0502020204030204" pitchFamily="34" charset="0"/>
              </a:rPr>
              <a:t>W</a:t>
            </a:r>
            <a:r>
              <a:rPr lang="en-IN" sz="2400" dirty="0">
                <a:effectLst/>
                <a:latin typeface="Times New Roman" panose="02020603050405020304" pitchFamily="18" charset="0"/>
                <a:ea typeface="Calibri" panose="020F0502020204030204" pitchFamily="34" charset="0"/>
              </a:rPr>
              <a:t>e can see same results with extra details such as whether tweet/message is positive or </a:t>
            </a:r>
            <a:r>
              <a:rPr lang="en-IN" sz="2400" dirty="0" err="1" smtClean="0">
                <a:effectLst/>
                <a:latin typeface="Times New Roman" panose="02020603050405020304" pitchFamily="18" charset="0"/>
                <a:ea typeface="Calibri" panose="020F0502020204030204" pitchFamily="34" charset="0"/>
              </a:rPr>
              <a:t>negtive</a:t>
            </a:r>
            <a:r>
              <a:rPr lang="en-IN" sz="2400" dirty="0" smtClean="0">
                <a:effectLst/>
                <a:latin typeface="Times New Roman" panose="02020603050405020304" pitchFamily="18" charset="0"/>
                <a:ea typeface="Calibri" panose="020F0502020204030204" pitchFamily="34" charset="0"/>
              </a:rPr>
              <a:t> </a:t>
            </a:r>
            <a:r>
              <a:rPr lang="en-IN" sz="2400" dirty="0">
                <a:effectLst/>
                <a:latin typeface="Times New Roman" panose="02020603050405020304" pitchFamily="18" charset="0"/>
                <a:ea typeface="Calibri" panose="020F0502020204030204" pitchFamily="34" charset="0"/>
              </a:rPr>
              <a:t>or neutral. You can scroll down above text area to see all messages. Now click on ‘Sentiments Graph’ button to get below graph.</a:t>
            </a: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8822" y="1905000"/>
            <a:ext cx="7666355" cy="4343400"/>
          </a:xfrm>
          <a:prstGeom prst="rect">
            <a:avLst/>
          </a:prstGeom>
        </p:spPr>
      </p:pic>
      <p:sp>
        <p:nvSpPr>
          <p:cNvPr id="3" name="TextBox 2"/>
          <p:cNvSpPr txBox="1"/>
          <p:nvPr/>
        </p:nvSpPr>
        <p:spPr>
          <a:xfrm>
            <a:off x="838199" y="381984"/>
            <a:ext cx="7566977" cy="120032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ea typeface="Calibri" panose="020F0502020204030204" pitchFamily="34" charset="0"/>
              </a:rPr>
              <a:t>With the help of </a:t>
            </a:r>
            <a:r>
              <a:rPr lang="en-IN" sz="2400" dirty="0">
                <a:effectLst/>
                <a:latin typeface="Times New Roman" panose="02020603050405020304" pitchFamily="18" charset="0"/>
                <a:ea typeface="Calibri" panose="020F0502020204030204" pitchFamily="34" charset="0"/>
              </a:rPr>
              <a:t> pie chart we can see percentage of positive, negative or neutral tweets. Now click on ‘Sarcastic Graph’ button to get below graph</a:t>
            </a:r>
            <a:endParaRPr lang="en-I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1222" y="1905000"/>
            <a:ext cx="7361555" cy="4267199"/>
          </a:xfrm>
          <a:prstGeom prst="rect">
            <a:avLst/>
          </a:prstGeom>
        </p:spPr>
      </p:pic>
      <p:sp>
        <p:nvSpPr>
          <p:cNvPr id="3" name="TextBox 2"/>
          <p:cNvSpPr txBox="1"/>
          <p:nvPr/>
        </p:nvSpPr>
        <p:spPr>
          <a:xfrm>
            <a:off x="891222" y="381000"/>
            <a:ext cx="7109778" cy="1258421"/>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Below 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raph x-axis represents type of tweets and y-axis represents count of sarcastic or non-sarcastic tweets.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IN" dirty="0" smtClean="0"/>
              <a:t>Conclusion</a:t>
            </a:r>
            <a:endParaRPr lang="en-IN" dirty="0"/>
          </a:p>
        </p:txBody>
      </p:sp>
      <p:sp>
        <p:nvSpPr>
          <p:cNvPr id="3" name="TextBox 2"/>
          <p:cNvSpPr txBox="1"/>
          <p:nvPr/>
        </p:nvSpPr>
        <p:spPr>
          <a:xfrm>
            <a:off x="457200" y="1600200"/>
            <a:ext cx="8020664" cy="419250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Sarcasm is a very popular and common way to express negative comments or feelings about something or someone.</a:t>
            </a: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The </a:t>
            </a:r>
            <a:r>
              <a:rPr lang="en-US" sz="2400" dirty="0">
                <a:effectLst/>
                <a:latin typeface="Times New Roman" panose="02020603050405020304" pitchFamily="18" charset="0"/>
              </a:rPr>
              <a:t>Sarcasm Detection in Sentiment Analysis is still one of the most widely studied challenge in sentiment analysis.</a:t>
            </a:r>
          </a:p>
          <a:p>
            <a:pPr marL="285750" indent="-285750" algn="just">
              <a:buFont typeface="Arial" panose="020B0604020202020204" pitchFamily="34" charset="0"/>
              <a:buChar char="•"/>
            </a:pPr>
            <a:r>
              <a:rPr lang="en-US" sz="2400" dirty="0">
                <a:effectLst/>
                <a:latin typeface="Times New Roman" panose="02020603050405020304" pitchFamily="18" charset="0"/>
              </a:rPr>
              <a:t>The proposed method Lexicon based approach provides with accuracy and performance results </a:t>
            </a:r>
          </a:p>
          <a:p>
            <a:pPr marL="285750" indent="-28575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The different standard datasets of books or movies which</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may be used in experiments for recommendation systems are explored. The study reveals that a lot of improvement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can still be done in content based and collaborative filtering recommendation techniques for obtaining better results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16002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Different types of approaches have been developed in order to implement sarcasm detection on online communication platforms.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However </a:t>
            </a:r>
            <a:r>
              <a:rPr lang="en-US" dirty="0">
                <a:solidFill>
                  <a:schemeClr val="tx1"/>
                </a:solidFill>
                <a:latin typeface="Times New Roman" panose="02020603050405020304" pitchFamily="18" charset="0"/>
                <a:cs typeface="Times New Roman" panose="02020603050405020304" pitchFamily="18" charset="0"/>
              </a:rPr>
              <a:t>the levels of efficiency of these approaches have been the principal worries of developers.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this paper, propositions are made on how the lexicon algorithm can be extended in order to come out with systems that would be proven more efficient for sarcasm detection on textual contents.</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Literature </a:t>
            </a:r>
            <a:r>
              <a:rPr lang="en-US" dirty="0" smtClean="0"/>
              <a:t>Survey</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A literature survey in a project is that,</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Sarcasm is a form of irony or satire that inverts the sentiment of a post or remark, often in the form of a positive surface sentiment with a negative intended sentiment. </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While common, as it is used for both humor and criticism over social media, sarcasm is often missed by the reader, or listener.</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This missed sarcasm leads to confusion as the speaker’s words are seen to support the surface sentiment instead of inverting it. </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For the purposes of this research, the emphasis of sarcasm detection is on detecting deliberate polarity inversion between the surface and intended sentiments.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While the positive surface sentiment with negative intended sentiment variant is the most common variant and some studies exclusively identify this variant, creating a unified way of detecting both of the opposing sentiment variants would be more efficient. </a:t>
            </a:r>
          </a:p>
          <a:p>
            <a:pPr algn="just"/>
            <a:r>
              <a:rPr lang="en-US" dirty="0">
                <a:solidFill>
                  <a:schemeClr val="tx1"/>
                </a:solidFill>
                <a:latin typeface="Times New Roman" panose="02020603050405020304" pitchFamily="18" charset="0"/>
                <a:cs typeface="Times New Roman" panose="02020603050405020304" pitchFamily="18" charset="0"/>
              </a:rPr>
              <a:t>After all, determining the intended sentiment is the goal, regardless of polarity, as using the intended sentiment is essential to reduce error in sentiment analysis and opinion mining. </a:t>
            </a:r>
          </a:p>
          <a:p>
            <a:pPr algn="just"/>
            <a:r>
              <a:rPr lang="en-US" dirty="0">
                <a:solidFill>
                  <a:schemeClr val="tx1"/>
                </a:solidFill>
                <a:latin typeface="Times New Roman" panose="02020603050405020304" pitchFamily="18" charset="0"/>
                <a:cs typeface="Times New Roman" panose="02020603050405020304" pitchFamily="18" charset="0"/>
              </a:rPr>
              <a:t>Thus, sarcasm shall be defined as a statement deliberately composed to have an opposing surface or literal sentiment to its intended sentiment used intentionally to criticize, praise or evoke humor.</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Existing </a:t>
            </a:r>
            <a:r>
              <a:rPr lang="en-US" dirty="0" smtClean="0"/>
              <a:t>Systems</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Lexicon algorithm makes use of a sentiment lexicon. A sentiment lexicon is a collection of known and precompiled sentiment terms. </a:t>
            </a:r>
            <a:r>
              <a:rPr lang="en-US" dirty="0" smtClean="0">
                <a:solidFill>
                  <a:schemeClr val="tx1"/>
                </a:solidFill>
                <a:latin typeface="Times New Roman" panose="02020603050405020304" pitchFamily="18" charset="0"/>
                <a:cs typeface="Times New Roman" panose="02020603050405020304" pitchFamily="18" charset="0"/>
              </a:rPr>
              <a:t>Lexicon </a:t>
            </a:r>
            <a:r>
              <a:rPr lang="en-US" dirty="0">
                <a:solidFill>
                  <a:schemeClr val="tx1"/>
                </a:solidFill>
                <a:latin typeface="Times New Roman" panose="02020603050405020304" pitchFamily="18" charset="0"/>
                <a:cs typeface="Times New Roman" panose="02020603050405020304" pitchFamily="18" charset="0"/>
              </a:rPr>
              <a:t>algorithm computes the polarity of each term in a textual content in order to deduce the sentiment expressed through that textual </a:t>
            </a:r>
            <a:r>
              <a:rPr lang="en-US" dirty="0" smtClean="0">
                <a:solidFill>
                  <a:schemeClr val="tx1"/>
                </a:solidFill>
                <a:latin typeface="Times New Roman" panose="02020603050405020304" pitchFamily="18" charset="0"/>
                <a:cs typeface="Times New Roman" panose="02020603050405020304" pitchFamily="18" charset="0"/>
              </a:rPr>
              <a:t>content. This </a:t>
            </a:r>
            <a:r>
              <a:rPr lang="en-US" dirty="0">
                <a:solidFill>
                  <a:schemeClr val="tx1"/>
                </a:solidFill>
                <a:latin typeface="Times New Roman" panose="02020603050405020304" pitchFamily="18" charset="0"/>
                <a:cs typeface="Times New Roman" panose="02020603050405020304" pitchFamily="18" charset="0"/>
              </a:rPr>
              <a:t>sentiment can either be negative, neutral or positive. However, lexicon algorithm is insufficient for sarcasm detection as it limits itself to give the polarity of a textual content without being able to specify whether that textual content is a sarcastic one or not</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Disadvantages of Existing Systems:</a:t>
            </a:r>
          </a:p>
          <a:p>
            <a:pPr algn="just"/>
            <a:r>
              <a:rPr lang="en-US" dirty="0">
                <a:solidFill>
                  <a:schemeClr val="tx1"/>
                </a:solidFill>
                <a:latin typeface="Times New Roman" panose="02020603050405020304" pitchFamily="18" charset="0"/>
                <a:cs typeface="Times New Roman" panose="02020603050405020304" pitchFamily="18" charset="0"/>
              </a:rPr>
              <a:t>It is necessary to extend the lexicon algorithm in order to come out with systems that would be proven efficient for sarcasm detection on neutral and positive sentiment textual </a:t>
            </a:r>
            <a:r>
              <a:rPr lang="en-US" dirty="0" smtClean="0">
                <a:solidFill>
                  <a:schemeClr val="tx1"/>
                </a:solidFill>
                <a:latin typeface="Times New Roman" panose="02020603050405020304" pitchFamily="18" charset="0"/>
                <a:cs typeface="Times New Roman" panose="02020603050405020304" pitchFamily="18" charset="0"/>
              </a:rPr>
              <a:t>contents</a:t>
            </a:r>
            <a:r>
              <a:rPr lang="en-US"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Proposed </a:t>
            </a:r>
            <a:r>
              <a:rPr lang="en-US" dirty="0" smtClean="0"/>
              <a:t>Systems</a:t>
            </a:r>
            <a:endParaRPr lang="en-US" dirty="0"/>
          </a:p>
        </p:txBody>
      </p:sp>
      <p:sp>
        <p:nvSpPr>
          <p:cNvPr id="3" name="Content Placeholder 2"/>
          <p:cNvSpPr>
            <a:spLocks noGrp="1"/>
          </p:cNvSpPr>
          <p:nvPr>
            <p:ph idx="1"/>
          </p:nvPr>
        </p:nvSpPr>
        <p:spPr>
          <a:xfrm>
            <a:off x="457200" y="1143000"/>
            <a:ext cx="8229600" cy="52578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In this paper, the lexicon algorithm has been extended in two ways so as to generate two systems that could be more efficient for sarcasm analysis, especially on neutral and positive sentiment textual contents.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First system: </a:t>
            </a:r>
          </a:p>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first system is the combination of a lexicon algorithm and a pure sarcasm analysis algorithm. This system takes textual contents as input. These contents could be from various social media platforms like Twitter or Facebook.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Second system:</a:t>
            </a:r>
          </a:p>
          <a:p>
            <a:pPr algn="just"/>
            <a:r>
              <a:rPr lang="en-US" dirty="0">
                <a:solidFill>
                  <a:schemeClr val="tx1"/>
                </a:solidFill>
                <a:latin typeface="Times New Roman" panose="02020603050405020304" pitchFamily="18" charset="0"/>
                <a:cs typeface="Times New Roman" panose="02020603050405020304" pitchFamily="18" charset="0"/>
              </a:rPr>
              <a:t>The second system is the combination of a </a:t>
            </a:r>
            <a:r>
              <a:rPr lang="en-US" b="1" dirty="0">
                <a:solidFill>
                  <a:schemeClr val="tx1"/>
                </a:solidFill>
                <a:latin typeface="Times New Roman" panose="02020603050405020304" pitchFamily="18" charset="0"/>
                <a:cs typeface="Times New Roman" panose="02020603050405020304" pitchFamily="18" charset="0"/>
              </a:rPr>
              <a:t>lexicon algorithm </a:t>
            </a:r>
            <a:r>
              <a:rPr lang="en-US" dirty="0">
                <a:solidFill>
                  <a:schemeClr val="tx1"/>
                </a:solidFill>
                <a:latin typeface="Times New Roman" panose="02020603050405020304" pitchFamily="18" charset="0"/>
                <a:cs typeface="Times New Roman" panose="02020603050405020304" pitchFamily="18" charset="0"/>
              </a:rPr>
              <a:t>and </a:t>
            </a:r>
            <a:r>
              <a:rPr lang="en-US" b="1" dirty="0">
                <a:solidFill>
                  <a:schemeClr val="tx1"/>
                </a:solidFill>
                <a:latin typeface="Times New Roman" panose="02020603050405020304" pitchFamily="18" charset="0"/>
                <a:cs typeface="Times New Roman" panose="02020603050405020304" pitchFamily="18" charset="0"/>
              </a:rPr>
              <a:t>a sentiment prediction algorithm</a:t>
            </a:r>
            <a:r>
              <a:rPr lang="en-US"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lexicon algorithm is used here the same way as in the first system. </a:t>
            </a:r>
          </a:p>
          <a:p>
            <a:pPr algn="just"/>
            <a:r>
              <a:rPr lang="en-US" dirty="0">
                <a:solidFill>
                  <a:schemeClr val="tx1"/>
                </a:solidFill>
                <a:latin typeface="Times New Roman" panose="02020603050405020304" pitchFamily="18" charset="0"/>
                <a:cs typeface="Times New Roman" panose="02020603050405020304" pitchFamily="18" charset="0"/>
              </a:rPr>
              <a:t>The sentiment prediction algorithm consists of a </a:t>
            </a:r>
            <a:r>
              <a:rPr lang="en-US" b="1" dirty="0">
                <a:solidFill>
                  <a:schemeClr val="tx1"/>
                </a:solidFill>
                <a:latin typeface="Times New Roman" panose="02020603050405020304" pitchFamily="18" charset="0"/>
                <a:cs typeface="Times New Roman" panose="02020603050405020304" pitchFamily="18" charset="0"/>
              </a:rPr>
              <a:t>mechanism that can predict the sentiment of a textual content that would be made under a specific environment</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Advantages of Proposed System:</a:t>
            </a:r>
          </a:p>
          <a:p>
            <a:pPr algn="just"/>
            <a:r>
              <a:rPr lang="en-US" dirty="0">
                <a:solidFill>
                  <a:schemeClr val="tx1"/>
                </a:solidFill>
                <a:latin typeface="Times New Roman" panose="02020603050405020304" pitchFamily="18" charset="0"/>
                <a:cs typeface="Times New Roman" panose="02020603050405020304" pitchFamily="18" charset="0"/>
              </a:rPr>
              <a:t>The sentiment prediction algorithm processes these details and predicts the sentiment of the textual content that would be formed under that environment. </a:t>
            </a:r>
          </a:p>
          <a:p>
            <a:pPr algn="just"/>
            <a:r>
              <a:rPr lang="en-US" dirty="0">
                <a:solidFill>
                  <a:schemeClr val="tx1"/>
                </a:solidFill>
                <a:latin typeface="Times New Roman" panose="02020603050405020304" pitchFamily="18" charset="0"/>
                <a:cs typeface="Times New Roman" panose="02020603050405020304" pitchFamily="18" charset="0"/>
              </a:rPr>
              <a:t>The results from both the algorithms are compared. </a:t>
            </a:r>
          </a:p>
          <a:p>
            <a:pPr algn="just"/>
            <a:r>
              <a:rPr lang="en-US" dirty="0">
                <a:solidFill>
                  <a:schemeClr val="tx1"/>
                </a:solidFill>
                <a:latin typeface="Times New Roman" panose="02020603050405020304" pitchFamily="18" charset="0"/>
                <a:cs typeface="Times New Roman" panose="02020603050405020304" pitchFamily="18" charset="0"/>
              </a:rPr>
              <a:t>In Case the results are different for a textual content, this later is classified as sarcastic else it is classified as non-sarcastic</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111</TotalTime>
  <Words>1995</Words>
  <Application>Microsoft Office PowerPoint</Application>
  <PresentationFormat>On-screen Show (4:3)</PresentationFormat>
  <Paragraphs>129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Executive</vt:lpstr>
      <vt:lpstr>Extension of the Lexicon Algorithm for Sarcasm Detection </vt:lpstr>
      <vt:lpstr>Abstract</vt:lpstr>
      <vt:lpstr>Introduction</vt:lpstr>
      <vt:lpstr>PowerPoint Presentation</vt:lpstr>
      <vt:lpstr>Literature Survey</vt:lpstr>
      <vt:lpstr>PowerPoint Presentation</vt:lpstr>
      <vt:lpstr>Existing Systems</vt:lpstr>
      <vt:lpstr>Proposed Systems</vt:lpstr>
      <vt:lpstr>PowerPoint Presentation</vt:lpstr>
      <vt:lpstr>System Requirements</vt:lpstr>
      <vt:lpstr>System Architecture</vt:lpstr>
      <vt:lpstr>PowerPoint Presentation</vt:lpstr>
      <vt:lpstr>PowerPoint Presentation</vt:lpstr>
      <vt:lpstr>Project Structure and Implementation</vt:lpstr>
      <vt:lpstr>PowerPoint Presentation</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Pseudocode</vt:lpstr>
      <vt:lpstr>Output 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43</cp:revision>
  <dcterms:created xsi:type="dcterms:W3CDTF">2022-02-27T13:43:00Z</dcterms:created>
  <dcterms:modified xsi:type="dcterms:W3CDTF">2022-06-22T11:21:30Z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A3C4FB2C736C4C968660D9C86967FCEE</vt:lpwstr>
  </property>
  <property fmtid="{D5CDD505-2E9C-101B-9397-08002B2CF9AE}" pid="3" name="KSOProductBuildVer">
    <vt:lpwstr>1033-11.2.0.11130</vt:lpwstr>
  </property>
</Properties>
</file>