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D29D-18E4-4750-B220-1D5C00D15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19C41-136E-4C13-92E4-DFAF2B7A9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E195C-0E42-4CC6-8C7E-315C5FCB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214B-A47A-4F82-B0AA-F66B8A3BC8F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279DD-448E-4BFF-A9E2-44AA3827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451E-E7ED-408A-8306-846A497A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D8CA-C735-42A4-9D92-056E5F47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9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8C24-BA57-4951-A2F7-88B58F7E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1B3E3-F287-41F4-83EC-C8ACFE3FA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ED10B-9CCA-40E5-9FF8-9B8047C2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214B-A47A-4F82-B0AA-F66B8A3BC8F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E3A2A-E4C4-48EF-8BE2-2D2A1E65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F8A07-BE46-4A91-95F1-2597F3CE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D8CA-C735-42A4-9D92-056E5F47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9984E-B2DF-4E64-9CF3-E0423387E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3D4D7-C9A8-460B-83BD-FF61B3FEB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F6FFF-F93D-4A15-8A68-646B47B0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214B-A47A-4F82-B0AA-F66B8A3BC8F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1C466-7532-4A9B-8A9A-38AC73FE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B8D2C-D8E8-4AA4-A02A-65DC4259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D8CA-C735-42A4-9D92-056E5F47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5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73BB-4028-4A43-A501-14D0F1C7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05BA-C8B2-4225-8AA3-20E43E39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F891-6296-4953-A04F-3C90E691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214B-A47A-4F82-B0AA-F66B8A3BC8F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F365-E6F3-4FAB-8428-2D8A623B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CDB7D-A0BA-4F44-B481-411C71DE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D8CA-C735-42A4-9D92-056E5F47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3A5A5-733C-444C-9309-982DC915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6D678-09DD-49E7-A7E9-815E2BB14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CEC7-1B00-436F-A1D5-459C25D6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214B-A47A-4F82-B0AA-F66B8A3BC8F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2F21-A61E-4FBF-A72E-EEF188BE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5E31F-64CB-456F-92C8-3A55CAB05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D8CA-C735-42A4-9D92-056E5F47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0E97-AB44-4FA9-A120-20ABE484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94E8-8D47-403E-B5E4-59B7F1C62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B0176-6B67-4E97-B33B-6E1BB77A2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E874F-199C-42F7-A878-3EAFB536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214B-A47A-4F82-B0AA-F66B8A3BC8F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889B9-1F78-4A33-A29D-CCB8CA3C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0E1DB-DBCF-4AE9-A564-3B925482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D8CA-C735-42A4-9D92-056E5F47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2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05CC-4F50-4331-8C5B-27FD993B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F6F29-6D63-44DA-83DD-2FE047EDC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5977-E662-45D8-865A-903E048AB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3CD9A-745C-45F1-8D65-717FDD50B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0CBE6-67EC-41DF-A299-78E33C4AF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4C5416-5F2C-4885-A8E5-5300A38E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214B-A47A-4F82-B0AA-F66B8A3BC8F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D7D72-BFBF-4C0A-A846-9AAC85B4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6ABD7-889B-4BFC-9247-16CF6E3C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D8CA-C735-42A4-9D92-056E5F47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6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862F-32F3-49E0-A120-C327033A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0958E-198F-4956-87F1-BE0C04C7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214B-A47A-4F82-B0AA-F66B8A3BC8F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84435-303E-4A80-A305-7CFD8C52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9586F-2735-4044-B068-42EF3386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D8CA-C735-42A4-9D92-056E5F47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8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3F6C-CB13-4D22-B435-3B6400C0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214B-A47A-4F82-B0AA-F66B8A3BC8F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883B1-EB93-410F-B431-94CDD5B0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0A95-E6A2-4DA2-88A7-88505F4D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D8CA-C735-42A4-9D92-056E5F47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4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5048-D6CA-4F65-B892-A78B29BE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C602-B31B-42EA-8B64-123AD6BD9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475E1-2AF9-4D49-81E6-8C665D93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1DEC4-C9E9-4E01-9BDF-2ADCB846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214B-A47A-4F82-B0AA-F66B8A3BC8F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4B5BD-6CB1-48F6-A0D9-9C45242A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F5C92-20BF-4090-A568-B36FE271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D8CA-C735-42A4-9D92-056E5F47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7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8350-90ED-4919-9295-4683459C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60E4A-7D43-40F6-9F05-E887B06CD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E211B-FBE2-4D50-A291-A53644ECD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49E6F-9386-4626-95F0-D4D36B96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214B-A47A-4F82-B0AA-F66B8A3BC8F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F6FA9-40F6-46EB-AEFF-9A84C96D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B62B8-700C-44A9-8FEA-CCBDDB4E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D8CA-C735-42A4-9D92-056E5F47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5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619C3-DA02-4D80-B56B-3F9A3373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13F29-4CE0-4213-BC58-50AFE5095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1479E-9ED0-4613-92B3-2A8AE9EFC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214B-A47A-4F82-B0AA-F66B8A3BC8F2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85B9-807C-4216-963D-AB92FA10E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D8109-7587-4975-8797-5F6A483B4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D8CA-C735-42A4-9D92-056E5F47B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0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D748-466C-421C-805A-CE09500DC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Downcasting</a:t>
            </a:r>
            <a:r>
              <a:rPr lang="en-US" b="1" dirty="0">
                <a:solidFill>
                  <a:srgbClr val="FF0000"/>
                </a:solidFill>
              </a:rPr>
              <a:t> with java </a:t>
            </a:r>
            <a:r>
              <a:rPr lang="en-US" b="1" dirty="0" err="1">
                <a:solidFill>
                  <a:srgbClr val="FF0000"/>
                </a:solidFill>
              </a:rPr>
              <a:t>instanceof</a:t>
            </a:r>
            <a:r>
              <a:rPr lang="en-US" b="1" dirty="0">
                <a:solidFill>
                  <a:srgbClr val="FF0000"/>
                </a:solidFill>
              </a:rPr>
              <a:t> operator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0E2D1-6372-4C6C-A534-A2F552462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0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96D5-9892-4E97-BEF6-38C947EA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30005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20E98C-739E-468F-B398-9F566DD12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4396" y="650221"/>
            <a:ext cx="9175910" cy="667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class Employee { private String 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private String address;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private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number;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public Employee(String name, String address,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number)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("Constructing an Employee");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this.name = name;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this.address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address;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this.number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number;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mailCheck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("Mailing a check to " + this.name + " " 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this.address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class Salary extends Employee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private double salary; // Annual salary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Salary(String name, String address,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number, double salary)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super(name, address, number);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setSalary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(salary); 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void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mailCheck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("Within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mailCheck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Salary class ");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("Mailing check to " +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+ " with salary " + salary); }}</a:t>
            </a:r>
            <a:r>
              <a:rPr lang="en-US" altLang="en-US" dirty="0"/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14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00326C0-C038-4458-B7F6-1A1040D766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6895" y="277724"/>
            <a:ext cx="988604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VirtualDemo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public static void main(String []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Salary s = new Salary("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Mohd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Mohtashim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Ambehta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UP", 3, 3600.00);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Employee e = new Salary("John Adams", "Boston, MA", 2, 2400.00);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("Call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mailCheck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using Salary reference --");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s.mailCheck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("\n Call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mailCheck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using Employee reference--");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e.mailCheck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} 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1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92BF-116F-4E4F-BA8D-4BEA8366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Output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5E318B-A564-48E9-B950-2F4BDF859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11713"/>
            <a:ext cx="901580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Constructing an Employee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Constructing an Employee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mailCheck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using Salary reference –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mailCheck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Salary class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Mailing check 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Mohd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Mohtashim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with salary 3600.0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mailCheck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using Employee reference—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Within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mailCheck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Salary class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Mailing check to John Adams with salary 2400.0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/>
              <a:t>Here, we instantiate two Salary objects. One using a Salary reference </a:t>
            </a:r>
            <a:r>
              <a:rPr lang="en-US" sz="2400" b="1" dirty="0"/>
              <a:t>s</a:t>
            </a:r>
            <a:r>
              <a:rPr lang="en-US" sz="2400" dirty="0"/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/>
              <a:t> and the other using an Employee reference </a:t>
            </a:r>
            <a:r>
              <a:rPr lang="en-US" sz="2400" b="1" dirty="0"/>
              <a:t>e</a:t>
            </a:r>
            <a:r>
              <a:rPr lang="en-US" sz="2400" dirty="0"/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3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B003-D5BC-438D-A4CC-ACC594C5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8510-F367-4924-936C-415092F05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at compile time, the compiler used </a:t>
            </a:r>
            <a:r>
              <a:rPr lang="en-US" dirty="0" err="1"/>
              <a:t>mailCheck</a:t>
            </a:r>
            <a:r>
              <a:rPr lang="en-US" dirty="0"/>
              <a:t>() in Employee to validate this statement. At run time, however, the JVM invokes </a:t>
            </a:r>
            <a:r>
              <a:rPr lang="en-US" dirty="0" err="1"/>
              <a:t>mailCheck</a:t>
            </a:r>
            <a:r>
              <a:rPr lang="en-US" dirty="0"/>
              <a:t>() in the Salary class.</a:t>
            </a:r>
          </a:p>
          <a:p>
            <a:endParaRPr lang="en-US" dirty="0"/>
          </a:p>
          <a:p>
            <a:r>
              <a:rPr lang="en-US" dirty="0"/>
              <a:t>This behavior is referred to as virtual method invocation, and these methods are referred to as virtual methods</a:t>
            </a:r>
          </a:p>
          <a:p>
            <a:r>
              <a:rPr lang="en-US" dirty="0"/>
              <a:t>An overridden method is invoked at run time, no matter what data type the reference is that was used in the source code at compile time.</a:t>
            </a:r>
          </a:p>
        </p:txBody>
      </p:sp>
    </p:spTree>
    <p:extLst>
      <p:ext uri="{BB962C8B-B14F-4D97-AF65-F5344CB8AC3E}">
        <p14:creationId xmlns:p14="http://schemas.microsoft.com/office/powerpoint/2010/main" val="15650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8166-461D-46C8-97C2-7707C784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Dynamic method dispatch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57334B-F9BD-459C-9FF4-170D62B7F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370" y="1307661"/>
            <a:ext cx="1127424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Runtime Polymorphism or Dynamic method dispatch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method dispatch is a mechanism by which a call to an overridden method is resolved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runtime. This is how java implements runtime polymorphism. When an overridden method is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called by a reference, java determines which version of that method to execute based on the type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object it refer to. In simple words the type of object which it referred determines which version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overridden method will be called.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</p:txBody>
      </p:sp>
      <p:pic>
        <p:nvPicPr>
          <p:cNvPr id="7170" name="Picture 2" descr="upcasting in java">
            <a:extLst>
              <a:ext uri="{FF2B5EF4-FFF2-40B4-BE49-F238E27FC236}">
                <a16:creationId xmlns:a16="http://schemas.microsoft.com/office/drawing/2014/main" id="{96D6278A-356D-4320-B918-EF0BBE2AC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72" y="3291004"/>
            <a:ext cx="4953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4EC135-9214-4250-85E5-634D7BBBCF4F}"/>
              </a:ext>
            </a:extLst>
          </p:cNvPr>
          <p:cNvSpPr/>
          <p:nvPr/>
        </p:nvSpPr>
        <p:spPr>
          <a:xfrm>
            <a:off x="6237774" y="49578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Upcasting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When </a:t>
            </a:r>
            <a:r>
              <a:rPr lang="en-US" altLang="en-US" b="1" dirty="0">
                <a:latin typeface="Arial" panose="020B0604020202020204" pitchFamily="34" charset="0"/>
              </a:rPr>
              <a:t>Parent</a:t>
            </a:r>
            <a:r>
              <a:rPr lang="en-US" altLang="en-US" dirty="0">
                <a:latin typeface="Arial" panose="020B0604020202020204" pitchFamily="34" charset="0"/>
              </a:rPr>
              <a:t> class reference variable refers to </a:t>
            </a:r>
            <a:r>
              <a:rPr lang="en-US" altLang="en-US" b="1" dirty="0">
                <a:latin typeface="Arial" panose="020B0604020202020204" pitchFamily="34" charset="0"/>
              </a:rPr>
              <a:t>Child</a:t>
            </a:r>
            <a:r>
              <a:rPr lang="en-US" altLang="en-US" dirty="0">
                <a:latin typeface="Arial" panose="020B0604020202020204" pitchFamily="34" charset="0"/>
              </a:rPr>
              <a:t> class object, it is known as </a:t>
            </a:r>
            <a:r>
              <a:rPr lang="en-US" altLang="en-US" b="1" dirty="0">
                <a:latin typeface="Arial" panose="020B0604020202020204" pitchFamily="34" charset="0"/>
              </a:rPr>
              <a:t>Upcasting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0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8B1B3-E564-4F70-AE4C-4E95FEA02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2" y="46065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When Subclass type refers to the object of Parent class, it is known as </a:t>
            </a:r>
            <a:r>
              <a:rPr lang="en-US" dirty="0" err="1"/>
              <a:t>downcasting</a:t>
            </a:r>
            <a:r>
              <a:rPr lang="en-US" dirty="0"/>
              <a:t>. If we perform it directly, compiler gives Compilation error. If you perform it by typecasting, </a:t>
            </a:r>
            <a:r>
              <a:rPr lang="en-US" dirty="0" err="1"/>
              <a:t>ClassCastException</a:t>
            </a:r>
            <a:r>
              <a:rPr lang="en-US" dirty="0"/>
              <a:t> is thrown at runtime. But if we use </a:t>
            </a:r>
            <a:r>
              <a:rPr lang="en-US" dirty="0" err="1"/>
              <a:t>instanceof</a:t>
            </a:r>
            <a:r>
              <a:rPr lang="en-US" dirty="0"/>
              <a:t> operator, </a:t>
            </a:r>
            <a:r>
              <a:rPr lang="en-US" dirty="0" err="1"/>
              <a:t>downcasting</a:t>
            </a:r>
            <a:r>
              <a:rPr lang="en-US" dirty="0"/>
              <a:t> is possible.</a:t>
            </a:r>
          </a:p>
          <a:p>
            <a:pPr algn="just"/>
            <a:endParaRPr lang="en-US" dirty="0"/>
          </a:p>
          <a:p>
            <a:pPr lvl="0" algn="just"/>
            <a:r>
              <a:rPr lang="en-US" b="1" dirty="0"/>
              <a:t>Dog d=new Animal();//Compilation error  </a:t>
            </a:r>
            <a:endParaRPr lang="en-US" dirty="0"/>
          </a:p>
          <a:p>
            <a:pPr algn="just"/>
            <a:r>
              <a:rPr lang="en-US" dirty="0"/>
              <a:t>If we perform </a:t>
            </a:r>
            <a:r>
              <a:rPr lang="en-US" dirty="0" err="1"/>
              <a:t>downcasting</a:t>
            </a:r>
            <a:r>
              <a:rPr lang="en-US" dirty="0"/>
              <a:t> </a:t>
            </a:r>
            <a:r>
              <a:rPr lang="en-US" b="1" dirty="0"/>
              <a:t>by typecasting,</a:t>
            </a:r>
            <a:r>
              <a:rPr lang="en-US" dirty="0"/>
              <a:t> </a:t>
            </a:r>
            <a:r>
              <a:rPr lang="en-US" dirty="0" err="1"/>
              <a:t>ClassCastException</a:t>
            </a:r>
            <a:r>
              <a:rPr lang="en-US" dirty="0"/>
              <a:t> is thrown at runtime.</a:t>
            </a:r>
          </a:p>
          <a:p>
            <a:pPr algn="just"/>
            <a:endParaRPr lang="en-US" dirty="0"/>
          </a:p>
          <a:p>
            <a:pPr lvl="0" algn="just"/>
            <a:r>
              <a:rPr lang="en-US" b="1" dirty="0"/>
              <a:t>Dog d=(Dog)new Animal();  </a:t>
            </a:r>
            <a:endParaRPr lang="en-US" dirty="0"/>
          </a:p>
          <a:p>
            <a:pPr lvl="0" algn="just"/>
            <a:r>
              <a:rPr lang="en-US" dirty="0"/>
              <a:t>//Compiles successfully but </a:t>
            </a:r>
            <a:r>
              <a:rPr lang="en-US" dirty="0" err="1"/>
              <a:t>ClassCastException</a:t>
            </a:r>
            <a:r>
              <a:rPr lang="en-US" dirty="0"/>
              <a:t> is thrown at runtime  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5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859F-EA0B-4D0B-A026-B07DB3E9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downcasting</a:t>
            </a:r>
            <a:r>
              <a:rPr lang="en-US" b="1" dirty="0">
                <a:solidFill>
                  <a:srgbClr val="FF0000"/>
                </a:solidFill>
              </a:rPr>
              <a:t> with </a:t>
            </a:r>
            <a:r>
              <a:rPr lang="en-US" b="1" dirty="0" err="1">
                <a:solidFill>
                  <a:srgbClr val="FF0000"/>
                </a:solidFill>
              </a:rPr>
              <a:t>instanceof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D769-AC50-413E-AE76-B5690650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20"/>
            <a:ext cx="10515600" cy="4351338"/>
          </a:xfrm>
        </p:spPr>
        <p:txBody>
          <a:bodyPr>
            <a:noAutofit/>
          </a:bodyPr>
          <a:lstStyle/>
          <a:p>
            <a:pPr lvl="0"/>
            <a:r>
              <a:rPr lang="en-US" sz="1800" dirty="0"/>
              <a:t>class Animal { }  </a:t>
            </a:r>
          </a:p>
          <a:p>
            <a:pPr lvl="0"/>
            <a:r>
              <a:rPr lang="en-US" sz="1800" dirty="0"/>
              <a:t>  </a:t>
            </a:r>
          </a:p>
          <a:p>
            <a:pPr lvl="0"/>
            <a:r>
              <a:rPr lang="en-US" sz="1800" dirty="0"/>
              <a:t>class Dog3 extends Animal {  </a:t>
            </a:r>
          </a:p>
          <a:p>
            <a:pPr lvl="0"/>
            <a:r>
              <a:rPr lang="en-US" sz="1800" dirty="0"/>
              <a:t>  static void method(Animal a) {  </a:t>
            </a:r>
          </a:p>
          <a:p>
            <a:pPr lvl="0"/>
            <a:r>
              <a:rPr lang="en-US" sz="1800" dirty="0"/>
              <a:t>    if(a </a:t>
            </a:r>
            <a:r>
              <a:rPr lang="en-US" sz="1800" dirty="0" err="1"/>
              <a:t>instanceof</a:t>
            </a:r>
            <a:r>
              <a:rPr lang="en-US" sz="1800" dirty="0"/>
              <a:t> Dog3){  </a:t>
            </a:r>
          </a:p>
          <a:p>
            <a:pPr lvl="0"/>
            <a:r>
              <a:rPr lang="en-US" sz="1800" dirty="0"/>
              <a:t>       Dog3 d=(Dog3)a;//</a:t>
            </a:r>
            <a:r>
              <a:rPr lang="en-US" sz="1800" dirty="0" err="1"/>
              <a:t>downcasting</a:t>
            </a:r>
            <a:r>
              <a:rPr lang="en-US" sz="1800" dirty="0"/>
              <a:t>  </a:t>
            </a:r>
          </a:p>
          <a:p>
            <a:pPr lvl="0"/>
            <a:r>
              <a:rPr lang="en-US" sz="1800" dirty="0"/>
              <a:t>       </a:t>
            </a:r>
            <a:r>
              <a:rPr lang="en-US" sz="1800" dirty="0" err="1"/>
              <a:t>System.out.println</a:t>
            </a:r>
            <a:r>
              <a:rPr lang="en-US" sz="1800" dirty="0"/>
              <a:t>("ok </a:t>
            </a:r>
            <a:r>
              <a:rPr lang="en-US" sz="1800" dirty="0" err="1"/>
              <a:t>downcasting</a:t>
            </a:r>
            <a:r>
              <a:rPr lang="en-US" sz="1800" dirty="0"/>
              <a:t> performed");  </a:t>
            </a:r>
          </a:p>
          <a:p>
            <a:pPr lvl="0"/>
            <a:r>
              <a:rPr lang="en-US" sz="1800" dirty="0"/>
              <a:t>    }  </a:t>
            </a:r>
          </a:p>
          <a:p>
            <a:pPr lvl="0"/>
            <a:r>
              <a:rPr lang="en-US" sz="1800" dirty="0"/>
              <a:t>  }  </a:t>
            </a:r>
          </a:p>
          <a:p>
            <a:pPr lvl="0"/>
            <a:r>
              <a:rPr lang="en-US" sz="1800" dirty="0"/>
              <a:t>     public static void main (String [] </a:t>
            </a:r>
            <a:r>
              <a:rPr lang="en-US" sz="1800" dirty="0" err="1"/>
              <a:t>args</a:t>
            </a:r>
            <a:r>
              <a:rPr lang="en-US" sz="1800" dirty="0"/>
              <a:t>) {  </a:t>
            </a:r>
          </a:p>
          <a:p>
            <a:pPr lvl="0"/>
            <a:r>
              <a:rPr lang="en-US" sz="1800" dirty="0"/>
              <a:t>    Animal a=new Dog3();  </a:t>
            </a:r>
          </a:p>
          <a:p>
            <a:pPr lvl="0"/>
            <a:r>
              <a:rPr lang="en-US" sz="1800" dirty="0"/>
              <a:t>    Dog3.method(a);  </a:t>
            </a:r>
          </a:p>
          <a:p>
            <a:pPr lvl="0"/>
            <a:r>
              <a:rPr lang="en-US" sz="1800" dirty="0"/>
              <a:t>  }  </a:t>
            </a:r>
          </a:p>
          <a:p>
            <a:pPr lvl="0"/>
            <a:r>
              <a:rPr lang="en-US" sz="1800" dirty="0"/>
              <a:t> }  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686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C5EC-1B7E-4213-AF9C-28856DD30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83" y="1182411"/>
            <a:ext cx="10515600" cy="1325563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Static Binding and Dynamic Binding</a:t>
            </a:r>
            <a:b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DA33-2F08-4599-9009-6F843631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374"/>
            <a:ext cx="105156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Connecting a method call to the method body is known as binding.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There are two types of binding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static binding </a:t>
            </a:r>
            <a:r>
              <a:rPr lang="en-US" altLang="en-US" dirty="0">
                <a:latin typeface="Arial" panose="020B0604020202020204" pitchFamily="34" charset="0"/>
              </a:rPr>
              <a:t>(also known as early binding).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dynamic binding </a:t>
            </a:r>
            <a:r>
              <a:rPr lang="en-US" altLang="en-US" dirty="0">
                <a:latin typeface="Arial" panose="020B0604020202020204" pitchFamily="34" charset="0"/>
              </a:rPr>
              <a:t>(also known as late binding). </a:t>
            </a:r>
          </a:p>
          <a:p>
            <a:endParaRPr lang="en-US" dirty="0"/>
          </a:p>
        </p:txBody>
      </p:sp>
      <p:pic>
        <p:nvPicPr>
          <p:cNvPr id="1026" name="Picture 2" descr="static binding and dynamic binding in java">
            <a:extLst>
              <a:ext uri="{FF2B5EF4-FFF2-40B4-BE49-F238E27FC236}">
                <a16:creationId xmlns:a16="http://schemas.microsoft.com/office/drawing/2014/main" id="{D02E124D-1BE3-4E2F-8FA9-FAC682AB1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40" y="4350026"/>
            <a:ext cx="33337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89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99F0-9A24-4DA7-8240-7688A052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Understanding Type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1E45-4B80-4B85-BE61-B1C627B8C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1027906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Let's understand the type of instance.</a:t>
            </a:r>
          </a:p>
          <a:p>
            <a:endParaRPr lang="en-US" sz="2400" dirty="0"/>
          </a:p>
          <a:p>
            <a:r>
              <a:rPr lang="en-US" sz="2400" b="1" dirty="0"/>
              <a:t>1) variables have a type</a:t>
            </a:r>
          </a:p>
          <a:p>
            <a:r>
              <a:rPr lang="en-US" sz="2400" dirty="0"/>
              <a:t>Each variable has a type, it may be primitive and non-primitive.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 data=30;</a:t>
            </a:r>
            <a:r>
              <a:rPr lang="en-US" sz="2400" dirty="0"/>
              <a:t>  </a:t>
            </a:r>
          </a:p>
          <a:p>
            <a:r>
              <a:rPr lang="en-US" sz="2400" dirty="0"/>
              <a:t>Here data variable is a type of int. </a:t>
            </a:r>
          </a:p>
          <a:p>
            <a:endParaRPr lang="en-US" sz="2400" dirty="0"/>
          </a:p>
          <a:p>
            <a:r>
              <a:rPr lang="en-US" sz="2400" b="1" dirty="0"/>
              <a:t>2) References have a type</a:t>
            </a:r>
          </a:p>
          <a:p>
            <a:r>
              <a:rPr lang="en-US" sz="2400" dirty="0"/>
              <a:t>class Dog{  </a:t>
            </a:r>
          </a:p>
          <a:p>
            <a:r>
              <a:rPr lang="en-US" sz="2400" dirty="0"/>
              <a:t> 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r>
              <a:rPr lang="en-US" sz="2400" dirty="0"/>
              <a:t>  Dog d1;//Here d1 is a type of Dog  </a:t>
            </a:r>
          </a:p>
          <a:p>
            <a:r>
              <a:rPr lang="en-US" sz="2400" dirty="0"/>
              <a:t> }  </a:t>
            </a:r>
          </a:p>
          <a:p>
            <a:r>
              <a:rPr lang="en-US" sz="2400" dirty="0"/>
              <a:t>} 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460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09B3-664B-40EB-8E1B-63B6D313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 object is an instance of particular java class,but it is also an instance of its superclass.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1B4E98-9516-4C30-A7F4-1F5F79491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357198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587478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6725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66962B-E2AD-4083-BDE7-A100264A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53377"/>
              </p:ext>
            </p:extLst>
          </p:nvPr>
        </p:nvGraphicFramePr>
        <p:xfrm>
          <a:off x="970722" y="5912258"/>
          <a:ext cx="10515600" cy="39624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419768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Here d1 is an instance of Dog class, but it is also an instance of Animal.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70702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CEBE0F5-CEFC-445F-BA81-171097598F72}"/>
              </a:ext>
            </a:extLst>
          </p:cNvPr>
          <p:cNvSpPr/>
          <p:nvPr/>
        </p:nvSpPr>
        <p:spPr>
          <a:xfrm>
            <a:off x="838200" y="200122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Objects have a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en-US" altLang="en-US" sz="2400" dirty="0">
                <a:latin typeface="Arial" panose="020B0604020202020204" pitchFamily="34" charset="0"/>
              </a:rPr>
              <a:t> Animal{}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400" dirty="0">
                <a:latin typeface="Arial" panose="020B0604020202020204" pitchFamily="34" charset="0"/>
              </a:rPr>
              <a:t>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400" dirty="0">
                <a:latin typeface="Arial" panose="020B0604020202020204" pitchFamily="34" charset="0"/>
              </a:rPr>
              <a:t>class Dog extends Animal{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sz="2400" dirty="0">
                <a:latin typeface="Arial" panose="020B0604020202020204" pitchFamily="34" charset="0"/>
              </a:rPr>
              <a:t> public static void main(String </a:t>
            </a:r>
            <a:r>
              <a:rPr lang="en-US" altLang="en-US" sz="2400" dirty="0" err="1">
                <a:latin typeface="Arial" panose="020B0604020202020204" pitchFamily="34" charset="0"/>
              </a:rPr>
              <a:t>args</a:t>
            </a:r>
            <a:r>
              <a:rPr lang="en-US" altLang="en-US" sz="2400" dirty="0">
                <a:latin typeface="Arial" panose="020B0604020202020204" pitchFamily="34" charset="0"/>
              </a:rPr>
              <a:t>[]){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sz="2400" dirty="0">
                <a:latin typeface="Arial" panose="020B0604020202020204" pitchFamily="34" charset="0"/>
              </a:rPr>
              <a:t>  Dog d1=new Dog();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lang="en-US" altLang="en-US" sz="2400" dirty="0">
                <a:latin typeface="Arial" panose="020B0604020202020204" pitchFamily="34" charset="0"/>
              </a:rPr>
              <a:t> }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lang="en-US" altLang="en-US" sz="2400" dirty="0">
                <a:latin typeface="Arial" panose="020B0604020202020204" pitchFamily="34" charset="0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89007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3048-C822-41BE-A2CE-B2FC99E5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static binding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2A26C-A3A0-4466-A946-8EA8D2866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027906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/>
              <a:t>When type of the object is determined at compiled time(by the compiler), it is known as static binding.</a:t>
            </a:r>
          </a:p>
          <a:p>
            <a:r>
              <a:rPr lang="en-US" sz="2400" dirty="0"/>
              <a:t>If there is any private, final or static method in a class, there is static binding.</a:t>
            </a:r>
          </a:p>
          <a:p>
            <a:endParaRPr lang="en-US" sz="2400" dirty="0"/>
          </a:p>
          <a:p>
            <a:r>
              <a:rPr lang="en-US" sz="2400" b="1" dirty="0"/>
              <a:t>Example of static binding</a:t>
            </a:r>
          </a:p>
          <a:p>
            <a:r>
              <a:rPr lang="en-US" sz="2400" dirty="0"/>
              <a:t>class Dog{  </a:t>
            </a:r>
          </a:p>
          <a:p>
            <a:r>
              <a:rPr lang="en-US" sz="2400" dirty="0"/>
              <a:t> private void eat(){</a:t>
            </a:r>
            <a:r>
              <a:rPr lang="en-US" sz="2400" dirty="0" err="1"/>
              <a:t>System.out.println</a:t>
            </a:r>
            <a:r>
              <a:rPr lang="en-US" sz="2400" dirty="0"/>
              <a:t>("dog is eating...");}  </a:t>
            </a:r>
          </a:p>
          <a:p>
            <a:r>
              <a:rPr lang="en-US" sz="2400" dirty="0"/>
              <a:t>  </a:t>
            </a:r>
          </a:p>
          <a:p>
            <a:r>
              <a:rPr lang="en-US" sz="2400" dirty="0"/>
              <a:t> 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r>
              <a:rPr lang="en-US" sz="2400" dirty="0"/>
              <a:t>  Dog d1=new Dog();  </a:t>
            </a:r>
          </a:p>
          <a:p>
            <a:r>
              <a:rPr lang="en-US" sz="2400" dirty="0"/>
              <a:t>  d1.eat();  </a:t>
            </a:r>
          </a:p>
          <a:p>
            <a:r>
              <a:rPr lang="en-US" sz="2400" dirty="0"/>
              <a:t> }  </a:t>
            </a:r>
          </a:p>
          <a:p>
            <a:r>
              <a:rPr lang="en-US" sz="2400" dirty="0"/>
              <a:t>} 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874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9250-A691-444C-9A45-408EEFF9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Dynamic binding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94608-A1C8-44D9-A0A3-E9480EA5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1057689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When type of the object is determined at run-time, it is known as dynamic binding.</a:t>
            </a:r>
          </a:p>
          <a:p>
            <a:r>
              <a:rPr lang="en-US" sz="2000" b="1" dirty="0"/>
              <a:t>Example of dynamic binding</a:t>
            </a:r>
          </a:p>
          <a:p>
            <a:r>
              <a:rPr lang="en-US" sz="2000" dirty="0"/>
              <a:t>class Animal{  </a:t>
            </a:r>
          </a:p>
          <a:p>
            <a:r>
              <a:rPr lang="en-US" sz="2000" dirty="0"/>
              <a:t> void eat(){</a:t>
            </a:r>
            <a:r>
              <a:rPr lang="en-US" sz="2000" dirty="0" err="1"/>
              <a:t>System.out.println</a:t>
            </a:r>
            <a:r>
              <a:rPr lang="en-US" sz="2000" dirty="0"/>
              <a:t>("animal is eating...");}  </a:t>
            </a:r>
          </a:p>
          <a:p>
            <a:r>
              <a:rPr lang="en-US" sz="2000" dirty="0"/>
              <a:t>}  </a:t>
            </a:r>
          </a:p>
          <a:p>
            <a:r>
              <a:rPr lang="en-US" sz="2000" dirty="0"/>
              <a:t>  </a:t>
            </a:r>
          </a:p>
          <a:p>
            <a:r>
              <a:rPr lang="en-US" sz="2000" dirty="0"/>
              <a:t>class Dog extends Animal{  </a:t>
            </a:r>
          </a:p>
          <a:p>
            <a:r>
              <a:rPr lang="en-US" sz="2000" dirty="0"/>
              <a:t> void eat(){</a:t>
            </a:r>
            <a:r>
              <a:rPr lang="en-US" sz="2000" dirty="0" err="1"/>
              <a:t>System.out.println</a:t>
            </a:r>
            <a:r>
              <a:rPr lang="en-US" sz="2000" dirty="0"/>
              <a:t>("dog is eating...");}  </a:t>
            </a:r>
          </a:p>
          <a:p>
            <a:r>
              <a:rPr lang="en-US" sz="2000" dirty="0"/>
              <a:t>  </a:t>
            </a:r>
          </a:p>
          <a:p>
            <a:r>
              <a:rPr lang="en-US" sz="2000" dirty="0"/>
              <a:t> public static void main(String </a:t>
            </a:r>
            <a:r>
              <a:rPr lang="en-US" sz="2000" dirty="0" err="1"/>
              <a:t>args</a:t>
            </a:r>
            <a:r>
              <a:rPr lang="en-US" sz="2000" dirty="0"/>
              <a:t>[]){  </a:t>
            </a:r>
          </a:p>
          <a:p>
            <a:r>
              <a:rPr lang="en-US" sz="2000" dirty="0"/>
              <a:t>  Animal a=new Dog();  </a:t>
            </a:r>
          </a:p>
          <a:p>
            <a:r>
              <a:rPr lang="en-US" sz="2000" dirty="0"/>
              <a:t>  </a:t>
            </a:r>
            <a:r>
              <a:rPr lang="en-US" sz="2000" dirty="0" err="1"/>
              <a:t>a.eat</a:t>
            </a:r>
            <a:r>
              <a:rPr lang="en-US" sz="2000" dirty="0"/>
              <a:t>();  </a:t>
            </a:r>
          </a:p>
          <a:p>
            <a:r>
              <a:rPr lang="en-US" sz="2000" dirty="0"/>
              <a:t> }  </a:t>
            </a:r>
          </a:p>
          <a:p>
            <a:r>
              <a:rPr lang="en-US" sz="2000" dirty="0"/>
              <a:t>}        				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Output:dog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is eating...</a:t>
            </a:r>
            <a:r>
              <a:rPr lang="en-US" altLang="en-US" dirty="0"/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871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D880-E8E5-4DD3-B9EB-4AE3B2F9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method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A280-BF36-479C-8189-05F434B7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have discussed method overriding, where a child class can override a method in its parent. An overridden method is essentially hidden in the parent class, and is not invoked unless the child class uses the super keyword within the overriding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4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828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Office Theme</vt:lpstr>
      <vt:lpstr>Downcasting with java instanceof operator </vt:lpstr>
      <vt:lpstr>PowerPoint Presentation</vt:lpstr>
      <vt:lpstr>downcasting with instanceof</vt:lpstr>
      <vt:lpstr>Static Binding and Dynamic Binding      </vt:lpstr>
      <vt:lpstr>Understanding Type </vt:lpstr>
      <vt:lpstr>An object is an instance of particular java class,but it is also an instance of its superclass.</vt:lpstr>
      <vt:lpstr>static binding </vt:lpstr>
      <vt:lpstr>Dynamic binding </vt:lpstr>
      <vt:lpstr>Virtual method invocation</vt:lpstr>
      <vt:lpstr>example</vt:lpstr>
      <vt:lpstr>PowerPoint Presentation</vt:lpstr>
      <vt:lpstr>Output </vt:lpstr>
      <vt:lpstr>PowerPoint Presentation</vt:lpstr>
      <vt:lpstr>Dynamic method dispatch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Downcasting with java instanceof operator</dc:title>
  <dc:creator>HP</dc:creator>
  <cp:lastModifiedBy>HP</cp:lastModifiedBy>
  <cp:revision>6</cp:revision>
  <dcterms:created xsi:type="dcterms:W3CDTF">2018-02-28T04:05:11Z</dcterms:created>
  <dcterms:modified xsi:type="dcterms:W3CDTF">2018-02-28T04:48:55Z</dcterms:modified>
</cp:coreProperties>
</file>