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5"/>
  </p:notesMasterIdLst>
  <p:sldIdLst>
    <p:sldId id="256" r:id="rId2"/>
    <p:sldId id="257" r:id="rId3"/>
    <p:sldId id="258" r:id="rId4"/>
    <p:sldId id="259" r:id="rId5"/>
    <p:sldId id="260" r:id="rId6"/>
    <p:sldId id="261"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5143500" type="screen16x9"/>
  <p:notesSz cx="6858000" cy="9144000"/>
  <p:embeddedFontLst>
    <p:embeddedFont>
      <p:font typeface="Barlow Light" panose="00000400000000000000" pitchFamily="2" charset="0"/>
      <p:regular r:id="rId26"/>
      <p:italic r:id="rId27"/>
    </p:embeddedFont>
    <p:embeddedFont>
      <p:font typeface="Bebas Neue" panose="020B0606020202050201" pitchFamily="34" charset="0"/>
      <p:regular r:id="rId28"/>
    </p:embeddedFont>
    <p:embeddedFont>
      <p:font typeface="Doppio One" panose="020B0604020202020204" charset="0"/>
      <p:regular r:id="rId29"/>
    </p:embeddedFont>
    <p:embeddedFont>
      <p:font typeface="Encode Sans" panose="020B0604020202020204" charset="0"/>
      <p:regular r:id="rId30"/>
      <p:bold r:id="rId31"/>
    </p:embeddedFont>
    <p:embeddedFont>
      <p:font typeface="Nunito Light" pitchFamily="2" charset="0"/>
      <p:regular r:id="rId32"/>
      <p:italic r:id="rId33"/>
    </p:embeddedFont>
    <p:embeddedFont>
      <p:font typeface="Open Sans" panose="020B06060305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10A11-A7D5-45D6-B169-EDE79D486D80}">
  <a:tblStyle styleId="{97310A11-A7D5-45D6-B169-EDE79D486D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564" autoAdjust="0"/>
  </p:normalViewPr>
  <p:slideViewPr>
    <p:cSldViewPr snapToGrid="0">
      <p:cViewPr varScale="1">
        <p:scale>
          <a:sx n="64" d="100"/>
          <a:sy n="64" d="100"/>
        </p:scale>
        <p:origin x="45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b00cf9bf6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b00cf9bf6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b00cf9bf66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b00cf9bf66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91225d7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91225d7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1225d7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91225d7f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91225d7f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91225d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00cf9bf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b00cf9bf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b00cf9bf66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b00cf9bf6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b00cf9bf6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00cf9bf6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1308" r="42289"/>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713100" y="976688"/>
            <a:ext cx="4444200" cy="26811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08" y="3638813"/>
            <a:ext cx="4444200" cy="528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5_1">
    <p:bg>
      <p:bgPr>
        <a:solidFill>
          <a:schemeClr val="lt1"/>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68" name="Google Shape;68;p1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sz="1200"/>
            </a:lvl3pPr>
            <a:lvl4pPr marL="1828800" lvl="3" indent="-304800">
              <a:spcBef>
                <a:spcPts val="0"/>
              </a:spcBef>
              <a:spcAft>
                <a:spcPts val="0"/>
              </a:spcAft>
              <a:buClr>
                <a:srgbClr val="434343"/>
              </a:buClr>
              <a:buSzPts val="1200"/>
              <a:buFont typeface="Roboto Condensed Light"/>
              <a:buChar char="●"/>
              <a:defRPr sz="1200"/>
            </a:lvl4pPr>
            <a:lvl5pPr marL="2286000" lvl="4" indent="-304800">
              <a:spcBef>
                <a:spcPts val="0"/>
              </a:spcBef>
              <a:spcAft>
                <a:spcPts val="0"/>
              </a:spcAft>
              <a:buClr>
                <a:srgbClr val="434343"/>
              </a:buClr>
              <a:buSzPts val="1200"/>
              <a:buFont typeface="Roboto Condensed Light"/>
              <a:buChar char="○"/>
              <a:defRPr sz="1200"/>
            </a:lvl5pPr>
            <a:lvl6pPr marL="2743200" lvl="5" indent="-304800">
              <a:spcBef>
                <a:spcPts val="0"/>
              </a:spcBef>
              <a:spcAft>
                <a:spcPts val="0"/>
              </a:spcAft>
              <a:buClr>
                <a:srgbClr val="434343"/>
              </a:buClr>
              <a:buSzPts val="1200"/>
              <a:buFont typeface="Roboto Condensed Light"/>
              <a:buChar char="■"/>
              <a:defRPr sz="1200"/>
            </a:lvl6pPr>
            <a:lvl7pPr marL="3200400" lvl="6" indent="-304800">
              <a:spcBef>
                <a:spcPts val="0"/>
              </a:spcBef>
              <a:spcAft>
                <a:spcPts val="0"/>
              </a:spcAft>
              <a:buClr>
                <a:srgbClr val="434343"/>
              </a:buClr>
              <a:buSzPts val="1200"/>
              <a:buFont typeface="Roboto Condensed Light"/>
              <a:buChar char="●"/>
              <a:defRPr sz="1200"/>
            </a:lvl7pPr>
            <a:lvl8pPr marL="3657600" lvl="7" indent="-304800">
              <a:spcBef>
                <a:spcPts val="0"/>
              </a:spcBef>
              <a:spcAft>
                <a:spcPts val="0"/>
              </a:spcAft>
              <a:buClr>
                <a:srgbClr val="434343"/>
              </a:buClr>
              <a:buSzPts val="1200"/>
              <a:buFont typeface="Roboto Condensed Light"/>
              <a:buChar char="○"/>
              <a:defRPr sz="1200"/>
            </a:lvl8pPr>
            <a:lvl9pPr marL="4114800" lvl="8" indent="-304800">
              <a:spcBef>
                <a:spcPts val="0"/>
              </a:spcBef>
              <a:spcAft>
                <a:spcPts val="0"/>
              </a:spcAft>
              <a:buClr>
                <a:srgbClr val="434343"/>
              </a:buClr>
              <a:buSzPts val="1200"/>
              <a:buFont typeface="Roboto Condensed Light"/>
              <a:buChar char="■"/>
              <a:defRPr sz="1200"/>
            </a:lvl9pPr>
          </a:lstStyle>
          <a:p>
            <a:endParaRPr/>
          </a:p>
        </p:txBody>
      </p:sp>
      <p:sp>
        <p:nvSpPr>
          <p:cNvPr id="24" name="Google Shape;24;p4"/>
          <p:cNvSpPr txBox="1"/>
          <p:nvPr/>
        </p:nvSpPr>
        <p:spPr>
          <a:xfrm>
            <a:off x="720000" y="5974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0" y="633507"/>
            <a:ext cx="5363850" cy="268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Wellcome</a:t>
            </a:r>
            <a:r>
              <a:rPr lang="en-US" sz="40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to </a:t>
            </a:r>
            <a:r>
              <a:rPr lang="en-US" sz="4000" b="1" i="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Journey to your best program</a:t>
            </a:r>
            <a:br>
              <a:rPr lang="en-US" sz="4000" b="1" i="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br>
            <a:r>
              <a:rPr lang="en-US" sz="4000" b="1" i="0" dirty="0">
                <a:solidFill>
                  <a:schemeClr val="accent2">
                    <a:lumMod val="40000"/>
                    <a:lumOff val="60000"/>
                  </a:schemeClr>
                </a:solidFill>
                <a:effectLst/>
                <a:latin typeface="Roboto" panose="02000000000000000000" pitchFamily="2" charset="0"/>
                <a:ea typeface="Roboto" panose="02000000000000000000" pitchFamily="2" charset="0"/>
                <a:cs typeface="Roboto" panose="02000000000000000000" pitchFamily="2" charset="0"/>
              </a:rPr>
              <a:t>Challenge 0</a:t>
            </a:r>
            <a:endParaRPr lang="en-US" b="1" dirty="0">
              <a:solidFill>
                <a:schemeClr val="accent2">
                  <a:lumMod val="40000"/>
                  <a:lumOff val="60000"/>
                </a:schemeClr>
              </a:solidFill>
            </a:endParaRPr>
          </a:p>
        </p:txBody>
      </p:sp>
      <p:pic>
        <p:nvPicPr>
          <p:cNvPr id="80" name="Google Shape;80;p17"/>
          <p:cNvPicPr preferRelativeResize="0">
            <a:picLocks noGrp="1"/>
          </p:cNvPicPr>
          <p:nvPr>
            <p:ph type="pic" idx="2"/>
          </p:nvPr>
        </p:nvPicPr>
        <p:blipFill rotWithShape="1">
          <a:blip r:embed="rId3">
            <a:alphaModFix/>
          </a:blip>
          <a:srcRect l="39906" t="32641" r="25294"/>
          <a:stretch/>
        </p:blipFill>
        <p:spPr>
          <a:xfrm>
            <a:off x="5157300" y="0"/>
            <a:ext cx="3986698" cy="5143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Roboto" panose="02000000000000000000" pitchFamily="2" charset="0"/>
                <a:ea typeface="Roboto" panose="02000000000000000000" pitchFamily="2" charset="0"/>
                <a:cs typeface="Roboto" panose="02000000000000000000" pitchFamily="2" charset="0"/>
              </a:rPr>
              <a:t>When do you need to learning</a:t>
            </a:r>
            <a:br>
              <a:rPr lang="en-US" sz="1050" dirty="0">
                <a:latin typeface="Roboto" panose="02000000000000000000" pitchFamily="2" charset="0"/>
                <a:ea typeface="Roboto" panose="02000000000000000000" pitchFamily="2" charset="0"/>
                <a:cs typeface="Roboto" panose="02000000000000000000" pitchFamily="2" charset="0"/>
              </a:rPr>
            </a:br>
            <a:endParaRPr dirty="0">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0BD624C0-7830-581A-992F-6E4A6804654C}"/>
              </a:ext>
            </a:extLst>
          </p:cNvPr>
          <p:cNvSpPr txBox="1"/>
          <p:nvPr/>
        </p:nvSpPr>
        <p:spPr>
          <a:xfrm>
            <a:off x="518160" y="1747520"/>
            <a:ext cx="6807200" cy="738664"/>
          </a:xfrm>
          <a:prstGeom prst="rect">
            <a:avLst/>
          </a:prstGeom>
          <a:noFill/>
        </p:spPr>
        <p:txBody>
          <a:bodyPr wrap="square" rtlCol="0">
            <a:spAutoFit/>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Learning is a long process, a way for people to access knowledge and improve their qualifications</a:t>
            </a:r>
          </a:p>
          <a:p>
            <a:endParaRPr lang="en-US" dirty="0"/>
          </a:p>
        </p:txBody>
      </p:sp>
      <p:sp>
        <p:nvSpPr>
          <p:cNvPr id="3" name="TextBox 2">
            <a:extLst>
              <a:ext uri="{FF2B5EF4-FFF2-40B4-BE49-F238E27FC236}">
                <a16:creationId xmlns:a16="http://schemas.microsoft.com/office/drawing/2014/main" id="{041B103D-477A-0AE9-0101-35C338E56719}"/>
              </a:ext>
            </a:extLst>
          </p:cNvPr>
          <p:cNvSpPr txBox="1"/>
          <p:nvPr/>
        </p:nvSpPr>
        <p:spPr>
          <a:xfrm>
            <a:off x="518160" y="2582704"/>
            <a:ext cx="6736080" cy="738664"/>
          </a:xfrm>
          <a:prstGeom prst="rect">
            <a:avLst/>
          </a:prstGeom>
          <a:noFill/>
        </p:spPr>
        <p:txBody>
          <a:bodyPr wrap="square" rtlCol="0">
            <a:spAutoFit/>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Throughout its history of development for thousands of years, humanity has accumulated a huge store of knowledge about nature and society. </a:t>
            </a:r>
          </a:p>
          <a:p>
            <a:endParaRPr lang="en-US" dirty="0"/>
          </a:p>
        </p:txBody>
      </p:sp>
      <p:sp>
        <p:nvSpPr>
          <p:cNvPr id="4" name="TextBox 3">
            <a:extLst>
              <a:ext uri="{FF2B5EF4-FFF2-40B4-BE49-F238E27FC236}">
                <a16:creationId xmlns:a16="http://schemas.microsoft.com/office/drawing/2014/main" id="{C26E49CE-B84D-D733-F311-DFBC9A644ADA}"/>
              </a:ext>
            </a:extLst>
          </p:cNvPr>
          <p:cNvSpPr txBox="1"/>
          <p:nvPr/>
        </p:nvSpPr>
        <p:spPr>
          <a:xfrm>
            <a:off x="518160" y="3417888"/>
            <a:ext cx="5975440" cy="738664"/>
          </a:xfrm>
          <a:prstGeom prst="rect">
            <a:avLst/>
          </a:prstGeom>
          <a:noFill/>
        </p:spPr>
        <p:txBody>
          <a:bodyPr wrap="square" rtlCol="0">
            <a:spAutoFit/>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That knowledge is passed down from generation to generation. If you want to absorb that knowledge, there is only one way: lifelong learning.</a:t>
            </a:r>
          </a:p>
          <a:p>
            <a:endParaRPr lang="en-US" dirty="0"/>
          </a:p>
        </p:txBody>
      </p:sp>
      <p:pic>
        <p:nvPicPr>
          <p:cNvPr id="5" name="Picture 4">
            <a:extLst>
              <a:ext uri="{FF2B5EF4-FFF2-40B4-BE49-F238E27FC236}">
                <a16:creationId xmlns:a16="http://schemas.microsoft.com/office/drawing/2014/main" id="{86326527-AFD2-8893-D35E-314CB2357D91}"/>
              </a:ext>
            </a:extLst>
          </p:cNvPr>
          <p:cNvPicPr>
            <a:picLocks noChangeAspect="1"/>
          </p:cNvPicPr>
          <p:nvPr/>
        </p:nvPicPr>
        <p:blipFill>
          <a:blip r:embed="rId3"/>
          <a:stretch>
            <a:fillRect/>
          </a:stretch>
        </p:blipFill>
        <p:spPr>
          <a:xfrm>
            <a:off x="6667042" y="2043992"/>
            <a:ext cx="2476958" cy="30995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Roboto" panose="02000000000000000000" pitchFamily="2" charset="0"/>
                <a:ea typeface="Roboto" panose="02000000000000000000" pitchFamily="2" charset="0"/>
                <a:cs typeface="Roboto" panose="02000000000000000000" pitchFamily="2" charset="0"/>
              </a:rPr>
              <a:t>Application of learning</a:t>
            </a:r>
            <a:endParaRPr dirty="0"/>
          </a:p>
        </p:txBody>
      </p:sp>
      <p:graphicFrame>
        <p:nvGraphicFramePr>
          <p:cNvPr id="441" name="Google Shape;441;p30"/>
          <p:cNvGraphicFramePr/>
          <p:nvPr>
            <p:extLst>
              <p:ext uri="{D42A27DB-BD31-4B8C-83A1-F6EECF244321}">
                <p14:modId xmlns:p14="http://schemas.microsoft.com/office/powerpoint/2010/main" val="326846909"/>
              </p:ext>
            </p:extLst>
          </p:nvPr>
        </p:nvGraphicFramePr>
        <p:xfrm>
          <a:off x="567600" y="1444825"/>
          <a:ext cx="7704000" cy="2030861"/>
        </p:xfrm>
        <a:graphic>
          <a:graphicData uri="http://schemas.openxmlformats.org/drawingml/2006/table">
            <a:tbl>
              <a:tblPr>
                <a:noFill/>
                <a:tableStyleId>{97310A11-A7D5-45D6-B169-EDE79D486D80}</a:tableStyleId>
              </a:tblPr>
              <a:tblGrid>
                <a:gridCol w="7704000">
                  <a:extLst>
                    <a:ext uri="{9D8B030D-6E8A-4147-A177-3AD203B41FA5}">
                      <a16:colId xmlns:a16="http://schemas.microsoft.com/office/drawing/2014/main" val="20000"/>
                    </a:ext>
                  </a:extLst>
                </a:gridCol>
              </a:tblGrid>
              <a:tr h="5418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Form the habit of learning when the working environment around us has good people. Learn from their habits and apply them to yourself. </a:t>
                      </a:r>
                    </a:p>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585066">
                <a:tc>
                  <a:txBody>
                    <a:bodyPr/>
                    <a:lstStyle/>
                    <a:p>
                      <a:pPr marL="0" marR="0" lvl="0" indent="0" algn="ctr" defTabSz="914400" rtl="0" eaLnBrk="1" fontAlgn="auto" latinLnBrk="0" hangingPunct="1">
                        <a:lnSpc>
                          <a:spcPct val="115000"/>
                        </a:lnSpc>
                        <a:spcBef>
                          <a:spcPts val="0"/>
                        </a:spcBef>
                        <a:spcAft>
                          <a:spcPts val="1200"/>
                        </a:spcAft>
                        <a:buClr>
                          <a:srgbClr val="000000"/>
                        </a:buClr>
                        <a:buSzTx/>
                        <a:buFont typeface="Arial"/>
                        <a:buNone/>
                        <a:tabLst/>
                        <a:defRPr/>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Learning from better people makes it easier for us to make up for our shortcomings. Own</a:t>
                      </a:r>
                    </a:p>
                    <a:p>
                      <a:pPr marL="0" marR="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 name="Table 1">
            <a:extLst>
              <a:ext uri="{FF2B5EF4-FFF2-40B4-BE49-F238E27FC236}">
                <a16:creationId xmlns:a16="http://schemas.microsoft.com/office/drawing/2014/main" id="{9CA893F1-0444-8F79-533D-BE232886D950}"/>
              </a:ext>
            </a:extLst>
          </p:cNvPr>
          <p:cNvGraphicFramePr>
            <a:graphicFrameLocks noGrp="1"/>
          </p:cNvGraphicFramePr>
          <p:nvPr>
            <p:extLst>
              <p:ext uri="{D42A27DB-BD31-4B8C-83A1-F6EECF244321}">
                <p14:modId xmlns:p14="http://schemas.microsoft.com/office/powerpoint/2010/main" val="293265024"/>
              </p:ext>
            </p:extLst>
          </p:nvPr>
        </p:nvGraphicFramePr>
        <p:xfrm>
          <a:off x="558800" y="3048000"/>
          <a:ext cx="7704000" cy="1006220"/>
        </p:xfrm>
        <a:graphic>
          <a:graphicData uri="http://schemas.openxmlformats.org/drawingml/2006/table">
            <a:tbl>
              <a:tblPr/>
              <a:tblGrid>
                <a:gridCol w="7704000">
                  <a:extLst>
                    <a:ext uri="{9D8B030D-6E8A-4147-A177-3AD203B41FA5}">
                      <a16:colId xmlns:a16="http://schemas.microsoft.com/office/drawing/2014/main" val="3642968973"/>
                    </a:ext>
                  </a:extLst>
                </a:gridCol>
              </a:tblGrid>
              <a:tr h="1006220">
                <a:tc>
                  <a:txBody>
                    <a:bodyPr/>
                    <a:lstStyle/>
                    <a:p>
                      <a:r>
                        <a:rPr lang="en-US" sz="1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Learn knowledge from friends and colleagues. When you encounter a topic you don't know, you can open up a conversation because communication is the key to success</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19582976"/>
                  </a:ext>
                </a:extLst>
              </a:tr>
            </a:tbl>
          </a:graphicData>
        </a:graphic>
      </p:graphicFrame>
      <p:graphicFrame>
        <p:nvGraphicFramePr>
          <p:cNvPr id="3" name="Table 2">
            <a:extLst>
              <a:ext uri="{FF2B5EF4-FFF2-40B4-BE49-F238E27FC236}">
                <a16:creationId xmlns:a16="http://schemas.microsoft.com/office/drawing/2014/main" id="{5292F922-F645-1F34-7263-E65CA8A61084}"/>
              </a:ext>
            </a:extLst>
          </p:cNvPr>
          <p:cNvGraphicFramePr>
            <a:graphicFrameLocks noGrp="1"/>
          </p:cNvGraphicFramePr>
          <p:nvPr>
            <p:extLst>
              <p:ext uri="{D42A27DB-BD31-4B8C-83A1-F6EECF244321}">
                <p14:modId xmlns:p14="http://schemas.microsoft.com/office/powerpoint/2010/main" val="1697262056"/>
              </p:ext>
            </p:extLst>
          </p:nvPr>
        </p:nvGraphicFramePr>
        <p:xfrm>
          <a:off x="550000" y="4054220"/>
          <a:ext cx="7721600" cy="873760"/>
        </p:xfrm>
        <a:graphic>
          <a:graphicData uri="http://schemas.openxmlformats.org/drawingml/2006/table">
            <a:tbl>
              <a:tblPr firstRow="1" bandRow="1">
                <a:tableStyleId>{97310A11-A7D5-45D6-B169-EDE79D486D80}</a:tableStyleId>
              </a:tblPr>
              <a:tblGrid>
                <a:gridCol w="7721600">
                  <a:extLst>
                    <a:ext uri="{9D8B030D-6E8A-4147-A177-3AD203B41FA5}">
                      <a16:colId xmlns:a16="http://schemas.microsoft.com/office/drawing/2014/main" val="408538281"/>
                    </a:ext>
                  </a:extLst>
                </a:gridCol>
              </a:tblGrid>
              <a:tr h="873760">
                <a:tc>
                  <a:txBody>
                    <a:bodyPr/>
                    <a:lstStyle/>
                    <a:p>
                      <a:r>
                        <a:rPr lang="en-US" sz="1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Learn knowledge from friends and colleagues. When you come across a topic you don't know, you can start a conversation because communication is the key to success</a:t>
                      </a:r>
                      <a:endParaRPr lang="en-US" dirty="0"/>
                    </a:p>
                  </a:txBody>
                  <a:tcPr/>
                </a:tc>
                <a:extLst>
                  <a:ext uri="{0D108BD9-81ED-4DB2-BD59-A6C34878D82A}">
                    <a16:rowId xmlns:a16="http://schemas.microsoft.com/office/drawing/2014/main" val="67983054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D1AA-96EA-2DE0-D451-0EBFC52F963C}"/>
              </a:ext>
            </a:extLst>
          </p:cNvPr>
          <p:cNvSpPr>
            <a:spLocks noGrp="1"/>
          </p:cNvSpPr>
          <p:nvPr>
            <p:ph type="title"/>
          </p:nvPr>
        </p:nvSpPr>
        <p:spPr>
          <a:xfrm>
            <a:off x="720000" y="277385"/>
            <a:ext cx="7704000" cy="572700"/>
          </a:xfrm>
        </p:spPr>
        <p:txBody>
          <a:bodyPr/>
          <a:lstStyle/>
          <a:p>
            <a:pPr algn="l"/>
            <a:r>
              <a:rPr lang="en-US" sz="2800" kern="12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Topic:</a:t>
            </a:r>
            <a:r>
              <a:rPr lang="en-US" sz="1800" dirty="0" err="1">
                <a:solidFill>
                  <a:schemeClr val="accent2"/>
                </a:solidFill>
                <a:latin typeface="Roboto" panose="02000000000000000000" pitchFamily="2" charset="0"/>
                <a:ea typeface="Roboto" panose="02000000000000000000" pitchFamily="2" charset="0"/>
                <a:cs typeface="Roboto" panose="02000000000000000000" pitchFamily="2" charset="0"/>
              </a:rPr>
              <a:t>Aotonomy</a:t>
            </a:r>
            <a:r>
              <a:rPr lang="en-US" sz="1800" dirty="0">
                <a:solidFill>
                  <a:schemeClr val="accent2"/>
                </a:solidFill>
                <a:latin typeface="Roboto" panose="02000000000000000000" pitchFamily="2" charset="0"/>
                <a:ea typeface="Roboto" panose="02000000000000000000" pitchFamily="2" charset="0"/>
                <a:cs typeface="Roboto" panose="02000000000000000000" pitchFamily="2" charset="0"/>
              </a:rPr>
              <a:t> at work</a:t>
            </a:r>
            <a:br>
              <a:rPr lang="en-US" sz="1800" dirty="0">
                <a:solidFill>
                  <a:schemeClr val="accent2"/>
                </a:solidFill>
                <a:latin typeface="Roboto" panose="02000000000000000000" pitchFamily="2" charset="0"/>
                <a:ea typeface="Roboto" panose="02000000000000000000" pitchFamily="2" charset="0"/>
                <a:cs typeface="Roboto" panose="02000000000000000000" pitchFamily="2" charset="0"/>
              </a:rPr>
            </a:br>
            <a:r>
              <a:rPr lang="en-US" sz="1800" dirty="0">
                <a:solidFill>
                  <a:schemeClr val="accent2"/>
                </a:solidFill>
                <a:latin typeface="Roboto" panose="02000000000000000000" pitchFamily="2" charset="0"/>
                <a:ea typeface="Roboto" panose="02000000000000000000" pitchFamily="2" charset="0"/>
                <a:cs typeface="Roboto" panose="02000000000000000000" pitchFamily="2" charset="0"/>
              </a:rPr>
              <a:t>	</a:t>
            </a:r>
            <a:r>
              <a:rPr lang="en-US" sz="1800" dirty="0" err="1">
                <a:solidFill>
                  <a:schemeClr val="accent2"/>
                </a:solidFill>
                <a:latin typeface="Roboto" panose="02000000000000000000" pitchFamily="2" charset="0"/>
                <a:ea typeface="Roboto" panose="02000000000000000000" pitchFamily="2" charset="0"/>
                <a:cs typeface="Roboto" panose="02000000000000000000" pitchFamily="2" charset="0"/>
              </a:rPr>
              <a:t>Mindmap</a:t>
            </a:r>
            <a:r>
              <a:rPr lang="en-US" sz="1800" dirty="0">
                <a:solidFill>
                  <a:schemeClr val="accent2"/>
                </a:solidFill>
                <a:latin typeface="Roboto" panose="02000000000000000000" pitchFamily="2" charset="0"/>
                <a:ea typeface="Roboto" panose="02000000000000000000" pitchFamily="2" charset="0"/>
                <a:cs typeface="Roboto" panose="02000000000000000000" pitchFamily="2" charset="0"/>
              </a:rPr>
              <a:t>: </a:t>
            </a:r>
            <a:r>
              <a:rPr lang="en-US" sz="1800" dirty="0" err="1">
                <a:solidFill>
                  <a:schemeClr val="accent2"/>
                </a:solidFill>
                <a:latin typeface="Roboto" panose="02000000000000000000" pitchFamily="2" charset="0"/>
                <a:ea typeface="Roboto" panose="02000000000000000000" pitchFamily="2" charset="0"/>
                <a:cs typeface="Roboto" panose="02000000000000000000" pitchFamily="2" charset="0"/>
              </a:rPr>
              <a:t>Aotonomy</a:t>
            </a:r>
            <a:r>
              <a:rPr lang="en-US" sz="1800" dirty="0">
                <a:solidFill>
                  <a:schemeClr val="accent2"/>
                </a:solidFill>
                <a:latin typeface="Roboto" panose="02000000000000000000" pitchFamily="2" charset="0"/>
                <a:ea typeface="Roboto" panose="02000000000000000000" pitchFamily="2" charset="0"/>
                <a:cs typeface="Roboto" panose="02000000000000000000" pitchFamily="2" charset="0"/>
              </a:rPr>
              <a:t> at work</a:t>
            </a:r>
            <a:br>
              <a:rPr lang="en-US" sz="3200" dirty="0">
                <a:latin typeface="Roboto" panose="02000000000000000000" pitchFamily="2" charset="0"/>
                <a:ea typeface="Roboto" panose="02000000000000000000" pitchFamily="2" charset="0"/>
                <a:cs typeface="Roboto" panose="02000000000000000000" pitchFamily="2" charset="0"/>
              </a:rPr>
            </a:br>
            <a:endParaRPr lang="en-US" dirty="0"/>
          </a:p>
        </p:txBody>
      </p:sp>
      <p:pic>
        <p:nvPicPr>
          <p:cNvPr id="4" name="Picture 3">
            <a:extLst>
              <a:ext uri="{FF2B5EF4-FFF2-40B4-BE49-F238E27FC236}">
                <a16:creationId xmlns:a16="http://schemas.microsoft.com/office/drawing/2014/main" id="{E4DFA2E8-B673-3A6F-2183-B215E9BB559F}"/>
              </a:ext>
            </a:extLst>
          </p:cNvPr>
          <p:cNvPicPr>
            <a:picLocks noChangeAspect="1"/>
          </p:cNvPicPr>
          <p:nvPr/>
        </p:nvPicPr>
        <p:blipFill>
          <a:blip r:embed="rId2"/>
          <a:stretch>
            <a:fillRect/>
          </a:stretch>
        </p:blipFill>
        <p:spPr>
          <a:xfrm>
            <a:off x="1348740" y="1444703"/>
            <a:ext cx="6846570" cy="3421412"/>
          </a:xfrm>
          <a:prstGeom prst="rect">
            <a:avLst/>
          </a:prstGeom>
        </p:spPr>
      </p:pic>
    </p:spTree>
    <p:extLst>
      <p:ext uri="{BB962C8B-B14F-4D97-AF65-F5344CB8AC3E}">
        <p14:creationId xmlns:p14="http://schemas.microsoft.com/office/powerpoint/2010/main" val="6823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CF49-84D5-5FAA-48CF-826B12D39C82}"/>
              </a:ext>
            </a:extLst>
          </p:cNvPr>
          <p:cNvSpPr>
            <a:spLocks noGrp="1"/>
          </p:cNvSpPr>
          <p:nvPr>
            <p:ph type="title"/>
          </p:nvPr>
        </p:nvSpPr>
        <p:spPr>
          <a:xfrm>
            <a:off x="-1040220" y="337000"/>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What’s </a:t>
            </a:r>
            <a:r>
              <a:rPr lang="en-US" sz="3200" dirty="0" err="1">
                <a:solidFill>
                  <a:schemeClr val="accent2"/>
                </a:solidFill>
                <a:latin typeface="Roboto" panose="02000000000000000000" pitchFamily="2" charset="0"/>
                <a:ea typeface="Roboto" panose="02000000000000000000" pitchFamily="2" charset="0"/>
                <a:cs typeface="Roboto" panose="02000000000000000000" pitchFamily="2" charset="0"/>
              </a:rPr>
              <a:t>aotonomy</a:t>
            </a:r>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 at work</a:t>
            </a:r>
            <a:endParaRPr lang="en-US" dirty="0">
              <a:solidFill>
                <a:schemeClr val="accent2"/>
              </a:solidFill>
            </a:endParaRPr>
          </a:p>
        </p:txBody>
      </p:sp>
      <p:sp>
        <p:nvSpPr>
          <p:cNvPr id="3" name="TextBox 2">
            <a:extLst>
              <a:ext uri="{FF2B5EF4-FFF2-40B4-BE49-F238E27FC236}">
                <a16:creationId xmlns:a16="http://schemas.microsoft.com/office/drawing/2014/main" id="{D11D489F-E90C-C439-B656-43E1D8360B5D}"/>
              </a:ext>
            </a:extLst>
          </p:cNvPr>
          <p:cNvSpPr txBox="1"/>
          <p:nvPr/>
        </p:nvSpPr>
        <p:spPr>
          <a:xfrm>
            <a:off x="1348740" y="1611630"/>
            <a:ext cx="4491990" cy="2523768"/>
          </a:xfrm>
          <a:prstGeom prst="rect">
            <a:avLst/>
          </a:prstGeom>
          <a:noFill/>
        </p:spPr>
        <p:txBody>
          <a:bodyPr wrap="square" rtlCol="0">
            <a:spAutoFit/>
          </a:bodyPr>
          <a:lstStyle/>
          <a:p>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The </a:t>
            </a:r>
            <a:r>
              <a:rPr lang="en-US" sz="24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employee''s</a:t>
            </a:r>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ability to </a:t>
            </a:r>
            <a:r>
              <a:rPr lang="en-US" sz="24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cary</a:t>
            </a:r>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out their duties on their duties in their own without needing a great deal of </a:t>
            </a:r>
            <a:r>
              <a:rPr lang="en-US" sz="24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ooutside</a:t>
            </a:r>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help or supervision</a:t>
            </a:r>
            <a:b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endParaRPr lang="en-US" sz="2400" dirty="0">
              <a:latin typeface="Roboto" panose="02000000000000000000" pitchFamily="2" charset="0"/>
              <a:ea typeface="Roboto" panose="02000000000000000000" pitchFamily="2" charset="0"/>
              <a:cs typeface="Roboto" panose="02000000000000000000" pitchFamily="2" charset="0"/>
            </a:endParaRPr>
          </a:p>
          <a:p>
            <a:endParaRPr lang="en-US" dirty="0"/>
          </a:p>
        </p:txBody>
      </p:sp>
      <p:pic>
        <p:nvPicPr>
          <p:cNvPr id="4" name="Picture 2" descr="Kết quả hình ảnh cho tự chủ trong công việc">
            <a:extLst>
              <a:ext uri="{FF2B5EF4-FFF2-40B4-BE49-F238E27FC236}">
                <a16:creationId xmlns:a16="http://schemas.microsoft.com/office/drawing/2014/main" id="{7EFF5703-6895-9F35-4825-2C566AD4B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171" y="1497329"/>
            <a:ext cx="3396829" cy="28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63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B6F6-BBD8-B086-743E-0B1476516D39}"/>
              </a:ext>
            </a:extLst>
          </p:cNvPr>
          <p:cNvSpPr>
            <a:spLocks noGrp="1"/>
          </p:cNvSpPr>
          <p:nvPr>
            <p:ph type="title"/>
          </p:nvPr>
        </p:nvSpPr>
        <p:spPr>
          <a:xfrm>
            <a:off x="0" y="311075"/>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Identify a person who is autonomy at work</a:t>
            </a:r>
            <a:b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4" name="TextBox 3">
            <a:extLst>
              <a:ext uri="{FF2B5EF4-FFF2-40B4-BE49-F238E27FC236}">
                <a16:creationId xmlns:a16="http://schemas.microsoft.com/office/drawing/2014/main" id="{8B825932-88B1-24B2-F609-EA36465F2355}"/>
              </a:ext>
            </a:extLst>
          </p:cNvPr>
          <p:cNvSpPr txBox="1"/>
          <p:nvPr/>
        </p:nvSpPr>
        <p:spPr>
          <a:xfrm>
            <a:off x="1143000" y="2047170"/>
            <a:ext cx="5006340" cy="1815882"/>
          </a:xfrm>
          <a:prstGeom prst="rect">
            <a:avLst/>
          </a:prstGeom>
          <a:noFill/>
        </p:spPr>
        <p:txBody>
          <a:bodyPr wrap="square" rtlCol="0">
            <a:spAutoFit/>
          </a:bodyPr>
          <a:lstStyle/>
          <a:p>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-They are highly accountable</a:t>
            </a:r>
            <a:b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-You trust their judgment</a:t>
            </a:r>
            <a:b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-Their track record is Solid</a:t>
            </a:r>
            <a:b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-They respect boundaries</a:t>
            </a:r>
            <a:endParaRPr lang="en-US" sz="2800" dirty="0"/>
          </a:p>
        </p:txBody>
      </p:sp>
    </p:spTree>
    <p:extLst>
      <p:ext uri="{BB962C8B-B14F-4D97-AF65-F5344CB8AC3E}">
        <p14:creationId xmlns:p14="http://schemas.microsoft.com/office/powerpoint/2010/main" val="16964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CEAC-4E8B-4646-2B55-703B036742F2}"/>
              </a:ext>
            </a:extLst>
          </p:cNvPr>
          <p:cNvSpPr>
            <a:spLocks noGrp="1"/>
          </p:cNvSpPr>
          <p:nvPr>
            <p:ph type="title"/>
          </p:nvPr>
        </p:nvSpPr>
        <p:spPr>
          <a:xfrm>
            <a:off x="217080" y="541725"/>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Effective when having autonomy at work</a:t>
            </a:r>
            <a:b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br>
            <a:endParaRPr lang="en-US" dirty="0">
              <a:solidFill>
                <a:schemeClr val="accent2"/>
              </a:solidFill>
            </a:endParaRPr>
          </a:p>
        </p:txBody>
      </p:sp>
      <p:sp>
        <p:nvSpPr>
          <p:cNvPr id="3" name="TextBox 2">
            <a:extLst>
              <a:ext uri="{FF2B5EF4-FFF2-40B4-BE49-F238E27FC236}">
                <a16:creationId xmlns:a16="http://schemas.microsoft.com/office/drawing/2014/main" id="{0A7E0282-BED1-10CE-D54F-AE27DD7C650D}"/>
              </a:ext>
            </a:extLst>
          </p:cNvPr>
          <p:cNvSpPr txBox="1"/>
          <p:nvPr/>
        </p:nvSpPr>
        <p:spPr>
          <a:xfrm>
            <a:off x="720000" y="1817370"/>
            <a:ext cx="5200650" cy="2320635"/>
          </a:xfrm>
          <a:prstGeom prst="rect">
            <a:avLst/>
          </a:prstGeom>
          <a:noFill/>
        </p:spPr>
        <p:txBody>
          <a:bodyPr wrap="square" rtlCol="0">
            <a:spAutoFit/>
          </a:bodyPr>
          <a:lstStyle/>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-Promote skill development</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-Develop moral qualities in employees</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-Employees feel valued</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-Increase work productivity</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-Build a culture of trust</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-Encourage creativity and innovation</a:t>
            </a:r>
          </a:p>
          <a:p>
            <a:pPr marL="76200" lvl="0" algn="l" rtl="0">
              <a:lnSpc>
                <a:spcPct val="115000"/>
              </a:lnSpc>
              <a:spcBef>
                <a:spcPts val="0"/>
              </a:spcBef>
              <a:spcAft>
                <a:spcPts val="0"/>
              </a:spcAft>
              <a:buSzPts val="2400"/>
            </a:pPr>
            <a:r>
              <a:rPr lang="en-US" sz="16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-Engage employees to achieve better work efficiency</a:t>
            </a:r>
          </a:p>
          <a:p>
            <a:endParaRPr lang="en-US" sz="1600" dirty="0"/>
          </a:p>
        </p:txBody>
      </p:sp>
      <p:pic>
        <p:nvPicPr>
          <p:cNvPr id="4" name="Picture 2" descr="Kết quả hình ảnh cho nhân viên vui vẻ">
            <a:extLst>
              <a:ext uri="{FF2B5EF4-FFF2-40B4-BE49-F238E27FC236}">
                <a16:creationId xmlns:a16="http://schemas.microsoft.com/office/drawing/2014/main" id="{1682C53F-EB12-5D73-0DF8-8B61D42D2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759" y="1348740"/>
            <a:ext cx="3221941" cy="216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33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3B5A-0EBE-C37B-5ADD-7D21BD836994}"/>
              </a:ext>
            </a:extLst>
          </p:cNvPr>
          <p:cNvSpPr>
            <a:spLocks noGrp="1"/>
          </p:cNvSpPr>
          <p:nvPr>
            <p:ph type="title"/>
          </p:nvPr>
        </p:nvSpPr>
        <p:spPr>
          <a:xfrm>
            <a:off x="-217260" y="311675"/>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Reasons to have autonomy at work</a:t>
            </a:r>
            <a:b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3" name="TextBox 2">
            <a:extLst>
              <a:ext uri="{FF2B5EF4-FFF2-40B4-BE49-F238E27FC236}">
                <a16:creationId xmlns:a16="http://schemas.microsoft.com/office/drawing/2014/main" id="{3ADEE225-8F1C-7D5E-7F5B-FE3FD3A7E067}"/>
              </a:ext>
            </a:extLst>
          </p:cNvPr>
          <p:cNvSpPr txBox="1"/>
          <p:nvPr/>
        </p:nvSpPr>
        <p:spPr>
          <a:xfrm>
            <a:off x="834390" y="1805940"/>
            <a:ext cx="4194810" cy="2246769"/>
          </a:xfrm>
          <a:prstGeom prst="rect">
            <a:avLst/>
          </a:prstGeom>
          <a:noFill/>
        </p:spPr>
        <p:txBody>
          <a:bodyPr wrap="square" rtlCol="0">
            <a:sp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Proactive position to solve and bring results to the forefront.</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Always have a backup plan when deploying and taking action to improve risk reduction and increase the likelihood of success;</a:t>
            </a:r>
          </a:p>
          <a:p>
            <a:endParaRPr lang="en-US" sz="2000" dirty="0"/>
          </a:p>
        </p:txBody>
      </p:sp>
    </p:spTree>
    <p:extLst>
      <p:ext uri="{BB962C8B-B14F-4D97-AF65-F5344CB8AC3E}">
        <p14:creationId xmlns:p14="http://schemas.microsoft.com/office/powerpoint/2010/main" val="3164928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C0D-9B6F-B5BB-5A56-0FEBF946C199}"/>
              </a:ext>
            </a:extLst>
          </p:cNvPr>
          <p:cNvSpPr>
            <a:spLocks noGrp="1"/>
          </p:cNvSpPr>
          <p:nvPr>
            <p:ph type="title"/>
          </p:nvPr>
        </p:nvSpPr>
        <p:spPr>
          <a:xfrm>
            <a:off x="-571590" y="391685"/>
            <a:ext cx="7704000" cy="572700"/>
          </a:xfrm>
        </p:spPr>
        <p:txBody>
          <a:bodyPr/>
          <a:lstStyle/>
          <a:p>
            <a:r>
              <a:rPr lang="en-US" sz="3200" dirty="0">
                <a:solidFill>
                  <a:schemeClr val="accent2"/>
                </a:solidFill>
              </a:rPr>
              <a:t>How to be autonomy at work </a:t>
            </a:r>
            <a:br>
              <a:rPr lang="en-US" sz="3200" dirty="0">
                <a:solidFill>
                  <a:schemeClr val="tx1">
                    <a:lumMod val="95000"/>
                    <a:lumOff val="5000"/>
                  </a:schemeClr>
                </a:solidFill>
              </a:rPr>
            </a:br>
            <a:endParaRPr lang="en-US" dirty="0"/>
          </a:p>
        </p:txBody>
      </p:sp>
      <p:sp>
        <p:nvSpPr>
          <p:cNvPr id="3" name="TextBox 2">
            <a:extLst>
              <a:ext uri="{FF2B5EF4-FFF2-40B4-BE49-F238E27FC236}">
                <a16:creationId xmlns:a16="http://schemas.microsoft.com/office/drawing/2014/main" id="{BFB4ABDB-AF8A-2A8B-731A-D82F3972137B}"/>
              </a:ext>
            </a:extLst>
          </p:cNvPr>
          <p:cNvSpPr txBox="1"/>
          <p:nvPr/>
        </p:nvSpPr>
        <p:spPr>
          <a:xfrm>
            <a:off x="1245870" y="1783080"/>
            <a:ext cx="6640830" cy="3046988"/>
          </a:xfrm>
          <a:prstGeom prst="rect">
            <a:avLst/>
          </a:prstGeom>
          <a:noFill/>
        </p:spPr>
        <p:txBody>
          <a:bodyPr wrap="square" rtlCol="0">
            <a:spAutoFit/>
          </a:bodyPr>
          <a:lstStyle/>
          <a:p>
            <a:r>
              <a:rPr lang="en-US" sz="2400" dirty="0">
                <a:solidFill>
                  <a:schemeClr val="tx1">
                    <a:lumMod val="95000"/>
                    <a:lumOff val="5000"/>
                  </a:schemeClr>
                </a:solidFill>
              </a:rPr>
              <a:t>-Share vision: Department heads clearly share company values; company vision</a:t>
            </a:r>
          </a:p>
          <a:p>
            <a:r>
              <a:rPr lang="en-US" sz="2400" dirty="0">
                <a:solidFill>
                  <a:schemeClr val="tx1">
                    <a:lumMod val="95000"/>
                    <a:lumOff val="5000"/>
                  </a:schemeClr>
                </a:solidFill>
              </a:rPr>
              <a:t>-Empowerment: giving employees manager roles</a:t>
            </a:r>
          </a:p>
          <a:p>
            <a:r>
              <a:rPr lang="en-US" sz="2400" dirty="0">
                <a:solidFill>
                  <a:schemeClr val="tx1">
                    <a:lumMod val="95000"/>
                    <a:lumOff val="5000"/>
                  </a:schemeClr>
                </a:solidFill>
              </a:rPr>
              <a:t>-Set goals &amp; implementation plans: learn about employees' ideas, understand their inner thoughts and aspirations</a:t>
            </a:r>
          </a:p>
          <a:p>
            <a:endParaRPr lang="en-US" sz="2400" dirty="0"/>
          </a:p>
        </p:txBody>
      </p:sp>
    </p:spTree>
    <p:extLst>
      <p:ext uri="{BB962C8B-B14F-4D97-AF65-F5344CB8AC3E}">
        <p14:creationId xmlns:p14="http://schemas.microsoft.com/office/powerpoint/2010/main" val="54707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DBA7-EB93-2EC5-B2E7-6570D10FEB09}"/>
              </a:ext>
            </a:extLst>
          </p:cNvPr>
          <p:cNvSpPr>
            <a:spLocks noGrp="1"/>
          </p:cNvSpPr>
          <p:nvPr>
            <p:ph type="title"/>
          </p:nvPr>
        </p:nvSpPr>
        <p:spPr>
          <a:xfrm>
            <a:off x="411390" y="460265"/>
            <a:ext cx="7704000" cy="572700"/>
          </a:xfrm>
        </p:spPr>
        <p:txBody>
          <a:bodyPr/>
          <a:lstStyle/>
          <a:p>
            <a:pPr algn="l"/>
            <a:r>
              <a:rPr lang="en-US" sz="1800" kern="1200" dirty="0">
                <a:solidFill>
                  <a:schemeClr val="tx1">
                    <a:lumMod val="95000"/>
                    <a:lumOff val="5000"/>
                  </a:schemeClr>
                </a:solidFill>
                <a:latin typeface="+mj-lt"/>
                <a:ea typeface="+mj-ea"/>
                <a:cs typeface="+mj-cs"/>
              </a:rPr>
              <a:t>Topic:</a:t>
            </a:r>
            <a:br>
              <a:rPr lang="en-US" sz="1800" kern="1200" dirty="0">
                <a:solidFill>
                  <a:schemeClr val="tx1">
                    <a:lumMod val="95000"/>
                    <a:lumOff val="5000"/>
                  </a:schemeClr>
                </a:solidFill>
                <a:latin typeface="+mj-lt"/>
                <a:ea typeface="+mj-ea"/>
                <a:cs typeface="+mj-cs"/>
              </a:rPr>
            </a:br>
            <a:r>
              <a:rPr lang="en-US" sz="1800" kern="1200" dirty="0">
                <a:solidFill>
                  <a:schemeClr val="accent2"/>
                </a:solidFill>
                <a:latin typeface="+mj-lt"/>
                <a:ea typeface="+mj-ea"/>
                <a:cs typeface="+mj-cs"/>
              </a:rPr>
              <a:t>What's the smart question how to apply it on your daily basis/work</a:t>
            </a:r>
            <a:endParaRPr lang="en-US" sz="1800" dirty="0">
              <a:solidFill>
                <a:schemeClr val="accent2"/>
              </a:solidFill>
            </a:endParaRPr>
          </a:p>
        </p:txBody>
      </p:sp>
      <p:sp>
        <p:nvSpPr>
          <p:cNvPr id="3" name="TextBox 2">
            <a:extLst>
              <a:ext uri="{FF2B5EF4-FFF2-40B4-BE49-F238E27FC236}">
                <a16:creationId xmlns:a16="http://schemas.microsoft.com/office/drawing/2014/main" id="{0B1CF6F5-14C3-1FA9-8FAF-B7B3C705E1AC}"/>
              </a:ext>
            </a:extLst>
          </p:cNvPr>
          <p:cNvSpPr txBox="1"/>
          <p:nvPr/>
        </p:nvSpPr>
        <p:spPr>
          <a:xfrm>
            <a:off x="1040130" y="1148486"/>
            <a:ext cx="6126480" cy="738664"/>
          </a:xfrm>
          <a:prstGeom prst="rect">
            <a:avLst/>
          </a:prstGeom>
          <a:noFill/>
        </p:spPr>
        <p:txBody>
          <a:bodyPr wrap="square" rtlCol="0">
            <a:spAutoFit/>
          </a:bodyPr>
          <a:lstStyle/>
          <a:p>
            <a:r>
              <a:rPr lang="en-US" sz="1400" dirty="0" err="1">
                <a:solidFill>
                  <a:schemeClr val="tx1">
                    <a:lumMod val="95000"/>
                    <a:lumOff val="5000"/>
                  </a:schemeClr>
                </a:solidFill>
              </a:rPr>
              <a:t>Mindmap</a:t>
            </a:r>
            <a:r>
              <a:rPr lang="en-US" sz="1400" dirty="0">
                <a:solidFill>
                  <a:schemeClr val="tx1">
                    <a:lumMod val="95000"/>
                    <a:lumOff val="5000"/>
                  </a:schemeClr>
                </a:solidFill>
              </a:rPr>
              <a:t> </a:t>
            </a:r>
            <a:r>
              <a:rPr lang="en-US" sz="1400" kern="1200" dirty="0">
                <a:solidFill>
                  <a:schemeClr val="tx1">
                    <a:lumMod val="95000"/>
                    <a:lumOff val="5000"/>
                  </a:schemeClr>
                </a:solidFill>
                <a:latin typeface="+mj-lt"/>
                <a:ea typeface="+mj-ea"/>
                <a:cs typeface="+mj-cs"/>
              </a:rPr>
              <a:t>What's the smart question how to apply it on your daily basis/work</a:t>
            </a:r>
            <a:endParaRPr lang="en-US" sz="1400" dirty="0">
              <a:solidFill>
                <a:schemeClr val="tx1">
                  <a:lumMod val="95000"/>
                  <a:lumOff val="5000"/>
                </a:schemeClr>
              </a:solidFill>
            </a:endParaRPr>
          </a:p>
          <a:p>
            <a:endParaRPr lang="en-US" dirty="0"/>
          </a:p>
        </p:txBody>
      </p:sp>
      <p:pic>
        <p:nvPicPr>
          <p:cNvPr id="5" name="Picture 4">
            <a:extLst>
              <a:ext uri="{FF2B5EF4-FFF2-40B4-BE49-F238E27FC236}">
                <a16:creationId xmlns:a16="http://schemas.microsoft.com/office/drawing/2014/main" id="{79320ADE-2DFF-D0F9-5DFB-9A42013DBCDA}"/>
              </a:ext>
            </a:extLst>
          </p:cNvPr>
          <p:cNvPicPr>
            <a:picLocks noChangeAspect="1"/>
          </p:cNvPicPr>
          <p:nvPr/>
        </p:nvPicPr>
        <p:blipFill>
          <a:blip r:embed="rId2"/>
          <a:stretch>
            <a:fillRect/>
          </a:stretch>
        </p:blipFill>
        <p:spPr>
          <a:xfrm>
            <a:off x="133090" y="1625480"/>
            <a:ext cx="8877819" cy="3852923"/>
          </a:xfrm>
          <a:prstGeom prst="rect">
            <a:avLst/>
          </a:prstGeom>
        </p:spPr>
      </p:pic>
    </p:spTree>
    <p:extLst>
      <p:ext uri="{BB962C8B-B14F-4D97-AF65-F5344CB8AC3E}">
        <p14:creationId xmlns:p14="http://schemas.microsoft.com/office/powerpoint/2010/main" val="362754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DCB-6BC3-DF94-A224-3A6FB9AF3500}"/>
              </a:ext>
            </a:extLst>
          </p:cNvPr>
          <p:cNvSpPr>
            <a:spLocks noGrp="1"/>
          </p:cNvSpPr>
          <p:nvPr>
            <p:ph type="title"/>
          </p:nvPr>
        </p:nvSpPr>
        <p:spPr>
          <a:xfrm>
            <a:off x="319770" y="531847"/>
            <a:ext cx="7704000" cy="572700"/>
          </a:xfrm>
        </p:spPr>
        <p:txBody>
          <a:bodyPr/>
          <a:lstStyle/>
          <a:p>
            <a:pPr algn="l"/>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What's the smart question</a:t>
            </a:r>
            <a:endParaRPr lang="en-US" dirty="0">
              <a:solidFill>
                <a:schemeClr val="accent2"/>
              </a:solidFill>
            </a:endParaRPr>
          </a:p>
        </p:txBody>
      </p:sp>
      <p:sp>
        <p:nvSpPr>
          <p:cNvPr id="3" name="TextBox 2">
            <a:extLst>
              <a:ext uri="{FF2B5EF4-FFF2-40B4-BE49-F238E27FC236}">
                <a16:creationId xmlns:a16="http://schemas.microsoft.com/office/drawing/2014/main" id="{B0E748B5-4E5A-FFD4-476B-2259B556F701}"/>
              </a:ext>
            </a:extLst>
          </p:cNvPr>
          <p:cNvSpPr txBox="1"/>
          <p:nvPr/>
        </p:nvSpPr>
        <p:spPr>
          <a:xfrm>
            <a:off x="1040130" y="1954530"/>
            <a:ext cx="7303770" cy="2462213"/>
          </a:xfrm>
          <a:prstGeom prst="rect">
            <a:avLst/>
          </a:prstGeom>
          <a:noFill/>
        </p:spPr>
        <p:txBody>
          <a:bodyPr wrap="square" rtlCol="0">
            <a:spAutoFit/>
          </a:bodyPr>
          <a:lstStyle/>
          <a:p>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Is to ask questions in a way to exploit and clarify the problem so that they will have enough information to analyze and handle the problem in the most convincing way. That is a smart question.</a:t>
            </a:r>
          </a:p>
          <a:p>
            <a:endParaRPr lang="en-US" dirty="0"/>
          </a:p>
        </p:txBody>
      </p:sp>
    </p:spTree>
    <p:extLst>
      <p:ext uri="{BB962C8B-B14F-4D97-AF65-F5344CB8AC3E}">
        <p14:creationId xmlns:p14="http://schemas.microsoft.com/office/powerpoint/2010/main" val="73538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idx="4294967295"/>
          </p:nvPr>
        </p:nvSpPr>
        <p:spPr>
          <a:xfrm>
            <a:off x="167550" y="220125"/>
            <a:ext cx="7704000" cy="708900"/>
          </a:xfrm>
          <a:prstGeom prst="rect">
            <a:avLst/>
          </a:prstGeom>
        </p:spPr>
        <p:txBody>
          <a:bodyPr spcFirstLastPara="1" wrap="square" lIns="91425" tIns="91425" rIns="91425" bIns="91425" anchor="t" anchorCtr="0">
            <a:noAutofit/>
          </a:bodyPr>
          <a:lstStyle/>
          <a:p>
            <a:pPr algn="l"/>
            <a:r>
              <a:rPr lang="en" sz="24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Topic</a:t>
            </a:r>
            <a:br>
              <a:rPr lang="en" sz="60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4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What's </a:t>
            </a:r>
            <a:r>
              <a:rPr lang="en-US" sz="24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topdowm</a:t>
            </a:r>
            <a:r>
              <a:rPr lang="en-US" sz="24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t>
            </a:r>
            <a:r>
              <a:rPr lang="en-US" sz="24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appoach</a:t>
            </a:r>
            <a:r>
              <a:rPr lang="en-US" sz="24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and how to apply it?</a:t>
            </a:r>
            <a:endParaRPr lang="en-US" sz="32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EE556E16-AECA-46C0-45FB-90BB254D6062}"/>
              </a:ext>
            </a:extLst>
          </p:cNvPr>
          <p:cNvSpPr txBox="1"/>
          <p:nvPr/>
        </p:nvSpPr>
        <p:spPr>
          <a:xfrm>
            <a:off x="2590800" y="1095375"/>
            <a:ext cx="4752975" cy="307777"/>
          </a:xfrm>
          <a:prstGeom prst="rect">
            <a:avLst/>
          </a:prstGeom>
          <a:noFill/>
        </p:spPr>
        <p:txBody>
          <a:bodyPr wrap="square" rtlCol="0">
            <a:spAutoFit/>
          </a:bodyPr>
          <a:lstStyle/>
          <a:p>
            <a:r>
              <a:rPr lang="en-US"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Mind Map </a:t>
            </a:r>
            <a:r>
              <a:rPr lang="en-US"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topdiwn</a:t>
            </a:r>
            <a:r>
              <a:rPr lang="en-US"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approach</a:t>
            </a:r>
          </a:p>
        </p:txBody>
      </p:sp>
      <p:pic>
        <p:nvPicPr>
          <p:cNvPr id="5" name="Picture 4">
            <a:extLst>
              <a:ext uri="{FF2B5EF4-FFF2-40B4-BE49-F238E27FC236}">
                <a16:creationId xmlns:a16="http://schemas.microsoft.com/office/drawing/2014/main" id="{69BBFBE4-0A51-89DA-F2DB-07416E1E6358}"/>
              </a:ext>
            </a:extLst>
          </p:cNvPr>
          <p:cNvPicPr>
            <a:picLocks noChangeAspect="1"/>
          </p:cNvPicPr>
          <p:nvPr/>
        </p:nvPicPr>
        <p:blipFill>
          <a:blip r:embed="rId3"/>
          <a:stretch>
            <a:fillRect/>
          </a:stretch>
        </p:blipFill>
        <p:spPr>
          <a:xfrm>
            <a:off x="373585" y="1569502"/>
            <a:ext cx="8396829" cy="45213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70A9-4935-1B42-4067-ED527C74E366}"/>
              </a:ext>
            </a:extLst>
          </p:cNvPr>
          <p:cNvSpPr>
            <a:spLocks noGrp="1"/>
          </p:cNvSpPr>
          <p:nvPr>
            <p:ph type="title"/>
          </p:nvPr>
        </p:nvSpPr>
        <p:spPr>
          <a:xfrm>
            <a:off x="0" y="311075"/>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What would happen if smart questions were applied?</a:t>
            </a:r>
            <a:endParaRPr lang="en-US" dirty="0">
              <a:solidFill>
                <a:schemeClr val="accent2"/>
              </a:solidFill>
            </a:endParaRPr>
          </a:p>
        </p:txBody>
      </p:sp>
      <p:sp>
        <p:nvSpPr>
          <p:cNvPr id="3" name="TextBox 2">
            <a:extLst>
              <a:ext uri="{FF2B5EF4-FFF2-40B4-BE49-F238E27FC236}">
                <a16:creationId xmlns:a16="http://schemas.microsoft.com/office/drawing/2014/main" id="{50BBD40A-FF80-80B2-C3EA-9617DEC1302E}"/>
              </a:ext>
            </a:extLst>
          </p:cNvPr>
          <p:cNvSpPr txBox="1"/>
          <p:nvPr/>
        </p:nvSpPr>
        <p:spPr>
          <a:xfrm>
            <a:off x="1257300" y="1588770"/>
            <a:ext cx="4972050" cy="2677656"/>
          </a:xfrm>
          <a:prstGeom prst="rect">
            <a:avLst/>
          </a:prstGeom>
          <a:noFill/>
        </p:spPr>
        <p:txBody>
          <a:bodyPr wrap="square" rtlCol="0">
            <a:spAutoFit/>
          </a:bodyPr>
          <a:lstStyle/>
          <a:p>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Sometimes our questions are so simple that people are not interested in answering or answering them. If we ask questions intelligently, we can quickly get feedback and solve the task more easily.</a:t>
            </a:r>
          </a:p>
        </p:txBody>
      </p:sp>
    </p:spTree>
    <p:extLst>
      <p:ext uri="{BB962C8B-B14F-4D97-AF65-F5344CB8AC3E}">
        <p14:creationId xmlns:p14="http://schemas.microsoft.com/office/powerpoint/2010/main" val="384158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316D-F168-64FC-7333-C89C30BF627F}"/>
              </a:ext>
            </a:extLst>
          </p:cNvPr>
          <p:cNvSpPr>
            <a:spLocks noGrp="1"/>
          </p:cNvSpPr>
          <p:nvPr>
            <p:ph type="title"/>
          </p:nvPr>
        </p:nvSpPr>
        <p:spPr>
          <a:xfrm>
            <a:off x="-1120230" y="322505"/>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Elements of smart questioning</a:t>
            </a:r>
            <a:endParaRPr lang="en-US" dirty="0">
              <a:solidFill>
                <a:schemeClr val="accent2"/>
              </a:solidFill>
            </a:endParaRPr>
          </a:p>
        </p:txBody>
      </p:sp>
      <p:sp>
        <p:nvSpPr>
          <p:cNvPr id="3" name="TextBox 2">
            <a:extLst>
              <a:ext uri="{FF2B5EF4-FFF2-40B4-BE49-F238E27FC236}">
                <a16:creationId xmlns:a16="http://schemas.microsoft.com/office/drawing/2014/main" id="{06F406D7-A140-16B7-ED34-E400A379EDF3}"/>
              </a:ext>
            </a:extLst>
          </p:cNvPr>
          <p:cNvSpPr txBox="1"/>
          <p:nvPr/>
        </p:nvSpPr>
        <p:spPr>
          <a:xfrm>
            <a:off x="1068704" y="1337310"/>
            <a:ext cx="7583805" cy="3539430"/>
          </a:xfrm>
          <a:prstGeom prst="rect">
            <a:avLst/>
          </a:prstGeom>
          <a:noFill/>
        </p:spPr>
        <p:txBody>
          <a:bodyPr wrap="square" rtlCol="0">
            <a:spAutoFit/>
          </a:bodyPr>
          <a:lstStyle/>
          <a:p>
            <a: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a:t>
            </a:r>
            <a:r>
              <a:rPr lang="en-US" sz="32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Intentionally:A</a:t>
            </a:r>
            <a: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good questioner knows that it's all in the preparation. Ask questions with purpose. Choose words with purpose and make sure you ask at the right time. </a:t>
            </a:r>
          </a:p>
          <a:p>
            <a: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-Before you start asking a question, think carefully about why you're asking it.</a:t>
            </a:r>
          </a:p>
        </p:txBody>
      </p:sp>
    </p:spTree>
    <p:extLst>
      <p:ext uri="{BB962C8B-B14F-4D97-AF65-F5344CB8AC3E}">
        <p14:creationId xmlns:p14="http://schemas.microsoft.com/office/powerpoint/2010/main" val="55850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E79F-A8E2-0BC9-D039-698E66319460}"/>
              </a:ext>
            </a:extLst>
          </p:cNvPr>
          <p:cNvSpPr>
            <a:spLocks noGrp="1"/>
          </p:cNvSpPr>
          <p:nvPr>
            <p:ph type="title"/>
          </p:nvPr>
        </p:nvSpPr>
        <p:spPr>
          <a:xfrm>
            <a:off x="-445860" y="379911"/>
            <a:ext cx="7704000" cy="572700"/>
          </a:xfrm>
        </p:spPr>
        <p:txBody>
          <a:bodyPr/>
          <a:lstStyle/>
          <a:p>
            <a:r>
              <a:rPr lang="en-US" sz="3200" dirty="0">
                <a:solidFill>
                  <a:schemeClr val="accent2"/>
                </a:solidFill>
                <a:latin typeface="Roboto" panose="02000000000000000000" pitchFamily="2" charset="0"/>
                <a:ea typeface="Roboto" panose="02000000000000000000" pitchFamily="2" charset="0"/>
                <a:cs typeface="Roboto" panose="02000000000000000000" pitchFamily="2" charset="0"/>
              </a:rPr>
              <a:t>Apply smart questions to work</a:t>
            </a:r>
            <a:endParaRPr lang="en-US" dirty="0">
              <a:solidFill>
                <a:schemeClr val="accent2"/>
              </a:solidFill>
            </a:endParaRPr>
          </a:p>
        </p:txBody>
      </p:sp>
      <p:sp>
        <p:nvSpPr>
          <p:cNvPr id="3" name="TextBox 2">
            <a:extLst>
              <a:ext uri="{FF2B5EF4-FFF2-40B4-BE49-F238E27FC236}">
                <a16:creationId xmlns:a16="http://schemas.microsoft.com/office/drawing/2014/main" id="{B852C4ED-A423-CFD1-2C21-AF690217E5F9}"/>
              </a:ext>
            </a:extLst>
          </p:cNvPr>
          <p:cNvSpPr txBox="1"/>
          <p:nvPr/>
        </p:nvSpPr>
        <p:spPr>
          <a:xfrm>
            <a:off x="1165860" y="1298965"/>
            <a:ext cx="7452360" cy="3526863"/>
          </a:xfrm>
          <a:prstGeom prst="rect">
            <a:avLst/>
          </a:prstGeom>
          <a:noFill/>
        </p:spPr>
        <p:txBody>
          <a:bodyPr wrap="square" rtlCol="0">
            <a:spAutoFit/>
          </a:bodyPr>
          <a:lstStyle/>
          <a:p>
            <a:pPr marL="76200" lvl="0" algn="l" rtl="0">
              <a:lnSpc>
                <a:spcPct val="115000"/>
              </a:lnSpc>
              <a:spcBef>
                <a:spcPts val="0"/>
              </a:spcBef>
              <a:spcAft>
                <a:spcPts val="0"/>
              </a:spcAft>
              <a:buSzPts val="2400"/>
            </a:pP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-Determine the content and purpose of the question.</a:t>
            </a:r>
          </a:p>
          <a:p>
            <a:pPr marL="76200" lvl="0" algn="l" rtl="0">
              <a:lnSpc>
                <a:spcPct val="115000"/>
              </a:lnSpc>
              <a:spcBef>
                <a:spcPts val="0"/>
              </a:spcBef>
              <a:spcAft>
                <a:spcPts val="0"/>
              </a:spcAft>
              <a:buSzPts val="2400"/>
            </a:pP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-Have a plan for your questions.</a:t>
            </a:r>
          </a:p>
          <a:p>
            <a:pPr marL="76200" lvl="0" algn="l" rtl="0">
              <a:lnSpc>
                <a:spcPct val="115000"/>
              </a:lnSpc>
              <a:spcBef>
                <a:spcPts val="0"/>
              </a:spcBef>
              <a:spcAft>
                <a:spcPts val="0"/>
              </a:spcAft>
              <a:buSzPts val="2400"/>
            </a:pP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-Ask questions based on the level of the relationship</a:t>
            </a:r>
          </a:p>
          <a:p>
            <a:pPr marL="76200" lvl="0" algn="l" rtl="0">
              <a:lnSpc>
                <a:spcPct val="115000"/>
              </a:lnSpc>
              <a:spcBef>
                <a:spcPts val="0"/>
              </a:spcBef>
              <a:spcAft>
                <a:spcPts val="0"/>
              </a:spcAft>
              <a:buSzPts val="2400"/>
            </a:pPr>
            <a:r>
              <a:rPr lang="en-US" sz="28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-You need to avoid being pushy and asking too many questions at once.</a:t>
            </a:r>
          </a:p>
        </p:txBody>
      </p:sp>
    </p:spTree>
    <p:extLst>
      <p:ext uri="{BB962C8B-B14F-4D97-AF65-F5344CB8AC3E}">
        <p14:creationId xmlns:p14="http://schemas.microsoft.com/office/powerpoint/2010/main" val="30383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2D993-9958-AD6C-46F8-196478676096}"/>
              </a:ext>
            </a:extLst>
          </p:cNvPr>
          <p:cNvSpPr txBox="1"/>
          <p:nvPr/>
        </p:nvSpPr>
        <p:spPr>
          <a:xfrm>
            <a:off x="713100" y="976688"/>
            <a:ext cx="4444200" cy="2681100"/>
          </a:xfrm>
          <a:prstGeom prst="rect">
            <a:avLst/>
          </a:prstGeom>
          <a:solidFill>
            <a:schemeClr val="dk2"/>
          </a:solidFill>
          <a:ln>
            <a:noFill/>
          </a:ln>
        </p:spPr>
        <p:txBody>
          <a:bodyPr spcFirstLastPara="1" wrap="square" lIns="91425" tIns="91425" rIns="91425" bIns="91425" anchor="b" anchorCtr="0">
            <a:normAutofit/>
          </a:bodyPr>
          <a:lstStyle/>
          <a:p>
            <a:pPr marL="0" indent="0">
              <a:spcAft>
                <a:spcPts val="600"/>
              </a:spcAft>
              <a:buClr>
                <a:schemeClr val="dk1"/>
              </a:buClr>
              <a:buSzPts val="5200"/>
            </a:pPr>
            <a:r>
              <a:rPr lang="en-US" sz="4000" b="1" i="0" u="none" strike="noStrike" cap="none">
                <a:solidFill>
                  <a:schemeClr val="dk1"/>
                </a:solidFill>
                <a:latin typeface="Doppio One"/>
                <a:ea typeface="Doppio One"/>
                <a:cs typeface="Doppio One"/>
                <a:sym typeface="Doppio One"/>
              </a:rPr>
              <a:t>	Any questions?</a:t>
            </a:r>
          </a:p>
        </p:txBody>
      </p:sp>
      <p:sp>
        <p:nvSpPr>
          <p:cNvPr id="6" name="TextBox 5">
            <a:extLst>
              <a:ext uri="{FF2B5EF4-FFF2-40B4-BE49-F238E27FC236}">
                <a16:creationId xmlns:a16="http://schemas.microsoft.com/office/drawing/2014/main" id="{DFE9811C-DAEE-B932-4A48-6001EE2FF379}"/>
              </a:ext>
            </a:extLst>
          </p:cNvPr>
          <p:cNvSpPr txBox="1"/>
          <p:nvPr/>
        </p:nvSpPr>
        <p:spPr>
          <a:xfrm>
            <a:off x="713208" y="3638813"/>
            <a:ext cx="4444200" cy="528000"/>
          </a:xfrm>
          <a:prstGeom prst="rect">
            <a:avLst/>
          </a:prstGeom>
          <a:solidFill>
            <a:schemeClr val="dk2"/>
          </a:solidFill>
          <a:ln>
            <a:noFill/>
          </a:ln>
        </p:spPr>
        <p:txBody>
          <a:bodyPr spcFirstLastPara="1" wrap="square" lIns="91425" tIns="91425" rIns="91425" bIns="91425" anchor="ctr" anchorCtr="0">
            <a:normAutofit/>
          </a:bodyPr>
          <a:lstStyle/>
          <a:p>
            <a:pPr marL="457200" indent="-342900">
              <a:spcAft>
                <a:spcPts val="600"/>
              </a:spcAft>
              <a:buClr>
                <a:schemeClr val="dk1"/>
              </a:buClr>
              <a:buSzPts val="2800"/>
            </a:pPr>
            <a:r>
              <a:rPr lang="en-US" sz="1600" b="0" i="0" u="none" strike="noStrike" kern="1200" cap="none">
                <a:solidFill>
                  <a:schemeClr val="dk1"/>
                </a:solidFill>
                <a:latin typeface="Encode Sans"/>
                <a:ea typeface="Encode Sans"/>
                <a:cs typeface="Encode Sans"/>
                <a:sym typeface="Encode Sans"/>
              </a:rPr>
              <a:t>THANKS</a:t>
            </a:r>
            <a:endParaRPr lang="en-US" sz="1600" b="0" i="0" u="none" strike="noStrike" cap="none">
              <a:solidFill>
                <a:schemeClr val="dk1"/>
              </a:solidFill>
              <a:latin typeface="Encode Sans"/>
              <a:ea typeface="Encode Sans"/>
              <a:cs typeface="Encode Sans"/>
              <a:sym typeface="Encode Sans"/>
            </a:endParaRPr>
          </a:p>
        </p:txBody>
      </p:sp>
      <p:sp>
        <p:nvSpPr>
          <p:cNvPr id="8" name="Google Shape;498;p35">
            <a:extLst>
              <a:ext uri="{FF2B5EF4-FFF2-40B4-BE49-F238E27FC236}">
                <a16:creationId xmlns:a16="http://schemas.microsoft.com/office/drawing/2014/main" id="{AC33126F-ABB0-E738-E73D-83692C590145}"/>
              </a:ext>
            </a:extLst>
          </p:cNvPr>
          <p:cNvSpPr txBox="1">
            <a:spLocks/>
          </p:cNvSpPr>
          <p:nvPr/>
        </p:nvSpPr>
        <p:spPr>
          <a:xfrm>
            <a:off x="5414210" y="746146"/>
            <a:ext cx="3224250" cy="4262667"/>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Encode Sans"/>
              <a:buChar char="●"/>
              <a:defRPr sz="1800" b="0" i="0" u="none" strike="noStrike" cap="none">
                <a:solidFill>
                  <a:schemeClr val="dk1"/>
                </a:solidFill>
                <a:latin typeface="Encode Sans"/>
                <a:ea typeface="Encode Sans"/>
                <a:cs typeface="Encode Sans"/>
                <a:sym typeface="Encode Sans"/>
              </a:defRPr>
            </a:lvl1pPr>
            <a:lvl2pPr marL="914400" marR="0" lvl="1"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2pPr>
            <a:lvl3pPr marL="1371600" marR="0" lvl="2"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3pPr>
            <a:lvl4pPr marL="1828800" marR="0" lvl="3"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4pPr>
            <a:lvl5pPr marL="2286000" marR="0" lvl="4"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5pPr>
            <a:lvl6pPr marL="2743200" marR="0" lvl="5"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6pPr>
            <a:lvl7pPr marL="3200400" marR="0" lvl="6"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7pPr>
            <a:lvl8pPr marL="3657600" marR="0" lvl="7"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8pPr>
            <a:lvl9pPr marL="4114800" marR="0" lvl="8" indent="-317500" algn="l" rtl="0">
              <a:lnSpc>
                <a:spcPct val="115000"/>
              </a:lnSpc>
              <a:spcBef>
                <a:spcPts val="0"/>
              </a:spcBef>
              <a:spcAft>
                <a:spcPts val="0"/>
              </a:spcAft>
              <a:buClr>
                <a:schemeClr val="dk1"/>
              </a:buClr>
              <a:buSzPts val="1400"/>
              <a:buFont typeface="Encode Sans"/>
              <a:buChar char="■"/>
              <a:defRPr sz="1400" b="0" i="0" u="none" strike="noStrike" cap="none">
                <a:solidFill>
                  <a:schemeClr val="dk1"/>
                </a:solidFill>
                <a:latin typeface="Encode Sans"/>
                <a:ea typeface="Encode Sans"/>
                <a:cs typeface="Encode Sans"/>
                <a:sym typeface="Encode Sans"/>
              </a:defRPr>
            </a:lvl9pPr>
          </a:lstStyle>
          <a:p>
            <a:pPr marL="0">
              <a:spcBef>
                <a:spcPts val="800"/>
              </a:spcBef>
            </a:pPr>
            <a:r>
              <a:rPr lang="en-US" sz="2000" dirty="0">
                <a:solidFill>
                  <a:schemeClr val="tx1">
                    <a:alpha val="80000"/>
                  </a:schemeClr>
                </a:solidFill>
              </a:rPr>
              <a:t>You can find me at:</a:t>
            </a:r>
          </a:p>
          <a:p>
            <a:pPr marL="0">
              <a:spcBef>
                <a:spcPts val="800"/>
              </a:spcBef>
            </a:pPr>
            <a:r>
              <a:rPr lang="en-US" sz="2000" dirty="0">
                <a:solidFill>
                  <a:schemeClr val="tx1">
                    <a:alpha val="80000"/>
                  </a:schemeClr>
                </a:solidFill>
              </a:rPr>
              <a:t>phanduchai78@gmail.com</a:t>
            </a:r>
          </a:p>
        </p:txBody>
      </p:sp>
    </p:spTree>
    <p:extLst>
      <p:ext uri="{BB962C8B-B14F-4D97-AF65-F5344CB8AC3E}">
        <p14:creationId xmlns:p14="http://schemas.microsoft.com/office/powerpoint/2010/main" val="2105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9"/>
          <p:cNvGrpSpPr/>
          <p:nvPr/>
        </p:nvGrpSpPr>
        <p:grpSpPr>
          <a:xfrm>
            <a:off x="717872" y="2594887"/>
            <a:ext cx="1813800" cy="1377516"/>
            <a:chOff x="778151" y="2566601"/>
            <a:chExt cx="1813800" cy="1377516"/>
          </a:xfrm>
        </p:grpSpPr>
        <p:sp>
          <p:nvSpPr>
            <p:cNvPr id="93" name="Google Shape;93;p19"/>
            <p:cNvSpPr txBox="1"/>
            <p:nvPr/>
          </p:nvSpPr>
          <p:spPr>
            <a:xfrm>
              <a:off x="778151" y="3278717"/>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Simple terms, a top-down approach is an investment strategy that selects various sectors or industries and tries to achieve a balance in an investment portfolio</a:t>
              </a:r>
              <a:endParaRPr sz="1800" dirty="0">
                <a:solidFill>
                  <a:schemeClr val="dk1"/>
                </a:solidFill>
                <a:latin typeface="Encode Sans"/>
                <a:ea typeface="Encode Sans"/>
                <a:cs typeface="Encode Sans"/>
                <a:sym typeface="Encode Sans"/>
              </a:endParaRPr>
            </a:p>
          </p:txBody>
        </p:sp>
        <p:sp>
          <p:nvSpPr>
            <p:cNvPr id="94" name="Google Shape;94;p19"/>
            <p:cNvSpPr/>
            <p:nvPr/>
          </p:nvSpPr>
          <p:spPr>
            <a:xfrm>
              <a:off x="1396474" y="256660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01</a:t>
              </a:r>
              <a:endParaRPr b="1" dirty="0">
                <a:solidFill>
                  <a:schemeClr val="accent2"/>
                </a:solidFill>
                <a:latin typeface="Encode Sans"/>
                <a:ea typeface="Encode Sans"/>
                <a:cs typeface="Encode Sans"/>
                <a:sym typeface="Encode Sans"/>
              </a:endParaRPr>
            </a:p>
          </p:txBody>
        </p:sp>
      </p:grpSp>
      <p:sp>
        <p:nvSpPr>
          <p:cNvPr id="95" name="Google Shape;95;p19"/>
          <p:cNvSpPr/>
          <p:nvPr/>
        </p:nvSpPr>
        <p:spPr>
          <a:xfrm>
            <a:off x="1218200" y="1447544"/>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6" name="Google Shape;96;p19"/>
          <p:cNvSpPr/>
          <p:nvPr/>
        </p:nvSpPr>
        <p:spPr>
          <a:xfrm>
            <a:off x="3176050" y="1447544"/>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7" name="Google Shape;97;p19"/>
          <p:cNvSpPr/>
          <p:nvPr/>
        </p:nvSpPr>
        <p:spPr>
          <a:xfrm>
            <a:off x="5137988" y="1450844"/>
            <a:ext cx="806400" cy="806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8" name="Google Shape;98;p19"/>
          <p:cNvSpPr/>
          <p:nvPr/>
        </p:nvSpPr>
        <p:spPr>
          <a:xfrm>
            <a:off x="7114413" y="1447544"/>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9" name="Google Shape;99;p19"/>
          <p:cNvSpPr txBox="1">
            <a:spLocks noGrp="1"/>
          </p:cNvSpPr>
          <p:nvPr>
            <p:ph type="title"/>
          </p:nvPr>
        </p:nvSpPr>
        <p:spPr>
          <a:xfrm>
            <a:off x="616292" y="2037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Topic</a:t>
            </a:r>
            <a:br>
              <a:rPr lang="en" sz="44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What's </a:t>
            </a:r>
            <a:r>
              <a:rPr lang="en-US" sz="16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topdowm</a:t>
            </a: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appoach</a:t>
            </a: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and how to apply it?</a:t>
            </a:r>
            <a:b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r>
              <a:rPr lang="en-US" sz="20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What's </a:t>
            </a:r>
            <a:r>
              <a:rPr lang="en-US" sz="20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topdown</a:t>
            </a:r>
            <a:r>
              <a:rPr lang="en-US" sz="20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approach?</a:t>
            </a:r>
            <a:b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b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endParaRPr sz="1600" dirty="0"/>
          </a:p>
        </p:txBody>
      </p:sp>
      <p:cxnSp>
        <p:nvCxnSpPr>
          <p:cNvPr id="100" name="Google Shape;100;p19"/>
          <p:cNvCxnSpPr>
            <a:cxnSpLocks/>
            <a:stCxn id="94" idx="4"/>
          </p:cNvCxnSpPr>
          <p:nvPr/>
        </p:nvCxnSpPr>
        <p:spPr>
          <a:xfrm>
            <a:off x="1564495" y="3051487"/>
            <a:ext cx="0" cy="38610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19"/>
          <p:cNvCxnSpPr>
            <a:cxnSpLocks/>
            <a:stCxn id="102" idx="4"/>
          </p:cNvCxnSpPr>
          <p:nvPr/>
        </p:nvCxnSpPr>
        <p:spPr>
          <a:xfrm>
            <a:off x="3582527" y="3023196"/>
            <a:ext cx="0" cy="38640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19"/>
          <p:cNvCxnSpPr>
            <a:cxnSpLocks/>
            <a:stCxn id="105" idx="4"/>
          </p:cNvCxnSpPr>
          <p:nvPr/>
        </p:nvCxnSpPr>
        <p:spPr>
          <a:xfrm>
            <a:off x="5540302" y="3023196"/>
            <a:ext cx="0" cy="38640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19"/>
          <p:cNvCxnSpPr>
            <a:cxnSpLocks/>
            <a:stCxn id="108" idx="4"/>
          </p:cNvCxnSpPr>
          <p:nvPr/>
        </p:nvCxnSpPr>
        <p:spPr>
          <a:xfrm>
            <a:off x="7519227" y="3023196"/>
            <a:ext cx="0" cy="386400"/>
          </a:xfrm>
          <a:prstGeom prst="straightConnector1">
            <a:avLst/>
          </a:prstGeom>
          <a:noFill/>
          <a:ln w="9525" cap="flat" cmpd="sng">
            <a:solidFill>
              <a:schemeClr val="lt2"/>
            </a:solidFill>
            <a:prstDash val="solid"/>
            <a:round/>
            <a:headEnd type="none" w="med" len="med"/>
            <a:tailEnd type="none" w="med" len="med"/>
          </a:ln>
        </p:spPr>
      </p:cxnSp>
      <p:grpSp>
        <p:nvGrpSpPr>
          <p:cNvPr id="110" name="Google Shape;110;p19"/>
          <p:cNvGrpSpPr/>
          <p:nvPr/>
        </p:nvGrpSpPr>
        <p:grpSpPr>
          <a:xfrm>
            <a:off x="5379909" y="1717297"/>
            <a:ext cx="322508" cy="273494"/>
            <a:chOff x="2661459" y="2015001"/>
            <a:chExt cx="322508" cy="273494"/>
          </a:xfrm>
        </p:grpSpPr>
        <p:sp>
          <p:nvSpPr>
            <p:cNvPr id="111" name="Google Shape;111;p19"/>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9"/>
          <p:cNvGrpSpPr/>
          <p:nvPr/>
        </p:nvGrpSpPr>
        <p:grpSpPr>
          <a:xfrm>
            <a:off x="1462052" y="1676303"/>
            <a:ext cx="355099" cy="355481"/>
            <a:chOff x="3539102" y="2427549"/>
            <a:chExt cx="355099" cy="355481"/>
          </a:xfrm>
        </p:grpSpPr>
        <p:sp>
          <p:nvSpPr>
            <p:cNvPr id="114" name="Google Shape;114;p19"/>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9"/>
          <p:cNvGrpSpPr/>
          <p:nvPr/>
        </p:nvGrpSpPr>
        <p:grpSpPr>
          <a:xfrm>
            <a:off x="7343492" y="1681061"/>
            <a:ext cx="351439" cy="345965"/>
            <a:chOff x="1754279" y="4286593"/>
            <a:chExt cx="351439" cy="345965"/>
          </a:xfrm>
        </p:grpSpPr>
        <p:sp>
          <p:nvSpPr>
            <p:cNvPr id="117" name="Google Shape;117;p19"/>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9"/>
          <p:cNvGrpSpPr/>
          <p:nvPr/>
        </p:nvGrpSpPr>
        <p:grpSpPr>
          <a:xfrm>
            <a:off x="3452330" y="1677433"/>
            <a:ext cx="264550" cy="353222"/>
            <a:chOff x="903530" y="3806125"/>
            <a:chExt cx="264550" cy="353222"/>
          </a:xfrm>
        </p:grpSpPr>
        <p:sp>
          <p:nvSpPr>
            <p:cNvPr id="123" name="Google Shape;123;p19"/>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27" name="Google Shape;127;p19"/>
          <p:cNvCxnSpPr>
            <a:cxnSpLocks/>
            <a:stCxn id="95" idx="4"/>
            <a:endCxn id="94" idx="0"/>
          </p:cNvCxnSpPr>
          <p:nvPr/>
        </p:nvCxnSpPr>
        <p:spPr>
          <a:xfrm flipH="1">
            <a:off x="1564495" y="2260544"/>
            <a:ext cx="60205" cy="334343"/>
          </a:xfrm>
          <a:prstGeom prst="straightConnector1">
            <a:avLst/>
          </a:prstGeom>
          <a:noFill/>
          <a:ln w="9525" cap="flat" cmpd="sng">
            <a:solidFill>
              <a:schemeClr val="lt2"/>
            </a:solidFill>
            <a:prstDash val="solid"/>
            <a:round/>
            <a:headEnd type="none" w="med" len="med"/>
            <a:tailEnd type="none" w="med" len="med"/>
          </a:ln>
        </p:spPr>
      </p:cxnSp>
      <p:cxnSp>
        <p:nvCxnSpPr>
          <p:cNvPr id="128" name="Google Shape;128;p19"/>
          <p:cNvCxnSpPr>
            <a:cxnSpLocks/>
            <a:stCxn id="96" idx="4"/>
            <a:endCxn id="102" idx="0"/>
          </p:cNvCxnSpPr>
          <p:nvPr/>
        </p:nvCxnSpPr>
        <p:spPr>
          <a:xfrm>
            <a:off x="3582550" y="2260544"/>
            <a:ext cx="0" cy="306000"/>
          </a:xfrm>
          <a:prstGeom prst="straightConnector1">
            <a:avLst/>
          </a:prstGeom>
          <a:noFill/>
          <a:ln w="9525" cap="flat" cmpd="sng">
            <a:solidFill>
              <a:schemeClr val="lt2"/>
            </a:solidFill>
            <a:prstDash val="solid"/>
            <a:round/>
            <a:headEnd type="none" w="med" len="med"/>
            <a:tailEnd type="none" w="med" len="med"/>
          </a:ln>
        </p:spPr>
      </p:cxnSp>
      <p:cxnSp>
        <p:nvCxnSpPr>
          <p:cNvPr id="129" name="Google Shape;129;p19"/>
          <p:cNvCxnSpPr>
            <a:cxnSpLocks/>
            <a:stCxn id="97" idx="4"/>
            <a:endCxn id="105" idx="0"/>
          </p:cNvCxnSpPr>
          <p:nvPr/>
        </p:nvCxnSpPr>
        <p:spPr>
          <a:xfrm flipH="1">
            <a:off x="5540288" y="2257244"/>
            <a:ext cx="900" cy="309300"/>
          </a:xfrm>
          <a:prstGeom prst="straightConnector1">
            <a:avLst/>
          </a:prstGeom>
          <a:noFill/>
          <a:ln w="9525" cap="flat" cmpd="sng">
            <a:solidFill>
              <a:schemeClr val="lt2"/>
            </a:solidFill>
            <a:prstDash val="solid"/>
            <a:round/>
            <a:headEnd type="none" w="med" len="med"/>
            <a:tailEnd type="none" w="med" len="med"/>
          </a:ln>
        </p:spPr>
      </p:cxnSp>
      <p:cxnSp>
        <p:nvCxnSpPr>
          <p:cNvPr id="130" name="Google Shape;130;p19"/>
          <p:cNvCxnSpPr>
            <a:cxnSpLocks/>
            <a:stCxn id="98" idx="4"/>
            <a:endCxn id="108" idx="0"/>
          </p:cNvCxnSpPr>
          <p:nvPr/>
        </p:nvCxnSpPr>
        <p:spPr>
          <a:xfrm flipH="1">
            <a:off x="7519113" y="2260544"/>
            <a:ext cx="1800" cy="306000"/>
          </a:xfrm>
          <a:prstGeom prst="straightConnector1">
            <a:avLst/>
          </a:prstGeom>
          <a:noFill/>
          <a:ln w="9525" cap="flat" cmpd="sng">
            <a:solidFill>
              <a:schemeClr val="lt2"/>
            </a:solidFill>
            <a:prstDash val="solid"/>
            <a:round/>
            <a:headEnd type="none" w="med" len="med"/>
            <a:tailEnd type="none" w="med" len="med"/>
          </a:ln>
        </p:spPr>
      </p:cxnSp>
      <p:cxnSp>
        <p:nvCxnSpPr>
          <p:cNvPr id="131" name="Google Shape;131;p19"/>
          <p:cNvCxnSpPr>
            <a:cxnSpLocks/>
            <a:stCxn id="95" idx="6"/>
            <a:endCxn id="96" idx="2"/>
          </p:cNvCxnSpPr>
          <p:nvPr/>
        </p:nvCxnSpPr>
        <p:spPr>
          <a:xfrm>
            <a:off x="2031200" y="1854044"/>
            <a:ext cx="1144800" cy="0"/>
          </a:xfrm>
          <a:prstGeom prst="straightConnector1">
            <a:avLst/>
          </a:prstGeom>
          <a:noFill/>
          <a:ln w="9525" cap="flat" cmpd="sng">
            <a:solidFill>
              <a:schemeClr val="lt2"/>
            </a:solidFill>
            <a:prstDash val="solid"/>
            <a:round/>
            <a:headEnd type="none" w="med" len="med"/>
            <a:tailEnd type="none" w="med" len="med"/>
          </a:ln>
        </p:spPr>
      </p:cxnSp>
      <p:cxnSp>
        <p:nvCxnSpPr>
          <p:cNvPr id="132" name="Google Shape;132;p19"/>
          <p:cNvCxnSpPr>
            <a:cxnSpLocks/>
            <a:stCxn id="96" idx="6"/>
            <a:endCxn id="97" idx="2"/>
          </p:cNvCxnSpPr>
          <p:nvPr/>
        </p:nvCxnSpPr>
        <p:spPr>
          <a:xfrm>
            <a:off x="3989050" y="1854044"/>
            <a:ext cx="11490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19"/>
          <p:cNvCxnSpPr>
            <a:cxnSpLocks/>
            <a:stCxn id="97" idx="6"/>
            <a:endCxn id="98" idx="2"/>
          </p:cNvCxnSpPr>
          <p:nvPr/>
        </p:nvCxnSpPr>
        <p:spPr>
          <a:xfrm>
            <a:off x="5944388" y="1854044"/>
            <a:ext cx="11700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19"/>
          <p:cNvCxnSpPr>
            <a:cxnSpLocks/>
            <a:stCxn id="94" idx="6"/>
            <a:endCxn id="102" idx="2"/>
          </p:cNvCxnSpPr>
          <p:nvPr/>
        </p:nvCxnSpPr>
        <p:spPr>
          <a:xfrm flipV="1">
            <a:off x="1792795" y="2794896"/>
            <a:ext cx="1561432" cy="28291"/>
          </a:xfrm>
          <a:prstGeom prst="straightConnector1">
            <a:avLst/>
          </a:prstGeom>
          <a:noFill/>
          <a:ln w="9525" cap="flat" cmpd="sng">
            <a:solidFill>
              <a:schemeClr val="lt2"/>
            </a:solidFill>
            <a:prstDash val="solid"/>
            <a:round/>
            <a:headEnd type="none" w="med" len="med"/>
            <a:tailEnd type="none" w="med" len="med"/>
          </a:ln>
        </p:spPr>
      </p:cxnSp>
      <p:cxnSp>
        <p:nvCxnSpPr>
          <p:cNvPr id="135" name="Google Shape;135;p19"/>
          <p:cNvCxnSpPr>
            <a:cxnSpLocks/>
            <a:stCxn id="102" idx="6"/>
            <a:endCxn id="105" idx="2"/>
          </p:cNvCxnSpPr>
          <p:nvPr/>
        </p:nvCxnSpPr>
        <p:spPr>
          <a:xfrm>
            <a:off x="3810827" y="2794896"/>
            <a:ext cx="1501200" cy="0"/>
          </a:xfrm>
          <a:prstGeom prst="straightConnector1">
            <a:avLst/>
          </a:prstGeom>
          <a:noFill/>
          <a:ln w="9525" cap="flat" cmpd="sng">
            <a:solidFill>
              <a:schemeClr val="lt2"/>
            </a:solidFill>
            <a:prstDash val="solid"/>
            <a:round/>
            <a:headEnd type="none" w="med" len="med"/>
            <a:tailEnd type="none" w="med" len="med"/>
          </a:ln>
        </p:spPr>
      </p:cxnSp>
      <p:cxnSp>
        <p:nvCxnSpPr>
          <p:cNvPr id="136" name="Google Shape;136;p19"/>
          <p:cNvCxnSpPr>
            <a:cxnSpLocks/>
            <a:endCxn id="108" idx="2"/>
          </p:cNvCxnSpPr>
          <p:nvPr/>
        </p:nvCxnSpPr>
        <p:spPr>
          <a:xfrm>
            <a:off x="5768727" y="2794896"/>
            <a:ext cx="1522200" cy="0"/>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p:cNvGrpSpPr/>
          <p:nvPr/>
        </p:nvGrpSpPr>
        <p:grpSpPr>
          <a:xfrm>
            <a:off x="2654492" y="2566596"/>
            <a:ext cx="1813800" cy="1405577"/>
            <a:chOff x="2654492" y="2566596"/>
            <a:chExt cx="1813800" cy="1405577"/>
          </a:xfrm>
        </p:grpSpPr>
        <p:sp>
          <p:nvSpPr>
            <p:cNvPr id="138" name="Google Shape;138;p19"/>
            <p:cNvSpPr txBox="1"/>
            <p:nvPr/>
          </p:nvSpPr>
          <p:spPr>
            <a:xfrm>
              <a:off x="2654492" y="3306773"/>
              <a:ext cx="1813800" cy="665400"/>
            </a:xfrm>
            <a:prstGeom prst="rect">
              <a:avLst/>
            </a:prstGeom>
            <a:noFill/>
            <a:ln>
              <a:noFill/>
            </a:ln>
          </p:spPr>
          <p:txBody>
            <a:bodyPr spcFirstLastPara="1" wrap="square" lIns="91425" tIns="91425" rIns="91425" bIns="91425" anchor="t" anchorCtr="0">
              <a:noAutofit/>
            </a:bodyPr>
            <a:lstStyle/>
            <a:p>
              <a:pPr algn="ctr">
                <a:lnSpc>
                  <a:spcPct val="115000"/>
                </a:lnSpc>
                <a:spcAft>
                  <a:spcPts val="1200"/>
                </a:spcAft>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 top-down approach analyzes the risk by aggregating the impact of internal </a:t>
              </a:r>
              <a:r>
                <a:rPr lang="en-US" sz="1200" kern="1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failuoperationalres</a:t>
              </a: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a:t>
              </a:r>
            </a:p>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102" name="Google Shape;102;p19"/>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02</a:t>
              </a:r>
              <a:endParaRPr b="1" dirty="0">
                <a:solidFill>
                  <a:schemeClr val="accent2"/>
                </a:solidFill>
                <a:latin typeface="Encode Sans"/>
                <a:ea typeface="Encode Sans"/>
                <a:cs typeface="Encode Sans"/>
                <a:sym typeface="Encode Sans"/>
              </a:endParaRPr>
            </a:p>
          </p:txBody>
        </p:sp>
      </p:grpSp>
      <p:grpSp>
        <p:nvGrpSpPr>
          <p:cNvPr id="139" name="Google Shape;139;p19"/>
          <p:cNvGrpSpPr/>
          <p:nvPr/>
        </p:nvGrpSpPr>
        <p:grpSpPr>
          <a:xfrm>
            <a:off x="4618221" y="2566596"/>
            <a:ext cx="1813800" cy="1370554"/>
            <a:chOff x="4618221" y="2566596"/>
            <a:chExt cx="1813800" cy="1370554"/>
          </a:xfrm>
        </p:grpSpPr>
        <p:sp>
          <p:nvSpPr>
            <p:cNvPr id="140" name="Google Shape;140;p19"/>
            <p:cNvSpPr txBox="1"/>
            <p:nvPr/>
          </p:nvSpPr>
          <p:spPr>
            <a:xfrm>
              <a:off x="4618221" y="3271750"/>
              <a:ext cx="1813800" cy="665400"/>
            </a:xfrm>
            <a:prstGeom prst="rect">
              <a:avLst/>
            </a:prstGeom>
            <a:noFill/>
            <a:ln>
              <a:noFill/>
            </a:ln>
          </p:spPr>
          <p:txBody>
            <a:bodyPr spcFirstLastPara="1" wrap="square" lIns="91425" tIns="91425" rIns="91425" bIns="91425" anchor="t" anchorCtr="0">
              <a:noAutofit/>
            </a:bodyPr>
            <a:lstStyle/>
            <a:p>
              <a:pPr marL="342900" marR="0" indent="-342900">
                <a:lnSpc>
                  <a:spcPct val="107000"/>
                </a:lnSpc>
                <a:spcBef>
                  <a:spcPts val="0"/>
                </a:spcBef>
                <a:spcAft>
                  <a:spcPts val="800"/>
                </a:spcAft>
                <a:buFont typeface="Arial" panose="020B0604020202020204" pitchFamily="34" charset="0"/>
                <a:buChar char="•"/>
              </a:pPr>
              <a:r>
                <a:rPr lang="en-US" sz="105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It measures the variances in the economic variables that are not explained by external macroeconomic factors. As such, this approach is simple and not data-intensive. </a:t>
              </a:r>
            </a:p>
          </p:txBody>
        </p:sp>
        <p:sp>
          <p:nvSpPr>
            <p:cNvPr id="105" name="Google Shape;105;p19"/>
            <p:cNvSpPr/>
            <p:nvPr/>
          </p:nvSpPr>
          <p:spPr>
            <a:xfrm>
              <a:off x="5312002"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grpSp>
      <p:grpSp>
        <p:nvGrpSpPr>
          <p:cNvPr id="141" name="Google Shape;141;p19"/>
          <p:cNvGrpSpPr/>
          <p:nvPr/>
        </p:nvGrpSpPr>
        <p:grpSpPr>
          <a:xfrm>
            <a:off x="6635065" y="2566596"/>
            <a:ext cx="1813800" cy="1370554"/>
            <a:chOff x="6635065" y="2566596"/>
            <a:chExt cx="1813800" cy="1370554"/>
          </a:xfrm>
        </p:grpSpPr>
        <p:sp>
          <p:nvSpPr>
            <p:cNvPr id="142" name="Google Shape;142;p19"/>
            <p:cNvSpPr txBox="1"/>
            <p:nvPr/>
          </p:nvSpPr>
          <p:spPr>
            <a:xfrm>
              <a:off x="6635065" y="3271750"/>
              <a:ext cx="1813800" cy="665400"/>
            </a:xfrm>
            <a:prstGeom prst="rect">
              <a:avLst/>
            </a:prstGeom>
            <a:noFill/>
            <a:ln>
              <a:noFill/>
            </a:ln>
          </p:spPr>
          <p:txBody>
            <a:bodyPr spcFirstLastPara="1" wrap="square" lIns="91425" tIns="91425" rIns="91425" bIns="91425" anchor="t" anchorCtr="0">
              <a:noAutofit/>
            </a:bodyPr>
            <a:lstStyle/>
            <a:p>
              <a:pPr algn="ctr">
                <a:lnSpc>
                  <a:spcPct val="115000"/>
                </a:lnSpc>
                <a:spcAft>
                  <a:spcPts val="1200"/>
                </a:spcAft>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 top-down approach relies mainly on historical data. This approach is opposite to the bottom-up approach.</a:t>
              </a:r>
            </a:p>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108" name="Google Shape;108;p19"/>
            <p:cNvSpPr/>
            <p:nvPr/>
          </p:nvSpPr>
          <p:spPr>
            <a:xfrm>
              <a:off x="72909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Topic</a:t>
            </a:r>
            <a:br>
              <a:rPr lang="en" sz="44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What's </a:t>
            </a:r>
            <a:r>
              <a:rPr lang="en-US" sz="16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topdowm</a:t>
            </a: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t>
            </a:r>
            <a:r>
              <a:rPr lang="en-US" sz="16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appoach</a:t>
            </a:r>
            <a: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and how to apply it?</a:t>
            </a:r>
            <a:b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r>
              <a:rPr lang="en-US" sz="1600" kern="0" dirty="0">
                <a:solidFill>
                  <a:schemeClr val="tx1">
                    <a:lumMod val="95000"/>
                    <a:lumOff val="5000"/>
                  </a:schemeClr>
                </a:solidFill>
                <a:effectLst/>
                <a:latin typeface="Roboto" panose="02000000000000000000" pitchFamily="2" charset="0"/>
                <a:ea typeface="Times New Roman" panose="02020603050405020304" pitchFamily="18" charset="0"/>
                <a:cs typeface="Times New Roman" panose="02020603050405020304" pitchFamily="18" charset="0"/>
              </a:rPr>
              <a:t>When to Use the Top-Down Approach?</a:t>
            </a:r>
            <a:br>
              <a:rPr lang="en-US" sz="16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endParaRPr sz="1600" dirty="0"/>
          </a:p>
        </p:txBody>
      </p:sp>
      <p:cxnSp>
        <p:nvCxnSpPr>
          <p:cNvPr id="148" name="Google Shape;148;p20"/>
          <p:cNvCxnSpPr>
            <a:cxnSpLocks/>
            <a:stCxn id="149" idx="6"/>
          </p:cNvCxnSpPr>
          <p:nvPr/>
        </p:nvCxnSpPr>
        <p:spPr>
          <a:xfrm>
            <a:off x="1401625" y="1642913"/>
            <a:ext cx="155064" cy="0"/>
          </a:xfrm>
          <a:prstGeom prst="straightConnector1">
            <a:avLst/>
          </a:prstGeom>
          <a:noFill/>
          <a:ln w="9525" cap="flat" cmpd="sng">
            <a:solidFill>
              <a:schemeClr val="lt2"/>
            </a:solidFill>
            <a:prstDash val="solid"/>
            <a:round/>
            <a:headEnd type="none" w="med" len="med"/>
            <a:tailEnd type="none" w="med" len="med"/>
          </a:ln>
        </p:spPr>
      </p:cxnSp>
      <p:cxnSp>
        <p:nvCxnSpPr>
          <p:cNvPr id="151" name="Google Shape;151;p20"/>
          <p:cNvCxnSpPr>
            <a:cxnSpLocks/>
            <a:stCxn id="152" idx="6"/>
          </p:cNvCxnSpPr>
          <p:nvPr/>
        </p:nvCxnSpPr>
        <p:spPr>
          <a:xfrm rot="10800000" flipH="1">
            <a:off x="1169689" y="2448321"/>
            <a:ext cx="387000" cy="900"/>
          </a:xfrm>
          <a:prstGeom prst="straightConnector1">
            <a:avLst/>
          </a:prstGeom>
          <a:noFill/>
          <a:ln w="9525" cap="flat" cmpd="sng">
            <a:solidFill>
              <a:schemeClr val="lt2"/>
            </a:solidFill>
            <a:prstDash val="solid"/>
            <a:round/>
            <a:headEnd type="none" w="med" len="med"/>
            <a:tailEnd type="none" w="med" len="med"/>
          </a:ln>
        </p:spPr>
      </p:cxnSp>
      <p:cxnSp>
        <p:nvCxnSpPr>
          <p:cNvPr id="154" name="Google Shape;154;p20"/>
          <p:cNvCxnSpPr>
            <a:cxnSpLocks/>
            <a:stCxn id="155" idx="6"/>
          </p:cNvCxnSpPr>
          <p:nvPr/>
        </p:nvCxnSpPr>
        <p:spPr>
          <a:xfrm>
            <a:off x="1169689" y="3309621"/>
            <a:ext cx="387000" cy="0"/>
          </a:xfrm>
          <a:prstGeom prst="straightConnector1">
            <a:avLst/>
          </a:prstGeom>
          <a:noFill/>
          <a:ln w="9525" cap="flat" cmpd="sng">
            <a:solidFill>
              <a:schemeClr val="lt2"/>
            </a:solidFill>
            <a:prstDash val="solid"/>
            <a:round/>
            <a:headEnd type="none" w="med" len="med"/>
            <a:tailEnd type="none" w="med" len="med"/>
          </a:ln>
        </p:spPr>
      </p:cxnSp>
      <p:cxnSp>
        <p:nvCxnSpPr>
          <p:cNvPr id="157" name="Google Shape;157;p20"/>
          <p:cNvCxnSpPr>
            <a:cxnSpLocks/>
            <a:stCxn id="158" idx="6"/>
          </p:cNvCxnSpPr>
          <p:nvPr/>
        </p:nvCxnSpPr>
        <p:spPr>
          <a:xfrm>
            <a:off x="1169689" y="4170021"/>
            <a:ext cx="387000" cy="0"/>
          </a:xfrm>
          <a:prstGeom prst="straightConnector1">
            <a:avLst/>
          </a:prstGeom>
          <a:noFill/>
          <a:ln w="9525" cap="flat" cmpd="sng">
            <a:solidFill>
              <a:schemeClr val="lt2"/>
            </a:solidFill>
            <a:prstDash val="solid"/>
            <a:round/>
            <a:headEnd type="none" w="med" len="med"/>
            <a:tailEnd type="none" w="med" len="med"/>
          </a:ln>
        </p:spPr>
      </p:cxnSp>
      <p:grpSp>
        <p:nvGrpSpPr>
          <p:cNvPr id="160" name="Google Shape;160;p20"/>
          <p:cNvGrpSpPr/>
          <p:nvPr/>
        </p:nvGrpSpPr>
        <p:grpSpPr>
          <a:xfrm>
            <a:off x="713088" y="1386032"/>
            <a:ext cx="7197948" cy="527700"/>
            <a:chOff x="713089" y="1386032"/>
            <a:chExt cx="4773285" cy="527700"/>
          </a:xfrm>
        </p:grpSpPr>
        <p:sp>
          <p:nvSpPr>
            <p:cNvPr id="161" name="Google Shape;161;p20"/>
            <p:cNvSpPr txBox="1"/>
            <p:nvPr/>
          </p:nvSpPr>
          <p:spPr>
            <a:xfrm>
              <a:off x="1221104" y="1386032"/>
              <a:ext cx="4265270" cy="527700"/>
            </a:xfrm>
            <a:prstGeom prst="rect">
              <a:avLst/>
            </a:prstGeom>
            <a:noFill/>
            <a:ln>
              <a:noFill/>
            </a:ln>
          </p:spPr>
          <p:txBody>
            <a:bodyPr spcFirstLastPara="1" wrap="square" lIns="91425" tIns="91425" rIns="91425" bIns="91425" anchor="t" anchorCtr="0">
              <a:noAutofit/>
            </a:bodyPr>
            <a:lstStyle/>
            <a:p>
              <a:pPr marR="0" lvl="0">
                <a:lnSpc>
                  <a:spcPts val="1800"/>
                </a:lnSpc>
                <a:spcBef>
                  <a:spcPts val="0"/>
                </a:spcBef>
                <a:spcAft>
                  <a:spcPts val="1050"/>
                </a:spcAft>
                <a:buSzPts val="1000"/>
                <a:tabLst>
                  <a:tab pos="457200" algn="l"/>
                </a:tabLst>
              </a:pPr>
              <a:r>
                <a:rPr lang="en-US" sz="1200" kern="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 problem is complex and needs to be broken down into smaller, manageable parts.</a:t>
              </a:r>
              <a:endPar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149" name="Google Shape;149;p20"/>
            <p:cNvSpPr/>
            <p:nvPr/>
          </p:nvSpPr>
          <p:spPr>
            <a:xfrm>
              <a:off x="713089" y="1414613"/>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01</a:t>
              </a:r>
              <a:endParaRPr b="1">
                <a:solidFill>
                  <a:schemeClr val="accent2"/>
                </a:solidFill>
                <a:latin typeface="Encode Sans"/>
                <a:ea typeface="Encode Sans"/>
                <a:cs typeface="Encode Sans"/>
                <a:sym typeface="Encode Sans"/>
              </a:endParaRPr>
            </a:p>
          </p:txBody>
        </p:sp>
      </p:grpSp>
      <p:grpSp>
        <p:nvGrpSpPr>
          <p:cNvPr id="163" name="Google Shape;163;p20"/>
          <p:cNvGrpSpPr/>
          <p:nvPr/>
        </p:nvGrpSpPr>
        <p:grpSpPr>
          <a:xfrm>
            <a:off x="713089" y="3045775"/>
            <a:ext cx="7197939" cy="492146"/>
            <a:chOff x="713089" y="3045775"/>
            <a:chExt cx="7197939" cy="492146"/>
          </a:xfrm>
        </p:grpSpPr>
        <p:sp>
          <p:nvSpPr>
            <p:cNvPr id="164" name="Google Shape;164;p20"/>
            <p:cNvSpPr txBox="1"/>
            <p:nvPr/>
          </p:nvSpPr>
          <p:spPr>
            <a:xfrm>
              <a:off x="1556688" y="3045775"/>
              <a:ext cx="6354340" cy="403800"/>
            </a:xfrm>
            <a:prstGeom prst="rect">
              <a:avLst/>
            </a:prstGeom>
            <a:noFill/>
            <a:ln>
              <a:noFill/>
            </a:ln>
          </p:spPr>
          <p:txBody>
            <a:bodyPr spcFirstLastPara="1" wrap="square" lIns="91425" tIns="91425" rIns="91425" bIns="91425" anchor="t" anchorCtr="0">
              <a:noAutofit/>
            </a:bodyPr>
            <a:lstStyle/>
            <a:p>
              <a:pPr marL="342900" marR="0" lvl="0" indent="-342900">
                <a:lnSpc>
                  <a:spcPts val="1800"/>
                </a:lnSpc>
                <a:spcBef>
                  <a:spcPts val="0"/>
                </a:spcBef>
                <a:spcAft>
                  <a:spcPts val="1050"/>
                </a:spcAft>
                <a:buSzPts val="1000"/>
                <a:buFont typeface="Symbol" panose="05050102010706020507" pitchFamily="18" charset="2"/>
                <a:buChar char=""/>
                <a:tabLst>
                  <a:tab pos="457200" algn="l"/>
                </a:tabLst>
              </a:pPr>
              <a:r>
                <a:rPr lang="en-US" sz="1200" kern="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A clear understanding of the end goal is required before starting the project.</a:t>
              </a:r>
              <a:endPar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155" name="Google Shape;155;p20"/>
            <p:cNvSpPr/>
            <p:nvPr/>
          </p:nvSpPr>
          <p:spPr>
            <a:xfrm>
              <a:off x="713089" y="30813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grpSp>
      <p:grpSp>
        <p:nvGrpSpPr>
          <p:cNvPr id="166" name="Google Shape;166;p20"/>
          <p:cNvGrpSpPr/>
          <p:nvPr/>
        </p:nvGrpSpPr>
        <p:grpSpPr>
          <a:xfrm>
            <a:off x="713089" y="2185375"/>
            <a:ext cx="7197940" cy="527700"/>
            <a:chOff x="713089" y="2185375"/>
            <a:chExt cx="7197940" cy="527700"/>
          </a:xfrm>
        </p:grpSpPr>
        <p:sp>
          <p:nvSpPr>
            <p:cNvPr id="167" name="Google Shape;167;p20"/>
            <p:cNvSpPr txBox="1"/>
            <p:nvPr/>
          </p:nvSpPr>
          <p:spPr>
            <a:xfrm>
              <a:off x="1556688" y="2185375"/>
              <a:ext cx="6354341" cy="527700"/>
            </a:xfrm>
            <a:prstGeom prst="rect">
              <a:avLst/>
            </a:prstGeom>
            <a:noFill/>
            <a:ln>
              <a:noFill/>
            </a:ln>
          </p:spPr>
          <p:txBody>
            <a:bodyPr spcFirstLastPara="1" wrap="square" lIns="91425" tIns="91425" rIns="91425" bIns="91425" anchor="t" anchorCtr="0">
              <a:noAutofit/>
            </a:bodyPr>
            <a:lstStyle/>
            <a:p>
              <a:pPr>
                <a:lnSpc>
                  <a:spcPct val="115000"/>
                </a:lnSpc>
                <a:spcAft>
                  <a:spcPts val="1200"/>
                </a:spcAft>
              </a:pPr>
              <a:r>
                <a:rPr lang="en-US" sz="1200" kern="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There is a need to understand the big picture before diving into details.</a:t>
              </a:r>
              <a:endPar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152" name="Google Shape;152;p20"/>
            <p:cNvSpPr/>
            <p:nvPr/>
          </p:nvSpPr>
          <p:spPr>
            <a:xfrm>
              <a:off x="713089" y="22209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grpSp>
        <p:nvGrpSpPr>
          <p:cNvPr id="169" name="Google Shape;169;p20"/>
          <p:cNvGrpSpPr/>
          <p:nvPr/>
        </p:nvGrpSpPr>
        <p:grpSpPr>
          <a:xfrm>
            <a:off x="713089" y="3906175"/>
            <a:ext cx="7197939" cy="527700"/>
            <a:chOff x="713089" y="3906175"/>
            <a:chExt cx="7197939" cy="527700"/>
          </a:xfrm>
        </p:grpSpPr>
        <p:sp>
          <p:nvSpPr>
            <p:cNvPr id="170" name="Google Shape;170;p20"/>
            <p:cNvSpPr txBox="1"/>
            <p:nvPr/>
          </p:nvSpPr>
          <p:spPr>
            <a:xfrm>
              <a:off x="1556688" y="3906175"/>
              <a:ext cx="6354340" cy="527700"/>
            </a:xfrm>
            <a:prstGeom prst="rect">
              <a:avLst/>
            </a:prstGeom>
            <a:noFill/>
            <a:ln>
              <a:noFill/>
            </a:ln>
          </p:spPr>
          <p:txBody>
            <a:bodyPr spcFirstLastPara="1" wrap="square" lIns="91425" tIns="91425" rIns="91425" bIns="91425" anchor="t" anchorCtr="0">
              <a:noAutofit/>
            </a:bodyPr>
            <a:lstStyle/>
            <a:p>
              <a:pPr marL="342900" marR="0" lvl="0" indent="-342900">
                <a:lnSpc>
                  <a:spcPts val="1800"/>
                </a:lnSpc>
                <a:spcBef>
                  <a:spcPts val="0"/>
                </a:spcBef>
                <a:spcAft>
                  <a:spcPts val="1050"/>
                </a:spcAft>
                <a:buSzPts val="1000"/>
                <a:buFont typeface="Symbol" panose="05050102010706020507" pitchFamily="18" charset="2"/>
                <a:buChar char=""/>
                <a:tabLst>
                  <a:tab pos="457200" algn="l"/>
                </a:tabLst>
              </a:pPr>
              <a:r>
                <a:rPr lang="en-US" sz="1200" kern="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 solution can be divided into smaller subproblems that can be solved independently.</a:t>
              </a:r>
              <a:endPar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marL="342900" marR="0" lvl="0" indent="-342900">
                <a:lnSpc>
                  <a:spcPts val="1800"/>
                </a:lnSpc>
                <a:spcBef>
                  <a:spcPts val="0"/>
                </a:spcBef>
                <a:spcAft>
                  <a:spcPts val="1050"/>
                </a:spcAft>
                <a:buSzPts val="1000"/>
                <a:buFont typeface="Symbol" panose="05050102010706020507" pitchFamily="18" charset="2"/>
                <a:buChar char=""/>
                <a:tabLst>
                  <a:tab pos="457200" algn="l"/>
                </a:tabLst>
              </a:pPr>
              <a:r>
                <a:rPr lang="en-US" sz="1200" kern="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 problem has multiple potential solutions, and a top-down approach can help prioritize and evaluate them</a:t>
              </a:r>
              <a:endParaRPr lang="en-US" sz="1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58" name="Google Shape;158;p20"/>
            <p:cNvSpPr/>
            <p:nvPr/>
          </p:nvSpPr>
          <p:spPr>
            <a:xfrm>
              <a:off x="713089" y="394172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grpSp>
      <p:cxnSp>
        <p:nvCxnSpPr>
          <p:cNvPr id="176" name="Google Shape;176;p20"/>
          <p:cNvCxnSpPr>
            <a:stCxn id="149" idx="4"/>
            <a:endCxn id="152" idx="0"/>
          </p:cNvCxnSpPr>
          <p:nvPr/>
        </p:nvCxnSpPr>
        <p:spPr>
          <a:xfrm flipH="1">
            <a:off x="941389" y="1871213"/>
            <a:ext cx="115968" cy="349708"/>
          </a:xfrm>
          <a:prstGeom prst="straightConnector1">
            <a:avLst/>
          </a:prstGeom>
          <a:noFill/>
          <a:ln w="9525" cap="flat" cmpd="sng">
            <a:solidFill>
              <a:schemeClr val="lt2"/>
            </a:solidFill>
            <a:prstDash val="solid"/>
            <a:round/>
            <a:headEnd type="none" w="med" len="med"/>
            <a:tailEnd type="none" w="med" len="med"/>
          </a:ln>
        </p:spPr>
      </p:cxnSp>
      <p:cxnSp>
        <p:nvCxnSpPr>
          <p:cNvPr id="177" name="Google Shape;177;p20"/>
          <p:cNvCxnSpPr>
            <a:stCxn id="152" idx="4"/>
            <a:endCxn id="155" idx="0"/>
          </p:cNvCxnSpPr>
          <p:nvPr/>
        </p:nvCxnSpPr>
        <p:spPr>
          <a:xfrm>
            <a:off x="941389" y="2677521"/>
            <a:ext cx="0" cy="40380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20"/>
          <p:cNvCxnSpPr>
            <a:stCxn id="155" idx="4"/>
            <a:endCxn id="158" idx="0"/>
          </p:cNvCxnSpPr>
          <p:nvPr/>
        </p:nvCxnSpPr>
        <p:spPr>
          <a:xfrm>
            <a:off x="941389" y="3537921"/>
            <a:ext cx="0" cy="4038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720000" y="35184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Topic</a:t>
            </a:r>
            <a:br>
              <a:rPr lang="en" sz="5400" b="1"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0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What's </a:t>
            </a:r>
            <a:r>
              <a:rPr lang="en-US" sz="20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topdowm</a:t>
            </a:r>
            <a:r>
              <a:rPr lang="en-US" sz="20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t>
            </a:r>
            <a:r>
              <a:rPr lang="en-US" sz="2000" b="1"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appoach</a:t>
            </a:r>
            <a:r>
              <a:rPr lang="en-US" sz="20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and how to apply it?</a:t>
            </a:r>
            <a:br>
              <a:rPr lang="en-US" sz="2000" b="1"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r>
              <a:rPr lang="en-US" sz="2000" b="1" kern="100" dirty="0">
                <a:solidFill>
                  <a:schemeClr val="tx1">
                    <a:lumMod val="95000"/>
                    <a:lumOff val="5000"/>
                  </a:schemeClr>
                </a:solidFill>
                <a:effectLst/>
                <a:latin typeface="Roboto" panose="02000000000000000000" pitchFamily="2" charset="0"/>
                <a:ea typeface="Times New Roman" panose="02020603050405020304" pitchFamily="18" charset="0"/>
                <a:cs typeface="Times New Roman" panose="02020603050405020304" pitchFamily="18" charset="0"/>
              </a:rPr>
              <a:t>Advantages and Disadvantages </a:t>
            </a:r>
            <a:r>
              <a:rPr lang="en-US" sz="2000" b="1" kern="100" dirty="0" err="1">
                <a:solidFill>
                  <a:schemeClr val="tx1">
                    <a:lumMod val="95000"/>
                    <a:lumOff val="5000"/>
                  </a:schemeClr>
                </a:solidFill>
                <a:effectLst/>
                <a:latin typeface="Roboto" panose="02000000000000000000" pitchFamily="2" charset="0"/>
                <a:ea typeface="Times New Roman" panose="02020603050405020304" pitchFamily="18" charset="0"/>
                <a:cs typeface="Times New Roman" panose="02020603050405020304" pitchFamily="18" charset="0"/>
              </a:rPr>
              <a:t>topdown</a:t>
            </a:r>
            <a:r>
              <a:rPr lang="en-US" sz="2000" b="1" kern="100" dirty="0">
                <a:solidFill>
                  <a:schemeClr val="tx1">
                    <a:lumMod val="95000"/>
                    <a:lumOff val="5000"/>
                  </a:schemeClr>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2000" b="1" kern="100" dirty="0" err="1">
                <a:solidFill>
                  <a:schemeClr val="tx1">
                    <a:lumMod val="95000"/>
                    <a:lumOff val="5000"/>
                  </a:schemeClr>
                </a:solidFill>
                <a:effectLst/>
                <a:latin typeface="Roboto" panose="02000000000000000000" pitchFamily="2" charset="0"/>
                <a:ea typeface="Times New Roman" panose="02020603050405020304" pitchFamily="18" charset="0"/>
                <a:cs typeface="Times New Roman" panose="02020603050405020304" pitchFamily="18" charset="0"/>
              </a:rPr>
              <a:t>appoach</a:t>
            </a:r>
            <a:endParaRPr sz="2000" dirty="0"/>
          </a:p>
        </p:txBody>
      </p:sp>
      <p:grpSp>
        <p:nvGrpSpPr>
          <p:cNvPr id="188" name="Google Shape;188;p21"/>
          <p:cNvGrpSpPr/>
          <p:nvPr/>
        </p:nvGrpSpPr>
        <p:grpSpPr>
          <a:xfrm>
            <a:off x="720000" y="1343450"/>
            <a:ext cx="3333038" cy="1010821"/>
            <a:chOff x="720000" y="1343450"/>
            <a:chExt cx="3333038" cy="1010821"/>
          </a:xfrm>
        </p:grpSpPr>
        <p:sp>
          <p:nvSpPr>
            <p:cNvPr id="189" name="Google Shape;189;p21"/>
            <p:cNvSpPr/>
            <p:nvPr/>
          </p:nvSpPr>
          <p:spPr>
            <a:xfrm>
              <a:off x="3328538" y="1507019"/>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01</a:t>
              </a:r>
              <a:endParaRPr sz="2000" b="1">
                <a:solidFill>
                  <a:schemeClr val="accent2"/>
                </a:solidFill>
                <a:latin typeface="Encode Sans"/>
                <a:ea typeface="Encode Sans"/>
                <a:cs typeface="Encode Sans"/>
                <a:sym typeface="Encode Sans"/>
              </a:endParaRPr>
            </a:p>
          </p:txBody>
        </p:sp>
        <p:sp>
          <p:nvSpPr>
            <p:cNvPr id="190" name="Google Shape;190;p21"/>
            <p:cNvSpPr txBox="1"/>
            <p:nvPr/>
          </p:nvSpPr>
          <p:spPr>
            <a:xfrm>
              <a:off x="720000" y="1343450"/>
              <a:ext cx="1813800" cy="480600"/>
            </a:xfrm>
            <a:prstGeom prst="rect">
              <a:avLst/>
            </a:prstGeom>
            <a:noFill/>
            <a:ln>
              <a:noFill/>
            </a:ln>
          </p:spPr>
          <p:txBody>
            <a:bodyPr spcFirstLastPara="1" wrap="square" lIns="91425" tIns="91425" rIns="91425" bIns="91425" anchor="t" anchorCtr="0">
              <a:noAutofit/>
            </a:bodyPr>
            <a:lstStyle/>
            <a:p>
              <a:pPr marL="0" indent="0">
                <a:buFont typeface="Barlow Light"/>
                <a:buNone/>
              </a:pPr>
              <a:r>
                <a:rPr lang="en-US" sz="1800" b="1" kern="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Advantages:</a:t>
              </a:r>
            </a:p>
          </p:txBody>
        </p:sp>
        <p:sp>
          <p:nvSpPr>
            <p:cNvPr id="191" name="Google Shape;191;p21"/>
            <p:cNvSpPr txBox="1"/>
            <p:nvPr/>
          </p:nvSpPr>
          <p:spPr>
            <a:xfrm>
              <a:off x="720000" y="1747971"/>
              <a:ext cx="1813800" cy="606300"/>
            </a:xfrm>
            <a:prstGeom prst="rect">
              <a:avLst/>
            </a:prstGeom>
            <a:noFill/>
            <a:ln>
              <a:noFill/>
            </a:ln>
          </p:spPr>
          <p:txBody>
            <a:bodyPr spcFirstLastPara="1" wrap="square" lIns="91425" tIns="91425" rIns="91425" bIns="91425" anchor="t" anchorCtr="0">
              <a:noAutofit/>
            </a:bodyPr>
            <a:lstStyle/>
            <a:p>
              <a:pPr marL="342900" indent="-342900">
                <a:lnSpc>
                  <a:spcPts val="1800"/>
                </a:lnSpc>
                <a:spcBef>
                  <a:spcPts val="0"/>
                </a:spcBef>
                <a:spcAft>
                  <a:spcPts val="1050"/>
                </a:spcAft>
                <a:buSzPts val="1000"/>
                <a:buFont typeface="Symbol" panose="05050102010706020507" pitchFamily="18" charset="2"/>
                <a:buChar char=""/>
                <a:tabLst>
                  <a:tab pos="457200" algn="l"/>
                </a:tabLst>
              </a:pPr>
              <a:r>
                <a:rPr lang="en-US" sz="1200" kern="1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Easy to understand and implement.</a:t>
              </a:r>
            </a:p>
          </p:txBody>
        </p:sp>
      </p:grpSp>
      <p:grpSp>
        <p:nvGrpSpPr>
          <p:cNvPr id="192" name="Google Shape;192;p21"/>
          <p:cNvGrpSpPr/>
          <p:nvPr/>
        </p:nvGrpSpPr>
        <p:grpSpPr>
          <a:xfrm>
            <a:off x="720000" y="2595745"/>
            <a:ext cx="3333088" cy="845409"/>
            <a:chOff x="720000" y="2595745"/>
            <a:chExt cx="3333088" cy="845409"/>
          </a:xfrm>
        </p:grpSpPr>
        <p:sp>
          <p:nvSpPr>
            <p:cNvPr id="194" name="Google Shape;194;p21"/>
            <p:cNvSpPr txBox="1"/>
            <p:nvPr/>
          </p:nvSpPr>
          <p:spPr>
            <a:xfrm>
              <a:off x="720000" y="2834854"/>
              <a:ext cx="1813800" cy="606300"/>
            </a:xfrm>
            <a:prstGeom prst="rect">
              <a:avLst/>
            </a:prstGeom>
            <a:noFill/>
            <a:ln>
              <a:noFill/>
            </a:ln>
          </p:spPr>
          <p:txBody>
            <a:bodyPr spcFirstLastPara="1" wrap="square" lIns="91425" tIns="91425" rIns="91425" bIns="91425" anchor="t" anchorCtr="0">
              <a:noAutofit/>
            </a:bodyPr>
            <a:lstStyle/>
            <a:p>
              <a:pPr marL="342900" indent="-342900">
                <a:lnSpc>
                  <a:spcPts val="1800"/>
                </a:lnSpc>
                <a:spcBef>
                  <a:spcPts val="0"/>
                </a:spcBef>
                <a:spcAft>
                  <a:spcPts val="1050"/>
                </a:spcAft>
                <a:buSzPts val="1000"/>
                <a:buFont typeface="Symbol" panose="05050102010706020507" pitchFamily="18" charset="2"/>
                <a:buChar char=""/>
                <a:tabLst>
                  <a:tab pos="457200" algn="l"/>
                </a:tabLst>
              </a:pPr>
              <a:r>
                <a:rPr lang="en-US" sz="1200" kern="1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Provides clear objectives and expectations.</a:t>
              </a:r>
            </a:p>
          </p:txBody>
        </p:sp>
        <p:sp>
          <p:nvSpPr>
            <p:cNvPr id="195" name="Google Shape;195;p21"/>
            <p:cNvSpPr/>
            <p:nvPr/>
          </p:nvSpPr>
          <p:spPr>
            <a:xfrm>
              <a:off x="3328588" y="2595745"/>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02</a:t>
              </a:r>
              <a:endParaRPr sz="2000" b="1">
                <a:solidFill>
                  <a:schemeClr val="accent2"/>
                </a:solidFill>
                <a:latin typeface="Encode Sans"/>
                <a:ea typeface="Encode Sans"/>
                <a:cs typeface="Encode Sans"/>
                <a:sym typeface="Encode Sans"/>
              </a:endParaRPr>
            </a:p>
          </p:txBody>
        </p:sp>
      </p:grpSp>
      <p:grpSp>
        <p:nvGrpSpPr>
          <p:cNvPr id="196" name="Google Shape;196;p21"/>
          <p:cNvGrpSpPr/>
          <p:nvPr/>
        </p:nvGrpSpPr>
        <p:grpSpPr>
          <a:xfrm>
            <a:off x="720000" y="3684428"/>
            <a:ext cx="3333088" cy="843610"/>
            <a:chOff x="720000" y="3684428"/>
            <a:chExt cx="3333088" cy="843610"/>
          </a:xfrm>
        </p:grpSpPr>
        <p:sp>
          <p:nvSpPr>
            <p:cNvPr id="198" name="Google Shape;198;p21"/>
            <p:cNvSpPr txBox="1"/>
            <p:nvPr/>
          </p:nvSpPr>
          <p:spPr>
            <a:xfrm>
              <a:off x="720000" y="3921738"/>
              <a:ext cx="1813800" cy="606300"/>
            </a:xfrm>
            <a:prstGeom prst="rect">
              <a:avLst/>
            </a:prstGeom>
            <a:noFill/>
            <a:ln>
              <a:noFill/>
            </a:ln>
          </p:spPr>
          <p:txBody>
            <a:bodyPr spcFirstLastPara="1" wrap="square" lIns="91425" tIns="91425" rIns="91425" bIns="91425" anchor="t" anchorCtr="0">
              <a:noAutofit/>
            </a:bodyPr>
            <a:lstStyle/>
            <a:p>
              <a:pPr marL="342900" indent="-342900">
                <a:lnSpc>
                  <a:spcPts val="1800"/>
                </a:lnSpc>
                <a:spcBef>
                  <a:spcPts val="0"/>
                </a:spcBef>
                <a:spcAft>
                  <a:spcPts val="1050"/>
                </a:spcAft>
                <a:buSzPts val="1000"/>
                <a:buFont typeface="Symbol" panose="05050102010706020507" pitchFamily="18" charset="2"/>
                <a:buChar char=""/>
                <a:tabLst>
                  <a:tab pos="457200" algn="l"/>
                </a:tabLst>
              </a:pPr>
              <a:r>
                <a:rPr lang="en-US" sz="1200" kern="1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Supports effective allocation of resources.</a:t>
              </a:r>
            </a:p>
          </p:txBody>
        </p:sp>
        <p:sp>
          <p:nvSpPr>
            <p:cNvPr id="199" name="Google Shape;199;p21"/>
            <p:cNvSpPr/>
            <p:nvPr/>
          </p:nvSpPr>
          <p:spPr>
            <a:xfrm>
              <a:off x="3328588" y="3684428"/>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03</a:t>
              </a:r>
              <a:endParaRPr sz="2000" b="1">
                <a:solidFill>
                  <a:schemeClr val="accent2"/>
                </a:solidFill>
                <a:latin typeface="Encode Sans"/>
                <a:ea typeface="Encode Sans"/>
                <a:cs typeface="Encode Sans"/>
                <a:sym typeface="Encode Sans"/>
              </a:endParaRPr>
            </a:p>
          </p:txBody>
        </p:sp>
      </p:grpSp>
      <p:grpSp>
        <p:nvGrpSpPr>
          <p:cNvPr id="200" name="Google Shape;200;p21"/>
          <p:cNvGrpSpPr/>
          <p:nvPr/>
        </p:nvGrpSpPr>
        <p:grpSpPr>
          <a:xfrm>
            <a:off x="5090963" y="1343450"/>
            <a:ext cx="3333038" cy="1010821"/>
            <a:chOff x="5090963" y="1343450"/>
            <a:chExt cx="3333038" cy="1010821"/>
          </a:xfrm>
        </p:grpSpPr>
        <p:sp>
          <p:nvSpPr>
            <p:cNvPr id="201" name="Google Shape;201;p21"/>
            <p:cNvSpPr txBox="1"/>
            <p:nvPr/>
          </p:nvSpPr>
          <p:spPr>
            <a:xfrm>
              <a:off x="6610200" y="1343450"/>
              <a:ext cx="1813800" cy="480600"/>
            </a:xfrm>
            <a:prstGeom prst="rect">
              <a:avLst/>
            </a:prstGeom>
            <a:noFill/>
            <a:ln>
              <a:noFill/>
            </a:ln>
          </p:spPr>
          <p:txBody>
            <a:bodyPr spcFirstLastPara="1" wrap="square" lIns="91425" tIns="91425" rIns="91425" bIns="91425" anchor="t" anchorCtr="0">
              <a:noAutofit/>
            </a:bodyPr>
            <a:lstStyle/>
            <a:p>
              <a:pPr algn="r"/>
              <a:r>
                <a:rPr kumimoji="0" lang="en-US" sz="1800" b="1" i="0" u="none" strike="noStrike" kern="0" cap="none" spc="0" normalizeH="0" baseline="0" noProof="0" dirty="0">
                  <a:ln>
                    <a:noFill/>
                  </a:ln>
                  <a:solidFill>
                    <a:schemeClr val="tx1">
                      <a:lumMod val="95000"/>
                      <a:lumOff val="5000"/>
                    </a:schemeClr>
                  </a:solidFill>
                  <a:effectLst/>
                  <a:uLnTx/>
                  <a:uFillTx/>
                  <a:latin typeface="Roboto" panose="02000000000000000000" pitchFamily="2" charset="0"/>
                  <a:ea typeface="Roboto" panose="02000000000000000000" pitchFamily="2" charset="0"/>
                  <a:cs typeface="Roboto" panose="02000000000000000000" pitchFamily="2" charset="0"/>
                  <a:sym typeface="Barlow Light"/>
                </a:rPr>
                <a:t>Disadvantages:</a:t>
              </a:r>
            </a:p>
            <a:p>
              <a:pPr marL="0" lvl="0" indent="0" algn="r" rtl="0">
                <a:spcBef>
                  <a:spcPts val="0"/>
                </a:spcBef>
                <a:spcAft>
                  <a:spcPts val="0"/>
                </a:spcAft>
                <a:buNone/>
              </a:pPr>
              <a:endParaRPr sz="1800" dirty="0">
                <a:solidFill>
                  <a:schemeClr val="dk1"/>
                </a:solidFill>
                <a:latin typeface="Doppio One"/>
                <a:ea typeface="Doppio One"/>
                <a:cs typeface="Doppio One"/>
                <a:sym typeface="Doppio One"/>
              </a:endParaRPr>
            </a:p>
          </p:txBody>
        </p:sp>
        <p:sp>
          <p:nvSpPr>
            <p:cNvPr id="202" name="Google Shape;202;p21"/>
            <p:cNvSpPr txBox="1"/>
            <p:nvPr/>
          </p:nvSpPr>
          <p:spPr>
            <a:xfrm>
              <a:off x="6610200" y="1747971"/>
              <a:ext cx="1813800" cy="606300"/>
            </a:xfrm>
            <a:prstGeom prst="rect">
              <a:avLst/>
            </a:prstGeom>
            <a:noFill/>
            <a:ln>
              <a:noFill/>
            </a:ln>
          </p:spPr>
          <p:txBody>
            <a:bodyPr spcFirstLastPara="1" wrap="square" lIns="91425" tIns="91425" rIns="91425" bIns="91425" anchor="t" anchorCtr="0">
              <a:noAutofit/>
            </a:bodyPr>
            <a:lstStyle/>
            <a:p>
              <a:pPr marL="342900" marR="0" lvl="0" indent="-342900" algn="l" defTabSz="914400" rtl="0" eaLnBrk="1" fontAlgn="auto" latinLnBrk="0" hangingPunct="1">
                <a:lnSpc>
                  <a:spcPts val="1800"/>
                </a:lnSpc>
                <a:spcBef>
                  <a:spcPts val="0"/>
                </a:spcBef>
                <a:spcAft>
                  <a:spcPts val="1050"/>
                </a:spcAft>
                <a:buClr>
                  <a:srgbClr val="A5B0FE"/>
                </a:buClr>
                <a:buSzPts val="1000"/>
                <a:buFont typeface="Symbol" panose="05050102010706020507" pitchFamily="18" charset="2"/>
                <a:buChar char=""/>
                <a:tabLst>
                  <a:tab pos="457200" algn="l"/>
                </a:tabLst>
                <a:defRPr/>
              </a:pPr>
              <a:r>
                <a:rPr kumimoji="0" lang="en-US" sz="1200" b="0" i="0" u="none" strike="noStrike" kern="100" cap="none" spc="0" normalizeH="0" baseline="0" noProof="0" dirty="0">
                  <a:ln>
                    <a:noFill/>
                  </a:ln>
                  <a:solidFill>
                    <a:schemeClr val="tx1">
                      <a:lumMod val="95000"/>
                      <a:lumOff val="5000"/>
                    </a:schemeClr>
                  </a:solidFill>
                  <a:effectLst/>
                  <a:uLnTx/>
                  <a:uFillTx/>
                  <a:latin typeface="Roboto" panose="02000000000000000000" pitchFamily="2" charset="0"/>
                  <a:ea typeface="Roboto" panose="02000000000000000000" pitchFamily="2" charset="0"/>
                  <a:cs typeface="Roboto" panose="02000000000000000000" pitchFamily="2" charset="0"/>
                  <a:sym typeface="Barlow Light"/>
                </a:rPr>
                <a:t>Inflexible to change</a:t>
              </a:r>
            </a:p>
          </p:txBody>
        </p:sp>
        <p:sp>
          <p:nvSpPr>
            <p:cNvPr id="203" name="Google Shape;203;p21"/>
            <p:cNvSpPr/>
            <p:nvPr/>
          </p:nvSpPr>
          <p:spPr>
            <a:xfrm>
              <a:off x="5090963" y="1507068"/>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dirty="0">
                  <a:solidFill>
                    <a:schemeClr val="accent2"/>
                  </a:solidFill>
                  <a:latin typeface="Encode Sans"/>
                  <a:ea typeface="Encode Sans"/>
                  <a:cs typeface="Encode Sans"/>
                  <a:sym typeface="Encode Sans"/>
                </a:rPr>
                <a:t>04</a:t>
              </a:r>
              <a:endParaRPr sz="2000" b="1" dirty="0">
                <a:solidFill>
                  <a:schemeClr val="accent2"/>
                </a:solidFill>
                <a:latin typeface="Encode Sans"/>
                <a:ea typeface="Encode Sans"/>
                <a:cs typeface="Encode Sans"/>
                <a:sym typeface="Encode Sans"/>
              </a:endParaRPr>
            </a:p>
          </p:txBody>
        </p:sp>
      </p:grpSp>
      <p:grpSp>
        <p:nvGrpSpPr>
          <p:cNvPr id="204" name="Google Shape;204;p21"/>
          <p:cNvGrpSpPr/>
          <p:nvPr/>
        </p:nvGrpSpPr>
        <p:grpSpPr>
          <a:xfrm>
            <a:off x="5090963" y="2595745"/>
            <a:ext cx="3333037" cy="724500"/>
            <a:chOff x="5090963" y="2595745"/>
            <a:chExt cx="3333037" cy="724500"/>
          </a:xfrm>
        </p:grpSpPr>
        <p:sp>
          <p:nvSpPr>
            <p:cNvPr id="206" name="Google Shape;206;p21"/>
            <p:cNvSpPr txBox="1"/>
            <p:nvPr/>
          </p:nvSpPr>
          <p:spPr>
            <a:xfrm>
              <a:off x="6610200" y="2713945"/>
              <a:ext cx="1813800" cy="606300"/>
            </a:xfrm>
            <a:prstGeom prst="rect">
              <a:avLst/>
            </a:prstGeom>
            <a:noFill/>
            <a:ln>
              <a:noFill/>
            </a:ln>
          </p:spPr>
          <p:txBody>
            <a:bodyPr spcFirstLastPara="1" wrap="square" lIns="91425" tIns="91425" rIns="91425" bIns="91425" anchor="t" anchorCtr="0">
              <a:noAutofit/>
            </a:bodyPr>
            <a:lstStyle/>
            <a:p>
              <a:pPr marL="342900" marR="0" lvl="0" indent="-342900" algn="l" defTabSz="914400" rtl="0" eaLnBrk="1" fontAlgn="auto" latinLnBrk="0" hangingPunct="1">
                <a:lnSpc>
                  <a:spcPts val="1800"/>
                </a:lnSpc>
                <a:spcBef>
                  <a:spcPts val="0"/>
                </a:spcBef>
                <a:spcAft>
                  <a:spcPts val="1050"/>
                </a:spcAft>
                <a:buClr>
                  <a:srgbClr val="A5B0FE"/>
                </a:buClr>
                <a:buSzPts val="1000"/>
                <a:buFont typeface="Symbol" panose="05050102010706020507" pitchFamily="18" charset="2"/>
                <a:buChar char=""/>
                <a:tabLst>
                  <a:tab pos="457200" algn="l"/>
                </a:tabLst>
                <a:defRPr/>
              </a:pPr>
              <a:r>
                <a:rPr kumimoji="0" lang="en-US" sz="1200" b="0" i="0" u="none" strike="noStrike" kern="100" cap="none" spc="0" normalizeH="0" baseline="0" noProof="0" dirty="0">
                  <a:ln>
                    <a:noFill/>
                  </a:ln>
                  <a:solidFill>
                    <a:schemeClr val="tx1">
                      <a:lumMod val="95000"/>
                      <a:lumOff val="5000"/>
                    </a:schemeClr>
                  </a:solidFill>
                  <a:effectLst/>
                  <a:uLnTx/>
                  <a:uFillTx/>
                  <a:latin typeface="Roboto" panose="02000000000000000000" pitchFamily="2" charset="0"/>
                  <a:ea typeface="Roboto" panose="02000000000000000000" pitchFamily="2" charset="0"/>
                  <a:cs typeface="Roboto" panose="02000000000000000000" pitchFamily="2" charset="0"/>
                  <a:sym typeface="Barlow Light"/>
                </a:rPr>
                <a:t>Limited to pre-determined solutions .</a:t>
              </a:r>
            </a:p>
          </p:txBody>
        </p:sp>
        <p:sp>
          <p:nvSpPr>
            <p:cNvPr id="207" name="Google Shape;207;p21"/>
            <p:cNvSpPr/>
            <p:nvPr/>
          </p:nvSpPr>
          <p:spPr>
            <a:xfrm>
              <a:off x="5090963" y="2595745"/>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05</a:t>
              </a:r>
              <a:endParaRPr sz="2000" b="1">
                <a:solidFill>
                  <a:schemeClr val="accent2"/>
                </a:solidFill>
                <a:latin typeface="Encode Sans"/>
                <a:ea typeface="Encode Sans"/>
                <a:cs typeface="Encode Sans"/>
                <a:sym typeface="Encode Sans"/>
              </a:endParaRPr>
            </a:p>
          </p:txBody>
        </p:sp>
      </p:grpSp>
      <p:grpSp>
        <p:nvGrpSpPr>
          <p:cNvPr id="208" name="Google Shape;208;p21"/>
          <p:cNvGrpSpPr/>
          <p:nvPr/>
        </p:nvGrpSpPr>
        <p:grpSpPr>
          <a:xfrm>
            <a:off x="5090963" y="3684427"/>
            <a:ext cx="3333037" cy="724500"/>
            <a:chOff x="5090963" y="3684427"/>
            <a:chExt cx="3333037" cy="724500"/>
          </a:xfrm>
        </p:grpSpPr>
        <p:sp>
          <p:nvSpPr>
            <p:cNvPr id="210" name="Google Shape;210;p21"/>
            <p:cNvSpPr txBox="1"/>
            <p:nvPr/>
          </p:nvSpPr>
          <p:spPr>
            <a:xfrm>
              <a:off x="6610200" y="3684427"/>
              <a:ext cx="1813800" cy="606300"/>
            </a:xfrm>
            <a:prstGeom prst="rect">
              <a:avLst/>
            </a:prstGeom>
            <a:noFill/>
            <a:ln>
              <a:noFill/>
            </a:ln>
          </p:spPr>
          <p:txBody>
            <a:bodyPr spcFirstLastPara="1" wrap="square" lIns="91425" tIns="91425" rIns="91425" bIns="91425" anchor="t" anchorCtr="0">
              <a:noAutofit/>
            </a:bodyPr>
            <a:lstStyle/>
            <a:p>
              <a:pPr marL="342900" marR="0" lvl="0" indent="-342900" algn="l" defTabSz="914400" rtl="0" eaLnBrk="1" fontAlgn="auto" latinLnBrk="0" hangingPunct="1">
                <a:lnSpc>
                  <a:spcPts val="1800"/>
                </a:lnSpc>
                <a:spcBef>
                  <a:spcPts val="0"/>
                </a:spcBef>
                <a:spcAft>
                  <a:spcPts val="1050"/>
                </a:spcAft>
                <a:buClr>
                  <a:srgbClr val="A5B0FE"/>
                </a:buClr>
                <a:buSzPts val="1000"/>
                <a:buFont typeface="Symbol" panose="05050102010706020507" pitchFamily="18" charset="2"/>
                <a:buChar char=""/>
                <a:tabLst>
                  <a:tab pos="457200" algn="l"/>
                </a:tabLst>
                <a:defRPr/>
              </a:pPr>
              <a:r>
                <a:rPr kumimoji="0" lang="en-US" sz="1200" b="0" i="0" u="none" strike="noStrike" kern="100" cap="none" spc="0" normalizeH="0" baseline="0" noProof="0" dirty="0">
                  <a:ln>
                    <a:noFill/>
                  </a:ln>
                  <a:solidFill>
                    <a:schemeClr val="tx1">
                      <a:lumMod val="95000"/>
                      <a:lumOff val="5000"/>
                    </a:schemeClr>
                  </a:solidFill>
                  <a:effectLst/>
                  <a:uLnTx/>
                  <a:uFillTx/>
                  <a:latin typeface="Roboto" panose="02000000000000000000" pitchFamily="2" charset="0"/>
                  <a:ea typeface="Roboto" panose="02000000000000000000" pitchFamily="2" charset="0"/>
                  <a:cs typeface="Roboto" panose="02000000000000000000" pitchFamily="2" charset="0"/>
                  <a:sym typeface="Barlow Light"/>
                </a:rPr>
                <a:t>Can result in lower motivation and participation from lower-level employees</a:t>
              </a:r>
            </a:p>
          </p:txBody>
        </p:sp>
        <p:sp>
          <p:nvSpPr>
            <p:cNvPr id="211" name="Google Shape;211;p21"/>
            <p:cNvSpPr/>
            <p:nvPr/>
          </p:nvSpPr>
          <p:spPr>
            <a:xfrm>
              <a:off x="5090963" y="3684427"/>
              <a:ext cx="724500" cy="7245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Encode Sans"/>
                  <a:ea typeface="Encode Sans"/>
                  <a:cs typeface="Encode Sans"/>
                  <a:sym typeface="Encode Sans"/>
                </a:rPr>
                <a:t>06</a:t>
              </a:r>
              <a:endParaRPr sz="2000" b="1">
                <a:solidFill>
                  <a:schemeClr val="accent2"/>
                </a:solidFill>
                <a:latin typeface="Encode Sans"/>
                <a:ea typeface="Encode Sans"/>
                <a:cs typeface="Encode Sans"/>
                <a:sym typeface="Encode Sans"/>
              </a:endParaRPr>
            </a:p>
          </p:txBody>
        </p:sp>
      </p:grpSp>
      <p:cxnSp>
        <p:nvCxnSpPr>
          <p:cNvPr id="212" name="Google Shape;212;p21"/>
          <p:cNvCxnSpPr>
            <a:stCxn id="189" idx="4"/>
            <a:endCxn id="195" idx="0"/>
          </p:cNvCxnSpPr>
          <p:nvPr/>
        </p:nvCxnSpPr>
        <p:spPr>
          <a:xfrm>
            <a:off x="3690788" y="2231519"/>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3" name="Google Shape;213;p21"/>
          <p:cNvCxnSpPr>
            <a:cxnSpLocks/>
            <a:stCxn id="195" idx="4"/>
            <a:endCxn id="199" idx="0"/>
          </p:cNvCxnSpPr>
          <p:nvPr/>
        </p:nvCxnSpPr>
        <p:spPr>
          <a:xfrm>
            <a:off x="3690838" y="3320245"/>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21"/>
          <p:cNvCxnSpPr>
            <a:stCxn id="203" idx="4"/>
            <a:endCxn id="207" idx="0"/>
          </p:cNvCxnSpPr>
          <p:nvPr/>
        </p:nvCxnSpPr>
        <p:spPr>
          <a:xfrm>
            <a:off x="5453213" y="2231568"/>
            <a:ext cx="0" cy="36420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21"/>
          <p:cNvCxnSpPr>
            <a:stCxn id="207" idx="4"/>
            <a:endCxn id="211" idx="0"/>
          </p:cNvCxnSpPr>
          <p:nvPr/>
        </p:nvCxnSpPr>
        <p:spPr>
          <a:xfrm>
            <a:off x="5453213" y="3320245"/>
            <a:ext cx="0" cy="364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719600" y="354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Roboto" panose="02000000000000000000" pitchFamily="2" charset="0"/>
                <a:ea typeface="Roboto" panose="02000000000000000000" pitchFamily="2" charset="0"/>
                <a:cs typeface="Roboto" panose="02000000000000000000" pitchFamily="2" charset="0"/>
              </a:rPr>
              <a:t>Topic</a:t>
            </a:r>
            <a:br>
              <a:rPr lang="en-US" sz="2000" dirty="0">
                <a:latin typeface="Roboto" panose="02000000000000000000" pitchFamily="2" charset="0"/>
                <a:ea typeface="Roboto" panose="02000000000000000000" pitchFamily="2" charset="0"/>
                <a:cs typeface="Roboto" panose="02000000000000000000" pitchFamily="2" charset="0"/>
              </a:rPr>
            </a:br>
            <a: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What's </a:t>
            </a:r>
            <a:r>
              <a:rPr lang="en-US" sz="2000"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topdowm</a:t>
            </a:r>
            <a: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t>
            </a:r>
            <a:r>
              <a:rPr lang="en-US" sz="2000" dirty="0" err="1">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appoach</a:t>
            </a:r>
            <a: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 and how to apply it?</a:t>
            </a:r>
            <a:b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Apply </a:t>
            </a:r>
            <a:r>
              <a:rPr lang="en-US" sz="2000" dirty="0" err="1">
                <a:latin typeface="Roboto" panose="02000000000000000000" pitchFamily="2" charset="0"/>
                <a:ea typeface="Roboto" panose="02000000000000000000" pitchFamily="2" charset="0"/>
                <a:cs typeface="Roboto" panose="02000000000000000000" pitchFamily="2" charset="0"/>
              </a:rPr>
              <a:t>topdowm</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appoach</a:t>
            </a:r>
            <a:endParaRPr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22" name="Google Shape;222;p22"/>
          <p:cNvGrpSpPr/>
          <p:nvPr/>
        </p:nvGrpSpPr>
        <p:grpSpPr>
          <a:xfrm>
            <a:off x="5468324" y="2121920"/>
            <a:ext cx="1951736" cy="1657960"/>
            <a:chOff x="4540931" y="2020555"/>
            <a:chExt cx="1951736" cy="1657960"/>
          </a:xfrm>
        </p:grpSpPr>
        <p:sp>
          <p:nvSpPr>
            <p:cNvPr id="223" name="Google Shape;223;p22"/>
            <p:cNvSpPr/>
            <p:nvPr/>
          </p:nvSpPr>
          <p:spPr>
            <a:xfrm>
              <a:off x="4568767" y="2020555"/>
              <a:ext cx="1923900" cy="780900"/>
            </a:xfrm>
            <a:prstGeom prst="rect">
              <a:avLst/>
            </a:prstGeom>
            <a:solidFill>
              <a:schemeClr val="lt2"/>
            </a:solid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Desire</a:t>
              </a:r>
              <a:endParaRPr dirty="0">
                <a:latin typeface="Encode Sans"/>
                <a:ea typeface="Encode Sans"/>
                <a:cs typeface="Encode Sans"/>
                <a:sym typeface="Encode Sans"/>
              </a:endParaRPr>
            </a:p>
          </p:txBody>
        </p:sp>
        <p:sp>
          <p:nvSpPr>
            <p:cNvPr id="226" name="Google Shape;226;p22"/>
            <p:cNvSpPr txBox="1"/>
            <p:nvPr/>
          </p:nvSpPr>
          <p:spPr>
            <a:xfrm>
              <a:off x="4540931" y="3013115"/>
              <a:ext cx="1923898" cy="665400"/>
            </a:xfrm>
            <a:prstGeom prst="rect">
              <a:avLst/>
            </a:prstGeom>
            <a:noFill/>
            <a:ln>
              <a:noFill/>
            </a:ln>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Stage 3: Once you have the code skeleton, implement dependent methods one by one</a:t>
              </a:r>
            </a:p>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and run the unit test.</a:t>
              </a:r>
            </a:p>
          </p:txBody>
        </p:sp>
      </p:grpSp>
      <p:grpSp>
        <p:nvGrpSpPr>
          <p:cNvPr id="227" name="Google Shape;227;p22"/>
          <p:cNvGrpSpPr/>
          <p:nvPr/>
        </p:nvGrpSpPr>
        <p:grpSpPr>
          <a:xfrm>
            <a:off x="3556241" y="1804495"/>
            <a:ext cx="1932408" cy="1997070"/>
            <a:chOff x="2643675" y="1791445"/>
            <a:chExt cx="1932408" cy="1997070"/>
          </a:xfrm>
        </p:grpSpPr>
        <p:sp>
          <p:nvSpPr>
            <p:cNvPr id="228" name="Google Shape;228;p22"/>
            <p:cNvSpPr/>
            <p:nvPr/>
          </p:nvSpPr>
          <p:spPr>
            <a:xfrm>
              <a:off x="2643675" y="1791445"/>
              <a:ext cx="1923900" cy="1067700"/>
            </a:xfrm>
            <a:prstGeom prst="rect">
              <a:avLst/>
            </a:prstGeom>
            <a:solidFill>
              <a:schemeClr val="accent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lt1"/>
                  </a:solidFill>
                  <a:latin typeface="Doppio One"/>
                  <a:ea typeface="Doppio One"/>
                  <a:cs typeface="Doppio One"/>
                  <a:sym typeface="Doppio One"/>
                </a:rPr>
                <a:t>Interest</a:t>
              </a:r>
              <a:endParaRPr>
                <a:latin typeface="Encode Sans"/>
                <a:ea typeface="Encode Sans"/>
                <a:cs typeface="Encode Sans"/>
                <a:sym typeface="Encode Sans"/>
              </a:endParaRPr>
            </a:p>
          </p:txBody>
        </p:sp>
        <p:sp>
          <p:nvSpPr>
            <p:cNvPr id="231" name="Google Shape;231;p22"/>
            <p:cNvSpPr txBox="1"/>
            <p:nvPr/>
          </p:nvSpPr>
          <p:spPr>
            <a:xfrm>
              <a:off x="2652185" y="3123115"/>
              <a:ext cx="1923898" cy="665400"/>
            </a:xfrm>
            <a:prstGeom prst="rect">
              <a:avLst/>
            </a:prstGeom>
            <a:noFill/>
            <a:ln>
              <a:noFill/>
            </a:ln>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Stage 2: Generate dependent methods, classes, </a:t>
              </a:r>
              <a:r>
                <a:rPr lang="en-US" sz="1200" kern="100"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enums</a:t>
              </a: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etc., used in stage 1. For now, just generate empty dependent methods or classes and </a:t>
              </a:r>
              <a:r>
                <a:rPr lang="en-US" sz="1200" kern="100"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dort</a:t>
              </a: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bother implementing</a:t>
              </a:r>
            </a:p>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them during this stage.</a:t>
              </a:r>
            </a:p>
            <a:p>
              <a:pPr marL="0" marR="0" indent="0">
                <a:lnSpc>
                  <a:spcPct val="107000"/>
                </a:lnSpc>
                <a:spcBef>
                  <a:spcPts val="0"/>
                </a:spcBef>
                <a:spcAft>
                  <a:spcPts val="800"/>
                </a:spcAft>
                <a:buNone/>
              </a:pPr>
              <a:endPar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p:txBody>
        </p:sp>
      </p:grpSp>
      <p:grpSp>
        <p:nvGrpSpPr>
          <p:cNvPr id="237" name="Google Shape;237;p22"/>
          <p:cNvGrpSpPr/>
          <p:nvPr/>
        </p:nvGrpSpPr>
        <p:grpSpPr>
          <a:xfrm>
            <a:off x="1644160" y="1557405"/>
            <a:ext cx="1923900" cy="2244160"/>
            <a:chOff x="719600" y="1544450"/>
            <a:chExt cx="1923900" cy="2244160"/>
          </a:xfrm>
        </p:grpSpPr>
        <p:sp>
          <p:nvSpPr>
            <p:cNvPr id="240" name="Google Shape;240;p22"/>
            <p:cNvSpPr txBox="1"/>
            <p:nvPr/>
          </p:nvSpPr>
          <p:spPr>
            <a:xfrm>
              <a:off x="719602" y="3123210"/>
              <a:ext cx="1923898" cy="665400"/>
            </a:xfrm>
            <a:prstGeom prst="rect">
              <a:avLst/>
            </a:prstGeom>
            <a:noFill/>
            <a:ln>
              <a:noFill/>
            </a:ln>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Stage 1: Break down the method's logic into steps using comments, as shown in the</a:t>
              </a:r>
            </a:p>
            <a:p>
              <a:pPr marL="0" marR="0" indent="0">
                <a:lnSpc>
                  <a:spcPct val="107000"/>
                </a:lnSpc>
                <a:spcBef>
                  <a:spcPts val="0"/>
                </a:spcBef>
                <a:spcAft>
                  <a:spcPts val="800"/>
                </a:spcAft>
                <a:buNone/>
              </a:pPr>
              <a:r>
                <a:rPr lang="en-US" sz="1200" kern="10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example below. </a:t>
              </a:r>
            </a:p>
          </p:txBody>
        </p:sp>
        <p:sp>
          <p:nvSpPr>
            <p:cNvPr id="241" name="Google Shape;241;p22"/>
            <p:cNvSpPr/>
            <p:nvPr/>
          </p:nvSpPr>
          <p:spPr>
            <a:xfrm>
              <a:off x="719600" y="1544450"/>
              <a:ext cx="1923900" cy="13146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1100"/>
                <a:buFont typeface="Arial"/>
                <a:buNone/>
              </a:pPr>
              <a:r>
                <a:rPr lang="en" sz="1800" b="1">
                  <a:solidFill>
                    <a:schemeClr val="lt1"/>
                  </a:solidFill>
                  <a:latin typeface="Doppio One"/>
                  <a:ea typeface="Doppio One"/>
                  <a:cs typeface="Doppio One"/>
                  <a:sym typeface="Doppio One"/>
                </a:rPr>
                <a:t>Attention</a:t>
              </a:r>
              <a:endParaRPr>
                <a:latin typeface="Encode Sans"/>
                <a:ea typeface="Encode Sans"/>
                <a:cs typeface="Encode Sans"/>
                <a:sym typeface="Encode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71945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kern="12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Tocpic</a:t>
            </a:r>
            <a: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a:t>
            </a:r>
            <a:b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Learning how to learn and learn fast</a:t>
            </a:r>
            <a:b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r>
              <a:rPr lang="en-US" sz="12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Mind map How to learn and learn fast</a:t>
            </a:r>
            <a:br>
              <a:rPr lang="en-US" sz="20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br>
            <a:endParaRPr sz="2000" dirty="0">
              <a:solidFill>
                <a:schemeClr val="accent2">
                  <a:lumMod val="40000"/>
                  <a:lumOff val="60000"/>
                </a:schemeClr>
              </a:solidFill>
            </a:endParaRPr>
          </a:p>
        </p:txBody>
      </p:sp>
      <p:sp>
        <p:nvSpPr>
          <p:cNvPr id="275" name="Google Shape;275;p24"/>
          <p:cNvSpPr txBox="1"/>
          <p:nvPr/>
        </p:nvSpPr>
        <p:spPr>
          <a:xfrm>
            <a:off x="6080400" y="1336300"/>
            <a:ext cx="2343600" cy="507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p:txBody>
      </p:sp>
      <p:grpSp>
        <p:nvGrpSpPr>
          <p:cNvPr id="276" name="Google Shape;276;p24"/>
          <p:cNvGrpSpPr/>
          <p:nvPr/>
        </p:nvGrpSpPr>
        <p:grpSpPr>
          <a:xfrm>
            <a:off x="719450" y="1336300"/>
            <a:ext cx="2344150" cy="1059900"/>
            <a:chOff x="719450" y="1336300"/>
            <a:chExt cx="2344150" cy="1059900"/>
          </a:xfrm>
        </p:grpSpPr>
        <p:sp>
          <p:nvSpPr>
            <p:cNvPr id="277" name="Google Shape;277;p24"/>
            <p:cNvSpPr txBox="1"/>
            <p:nvPr/>
          </p:nvSpPr>
          <p:spPr>
            <a:xfrm>
              <a:off x="719450" y="1775500"/>
              <a:ext cx="2343600" cy="620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sp>
          <p:nvSpPr>
            <p:cNvPr id="278" name="Google Shape;278;p24"/>
            <p:cNvSpPr txBox="1"/>
            <p:nvPr/>
          </p:nvSpPr>
          <p:spPr>
            <a:xfrm>
              <a:off x="720000" y="1336300"/>
              <a:ext cx="2343600" cy="507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endParaRPr sz="1800" b="1" dirty="0">
                <a:solidFill>
                  <a:schemeClr val="dk1"/>
                </a:solidFill>
                <a:latin typeface="Doppio One"/>
                <a:ea typeface="Doppio One"/>
                <a:cs typeface="Doppio One"/>
                <a:sym typeface="Doppio One"/>
              </a:endParaRPr>
            </a:p>
          </p:txBody>
        </p:sp>
      </p:grpSp>
      <p:pic>
        <p:nvPicPr>
          <p:cNvPr id="3" name="Picture 2">
            <a:extLst>
              <a:ext uri="{FF2B5EF4-FFF2-40B4-BE49-F238E27FC236}">
                <a16:creationId xmlns:a16="http://schemas.microsoft.com/office/drawing/2014/main" id="{74343094-A8F8-23AD-7442-9A98007FBF84}"/>
              </a:ext>
            </a:extLst>
          </p:cNvPr>
          <p:cNvPicPr>
            <a:picLocks noChangeAspect="1"/>
          </p:cNvPicPr>
          <p:nvPr/>
        </p:nvPicPr>
        <p:blipFill>
          <a:blip r:embed="rId3"/>
          <a:stretch>
            <a:fillRect/>
          </a:stretch>
        </p:blipFill>
        <p:spPr>
          <a:xfrm>
            <a:off x="487194" y="1153420"/>
            <a:ext cx="8168512" cy="42002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224880" y="2459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Learning how to learn and learn fast</a:t>
            </a:r>
            <a:endParaRPr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31364616-35A2-4916-C430-2AD48179AE1D}"/>
              </a:ext>
            </a:extLst>
          </p:cNvPr>
          <p:cNvSpPr txBox="1"/>
          <p:nvPr/>
        </p:nvSpPr>
        <p:spPr>
          <a:xfrm>
            <a:off x="1016000" y="1232922"/>
            <a:ext cx="6766560" cy="2677656"/>
          </a:xfrm>
          <a:prstGeom prst="rect">
            <a:avLst/>
          </a:prstGeom>
          <a:noFill/>
        </p:spPr>
        <p:txBody>
          <a:bodyPr wrap="square" rtlCol="0">
            <a:spAutoFit/>
          </a:bodyPr>
          <a:lstStyle/>
          <a:p>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What’s </a:t>
            </a:r>
            <a:r>
              <a:rPr lang="en-US" sz="2400" dirty="0" err="1">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Learning:Learning</a:t>
            </a:r>
            <a:r>
              <a:rPr lang="en-US" sz="24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(also known as studying, learning, or learning) is the process of acquiring new understanding, knowledge, behavior, skills, values, attitudes, and interests. The ability to learn is seen in humans and animals</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8"/>
          <p:cNvSpPr txBox="1">
            <a:spLocks noGrp="1"/>
          </p:cNvSpPr>
          <p:nvPr>
            <p:ph type="title"/>
          </p:nvPr>
        </p:nvSpPr>
        <p:spPr>
          <a:xfrm>
            <a:off x="719703" y="2174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accent2">
                    <a:lumMod val="40000"/>
                    <a:lumOff val="60000"/>
                  </a:schemeClr>
                </a:solidFill>
                <a:latin typeface="Roboto" panose="02000000000000000000" pitchFamily="2" charset="0"/>
                <a:ea typeface="Roboto" panose="02000000000000000000" pitchFamily="2" charset="0"/>
                <a:cs typeface="Roboto" panose="02000000000000000000" pitchFamily="2" charset="0"/>
              </a:rPr>
              <a:t>Why is it necessary to learn</a:t>
            </a:r>
            <a:endParaRPr dirty="0">
              <a:solidFill>
                <a:schemeClr val="accent2">
                  <a:lumMod val="40000"/>
                  <a:lumOff val="60000"/>
                </a:schemeClr>
              </a:solidFill>
            </a:endParaRPr>
          </a:p>
        </p:txBody>
      </p:sp>
      <p:sp>
        <p:nvSpPr>
          <p:cNvPr id="407" name="Google Shape;407;p28"/>
          <p:cNvSpPr txBox="1"/>
          <p:nvPr/>
        </p:nvSpPr>
        <p:spPr>
          <a:xfrm>
            <a:off x="2917431" y="2063200"/>
            <a:ext cx="3307016" cy="1975714"/>
          </a:xfrm>
          <a:prstGeom prst="rect">
            <a:avLst/>
          </a:prstGeom>
          <a:solidFill>
            <a:schemeClr val="lt2"/>
          </a:solidFill>
          <a:ln>
            <a:noFill/>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sz="1050" dirty="0">
                <a:solidFill>
                  <a:schemeClr val="tx1"/>
                </a:solidFill>
                <a:latin typeface="Roboto" panose="02000000000000000000" pitchFamily="2" charset="0"/>
                <a:ea typeface="Roboto" panose="02000000000000000000" pitchFamily="2" charset="0"/>
                <a:cs typeface="Roboto" panose="02000000000000000000" pitchFamily="2" charset="0"/>
              </a:rPr>
              <a:t>Learning is very important, it makes us better aware of the values ​​of life One of the most important purposes of learning. "Living together" is the ability to integrate into society, communication skills, behavior... to adapt to all living environments and complex human relationships in the process of living so as not to fall behind. lost. This is an inevitable consequence of "knowing" and "doing".</a:t>
            </a:r>
          </a:p>
        </p:txBody>
      </p:sp>
      <p:sp>
        <p:nvSpPr>
          <p:cNvPr id="408" name="Google Shape;408;p28"/>
          <p:cNvSpPr txBox="1"/>
          <p:nvPr/>
        </p:nvSpPr>
        <p:spPr>
          <a:xfrm>
            <a:off x="719975" y="1962605"/>
            <a:ext cx="1702672" cy="2234155"/>
          </a:xfrm>
          <a:prstGeom prst="rect">
            <a:avLst/>
          </a:prstGeom>
          <a:solidFill>
            <a:schemeClr val="accent2"/>
          </a:solidFill>
          <a:ln>
            <a:noFill/>
          </a:ln>
        </p:spPr>
        <p:txBody>
          <a:bodyPr spcFirstLastPara="1" wrap="square" lIns="91425" tIns="91425" rIns="91425" bIns="91425" anchor="ctr" anchorCtr="0">
            <a:noAutofit/>
          </a:bodyPr>
          <a:lstStyle/>
          <a:p>
            <a:pPr lvl="0"/>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President  Nelson Mandela once said “Education is the most powerful weapon you can use to change the world." You don't need to mobilize the army to destroy a country, but attack education This shows that learning not only helps you improve your knowledge and expand your mind, but also helps you contribute less to the development of the country.</a:t>
            </a:r>
          </a:p>
        </p:txBody>
      </p:sp>
      <p:sp>
        <p:nvSpPr>
          <p:cNvPr id="409" name="Google Shape;409;p28"/>
          <p:cNvSpPr txBox="1"/>
          <p:nvPr/>
        </p:nvSpPr>
        <p:spPr>
          <a:xfrm>
            <a:off x="6721031" y="1950720"/>
            <a:ext cx="1702672" cy="2088194"/>
          </a:xfrm>
          <a:prstGeom prst="rect">
            <a:avLst/>
          </a:prstGeom>
          <a:solidFill>
            <a:schemeClr val="accent2"/>
          </a:solidFill>
          <a:ln>
            <a:noFill/>
          </a:ln>
        </p:spPr>
        <p:txBody>
          <a:bodyPr spcFirstLastPara="1" wrap="square" lIns="91425" tIns="91425" rIns="91425" bIns="91425" anchor="ctr" anchorCtr="0">
            <a:noAutofit/>
          </a:bodyPr>
          <a:lstStyle/>
          <a:p>
            <a:pPr lvl="0"/>
            <a:r>
              <a:rPr lang="en-US" dirty="0">
                <a:solidFill>
                  <a:schemeClr val="tx1"/>
                </a:solidFill>
                <a:latin typeface="Roboto" panose="02000000000000000000" pitchFamily="2" charset="0"/>
                <a:ea typeface="Roboto" panose="02000000000000000000" pitchFamily="2" charset="0"/>
                <a:cs typeface="Roboto" panose="02000000000000000000" pitchFamily="2" charset="0"/>
              </a:rPr>
              <a:t>When we first start learning, we may not understand it, but everything seems impossible until it is completed.</a:t>
            </a:r>
          </a:p>
        </p:txBody>
      </p:sp>
      <p:cxnSp>
        <p:nvCxnSpPr>
          <p:cNvPr id="418" name="Google Shape;418;p28"/>
          <p:cNvCxnSpPr>
            <a:cxnSpLocks/>
          </p:cNvCxnSpPr>
          <p:nvPr/>
        </p:nvCxnSpPr>
        <p:spPr>
          <a:xfrm>
            <a:off x="4571776" y="1701100"/>
            <a:ext cx="0" cy="362100"/>
          </a:xfrm>
          <a:prstGeom prst="straightConnector1">
            <a:avLst/>
          </a:prstGeom>
          <a:noFill/>
          <a:ln w="9525" cap="flat" cmpd="sng">
            <a:solidFill>
              <a:schemeClr val="lt2"/>
            </a:solidFill>
            <a:prstDash val="solid"/>
            <a:round/>
            <a:headEnd type="triangle" w="med" len="med"/>
            <a:tailEnd type="triangle" w="med" len="med"/>
          </a:ln>
        </p:spPr>
      </p:cxnSp>
      <p:cxnSp>
        <p:nvCxnSpPr>
          <p:cNvPr id="419" name="Google Shape;419;p28"/>
          <p:cNvCxnSpPr>
            <a:cxnSpLocks/>
            <a:stCxn id="407" idx="2"/>
          </p:cNvCxnSpPr>
          <p:nvPr/>
        </p:nvCxnSpPr>
        <p:spPr>
          <a:xfrm>
            <a:off x="4570939" y="4038914"/>
            <a:ext cx="837" cy="157847"/>
          </a:xfrm>
          <a:prstGeom prst="straightConnector1">
            <a:avLst/>
          </a:prstGeom>
          <a:noFill/>
          <a:ln w="9525" cap="flat" cmpd="sng">
            <a:solidFill>
              <a:schemeClr val="lt2"/>
            </a:solidFill>
            <a:prstDash val="solid"/>
            <a:round/>
            <a:headEnd type="triangle" w="med" len="med"/>
            <a:tailEnd type="triangle" w="med" len="med"/>
          </a:ln>
        </p:spPr>
      </p:cxnSp>
      <p:cxnSp>
        <p:nvCxnSpPr>
          <p:cNvPr id="427" name="Google Shape;427;p28"/>
          <p:cNvCxnSpPr>
            <a:cxnSpLocks/>
            <a:stCxn id="408" idx="0"/>
            <a:endCxn id="409" idx="0"/>
          </p:cNvCxnSpPr>
          <p:nvPr/>
        </p:nvCxnSpPr>
        <p:spPr>
          <a:xfrm rot="5400000" flipH="1" flipV="1">
            <a:off x="4565897" y="-1043865"/>
            <a:ext cx="11885" cy="6001056"/>
          </a:xfrm>
          <a:prstGeom prst="bentConnector3">
            <a:avLst>
              <a:gd name="adj1" fmla="val 2023433"/>
            </a:avLst>
          </a:prstGeom>
          <a:noFill/>
          <a:ln w="9525" cap="flat" cmpd="sng">
            <a:solidFill>
              <a:schemeClr val="lt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1252</Words>
  <Application>Microsoft Office PowerPoint</Application>
  <PresentationFormat>On-screen Show (16:9)</PresentationFormat>
  <Paragraphs>101</Paragraphs>
  <Slides>23</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Encode Sans</vt:lpstr>
      <vt:lpstr>Bebas Neue</vt:lpstr>
      <vt:lpstr>Roboto Condensed Light</vt:lpstr>
      <vt:lpstr>Arial</vt:lpstr>
      <vt:lpstr>Barlow Light</vt:lpstr>
      <vt:lpstr>Symbol</vt:lpstr>
      <vt:lpstr>Open Sans</vt:lpstr>
      <vt:lpstr>Anaheim</vt:lpstr>
      <vt:lpstr>Roboto</vt:lpstr>
      <vt:lpstr>Nunito Light</vt:lpstr>
      <vt:lpstr>Doppio One</vt:lpstr>
      <vt:lpstr>Computer Networking Project Proposal Infographics by Slidesgo</vt:lpstr>
      <vt:lpstr>Wellcome to Journey to your best program Challenge 0</vt:lpstr>
      <vt:lpstr>Topic What's topdowm appoach and how to apply it?</vt:lpstr>
      <vt:lpstr>Topic What's topdowm appoach and how to apply it? What's topdown approach?  </vt:lpstr>
      <vt:lpstr>Topic What's topdowm appoach and how to apply it? When to Use the Top-Down Approach? </vt:lpstr>
      <vt:lpstr>Topic What's topdowm appoach and how to apply it? Advantages and Disadvantages topdown appoach</vt:lpstr>
      <vt:lpstr>Topic What's topdowm appoach and how to apply it? Apply topdowm appoach</vt:lpstr>
      <vt:lpstr>Tocpic: Learning how to learn and learn fast Mind map How to learn and learn fast </vt:lpstr>
      <vt:lpstr>Learning how to learn and learn fast</vt:lpstr>
      <vt:lpstr>Why is it necessary to learn</vt:lpstr>
      <vt:lpstr>When do you need to learning </vt:lpstr>
      <vt:lpstr>Application of learning</vt:lpstr>
      <vt:lpstr>Topic:Aotonomy at work  Mindmap: Aotonomy at work </vt:lpstr>
      <vt:lpstr>What’s aotonomy at work</vt:lpstr>
      <vt:lpstr>Identify a person who is autonomy at work </vt:lpstr>
      <vt:lpstr>Effective when having autonomy at work </vt:lpstr>
      <vt:lpstr>Reasons to have autonomy at work </vt:lpstr>
      <vt:lpstr>How to be autonomy at work  </vt:lpstr>
      <vt:lpstr>Topic: What's the smart question how to apply it on your daily basis/work</vt:lpstr>
      <vt:lpstr>What's the smart question</vt:lpstr>
      <vt:lpstr>What would happen if smart questions were applied?</vt:lpstr>
      <vt:lpstr>Elements of smart questioning</vt:lpstr>
      <vt:lpstr>Apply smart questions to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Wellcome to Journey to your best program Challenge 0</dc:title>
  <dc:creator>Hai</dc:creator>
  <cp:lastModifiedBy>phan duc hai</cp:lastModifiedBy>
  <cp:revision>6</cp:revision>
  <dcterms:modified xsi:type="dcterms:W3CDTF">2024-01-23T07:05:49Z</dcterms:modified>
</cp:coreProperties>
</file>