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9" r:id="rId2"/>
    <p:sldId id="268" r:id="rId3"/>
    <p:sldId id="295" r:id="rId4"/>
    <p:sldId id="304" r:id="rId5"/>
    <p:sldId id="305" r:id="rId6"/>
    <p:sldId id="301" r:id="rId7"/>
    <p:sldId id="309" r:id="rId8"/>
    <p:sldId id="296" r:id="rId9"/>
    <p:sldId id="307" r:id="rId10"/>
    <p:sldId id="297" r:id="rId11"/>
    <p:sldId id="306" r:id="rId12"/>
    <p:sldId id="302" r:id="rId13"/>
    <p:sldId id="303" r:id="rId14"/>
    <p:sldId id="308" r:id="rId15"/>
    <p:sldId id="298" r:id="rId16"/>
    <p:sldId id="29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24C1C"/>
    <a:srgbClr val="D29933"/>
    <a:srgbClr val="FF9933"/>
    <a:srgbClr val="D24C17"/>
    <a:srgbClr val="C94C25"/>
    <a:srgbClr val="FF5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1" autoAdjust="0"/>
    <p:restoredTop sz="92750" autoAdjust="0"/>
  </p:normalViewPr>
  <p:slideViewPr>
    <p:cSldViewPr>
      <p:cViewPr varScale="1">
        <p:scale>
          <a:sx n="108" d="100"/>
          <a:sy n="108" d="100"/>
        </p:scale>
        <p:origin x="1968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42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=""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=""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=""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=""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=""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6111875"/>
            <a:ext cx="5791200" cy="365125"/>
          </a:xfrm>
          <a:prstGeom prst="rect">
            <a:avLst/>
          </a:prstGeom>
        </p:spPr>
        <p:txBody>
          <a:bodyPr tIns="0" bIns="0" anchor="b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Báo cáo tổng kết 2017 - PMO</a:t>
            </a:r>
            <a:endParaRPr lang="en-US" dirty="0"/>
          </a:p>
        </p:txBody>
      </p:sp>
      <p:pic>
        <p:nvPicPr>
          <p:cNvPr id="2051" name="Picture 1" descr="logo+Luvina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95402" cy="787402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outerShdw blurRad="177800" dist="50800" dir="5400000" algn="ctr" rotWithShape="0">
              <a:srgbClr val="000000">
                <a:alpha val="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61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=""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=""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=""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  <p:pic>
        <p:nvPicPr>
          <p:cNvPr id="1027" name="Picture 1" descr="logo+Luvina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591" y="1994"/>
            <a:ext cx="1230913" cy="748202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0"/>
              </a:srgb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2" r:id="rId5"/>
    <p:sldLayoutId id="2147483656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marL="182880" algn="l" rtl="0" eaLnBrk="1" latinLnBrk="0" hangingPunct="1">
        <a:spcBef>
          <a:spcPct val="0"/>
        </a:spcBef>
        <a:buNone/>
        <a:defRPr sz="32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6600" y="1219200"/>
            <a:ext cx="8382000" cy="1066800"/>
          </a:xfrm>
        </p:spPr>
        <p:txBody>
          <a:bodyPr/>
          <a:lstStyle/>
          <a:p>
            <a:pPr algn="l"/>
            <a:r>
              <a:rPr lang="vi-VN" sz="3600" dirty="0" smtClean="0"/>
              <a:t>TEST</a:t>
            </a:r>
            <a:r>
              <a:rPr lang="en-US" sz="3600" dirty="0" smtClean="0"/>
              <a:t> &amp; CONFIRM BUG</a:t>
            </a:r>
            <a:r>
              <a:rPr lang="vi-VN" sz="3600" dirty="0" smtClean="0"/>
              <a:t/>
            </a:r>
            <a:br>
              <a:rPr lang="vi-VN" sz="3600" dirty="0" smtClean="0"/>
            </a:br>
            <a:r>
              <a:rPr lang="vi-VN" sz="3600" dirty="0" smtClean="0"/>
              <a:t>BẰNG CHỨNG</a:t>
            </a:r>
            <a:r>
              <a:rPr lang="en-US" sz="3600" dirty="0" smtClean="0"/>
              <a:t> TEST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849666"/>
            <a:ext cx="4488656" cy="1234575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: </a:t>
            </a:r>
            <a:r>
              <a:rPr lang="en-US" b="1" dirty="0" smtClean="0"/>
              <a:t>TMO</a:t>
            </a:r>
          </a:p>
          <a:p>
            <a:pPr algn="ctr"/>
            <a:r>
              <a:rPr lang="en-US" sz="1800" i="1" dirty="0" err="1" smtClean="0"/>
              <a:t>Hà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Nội</a:t>
            </a:r>
            <a:r>
              <a:rPr lang="en-US" sz="1800" i="1" dirty="0" smtClean="0"/>
              <a:t>, </a:t>
            </a:r>
            <a:r>
              <a:rPr lang="en-US" sz="1800" i="1" dirty="0" err="1" smtClean="0"/>
              <a:t>Năm</a:t>
            </a:r>
            <a:r>
              <a:rPr lang="en-US" sz="1800" i="1" dirty="0" smtClean="0"/>
              <a:t> 2018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92579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7389" y="28832"/>
            <a:ext cx="8915400" cy="799306"/>
          </a:xfrm>
        </p:spPr>
        <p:txBody>
          <a:bodyPr/>
          <a:lstStyle/>
          <a:p>
            <a:r>
              <a:rPr lang="en-US" dirty="0" smtClean="0"/>
              <a:t>IV. </a:t>
            </a:r>
            <a:r>
              <a:rPr lang="en-US" dirty="0" smtClean="0">
                <a:solidFill>
                  <a:srgbClr val="D24C17"/>
                </a:solidFill>
              </a:rPr>
              <a:t>LƯU Ý KHI </a:t>
            </a:r>
            <a:r>
              <a:rPr lang="vi-VN" dirty="0">
                <a:solidFill>
                  <a:srgbClr val="D24C17"/>
                </a:solidFill>
              </a:rPr>
              <a:t>ADD BUG</a:t>
            </a:r>
            <a:r>
              <a:rPr lang="en-US" dirty="0">
                <a:solidFill>
                  <a:srgbClr val="D24C17"/>
                </a:solidFill>
              </a:rPr>
              <a:t> &amp; </a:t>
            </a:r>
            <a:r>
              <a:rPr lang="en-US" dirty="0" smtClean="0">
                <a:solidFill>
                  <a:srgbClr val="D24C17"/>
                </a:solidFill>
              </a:rPr>
              <a:t>CONFIRM BUG</a:t>
            </a:r>
            <a:endParaRPr lang="en-US" dirty="0">
              <a:solidFill>
                <a:srgbClr val="D24C17"/>
              </a:solidFill>
            </a:endParaRPr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5791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Bug </a:t>
            </a:r>
            <a:r>
              <a:rPr lang="en-US" dirty="0" err="1" smtClean="0">
                <a:solidFill>
                  <a:schemeClr val="bg1"/>
                </a:solidFill>
              </a:rPr>
              <a:t>phải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nội</a:t>
            </a:r>
            <a:r>
              <a:rPr lang="en-US" dirty="0" smtClean="0">
                <a:solidFill>
                  <a:schemeClr val="bg1"/>
                </a:solidFill>
              </a:rPr>
              <a:t> dung </a:t>
            </a:r>
            <a:r>
              <a:rPr lang="en-US" dirty="0" err="1" smtClean="0">
                <a:solidFill>
                  <a:schemeClr val="bg1"/>
                </a:solidFill>
              </a:rPr>
              <a:t>dễ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hiểu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dễ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: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bg1"/>
                </a:solidFill>
              </a:rPr>
              <a:t>Tiêu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đề</a:t>
            </a:r>
            <a:r>
              <a:rPr lang="en-US" dirty="0">
                <a:solidFill>
                  <a:schemeClr val="bg1"/>
                </a:solidFill>
              </a:rPr>
              <a:t>(VN) : Theo </a:t>
            </a:r>
            <a:r>
              <a:rPr lang="en-US" dirty="0" err="1">
                <a:solidFill>
                  <a:schemeClr val="bg1"/>
                </a:solidFill>
              </a:rPr>
              <a:t>quy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định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án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Thông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thường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gồm</a:t>
            </a:r>
            <a:r>
              <a:rPr lang="en-US" dirty="0">
                <a:solidFill>
                  <a:schemeClr val="bg1"/>
                </a:solidFill>
              </a:rPr>
              <a:t> [Ticket] + [</a:t>
            </a:r>
            <a:r>
              <a:rPr lang="en-US" dirty="0" err="1">
                <a:solidFill>
                  <a:schemeClr val="bg1"/>
                </a:solidFill>
              </a:rPr>
              <a:t>Tên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màn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hình</a:t>
            </a:r>
            <a:r>
              <a:rPr lang="en-US" dirty="0">
                <a:solidFill>
                  <a:schemeClr val="bg1"/>
                </a:solidFill>
              </a:rPr>
              <a:t>] + [</a:t>
            </a:r>
            <a:r>
              <a:rPr lang="en-US" dirty="0" err="1">
                <a:solidFill>
                  <a:schemeClr val="bg1"/>
                </a:solidFill>
              </a:rPr>
              <a:t>Nội</a:t>
            </a:r>
            <a:r>
              <a:rPr lang="en-US" dirty="0">
                <a:solidFill>
                  <a:schemeClr val="bg1"/>
                </a:solidFill>
              </a:rPr>
              <a:t> dung </a:t>
            </a:r>
            <a:r>
              <a:rPr lang="en-US" dirty="0" err="1">
                <a:solidFill>
                  <a:schemeClr val="bg1"/>
                </a:solidFill>
              </a:rPr>
              <a:t>tóm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tắt</a:t>
            </a:r>
            <a:r>
              <a:rPr lang="en-US" dirty="0">
                <a:solidFill>
                  <a:schemeClr val="bg1"/>
                </a:solidFill>
              </a:rPr>
              <a:t> bug].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bg1"/>
                </a:solidFill>
              </a:rPr>
              <a:t>Nội</a:t>
            </a:r>
            <a:r>
              <a:rPr lang="en-US" dirty="0">
                <a:solidFill>
                  <a:schemeClr val="bg1"/>
                </a:solidFill>
              </a:rPr>
              <a:t> dung bug(VN) : </a:t>
            </a:r>
            <a:r>
              <a:rPr lang="en-US" dirty="0" err="1">
                <a:solidFill>
                  <a:schemeClr val="bg1"/>
                </a:solidFill>
              </a:rPr>
              <a:t>Mô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từng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bước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thực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hiện</a:t>
            </a:r>
            <a:r>
              <a:rPr lang="en-US" dirty="0">
                <a:solidFill>
                  <a:schemeClr val="bg1"/>
                </a:solidFill>
              </a:rPr>
              <a:t> bug </a:t>
            </a:r>
            <a:r>
              <a:rPr lang="en-US" dirty="0" err="1">
                <a:solidFill>
                  <a:schemeClr val="bg1"/>
                </a:solidFill>
              </a:rPr>
              <a:t>thường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gồm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bg1"/>
                </a:solidFill>
              </a:rPr>
              <a:t>Mô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hiện</a:t>
            </a:r>
            <a:r>
              <a:rPr lang="en-US" dirty="0">
                <a:solidFill>
                  <a:schemeClr val="bg1"/>
                </a:solidFill>
              </a:rPr>
              <a:t> bug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điều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kiện</a:t>
            </a:r>
            <a:r>
              <a:rPr lang="en-US" dirty="0">
                <a:solidFill>
                  <a:schemeClr val="bg1"/>
                </a:solidFill>
              </a:rPr>
              <a:t> data ( </a:t>
            </a:r>
            <a:r>
              <a:rPr lang="en-US" dirty="0" err="1">
                <a:solidFill>
                  <a:schemeClr val="bg1"/>
                </a:solidFill>
              </a:rPr>
              <a:t>nếu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cần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Chi </a:t>
            </a:r>
            <a:r>
              <a:rPr lang="en-US" dirty="0" err="1" smtClean="0">
                <a:solidFill>
                  <a:schemeClr val="bg1"/>
                </a:solidFill>
              </a:rPr>
              <a:t>tiết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bước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thực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 </a:t>
            </a:r>
            <a:r>
              <a:rPr lang="en-US" dirty="0" err="1" smtClean="0">
                <a:solidFill>
                  <a:schemeClr val="bg1"/>
                </a:solidFill>
              </a:rPr>
              <a:t>Lấy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từ</a:t>
            </a:r>
            <a:r>
              <a:rPr lang="en-US" dirty="0" smtClean="0">
                <a:solidFill>
                  <a:schemeClr val="bg1"/>
                </a:solidFill>
              </a:rPr>
              <a:t> case test </a:t>
            </a:r>
            <a:r>
              <a:rPr lang="en-US" dirty="0" err="1" smtClean="0">
                <a:solidFill>
                  <a:schemeClr val="bg1"/>
                </a:solidFill>
              </a:rPr>
              <a:t>nếu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có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bg1"/>
                </a:solidFill>
              </a:rPr>
              <a:t>Hiện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trạng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hiện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lỗi</a:t>
            </a:r>
            <a:r>
              <a:rPr lang="en-US" dirty="0">
                <a:solidFill>
                  <a:schemeClr val="bg1"/>
                </a:solidFill>
              </a:rPr>
              <a:t> ( </a:t>
            </a:r>
            <a:r>
              <a:rPr lang="en-US" dirty="0" err="1">
                <a:solidFill>
                  <a:schemeClr val="bg1"/>
                </a:solidFill>
              </a:rPr>
              <a:t>sai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req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sai</a:t>
            </a:r>
            <a:r>
              <a:rPr lang="en-US" dirty="0">
                <a:solidFill>
                  <a:schemeClr val="bg1"/>
                </a:solidFill>
              </a:rPr>
              <a:t> logic, </a:t>
            </a:r>
            <a:r>
              <a:rPr lang="en-US" dirty="0" err="1">
                <a:solidFill>
                  <a:schemeClr val="bg1"/>
                </a:solidFill>
              </a:rPr>
              <a:t>thiếu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thừa</a:t>
            </a:r>
            <a:r>
              <a:rPr lang="en-US" dirty="0">
                <a:solidFill>
                  <a:schemeClr val="bg1"/>
                </a:solidFill>
              </a:rPr>
              <a:t> ….)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/>
                </a:solidFill>
              </a:rPr>
              <a:t>Mô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tập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trung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lỗi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không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mô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lan</a:t>
            </a:r>
            <a:r>
              <a:rPr lang="en-US" dirty="0">
                <a:solidFill>
                  <a:schemeClr val="bg1"/>
                </a:solidFill>
              </a:rPr>
              <a:t> man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bg1"/>
                </a:solidFill>
              </a:rPr>
              <a:t>Kết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muốn</a:t>
            </a:r>
            <a:r>
              <a:rPr lang="en-US" dirty="0">
                <a:solidFill>
                  <a:schemeClr val="bg1"/>
                </a:solidFill>
              </a:rPr>
              <a:t> : </a:t>
            </a:r>
            <a:r>
              <a:rPr lang="en-US" dirty="0" err="1">
                <a:solidFill>
                  <a:schemeClr val="bg1"/>
                </a:solidFill>
              </a:rPr>
              <a:t>Mô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muốn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một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ràng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dễ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hiểu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cứ</a:t>
            </a:r>
            <a:r>
              <a:rPr lang="en-US" dirty="0" smtClean="0">
                <a:solidFill>
                  <a:schemeClr val="bg1"/>
                </a:solidFill>
              </a:rPr>
              <a:t> ( </a:t>
            </a:r>
            <a:r>
              <a:rPr lang="en-US" dirty="0" err="1">
                <a:solidFill>
                  <a:schemeClr val="bg1"/>
                </a:solidFill>
              </a:rPr>
              <a:t>Lấy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từ</a:t>
            </a:r>
            <a:r>
              <a:rPr lang="en-US" dirty="0">
                <a:solidFill>
                  <a:schemeClr val="bg1"/>
                </a:solidFill>
              </a:rPr>
              <a:t> case test </a:t>
            </a:r>
            <a:r>
              <a:rPr lang="en-US" dirty="0" err="1">
                <a:solidFill>
                  <a:schemeClr val="bg1"/>
                </a:solidFill>
              </a:rPr>
              <a:t>nếu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có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bg1"/>
                </a:solidFill>
              </a:rPr>
              <a:t>Môi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trường</a:t>
            </a:r>
            <a:r>
              <a:rPr lang="en-US" dirty="0" smtClean="0">
                <a:solidFill>
                  <a:schemeClr val="bg1"/>
                </a:solidFill>
              </a:rPr>
              <a:t> test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version </a:t>
            </a:r>
            <a:r>
              <a:rPr lang="en-US" dirty="0" err="1" smtClean="0">
                <a:solidFill>
                  <a:schemeClr val="bg1"/>
                </a:solidFill>
              </a:rPr>
              <a:t>phát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sinh</a:t>
            </a:r>
            <a:r>
              <a:rPr lang="en-US" dirty="0" smtClean="0">
                <a:solidFill>
                  <a:schemeClr val="bg1"/>
                </a:solidFill>
              </a:rPr>
              <a:t> bug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Upload files: </a:t>
            </a:r>
            <a:r>
              <a:rPr lang="en-US" dirty="0" err="1" smtClean="0">
                <a:solidFill>
                  <a:schemeClr val="bg1"/>
                </a:solidFill>
              </a:rPr>
              <a:t>Là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file </a:t>
            </a:r>
            <a:r>
              <a:rPr lang="en-US" dirty="0" err="1" smtClean="0">
                <a:solidFill>
                  <a:schemeClr val="bg1"/>
                </a:solidFill>
              </a:rPr>
              <a:t>ghi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trạng</a:t>
            </a:r>
            <a:r>
              <a:rPr lang="en-US" dirty="0" smtClean="0">
                <a:solidFill>
                  <a:schemeClr val="bg1"/>
                </a:solidFill>
              </a:rPr>
              <a:t> bug. </a:t>
            </a:r>
            <a:r>
              <a:rPr lang="en-US" dirty="0" err="1" smtClean="0">
                <a:solidFill>
                  <a:schemeClr val="bg1"/>
                </a:solidFill>
              </a:rPr>
              <a:t>Có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khoanh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vùng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bị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lỗi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4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vi-V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7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9" y="419894"/>
            <a:ext cx="8915400" cy="799306"/>
          </a:xfrm>
        </p:spPr>
        <p:txBody>
          <a:bodyPr/>
          <a:lstStyle/>
          <a:p>
            <a:r>
              <a:rPr lang="en-US" dirty="0" smtClean="0">
                <a:solidFill>
                  <a:srgbClr val="D24C1C"/>
                </a:solidFill>
              </a:rPr>
              <a:t>IV. </a:t>
            </a:r>
            <a:r>
              <a:rPr lang="en-US" dirty="0">
                <a:solidFill>
                  <a:srgbClr val="D24C1C"/>
                </a:solidFill>
              </a:rPr>
              <a:t>LƯU Ý KHI </a:t>
            </a:r>
            <a:r>
              <a:rPr lang="vi-VN" dirty="0">
                <a:solidFill>
                  <a:srgbClr val="D24C1C"/>
                </a:solidFill>
              </a:rPr>
              <a:t>ADD BUG</a:t>
            </a:r>
            <a:r>
              <a:rPr lang="en-US" dirty="0">
                <a:solidFill>
                  <a:srgbClr val="D24C1C"/>
                </a:solidFill>
              </a:rPr>
              <a:t> &amp; CONFIRM BUG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 err="1" smtClean="0">
                <a:solidFill>
                  <a:schemeClr val="bg1"/>
                </a:solidFill>
              </a:rPr>
              <a:t>Khi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chuyển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trạng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thái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trạng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thái</a:t>
            </a:r>
            <a:r>
              <a:rPr lang="en-US" sz="1800" dirty="0" smtClean="0">
                <a:solidFill>
                  <a:schemeClr val="bg1"/>
                </a:solidFill>
              </a:rPr>
              <a:t> test status </a:t>
            </a:r>
            <a:r>
              <a:rPr lang="en-US" sz="1800" dirty="0" err="1" smtClean="0">
                <a:solidFill>
                  <a:schemeClr val="bg1"/>
                </a:solidFill>
              </a:rPr>
              <a:t>thì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phải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và</a:t>
            </a:r>
            <a:r>
              <a:rPr lang="en-US" sz="1800" dirty="0" smtClean="0">
                <a:solidFill>
                  <a:schemeClr val="bg1"/>
                </a:solidFill>
              </a:rPr>
              <a:t> reply </a:t>
            </a:r>
            <a:r>
              <a:rPr lang="en-US" sz="1800" dirty="0" err="1" smtClean="0">
                <a:solidFill>
                  <a:schemeClr val="bg1"/>
                </a:solidFill>
              </a:rPr>
              <a:t>nội</a:t>
            </a:r>
            <a:r>
              <a:rPr lang="en-US" sz="1800" dirty="0" smtClean="0">
                <a:solidFill>
                  <a:schemeClr val="bg1"/>
                </a:solidFill>
              </a:rPr>
              <a:t> dung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err="1" smtClean="0">
                <a:solidFill>
                  <a:schemeClr val="bg1"/>
                </a:solidFill>
              </a:rPr>
              <a:t>Lý</a:t>
            </a:r>
            <a:r>
              <a:rPr lang="en-US" sz="1600" dirty="0" smtClean="0">
                <a:solidFill>
                  <a:schemeClr val="bg1"/>
                </a:solidFill>
              </a:rPr>
              <a:t> do ( </a:t>
            </a:r>
            <a:r>
              <a:rPr lang="en-US" sz="1600" dirty="0" err="1" smtClean="0">
                <a:solidFill>
                  <a:schemeClr val="bg1"/>
                </a:solidFill>
              </a:rPr>
              <a:t>Nếu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chuyển</a:t>
            </a:r>
            <a:r>
              <a:rPr lang="en-US" sz="1600" dirty="0" smtClean="0">
                <a:solidFill>
                  <a:schemeClr val="bg1"/>
                </a:solidFill>
              </a:rPr>
              <a:t> sang </a:t>
            </a:r>
            <a:r>
              <a:rPr lang="en-US" sz="1600" dirty="0" err="1" smtClean="0">
                <a:solidFill>
                  <a:schemeClr val="bg1"/>
                </a:solidFill>
              </a:rPr>
              <a:t>ingone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notpass</a:t>
            </a:r>
            <a:r>
              <a:rPr lang="en-US" sz="1600" dirty="0" smtClean="0">
                <a:solidFill>
                  <a:schemeClr val="bg1"/>
                </a:solidFill>
              </a:rPr>
              <a:t>, confirm)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/>
                </a:solidFill>
              </a:rPr>
              <a:t>Version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err="1" smtClean="0">
                <a:solidFill>
                  <a:schemeClr val="bg1"/>
                </a:solidFill>
              </a:rPr>
              <a:t>Mô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tả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bổ</a:t>
            </a:r>
            <a:r>
              <a:rPr lang="en-US" sz="1600" dirty="0" smtClean="0">
                <a:solidFill>
                  <a:schemeClr val="bg1"/>
                </a:solidFill>
              </a:rPr>
              <a:t> sung (</a:t>
            </a:r>
            <a:r>
              <a:rPr lang="en-US" sz="1600" dirty="0" err="1" smtClean="0">
                <a:solidFill>
                  <a:schemeClr val="bg1"/>
                </a:solidFill>
              </a:rPr>
              <a:t>Nếu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cần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1"/>
                </a:solidFill>
              </a:rPr>
              <a:t>Sau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khi</a:t>
            </a:r>
            <a:r>
              <a:rPr lang="en-US" dirty="0" smtClean="0">
                <a:solidFill>
                  <a:schemeClr val="bg1"/>
                </a:solidFill>
              </a:rPr>
              <a:t> Add bug </a:t>
            </a:r>
            <a:r>
              <a:rPr lang="en-US" dirty="0" err="1" smtClean="0">
                <a:solidFill>
                  <a:schemeClr val="bg1"/>
                </a:solidFill>
              </a:rPr>
              <a:t>hoặc</a:t>
            </a:r>
            <a:r>
              <a:rPr lang="en-US" dirty="0" smtClean="0">
                <a:solidFill>
                  <a:schemeClr val="bg1"/>
                </a:solidFill>
              </a:rPr>
              <a:t> confirm bug </a:t>
            </a:r>
            <a:r>
              <a:rPr lang="en-US" dirty="0" err="1" smtClean="0">
                <a:solidFill>
                  <a:schemeClr val="bg1"/>
                </a:solidFill>
              </a:rPr>
              <a:t>thì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liên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quan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1"/>
                </a:solidFill>
              </a:rPr>
              <a:t>Đánh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đúng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nghiêm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trọng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bug : </a:t>
            </a:r>
            <a:endParaRPr lang="en-US" dirty="0" smtClean="0">
              <a:solidFill>
                <a:srgbClr val="FF0000"/>
              </a:solidFill>
            </a:endParaRPr>
          </a:p>
          <a:p>
            <a:pPr marL="64008" indent="0">
              <a:buNone/>
            </a:pPr>
            <a:endParaRPr lang="vi-VN" sz="1800" dirty="0">
              <a:solidFill>
                <a:srgbClr val="0000FF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738309"/>
              </p:ext>
            </p:extLst>
          </p:nvPr>
        </p:nvGraphicFramePr>
        <p:xfrm>
          <a:off x="914401" y="3886199"/>
          <a:ext cx="7696199" cy="251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999"/>
                <a:gridCol w="3276600"/>
                <a:gridCol w="3657600"/>
              </a:tblGrid>
              <a:tr h="307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</a:rPr>
                        <a:t>Phân</a:t>
                      </a:r>
                      <a:r>
                        <a:rPr lang="en-US" sz="1000" b="1" u="none" strike="noStrike" dirty="0">
                          <a:effectLst/>
                        </a:rPr>
                        <a:t> </a:t>
                      </a:r>
                      <a:r>
                        <a:rPr lang="en-US" sz="1000" b="1" u="none" strike="noStrike" dirty="0" err="1">
                          <a:effectLst/>
                        </a:rPr>
                        <a:t>loại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</a:rPr>
                        <a:t>Tiêu</a:t>
                      </a:r>
                      <a:r>
                        <a:rPr lang="en-US" sz="1000" b="1" u="none" strike="noStrike" dirty="0">
                          <a:effectLst/>
                        </a:rPr>
                        <a:t> </a:t>
                      </a:r>
                      <a:r>
                        <a:rPr lang="en-US" sz="1000" b="1" u="none" strike="noStrike" dirty="0" err="1">
                          <a:effectLst/>
                        </a:rPr>
                        <a:t>chuẩn</a:t>
                      </a:r>
                      <a:r>
                        <a:rPr lang="en-US" sz="1000" b="1" u="none" strike="noStrike" dirty="0">
                          <a:effectLst/>
                        </a:rPr>
                        <a:t> </a:t>
                      </a:r>
                      <a:r>
                        <a:rPr lang="en-US" sz="1000" b="1" u="none" strike="noStrike" dirty="0" err="1">
                          <a:effectLst/>
                        </a:rPr>
                        <a:t>phân</a:t>
                      </a:r>
                      <a:r>
                        <a:rPr lang="en-US" sz="1000" b="1" u="none" strike="noStrike" dirty="0">
                          <a:effectLst/>
                        </a:rPr>
                        <a:t> </a:t>
                      </a:r>
                      <a:r>
                        <a:rPr lang="en-US" sz="1000" b="1" u="none" strike="noStrike" dirty="0" err="1">
                          <a:effectLst/>
                        </a:rPr>
                        <a:t>loại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</a:rPr>
                        <a:t>Nội</a:t>
                      </a:r>
                      <a:r>
                        <a:rPr lang="en-US" sz="1000" b="1" u="none" strike="noStrike" dirty="0">
                          <a:effectLst/>
                        </a:rPr>
                        <a:t> dung </a:t>
                      </a:r>
                      <a:r>
                        <a:rPr lang="en-US" sz="1000" b="1" u="none" strike="noStrike" dirty="0" err="1">
                          <a:effectLst/>
                        </a:rPr>
                        <a:t>và</a:t>
                      </a:r>
                      <a:r>
                        <a:rPr lang="en-US" sz="1000" b="1" u="none" strike="noStrike" dirty="0">
                          <a:effectLst/>
                        </a:rPr>
                        <a:t> </a:t>
                      </a:r>
                      <a:r>
                        <a:rPr lang="en-US" sz="1000" b="1" u="none" strike="noStrike" dirty="0" err="1">
                          <a:effectLst/>
                        </a:rPr>
                        <a:t>ví</a:t>
                      </a:r>
                      <a:r>
                        <a:rPr lang="en-US" sz="1000" b="1" u="none" strike="noStrike" dirty="0">
                          <a:effectLst/>
                        </a:rPr>
                        <a:t> </a:t>
                      </a:r>
                      <a:r>
                        <a:rPr lang="en-US" sz="1000" b="1" u="none" strike="noStrike" dirty="0" err="1">
                          <a:effectLst/>
                        </a:rPr>
                        <a:t>dụ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77" marR="9077" marT="9077" marB="0" anchor="ctr"/>
                </a:tc>
              </a:tr>
              <a:tr h="8259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 smtClean="0">
                          <a:effectLst/>
                        </a:rPr>
                        <a:t>Hight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u="none" strike="noStrike" dirty="0">
                          <a:effectLst/>
                        </a:rPr>
                        <a:t>Bug làm ảnh hưởng tới chức năng, logic chương trình.</a:t>
                      </a:r>
                      <a:br>
                        <a:rPr lang="vi-VN" sz="1000" u="none" strike="noStrike" dirty="0">
                          <a:effectLst/>
                        </a:rPr>
                      </a:br>
                      <a:r>
                        <a:rPr lang="vi-VN" sz="1000" u="none" strike="noStrike" dirty="0">
                          <a:effectLst/>
                        </a:rPr>
                        <a:t>Bug làm chương trình hoạt động sai so với REQ/Thiết kế.</a:t>
                      </a:r>
                      <a:endParaRPr lang="vi-V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u="none" strike="noStrike" dirty="0">
                          <a:effectLst/>
                        </a:rPr>
                        <a:t>+ Xử lý thiếu (Input có nhưng chưa xử lý, thiết kế thiếu nội dung req, code thiếu nội dung thiết kế, ...)</a:t>
                      </a:r>
                      <a:br>
                        <a:rPr lang="vi-VN" sz="1000" u="none" strike="noStrike" dirty="0">
                          <a:effectLst/>
                        </a:rPr>
                      </a:br>
                      <a:r>
                        <a:rPr lang="vi-VN" sz="1000" u="none" strike="noStrike" dirty="0">
                          <a:effectLst/>
                        </a:rPr>
                        <a:t>+ Xử lý sai (Output có nhưng sai)</a:t>
                      </a:r>
                      <a:endParaRPr lang="vi-V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77" marR="9077" marT="9077" marB="0" anchor="ctr"/>
                </a:tc>
              </a:tr>
              <a:tr h="8259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</a:rPr>
                        <a:t>Medium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u="none" strike="noStrike">
                          <a:effectLst/>
                        </a:rPr>
                        <a:t>Bug không làm ảnh hưởng tới chức năng, logic chương trình.</a:t>
                      </a:r>
                      <a:br>
                        <a:rPr lang="vi-VN" sz="1000" u="none" strike="noStrike">
                          <a:effectLst/>
                        </a:rPr>
                      </a:br>
                      <a:r>
                        <a:rPr lang="vi-VN" sz="1000" u="none" strike="noStrike">
                          <a:effectLst/>
                        </a:rPr>
                        <a:t>Bug không làm chương trình hoạt động sai so với REQ/Thiết kế.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u="none" strike="noStrike" dirty="0">
                          <a:effectLst/>
                        </a:rPr>
                        <a:t>+ Vi phạm rule/checklist/quan điểm của dự án.</a:t>
                      </a:r>
                      <a:br>
                        <a:rPr lang="vi-VN" sz="1000" u="none" strike="noStrike" dirty="0">
                          <a:effectLst/>
                        </a:rPr>
                      </a:br>
                      <a:r>
                        <a:rPr lang="vi-VN" sz="1000" u="none" strike="noStrike" dirty="0">
                          <a:effectLst/>
                        </a:rPr>
                        <a:t>+ Xử lý không tối ưu (vd: Nội dung viết thừa/khó hiểu, Code làm chậm chương trình, ..)</a:t>
                      </a:r>
                      <a:endParaRPr lang="vi-V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77" marR="9077" marT="9077" marB="0" anchor="ctr"/>
                </a:tc>
              </a:tr>
              <a:tr h="555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</a:rPr>
                        <a:t>Low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u="none" strike="noStrike">
                          <a:effectLst/>
                        </a:rPr>
                        <a:t>Các nội dung nếu sửa sẽ làm cho sản phẩm tốt hơn (ví dụ: tính dễ đọc/hiểu, tính dễ dùng, …)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Tên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n-US" sz="1000" u="none" strike="noStrike" dirty="0" err="1">
                          <a:effectLst/>
                        </a:rPr>
                        <a:t>sai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n-US" sz="1000" u="none" strike="noStrike" dirty="0" err="1">
                          <a:effectLst/>
                        </a:rPr>
                        <a:t>chính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n-US" sz="1000" u="none" strike="noStrike" dirty="0" err="1">
                          <a:effectLst/>
                        </a:rPr>
                        <a:t>tả</a:t>
                      </a:r>
                      <a:r>
                        <a:rPr lang="en-US" sz="1000" u="none" strike="noStrike" dirty="0">
                          <a:effectLst/>
                        </a:rPr>
                        <a:t>, format/</a:t>
                      </a:r>
                      <a:r>
                        <a:rPr lang="en-US" sz="1000" u="none" strike="noStrike" dirty="0" err="1">
                          <a:effectLst/>
                        </a:rPr>
                        <a:t>trình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n-US" sz="1000" u="none" strike="noStrike" dirty="0" err="1">
                          <a:effectLst/>
                        </a:rPr>
                        <a:t>bày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n-US" sz="1000" u="none" strike="noStrike" dirty="0" err="1">
                          <a:effectLst/>
                        </a:rPr>
                        <a:t>không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n-US" sz="1000" u="none" strike="noStrike" dirty="0" err="1">
                          <a:effectLst/>
                        </a:rPr>
                        <a:t>thống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n-US" sz="1000" u="none" strike="noStrike" dirty="0" err="1">
                          <a:effectLst/>
                        </a:rPr>
                        <a:t>nhất</a:t>
                      </a:r>
                      <a:r>
                        <a:rPr lang="en-US" sz="1000" u="none" strike="noStrike" dirty="0">
                          <a:effectLst/>
                        </a:rPr>
                        <a:t>, …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=&gt; </a:t>
                      </a:r>
                      <a:r>
                        <a:rPr lang="en-US" sz="1000" u="none" strike="noStrike" dirty="0" err="1">
                          <a:effectLst/>
                        </a:rPr>
                        <a:t>Sửa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n-US" sz="1000" u="none" strike="noStrike" dirty="0" err="1">
                          <a:effectLst/>
                        </a:rPr>
                        <a:t>thì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n-US" sz="1000" u="none" strike="noStrike" dirty="0" err="1">
                          <a:effectLst/>
                        </a:rPr>
                        <a:t>tốt</a:t>
                      </a:r>
                      <a:r>
                        <a:rPr lang="en-US" sz="1000" u="none" strike="noStrike" dirty="0">
                          <a:effectLst/>
                        </a:rPr>
                        <a:t>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77" marR="9077" marT="9077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51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7315200" cy="799306"/>
          </a:xfrm>
        </p:spPr>
        <p:txBody>
          <a:bodyPr/>
          <a:lstStyle/>
          <a:p>
            <a:r>
              <a:rPr lang="en-US"/>
              <a:t>V</a:t>
            </a:r>
            <a:r>
              <a:rPr lang="en-US" smtClean="0"/>
              <a:t>.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727" y="1371600"/>
            <a:ext cx="8229600" cy="4572000"/>
          </a:xfrm>
        </p:spPr>
        <p:txBody>
          <a:bodyPr>
            <a:normAutofit/>
          </a:bodyPr>
          <a:lstStyle/>
          <a:p>
            <a:pPr marL="521208" indent="-457200">
              <a:buFont typeface="+mj-lt"/>
              <a:buAutoNum type="arabicPeriod"/>
            </a:pPr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test data </a:t>
            </a:r>
            <a:r>
              <a:rPr lang="en-US" b="1" dirty="0" err="1" smtClean="0"/>
              <a:t>vô</a:t>
            </a:r>
            <a:r>
              <a:rPr lang="en-US" b="1" dirty="0" smtClean="0"/>
              <a:t> </a:t>
            </a:r>
            <a:r>
              <a:rPr lang="en-US" b="1" dirty="0" err="1" smtClean="0"/>
              <a:t>nghĩa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giống</a:t>
            </a:r>
            <a:r>
              <a:rPr lang="en-US" b="1" dirty="0" smtClean="0"/>
              <a:t> </a:t>
            </a:r>
            <a:r>
              <a:rPr lang="en-US" b="1" dirty="0" err="1" smtClean="0"/>
              <a:t>nhau</a:t>
            </a:r>
            <a:r>
              <a:rPr lang="en-US" b="1" dirty="0" smtClean="0"/>
              <a:t> </a:t>
            </a:r>
            <a:r>
              <a:rPr lang="en-US" b="1" dirty="0" err="1" smtClean="0"/>
              <a:t>cho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trường</a:t>
            </a:r>
            <a:r>
              <a:rPr lang="en-US" b="1" dirty="0" smtClean="0"/>
              <a:t>( </a:t>
            </a:r>
            <a:r>
              <a:rPr lang="en-US" b="1" dirty="0" err="1" smtClean="0"/>
              <a:t>toàn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0,1,aaa…)</a:t>
            </a:r>
          </a:p>
          <a:p>
            <a:pPr marL="438912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33600"/>
            <a:ext cx="6248400" cy="446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06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7315200" cy="799306"/>
          </a:xfrm>
        </p:spPr>
        <p:txBody>
          <a:bodyPr/>
          <a:lstStyle/>
          <a:p>
            <a:r>
              <a:rPr lang="en-US"/>
              <a:t>V</a:t>
            </a:r>
            <a:r>
              <a:rPr lang="en-US" smtClean="0"/>
              <a:t>.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727" y="1371600"/>
            <a:ext cx="8229600" cy="4572000"/>
          </a:xfrm>
        </p:spPr>
        <p:txBody>
          <a:bodyPr>
            <a:normAutofit/>
          </a:bodyPr>
          <a:lstStyle/>
          <a:p>
            <a:pPr marL="521208" indent="-457200">
              <a:buFont typeface="+mj-lt"/>
              <a:buAutoNum type="arabicPeriod" startAt="2"/>
            </a:pPr>
            <a:r>
              <a:rPr lang="en-US" b="1" dirty="0" smtClean="0"/>
              <a:t>Data test Max 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ký</a:t>
            </a:r>
            <a:r>
              <a:rPr lang="en-US" b="1" dirty="0" smtClean="0"/>
              <a:t> </a:t>
            </a:r>
            <a:r>
              <a:rPr lang="en-US" b="1" dirty="0" err="1" smtClean="0"/>
              <a:t>tự</a:t>
            </a:r>
            <a:r>
              <a:rPr lang="en-US" b="1" dirty="0" smtClean="0"/>
              <a:t> </a:t>
            </a:r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dễ</a:t>
            </a:r>
            <a:r>
              <a:rPr lang="en-US" b="1" dirty="0" smtClean="0"/>
              <a:t> </a:t>
            </a:r>
            <a:r>
              <a:rPr lang="en-US" b="1" dirty="0" err="1" smtClean="0"/>
              <a:t>đếm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chứng</a:t>
            </a:r>
            <a:endParaRPr lang="en-US" b="1" dirty="0" smtClean="0"/>
          </a:p>
          <a:p>
            <a:pPr marL="438912" lvl="1" indent="0">
              <a:buNone/>
            </a:pPr>
            <a:r>
              <a:rPr lang="en-US" dirty="0"/>
              <a:t>VD: BBBBBBBBB1BBBBBBBBB2</a:t>
            </a:r>
          </a:p>
          <a:p>
            <a:pPr marL="438912" lvl="1" indent="0">
              <a:buNone/>
            </a:pPr>
            <a:r>
              <a:rPr lang="en-US" dirty="0"/>
              <a:t>        BBBBBBBBBXBBBBBBBBBX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79" y="2819400"/>
            <a:ext cx="7390476" cy="1180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87" y="4343400"/>
            <a:ext cx="7609524" cy="733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0986" y="3632077"/>
            <a:ext cx="7351413" cy="368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4778468"/>
            <a:ext cx="7573311" cy="326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29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7315200" cy="799306"/>
          </a:xfrm>
        </p:spPr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.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727" y="1371600"/>
            <a:ext cx="8229600" cy="4572000"/>
          </a:xfrm>
        </p:spPr>
        <p:txBody>
          <a:bodyPr>
            <a:normAutofit/>
          </a:bodyPr>
          <a:lstStyle/>
          <a:p>
            <a:pPr marL="521208" indent="-457200">
              <a:buFont typeface="+mj-lt"/>
              <a:buAutoNum type="arabicPeriod" startAt="3"/>
            </a:pPr>
            <a:r>
              <a:rPr lang="en-US" b="1" dirty="0" smtClean="0"/>
              <a:t>Data test max </a:t>
            </a:r>
            <a:r>
              <a:rPr lang="en-US" b="1" dirty="0" err="1" smtClean="0"/>
              <a:t>chưa</a:t>
            </a:r>
            <a:r>
              <a:rPr lang="en-US" b="1" dirty="0" smtClean="0"/>
              <a:t> </a:t>
            </a:r>
            <a:r>
              <a:rPr lang="en-US" b="1" dirty="0" err="1" smtClean="0"/>
              <a:t>phải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ký</a:t>
            </a:r>
            <a:r>
              <a:rPr lang="en-US" b="1" dirty="0" smtClean="0"/>
              <a:t> </a:t>
            </a:r>
            <a:r>
              <a:rPr lang="en-US" b="1" dirty="0" err="1" smtClean="0"/>
              <a:t>tự</a:t>
            </a:r>
            <a:r>
              <a:rPr lang="en-US" b="1" dirty="0" smtClean="0"/>
              <a:t>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độ</a:t>
            </a:r>
            <a:r>
              <a:rPr lang="en-US" b="1" dirty="0" smtClean="0"/>
              <a:t> </a:t>
            </a:r>
            <a:r>
              <a:rPr lang="en-US" b="1" dirty="0" err="1" smtClean="0"/>
              <a:t>rộng</a:t>
            </a:r>
            <a:r>
              <a:rPr lang="en-US" b="1" dirty="0" smtClean="0"/>
              <a:t> </a:t>
            </a:r>
            <a:r>
              <a:rPr lang="en-US" b="1" dirty="0" err="1" smtClean="0"/>
              <a:t>lớn</a:t>
            </a:r>
            <a:r>
              <a:rPr lang="en-US" b="1" dirty="0" smtClean="0"/>
              <a:t> </a:t>
            </a:r>
            <a:r>
              <a:rPr lang="en-US" b="1" dirty="0" err="1" smtClean="0"/>
              <a:t>nhất</a:t>
            </a:r>
            <a:r>
              <a:rPr lang="en-US" dirty="0" smtClean="0"/>
              <a:t>.</a:t>
            </a:r>
          </a:p>
          <a:p>
            <a:pPr marL="64008" lvl="2" indent="0">
              <a:buSzPct val="80000"/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test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marL="438912" lvl="1" indent="0">
              <a:buNone/>
            </a:pP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19" y="2318189"/>
            <a:ext cx="7085714" cy="15428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19" y="4343400"/>
            <a:ext cx="7104762" cy="236190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145261" y="2438400"/>
            <a:ext cx="533400" cy="1422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45261" y="4327863"/>
            <a:ext cx="533400" cy="2361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5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7315200" cy="799306"/>
          </a:xfrm>
        </p:spPr>
        <p:txBody>
          <a:bodyPr/>
          <a:lstStyle/>
          <a:p>
            <a:r>
              <a:rPr lang="en-US" dirty="0" smtClean="0"/>
              <a:t>V.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fontScale="70000" lnSpcReduction="20000"/>
          </a:bodyPr>
          <a:lstStyle/>
          <a:p>
            <a:pPr marL="64008" indent="0">
              <a:buNone/>
            </a:pPr>
            <a:r>
              <a:rPr lang="en-US" sz="1500" b="1" dirty="0" smtClean="0">
                <a:solidFill>
                  <a:schemeClr val="accent1"/>
                </a:solidFill>
              </a:rPr>
              <a:t>4.   </a:t>
            </a:r>
            <a:r>
              <a:rPr lang="en-US" b="1" dirty="0" err="1" smtClean="0"/>
              <a:t>Bỏ</a:t>
            </a:r>
            <a:r>
              <a:rPr lang="en-US" b="1" dirty="0" smtClean="0"/>
              <a:t> </a:t>
            </a:r>
            <a:r>
              <a:rPr lang="en-US" b="1" dirty="0" err="1"/>
              <a:t>sót</a:t>
            </a:r>
            <a:r>
              <a:rPr lang="en-US" b="1" dirty="0"/>
              <a:t> bug </a:t>
            </a:r>
            <a:r>
              <a:rPr lang="en-US" b="1" dirty="0" err="1"/>
              <a:t>giao</a:t>
            </a:r>
            <a:r>
              <a:rPr lang="en-US" b="1" dirty="0"/>
              <a:t> </a:t>
            </a:r>
            <a:r>
              <a:rPr lang="en-US" b="1" dirty="0" err="1"/>
              <a:t>diện</a:t>
            </a:r>
            <a:r>
              <a:rPr lang="en-US" b="1" dirty="0"/>
              <a:t>: </a:t>
            </a:r>
            <a:r>
              <a:rPr lang="en-US" b="1" dirty="0" err="1"/>
              <a:t>Giao</a:t>
            </a:r>
            <a:r>
              <a:rPr lang="en-US" b="1" dirty="0"/>
              <a:t> </a:t>
            </a:r>
            <a:r>
              <a:rPr lang="en-US" b="1" dirty="0" err="1"/>
              <a:t>diện</a:t>
            </a:r>
            <a:r>
              <a:rPr lang="en-US" b="1" dirty="0"/>
              <a:t> </a:t>
            </a:r>
            <a:r>
              <a:rPr lang="en-US" b="1" dirty="0" err="1"/>
              <a:t>sai</a:t>
            </a:r>
            <a:r>
              <a:rPr lang="en-US" b="1" dirty="0"/>
              <a:t> </a:t>
            </a:r>
            <a:r>
              <a:rPr lang="en-US" b="1" dirty="0" err="1"/>
              <a:t>khác</a:t>
            </a:r>
            <a:r>
              <a:rPr lang="en-US" b="1" dirty="0"/>
              <a:t> </a:t>
            </a:r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dirty="0" err="1"/>
              <a:t>kế</a:t>
            </a:r>
            <a:r>
              <a:rPr lang="en-US" b="1" dirty="0"/>
              <a:t> </a:t>
            </a:r>
            <a:r>
              <a:rPr lang="en-US" b="1" dirty="0" err="1" smtClean="0"/>
              <a:t>nhỏ</a:t>
            </a:r>
            <a:endParaRPr lang="en-US" b="1" dirty="0" smtClean="0"/>
          </a:p>
          <a:p>
            <a:pPr marL="1008126" lvl="2">
              <a:buFont typeface="Wingdings" panose="05000000000000000000" pitchFamily="2" charset="2"/>
              <a:buChar char="ü"/>
            </a:pP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kẻ</a:t>
            </a:r>
            <a:r>
              <a:rPr lang="en-US" dirty="0" smtClean="0"/>
              <a:t> </a:t>
            </a:r>
            <a:r>
              <a:rPr lang="en-US" dirty="0" err="1" smtClean="0"/>
              <a:t>đậm</a:t>
            </a:r>
            <a:r>
              <a:rPr lang="en-US" dirty="0" smtClean="0"/>
              <a:t> </a:t>
            </a:r>
            <a:r>
              <a:rPr lang="en-US" dirty="0" err="1" smtClean="0"/>
              <a:t>nhạt</a:t>
            </a:r>
            <a:endParaRPr lang="en-US" dirty="0" smtClean="0"/>
          </a:p>
          <a:p>
            <a:pPr marL="1008126" lvl="2">
              <a:buFont typeface="Wingdings" panose="05000000000000000000" pitchFamily="2" charset="2"/>
              <a:buChar char="ü"/>
            </a:pPr>
            <a:r>
              <a:rPr lang="en-US" dirty="0" smtClean="0"/>
              <a:t>Sai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pixcel</a:t>
            </a:r>
            <a:r>
              <a:rPr lang="en-US" dirty="0" smtClean="0"/>
              <a:t> (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1 pixel)</a:t>
            </a:r>
          </a:p>
          <a:p>
            <a:pPr marL="1008126" lvl="2">
              <a:buFont typeface="Wingdings" panose="05000000000000000000" pitchFamily="2" charset="2"/>
              <a:buChar char="ü"/>
            </a:pPr>
            <a:r>
              <a:rPr lang="en-US" dirty="0" smtClean="0"/>
              <a:t>Sai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(</a:t>
            </a:r>
            <a:r>
              <a:rPr lang="en-US" dirty="0" err="1" smtClean="0"/>
              <a:t>top,left</a:t>
            </a:r>
            <a:r>
              <a:rPr lang="en-US" dirty="0" smtClean="0"/>
              <a:t>..)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 smtClean="0"/>
          </a:p>
          <a:p>
            <a:pPr marL="1008126" lvl="2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FF"/>
                </a:solidFill>
              </a:rPr>
              <a:t>Title </a:t>
            </a:r>
            <a:r>
              <a:rPr lang="en-US" dirty="0" err="1" smtClean="0">
                <a:solidFill>
                  <a:srgbClr val="0000FF"/>
                </a:solidFill>
              </a:rPr>
              <a:t>hạng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mục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bị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ngắt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xuống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dòng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không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đúng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yêu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cầu</a:t>
            </a:r>
            <a:endParaRPr lang="en-US" dirty="0" smtClean="0">
              <a:solidFill>
                <a:srgbClr val="0000FF"/>
              </a:solidFill>
            </a:endParaRPr>
          </a:p>
          <a:p>
            <a:pPr marL="1008126" lvl="2">
              <a:buFont typeface="Wingdings" panose="05000000000000000000" pitchFamily="2" charset="2"/>
              <a:buChar char="ü"/>
            </a:pPr>
            <a:r>
              <a:rPr lang="en-US" dirty="0" smtClean="0"/>
              <a:t> ……</a:t>
            </a:r>
          </a:p>
          <a:p>
            <a:pPr marL="1008126" lvl="2">
              <a:buFont typeface="Symbol" panose="05050102010706020507" pitchFamily="18" charset="2"/>
              <a:buChar char="Þ"/>
            </a:pP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in layout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layout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chồng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/>
          </a:p>
          <a:p>
            <a:pPr marL="121158" indent="0">
              <a:buNone/>
            </a:pPr>
            <a:r>
              <a:rPr lang="en-US" sz="1500" b="1" dirty="0" smtClean="0">
                <a:solidFill>
                  <a:schemeClr val="accent1"/>
                </a:solidFill>
              </a:rPr>
              <a:t>5.  </a:t>
            </a:r>
            <a:r>
              <a:rPr lang="en-US" sz="2200" b="1" dirty="0" err="1" smtClean="0"/>
              <a:t>Lỗi</a:t>
            </a:r>
            <a:r>
              <a:rPr lang="en-US" sz="2200" b="1" dirty="0" smtClean="0"/>
              <a:t> hay </a:t>
            </a:r>
            <a:r>
              <a:rPr lang="en-US" sz="2200" b="1" dirty="0" err="1" smtClean="0"/>
              <a:t>gặp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khi</a:t>
            </a:r>
            <a:r>
              <a:rPr lang="en-US" sz="2200" b="1" dirty="0" smtClean="0"/>
              <a:t> test </a:t>
            </a:r>
            <a:r>
              <a:rPr lang="en-US" sz="2200" b="1" dirty="0" err="1" smtClean="0"/>
              <a:t>với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tiếng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Nhật</a:t>
            </a:r>
            <a:endParaRPr lang="en-US" sz="2200" b="1" dirty="0" smtClean="0"/>
          </a:p>
          <a:p>
            <a:pPr marL="1184148" lvl="4" indent="-342900">
              <a:buSzPct val="80000"/>
              <a:buFont typeface="Wingdings" panose="05000000000000000000" pitchFamily="2" charset="2"/>
              <a:buChar char="ü"/>
            </a:pPr>
            <a:r>
              <a:rPr lang="en-US" sz="2000" dirty="0" err="1" smtClean="0"/>
              <a:t>Thiếu</a:t>
            </a:r>
            <a:r>
              <a:rPr lang="en-US" sz="2000" dirty="0" smtClean="0"/>
              <a:t> </a:t>
            </a:r>
            <a:r>
              <a:rPr lang="en-US" sz="2000" dirty="0" err="1" smtClean="0"/>
              <a:t>chấm</a:t>
            </a:r>
            <a:r>
              <a:rPr lang="en-US" sz="2000" dirty="0" smtClean="0"/>
              <a:t> </a:t>
            </a:r>
            <a:r>
              <a:rPr lang="en-US" sz="2000" dirty="0" err="1" smtClean="0"/>
              <a:t>câu</a:t>
            </a:r>
            <a:r>
              <a:rPr lang="en-US" sz="2000" dirty="0" smtClean="0"/>
              <a:t> </a:t>
            </a:r>
            <a:r>
              <a:rPr lang="en-US" sz="2000" dirty="0" err="1" smtClean="0"/>
              <a:t>tiếng</a:t>
            </a:r>
            <a:r>
              <a:rPr lang="en-US" sz="2000" dirty="0" smtClean="0"/>
              <a:t> </a:t>
            </a:r>
            <a:r>
              <a:rPr lang="en-US" sz="2000" dirty="0" err="1" smtClean="0"/>
              <a:t>nhật</a:t>
            </a:r>
            <a:r>
              <a:rPr lang="en-US" sz="2000" dirty="0" smtClean="0"/>
              <a:t> </a:t>
            </a:r>
          </a:p>
          <a:p>
            <a:pPr marL="1184148" lvl="4" indent="-342900">
              <a:buSzPct val="80000"/>
              <a:buFont typeface="Wingdings" panose="05000000000000000000" pitchFamily="2" charset="2"/>
              <a:buChar char="ü"/>
            </a:pPr>
            <a:r>
              <a:rPr lang="en-US" sz="2000" dirty="0" err="1" smtClean="0">
                <a:solidFill>
                  <a:srgbClr val="0000FF"/>
                </a:solidFill>
              </a:rPr>
              <a:t>Chữ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tiếng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nhật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sai</a:t>
            </a:r>
            <a:r>
              <a:rPr lang="en-US" sz="2000" dirty="0" smtClean="0">
                <a:solidFill>
                  <a:srgbClr val="0000FF"/>
                </a:solidFill>
              </a:rPr>
              <a:t> do </a:t>
            </a:r>
            <a:r>
              <a:rPr lang="en-US" sz="2000" dirty="0" err="1" smtClean="0">
                <a:solidFill>
                  <a:srgbClr val="0000FF"/>
                </a:solidFill>
              </a:rPr>
              <a:t>nét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gần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giống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nhau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hoặc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thiếu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kí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tự</a:t>
            </a:r>
            <a:r>
              <a:rPr lang="en-US" sz="2000" dirty="0" smtClean="0">
                <a:solidFill>
                  <a:srgbClr val="0000FF"/>
                </a:solidFill>
              </a:rPr>
              <a:t>, </a:t>
            </a:r>
            <a:r>
              <a:rPr lang="en-US" sz="2000" dirty="0" err="1" smtClean="0">
                <a:solidFill>
                  <a:srgbClr val="0000FF"/>
                </a:solidFill>
              </a:rPr>
              <a:t>thiếu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chữ</a:t>
            </a:r>
            <a:endParaRPr lang="en-US" sz="2000" dirty="0" smtClean="0">
              <a:solidFill>
                <a:srgbClr val="0000FF"/>
              </a:solidFill>
            </a:endParaRPr>
          </a:p>
          <a:p>
            <a:pPr marL="1412748" lvl="5" indent="-342900">
              <a:buSzPct val="80000"/>
              <a:buFont typeface="Wingdings" panose="05000000000000000000" pitchFamily="2" charset="2"/>
              <a:buChar char="§"/>
            </a:pPr>
            <a:r>
              <a:rPr lang="ja-JP" altLang="en-US" sz="2000" dirty="0">
                <a:solidFill>
                  <a:schemeClr val="bg1"/>
                </a:solidFill>
              </a:rPr>
              <a:t>持つ</a:t>
            </a:r>
            <a:endParaRPr lang="en-US" altLang="ja-JP" sz="2000" dirty="0">
              <a:solidFill>
                <a:schemeClr val="bg1"/>
              </a:solidFill>
            </a:endParaRPr>
          </a:p>
          <a:p>
            <a:pPr marL="1412748" lvl="5" indent="-342900">
              <a:buSzPct val="80000"/>
              <a:buFont typeface="Wingdings" panose="05000000000000000000" pitchFamily="2" charset="2"/>
              <a:buChar char="§"/>
            </a:pPr>
            <a:r>
              <a:rPr lang="ja-JP" altLang="en-US" sz="2000" dirty="0">
                <a:solidFill>
                  <a:schemeClr val="bg1"/>
                </a:solidFill>
              </a:rPr>
              <a:t>待</a:t>
            </a:r>
            <a:r>
              <a:rPr lang="ja-JP" altLang="en-US" sz="2000" dirty="0" smtClean="0">
                <a:solidFill>
                  <a:schemeClr val="bg1"/>
                </a:solidFill>
              </a:rPr>
              <a:t>つ</a:t>
            </a:r>
            <a:endParaRPr lang="en-US" altLang="ja-JP" sz="2000" dirty="0" smtClean="0">
              <a:solidFill>
                <a:schemeClr val="bg1"/>
              </a:solidFill>
            </a:endParaRPr>
          </a:p>
          <a:p>
            <a:pPr marL="1008126" lvl="2">
              <a:buFont typeface="Wingdings" panose="05000000000000000000" pitchFamily="2" charset="2"/>
              <a:buChar char="ü"/>
            </a:pPr>
            <a:r>
              <a:rPr lang="en-US" dirty="0" err="1"/>
              <a:t>Thừa</a:t>
            </a:r>
            <a:r>
              <a:rPr lang="en-US" dirty="0"/>
              <a:t> space</a:t>
            </a:r>
          </a:p>
          <a:p>
            <a:pPr marL="1008126" lvl="2">
              <a:buFont typeface="Wingdings" panose="05000000000000000000" pitchFamily="2" charset="2"/>
              <a:buChar char="ü"/>
            </a:pP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 smtClean="0"/>
              <a:t>cách</a:t>
            </a:r>
            <a:endParaRPr lang="en-US" dirty="0" smtClean="0"/>
          </a:p>
          <a:p>
            <a:pPr marL="1008126" lvl="2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FF"/>
                </a:solidFill>
              </a:rPr>
              <a:t>Sai </a:t>
            </a:r>
            <a:r>
              <a:rPr lang="en-US" dirty="0" err="1" smtClean="0">
                <a:solidFill>
                  <a:srgbClr val="0000FF"/>
                </a:solidFill>
              </a:rPr>
              <a:t>giữa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kí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tự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fullsize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và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haftsize</a:t>
            </a:r>
            <a:r>
              <a:rPr lang="en-US" dirty="0" smtClean="0">
                <a:solidFill>
                  <a:srgbClr val="0000FF"/>
                </a:solidFill>
              </a:rPr>
              <a:t> (</a:t>
            </a:r>
            <a:r>
              <a:rPr lang="en-US" dirty="0" err="1" smtClean="0">
                <a:solidFill>
                  <a:srgbClr val="0000FF"/>
                </a:solidFill>
              </a:rPr>
              <a:t>Thường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là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số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kí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tự</a:t>
            </a:r>
            <a:r>
              <a:rPr lang="en-US" dirty="0" smtClean="0">
                <a:solidFill>
                  <a:srgbClr val="0000FF"/>
                </a:solidFill>
              </a:rPr>
              <a:t> space)</a:t>
            </a:r>
            <a:endParaRPr lang="en-US" dirty="0">
              <a:solidFill>
                <a:srgbClr val="0000FF"/>
              </a:solidFill>
            </a:endParaRPr>
          </a:p>
          <a:p>
            <a:pPr marL="1184148" lvl="4" indent="-342900">
              <a:buSzPct val="80000"/>
              <a:buFont typeface="Wingdings" panose="05000000000000000000" pitchFamily="2" charset="2"/>
              <a:buChar char="ü"/>
            </a:pPr>
            <a:r>
              <a:rPr lang="en-US" sz="2000" dirty="0" smtClean="0"/>
              <a:t>….</a:t>
            </a:r>
          </a:p>
          <a:p>
            <a:pPr marL="841248" lvl="4" indent="0">
              <a:buSzPct val="80000"/>
              <a:buNone/>
            </a:pPr>
            <a:r>
              <a:rPr lang="en-US" sz="2000" dirty="0" smtClean="0"/>
              <a:t>=&gt;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khắc</a:t>
            </a:r>
            <a:r>
              <a:rPr lang="en-US" sz="2000" dirty="0" smtClean="0"/>
              <a:t> </a:t>
            </a:r>
            <a:r>
              <a:rPr lang="en-US" sz="2000" dirty="0" err="1" smtClean="0"/>
              <a:t>phục</a:t>
            </a:r>
            <a:r>
              <a:rPr lang="en-US" sz="2000" dirty="0" smtClean="0"/>
              <a:t> </a:t>
            </a:r>
            <a:r>
              <a:rPr lang="en-US" sz="2000" dirty="0" err="1" smtClean="0"/>
              <a:t>đưa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beyond compare </a:t>
            </a:r>
            <a:endParaRPr lang="en-US" sz="2000" dirty="0"/>
          </a:p>
          <a:p>
            <a:pPr marL="438912" lvl="1" indent="0">
              <a:buNone/>
            </a:pPr>
            <a:endParaRPr lang="en-US" dirty="0" smtClean="0"/>
          </a:p>
          <a:p>
            <a:pPr marL="43891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6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86400"/>
          </a:xfrm>
        </p:spPr>
        <p:txBody>
          <a:bodyPr>
            <a:normAutofit/>
          </a:bodyPr>
          <a:lstStyle/>
          <a:p>
            <a:pPr marL="64008" indent="0" algn="ctr">
              <a:buNone/>
            </a:pPr>
            <a:endParaRPr lang="en-US" sz="2800" b="1" i="1" dirty="0" smtClean="0">
              <a:solidFill>
                <a:srgbClr val="FF0000"/>
              </a:solidFill>
              <a:latin typeface="Baskerville Old Face" panose="02020602080505020303" pitchFamily="18" charset="0"/>
            </a:endParaRPr>
          </a:p>
          <a:p>
            <a:pPr marL="64008" indent="0" algn="ctr">
              <a:buNone/>
            </a:pPr>
            <a:r>
              <a:rPr lang="en-US" sz="3600" b="1" i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XIN CẢM ƠN VÌ ĐÃ LẮNG NGHE !</a:t>
            </a:r>
          </a:p>
          <a:p>
            <a:pPr marL="64008" indent="0" algn="ctr">
              <a:buNone/>
            </a:pPr>
            <a:endParaRPr lang="en-US" sz="2800" b="1" i="1" dirty="0" smtClean="0">
              <a:solidFill>
                <a:srgbClr val="FF0000"/>
              </a:solidFill>
              <a:latin typeface="Baskerville Old Face" panose="02020602080505020303" pitchFamily="18" charset="0"/>
            </a:endParaRPr>
          </a:p>
          <a:p>
            <a:pPr marL="64008" indent="0" algn="ctr">
              <a:buNone/>
            </a:pPr>
            <a:r>
              <a:rPr lang="en-US" sz="13800" b="1" dirty="0" smtClean="0"/>
              <a:t>Q&amp;A?</a:t>
            </a:r>
            <a:endParaRPr 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192812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1447800" y="1371600"/>
            <a:ext cx="7086600" cy="4191000"/>
          </a:xfrm>
        </p:spPr>
        <p:txBody>
          <a:bodyPr>
            <a:normAutofit/>
          </a:bodyPr>
          <a:lstStyle/>
          <a:p>
            <a:pPr marL="578358" indent="-514350">
              <a:buFont typeface="+mj-lt"/>
              <a:buAutoNum type="romanUcPeriod"/>
            </a:pPr>
            <a:r>
              <a:rPr lang="en-US" sz="2400" dirty="0" err="1" smtClean="0">
                <a:solidFill>
                  <a:schemeClr val="bg1"/>
                </a:solidFill>
              </a:rPr>
              <a:t>Cách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thực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hiện</a:t>
            </a:r>
            <a:r>
              <a:rPr lang="en-US" sz="2400" dirty="0" smtClean="0">
                <a:solidFill>
                  <a:schemeClr val="bg1"/>
                </a:solidFill>
              </a:rPr>
              <a:t> test</a:t>
            </a:r>
          </a:p>
          <a:p>
            <a:pPr marL="578358" indent="-514350">
              <a:buFont typeface="+mj-lt"/>
              <a:buAutoNum type="romanUcPeriod"/>
            </a:pPr>
            <a:r>
              <a:rPr lang="en-US" sz="2400" dirty="0" err="1" smtClean="0">
                <a:solidFill>
                  <a:schemeClr val="bg1"/>
                </a:solidFill>
              </a:rPr>
              <a:t>Cách</a:t>
            </a:r>
            <a:r>
              <a:rPr lang="en-US" sz="2400" dirty="0" smtClean="0">
                <a:solidFill>
                  <a:schemeClr val="bg1"/>
                </a:solidFill>
              </a:rPr>
              <a:t> confirm bug</a:t>
            </a:r>
          </a:p>
          <a:p>
            <a:pPr marL="578358" indent="-514350">
              <a:buFont typeface="+mj-lt"/>
              <a:buAutoNum type="romanUcPeriod"/>
            </a:pPr>
            <a:r>
              <a:rPr lang="en-US" sz="2400" dirty="0" err="1" smtClean="0">
                <a:solidFill>
                  <a:schemeClr val="bg1"/>
                </a:solidFill>
              </a:rPr>
              <a:t>Bằng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chứng</a:t>
            </a:r>
            <a:r>
              <a:rPr lang="en-US" sz="2400" dirty="0" smtClean="0">
                <a:solidFill>
                  <a:schemeClr val="bg1"/>
                </a:solidFill>
              </a:rPr>
              <a:t> test</a:t>
            </a:r>
          </a:p>
          <a:p>
            <a:pPr marL="578358" indent="-514350">
              <a:buFont typeface="+mj-lt"/>
              <a:buAutoNum type="romanUcPeriod"/>
            </a:pPr>
            <a:r>
              <a:rPr lang="en-US" sz="2400" dirty="0" err="1">
                <a:solidFill>
                  <a:schemeClr val="bg1"/>
                </a:solidFill>
              </a:rPr>
              <a:t>Hướng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dẫn</a:t>
            </a:r>
            <a:r>
              <a:rPr lang="en-US" sz="2400" dirty="0">
                <a:solidFill>
                  <a:schemeClr val="bg1"/>
                </a:solidFill>
              </a:rPr>
              <a:t> add bug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reply confirm  bug</a:t>
            </a:r>
          </a:p>
          <a:p>
            <a:pPr marL="578358" indent="-514350">
              <a:buFont typeface="+mj-lt"/>
              <a:buAutoNum type="romanUcPeriod"/>
            </a:pPr>
            <a:r>
              <a:rPr lang="en-US" sz="2400" dirty="0" err="1" smtClean="0">
                <a:solidFill>
                  <a:schemeClr val="bg1"/>
                </a:solidFill>
              </a:rPr>
              <a:t>Những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điều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nên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tránh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khi</a:t>
            </a:r>
            <a:r>
              <a:rPr lang="en-US" sz="2400" dirty="0" smtClean="0">
                <a:solidFill>
                  <a:schemeClr val="bg1"/>
                </a:solidFill>
              </a:rPr>
              <a:t> test</a:t>
            </a:r>
            <a:endParaRPr lang="vi-VN" sz="2400" dirty="0">
              <a:solidFill>
                <a:schemeClr val="bg1"/>
              </a:solidFill>
            </a:endParaRPr>
          </a:p>
          <a:p>
            <a:pPr>
              <a:buFont typeface="+mj-lt"/>
              <a:buAutoNum type="romanUcPeriod"/>
            </a:pP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69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9" y="419894"/>
            <a:ext cx="8915400" cy="799306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. CÁCH </a:t>
            </a:r>
            <a:r>
              <a:rPr lang="vi-VN" dirty="0" smtClean="0"/>
              <a:t>THỰC </a:t>
            </a:r>
            <a:r>
              <a:rPr lang="vi-VN" dirty="0"/>
              <a:t>HIỆN TEST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457200" y="1219200"/>
            <a:ext cx="8610600" cy="5410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vi-VN" sz="1800" b="1" dirty="0" smtClean="0">
                <a:solidFill>
                  <a:schemeClr val="bg1"/>
                </a:solidFill>
              </a:rPr>
              <a:t>Mục đích</a:t>
            </a:r>
            <a:r>
              <a:rPr lang="en-US" sz="1800" b="1" dirty="0" smtClean="0">
                <a:solidFill>
                  <a:schemeClr val="bg1"/>
                </a:solidFill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</a:rPr>
              <a:t>thực</a:t>
            </a:r>
            <a:r>
              <a:rPr lang="en-US" sz="1800" b="1" dirty="0" smtClean="0">
                <a:solidFill>
                  <a:schemeClr val="bg1"/>
                </a:solidFill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</a:rPr>
              <a:t>hiện</a:t>
            </a:r>
            <a:r>
              <a:rPr lang="en-US" sz="1800" b="1" dirty="0" smtClean="0">
                <a:solidFill>
                  <a:schemeClr val="bg1"/>
                </a:solidFill>
              </a:rPr>
              <a:t> test</a:t>
            </a:r>
            <a:r>
              <a:rPr lang="vi-VN" sz="1800" dirty="0" smtClean="0">
                <a:solidFill>
                  <a:schemeClr val="bg1"/>
                </a:solidFill>
              </a:rPr>
              <a:t>: </a:t>
            </a:r>
            <a:r>
              <a:rPr lang="en-US" sz="1800" dirty="0" err="1" smtClean="0">
                <a:solidFill>
                  <a:schemeClr val="bg1"/>
                </a:solidFill>
              </a:rPr>
              <a:t>Kiểm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tra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chương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trình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có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thực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hiện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đúng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các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yêu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cầu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đã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được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viết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trong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testcase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 smtClean="0">
                <a:solidFill>
                  <a:schemeClr val="bg1"/>
                </a:solidFill>
              </a:rPr>
              <a:t>Input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Test cases </a:t>
            </a:r>
            <a:r>
              <a:rPr lang="en-US" dirty="0" err="1" smtClean="0">
                <a:solidFill>
                  <a:schemeClr val="bg1"/>
                </a:solidFill>
              </a:rPr>
              <a:t>hoàn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thiện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/>
                </a:solidFill>
              </a:rPr>
              <a:t>Môi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trường</a:t>
            </a:r>
            <a:r>
              <a:rPr lang="en-US" dirty="0" smtClean="0">
                <a:solidFill>
                  <a:schemeClr val="bg1"/>
                </a:solidFill>
              </a:rPr>
              <a:t> test </a:t>
            </a:r>
            <a:r>
              <a:rPr lang="en-US" dirty="0" err="1" smtClean="0">
                <a:solidFill>
                  <a:schemeClr val="bg1"/>
                </a:solidFill>
              </a:rPr>
              <a:t>đã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thành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phần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cứng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phần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mềm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thiết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bị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mạng</a:t>
            </a:r>
            <a:r>
              <a:rPr lang="en-US" dirty="0" smtClean="0">
                <a:solidFill>
                  <a:schemeClr val="bg1"/>
                </a:solidFill>
              </a:rPr>
              <a:t>, …)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/>
                </a:solidFill>
              </a:rPr>
              <a:t>Chương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trình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 deploy </a:t>
            </a:r>
            <a:r>
              <a:rPr lang="en-US" dirty="0" err="1" smtClean="0">
                <a:solidFill>
                  <a:schemeClr val="bg1"/>
                </a:solidFill>
              </a:rPr>
              <a:t>đúng</a:t>
            </a:r>
            <a:r>
              <a:rPr lang="en-US" dirty="0" smtClean="0">
                <a:solidFill>
                  <a:schemeClr val="bg1"/>
                </a:solidFill>
              </a:rPr>
              <a:t> version.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Checklist testing ( </a:t>
            </a:r>
            <a:r>
              <a:rPr lang="en-US" dirty="0" err="1" smtClean="0">
                <a:solidFill>
                  <a:schemeClr val="bg1"/>
                </a:solidFill>
              </a:rPr>
              <a:t>đã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đọc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hiểu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 smtClean="0">
                <a:solidFill>
                  <a:schemeClr val="bg1"/>
                </a:solidFill>
              </a:rPr>
              <a:t>Output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/>
                </a:solidFill>
              </a:rPr>
              <a:t>Toàn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bộ</a:t>
            </a:r>
            <a:r>
              <a:rPr lang="en-US" dirty="0" smtClean="0">
                <a:solidFill>
                  <a:schemeClr val="bg1"/>
                </a:solidFill>
              </a:rPr>
              <a:t> case test </a:t>
            </a:r>
            <a:r>
              <a:rPr lang="en-US" dirty="0" err="1" smtClean="0">
                <a:solidFill>
                  <a:schemeClr val="bg1"/>
                </a:solidFill>
              </a:rPr>
              <a:t>đã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 test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điền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kết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Bug </a:t>
            </a:r>
            <a:r>
              <a:rPr lang="en-US" dirty="0" err="1" smtClean="0">
                <a:solidFill>
                  <a:schemeClr val="bg1"/>
                </a:solidFill>
              </a:rPr>
              <a:t>đã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 add </a:t>
            </a:r>
            <a:r>
              <a:rPr lang="en-US" dirty="0" err="1" smtClean="0">
                <a:solidFill>
                  <a:schemeClr val="bg1"/>
                </a:solidFill>
              </a:rPr>
              <a:t>lên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hệ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thống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lý</a:t>
            </a:r>
            <a:r>
              <a:rPr lang="en-US" dirty="0" smtClean="0">
                <a:solidFill>
                  <a:schemeClr val="bg1"/>
                </a:solidFill>
              </a:rPr>
              <a:t> bug (</a:t>
            </a:r>
            <a:r>
              <a:rPr lang="en-US" dirty="0" err="1" smtClean="0">
                <a:solidFill>
                  <a:schemeClr val="bg1"/>
                </a:solidFill>
              </a:rPr>
              <a:t>lupack</a:t>
            </a:r>
            <a:r>
              <a:rPr lang="en-US" dirty="0" smtClean="0">
                <a:solidFill>
                  <a:schemeClr val="bg1"/>
                </a:solidFill>
              </a:rPr>
              <a:t>, …)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Checklist testing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điền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kết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quả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/>
                </a:solidFill>
              </a:rPr>
              <a:t>Bằng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chứng</a:t>
            </a:r>
            <a:r>
              <a:rPr lang="en-US" dirty="0" smtClean="0">
                <a:solidFill>
                  <a:schemeClr val="bg1"/>
                </a:solidFill>
              </a:rPr>
              <a:t> test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thiện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nếu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yêu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cầu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2"/>
            <a:endParaRPr lang="vi-V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57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915400" cy="799306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. </a:t>
            </a:r>
            <a:r>
              <a:rPr lang="en-US" dirty="0"/>
              <a:t>CÁCH </a:t>
            </a:r>
            <a:r>
              <a:rPr lang="vi-VN" dirty="0"/>
              <a:t>THỰC HIỆN TEST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152400" y="838200"/>
            <a:ext cx="8610600" cy="579120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dirty="0" err="1" smtClean="0">
                <a:solidFill>
                  <a:schemeClr val="bg1"/>
                </a:solidFill>
              </a:rPr>
              <a:t>Các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bước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thực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hiện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 err="1" smtClean="0">
                <a:solidFill>
                  <a:schemeClr val="bg1"/>
                </a:solidFill>
              </a:rPr>
              <a:t>Đọc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hiểu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test cases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/>
                </a:solidFill>
              </a:rPr>
              <a:t>Trường </a:t>
            </a:r>
            <a:r>
              <a:rPr lang="en-US" sz="1600" dirty="0" err="1" smtClean="0">
                <a:solidFill>
                  <a:schemeClr val="bg1"/>
                </a:solidFill>
              </a:rPr>
              <a:t>hợp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không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hiểu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mơ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hồ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không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đúng</a:t>
            </a:r>
            <a:r>
              <a:rPr lang="en-US" sz="1600" dirty="0" smtClean="0">
                <a:solidFill>
                  <a:schemeClr val="bg1"/>
                </a:solidFill>
              </a:rPr>
              <a:t>(TC </a:t>
            </a:r>
            <a:r>
              <a:rPr lang="en-US" sz="1600" dirty="0" err="1" smtClean="0">
                <a:solidFill>
                  <a:schemeClr val="bg1"/>
                </a:solidFill>
              </a:rPr>
              <a:t>sai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với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req</a:t>
            </a:r>
            <a:r>
              <a:rPr lang="en-US" sz="1600" dirty="0" smtClean="0">
                <a:solidFill>
                  <a:schemeClr val="bg1"/>
                </a:solidFill>
              </a:rPr>
              <a:t>)…</a:t>
            </a:r>
            <a:r>
              <a:rPr lang="en-US" sz="1600" dirty="0" err="1" smtClean="0">
                <a:solidFill>
                  <a:schemeClr val="bg1"/>
                </a:solidFill>
              </a:rPr>
              <a:t>phải</a:t>
            </a:r>
            <a:r>
              <a:rPr lang="en-US" sz="1600" dirty="0" smtClean="0">
                <a:solidFill>
                  <a:schemeClr val="bg1"/>
                </a:solidFill>
              </a:rPr>
              <a:t> confirm </a:t>
            </a:r>
            <a:r>
              <a:rPr lang="en-US" sz="1600" dirty="0" err="1" smtClean="0">
                <a:solidFill>
                  <a:schemeClr val="bg1"/>
                </a:solidFill>
              </a:rPr>
              <a:t>với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người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viết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 err="1" smtClean="0">
                <a:solidFill>
                  <a:schemeClr val="bg1"/>
                </a:solidFill>
              </a:rPr>
              <a:t>Thực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hiện</a:t>
            </a:r>
            <a:r>
              <a:rPr lang="en-US" sz="1600" dirty="0" smtClean="0">
                <a:solidFill>
                  <a:schemeClr val="bg1"/>
                </a:solidFill>
              </a:rPr>
              <a:t> test </a:t>
            </a:r>
            <a:r>
              <a:rPr lang="en-US" sz="1600" dirty="0" err="1" smtClean="0">
                <a:solidFill>
                  <a:schemeClr val="bg1"/>
                </a:solidFill>
              </a:rPr>
              <a:t>từng</a:t>
            </a:r>
            <a:r>
              <a:rPr lang="en-US" sz="1600" dirty="0" smtClean="0">
                <a:solidFill>
                  <a:schemeClr val="bg1"/>
                </a:solidFill>
              </a:rPr>
              <a:t> case test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Tạo</a:t>
            </a:r>
            <a:r>
              <a:rPr lang="en-US" sz="1600" dirty="0">
                <a:solidFill>
                  <a:schemeClr val="bg1"/>
                </a:solidFill>
              </a:rPr>
              <a:t> data test (</a:t>
            </a:r>
            <a:r>
              <a:rPr lang="en-US" sz="1600" dirty="0" err="1">
                <a:solidFill>
                  <a:schemeClr val="bg1"/>
                </a:solidFill>
              </a:rPr>
              <a:t>nếu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cần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Chạy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chương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trình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và</a:t>
            </a:r>
            <a:r>
              <a:rPr lang="en-US" sz="1600" dirty="0">
                <a:solidFill>
                  <a:schemeClr val="bg1"/>
                </a:solidFill>
              </a:rPr>
              <a:t> check </a:t>
            </a:r>
            <a:r>
              <a:rPr lang="en-US" sz="1600" dirty="0" err="1">
                <a:solidFill>
                  <a:schemeClr val="bg1"/>
                </a:solidFill>
              </a:rPr>
              <a:t>kết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quả</a:t>
            </a:r>
            <a:endParaRPr lang="en-US" sz="1600" dirty="0">
              <a:solidFill>
                <a:schemeClr val="bg1"/>
              </a:solidFill>
            </a:endParaRPr>
          </a:p>
          <a:p>
            <a:pPr lvl="3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chemeClr val="bg1"/>
                </a:solidFill>
              </a:rPr>
              <a:t>Thực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hiện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từng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bước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như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mô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tả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trong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cột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[</a:t>
            </a:r>
            <a:r>
              <a:rPr lang="en-US" sz="1600" dirty="0" err="1" smtClean="0">
                <a:solidFill>
                  <a:schemeClr val="bg1"/>
                </a:solidFill>
              </a:rPr>
              <a:t>Đầu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vào</a:t>
            </a:r>
            <a:r>
              <a:rPr lang="en-US" sz="1600" dirty="0">
                <a:solidFill>
                  <a:schemeClr val="bg1"/>
                </a:solidFill>
              </a:rPr>
              <a:t>]</a:t>
            </a:r>
          </a:p>
          <a:p>
            <a:pPr lvl="3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</a:rPr>
              <a:t>Check </a:t>
            </a:r>
            <a:r>
              <a:rPr lang="en-US" sz="1600" dirty="0" err="1">
                <a:solidFill>
                  <a:schemeClr val="bg1"/>
                </a:solidFill>
              </a:rPr>
              <a:t>kết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quả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chương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trình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với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nội</a:t>
            </a:r>
            <a:r>
              <a:rPr lang="en-US" sz="1600" dirty="0">
                <a:solidFill>
                  <a:schemeClr val="bg1"/>
                </a:solidFill>
              </a:rPr>
              <a:t> dung </a:t>
            </a:r>
            <a:r>
              <a:rPr lang="en-US" sz="1600" dirty="0" err="1">
                <a:solidFill>
                  <a:schemeClr val="bg1"/>
                </a:solidFill>
              </a:rPr>
              <a:t>cột</a:t>
            </a:r>
            <a:r>
              <a:rPr lang="en-US" sz="1600" dirty="0">
                <a:solidFill>
                  <a:schemeClr val="bg1"/>
                </a:solidFill>
              </a:rPr>
              <a:t> [</a:t>
            </a:r>
            <a:r>
              <a:rPr lang="en-US" sz="1600" dirty="0" err="1">
                <a:solidFill>
                  <a:schemeClr val="bg1"/>
                </a:solidFill>
              </a:rPr>
              <a:t>kết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quả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mong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muốn</a:t>
            </a:r>
            <a:r>
              <a:rPr lang="en-US" sz="1600" dirty="0">
                <a:solidFill>
                  <a:schemeClr val="bg1"/>
                </a:solidFill>
              </a:rPr>
              <a:t>]</a:t>
            </a:r>
          </a:p>
          <a:p>
            <a:pPr lvl="3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chemeClr val="bg1"/>
                </a:solidFill>
              </a:rPr>
              <a:t>Điền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Cột</a:t>
            </a:r>
            <a:r>
              <a:rPr lang="en-US" sz="1600" dirty="0">
                <a:solidFill>
                  <a:schemeClr val="bg1"/>
                </a:solidFill>
              </a:rPr>
              <a:t> [</a:t>
            </a:r>
            <a:r>
              <a:rPr lang="en-US" sz="1600" dirty="0" err="1">
                <a:solidFill>
                  <a:schemeClr val="bg1"/>
                </a:solidFill>
              </a:rPr>
              <a:t>Kết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Quả</a:t>
            </a:r>
            <a:r>
              <a:rPr lang="en-US" sz="1600" dirty="0">
                <a:solidFill>
                  <a:schemeClr val="bg1"/>
                </a:solidFill>
              </a:rPr>
              <a:t>] </a:t>
            </a:r>
          </a:p>
          <a:p>
            <a:pPr lvl="4"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OK </a:t>
            </a:r>
            <a:r>
              <a:rPr lang="en-US" sz="1600" dirty="0" err="1">
                <a:solidFill>
                  <a:schemeClr val="bg1"/>
                </a:solidFill>
              </a:rPr>
              <a:t>trường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hợp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chương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trình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đúng</a:t>
            </a:r>
            <a:endParaRPr lang="en-US" sz="1600" dirty="0">
              <a:solidFill>
                <a:schemeClr val="bg1"/>
              </a:solidFill>
            </a:endParaRPr>
          </a:p>
          <a:p>
            <a:pPr lvl="4"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NG </a:t>
            </a:r>
            <a:r>
              <a:rPr lang="en-US" sz="1600" dirty="0" err="1">
                <a:solidFill>
                  <a:schemeClr val="bg1"/>
                </a:solidFill>
              </a:rPr>
              <a:t>trường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hợp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chương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trình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sai</a:t>
            </a:r>
            <a:endParaRPr lang="en-US" sz="1600" dirty="0">
              <a:solidFill>
                <a:schemeClr val="bg1"/>
              </a:solidFill>
            </a:endParaRPr>
          </a:p>
          <a:p>
            <a:pPr lvl="3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 err="1" smtClean="0">
                <a:solidFill>
                  <a:srgbClr val="0000FF"/>
                </a:solidFill>
              </a:rPr>
              <a:t>Làm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checklist </a:t>
            </a:r>
            <a:r>
              <a:rPr lang="en-US" sz="1600" dirty="0">
                <a:solidFill>
                  <a:srgbClr val="0000FF"/>
                </a:solidFill>
              </a:rPr>
              <a:t>Testing </a:t>
            </a:r>
            <a:r>
              <a:rPr lang="en-US" sz="1600" dirty="0" err="1">
                <a:solidFill>
                  <a:srgbClr val="0000FF"/>
                </a:solidFill>
              </a:rPr>
              <a:t>để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kiểm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tra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lại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đã</a:t>
            </a:r>
            <a:r>
              <a:rPr lang="en-US" sz="1600" dirty="0">
                <a:solidFill>
                  <a:srgbClr val="0000FF"/>
                </a:solidFill>
              </a:rPr>
              <a:t> test </a:t>
            </a:r>
            <a:r>
              <a:rPr lang="en-US" sz="1600" dirty="0" err="1">
                <a:solidFill>
                  <a:srgbClr val="0000FF"/>
                </a:solidFill>
              </a:rPr>
              <a:t>đúng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và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đủ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chưa</a:t>
            </a:r>
            <a:r>
              <a:rPr lang="en-US" sz="1600" dirty="0" smtClean="0">
                <a:solidFill>
                  <a:srgbClr val="0000FF"/>
                </a:solidFill>
              </a:rPr>
              <a:t>.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rgbClr val="0000FF"/>
                </a:solidFill>
              </a:rPr>
              <a:t>Ghi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nhận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kết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quả</a:t>
            </a:r>
            <a:r>
              <a:rPr lang="en-US" sz="1600" dirty="0">
                <a:solidFill>
                  <a:srgbClr val="0000FF"/>
                </a:solidFill>
              </a:rPr>
              <a:t> test (test log</a:t>
            </a:r>
            <a:r>
              <a:rPr lang="en-US" sz="1600" dirty="0" smtClean="0">
                <a:solidFill>
                  <a:srgbClr val="0000FF"/>
                </a:solidFill>
              </a:rPr>
              <a:t>) </a:t>
            </a:r>
            <a:r>
              <a:rPr lang="en-US" sz="1600" dirty="0" err="1" smtClean="0">
                <a:solidFill>
                  <a:srgbClr val="0000FF"/>
                </a:solidFill>
              </a:rPr>
              <a:t>vào</a:t>
            </a:r>
            <a:r>
              <a:rPr lang="en-US" sz="1600" dirty="0" smtClean="0">
                <a:solidFill>
                  <a:srgbClr val="0000FF"/>
                </a:solidFill>
              </a:rPr>
              <a:t> file “DEV-VER-FM-05.01”, </a:t>
            </a:r>
            <a:r>
              <a:rPr lang="en-US" sz="1600" dirty="0">
                <a:solidFill>
                  <a:srgbClr val="0000FF"/>
                </a:solidFill>
              </a:rPr>
              <a:t>sheet </a:t>
            </a:r>
            <a:r>
              <a:rPr lang="en-US" sz="1600" dirty="0" smtClean="0">
                <a:solidFill>
                  <a:srgbClr val="0000FF"/>
                </a:solidFill>
              </a:rPr>
              <a:t>“</a:t>
            </a:r>
            <a:r>
              <a:rPr lang="en-US" sz="1600" dirty="0" err="1" smtClean="0">
                <a:solidFill>
                  <a:srgbClr val="0000FF"/>
                </a:solidFill>
              </a:rPr>
              <a:t>TestReport</a:t>
            </a:r>
            <a:r>
              <a:rPr lang="en-US" sz="1600" dirty="0" smtClean="0">
                <a:solidFill>
                  <a:srgbClr val="0000FF"/>
                </a:solidFill>
              </a:rPr>
              <a:t>-Date”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</a:rPr>
              <a:t>Nếu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</a:rPr>
              <a:t>cần</a:t>
            </a:r>
            <a:r>
              <a:rPr lang="en-US" sz="1600" dirty="0" smtClean="0">
                <a:solidFill>
                  <a:srgbClr val="0000FF"/>
                </a:solidFill>
              </a:rPr>
              <a:t>)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 err="1" smtClean="0">
                <a:solidFill>
                  <a:srgbClr val="0000FF"/>
                </a:solidFill>
              </a:rPr>
              <a:t>Cập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</a:rPr>
              <a:t>nhật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</a:rPr>
              <a:t>danh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</a:rPr>
              <a:t>sách</a:t>
            </a:r>
            <a:r>
              <a:rPr lang="en-US" sz="1600" dirty="0" smtClean="0">
                <a:solidFill>
                  <a:srgbClr val="0000FF"/>
                </a:solidFill>
              </a:rPr>
              <a:t> bug </a:t>
            </a:r>
            <a:r>
              <a:rPr lang="en-US" sz="1600" dirty="0" err="1" smtClean="0">
                <a:solidFill>
                  <a:srgbClr val="0000FF"/>
                </a:solidFill>
              </a:rPr>
              <a:t>lên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</a:rPr>
              <a:t>hệ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</a:rPr>
              <a:t>thống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</a:rPr>
              <a:t>quản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</a:rPr>
              <a:t>lý</a:t>
            </a:r>
            <a:r>
              <a:rPr lang="en-US" sz="1600" dirty="0" smtClean="0">
                <a:solidFill>
                  <a:srgbClr val="0000FF"/>
                </a:solidFill>
              </a:rPr>
              <a:t> bugs </a:t>
            </a:r>
            <a:r>
              <a:rPr lang="en-US" sz="1600" dirty="0" err="1" smtClean="0">
                <a:solidFill>
                  <a:srgbClr val="0000FF"/>
                </a:solidFill>
              </a:rPr>
              <a:t>của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</a:rPr>
              <a:t>dự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</a:rPr>
              <a:t>án</a:t>
            </a:r>
            <a:endParaRPr lang="en-US" sz="1600" dirty="0" smtClean="0">
              <a:solidFill>
                <a:srgbClr val="0000FF"/>
              </a:solidFill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 err="1" smtClean="0">
                <a:solidFill>
                  <a:srgbClr val="0000FF"/>
                </a:solidFill>
              </a:rPr>
              <a:t>Bàn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giao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kết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quả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test </a:t>
            </a:r>
            <a:r>
              <a:rPr lang="en-US" sz="1600" dirty="0" err="1" smtClean="0">
                <a:solidFill>
                  <a:srgbClr val="0000FF"/>
                </a:solidFill>
              </a:rPr>
              <a:t>cho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</a:rPr>
              <a:t>nười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</a:rPr>
              <a:t>giao</a:t>
            </a:r>
            <a:r>
              <a:rPr lang="en-US" sz="1600" dirty="0" smtClean="0">
                <a:solidFill>
                  <a:srgbClr val="0000FF"/>
                </a:solidFill>
              </a:rPr>
              <a:t> task.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31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357" y="-76200"/>
            <a:ext cx="8915400" cy="799306"/>
          </a:xfrm>
        </p:spPr>
        <p:txBody>
          <a:bodyPr/>
          <a:lstStyle/>
          <a:p>
            <a:r>
              <a:rPr lang="en-US" dirty="0" smtClean="0"/>
              <a:t>II. </a:t>
            </a:r>
            <a:r>
              <a:rPr lang="vi-VN" dirty="0" smtClean="0"/>
              <a:t>CÁC</a:t>
            </a:r>
            <a:r>
              <a:rPr lang="en-US" dirty="0" smtClean="0"/>
              <a:t>H CONFIRM 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3106"/>
            <a:ext cx="8229600" cy="5982494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vi-VN" sz="1800" b="1" dirty="0">
                <a:solidFill>
                  <a:schemeClr val="bg1"/>
                </a:solidFill>
              </a:rPr>
              <a:t>Mục </a:t>
            </a:r>
            <a:r>
              <a:rPr lang="vi-VN" sz="1800" b="1" dirty="0" smtClean="0">
                <a:solidFill>
                  <a:schemeClr val="bg1"/>
                </a:solidFill>
              </a:rPr>
              <a:t>đích</a:t>
            </a:r>
            <a:r>
              <a:rPr lang="en-US" sz="1800" b="1" dirty="0" smtClean="0">
                <a:solidFill>
                  <a:schemeClr val="bg1"/>
                </a:solidFill>
              </a:rPr>
              <a:t> confirm bug</a:t>
            </a:r>
            <a:r>
              <a:rPr lang="vi-VN" sz="1800" dirty="0" smtClean="0">
                <a:solidFill>
                  <a:schemeClr val="bg1"/>
                </a:solidFill>
              </a:rPr>
              <a:t>: </a:t>
            </a:r>
            <a:r>
              <a:rPr lang="en-US" sz="1800" dirty="0" err="1">
                <a:solidFill>
                  <a:schemeClr val="bg1"/>
                </a:solidFill>
              </a:rPr>
              <a:t>Kiểm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chứng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chương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trình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đã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được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chỉnh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sửa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chưa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b="1" dirty="0" smtClean="0">
                <a:solidFill>
                  <a:schemeClr val="bg1"/>
                </a:solidFill>
              </a:rPr>
              <a:t>Input</a:t>
            </a:r>
          </a:p>
          <a:p>
            <a:pPr lvl="1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Bug (bug </a:t>
            </a:r>
            <a:r>
              <a:rPr lang="en-US" dirty="0" err="1" smtClean="0">
                <a:solidFill>
                  <a:schemeClr val="bg1"/>
                </a:solidFill>
              </a:rPr>
              <a:t>nội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hoặc</a:t>
            </a:r>
            <a:r>
              <a:rPr lang="en-US" dirty="0" smtClean="0">
                <a:solidFill>
                  <a:schemeClr val="bg1"/>
                </a:solidFill>
              </a:rPr>
              <a:t> bug </a:t>
            </a:r>
            <a:r>
              <a:rPr lang="en-US" dirty="0" err="1" smtClean="0">
                <a:solidFill>
                  <a:schemeClr val="bg1"/>
                </a:solidFill>
              </a:rPr>
              <a:t>khách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gửi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en-US" dirty="0" err="1" smtClean="0">
                <a:solidFill>
                  <a:schemeClr val="bg1"/>
                </a:solidFill>
              </a:rPr>
              <a:t>đã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chuyển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thái</a:t>
            </a:r>
            <a:r>
              <a:rPr lang="en-US" dirty="0" smtClean="0">
                <a:solidFill>
                  <a:schemeClr val="bg1"/>
                </a:solidFill>
              </a:rPr>
              <a:t> fix</a:t>
            </a:r>
          </a:p>
          <a:p>
            <a:pPr lvl="1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Test cases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Nếu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có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2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Case test </a:t>
            </a:r>
            <a:r>
              <a:rPr lang="en-US" dirty="0" err="1">
                <a:solidFill>
                  <a:schemeClr val="bg1"/>
                </a:solidFill>
              </a:rPr>
              <a:t>phát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sinh</a:t>
            </a:r>
            <a:r>
              <a:rPr lang="en-US" dirty="0">
                <a:solidFill>
                  <a:schemeClr val="bg1"/>
                </a:solidFill>
              </a:rPr>
              <a:t> bug </a:t>
            </a:r>
          </a:p>
          <a:p>
            <a:pPr lvl="2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Case test </a:t>
            </a:r>
            <a:r>
              <a:rPr lang="en-US" dirty="0" err="1">
                <a:solidFill>
                  <a:schemeClr val="bg1"/>
                </a:solidFill>
              </a:rPr>
              <a:t>liên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đến</a:t>
            </a:r>
            <a:r>
              <a:rPr lang="en-US" dirty="0">
                <a:solidFill>
                  <a:schemeClr val="bg1"/>
                </a:solidFill>
              </a:rPr>
              <a:t> bug (</a:t>
            </a:r>
            <a:r>
              <a:rPr lang="en-US" dirty="0" err="1">
                <a:solidFill>
                  <a:schemeClr val="bg1"/>
                </a:solidFill>
              </a:rPr>
              <a:t>ảnh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hưởng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thêm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mới</a:t>
            </a:r>
            <a:r>
              <a:rPr lang="en-US" dirty="0">
                <a:solidFill>
                  <a:schemeClr val="bg1"/>
                </a:solidFill>
              </a:rPr>
              <a:t>,….)</a:t>
            </a:r>
          </a:p>
          <a:p>
            <a:pPr lvl="1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bg1"/>
                </a:solidFill>
              </a:rPr>
              <a:t>Chương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chỉnh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sửa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deploy </a:t>
            </a:r>
            <a:r>
              <a:rPr lang="en-US" dirty="0" err="1">
                <a:solidFill>
                  <a:schemeClr val="bg1"/>
                </a:solidFill>
              </a:rPr>
              <a:t>đúng</a:t>
            </a:r>
            <a:r>
              <a:rPr lang="en-US" dirty="0">
                <a:solidFill>
                  <a:schemeClr val="bg1"/>
                </a:solidFill>
              </a:rPr>
              <a:t> version.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bg1"/>
                </a:solidFill>
              </a:rPr>
              <a:t>Output</a:t>
            </a:r>
          </a:p>
          <a:p>
            <a:pPr lvl="1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Bug </a:t>
            </a:r>
            <a:r>
              <a:rPr lang="en-US" dirty="0" err="1">
                <a:solidFill>
                  <a:schemeClr val="bg1"/>
                </a:solidFill>
              </a:rPr>
              <a:t>đã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chuyển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thái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reply.</a:t>
            </a:r>
          </a:p>
          <a:p>
            <a:pPr lvl="1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Test cases </a:t>
            </a:r>
            <a:r>
              <a:rPr lang="en-US" dirty="0" err="1">
                <a:solidFill>
                  <a:schemeClr val="bg1"/>
                </a:solidFill>
              </a:rPr>
              <a:t>đã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điền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quả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nếu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có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bg1"/>
                </a:solidFill>
              </a:rPr>
              <a:t>Bằng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chứng</a:t>
            </a:r>
            <a:r>
              <a:rPr lang="en-US" dirty="0">
                <a:solidFill>
                  <a:schemeClr val="bg1"/>
                </a:solidFill>
              </a:rPr>
              <a:t> test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hoàn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thiện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nếu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yêu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cầu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537210" lvl="1" indent="0">
              <a:spcAft>
                <a:spcPts val="800"/>
              </a:spcAft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marL="877824" lvl="2" indent="0">
              <a:spcAft>
                <a:spcPts val="600"/>
              </a:spcAft>
              <a:buNone/>
            </a:pPr>
            <a:endParaRPr lang="vi-VN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00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915400" cy="799306"/>
          </a:xfrm>
        </p:spPr>
        <p:txBody>
          <a:bodyPr/>
          <a:lstStyle/>
          <a:p>
            <a:r>
              <a:rPr lang="en-US" dirty="0" smtClean="0"/>
              <a:t>II. </a:t>
            </a:r>
            <a:r>
              <a:rPr lang="vi-VN" dirty="0" smtClean="0"/>
              <a:t>CÁC</a:t>
            </a:r>
            <a:r>
              <a:rPr lang="en-US" dirty="0" smtClean="0"/>
              <a:t>H</a:t>
            </a:r>
            <a:r>
              <a:rPr lang="vi-VN" dirty="0" smtClean="0"/>
              <a:t> </a:t>
            </a:r>
            <a:r>
              <a:rPr lang="en-US" dirty="0" smtClean="0"/>
              <a:t>CONFIRM BUG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152400" y="723106"/>
            <a:ext cx="8610600" cy="598067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dirty="0" err="1">
                <a:solidFill>
                  <a:schemeClr val="bg1"/>
                </a:solidFill>
              </a:rPr>
              <a:t>Các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bước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thực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hiện</a:t>
            </a:r>
            <a:endParaRPr lang="en-US" sz="1800" b="1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bg1"/>
                </a:solidFill>
              </a:rPr>
              <a:t>Đọc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hiểu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bug </a:t>
            </a:r>
            <a:r>
              <a:rPr lang="en-US" dirty="0" err="1">
                <a:solidFill>
                  <a:schemeClr val="bg1"/>
                </a:solidFill>
              </a:rPr>
              <a:t>bao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gồm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  <a:p>
            <a:pPr lvl="3"/>
            <a:r>
              <a:rPr lang="en-US" dirty="0" err="1">
                <a:solidFill>
                  <a:schemeClr val="bg1"/>
                </a:solidFill>
              </a:rPr>
              <a:t>Nội</a:t>
            </a:r>
            <a:r>
              <a:rPr lang="en-US" dirty="0">
                <a:solidFill>
                  <a:schemeClr val="bg1"/>
                </a:solidFill>
              </a:rPr>
              <a:t> dung bug, </a:t>
            </a:r>
            <a:r>
              <a:rPr lang="en-US" dirty="0" err="1">
                <a:solidFill>
                  <a:schemeClr val="bg1"/>
                </a:solidFill>
              </a:rPr>
              <a:t>Nội</a:t>
            </a:r>
            <a:r>
              <a:rPr lang="en-US" dirty="0">
                <a:solidFill>
                  <a:schemeClr val="bg1"/>
                </a:solidFill>
              </a:rPr>
              <a:t> dung fix, </a:t>
            </a:r>
            <a:r>
              <a:rPr lang="en-US" dirty="0" err="1">
                <a:solidFill>
                  <a:schemeClr val="bg1"/>
                </a:solidFill>
              </a:rPr>
              <a:t>Phạm</a:t>
            </a:r>
            <a:r>
              <a:rPr lang="en-US" dirty="0">
                <a:solidFill>
                  <a:schemeClr val="bg1"/>
                </a:solidFill>
              </a:rPr>
              <a:t> vi </a:t>
            </a:r>
            <a:r>
              <a:rPr lang="en-US" dirty="0" err="1">
                <a:solidFill>
                  <a:schemeClr val="bg1"/>
                </a:solidFill>
              </a:rPr>
              <a:t>ảnh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hưởng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3"/>
            <a:r>
              <a:rPr lang="en-US" dirty="0" err="1">
                <a:solidFill>
                  <a:schemeClr val="bg1"/>
                </a:solidFill>
              </a:rPr>
              <a:t>Danh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sách</a:t>
            </a:r>
            <a:r>
              <a:rPr lang="en-US" dirty="0">
                <a:solidFill>
                  <a:schemeClr val="bg1"/>
                </a:solidFill>
              </a:rPr>
              <a:t> case </a:t>
            </a:r>
            <a:r>
              <a:rPr lang="en-US" dirty="0" err="1">
                <a:solidFill>
                  <a:schemeClr val="bg1"/>
                </a:solidFill>
              </a:rPr>
              <a:t>bị</a:t>
            </a:r>
            <a:r>
              <a:rPr lang="en-US" dirty="0">
                <a:solidFill>
                  <a:schemeClr val="bg1"/>
                </a:solidFill>
              </a:rPr>
              <a:t> bug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bg1"/>
                </a:solidFill>
              </a:rPr>
              <a:t>Tái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hiện</a:t>
            </a:r>
            <a:r>
              <a:rPr lang="en-US" dirty="0">
                <a:solidFill>
                  <a:schemeClr val="bg1"/>
                </a:solidFill>
              </a:rPr>
              <a:t> bug </a:t>
            </a:r>
            <a:r>
              <a:rPr lang="en-US" dirty="0" smtClean="0">
                <a:solidFill>
                  <a:schemeClr val="bg1"/>
                </a:solidFill>
              </a:rPr>
              <a:t>(Bug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KH  </a:t>
            </a:r>
            <a:r>
              <a:rPr lang="en-US" dirty="0" err="1" smtClean="0">
                <a:solidFill>
                  <a:schemeClr val="bg1"/>
                </a:solidFill>
              </a:rPr>
              <a:t>hoặc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người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khác</a:t>
            </a:r>
            <a:r>
              <a:rPr lang="en-US" dirty="0" smtClean="0">
                <a:solidFill>
                  <a:schemeClr val="bg1"/>
                </a:solidFill>
              </a:rPr>
              <a:t> add)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bg1"/>
                </a:solidFill>
              </a:rPr>
              <a:t>Tái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bug </a:t>
            </a:r>
            <a:r>
              <a:rPr lang="en-US" dirty="0" err="1" smtClean="0">
                <a:solidFill>
                  <a:schemeClr val="bg1"/>
                </a:solidFill>
              </a:rPr>
              <a:t>trên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môi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trường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cũ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Trước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khi</a:t>
            </a:r>
            <a:r>
              <a:rPr lang="en-US" dirty="0" smtClean="0">
                <a:solidFill>
                  <a:schemeClr val="bg1"/>
                </a:solidFill>
              </a:rPr>
              <a:t> deploy </a:t>
            </a:r>
            <a:r>
              <a:rPr lang="en-US" dirty="0" err="1" smtClean="0">
                <a:solidFill>
                  <a:schemeClr val="bg1"/>
                </a:solidFill>
              </a:rPr>
              <a:t>bản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chỉnh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sửa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bg1"/>
                </a:solidFill>
              </a:rPr>
              <a:t>Xác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nhận</a:t>
            </a:r>
            <a:r>
              <a:rPr lang="en-US" dirty="0">
                <a:solidFill>
                  <a:schemeClr val="bg1"/>
                </a:solidFill>
              </a:rPr>
              <a:t> bug 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Trường </a:t>
            </a:r>
            <a:r>
              <a:rPr lang="en-US" dirty="0" err="1">
                <a:solidFill>
                  <a:schemeClr val="bg1"/>
                </a:solidFill>
              </a:rPr>
              <a:t>hợp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đúng</a:t>
            </a:r>
            <a:r>
              <a:rPr lang="en-US" dirty="0">
                <a:solidFill>
                  <a:schemeClr val="bg1"/>
                </a:solidFill>
              </a:rPr>
              <a:t> bug </a:t>
            </a:r>
            <a:r>
              <a:rPr lang="en-US" dirty="0" err="1">
                <a:solidFill>
                  <a:schemeClr val="bg1"/>
                </a:solidFill>
              </a:rPr>
              <a:t>thì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sang </a:t>
            </a:r>
            <a:r>
              <a:rPr lang="en-US" dirty="0" err="1" smtClean="0">
                <a:solidFill>
                  <a:schemeClr val="bg1"/>
                </a:solidFill>
              </a:rPr>
              <a:t>bước</a:t>
            </a:r>
            <a:r>
              <a:rPr lang="en-US" dirty="0" smtClean="0">
                <a:solidFill>
                  <a:schemeClr val="bg1"/>
                </a:solidFill>
              </a:rPr>
              <a:t> [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test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]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trên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môi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trường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chỉnh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sửa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Trường </a:t>
            </a:r>
            <a:r>
              <a:rPr lang="en-US" dirty="0" err="1">
                <a:solidFill>
                  <a:schemeClr val="bg1"/>
                </a:solidFill>
              </a:rPr>
              <a:t>hợp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không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đúng</a:t>
            </a:r>
            <a:r>
              <a:rPr lang="en-US" dirty="0" smtClean="0">
                <a:solidFill>
                  <a:schemeClr val="bg1"/>
                </a:solidFill>
              </a:rPr>
              <a:t> bug </a:t>
            </a:r>
            <a:r>
              <a:rPr lang="en-US" dirty="0" err="1">
                <a:solidFill>
                  <a:schemeClr val="bg1"/>
                </a:solidFill>
              </a:rPr>
              <a:t>thì</a:t>
            </a:r>
            <a:r>
              <a:rPr lang="en-US" dirty="0">
                <a:solidFill>
                  <a:schemeClr val="bg1"/>
                </a:solidFill>
              </a:rPr>
              <a:t> confirm </a:t>
            </a:r>
            <a:r>
              <a:rPr lang="en-US" dirty="0" err="1">
                <a:solidFill>
                  <a:schemeClr val="bg1"/>
                </a:solidFill>
              </a:rPr>
              <a:t>với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người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add</a:t>
            </a:r>
            <a:endParaRPr lang="vi-V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6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915400" cy="799306"/>
          </a:xfrm>
        </p:spPr>
        <p:txBody>
          <a:bodyPr/>
          <a:lstStyle/>
          <a:p>
            <a:r>
              <a:rPr lang="en-US" dirty="0" smtClean="0"/>
              <a:t>II. </a:t>
            </a:r>
            <a:r>
              <a:rPr lang="vi-VN" dirty="0" smtClean="0"/>
              <a:t>CÁC</a:t>
            </a:r>
            <a:r>
              <a:rPr lang="en-US" dirty="0" smtClean="0"/>
              <a:t>H</a:t>
            </a:r>
            <a:r>
              <a:rPr lang="vi-VN" dirty="0" smtClean="0"/>
              <a:t> </a:t>
            </a:r>
            <a:r>
              <a:rPr lang="en-US" dirty="0" smtClean="0"/>
              <a:t>CONFIRM BUG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457200" y="723106"/>
            <a:ext cx="8305800" cy="5980670"/>
          </a:xfrm>
        </p:spPr>
        <p:txBody>
          <a:bodyPr>
            <a:noAutofit/>
          </a:bodyPr>
          <a:lstStyle/>
          <a:p>
            <a:pPr lvl="1"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bg1"/>
                </a:solidFill>
              </a:rPr>
              <a:t>Thực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test </a:t>
            </a:r>
            <a:r>
              <a:rPr lang="en-US" dirty="0" err="1" smtClean="0">
                <a:solidFill>
                  <a:schemeClr val="bg1"/>
                </a:solidFill>
              </a:rPr>
              <a:t>xác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nhận</a:t>
            </a:r>
            <a:endParaRPr lang="en-US" dirty="0" smtClean="0">
              <a:solidFill>
                <a:schemeClr val="bg1"/>
              </a:solidFill>
            </a:endParaRPr>
          </a:p>
          <a:p>
            <a:pPr lvl="2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Trường </a:t>
            </a:r>
            <a:r>
              <a:rPr lang="en-US" dirty="0" err="1" smtClean="0">
                <a:solidFill>
                  <a:schemeClr val="bg1"/>
                </a:solidFill>
              </a:rPr>
              <a:t>hợp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test cases: </a:t>
            </a:r>
            <a:endParaRPr lang="en-US" dirty="0" smtClean="0">
              <a:solidFill>
                <a:schemeClr val="bg1"/>
              </a:solidFill>
            </a:endParaRPr>
          </a:p>
          <a:p>
            <a:pPr lvl="3"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chemeClr val="bg1"/>
                </a:solidFill>
              </a:rPr>
              <a:t>Thực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test </a:t>
            </a:r>
            <a:r>
              <a:rPr lang="en-US" dirty="0" err="1" smtClean="0">
                <a:solidFill>
                  <a:schemeClr val="bg1"/>
                </a:solidFill>
              </a:rPr>
              <a:t>lại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case </a:t>
            </a:r>
            <a:r>
              <a:rPr lang="en-US" dirty="0" err="1" smtClean="0">
                <a:solidFill>
                  <a:schemeClr val="bg1"/>
                </a:solidFill>
              </a:rPr>
              <a:t>như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 smtClean="0">
                <a:solidFill>
                  <a:schemeClr val="bg1"/>
                </a:solidFill>
              </a:rPr>
              <a:t>thực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test] ở slide </a:t>
            </a:r>
            <a:r>
              <a:rPr lang="en-US" dirty="0" err="1" smtClean="0">
                <a:solidFill>
                  <a:schemeClr val="bg1"/>
                </a:solidFill>
              </a:rPr>
              <a:t>trước</a:t>
            </a:r>
            <a:endParaRPr lang="en-US" dirty="0" smtClean="0">
              <a:solidFill>
                <a:schemeClr val="bg1"/>
              </a:solidFill>
            </a:endParaRPr>
          </a:p>
          <a:p>
            <a:pPr lvl="2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bg1"/>
                </a:solidFill>
              </a:rPr>
              <a:t>Trường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hợp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không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test cases: </a:t>
            </a:r>
            <a:endParaRPr lang="en-US" dirty="0" smtClean="0">
              <a:solidFill>
                <a:schemeClr val="bg1"/>
              </a:solidFill>
            </a:endParaRPr>
          </a:p>
          <a:p>
            <a:pPr lvl="3"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chemeClr val="bg1"/>
                </a:solidFill>
              </a:rPr>
              <a:t>Xác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định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phạm</a:t>
            </a:r>
            <a:r>
              <a:rPr lang="en-US" dirty="0" smtClean="0">
                <a:solidFill>
                  <a:schemeClr val="bg1"/>
                </a:solidFill>
              </a:rPr>
              <a:t> vi </a:t>
            </a:r>
            <a:r>
              <a:rPr lang="en-US" dirty="0" err="1" smtClean="0">
                <a:solidFill>
                  <a:schemeClr val="bg1"/>
                </a:solidFill>
              </a:rPr>
              <a:t>cần</a:t>
            </a:r>
            <a:r>
              <a:rPr lang="en-US" dirty="0" smtClean="0">
                <a:solidFill>
                  <a:schemeClr val="bg1"/>
                </a:solidFill>
              </a:rPr>
              <a:t> test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confirm </a:t>
            </a:r>
            <a:r>
              <a:rPr lang="en-US" dirty="0" err="1" smtClean="0">
                <a:solidFill>
                  <a:schemeClr val="bg1"/>
                </a:solidFill>
              </a:rPr>
              <a:t>với</a:t>
            </a:r>
            <a:r>
              <a:rPr lang="en-US" dirty="0" smtClean="0">
                <a:solidFill>
                  <a:schemeClr val="bg1"/>
                </a:solidFill>
              </a:rPr>
              <a:t> leader </a:t>
            </a:r>
          </a:p>
          <a:p>
            <a:pPr lvl="3"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chemeClr val="bg1"/>
                </a:solidFill>
              </a:rPr>
              <a:t>Thực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test </a:t>
            </a:r>
            <a:r>
              <a:rPr lang="en-US" dirty="0" err="1" smtClean="0">
                <a:solidFill>
                  <a:schemeClr val="bg1"/>
                </a:solidFill>
              </a:rPr>
              <a:t>theo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phạm</a:t>
            </a:r>
            <a:r>
              <a:rPr lang="en-US" dirty="0" smtClean="0">
                <a:solidFill>
                  <a:schemeClr val="bg1"/>
                </a:solidFill>
              </a:rPr>
              <a:t> vi </a:t>
            </a:r>
            <a:r>
              <a:rPr lang="en-US" dirty="0" err="1" smtClean="0">
                <a:solidFill>
                  <a:schemeClr val="bg1"/>
                </a:solidFill>
              </a:rPr>
              <a:t>đã</a:t>
            </a:r>
            <a:r>
              <a:rPr lang="en-US" dirty="0" smtClean="0">
                <a:solidFill>
                  <a:schemeClr val="bg1"/>
                </a:solidFill>
              </a:rPr>
              <a:t> confirm</a:t>
            </a:r>
          </a:p>
          <a:p>
            <a:pPr lvl="2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bg1"/>
                </a:solidFill>
              </a:rPr>
              <a:t>Chuyển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thái</a:t>
            </a:r>
            <a:r>
              <a:rPr lang="en-US" dirty="0" smtClean="0">
                <a:solidFill>
                  <a:schemeClr val="bg1"/>
                </a:solidFill>
              </a:rPr>
              <a:t> bug </a:t>
            </a:r>
          </a:p>
          <a:p>
            <a:pPr lvl="3"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Trường </a:t>
            </a:r>
            <a:r>
              <a:rPr lang="en-US" dirty="0" err="1" smtClean="0">
                <a:solidFill>
                  <a:schemeClr val="bg1"/>
                </a:solidFill>
              </a:rPr>
              <a:t>hợp</a:t>
            </a:r>
            <a:r>
              <a:rPr lang="en-US" dirty="0" smtClean="0">
                <a:solidFill>
                  <a:schemeClr val="bg1"/>
                </a:solidFill>
              </a:rPr>
              <a:t> test </a:t>
            </a:r>
            <a:r>
              <a:rPr lang="en-US" dirty="0" err="1" smtClean="0">
                <a:solidFill>
                  <a:schemeClr val="bg1"/>
                </a:solidFill>
              </a:rPr>
              <a:t>xác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nhận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mà</a:t>
            </a:r>
            <a:r>
              <a:rPr lang="en-US" dirty="0" smtClean="0">
                <a:solidFill>
                  <a:schemeClr val="bg1"/>
                </a:solidFill>
              </a:rPr>
              <a:t>  bug </a:t>
            </a:r>
            <a:r>
              <a:rPr lang="en-US" dirty="0" err="1" smtClean="0">
                <a:solidFill>
                  <a:schemeClr val="bg1"/>
                </a:solidFill>
              </a:rPr>
              <a:t>đã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 fix </a:t>
            </a:r>
            <a:r>
              <a:rPr lang="en-US" dirty="0" err="1" smtClean="0">
                <a:solidFill>
                  <a:schemeClr val="bg1"/>
                </a:solidFill>
              </a:rPr>
              <a:t>thì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chuyển</a:t>
            </a:r>
            <a:r>
              <a:rPr lang="en-US" dirty="0" smtClean="0">
                <a:solidFill>
                  <a:schemeClr val="bg1"/>
                </a:solidFill>
              </a:rPr>
              <a:t> [test status] </a:t>
            </a:r>
            <a:r>
              <a:rPr lang="en-US" dirty="0" err="1" smtClean="0">
                <a:solidFill>
                  <a:schemeClr val="bg1"/>
                </a:solidFill>
              </a:rPr>
              <a:t>thành</a:t>
            </a:r>
            <a:r>
              <a:rPr lang="en-US" dirty="0" smtClean="0">
                <a:solidFill>
                  <a:schemeClr val="bg1"/>
                </a:solidFill>
              </a:rPr>
              <a:t> OK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reply version, </a:t>
            </a:r>
            <a:r>
              <a:rPr lang="en-US" dirty="0" err="1" smtClean="0">
                <a:solidFill>
                  <a:schemeClr val="bg1"/>
                </a:solidFill>
              </a:rPr>
              <a:t>đổi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cột</a:t>
            </a:r>
            <a:r>
              <a:rPr lang="en-US" dirty="0" smtClean="0">
                <a:solidFill>
                  <a:schemeClr val="bg1"/>
                </a:solidFill>
              </a:rPr>
              <a:t> [</a:t>
            </a:r>
            <a:r>
              <a:rPr lang="en-US" dirty="0" err="1" smtClean="0">
                <a:solidFill>
                  <a:schemeClr val="bg1"/>
                </a:solidFill>
              </a:rPr>
              <a:t>Kết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Quả</a:t>
            </a:r>
            <a:r>
              <a:rPr lang="en-US" dirty="0" smtClean="0">
                <a:solidFill>
                  <a:schemeClr val="bg1"/>
                </a:solidFill>
              </a:rPr>
              <a:t>]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test cases (</a:t>
            </a:r>
            <a:r>
              <a:rPr lang="en-US" dirty="0" err="1" smtClean="0">
                <a:solidFill>
                  <a:schemeClr val="bg1"/>
                </a:solidFill>
              </a:rPr>
              <a:t>nếu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có</a:t>
            </a:r>
            <a:r>
              <a:rPr lang="en-US" dirty="0" smtClean="0">
                <a:solidFill>
                  <a:schemeClr val="bg1"/>
                </a:solidFill>
              </a:rPr>
              <a:t>).</a:t>
            </a:r>
          </a:p>
          <a:p>
            <a:pPr lvl="3"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Trường </a:t>
            </a:r>
            <a:r>
              <a:rPr lang="en-US" dirty="0" err="1" smtClean="0">
                <a:solidFill>
                  <a:schemeClr val="bg1"/>
                </a:solidFill>
              </a:rPr>
              <a:t>hợp</a:t>
            </a:r>
            <a:r>
              <a:rPr lang="en-US" dirty="0" smtClean="0">
                <a:solidFill>
                  <a:schemeClr val="bg1"/>
                </a:solidFill>
              </a:rPr>
              <a:t>  test </a:t>
            </a:r>
            <a:r>
              <a:rPr lang="en-US" dirty="0" err="1" smtClean="0">
                <a:solidFill>
                  <a:schemeClr val="bg1"/>
                </a:solidFill>
              </a:rPr>
              <a:t>xác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nhận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mà</a:t>
            </a:r>
            <a:r>
              <a:rPr lang="en-US" dirty="0" smtClean="0">
                <a:solidFill>
                  <a:schemeClr val="bg1"/>
                </a:solidFill>
              </a:rPr>
              <a:t> bug </a:t>
            </a:r>
            <a:r>
              <a:rPr lang="en-US" dirty="0" err="1" smtClean="0">
                <a:solidFill>
                  <a:schemeClr val="bg1"/>
                </a:solidFill>
              </a:rPr>
              <a:t>vẫn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còn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thì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chuyển</a:t>
            </a:r>
            <a:r>
              <a:rPr lang="en-US" dirty="0">
                <a:solidFill>
                  <a:schemeClr val="bg1"/>
                </a:solidFill>
              </a:rPr>
              <a:t> [test status] </a:t>
            </a:r>
            <a:r>
              <a:rPr lang="en-US" dirty="0" err="1" smtClean="0">
                <a:solidFill>
                  <a:schemeClr val="bg1"/>
                </a:solidFill>
              </a:rPr>
              <a:t>thành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ot Pass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reply version , </a:t>
            </a:r>
            <a:r>
              <a:rPr lang="en-US" dirty="0" err="1" smtClean="0">
                <a:solidFill>
                  <a:schemeClr val="bg1"/>
                </a:solidFill>
              </a:rPr>
              <a:t>nội</a:t>
            </a:r>
            <a:r>
              <a:rPr lang="en-US" dirty="0" smtClean="0">
                <a:solidFill>
                  <a:schemeClr val="bg1"/>
                </a:solidFill>
              </a:rPr>
              <a:t> dung not pass.</a:t>
            </a:r>
          </a:p>
          <a:p>
            <a:pPr lvl="3"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chemeClr val="bg1"/>
                </a:solidFill>
              </a:rPr>
              <a:t>Trường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hợp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thái</a:t>
            </a:r>
            <a:r>
              <a:rPr lang="en-US" dirty="0" smtClean="0">
                <a:solidFill>
                  <a:schemeClr val="bg1"/>
                </a:solidFill>
              </a:rPr>
              <a:t> fix bug </a:t>
            </a:r>
            <a:r>
              <a:rPr lang="en-US" dirty="0" err="1" smtClean="0">
                <a:solidFill>
                  <a:schemeClr val="bg1"/>
                </a:solidFill>
              </a:rPr>
              <a:t>là</a:t>
            </a:r>
            <a:r>
              <a:rPr lang="en-US" dirty="0" smtClean="0">
                <a:solidFill>
                  <a:schemeClr val="bg1"/>
                </a:solidFill>
              </a:rPr>
              <a:t> [Ignore] </a:t>
            </a:r>
            <a:r>
              <a:rPr lang="en-US" dirty="0" err="1" smtClean="0">
                <a:solidFill>
                  <a:schemeClr val="bg1"/>
                </a:solidFill>
              </a:rPr>
              <a:t>cần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lvl="2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Trong </a:t>
            </a:r>
            <a:r>
              <a:rPr lang="en-US" dirty="0" err="1" smtClean="0">
                <a:solidFill>
                  <a:schemeClr val="bg1"/>
                </a:solidFill>
              </a:rPr>
              <a:t>quá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trình</a:t>
            </a:r>
            <a:r>
              <a:rPr lang="en-US" dirty="0" smtClean="0">
                <a:solidFill>
                  <a:schemeClr val="bg1"/>
                </a:solidFill>
              </a:rPr>
              <a:t> test </a:t>
            </a:r>
            <a:r>
              <a:rPr lang="en-US" dirty="0" err="1" smtClean="0">
                <a:solidFill>
                  <a:schemeClr val="bg1"/>
                </a:solidFill>
              </a:rPr>
              <a:t>phát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sinh</a:t>
            </a:r>
            <a:r>
              <a:rPr lang="en-US" dirty="0" smtClean="0">
                <a:solidFill>
                  <a:schemeClr val="bg1"/>
                </a:solidFill>
              </a:rPr>
              <a:t> bug </a:t>
            </a:r>
            <a:r>
              <a:rPr lang="en-US" dirty="0" err="1" smtClean="0">
                <a:solidFill>
                  <a:schemeClr val="bg1"/>
                </a:solidFill>
              </a:rPr>
              <a:t>mới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thì</a:t>
            </a:r>
            <a:r>
              <a:rPr lang="en-US" dirty="0" smtClean="0">
                <a:solidFill>
                  <a:schemeClr val="bg1"/>
                </a:solidFill>
              </a:rPr>
              <a:t> add </a:t>
            </a:r>
            <a:r>
              <a:rPr lang="en-US" dirty="0" err="1" smtClean="0">
                <a:solidFill>
                  <a:schemeClr val="bg1"/>
                </a:solidFill>
              </a:rPr>
              <a:t>lên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hệ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thống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lý</a:t>
            </a:r>
            <a:r>
              <a:rPr lang="en-US" dirty="0" smtClean="0">
                <a:solidFill>
                  <a:schemeClr val="bg1"/>
                </a:solidFill>
              </a:rPr>
              <a:t> bug</a:t>
            </a:r>
          </a:p>
          <a:p>
            <a:pPr lvl="2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/>
                </a:solidFill>
              </a:rPr>
              <a:t>Lưu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bằng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chứng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thực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nếu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yêu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cầu</a:t>
            </a:r>
            <a:endParaRPr lang="en-US" dirty="0" smtClean="0">
              <a:solidFill>
                <a:schemeClr val="bg1"/>
              </a:solidFill>
            </a:endParaRPr>
          </a:p>
          <a:p>
            <a:pPr marL="877824" lvl="2" indent="0">
              <a:spcAft>
                <a:spcPts val="400"/>
              </a:spcAft>
              <a:buNone/>
            </a:pPr>
            <a:endParaRPr lang="vi-V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1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915400" cy="799306"/>
          </a:xfrm>
        </p:spPr>
        <p:txBody>
          <a:bodyPr/>
          <a:lstStyle/>
          <a:p>
            <a:r>
              <a:rPr lang="en-US" dirty="0" smtClean="0"/>
              <a:t>III. </a:t>
            </a:r>
            <a:r>
              <a:rPr lang="vi-VN" dirty="0" smtClean="0"/>
              <a:t>BẰNG CHỨNG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457200" y="762000"/>
            <a:ext cx="8305800" cy="57150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900" b="1" dirty="0" err="1" smtClean="0">
                <a:solidFill>
                  <a:schemeClr val="bg1"/>
                </a:solidFill>
              </a:rPr>
              <a:t>Bằng</a:t>
            </a:r>
            <a:r>
              <a:rPr lang="en-US" sz="1900" b="1" dirty="0" smtClean="0">
                <a:solidFill>
                  <a:schemeClr val="bg1"/>
                </a:solidFill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</a:rPr>
              <a:t>chứng</a:t>
            </a:r>
            <a:r>
              <a:rPr lang="en-US" sz="1900" b="1" dirty="0" smtClean="0">
                <a:solidFill>
                  <a:schemeClr val="bg1"/>
                </a:solidFill>
              </a:rPr>
              <a:t> </a:t>
            </a:r>
            <a:r>
              <a:rPr lang="en-US" sz="1900" b="1" dirty="0" smtClean="0">
                <a:solidFill>
                  <a:schemeClr val="bg1"/>
                </a:solidFill>
              </a:rPr>
              <a:t>test </a:t>
            </a:r>
            <a:r>
              <a:rPr lang="en-US" sz="1900" dirty="0" smtClean="0">
                <a:solidFill>
                  <a:schemeClr val="bg1"/>
                </a:solidFill>
              </a:rPr>
              <a:t>(</a:t>
            </a:r>
            <a:r>
              <a:rPr lang="en-US" sz="1900" dirty="0">
                <a:solidFill>
                  <a:schemeClr val="bg1"/>
                </a:solidFill>
              </a:rPr>
              <a:t>Test </a:t>
            </a:r>
            <a:r>
              <a:rPr lang="en-US" sz="1900" dirty="0" smtClean="0">
                <a:solidFill>
                  <a:schemeClr val="bg1"/>
                </a:solidFill>
              </a:rPr>
              <a:t>Evidence)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900" dirty="0" err="1" smtClean="0">
                <a:solidFill>
                  <a:schemeClr val="bg1"/>
                </a:solidFill>
              </a:rPr>
              <a:t>Là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</a:rPr>
              <a:t>tất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</a:rPr>
              <a:t>cả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</a:rPr>
              <a:t>thông</a:t>
            </a:r>
            <a:r>
              <a:rPr lang="en-US" sz="1900" dirty="0" smtClean="0">
                <a:solidFill>
                  <a:schemeClr val="bg1"/>
                </a:solidFill>
              </a:rPr>
              <a:t> tin, </a:t>
            </a:r>
            <a:r>
              <a:rPr lang="en-US" sz="1900" dirty="0" err="1" smtClean="0">
                <a:solidFill>
                  <a:schemeClr val="bg1"/>
                </a:solidFill>
              </a:rPr>
              <a:t>dữ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</a:rPr>
              <a:t>liệu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</a:rPr>
              <a:t>dùng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</a:rPr>
              <a:t>để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</a:rPr>
              <a:t>làm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</a:rPr>
              <a:t>dẫn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</a:rPr>
              <a:t>chứng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</a:rPr>
              <a:t>xác</a:t>
            </a:r>
            <a:r>
              <a:rPr lang="en-US" sz="1900" dirty="0" smtClean="0">
                <a:solidFill>
                  <a:schemeClr val="bg1"/>
                </a:solidFill>
              </a:rPr>
              <a:t> minh </a:t>
            </a:r>
            <a:r>
              <a:rPr lang="en-US" sz="1900" dirty="0" err="1" smtClean="0">
                <a:solidFill>
                  <a:schemeClr val="bg1"/>
                </a:solidFill>
              </a:rPr>
              <a:t>việc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</a:rPr>
              <a:t>bạn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</a:rPr>
              <a:t>đã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smtClean="0">
                <a:solidFill>
                  <a:schemeClr val="bg1"/>
                </a:solidFill>
              </a:rPr>
              <a:t>test.  </a:t>
            </a:r>
            <a:endParaRPr lang="en-US" sz="19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900" dirty="0" smtClean="0">
                <a:solidFill>
                  <a:schemeClr val="bg1"/>
                </a:solidFill>
              </a:rPr>
              <a:t>Ở </a:t>
            </a:r>
            <a:r>
              <a:rPr lang="en-US" sz="1900" dirty="0" err="1" smtClean="0">
                <a:solidFill>
                  <a:schemeClr val="bg1"/>
                </a:solidFill>
              </a:rPr>
              <a:t>Luvina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</a:rPr>
              <a:t>thông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</a:rPr>
              <a:t>thường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</a:rPr>
              <a:t>bằng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</a:rPr>
              <a:t>chứng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</a:rPr>
              <a:t>là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</a:rPr>
              <a:t>ảnh</a:t>
            </a:r>
            <a:r>
              <a:rPr lang="en-US" sz="1900" dirty="0" smtClean="0">
                <a:solidFill>
                  <a:schemeClr val="bg1"/>
                </a:solidFill>
              </a:rPr>
              <a:t>.</a:t>
            </a:r>
            <a:endParaRPr lang="en-US" sz="19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900" b="1" dirty="0" err="1" smtClean="0">
                <a:solidFill>
                  <a:schemeClr val="bg1"/>
                </a:solidFill>
              </a:rPr>
              <a:t>Cách</a:t>
            </a:r>
            <a:r>
              <a:rPr lang="en-US" sz="1900" b="1" dirty="0" smtClean="0">
                <a:solidFill>
                  <a:schemeClr val="bg1"/>
                </a:solidFill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</a:rPr>
              <a:t>ghi</a:t>
            </a:r>
            <a:r>
              <a:rPr lang="en-US" sz="1900" b="1" dirty="0" smtClean="0">
                <a:solidFill>
                  <a:schemeClr val="bg1"/>
                </a:solidFill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</a:rPr>
              <a:t>lại</a:t>
            </a:r>
            <a:r>
              <a:rPr lang="en-US" sz="1900" b="1" dirty="0" smtClean="0">
                <a:solidFill>
                  <a:schemeClr val="bg1"/>
                </a:solidFill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</a:rPr>
              <a:t>bằng</a:t>
            </a:r>
            <a:r>
              <a:rPr lang="en-US" sz="1900" b="1" dirty="0" smtClean="0">
                <a:solidFill>
                  <a:schemeClr val="bg1"/>
                </a:solidFill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</a:rPr>
              <a:t>chứng</a:t>
            </a:r>
            <a:r>
              <a:rPr lang="en-US" sz="1900" b="1" dirty="0" smtClean="0">
                <a:solidFill>
                  <a:schemeClr val="bg1"/>
                </a:solidFill>
              </a:rPr>
              <a:t> test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900" dirty="0" err="1" smtClean="0">
                <a:solidFill>
                  <a:schemeClr val="bg1"/>
                </a:solidFill>
              </a:rPr>
              <a:t>Ghi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</a:rPr>
              <a:t>lại</a:t>
            </a:r>
            <a:r>
              <a:rPr lang="en-US" sz="1900" dirty="0" smtClean="0">
                <a:solidFill>
                  <a:schemeClr val="bg1"/>
                </a:solidFill>
              </a:rPr>
              <a:t>  : </a:t>
            </a:r>
          </a:p>
          <a:p>
            <a:pPr marL="1163574" lvl="2" indent="-342900">
              <a:buFont typeface="Wingdings" panose="05000000000000000000" pitchFamily="2" charset="2"/>
              <a:buChar char="ü"/>
            </a:pPr>
            <a:r>
              <a:rPr lang="en-US" sz="1900" dirty="0" err="1" smtClean="0">
                <a:solidFill>
                  <a:schemeClr val="bg1"/>
                </a:solidFill>
              </a:rPr>
              <a:t>Tất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</a:rPr>
              <a:t>cả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</a:rPr>
              <a:t>các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</a:rPr>
              <a:t>bước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</a:rPr>
              <a:t>bạn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</a:rPr>
              <a:t>thực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</a:rPr>
              <a:t>hiện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</a:rPr>
              <a:t>trong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</a:rPr>
              <a:t>cột</a:t>
            </a:r>
            <a:r>
              <a:rPr lang="en-US" sz="1900" dirty="0" smtClean="0">
                <a:solidFill>
                  <a:schemeClr val="bg1"/>
                </a:solidFill>
              </a:rPr>
              <a:t> [</a:t>
            </a:r>
            <a:r>
              <a:rPr lang="en-US" sz="1900" dirty="0" err="1" smtClean="0">
                <a:solidFill>
                  <a:schemeClr val="bg1"/>
                </a:solidFill>
              </a:rPr>
              <a:t>Đầu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</a:rPr>
              <a:t>vào</a:t>
            </a:r>
            <a:r>
              <a:rPr lang="en-US" sz="1900" dirty="0" smtClean="0">
                <a:solidFill>
                  <a:schemeClr val="bg1"/>
                </a:solidFill>
              </a:rPr>
              <a:t>]</a:t>
            </a:r>
          </a:p>
          <a:p>
            <a:pPr marL="1163574" lvl="2" indent="-342900">
              <a:buFont typeface="Wingdings" panose="05000000000000000000" pitchFamily="2" charset="2"/>
              <a:buChar char="ü"/>
            </a:pP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</a:rPr>
              <a:t>Tất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cả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</a:rPr>
              <a:t>các</a:t>
            </a:r>
            <a:r>
              <a:rPr lang="en-US" sz="1900" dirty="0" smtClean="0">
                <a:solidFill>
                  <a:schemeClr val="bg1"/>
                </a:solidFill>
              </a:rPr>
              <a:t> data </a:t>
            </a:r>
            <a:r>
              <a:rPr lang="en-US" sz="1900" dirty="0" err="1" smtClean="0">
                <a:solidFill>
                  <a:schemeClr val="bg1"/>
                </a:solidFill>
              </a:rPr>
              <a:t>trong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</a:rPr>
              <a:t>cột</a:t>
            </a:r>
            <a:r>
              <a:rPr lang="en-US" sz="1900" dirty="0" smtClean="0">
                <a:solidFill>
                  <a:schemeClr val="bg1"/>
                </a:solidFill>
              </a:rPr>
              <a:t> [Data Test]</a:t>
            </a:r>
            <a:endParaRPr lang="en-US" sz="1900" dirty="0">
              <a:solidFill>
                <a:schemeClr val="bg1"/>
              </a:solidFill>
            </a:endParaRPr>
          </a:p>
          <a:p>
            <a:pPr marL="1163574" lvl="2" indent="-342900">
              <a:buFont typeface="Wingdings" panose="05000000000000000000" pitchFamily="2" charset="2"/>
              <a:buChar char="ü"/>
            </a:pPr>
            <a:r>
              <a:rPr lang="en-US" sz="1900" dirty="0" err="1" smtClean="0">
                <a:solidFill>
                  <a:schemeClr val="bg1"/>
                </a:solidFill>
              </a:rPr>
              <a:t>Tất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</a:rPr>
              <a:t>cả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</a:rPr>
              <a:t>các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</a:rPr>
              <a:t>mong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</a:rPr>
              <a:t>muốn</a:t>
            </a:r>
            <a:r>
              <a:rPr lang="en-US" sz="1900" dirty="0" smtClean="0">
                <a:solidFill>
                  <a:schemeClr val="bg1"/>
                </a:solidFill>
              </a:rPr>
              <a:t>  </a:t>
            </a:r>
            <a:r>
              <a:rPr lang="en-US" sz="1900" dirty="0" err="1" smtClean="0">
                <a:solidFill>
                  <a:schemeClr val="bg1"/>
                </a:solidFill>
              </a:rPr>
              <a:t>của</a:t>
            </a:r>
            <a:r>
              <a:rPr lang="en-US" sz="1900" dirty="0" smtClean="0">
                <a:solidFill>
                  <a:schemeClr val="bg1"/>
                </a:solidFill>
              </a:rPr>
              <a:t> [</a:t>
            </a:r>
            <a:r>
              <a:rPr lang="en-US" sz="1900" dirty="0" err="1" smtClean="0">
                <a:solidFill>
                  <a:schemeClr val="bg1"/>
                </a:solidFill>
              </a:rPr>
              <a:t>Kết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</a:rPr>
              <a:t>quả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</a:rPr>
              <a:t>mong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</a:rPr>
              <a:t>muốn</a:t>
            </a:r>
            <a:r>
              <a:rPr lang="en-US" sz="1900" dirty="0" smtClean="0">
                <a:solidFill>
                  <a:schemeClr val="bg1"/>
                </a:solidFill>
              </a:rPr>
              <a:t>]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900" dirty="0" err="1">
                <a:solidFill>
                  <a:schemeClr val="bg1"/>
                </a:solidFill>
              </a:rPr>
              <a:t>Khoanh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lại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</a:rPr>
              <a:t>những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</a:rPr>
              <a:t>vùng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cần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smtClean="0">
                <a:solidFill>
                  <a:schemeClr val="bg1"/>
                </a:solidFill>
              </a:rPr>
              <a:t>focus</a:t>
            </a: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20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915400" cy="799306"/>
          </a:xfrm>
        </p:spPr>
        <p:txBody>
          <a:bodyPr/>
          <a:lstStyle/>
          <a:p>
            <a:r>
              <a:rPr lang="en-US" dirty="0" smtClean="0"/>
              <a:t>III. </a:t>
            </a:r>
            <a:r>
              <a:rPr lang="vi-VN" dirty="0" smtClean="0"/>
              <a:t>BẰNG CHỨNG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457200" y="762000"/>
            <a:ext cx="8305800" cy="6019800"/>
          </a:xfrm>
        </p:spPr>
        <p:txBody>
          <a:bodyPr>
            <a:noAutofit/>
          </a:bodyPr>
          <a:lstStyle/>
          <a:p>
            <a:pPr>
              <a:spcAft>
                <a:spcPts val="500"/>
              </a:spcAft>
              <a:buFont typeface="Wingdings" panose="05000000000000000000" pitchFamily="2" charset="2"/>
              <a:buChar char="v"/>
            </a:pPr>
            <a:r>
              <a:rPr lang="en-US" sz="1800" b="1" dirty="0" smtClean="0">
                <a:solidFill>
                  <a:schemeClr val="bg1"/>
                </a:solidFill>
              </a:rPr>
              <a:t>Quan </a:t>
            </a:r>
            <a:r>
              <a:rPr lang="en-US" sz="1800" b="1" dirty="0" err="1" smtClean="0">
                <a:solidFill>
                  <a:schemeClr val="bg1"/>
                </a:solidFill>
              </a:rPr>
              <a:t>điểm</a:t>
            </a:r>
            <a:r>
              <a:rPr lang="en-US" sz="1800" b="1" dirty="0" smtClean="0">
                <a:solidFill>
                  <a:schemeClr val="bg1"/>
                </a:solidFill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</a:rPr>
              <a:t>chụp</a:t>
            </a:r>
            <a:r>
              <a:rPr lang="en-US" sz="1800" b="1" dirty="0" smtClean="0">
                <a:solidFill>
                  <a:schemeClr val="bg1"/>
                </a:solidFill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</a:rPr>
              <a:t>bằng</a:t>
            </a:r>
            <a:r>
              <a:rPr lang="en-US" sz="1800" b="1" dirty="0" smtClean="0">
                <a:solidFill>
                  <a:schemeClr val="bg1"/>
                </a:solidFill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</a:rPr>
              <a:t>chứng</a:t>
            </a:r>
            <a:endParaRPr lang="en-US" sz="1800" b="1" dirty="0" smtClean="0">
              <a:solidFill>
                <a:schemeClr val="bg1"/>
              </a:solidFill>
            </a:endParaRPr>
          </a:p>
          <a:p>
            <a:pPr lvl="1">
              <a:spcAft>
                <a:spcPts val="500"/>
              </a:spcAft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bg1"/>
                </a:solidFill>
              </a:rPr>
              <a:t>Phải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chứng</a:t>
            </a:r>
            <a:r>
              <a:rPr lang="en-US" dirty="0" smtClean="0">
                <a:solidFill>
                  <a:schemeClr val="bg1"/>
                </a:solidFill>
              </a:rPr>
              <a:t> minh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đầy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đủ</a:t>
            </a:r>
            <a:r>
              <a:rPr lang="en-US" dirty="0" smtClean="0">
                <a:solidFill>
                  <a:schemeClr val="bg1"/>
                </a:solidFill>
              </a:rPr>
              <a:t> :</a:t>
            </a:r>
          </a:p>
          <a:p>
            <a:pPr lvl="2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en-US" dirty="0" err="1" smtClean="0">
                <a:solidFill>
                  <a:schemeClr val="bg1"/>
                </a:solidFill>
              </a:rPr>
              <a:t>Đầu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vào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</a:p>
          <a:p>
            <a:pPr lvl="2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en-US" dirty="0" err="1" smtClean="0">
                <a:solidFill>
                  <a:schemeClr val="bg1"/>
                </a:solidFill>
              </a:rPr>
              <a:t>Kết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mong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đợi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</a:p>
          <a:p>
            <a:pPr lvl="2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[Data Test]</a:t>
            </a:r>
          </a:p>
          <a:p>
            <a:pPr lvl="1">
              <a:spcAft>
                <a:spcPts val="500"/>
              </a:spcAft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bg1"/>
                </a:solidFill>
              </a:rPr>
              <a:t>Không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nên</a:t>
            </a:r>
            <a:endParaRPr lang="en-US" dirty="0" smtClean="0">
              <a:solidFill>
                <a:schemeClr val="bg1"/>
              </a:solidFill>
            </a:endParaRPr>
          </a:p>
          <a:p>
            <a:pPr lvl="2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chemeClr val="bg1"/>
                </a:solidFill>
              </a:rPr>
              <a:t>Bằng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chứng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không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đúng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với</a:t>
            </a:r>
            <a:r>
              <a:rPr lang="en-US" dirty="0" smtClean="0">
                <a:solidFill>
                  <a:schemeClr val="bg1"/>
                </a:solidFill>
              </a:rPr>
              <a:t> case test</a:t>
            </a:r>
          </a:p>
          <a:p>
            <a:pPr lvl="2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chemeClr val="bg1"/>
                </a:solidFill>
              </a:rPr>
              <a:t>Bằng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chứng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chứa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thông</a:t>
            </a:r>
            <a:r>
              <a:rPr lang="en-US" dirty="0" smtClean="0">
                <a:solidFill>
                  <a:schemeClr val="bg1"/>
                </a:solidFill>
              </a:rPr>
              <a:t> tin </a:t>
            </a:r>
            <a:r>
              <a:rPr lang="en-US" dirty="0" err="1" smtClean="0">
                <a:solidFill>
                  <a:schemeClr val="bg1"/>
                </a:solidFill>
              </a:rPr>
              <a:t>cá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nhân</a:t>
            </a:r>
            <a:endParaRPr lang="en-US" dirty="0" smtClean="0">
              <a:solidFill>
                <a:schemeClr val="bg1"/>
              </a:solidFill>
            </a:endParaRPr>
          </a:p>
          <a:p>
            <a:pPr marL="1161288" lvl="3" indent="0">
              <a:spcAft>
                <a:spcPts val="50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	VD: Skype popup </a:t>
            </a:r>
            <a:r>
              <a:rPr lang="en-US" dirty="0" err="1" smtClean="0">
                <a:solidFill>
                  <a:schemeClr val="bg1"/>
                </a:solidFill>
              </a:rPr>
              <a:t>lên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1161288" lvl="3" indent="0">
              <a:spcAft>
                <a:spcPts val="50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	 </a:t>
            </a:r>
            <a:r>
              <a:rPr lang="en-US" dirty="0" smtClean="0">
                <a:solidFill>
                  <a:schemeClr val="bg1"/>
                </a:solidFill>
              </a:rPr>
              <a:t>     File Doc, excel… </a:t>
            </a:r>
            <a:r>
              <a:rPr lang="en-US" dirty="0" err="1" smtClean="0">
                <a:solidFill>
                  <a:schemeClr val="bg1"/>
                </a:solidFill>
              </a:rPr>
              <a:t>có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nhân</a:t>
            </a:r>
            <a:r>
              <a:rPr lang="en-US" dirty="0" smtClean="0">
                <a:solidFill>
                  <a:schemeClr val="bg1"/>
                </a:solidFill>
              </a:rPr>
              <a:t> ở </a:t>
            </a:r>
            <a:r>
              <a:rPr lang="en-US" dirty="0" err="1" smtClean="0">
                <a:solidFill>
                  <a:schemeClr val="bg1"/>
                </a:solidFill>
              </a:rPr>
              <a:t>góc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endParaRPr lang="en-US" dirty="0" smtClean="0">
              <a:solidFill>
                <a:schemeClr val="bg1"/>
              </a:solidFill>
            </a:endParaRPr>
          </a:p>
          <a:p>
            <a:pPr marL="1161288" lvl="3" indent="0">
              <a:spcAft>
                <a:spcPts val="50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….	</a:t>
            </a:r>
          </a:p>
          <a:p>
            <a:pPr lvl="2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chemeClr val="bg1"/>
                </a:solidFill>
              </a:rPr>
              <a:t>Bằng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chứng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không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khớp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trong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cùng</a:t>
            </a:r>
            <a:r>
              <a:rPr lang="en-US" dirty="0" smtClean="0">
                <a:solidFill>
                  <a:schemeClr val="bg1"/>
                </a:solidFill>
              </a:rPr>
              <a:t> case test</a:t>
            </a:r>
          </a:p>
          <a:p>
            <a:pPr marL="1161288" lvl="3" indent="0">
              <a:spcAft>
                <a:spcPts val="50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VD: Login :</a:t>
            </a:r>
          </a:p>
          <a:p>
            <a:pPr marL="1161288" lvl="3" indent="0">
              <a:spcAft>
                <a:spcPts val="50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Ảnh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1 : User A </a:t>
            </a:r>
          </a:p>
          <a:p>
            <a:pPr marL="1161288" lvl="3" indent="0">
              <a:spcAft>
                <a:spcPts val="50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Ảnh</a:t>
            </a:r>
            <a:r>
              <a:rPr lang="en-US" dirty="0" smtClean="0">
                <a:solidFill>
                  <a:schemeClr val="bg1"/>
                </a:solidFill>
              </a:rPr>
              <a:t> 2 : User 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32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0167107 - Reporting progress or status presentation - NEW.potx" id="{24ADC811-FCB2-4A9B-852A-BB14EA0B4C87}" vid="{F865C24B-81F8-4D59-BA13-A775229E76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tf10167107</Template>
  <TotalTime>16775</TotalTime>
  <Words>1408</Words>
  <Application>Microsoft Office PowerPoint</Application>
  <PresentationFormat>On-screen Show (4:3)</PresentationFormat>
  <Paragraphs>162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Baskerville Old Face</vt:lpstr>
      <vt:lpstr>Calibri</vt:lpstr>
      <vt:lpstr>Courier New</vt:lpstr>
      <vt:lpstr>Segoe UI</vt:lpstr>
      <vt:lpstr>Symbol</vt:lpstr>
      <vt:lpstr>Times New Roman</vt:lpstr>
      <vt:lpstr>Wingdings</vt:lpstr>
      <vt:lpstr>Wingdings 2</vt:lpstr>
      <vt:lpstr>Verve</vt:lpstr>
      <vt:lpstr>TEST &amp; CONFIRM BUG BẰNG CHỨNG TEST</vt:lpstr>
      <vt:lpstr>NỘI DUNG</vt:lpstr>
      <vt:lpstr>I. CÁCH THỰC HIỆN TEST</vt:lpstr>
      <vt:lpstr>I. CÁCH THỰC HIỆN TEST</vt:lpstr>
      <vt:lpstr>II. CÁCH CONFIRM BUG</vt:lpstr>
      <vt:lpstr>II. CÁCH CONFIRM BUG</vt:lpstr>
      <vt:lpstr>II. CÁCH CONFIRM BUG</vt:lpstr>
      <vt:lpstr>III. BẰNG CHỨNG TEST</vt:lpstr>
      <vt:lpstr>III. BẰNG CHỨNG TEST</vt:lpstr>
      <vt:lpstr>IV. LƯU Ý KHI ADD BUG &amp; CONFIRM BUG</vt:lpstr>
      <vt:lpstr>IV. LƯU Ý KHI ADD BUG &amp; CONFIRM BUG</vt:lpstr>
      <vt:lpstr>V. Những điều nên tránh khi test</vt:lpstr>
      <vt:lpstr>V. Những điều nên tránh khi test</vt:lpstr>
      <vt:lpstr>V. Những điều nên tránh khi test</vt:lpstr>
      <vt:lpstr>V. Những điều nên tránh khi test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Reporting Progress or Status</dc:title>
  <dc:creator>Duong Thi Hong Diep</dc:creator>
  <cp:lastModifiedBy>Vu Tuan Anh</cp:lastModifiedBy>
  <cp:revision>542</cp:revision>
  <dcterms:created xsi:type="dcterms:W3CDTF">2018-01-16T08:57:41Z</dcterms:created>
  <dcterms:modified xsi:type="dcterms:W3CDTF">2019-03-28T02:10:25Z</dcterms:modified>
</cp:coreProperties>
</file>