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68" r:id="rId3"/>
    <p:sldId id="295" r:id="rId4"/>
    <p:sldId id="296" r:id="rId5"/>
    <p:sldId id="311" r:id="rId6"/>
    <p:sldId id="310" r:id="rId7"/>
    <p:sldId id="297" r:id="rId8"/>
    <p:sldId id="304" r:id="rId9"/>
    <p:sldId id="309" r:id="rId10"/>
    <p:sldId id="300" r:id="rId11"/>
    <p:sldId id="308" r:id="rId12"/>
    <p:sldId id="301" r:id="rId13"/>
    <p:sldId id="305" r:id="rId14"/>
    <p:sldId id="29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33"/>
    <a:srgbClr val="FFCC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1" autoAdjust="0"/>
    <p:restoredTop sz="94660"/>
  </p:normalViewPr>
  <p:slideViewPr>
    <p:cSldViewPr>
      <p:cViewPr varScale="1">
        <p:scale>
          <a:sx n="116" d="100"/>
          <a:sy n="116" d="100"/>
        </p:scale>
        <p:origin x="1728" y="1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2020/04/12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42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=""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=""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=""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=""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=""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6111875"/>
            <a:ext cx="5791200" cy="365125"/>
          </a:xfrm>
          <a:prstGeom prst="rect">
            <a:avLst/>
          </a:prstGeom>
        </p:spPr>
        <p:txBody>
          <a:bodyPr tIns="0" bIns="0" anchor="b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Báo cáo tổng kết 2017 - PMO</a:t>
            </a:r>
            <a:endParaRPr lang="en-US" dirty="0"/>
          </a:p>
        </p:txBody>
      </p:sp>
      <p:pic>
        <p:nvPicPr>
          <p:cNvPr id="2051" name="Picture 1" descr="logo+Luvina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95402" cy="787402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outerShdw blurRad="177800" dist="50800" dir="5400000" algn="ctr" rotWithShape="0">
              <a:srgbClr val="000000">
                <a:alpha val="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61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=""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=""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=""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  <p:pic>
        <p:nvPicPr>
          <p:cNvPr id="1027" name="Picture 1" descr="logo+Luvina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591" y="1994"/>
            <a:ext cx="1230913" cy="748202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0"/>
              </a:srgb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2" r:id="rId5"/>
    <p:sldLayoutId id="2147483656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marL="182880" algn="l" rtl="0" eaLnBrk="1" latinLnBrk="0" hangingPunct="1">
        <a:spcBef>
          <a:spcPct val="0"/>
        </a:spcBef>
        <a:buNone/>
        <a:defRPr sz="32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914400"/>
            <a:ext cx="8001000" cy="1066800"/>
          </a:xfrm>
        </p:spPr>
        <p:txBody>
          <a:bodyPr/>
          <a:lstStyle/>
          <a:p>
            <a:pPr algn="ctr"/>
            <a:r>
              <a:rPr lang="vi-VN" sz="3600" dirty="0" smtClean="0"/>
              <a:t>CÁCH VIẾT TEST</a:t>
            </a:r>
            <a:r>
              <a:rPr lang="en-US" sz="3600" dirty="0" smtClean="0"/>
              <a:t> </a:t>
            </a:r>
            <a:r>
              <a:rPr lang="vi-VN" sz="3600" dirty="0" smtClean="0"/>
              <a:t>CASE</a:t>
            </a:r>
            <a:r>
              <a:rPr lang="en-US" sz="3600" dirty="0" smtClean="0"/>
              <a:t>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849666"/>
            <a:ext cx="4488656" cy="1234575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b="1" dirty="0" smtClean="0"/>
              <a:t>TMO</a:t>
            </a:r>
          </a:p>
          <a:p>
            <a:pPr algn="ctr"/>
            <a:r>
              <a:rPr lang="en-US" sz="1800" i="1" dirty="0" err="1" smtClean="0"/>
              <a:t>Hà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Nội</a:t>
            </a:r>
            <a:r>
              <a:rPr lang="en-US" sz="1800" i="1" dirty="0" smtClean="0"/>
              <a:t>, </a:t>
            </a:r>
            <a:r>
              <a:rPr lang="en-US" sz="1800" i="1" dirty="0" err="1" smtClean="0"/>
              <a:t>Năm</a:t>
            </a:r>
            <a:r>
              <a:rPr lang="en-US" sz="1800" i="1" smtClean="0"/>
              <a:t> </a:t>
            </a:r>
            <a:r>
              <a:rPr lang="en-US" sz="1800" i="1" smtClean="0"/>
              <a:t>2020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92579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799306"/>
          </a:xfrm>
        </p:spPr>
        <p:txBody>
          <a:bodyPr/>
          <a:lstStyle/>
          <a:p>
            <a:r>
              <a:rPr lang="vi-VN" dirty="0" smtClean="0"/>
              <a:t>5.</a:t>
            </a:r>
            <a:r>
              <a:rPr lang="en-US" dirty="0" smtClean="0"/>
              <a:t> </a:t>
            </a:r>
            <a:r>
              <a:rPr lang="en-US" dirty="0"/>
              <a:t>Đ</a:t>
            </a:r>
            <a:r>
              <a:rPr lang="vi-VN" dirty="0" smtClean="0"/>
              <a:t>iểm </a:t>
            </a:r>
            <a:r>
              <a:rPr lang="vi-VN" dirty="0"/>
              <a:t>quan trọng để </a:t>
            </a:r>
            <a:r>
              <a:rPr lang="en-US" dirty="0" err="1" smtClean="0"/>
              <a:t>tạo</a:t>
            </a:r>
            <a:r>
              <a:rPr lang="en-US" dirty="0"/>
              <a:t> </a:t>
            </a:r>
            <a:r>
              <a:rPr lang="vi-VN" dirty="0" smtClean="0"/>
              <a:t>Test</a:t>
            </a:r>
            <a:r>
              <a:rPr lang="en-US" dirty="0" smtClean="0"/>
              <a:t> </a:t>
            </a:r>
            <a:r>
              <a:rPr lang="vi-VN" dirty="0" smtClean="0"/>
              <a:t>case</a:t>
            </a:r>
            <a:r>
              <a:rPr lang="en-US" dirty="0" smtClean="0"/>
              <a:t>s </a:t>
            </a:r>
            <a:r>
              <a:rPr lang="en-US" dirty="0" err="1" smtClean="0"/>
              <a:t>tốt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9436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vi-VN" b="1" dirty="0" smtClean="0"/>
              <a:t>File test</a:t>
            </a:r>
            <a:r>
              <a:rPr lang="en-US" b="1" dirty="0" smtClean="0"/>
              <a:t> </a:t>
            </a:r>
            <a:r>
              <a:rPr lang="vi-VN" b="1" dirty="0" smtClean="0"/>
              <a:t>case</a:t>
            </a:r>
            <a:r>
              <a:rPr lang="en-US" b="1" dirty="0" smtClean="0"/>
              <a:t>s</a:t>
            </a:r>
            <a:r>
              <a:rPr lang="vi-VN" b="1" dirty="0" smtClean="0"/>
              <a:t> cần đơn giản, minh bạch, dễ hiểu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trong</a:t>
            </a:r>
            <a:r>
              <a:rPr lang="en-US" dirty="0" smtClean="0"/>
              <a:t> test cases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vi-VN" dirty="0" smtClean="0"/>
              <a:t>viết chi tiết rõ </a:t>
            </a:r>
            <a:r>
              <a:rPr lang="en-US" dirty="0" err="1" smtClean="0"/>
              <a:t>ràng</a:t>
            </a:r>
            <a:r>
              <a:rPr lang="en-US" dirty="0" smtClean="0"/>
              <a:t>,</a:t>
            </a:r>
            <a:r>
              <a:rPr lang="vi-VN" dirty="0" smtClean="0"/>
              <a:t>chính xác</a:t>
            </a:r>
            <a:r>
              <a:rPr lang="en-US" dirty="0" smtClean="0"/>
              <a:t>, </a:t>
            </a:r>
            <a:r>
              <a:rPr lang="vi-VN" dirty="0" smtClean="0"/>
              <a:t>cụ thể </a:t>
            </a:r>
            <a:r>
              <a:rPr lang="en-US" dirty="0" smtClean="0"/>
              <a:t>.</a:t>
            </a:r>
            <a:r>
              <a:rPr lang="vi-VN" dirty="0" smtClean="0"/>
              <a:t>Điều </a:t>
            </a:r>
            <a:r>
              <a:rPr lang="vi-VN" dirty="0"/>
              <a:t>kiện tiền đề, data test phải được ghi nếu cần.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vi-VN" dirty="0" smtClean="0"/>
              <a:t>Không 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Sai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,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vi-VN" dirty="0" smtClean="0"/>
              <a:t>: </a:t>
            </a:r>
            <a:endParaRPr lang="en-US" dirty="0" smtClean="0"/>
          </a:p>
          <a:p>
            <a:pPr lvl="3">
              <a:buFont typeface="Wingdings" panose="05000000000000000000" pitchFamily="2" charset="2"/>
              <a:buChar char="ü"/>
            </a:pPr>
            <a:r>
              <a:rPr lang="en-US" dirty="0" smtClean="0"/>
              <a:t>VD: </a:t>
            </a:r>
            <a:r>
              <a:rPr lang="vi-VN" dirty="0" smtClean="0"/>
              <a:t>Nút </a:t>
            </a:r>
            <a:r>
              <a:rPr lang="vi-VN" dirty="0"/>
              <a:t>tạo mới bị </a:t>
            </a:r>
            <a:r>
              <a:rPr lang="vi-VN" dirty="0" smtClean="0"/>
              <a:t>lỗi</a:t>
            </a:r>
            <a:r>
              <a:rPr lang="en-US" dirty="0" smtClean="0"/>
              <a:t>=&gt;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.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vi-VN" dirty="0" smtClean="0"/>
              <a:t> </a:t>
            </a:r>
            <a:r>
              <a:rPr lang="vi-VN" dirty="0"/>
              <a:t>Dữ liệu được thay đổi thành </a:t>
            </a:r>
            <a:r>
              <a:rPr lang="vi-VN" dirty="0" smtClean="0"/>
              <a:t>công</a:t>
            </a:r>
            <a:r>
              <a:rPr lang="en-US" dirty="0" smtClean="0"/>
              <a:t>=&gt;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.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dirty="0" smtClean="0"/>
              <a:t>…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V</a:t>
            </a:r>
            <a:r>
              <a:rPr lang="vi-VN" dirty="0" smtClean="0"/>
              <a:t>iết </a:t>
            </a:r>
            <a:r>
              <a:rPr lang="vi-VN" dirty="0"/>
              <a:t>các trường hợp kiểm thử không thể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797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7906"/>
            <a:ext cx="8229600" cy="5677694"/>
          </a:xfrm>
        </p:spPr>
        <p:txBody>
          <a:bodyPr>
            <a:normAutofit lnSpcReduction="10000"/>
          </a:bodyPr>
          <a:lstStyle/>
          <a:p>
            <a:pPr marL="473202" indent="-457200">
              <a:buAutoNum type="arabicPeriod" startAt="2"/>
            </a:pPr>
            <a:r>
              <a:rPr lang="vi-VN" b="1" dirty="0" smtClean="0"/>
              <a:t>Các </a:t>
            </a:r>
            <a:r>
              <a:rPr lang="vi-VN" b="1" dirty="0"/>
              <a:t>trường hợp </a:t>
            </a:r>
            <a:r>
              <a:rPr lang="en-US" b="1" dirty="0" err="1"/>
              <a:t>kiểm</a:t>
            </a:r>
            <a:r>
              <a:rPr lang="vi-VN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phải</a:t>
            </a:r>
            <a:r>
              <a:rPr lang="en-US" b="1" dirty="0"/>
              <a:t> </a:t>
            </a:r>
            <a:r>
              <a:rPr lang="en-US" b="1" dirty="0" err="1"/>
              <a:t>đầy</a:t>
            </a:r>
            <a:r>
              <a:rPr lang="en-US" b="1" dirty="0"/>
              <a:t> </a:t>
            </a:r>
            <a:r>
              <a:rPr lang="en-US" b="1" dirty="0" err="1"/>
              <a:t>đủ</a:t>
            </a:r>
            <a:r>
              <a:rPr lang="vi-VN" b="1" dirty="0"/>
              <a:t> giá trị</a:t>
            </a:r>
            <a:r>
              <a:rPr lang="en-US" b="1" dirty="0"/>
              <a:t>, </a:t>
            </a:r>
            <a:r>
              <a:rPr lang="en-US" b="1" dirty="0" err="1"/>
              <a:t>nội</a:t>
            </a:r>
            <a:r>
              <a:rPr lang="en-US" b="1" dirty="0"/>
              <a:t> dung</a:t>
            </a:r>
            <a:r>
              <a:rPr lang="vi-VN" b="1" dirty="0"/>
              <a:t> ngắn</a:t>
            </a:r>
            <a:r>
              <a:rPr lang="en-US" b="1" dirty="0"/>
              <a:t> </a:t>
            </a:r>
            <a:r>
              <a:rPr lang="en-US" b="1" dirty="0" err="1"/>
              <a:t>gọn</a:t>
            </a:r>
            <a:r>
              <a:rPr lang="en-US" b="1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dirty="0"/>
              <a:t>Các </a:t>
            </a:r>
            <a:r>
              <a:rPr lang="vi-VN" dirty="0" smtClean="0"/>
              <a:t>test</a:t>
            </a:r>
            <a:r>
              <a:rPr lang="en-US" dirty="0" smtClean="0"/>
              <a:t> </a:t>
            </a:r>
            <a:r>
              <a:rPr lang="vi-VN" dirty="0" smtClean="0"/>
              <a:t>case</a:t>
            </a:r>
            <a:r>
              <a:rPr lang="en-US" dirty="0" smtClean="0"/>
              <a:t>s</a:t>
            </a:r>
            <a:r>
              <a:rPr lang="vi-VN" dirty="0" smtClean="0"/>
              <a:t> </a:t>
            </a:r>
            <a:r>
              <a:rPr lang="vi-VN" dirty="0"/>
              <a:t>chỉ nên có các bước cần thiết và hợp lệ.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dirty="0"/>
              <a:t>Không nên 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vi-VN" dirty="0"/>
              <a:t>quá nhiều </a:t>
            </a:r>
            <a:r>
              <a:rPr lang="en-US" dirty="0" err="1" smtClean="0"/>
              <a:t>bước</a:t>
            </a:r>
            <a:r>
              <a:rPr lang="vi-VN" dirty="0" smtClean="0"/>
              <a:t>, </a:t>
            </a:r>
            <a:r>
              <a:rPr lang="vi-VN" dirty="0"/>
              <a:t>nội dung lan </a:t>
            </a:r>
            <a:r>
              <a:rPr lang="vi-VN" dirty="0" smtClean="0"/>
              <a:t>man</a:t>
            </a:r>
            <a:r>
              <a:rPr lang="en-US" dirty="0" smtClean="0"/>
              <a:t>.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</a:t>
            </a:r>
            <a:r>
              <a:rPr lang="vi-VN" dirty="0"/>
              <a:t>ộp quá nhiều kết quả </a:t>
            </a:r>
            <a:r>
              <a:rPr lang="en-US" dirty="0" err="1" smtClean="0">
                <a:solidFill>
                  <a:srgbClr val="0000FF"/>
                </a:solidFill>
              </a:rPr>
              <a:t>mong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muốn</a:t>
            </a:r>
            <a:r>
              <a:rPr lang="vi-VN" dirty="0" smtClean="0">
                <a:solidFill>
                  <a:srgbClr val="0000FF"/>
                </a:solidFill>
              </a:rPr>
              <a:t> </a:t>
            </a:r>
            <a:r>
              <a:rPr lang="vi-VN" dirty="0"/>
              <a:t>vào 1 case.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Ă</a:t>
            </a:r>
            <a:r>
              <a:rPr lang="vi-VN" dirty="0"/>
              <a:t>n cắp các bước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pPr marL="473202" lvl="1" indent="-457200">
              <a:buSzPct val="80000"/>
              <a:buFont typeface="+mj-lt"/>
              <a:buAutoNum type="arabicPeriod" startAt="3"/>
            </a:pPr>
            <a:r>
              <a:rPr lang="en-US" sz="2100" b="1" dirty="0" smtClean="0"/>
              <a:t>Test cases </a:t>
            </a:r>
            <a:r>
              <a:rPr lang="en-US" sz="2100" b="1" dirty="0" err="1" smtClean="0"/>
              <a:t>phải</a:t>
            </a:r>
            <a:r>
              <a:rPr lang="en-US" sz="2100" b="1" dirty="0" smtClean="0"/>
              <a:t> </a:t>
            </a:r>
            <a:r>
              <a:rPr lang="en-US" sz="2100" b="1" dirty="0" err="1"/>
              <a:t>độc</a:t>
            </a:r>
            <a:r>
              <a:rPr lang="en-US" sz="2100" b="1" dirty="0"/>
              <a:t> </a:t>
            </a:r>
            <a:r>
              <a:rPr lang="en-US" sz="2100" b="1" dirty="0" err="1"/>
              <a:t>lập</a:t>
            </a:r>
            <a:r>
              <a:rPr lang="en-US" sz="2100" b="1" dirty="0"/>
              <a:t> </a:t>
            </a:r>
            <a:r>
              <a:rPr lang="en-US" sz="2100" b="1" dirty="0" err="1" smtClean="0"/>
              <a:t>và</a:t>
            </a:r>
            <a:r>
              <a:rPr lang="en-US" sz="2100" b="1" dirty="0" smtClean="0"/>
              <a:t> </a:t>
            </a:r>
            <a:r>
              <a:rPr lang="en-US" sz="2100" b="1" dirty="0" err="1"/>
              <a:t>dễ</a:t>
            </a:r>
            <a:r>
              <a:rPr lang="en-US" sz="2100" b="1" dirty="0"/>
              <a:t> </a:t>
            </a:r>
            <a:r>
              <a:rPr lang="en-US" sz="2100" b="1" dirty="0" err="1"/>
              <a:t>dàng</a:t>
            </a:r>
            <a:r>
              <a:rPr lang="en-US" sz="2100" b="1" dirty="0"/>
              <a:t> </a:t>
            </a:r>
            <a:r>
              <a:rPr lang="en-US" sz="2100" b="1" dirty="0" err="1"/>
              <a:t>bảo</a:t>
            </a:r>
            <a:r>
              <a:rPr lang="en-US" sz="2100" b="1" dirty="0"/>
              <a:t> </a:t>
            </a:r>
            <a:r>
              <a:rPr lang="en-US" sz="2100" b="1" dirty="0" err="1"/>
              <a:t>trì</a:t>
            </a:r>
            <a:r>
              <a:rPr lang="en-US" sz="2100" b="1" dirty="0"/>
              <a:t>:</a:t>
            </a:r>
          </a:p>
          <a:p>
            <a:pPr marL="676656" lvl="1">
              <a:buFont typeface="Wingdings" panose="05000000000000000000" pitchFamily="2" charset="2"/>
              <a:buChar char="v"/>
            </a:pP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requirement.</a:t>
            </a:r>
            <a:endParaRPr lang="en-US" dirty="0"/>
          </a:p>
          <a:p>
            <a:pPr marL="676656" lvl="1">
              <a:buFont typeface="Wingdings" panose="05000000000000000000" pitchFamily="2" charset="2"/>
              <a:buChar char="v"/>
            </a:pPr>
            <a:r>
              <a:rPr lang="en-US" dirty="0" smtClean="0"/>
              <a:t>Test cases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.</a:t>
            </a:r>
            <a:endParaRPr lang="en-US" dirty="0"/>
          </a:p>
          <a:p>
            <a:pPr marL="676656" lvl="1">
              <a:buFont typeface="Wingdings" panose="05000000000000000000" pitchFamily="2" charset="2"/>
              <a:buChar char="v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:</a:t>
            </a:r>
            <a:endParaRPr lang="en-US" dirty="0"/>
          </a:p>
          <a:p>
            <a:pPr marL="1225296" lvl="3" indent="-285750">
              <a:buFont typeface="Wingdings" panose="05000000000000000000" pitchFamily="2" charset="2"/>
              <a:buChar char="ü"/>
            </a:pP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smtClean="0"/>
              <a:t>test cases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  <a:endParaRPr lang="en-US" dirty="0"/>
          </a:p>
          <a:p>
            <a:pPr marL="1225296" lvl="3" indent="-285750">
              <a:buFont typeface="Wingdings" panose="05000000000000000000" pitchFamily="2" charset="2"/>
              <a:buChar char="ü"/>
            </a:pP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case </a:t>
            </a:r>
            <a:r>
              <a:rPr lang="en-US" dirty="0" smtClean="0"/>
              <a:t>test.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vi-VN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2900" y="228600"/>
            <a:ext cx="8610600" cy="799306"/>
          </a:xfrm>
        </p:spPr>
        <p:txBody>
          <a:bodyPr/>
          <a:lstStyle/>
          <a:p>
            <a:r>
              <a:rPr lang="vi-VN" dirty="0" smtClean="0"/>
              <a:t>5.</a:t>
            </a:r>
            <a:r>
              <a:rPr lang="en-US" dirty="0" smtClean="0"/>
              <a:t> </a:t>
            </a:r>
            <a:r>
              <a:rPr lang="en-US" dirty="0"/>
              <a:t>Đ</a:t>
            </a:r>
            <a:r>
              <a:rPr lang="vi-VN" dirty="0" smtClean="0"/>
              <a:t>iểm </a:t>
            </a:r>
            <a:r>
              <a:rPr lang="vi-VN" dirty="0"/>
              <a:t>quan trọng để </a:t>
            </a:r>
            <a:r>
              <a:rPr lang="en-US" dirty="0" err="1" smtClean="0"/>
              <a:t>tạo</a:t>
            </a:r>
            <a:r>
              <a:rPr lang="en-US" dirty="0"/>
              <a:t> </a:t>
            </a:r>
            <a:r>
              <a:rPr lang="vi-VN" dirty="0" smtClean="0"/>
              <a:t>Test</a:t>
            </a:r>
            <a:r>
              <a:rPr lang="en-US" dirty="0" smtClean="0"/>
              <a:t> </a:t>
            </a:r>
            <a:r>
              <a:rPr lang="vi-VN" dirty="0" smtClean="0"/>
              <a:t>case</a:t>
            </a:r>
            <a:r>
              <a:rPr lang="en-US" dirty="0" smtClean="0"/>
              <a:t>s </a:t>
            </a:r>
            <a:r>
              <a:rPr lang="en-US" dirty="0" err="1" smtClean="0"/>
              <a:t>tốt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3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429"/>
            <a:ext cx="8610600" cy="799306"/>
          </a:xfrm>
        </p:spPr>
        <p:txBody>
          <a:bodyPr/>
          <a:lstStyle/>
          <a:p>
            <a:r>
              <a:rPr lang="vi-VN" dirty="0" smtClean="0"/>
              <a:t>5.</a:t>
            </a:r>
            <a:r>
              <a:rPr lang="en-US" dirty="0" smtClean="0"/>
              <a:t> </a:t>
            </a:r>
            <a:r>
              <a:rPr lang="en-US" dirty="0"/>
              <a:t>Đ</a:t>
            </a:r>
            <a:r>
              <a:rPr lang="vi-VN" dirty="0"/>
              <a:t>iểm quan trọng để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vi-VN" dirty="0" smtClean="0"/>
              <a:t>Test</a:t>
            </a:r>
            <a:r>
              <a:rPr lang="en-US" dirty="0" smtClean="0"/>
              <a:t> </a:t>
            </a:r>
            <a:r>
              <a:rPr lang="vi-VN" dirty="0" smtClean="0"/>
              <a:t>case</a:t>
            </a:r>
            <a:r>
              <a:rPr lang="en-US" dirty="0" smtClean="0"/>
              <a:t>s </a:t>
            </a:r>
            <a:r>
              <a:rPr lang="en-US" dirty="0" err="1"/>
              <a:t>tốt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486400"/>
          </a:xfrm>
        </p:spPr>
        <p:txBody>
          <a:bodyPr>
            <a:normAutofit/>
          </a:bodyPr>
          <a:lstStyle/>
          <a:p>
            <a:pPr marL="473202" lvl="1" indent="-457200">
              <a:buSzPct val="80000"/>
              <a:buFont typeface="+mj-lt"/>
              <a:buAutoNum type="arabicPeriod" startAt="4"/>
            </a:pPr>
            <a:r>
              <a:rPr lang="en-US" sz="2100" b="1" dirty="0" err="1" smtClean="0"/>
              <a:t>Thiết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kế</a:t>
            </a:r>
            <a:r>
              <a:rPr lang="en-US" sz="2100" b="1" dirty="0" smtClean="0"/>
              <a:t> test cases:</a:t>
            </a:r>
            <a:endParaRPr lang="en-US" sz="2100" b="1" dirty="0"/>
          </a:p>
          <a:p>
            <a:pPr marL="733806" lvl="1" indent="-342900">
              <a:buFont typeface="Wingdings" panose="05000000000000000000" pitchFamily="2" charset="2"/>
              <a:buChar char="v"/>
            </a:pP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endParaRPr lang="en-US" dirty="0"/>
          </a:p>
          <a:p>
            <a:pPr marL="1140714" lvl="2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vi-VN" dirty="0" smtClean="0"/>
              <a:t> </a:t>
            </a:r>
            <a:r>
              <a:rPr lang="vi-VN" dirty="0"/>
              <a:t>các trường hợp kiểm thử 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thường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biên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bất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thường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ngoại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lệ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vi-VN" dirty="0" smtClean="0"/>
              <a:t>các </a:t>
            </a:r>
            <a:r>
              <a:rPr lang="vi-VN" dirty="0"/>
              <a:t>trường hợp 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phi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vi-VN" dirty="0" smtClean="0"/>
              <a:t> </a:t>
            </a:r>
            <a:r>
              <a:rPr lang="en-US" dirty="0" smtClean="0"/>
              <a:t>Performance testing ,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,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,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, … (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(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).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case </a:t>
            </a:r>
            <a:r>
              <a:rPr lang="en-US" dirty="0" smtClean="0"/>
              <a:t>test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phán</a:t>
            </a:r>
            <a:r>
              <a:rPr lang="en-US" dirty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 smtClean="0"/>
              <a:t>năng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43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429"/>
            <a:ext cx="8610600" cy="799306"/>
          </a:xfrm>
        </p:spPr>
        <p:txBody>
          <a:bodyPr/>
          <a:lstStyle/>
          <a:p>
            <a:r>
              <a:rPr lang="en-US" dirty="0">
                <a:solidFill>
                  <a:srgbClr val="FF9933"/>
                </a:solidFill>
              </a:rPr>
              <a:t>6</a:t>
            </a:r>
            <a:r>
              <a:rPr lang="vi-VN" dirty="0" smtClean="0">
                <a:solidFill>
                  <a:srgbClr val="FF9933"/>
                </a:solidFill>
              </a:rPr>
              <a:t>.</a:t>
            </a:r>
            <a:r>
              <a:rPr lang="en-US" dirty="0" smtClean="0">
                <a:solidFill>
                  <a:srgbClr val="FF9933"/>
                </a:solidFill>
              </a:rPr>
              <a:t> </a:t>
            </a:r>
            <a:r>
              <a:rPr lang="en-US" dirty="0" err="1" smtClean="0">
                <a:solidFill>
                  <a:srgbClr val="FF9933"/>
                </a:solidFill>
              </a:rPr>
              <a:t>Ví</a:t>
            </a:r>
            <a:r>
              <a:rPr lang="en-US" dirty="0" smtClean="0">
                <a:solidFill>
                  <a:srgbClr val="FF9933"/>
                </a:solidFill>
              </a:rPr>
              <a:t> </a:t>
            </a:r>
            <a:r>
              <a:rPr lang="en-US" dirty="0" err="1" smtClean="0">
                <a:solidFill>
                  <a:srgbClr val="FF9933"/>
                </a:solidFill>
              </a:rPr>
              <a:t>dụ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486400"/>
          </a:xfrm>
        </p:spPr>
        <p:txBody>
          <a:bodyPr>
            <a:normAutofit/>
          </a:bodyPr>
          <a:lstStyle/>
          <a:p>
            <a:pPr marL="16002" lvl="1" indent="0">
              <a:buSzPct val="80000"/>
              <a:buNone/>
            </a:pPr>
            <a:r>
              <a:rPr lang="en-US" altLang="ja-JP" dirty="0" smtClean="0"/>
              <a:t>Test Cases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ja-JP" altLang="en-US" dirty="0" smtClean="0"/>
              <a:t>ユ</a:t>
            </a:r>
            <a:r>
              <a:rPr lang="ja-JP" altLang="en-US" dirty="0"/>
              <a:t>ーザー</a:t>
            </a:r>
            <a:r>
              <a:rPr lang="ja-JP" altLang="en-US" dirty="0" smtClean="0"/>
              <a:t>名 </a:t>
            </a:r>
            <a:r>
              <a:rPr lang="en-US" altLang="ja-JP" dirty="0" smtClean="0"/>
              <a:t>(Trong </a:t>
            </a:r>
            <a:r>
              <a:rPr lang="en-US" altLang="ja-JP" dirty="0" err="1" smtClean="0"/>
              <a:t>phần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giàn</a:t>
            </a:r>
            <a:r>
              <a:rPr lang="en-US" altLang="ja-JP" dirty="0" smtClean="0"/>
              <a:t> ý)</a:t>
            </a:r>
          </a:p>
          <a:p>
            <a:pPr marL="16002" lvl="1" indent="0">
              <a:buSzPct val="80000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77" y="1905000"/>
            <a:ext cx="872864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2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86400"/>
          </a:xfrm>
        </p:spPr>
        <p:txBody>
          <a:bodyPr>
            <a:normAutofit/>
          </a:bodyPr>
          <a:lstStyle/>
          <a:p>
            <a:pPr marL="64008" indent="0" algn="ctr">
              <a:buNone/>
            </a:pPr>
            <a:endParaRPr lang="en-US" sz="2800" b="1" i="1" dirty="0" smtClean="0">
              <a:solidFill>
                <a:srgbClr val="FF0000"/>
              </a:solidFill>
              <a:latin typeface="Baskerville Old Face" panose="02020602080505020303" pitchFamily="18" charset="0"/>
            </a:endParaRPr>
          </a:p>
          <a:p>
            <a:pPr marL="64008" indent="0" algn="ctr">
              <a:buNone/>
            </a:pPr>
            <a:r>
              <a:rPr lang="en-US" sz="3600" b="1" i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XIN CẢM ƠN VÌ ĐÃ LẮNG NGHE !</a:t>
            </a:r>
          </a:p>
          <a:p>
            <a:pPr marL="64008" indent="0" algn="ctr">
              <a:buNone/>
            </a:pPr>
            <a:endParaRPr lang="en-US" sz="2800" b="1" i="1" dirty="0" smtClean="0">
              <a:solidFill>
                <a:srgbClr val="FF0000"/>
              </a:solidFill>
              <a:latin typeface="Baskerville Old Face" panose="02020602080505020303" pitchFamily="18" charset="0"/>
            </a:endParaRPr>
          </a:p>
          <a:p>
            <a:pPr marL="64008" indent="0" algn="ctr">
              <a:buNone/>
            </a:pPr>
            <a:r>
              <a:rPr lang="en-US" sz="13800" b="1" dirty="0" smtClean="0"/>
              <a:t>Q&amp;A?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192812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1447800" y="1371600"/>
            <a:ext cx="6629400" cy="41910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niêm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cases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vi-VN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Luvina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bước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cases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iểm quan trọng để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vi-VN" sz="2400" b="1" dirty="0" smtClean="0">
                <a:solidFill>
                  <a:schemeClr val="bg1"/>
                </a:solidFill>
              </a:rPr>
              <a:t/>
            </a:r>
            <a:br>
              <a:rPr lang="vi-VN" sz="2400" b="1" dirty="0" smtClean="0">
                <a:solidFill>
                  <a:schemeClr val="bg1"/>
                </a:solidFill>
              </a:rPr>
            </a:b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romanUcPeriod"/>
            </a:pP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69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7162800" cy="799306"/>
          </a:xfrm>
        </p:spPr>
        <p:txBody>
          <a:bodyPr/>
          <a:lstStyle/>
          <a:p>
            <a:r>
              <a:rPr lang="vi-VN" dirty="0"/>
              <a:t>1</a:t>
            </a:r>
            <a:r>
              <a:rPr lang="en-US" dirty="0" smtClean="0"/>
              <a:t>.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 NIỆM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CASES(TCs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4953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vi-VN" sz="1800" dirty="0" smtClean="0"/>
              <a:t>Test</a:t>
            </a:r>
            <a:r>
              <a:rPr lang="en-US" sz="1800" dirty="0" smtClean="0"/>
              <a:t> c</a:t>
            </a:r>
            <a:r>
              <a:rPr lang="vi-VN" sz="1800" dirty="0" smtClean="0"/>
              <a:t>ases </a:t>
            </a:r>
            <a:r>
              <a:rPr lang="vi-VN" sz="1800" dirty="0"/>
              <a:t>là 1 tập hợp các trường hợp </a:t>
            </a:r>
            <a:r>
              <a:rPr lang="en-US" sz="1800" dirty="0" err="1" smtClean="0"/>
              <a:t>kiểm</a:t>
            </a:r>
            <a:r>
              <a:rPr lang="en-US" sz="1800" dirty="0" smtClean="0"/>
              <a:t> </a:t>
            </a:r>
            <a:r>
              <a:rPr lang="en-US" sz="1800" dirty="0" err="1" smtClean="0"/>
              <a:t>thử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vi-VN" sz="1800" dirty="0" smtClean="0"/>
              <a:t>Test</a:t>
            </a:r>
            <a:r>
              <a:rPr lang="en-US" sz="1800" dirty="0" smtClean="0"/>
              <a:t> c</a:t>
            </a:r>
            <a:r>
              <a:rPr lang="vi-VN" sz="1800" dirty="0" smtClean="0"/>
              <a:t>ases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tả</a:t>
            </a:r>
            <a:r>
              <a:rPr lang="en-US" sz="1800" dirty="0" smtClean="0"/>
              <a:t>: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(input), </a:t>
            </a:r>
            <a:r>
              <a:rPr lang="en-US" sz="1800" dirty="0" err="1"/>
              <a:t>hành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(action) 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sự</a:t>
            </a:r>
            <a:r>
              <a:rPr lang="en-US" sz="1800" dirty="0"/>
              <a:t> </a:t>
            </a:r>
            <a:r>
              <a:rPr lang="en-US" sz="1800" dirty="0" err="1"/>
              <a:t>kiện</a:t>
            </a:r>
            <a:r>
              <a:rPr lang="en-US" sz="1800" dirty="0"/>
              <a:t> (event) </a:t>
            </a:r>
            <a:r>
              <a:rPr lang="en-US" sz="1800" dirty="0" err="1" smtClean="0"/>
              <a:t>và</a:t>
            </a:r>
            <a:r>
              <a:rPr lang="en-US" sz="1800" dirty="0" smtClean="0"/>
              <a:t> 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quả</a:t>
            </a:r>
            <a:r>
              <a:rPr lang="en-US" sz="1800" dirty="0"/>
              <a:t> </a:t>
            </a:r>
            <a:r>
              <a:rPr lang="en-US" sz="1800" dirty="0" err="1"/>
              <a:t>mong</a:t>
            </a:r>
            <a:r>
              <a:rPr lang="en-US" sz="1800" dirty="0"/>
              <a:t> </a:t>
            </a:r>
            <a:r>
              <a:rPr lang="en-US" sz="1800" dirty="0" err="1"/>
              <a:t>đợi</a:t>
            </a:r>
            <a:r>
              <a:rPr lang="en-US" sz="1800" dirty="0"/>
              <a:t> (expected </a:t>
            </a:r>
            <a:r>
              <a:rPr lang="en-US" sz="1800" dirty="0" smtClean="0"/>
              <a:t>response).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vi-VN" sz="1800" dirty="0"/>
              <a:t>Tester dựa vào </a:t>
            </a:r>
            <a:r>
              <a:rPr lang="en-US" sz="1800" dirty="0" smtClean="0"/>
              <a:t>test cases</a:t>
            </a:r>
            <a:r>
              <a:rPr lang="vi-VN" sz="1800" dirty="0" smtClean="0"/>
              <a:t> </a:t>
            </a:r>
            <a:r>
              <a:rPr lang="vi-VN" sz="1800" dirty="0"/>
              <a:t>để xác định 1 tính năng </a:t>
            </a:r>
            <a:r>
              <a:rPr lang="en-US" sz="1800" dirty="0"/>
              <a:t>,</a:t>
            </a:r>
            <a:r>
              <a:rPr lang="vi-VN" sz="1800" dirty="0"/>
              <a:t>1 ứng dụng,</a:t>
            </a:r>
            <a:r>
              <a:rPr lang="en-US" sz="1800" dirty="0"/>
              <a:t>1</a:t>
            </a:r>
            <a:r>
              <a:rPr lang="vi-VN" sz="1800" dirty="0"/>
              <a:t> hệ thống có hoạt động </a:t>
            </a:r>
            <a:r>
              <a:rPr lang="en-US" sz="1800" dirty="0" err="1"/>
              <a:t>đúng</a:t>
            </a:r>
            <a:r>
              <a:rPr lang="en-US" sz="1800" dirty="0"/>
              <a:t> hay </a:t>
            </a:r>
            <a:r>
              <a:rPr lang="en-US" sz="1800" dirty="0" err="1" smtClean="0"/>
              <a:t>không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Test cases</a:t>
            </a:r>
            <a:r>
              <a:rPr lang="vi-VN" sz="1800" dirty="0"/>
              <a:t> phải bao phủ được toàn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requirement, </a:t>
            </a:r>
            <a:r>
              <a:rPr lang="en-US" sz="1800" dirty="0" err="1"/>
              <a:t>bao</a:t>
            </a:r>
            <a:r>
              <a:rPr lang="en-US" sz="1800" dirty="0"/>
              <a:t> </a:t>
            </a:r>
            <a:r>
              <a:rPr lang="en-US" sz="1800" dirty="0" err="1"/>
              <a:t>gồm</a:t>
            </a:r>
            <a:r>
              <a:rPr lang="en-US" sz="18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Các</a:t>
            </a:r>
            <a:r>
              <a:rPr lang="vi-VN" dirty="0"/>
              <a:t> xử lý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vi-VN" dirty="0"/>
              <a:t>mô tả trong tài liệu phân tích thiết kế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</a:t>
            </a:r>
            <a:r>
              <a:rPr lang="vi-VN" dirty="0"/>
              <a:t>ác yêu cầu về bảo mật an toàn thông tin, yêu cầu hiệu năng của hệ thống</a:t>
            </a:r>
            <a:r>
              <a:rPr lang="en-US" dirty="0"/>
              <a:t>(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)</a:t>
            </a:r>
            <a:r>
              <a:rPr lang="vi-VN" dirty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648200"/>
            <a:ext cx="5829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6934200" cy="685800"/>
          </a:xfrm>
        </p:spPr>
        <p:txBody>
          <a:bodyPr/>
          <a:lstStyle/>
          <a:p>
            <a:r>
              <a:rPr lang="en-US" dirty="0" smtClean="0"/>
              <a:t>2.CẤU TRÚC TEST CASES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381000" y="838200"/>
            <a:ext cx="8763000" cy="601980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sz="1900" dirty="0"/>
              <a:t> </a:t>
            </a:r>
            <a:r>
              <a:rPr lang="en-US" sz="1900" dirty="0"/>
              <a:t>CẤU </a:t>
            </a:r>
            <a:r>
              <a:rPr lang="en-US" sz="1900" dirty="0" smtClean="0"/>
              <a:t>TRÚC 1 test cases </a:t>
            </a:r>
            <a:r>
              <a:rPr lang="en-US" sz="1900" dirty="0" err="1" smtClean="0"/>
              <a:t>thông</a:t>
            </a:r>
            <a:r>
              <a:rPr lang="en-US" sz="1900" dirty="0" smtClean="0"/>
              <a:t> </a:t>
            </a:r>
            <a:r>
              <a:rPr lang="en-US" sz="1900" dirty="0" err="1" smtClean="0"/>
              <a:t>thường</a:t>
            </a:r>
            <a:r>
              <a:rPr lang="en-US" sz="1900" dirty="0" smtClean="0"/>
              <a:t> </a:t>
            </a:r>
            <a:r>
              <a:rPr lang="en-US" sz="1900" dirty="0" err="1" smtClean="0"/>
              <a:t>gồm</a:t>
            </a:r>
            <a:r>
              <a:rPr lang="en-US" sz="1900" dirty="0" smtClean="0"/>
              <a:t>: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 smtClean="0"/>
              <a:t>STT (</a:t>
            </a:r>
            <a:r>
              <a:rPr lang="vi-VN" sz="1900" dirty="0" smtClean="0"/>
              <a:t>Test</a:t>
            </a:r>
            <a:r>
              <a:rPr lang="en-US" sz="1900" dirty="0" smtClean="0"/>
              <a:t> c</a:t>
            </a:r>
            <a:r>
              <a:rPr lang="vi-VN" sz="1900" dirty="0" smtClean="0"/>
              <a:t>ase</a:t>
            </a:r>
            <a:r>
              <a:rPr lang="en-US" sz="1900" dirty="0" smtClean="0"/>
              <a:t>s</a:t>
            </a:r>
            <a:r>
              <a:rPr lang="vi-VN" sz="1900" dirty="0" smtClean="0"/>
              <a:t> ID</a:t>
            </a:r>
            <a:r>
              <a:rPr lang="en-US" sz="1900" dirty="0" smtClean="0"/>
              <a:t>)</a:t>
            </a:r>
            <a:r>
              <a:rPr lang="vi-VN" sz="1900" dirty="0" smtClean="0"/>
              <a:t> :</a:t>
            </a:r>
            <a:r>
              <a:rPr lang="vi-VN" sz="1900" dirty="0"/>
              <a:t> </a:t>
            </a:r>
            <a:r>
              <a:rPr lang="en-US" sz="1900" dirty="0" err="1" smtClean="0"/>
              <a:t>Đánh</a:t>
            </a:r>
            <a:r>
              <a:rPr lang="en-US" sz="1900" dirty="0" smtClean="0"/>
              <a:t> </a:t>
            </a:r>
            <a:r>
              <a:rPr lang="en-US" sz="1900" dirty="0" err="1" smtClean="0"/>
              <a:t>số</a:t>
            </a:r>
            <a:r>
              <a:rPr lang="en-US" sz="1900" dirty="0" smtClean="0"/>
              <a:t> ID </a:t>
            </a:r>
            <a:r>
              <a:rPr lang="en-US" sz="1900" dirty="0" err="1" smtClean="0"/>
              <a:t>tăng</a:t>
            </a:r>
            <a:r>
              <a:rPr lang="en-US" sz="1900" dirty="0" smtClean="0"/>
              <a:t> </a:t>
            </a:r>
            <a:r>
              <a:rPr lang="en-US" sz="1900" dirty="0" err="1" smtClean="0"/>
              <a:t>dần</a:t>
            </a:r>
            <a:r>
              <a:rPr lang="en-US" sz="1900" dirty="0" smtClean="0"/>
              <a:t>. </a:t>
            </a:r>
            <a:r>
              <a:rPr lang="en-US" sz="1900" dirty="0" err="1" smtClean="0"/>
              <a:t>Mỗi</a:t>
            </a:r>
            <a:r>
              <a:rPr lang="en-US" sz="1900" dirty="0" smtClean="0"/>
              <a:t> ID </a:t>
            </a:r>
            <a:r>
              <a:rPr lang="en-US" sz="1900" dirty="0" err="1" smtClean="0"/>
              <a:t>tương</a:t>
            </a:r>
            <a:r>
              <a:rPr lang="en-US" sz="1900" dirty="0" smtClean="0"/>
              <a:t> </a:t>
            </a:r>
            <a:r>
              <a:rPr lang="en-US" sz="1900" dirty="0" err="1" smtClean="0"/>
              <a:t>ứng</a:t>
            </a:r>
            <a:r>
              <a:rPr lang="en-US" sz="1900" dirty="0" smtClean="0"/>
              <a:t> 1 </a:t>
            </a:r>
            <a:r>
              <a:rPr lang="vi-VN" sz="1900" dirty="0" smtClean="0"/>
              <a:t>trường hợp kiểm thử</a:t>
            </a:r>
            <a:r>
              <a:rPr lang="en-US" sz="1900" dirty="0" smtClean="0"/>
              <a:t>.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1900" dirty="0" smtClean="0"/>
              <a:t>Điều </a:t>
            </a:r>
            <a:r>
              <a:rPr lang="vi-VN" sz="1900" dirty="0"/>
              <a:t>kiện tiền đề nếu </a:t>
            </a:r>
            <a:r>
              <a:rPr lang="vi-VN" sz="1900" dirty="0" smtClean="0"/>
              <a:t>có </a:t>
            </a:r>
            <a:r>
              <a:rPr lang="en-US" sz="1900" dirty="0" smtClean="0"/>
              <a:t>(</a:t>
            </a:r>
            <a:r>
              <a:rPr lang="vi-VN" sz="1900" dirty="0" smtClean="0"/>
              <a:t>Pre-condition</a:t>
            </a:r>
            <a:r>
              <a:rPr lang="en-US" sz="1900" dirty="0" smtClean="0"/>
              <a:t>)</a:t>
            </a:r>
            <a:r>
              <a:rPr lang="vi-VN" sz="1900" dirty="0" smtClean="0"/>
              <a:t>: </a:t>
            </a:r>
            <a:r>
              <a:rPr lang="en-US" sz="1900" dirty="0" smtClean="0"/>
              <a:t> </a:t>
            </a:r>
            <a:r>
              <a:rPr lang="en-US" sz="1900" dirty="0" err="1" smtClean="0"/>
              <a:t>là</a:t>
            </a:r>
            <a:r>
              <a:rPr lang="en-US" sz="1900" dirty="0" smtClean="0"/>
              <a:t> </a:t>
            </a:r>
            <a:r>
              <a:rPr lang="vi-VN" sz="1900" dirty="0" smtClean="0"/>
              <a:t>môi trường</a:t>
            </a:r>
            <a:r>
              <a:rPr lang="en-US" sz="1900" dirty="0" smtClean="0"/>
              <a:t>, </a:t>
            </a:r>
            <a:r>
              <a:rPr lang="en-US" sz="1900" dirty="0" err="1" smtClean="0"/>
              <a:t>trạng</a:t>
            </a:r>
            <a:r>
              <a:rPr lang="en-US" sz="1900" dirty="0" smtClean="0"/>
              <a:t> </a:t>
            </a:r>
            <a:r>
              <a:rPr lang="en-US" sz="1900" dirty="0" err="1" smtClean="0"/>
              <a:t>thái</a:t>
            </a:r>
            <a:r>
              <a:rPr lang="en-US" sz="1900" dirty="0" smtClean="0"/>
              <a:t>, data…</a:t>
            </a:r>
            <a:r>
              <a:rPr lang="vi-VN" sz="1900" dirty="0" smtClean="0"/>
              <a:t> </a:t>
            </a:r>
            <a:r>
              <a:rPr lang="vi-VN" sz="1900" dirty="0"/>
              <a:t>mà mình phải chuẩn bị sẵn sàng thì mới có thể thực hiện </a:t>
            </a:r>
            <a:r>
              <a:rPr lang="en-US" sz="1900" dirty="0" err="1" smtClean="0"/>
              <a:t>kiểm</a:t>
            </a:r>
            <a:r>
              <a:rPr lang="en-US" sz="1900" dirty="0" smtClean="0"/>
              <a:t> </a:t>
            </a:r>
            <a:r>
              <a:rPr lang="en-US" sz="1900" dirty="0" err="1" smtClean="0"/>
              <a:t>thử</a:t>
            </a:r>
            <a:r>
              <a:rPr lang="en-US" sz="1900" dirty="0" smtClean="0"/>
              <a:t> </a:t>
            </a:r>
            <a:r>
              <a:rPr lang="en-US" sz="1900" dirty="0" err="1" smtClean="0"/>
              <a:t>được</a:t>
            </a:r>
            <a:r>
              <a:rPr lang="en-US" sz="1900" dirty="0" smtClean="0"/>
              <a:t>.</a:t>
            </a:r>
            <a:r>
              <a:rPr lang="vi-VN" sz="1900" dirty="0"/>
              <a:t>	</a:t>
            </a:r>
            <a:endParaRPr lang="en-US" sz="19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 err="1" smtClean="0"/>
              <a:t>Dữ</a:t>
            </a:r>
            <a:r>
              <a:rPr lang="en-US" sz="1900" dirty="0" smtClean="0"/>
              <a:t> </a:t>
            </a:r>
            <a:r>
              <a:rPr lang="en-US" sz="1900" dirty="0" err="1" smtClean="0"/>
              <a:t>liệu</a:t>
            </a:r>
            <a:r>
              <a:rPr lang="en-US" sz="1900" dirty="0" smtClean="0"/>
              <a:t> </a:t>
            </a:r>
            <a:r>
              <a:rPr lang="en-US" sz="1900" dirty="0" err="1" smtClean="0"/>
              <a:t>kiểm</a:t>
            </a:r>
            <a:r>
              <a:rPr lang="en-US" sz="1900" dirty="0" smtClean="0"/>
              <a:t> </a:t>
            </a:r>
            <a:r>
              <a:rPr lang="en-US" sz="1900" dirty="0" err="1" smtClean="0"/>
              <a:t>thử</a:t>
            </a:r>
            <a:r>
              <a:rPr lang="en-US" sz="1900" dirty="0" smtClean="0"/>
              <a:t> (</a:t>
            </a:r>
            <a:r>
              <a:rPr lang="vi-VN" sz="1900" dirty="0" smtClean="0"/>
              <a:t>Test Data</a:t>
            </a:r>
            <a:r>
              <a:rPr lang="en-US" sz="1900" dirty="0" smtClean="0"/>
              <a:t>)</a:t>
            </a:r>
            <a:r>
              <a:rPr lang="vi-VN" sz="1900" dirty="0" smtClean="0"/>
              <a:t> </a:t>
            </a:r>
            <a:r>
              <a:rPr lang="en-US" sz="1900" dirty="0" smtClean="0"/>
              <a:t> </a:t>
            </a:r>
            <a:r>
              <a:rPr lang="vi-VN" sz="1900" dirty="0" smtClean="0"/>
              <a:t>:</a:t>
            </a:r>
            <a:r>
              <a:rPr lang="en-US" sz="1900" dirty="0"/>
              <a:t> </a:t>
            </a:r>
            <a:r>
              <a:rPr lang="en-US" sz="1900" dirty="0" err="1"/>
              <a:t>Những</a:t>
            </a:r>
            <a:r>
              <a:rPr lang="en-US" sz="1900" dirty="0"/>
              <a:t> </a:t>
            </a:r>
            <a:r>
              <a:rPr lang="en-US" sz="1900" dirty="0" err="1"/>
              <a:t>dữ</a:t>
            </a:r>
            <a:r>
              <a:rPr lang="en-US" sz="1900" dirty="0"/>
              <a:t> </a:t>
            </a:r>
            <a:r>
              <a:rPr lang="en-US" sz="1900" dirty="0" err="1"/>
              <a:t>liệu</a:t>
            </a:r>
            <a:r>
              <a:rPr lang="en-US" sz="1900" dirty="0"/>
              <a:t> </a:t>
            </a:r>
            <a:r>
              <a:rPr lang="en-US" sz="1900" dirty="0" err="1"/>
              <a:t>cần</a:t>
            </a:r>
            <a:r>
              <a:rPr lang="en-US" sz="1900" dirty="0"/>
              <a:t> </a:t>
            </a:r>
            <a:r>
              <a:rPr lang="en-US" sz="1900" dirty="0" err="1"/>
              <a:t>chuẩn</a:t>
            </a:r>
            <a:r>
              <a:rPr lang="en-US" sz="1900" dirty="0"/>
              <a:t> </a:t>
            </a:r>
            <a:r>
              <a:rPr lang="en-US" sz="1900" dirty="0" err="1"/>
              <a:t>bị</a:t>
            </a:r>
            <a:r>
              <a:rPr lang="en-US" sz="1900" dirty="0"/>
              <a:t> </a:t>
            </a:r>
            <a:r>
              <a:rPr lang="en-US" sz="1900" dirty="0" err="1"/>
              <a:t>để</a:t>
            </a:r>
            <a:r>
              <a:rPr lang="en-US" sz="1900" dirty="0"/>
              <a:t> </a:t>
            </a:r>
            <a:r>
              <a:rPr lang="en-US" sz="1900" dirty="0" smtClean="0"/>
              <a:t>test.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 err="1" smtClean="0"/>
              <a:t>Đầu</a:t>
            </a:r>
            <a:r>
              <a:rPr lang="en-US" sz="1900" dirty="0" smtClean="0"/>
              <a:t> </a:t>
            </a:r>
            <a:r>
              <a:rPr lang="en-US" sz="1900" dirty="0" err="1" smtClean="0"/>
              <a:t>vào</a:t>
            </a:r>
            <a:r>
              <a:rPr lang="en-US" sz="1900" dirty="0" smtClean="0"/>
              <a:t> (</a:t>
            </a:r>
            <a:r>
              <a:rPr lang="vi-VN" sz="1900" dirty="0" smtClean="0"/>
              <a:t>Test Steps</a:t>
            </a:r>
            <a:r>
              <a:rPr lang="en-US" sz="1900" dirty="0" smtClean="0"/>
              <a:t>)</a:t>
            </a:r>
            <a:r>
              <a:rPr lang="vi-VN" sz="1900" dirty="0" smtClean="0"/>
              <a:t>: </a:t>
            </a:r>
            <a:r>
              <a:rPr lang="vi-VN" sz="1900" dirty="0"/>
              <a:t>Mô tả các bước thực hiện </a:t>
            </a:r>
            <a:r>
              <a:rPr lang="vi-VN" sz="1900" dirty="0" smtClean="0"/>
              <a:t>test</a:t>
            </a:r>
            <a:r>
              <a:rPr lang="en-US" sz="1900" dirty="0" smtClean="0"/>
              <a:t>.</a:t>
            </a:r>
            <a:endParaRPr lang="vi-VN" sz="19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vi-VN" sz="1900" dirty="0" smtClean="0"/>
              <a:t>Đưa ra một danh sách các bước thực hiện trong hệ thống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vi-VN" sz="1900" dirty="0" smtClean="0"/>
              <a:t>Các bước thực hiện thường là hành động như : vào màn hình, nhập, click...</a:t>
            </a:r>
          </a:p>
        </p:txBody>
      </p:sp>
    </p:spTree>
    <p:extLst>
      <p:ext uri="{BB962C8B-B14F-4D97-AF65-F5344CB8AC3E}">
        <p14:creationId xmlns:p14="http://schemas.microsoft.com/office/powerpoint/2010/main" val="410389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6934200" cy="685800"/>
          </a:xfrm>
        </p:spPr>
        <p:txBody>
          <a:bodyPr/>
          <a:lstStyle/>
          <a:p>
            <a:r>
              <a:rPr lang="en-US" dirty="0" smtClean="0"/>
              <a:t>2.CẤU TRÚC TEST CASES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381000" y="838200"/>
            <a:ext cx="8763000" cy="6019800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1900" dirty="0" err="1" smtClean="0"/>
              <a:t>Kết</a:t>
            </a:r>
            <a:r>
              <a:rPr lang="en-US" sz="1900" dirty="0" smtClean="0"/>
              <a:t> </a:t>
            </a:r>
            <a:r>
              <a:rPr lang="en-US" sz="1900" dirty="0" err="1" smtClean="0"/>
              <a:t>quả</a:t>
            </a:r>
            <a:r>
              <a:rPr lang="en-US" sz="1900" dirty="0" smtClean="0"/>
              <a:t>  </a:t>
            </a:r>
            <a:r>
              <a:rPr lang="en-US" sz="1900" dirty="0" err="1" smtClean="0"/>
              <a:t>mong</a:t>
            </a:r>
            <a:r>
              <a:rPr lang="en-US" sz="1900" dirty="0" smtClean="0"/>
              <a:t> </a:t>
            </a:r>
            <a:r>
              <a:rPr lang="en-US" sz="1900" dirty="0" err="1" smtClean="0"/>
              <a:t>muốn</a:t>
            </a:r>
            <a:r>
              <a:rPr lang="en-US" sz="1900" dirty="0" smtClean="0"/>
              <a:t> (</a:t>
            </a:r>
            <a:r>
              <a:rPr lang="vi-VN" sz="1900" dirty="0" smtClean="0"/>
              <a:t>Expected results</a:t>
            </a:r>
            <a:r>
              <a:rPr lang="en-US" sz="1900" dirty="0" smtClean="0"/>
              <a:t>)</a:t>
            </a:r>
            <a:r>
              <a:rPr lang="vi-VN" sz="1900" dirty="0" smtClean="0"/>
              <a:t>: </a:t>
            </a:r>
            <a:r>
              <a:rPr lang="vi-VN" sz="1900" dirty="0"/>
              <a:t>Kết quả mong đợi từ các bước thực hiện trên</a:t>
            </a:r>
            <a:r>
              <a:rPr lang="en-US" sz="1900" dirty="0" smtClean="0"/>
              <a:t>.</a:t>
            </a:r>
            <a:endParaRPr lang="vi-VN" sz="19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vi-VN" sz="1900" dirty="0" smtClean="0"/>
              <a:t>Mỗi đầu vào vào sẽ có kết quả mong đợi tương ứng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vi-VN" sz="1900" dirty="0" smtClean="0"/>
              <a:t>Kết quả mong muốn không chứa các trường hợp kiểm thử  </a:t>
            </a:r>
          </a:p>
          <a:p>
            <a:pPr marL="877824" lvl="2" indent="0">
              <a:buNone/>
            </a:pPr>
            <a:r>
              <a:rPr lang="vi-VN" sz="1900" dirty="0" smtClean="0"/>
              <a:t>VD: Kết quả mong muốn </a:t>
            </a:r>
            <a:r>
              <a:rPr lang="vi-VN" sz="1900" b="1" dirty="0" smtClean="0"/>
              <a:t>không đúng </a:t>
            </a:r>
            <a:r>
              <a:rPr lang="vi-VN" sz="1900" dirty="0" smtClean="0"/>
              <a:t>như sau</a:t>
            </a:r>
            <a:endParaRPr lang="vi-VN" sz="1900" dirty="0"/>
          </a:p>
          <a:p>
            <a:pPr marL="1714500" lvl="4" indent="-342900"/>
            <a:r>
              <a:rPr lang="vi-VN" sz="1900" dirty="0" smtClean="0"/>
              <a:t>Hiển thị tên khách hàng đã nhập trên dialog. Trường hợp không nhập hiển thị dialog</a:t>
            </a:r>
          </a:p>
          <a:p>
            <a:pPr marL="1143000" lvl="3" indent="0">
              <a:buNone/>
            </a:pPr>
            <a:r>
              <a:rPr lang="vi-VN" sz="1900" b="1" dirty="0"/>
              <a:t>S</a:t>
            </a:r>
            <a:r>
              <a:rPr lang="vi-VN" sz="1900" b="1" dirty="0" smtClean="0"/>
              <a:t>ửa lại tách làm 2 case </a:t>
            </a:r>
            <a:r>
              <a:rPr lang="vi-VN" sz="1900" dirty="0" smtClean="0"/>
              <a:t>với 2 kết quả mong muốn khách nhau</a:t>
            </a:r>
          </a:p>
          <a:p>
            <a:pPr marL="1714500" lvl="4" indent="-342900">
              <a:buFont typeface="Wingdings" panose="05000000000000000000" pitchFamily="2" charset="2"/>
              <a:buChar char="§"/>
            </a:pPr>
            <a:r>
              <a:rPr lang="vi-VN" sz="1900" dirty="0" smtClean="0"/>
              <a:t>Case 1: Trường hợp nhập tên khách hàng =&gt; Hiển thị tên khách hàng đã nhập</a:t>
            </a:r>
            <a:r>
              <a:rPr lang="vi-VN" sz="1900" dirty="0"/>
              <a:t> trên dialog</a:t>
            </a:r>
            <a:endParaRPr lang="vi-VN" sz="1900" dirty="0" smtClean="0"/>
          </a:p>
          <a:p>
            <a:pPr marL="1714500" lvl="4" indent="-342900">
              <a:buFont typeface="Wingdings" panose="05000000000000000000" pitchFamily="2" charset="2"/>
              <a:buChar char="§"/>
            </a:pPr>
            <a:r>
              <a:rPr lang="vi-VN" sz="1900" dirty="0" smtClean="0"/>
              <a:t>Case 2: Trường hơp không nhập tên khách hàng =&gt; không hiển thị dialog</a:t>
            </a:r>
          </a:p>
          <a:p>
            <a:pPr lvl="2">
              <a:buFont typeface="Symbol" panose="05050102010706020507" pitchFamily="18" charset="2"/>
              <a:buChar char="Þ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30892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6934200" cy="685800"/>
          </a:xfrm>
        </p:spPr>
        <p:txBody>
          <a:bodyPr/>
          <a:lstStyle/>
          <a:p>
            <a:r>
              <a:rPr lang="en-US" dirty="0" smtClean="0"/>
              <a:t>2.CẤU TRÚC TEST CASES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381000" y="838200"/>
            <a:ext cx="8763000" cy="6019800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1900" dirty="0" err="1" smtClean="0"/>
              <a:t>Trạng</a:t>
            </a:r>
            <a:r>
              <a:rPr lang="en-US" sz="1900" dirty="0" smtClean="0"/>
              <a:t> </a:t>
            </a:r>
            <a:r>
              <a:rPr lang="en-US" sz="1900" dirty="0" err="1" smtClean="0"/>
              <a:t>thái</a:t>
            </a:r>
            <a:r>
              <a:rPr lang="en-US" sz="1900" dirty="0" smtClean="0"/>
              <a:t> test (Status)</a:t>
            </a:r>
            <a:r>
              <a:rPr lang="vi-VN" sz="1900" dirty="0" smtClean="0"/>
              <a:t>: </a:t>
            </a:r>
            <a:r>
              <a:rPr lang="en-US" sz="1900" dirty="0"/>
              <a:t>K</a:t>
            </a:r>
            <a:r>
              <a:rPr lang="vi-VN" sz="1900" dirty="0"/>
              <a:t>ết quả thực tế khi thực hiện test</a:t>
            </a:r>
            <a:r>
              <a:rPr lang="en-US" sz="1900" dirty="0"/>
              <a:t>. </a:t>
            </a:r>
            <a:r>
              <a:rPr lang="en-US" sz="1900" dirty="0" err="1"/>
              <a:t>Thường</a:t>
            </a:r>
            <a:r>
              <a:rPr lang="en-US" sz="1900" dirty="0"/>
              <a:t> </a:t>
            </a:r>
            <a:r>
              <a:rPr lang="en-US" sz="1900" dirty="0" err="1"/>
              <a:t>là</a:t>
            </a:r>
            <a:r>
              <a:rPr lang="en-US" sz="1900" dirty="0"/>
              <a:t> </a:t>
            </a:r>
            <a:r>
              <a:rPr lang="en-US" sz="1900" dirty="0" err="1"/>
              <a:t>giá</a:t>
            </a:r>
            <a:r>
              <a:rPr lang="en-US" sz="1900" dirty="0"/>
              <a:t> </a:t>
            </a:r>
            <a:r>
              <a:rPr lang="en-US" sz="1900" dirty="0" err="1"/>
              <a:t>trị</a:t>
            </a:r>
            <a:r>
              <a:rPr lang="vi-VN" sz="1900" dirty="0"/>
              <a:t> </a:t>
            </a:r>
            <a:r>
              <a:rPr lang="en-US" sz="1900" dirty="0"/>
              <a:t>OK</a:t>
            </a:r>
            <a:r>
              <a:rPr lang="vi-VN" sz="1900" dirty="0"/>
              <a:t>,</a:t>
            </a:r>
            <a:r>
              <a:rPr lang="en-US" sz="1900" dirty="0"/>
              <a:t>NG</a:t>
            </a:r>
            <a:r>
              <a:rPr lang="vi-VN" sz="1900" dirty="0"/>
              <a:t>, và pending</a:t>
            </a:r>
            <a:r>
              <a:rPr lang="en-US" sz="19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Notes/Comments: </a:t>
            </a:r>
            <a:r>
              <a:rPr lang="en-US" sz="1900" dirty="0" err="1"/>
              <a:t>Thông</a:t>
            </a:r>
            <a:r>
              <a:rPr lang="en-US" sz="1900" dirty="0"/>
              <a:t> tin </a:t>
            </a:r>
            <a:r>
              <a:rPr lang="en-US" sz="1900" dirty="0" err="1"/>
              <a:t>liên</a:t>
            </a:r>
            <a:r>
              <a:rPr lang="en-US" sz="1900" dirty="0"/>
              <a:t> </a:t>
            </a:r>
            <a:r>
              <a:rPr lang="en-US" sz="1900" dirty="0" err="1"/>
              <a:t>quan</a:t>
            </a:r>
            <a:r>
              <a:rPr lang="en-US" sz="1900" dirty="0"/>
              <a:t> </a:t>
            </a:r>
            <a:r>
              <a:rPr lang="en-US" sz="1900" dirty="0" err="1"/>
              <a:t>khi</a:t>
            </a:r>
            <a:r>
              <a:rPr lang="en-US" sz="1900" dirty="0"/>
              <a:t> </a:t>
            </a:r>
            <a:r>
              <a:rPr lang="en-US" sz="1900" dirty="0" err="1"/>
              <a:t>thực</a:t>
            </a:r>
            <a:r>
              <a:rPr lang="en-US" sz="1900" dirty="0"/>
              <a:t> </a:t>
            </a:r>
            <a:r>
              <a:rPr lang="en-US" sz="1900" dirty="0" err="1"/>
              <a:t>hiện</a:t>
            </a:r>
            <a:r>
              <a:rPr lang="en-US" sz="1900" dirty="0"/>
              <a:t> test.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1900" dirty="0"/>
              <a:t>Ngoài ra, có thể thêm 1 số cột như: </a:t>
            </a:r>
            <a:r>
              <a:rPr lang="vi-VN" sz="1900" dirty="0" smtClean="0"/>
              <a:t>người </a:t>
            </a:r>
            <a:r>
              <a:rPr lang="vi-VN" sz="1900" dirty="0"/>
              <a:t>thực hiện </a:t>
            </a:r>
            <a:r>
              <a:rPr lang="vi-VN" sz="1900" dirty="0" smtClean="0"/>
              <a:t>test</a:t>
            </a:r>
            <a:r>
              <a:rPr lang="en-US" sz="1900" dirty="0" smtClean="0"/>
              <a:t> (</a:t>
            </a:r>
            <a:r>
              <a:rPr lang="vi-VN" sz="1900" dirty="0" smtClean="0"/>
              <a:t>Tester</a:t>
            </a:r>
            <a:r>
              <a:rPr lang="en-US" sz="1900" dirty="0"/>
              <a:t>)</a:t>
            </a:r>
            <a:r>
              <a:rPr lang="en-US" sz="1900" dirty="0" smtClean="0"/>
              <a:t>,</a:t>
            </a:r>
            <a:r>
              <a:rPr lang="vi-VN" sz="1900" dirty="0" smtClean="0"/>
              <a:t> ngày </a:t>
            </a:r>
            <a:r>
              <a:rPr lang="vi-VN" sz="1900" dirty="0"/>
              <a:t>thực hiện </a:t>
            </a:r>
            <a:r>
              <a:rPr lang="vi-VN" sz="1900" dirty="0" smtClean="0"/>
              <a:t>test</a:t>
            </a:r>
            <a:r>
              <a:rPr lang="en-US" sz="1900" dirty="0" smtClean="0"/>
              <a:t> (</a:t>
            </a:r>
            <a:r>
              <a:rPr lang="vi-VN" sz="1900" dirty="0"/>
              <a:t>Execute Date </a:t>
            </a:r>
            <a:r>
              <a:rPr lang="en-US" sz="1900" dirty="0" smtClean="0"/>
              <a:t>)</a:t>
            </a:r>
            <a:r>
              <a:rPr lang="vi-VN" sz="1900" dirty="0" smtClean="0"/>
              <a:t>,</a:t>
            </a:r>
            <a:r>
              <a:rPr lang="en-US" sz="1900" dirty="0" smtClean="0"/>
              <a:t> </a:t>
            </a:r>
            <a:r>
              <a:rPr lang="en-US" sz="1900" dirty="0" err="1"/>
              <a:t>Phân</a:t>
            </a:r>
            <a:r>
              <a:rPr lang="en-US" sz="1900" dirty="0"/>
              <a:t> </a:t>
            </a:r>
            <a:r>
              <a:rPr lang="en-US" sz="1900" dirty="0" err="1"/>
              <a:t>loại</a:t>
            </a:r>
            <a:r>
              <a:rPr lang="en-US" sz="1900" dirty="0"/>
              <a:t> </a:t>
            </a:r>
            <a:r>
              <a:rPr lang="vi-VN" sz="1900" dirty="0" smtClean="0"/>
              <a:t>…</a:t>
            </a:r>
          </a:p>
          <a:p>
            <a:pPr marL="505206" indent="-342900">
              <a:buFont typeface="Wingdings" panose="05000000000000000000" pitchFamily="2" charset="2"/>
              <a:buChar char="v"/>
            </a:pPr>
            <a:r>
              <a:rPr lang="vi-VN" dirty="0" smtClean="0"/>
              <a:t>VD:</a:t>
            </a:r>
            <a:r>
              <a:rPr lang="en-US" dirty="0"/>
              <a:t> </a:t>
            </a:r>
            <a:r>
              <a:rPr lang="vi-VN" dirty="0" smtClean="0"/>
              <a:t>T</a:t>
            </a:r>
            <a:r>
              <a:rPr lang="en-US" dirty="0" err="1" smtClean="0"/>
              <a:t>hực</a:t>
            </a:r>
            <a:r>
              <a:rPr lang="en-US" dirty="0" smtClean="0"/>
              <a:t> </a:t>
            </a:r>
            <a:r>
              <a:rPr lang="en-US" dirty="0" err="1"/>
              <a:t>hiện</a:t>
            </a:r>
            <a:r>
              <a:rPr lang="en-US" dirty="0"/>
              <a:t> test case search </a:t>
            </a:r>
            <a:r>
              <a:rPr lang="en-US" dirty="0" err="1"/>
              <a:t>trong</a:t>
            </a:r>
            <a:r>
              <a:rPr lang="en-US" dirty="0"/>
              <a:t> form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 smtClean="0"/>
          </a:p>
          <a:p>
            <a:pPr marL="717804" lvl="1">
              <a:buFont typeface="Wingdings" panose="05000000000000000000" pitchFamily="2" charset="2"/>
              <a:buChar char="Ø"/>
            </a:pPr>
            <a:r>
              <a:rPr lang="vi-VN" sz="1900" dirty="0" smtClean="0"/>
              <a:t>Điều kiện tiền đề:</a:t>
            </a:r>
          </a:p>
          <a:p>
            <a:pPr marL="1115568" lvl="2" indent="-342900">
              <a:buFont typeface="Wingdings" panose="05000000000000000000" pitchFamily="2" charset="2"/>
              <a:buChar char="§"/>
            </a:pP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"</a:t>
            </a:r>
            <a:r>
              <a:rPr lang="en-US" sz="2000" dirty="0" err="1"/>
              <a:t>Tvn</a:t>
            </a:r>
            <a:r>
              <a:rPr lang="en-US" sz="2000" dirty="0"/>
              <a:t>"</a:t>
            </a:r>
            <a:endParaRPr lang="vi-VN" sz="1900" dirty="0" smtClean="0"/>
          </a:p>
          <a:p>
            <a:pPr marL="717804" lvl="1">
              <a:buFont typeface="Wingdings" panose="05000000000000000000" pitchFamily="2" charset="2"/>
              <a:buChar char="Ø"/>
            </a:pPr>
            <a:r>
              <a:rPr lang="vi-VN" sz="1900" dirty="0" smtClean="0"/>
              <a:t>Đầu vào</a:t>
            </a:r>
          </a:p>
          <a:p>
            <a:pPr marL="1229868" lvl="2" indent="-457200">
              <a:buAutoNum type="arabicPeriod"/>
            </a:pPr>
            <a:r>
              <a:rPr lang="en-US" sz="2000" dirty="0" err="1" smtClean="0"/>
              <a:t>Nhập</a:t>
            </a:r>
            <a:r>
              <a:rPr lang="en-US" sz="2000" dirty="0" smtClean="0"/>
              <a:t> </a:t>
            </a:r>
            <a:r>
              <a:rPr lang="en-US" sz="2000" dirty="0" err="1"/>
              <a:t>vào</a:t>
            </a:r>
            <a:r>
              <a:rPr lang="en-US" sz="2000" dirty="0"/>
              <a:t> textbox </a:t>
            </a:r>
            <a:r>
              <a:rPr lang="en-US" sz="2000" b="1" dirty="0" err="1"/>
              <a:t>Tên</a:t>
            </a:r>
            <a:r>
              <a:rPr lang="en-US" sz="2000" b="1" dirty="0"/>
              <a:t> </a:t>
            </a:r>
            <a:r>
              <a:rPr lang="en-US" sz="2000" b="1" dirty="0" err="1"/>
              <a:t>Nhân</a:t>
            </a:r>
            <a:r>
              <a:rPr lang="en-US" sz="2000" b="1" dirty="0"/>
              <a:t> </a:t>
            </a:r>
            <a:r>
              <a:rPr lang="en-US" sz="2000" b="1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"</a:t>
            </a:r>
            <a:r>
              <a:rPr lang="en-US" sz="2000" dirty="0" err="1" smtClean="0"/>
              <a:t>Tvn</a:t>
            </a:r>
            <a:r>
              <a:rPr lang="en-US" sz="2000" dirty="0" smtClean="0"/>
              <a:t>“</a:t>
            </a:r>
            <a:endParaRPr lang="vi-VN" sz="2000" dirty="0" smtClean="0"/>
          </a:p>
          <a:p>
            <a:pPr marL="1229868" lvl="2" indent="-457200">
              <a:buAutoNum type="arabicPeriod"/>
            </a:pPr>
            <a:r>
              <a:rPr lang="en-US" sz="2000" dirty="0"/>
              <a:t>Click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b="1" dirty="0" err="1"/>
              <a:t>Tìm</a:t>
            </a:r>
            <a:r>
              <a:rPr lang="en-US" sz="2000" b="1" dirty="0"/>
              <a:t> </a:t>
            </a:r>
            <a:r>
              <a:rPr lang="en-US" sz="2000" b="1" dirty="0" err="1"/>
              <a:t>kiếm</a:t>
            </a:r>
            <a:endParaRPr lang="vi-VN" sz="1900" dirty="0" smtClean="0"/>
          </a:p>
          <a:p>
            <a:pPr marL="717804" lvl="1">
              <a:buFont typeface="Wingdings" panose="05000000000000000000" pitchFamily="2" charset="2"/>
              <a:buChar char="Ø"/>
            </a:pPr>
            <a:r>
              <a:rPr lang="vi-VN" sz="1900" dirty="0" smtClean="0"/>
              <a:t>Kết quả mong muốn</a:t>
            </a:r>
          </a:p>
          <a:p>
            <a:pPr marL="1172718" lvl="2" indent="-457200">
              <a:buFont typeface="+mj-lt"/>
              <a:buAutoNum type="arabicPeriod"/>
            </a:pPr>
            <a:r>
              <a:rPr lang="en-US" sz="2000" dirty="0" err="1" smtClean="0"/>
              <a:t>Hiển</a:t>
            </a:r>
            <a:r>
              <a:rPr lang="en-US" sz="2000" dirty="0" smtClean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"</a:t>
            </a:r>
            <a:r>
              <a:rPr lang="en-US" sz="2000" dirty="0" err="1"/>
              <a:t>Tvn</a:t>
            </a:r>
            <a:r>
              <a:rPr lang="en-US" sz="2000" dirty="0"/>
              <a:t>"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256660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7467600" cy="799306"/>
          </a:xfrm>
        </p:spPr>
        <p:txBody>
          <a:bodyPr/>
          <a:lstStyle/>
          <a:p>
            <a:r>
              <a:rPr lang="en-US" dirty="0" smtClean="0"/>
              <a:t>3.TEST CASES</a:t>
            </a:r>
            <a:r>
              <a:rPr lang="vi-VN" dirty="0" smtClean="0"/>
              <a:t> LUVINA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5638800"/>
          </a:xfrm>
        </p:spPr>
        <p:txBody>
          <a:bodyPr>
            <a:normAutofit fontScale="70000" lnSpcReduction="20000"/>
          </a:bodyPr>
          <a:lstStyle/>
          <a:p>
            <a:pPr marL="717804" lvl="1" indent="-342900">
              <a:buFont typeface="Wingdings" panose="05000000000000000000" pitchFamily="2" charset="2"/>
              <a:buChar char="v"/>
            </a:pPr>
            <a:endParaRPr lang="en-US" sz="2200" dirty="0" smtClean="0"/>
          </a:p>
          <a:p>
            <a:pPr marL="717804" lvl="1" indent="-342900">
              <a:buFont typeface="Wingdings" panose="05000000000000000000" pitchFamily="2" charset="2"/>
              <a:buChar char="v"/>
            </a:pPr>
            <a:endParaRPr lang="en-US" sz="2200" dirty="0"/>
          </a:p>
          <a:p>
            <a:pPr marL="717804" lvl="1" indent="-342900">
              <a:buFont typeface="Wingdings" panose="05000000000000000000" pitchFamily="2" charset="2"/>
              <a:buChar char="v"/>
            </a:pPr>
            <a:endParaRPr lang="en-US" sz="2200" dirty="0" smtClean="0"/>
          </a:p>
          <a:p>
            <a:pPr marL="717804" lvl="1" indent="-342900">
              <a:buFont typeface="Wingdings" panose="05000000000000000000" pitchFamily="2" charset="2"/>
              <a:buChar char="v"/>
            </a:pPr>
            <a:endParaRPr lang="en-US" sz="2200" dirty="0"/>
          </a:p>
          <a:p>
            <a:pPr marL="717804" lvl="1" indent="-342900">
              <a:buFont typeface="Wingdings" panose="05000000000000000000" pitchFamily="2" charset="2"/>
              <a:buChar char="v"/>
            </a:pPr>
            <a:endParaRPr lang="en-US" sz="2200" dirty="0" smtClean="0"/>
          </a:p>
          <a:p>
            <a:pPr marL="717804" lvl="1" indent="-342900">
              <a:buFont typeface="Wingdings" panose="05000000000000000000" pitchFamily="2" charset="2"/>
              <a:buChar char="v"/>
            </a:pPr>
            <a:endParaRPr lang="en-US" sz="2200" dirty="0" smtClean="0"/>
          </a:p>
          <a:p>
            <a:pPr marL="717804" lvl="1" indent="-342900">
              <a:buFont typeface="Wingdings" panose="05000000000000000000" pitchFamily="2" charset="2"/>
              <a:buChar char="v"/>
            </a:pPr>
            <a:r>
              <a:rPr lang="en-US" sz="2200" dirty="0" err="1">
                <a:solidFill>
                  <a:schemeClr val="bg1"/>
                </a:solidFill>
              </a:rPr>
              <a:t>Cấu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trúc</a:t>
            </a:r>
            <a:r>
              <a:rPr lang="en-US" sz="2200" dirty="0">
                <a:solidFill>
                  <a:schemeClr val="bg1"/>
                </a:solidFill>
              </a:rPr>
              <a:t>  </a:t>
            </a:r>
            <a:r>
              <a:rPr lang="en-US" sz="2200" dirty="0" err="1">
                <a:solidFill>
                  <a:schemeClr val="bg1"/>
                </a:solidFill>
              </a:rPr>
              <a:t>của</a:t>
            </a:r>
            <a:r>
              <a:rPr lang="en-US" sz="2200" dirty="0">
                <a:solidFill>
                  <a:schemeClr val="bg1"/>
                </a:solidFill>
              </a:rPr>
              <a:t> test cases </a:t>
            </a:r>
            <a:r>
              <a:rPr lang="en-US" sz="2200" dirty="0" err="1">
                <a:solidFill>
                  <a:schemeClr val="bg1"/>
                </a:solidFill>
              </a:rPr>
              <a:t>Luvina</a:t>
            </a:r>
            <a:r>
              <a:rPr lang="en-US" sz="2200" dirty="0">
                <a:solidFill>
                  <a:schemeClr val="bg1"/>
                </a:solidFill>
              </a:rPr>
              <a:t> so </a:t>
            </a:r>
            <a:r>
              <a:rPr lang="en-US" sz="2200" dirty="0" err="1">
                <a:solidFill>
                  <a:schemeClr val="bg1"/>
                </a:solidFill>
              </a:rPr>
              <a:t>với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cấu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trúc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testcase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thường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có</a:t>
            </a:r>
            <a:endParaRPr lang="en-US" sz="2200" dirty="0">
              <a:solidFill>
                <a:schemeClr val="bg1"/>
              </a:solidFill>
            </a:endParaRPr>
          </a:p>
          <a:p>
            <a:pPr marL="1001268" lvl="2" indent="-342900">
              <a:buFont typeface="Wingdings" panose="05000000000000000000" pitchFamily="2" charset="2"/>
              <a:buChar char="§"/>
            </a:pP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 </a:t>
            </a:r>
            <a:r>
              <a:rPr lang="en-US" sz="2200" dirty="0" err="1" smtClean="0"/>
              <a:t>cột</a:t>
            </a:r>
            <a:r>
              <a:rPr lang="en-US" sz="2200" dirty="0" smtClean="0"/>
              <a:t> “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kiện</a:t>
            </a:r>
            <a:r>
              <a:rPr lang="en-US" sz="2200" dirty="0" smtClean="0"/>
              <a:t> </a:t>
            </a:r>
            <a:r>
              <a:rPr lang="en-US" sz="2200" dirty="0" err="1" smtClean="0"/>
              <a:t>tiền</a:t>
            </a:r>
            <a:r>
              <a:rPr lang="en-US" sz="2200" dirty="0" smtClean="0"/>
              <a:t> </a:t>
            </a:r>
            <a:r>
              <a:rPr lang="en-US" sz="2200" dirty="0" err="1" smtClean="0"/>
              <a:t>đề</a:t>
            </a:r>
            <a:r>
              <a:rPr lang="en-US" sz="2200" dirty="0" smtClean="0"/>
              <a:t>”=&gt; Trường </a:t>
            </a:r>
            <a:r>
              <a:rPr lang="en-US" sz="2200" dirty="0" err="1" smtClean="0"/>
              <a:t>hợp</a:t>
            </a:r>
            <a:r>
              <a:rPr lang="en-US" sz="2200" dirty="0" smtClean="0"/>
              <a:t> </a:t>
            </a:r>
            <a:r>
              <a:rPr lang="en-US" sz="2200" dirty="0" err="1" smtClean="0"/>
              <a:t>nếu</a:t>
            </a:r>
            <a:r>
              <a:rPr lang="en-US" sz="2200" dirty="0" smtClean="0"/>
              <a:t> case test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kiện</a:t>
            </a:r>
            <a:r>
              <a:rPr lang="en-US" sz="2200" dirty="0" smtClean="0"/>
              <a:t> </a:t>
            </a:r>
            <a:r>
              <a:rPr lang="en-US" sz="2200" dirty="0" err="1" smtClean="0"/>
              <a:t>tiền</a:t>
            </a:r>
            <a:r>
              <a:rPr lang="en-US" sz="2200" dirty="0" smtClean="0"/>
              <a:t> </a:t>
            </a:r>
            <a:r>
              <a:rPr lang="en-US" sz="2200" dirty="0" err="1" smtClean="0"/>
              <a:t>đề</a:t>
            </a:r>
            <a:r>
              <a:rPr lang="en-US" sz="2200" dirty="0" smtClean="0"/>
              <a:t> </a:t>
            </a:r>
            <a:r>
              <a:rPr lang="en-US" sz="2200" dirty="0" err="1" smtClean="0"/>
              <a:t>thì</a:t>
            </a:r>
            <a:r>
              <a:rPr lang="en-US" sz="2200" dirty="0" smtClean="0"/>
              <a:t> </a:t>
            </a:r>
            <a:r>
              <a:rPr lang="en-US" sz="2200" dirty="0" err="1" smtClean="0"/>
              <a:t>đưa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cột</a:t>
            </a:r>
            <a:r>
              <a:rPr lang="en-US" sz="2200" dirty="0" smtClean="0"/>
              <a:t> “</a:t>
            </a:r>
            <a:r>
              <a:rPr lang="en-US" sz="2200" dirty="0" err="1" smtClean="0"/>
              <a:t>Đầu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”</a:t>
            </a:r>
          </a:p>
          <a:p>
            <a:pPr marL="1001268" lvl="2" indent="-342900">
              <a:buFont typeface="Wingdings" panose="05000000000000000000" pitchFamily="2" charset="2"/>
              <a:buChar char="§"/>
            </a:pPr>
            <a:r>
              <a:rPr lang="en-US" sz="2200" dirty="0" err="1" smtClean="0"/>
              <a:t>Thêm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cột</a:t>
            </a:r>
            <a:r>
              <a:rPr lang="en-US" sz="2200" dirty="0" smtClean="0"/>
              <a:t> </a:t>
            </a:r>
          </a:p>
          <a:p>
            <a:pPr marL="1266444" lvl="3" indent="-342900">
              <a:buFont typeface="Wingdings" panose="05000000000000000000" pitchFamily="2" charset="2"/>
              <a:buChar char="ü"/>
            </a:pPr>
            <a:r>
              <a:rPr lang="en-US" sz="2200" dirty="0"/>
              <a:t>C</a:t>
            </a:r>
            <a:r>
              <a:rPr lang="en-US" sz="2200" dirty="0" smtClean="0"/>
              <a:t>ategory ( L</a:t>
            </a:r>
            <a:r>
              <a:rPr lang="vi-VN" sz="2200" dirty="0"/>
              <a:t>ớ</a:t>
            </a:r>
            <a:r>
              <a:rPr lang="en-US" sz="2200" dirty="0" smtClean="0"/>
              <a:t>n, Trung </a:t>
            </a:r>
            <a:r>
              <a:rPr lang="en-US" sz="2200" dirty="0" err="1" smtClean="0"/>
              <a:t>bình</a:t>
            </a:r>
            <a:r>
              <a:rPr lang="vi-VN" sz="2200" dirty="0" smtClean="0"/>
              <a:t>,</a:t>
            </a:r>
            <a:r>
              <a:rPr lang="en-US" sz="2200" dirty="0" smtClean="0"/>
              <a:t> </a:t>
            </a:r>
            <a:r>
              <a:rPr lang="vi-VN" sz="2200" dirty="0" err="1"/>
              <a:t>N</a:t>
            </a:r>
            <a:r>
              <a:rPr lang="en-US" sz="2200" dirty="0" err="1" smtClean="0"/>
              <a:t>hỏ</a:t>
            </a:r>
            <a:r>
              <a:rPr lang="en-US" sz="2200" dirty="0" smtClean="0"/>
              <a:t>)</a:t>
            </a:r>
          </a:p>
          <a:p>
            <a:pPr marL="1266444" lvl="3" indent="-342900">
              <a:buFont typeface="Wingdings" panose="05000000000000000000" pitchFamily="2" charset="2"/>
              <a:buChar char="ü"/>
            </a:pPr>
            <a:r>
              <a:rPr lang="en-US" sz="2200" dirty="0" err="1" smtClean="0"/>
              <a:t>Mã</a:t>
            </a:r>
            <a:r>
              <a:rPr lang="en-US" sz="2200" dirty="0" smtClean="0"/>
              <a:t> MH</a:t>
            </a:r>
          </a:p>
          <a:p>
            <a:pPr marL="1266444" lvl="3" indent="-342900">
              <a:buFont typeface="Wingdings" panose="05000000000000000000" pitchFamily="2" charset="2"/>
              <a:buChar char="ü"/>
            </a:pPr>
            <a:r>
              <a:rPr lang="en-US" sz="2200" dirty="0" err="1" smtClean="0"/>
              <a:t>Tên</a:t>
            </a:r>
            <a:r>
              <a:rPr lang="en-US" sz="2200" dirty="0" smtClean="0"/>
              <a:t> MH</a:t>
            </a:r>
          </a:p>
          <a:p>
            <a:pPr marL="1266444" lvl="3" indent="-342900">
              <a:buFont typeface="Wingdings" panose="05000000000000000000" pitchFamily="2" charset="2"/>
              <a:buChar char="ü"/>
            </a:pP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quả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tế</a:t>
            </a:r>
            <a:endParaRPr lang="en-US" sz="2200" dirty="0" smtClean="0"/>
          </a:p>
          <a:p>
            <a:pPr marL="1266444" lvl="3" indent="-342900">
              <a:buFont typeface="Wingdings" panose="05000000000000000000" pitchFamily="2" charset="2"/>
              <a:buChar char="ü"/>
            </a:pPr>
            <a:r>
              <a:rPr lang="en-US" sz="2200" dirty="0" err="1" smtClean="0"/>
              <a:t>Bằng</a:t>
            </a:r>
            <a:r>
              <a:rPr lang="en-US" sz="2200" dirty="0" smtClean="0"/>
              <a:t> </a:t>
            </a:r>
            <a:r>
              <a:rPr lang="en-US" sz="2200" dirty="0" err="1" smtClean="0"/>
              <a:t>chứng</a:t>
            </a:r>
            <a:r>
              <a:rPr lang="en-US" sz="2200" dirty="0" smtClean="0"/>
              <a:t> test</a:t>
            </a:r>
            <a:endParaRPr lang="en-US" sz="2200" dirty="0"/>
          </a:p>
          <a:p>
            <a:pPr marL="717804" lvl="1" indent="-342900">
              <a:buFont typeface="Wingdings" panose="05000000000000000000" pitchFamily="2" charset="2"/>
              <a:buChar char="v"/>
            </a:pPr>
            <a:endParaRPr lang="vi-VN" sz="2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14216499" cy="211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43" y="158343"/>
            <a:ext cx="7467600" cy="799306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vi-VN" dirty="0"/>
              <a:t>Các bước </a:t>
            </a:r>
            <a:r>
              <a:rPr lang="en-US" dirty="0" err="1" smtClean="0"/>
              <a:t>viết</a:t>
            </a:r>
            <a:r>
              <a:rPr lang="en-US" dirty="0" smtClean="0"/>
              <a:t> Test cases</a:t>
            </a:r>
            <a:endParaRPr lang="vi-VN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6019800"/>
          </a:xfrm>
        </p:spPr>
        <p:txBody>
          <a:bodyPr>
            <a:normAutofit/>
          </a:bodyPr>
          <a:lstStyle/>
          <a:p>
            <a:pPr marL="619506" indent="-457200">
              <a:buFont typeface="+mj-lt"/>
              <a:buAutoNum type="arabicPeriod"/>
            </a:pPr>
            <a:r>
              <a:rPr lang="en-US" b="1" dirty="0"/>
              <a:t>Input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Requriment</a:t>
            </a:r>
            <a:r>
              <a:rPr lang="en-US" dirty="0" smtClean="0"/>
              <a:t> 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( </a:t>
            </a:r>
            <a:r>
              <a:rPr lang="en-US" dirty="0" err="1" smtClean="0"/>
              <a:t>ouput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req</a:t>
            </a:r>
            <a:r>
              <a:rPr lang="en-US" dirty="0" smtClean="0"/>
              <a:t>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QA </a:t>
            </a:r>
            <a:r>
              <a:rPr lang="en-US" dirty="0" err="1" smtClean="0">
                <a:solidFill>
                  <a:schemeClr val="bg1"/>
                </a:solidFill>
              </a:rPr>
              <a:t>phát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viết</a:t>
            </a:r>
            <a:r>
              <a:rPr lang="en-US" dirty="0" smtClean="0">
                <a:solidFill>
                  <a:schemeClr val="bg1"/>
                </a:solidFill>
              </a:rPr>
              <a:t> Test case (</a:t>
            </a:r>
            <a:r>
              <a:rPr lang="en-US" dirty="0" err="1" smtClean="0">
                <a:solidFill>
                  <a:schemeClr val="bg1"/>
                </a:solidFill>
              </a:rPr>
              <a:t>nếu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Dàn</a:t>
            </a:r>
            <a:r>
              <a:rPr lang="en-US" dirty="0" smtClean="0"/>
              <a:t> ý test cases ( </a:t>
            </a:r>
            <a:r>
              <a:rPr lang="en-US" dirty="0" err="1" smtClean="0"/>
              <a:t>ouput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dàn</a:t>
            </a:r>
            <a:r>
              <a:rPr lang="en-US" dirty="0" smtClean="0"/>
              <a:t> ý).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Checklist </a:t>
            </a:r>
            <a:r>
              <a:rPr lang="en-US" dirty="0" smtClean="0"/>
              <a:t>TC.</a:t>
            </a:r>
            <a:endParaRPr lang="en-US" dirty="0"/>
          </a:p>
          <a:p>
            <a:pPr marL="619506" indent="-457200">
              <a:buFont typeface="+mj-lt"/>
              <a:buAutoNum type="arabicPeriod"/>
            </a:pPr>
            <a:r>
              <a:rPr lang="en-US" b="1" dirty="0" smtClean="0"/>
              <a:t>Output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Test cases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Checklist TC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điền</a:t>
            </a:r>
            <a:r>
              <a:rPr lang="en-US" dirty="0" smtClean="0"/>
              <a:t> KQ.</a:t>
            </a:r>
          </a:p>
          <a:p>
            <a:pPr marL="537210" lvl="1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23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7467600" cy="799306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vi-VN" dirty="0" smtClean="0"/>
              <a:t>Các </a:t>
            </a:r>
            <a:r>
              <a:rPr lang="vi-VN" dirty="0"/>
              <a:t>bước </a:t>
            </a:r>
            <a:r>
              <a:rPr lang="en-US" dirty="0" err="1"/>
              <a:t>viết</a:t>
            </a:r>
            <a:r>
              <a:rPr lang="en-US" dirty="0"/>
              <a:t>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5181600"/>
          </a:xfrm>
        </p:spPr>
        <p:txBody>
          <a:bodyPr/>
          <a:lstStyle/>
          <a:p>
            <a:pPr marL="162306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3. 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/>
              <a:t>bước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/>
              <a:t>Từ</a:t>
            </a:r>
            <a:r>
              <a:rPr lang="en-US" dirty="0"/>
              <a:t>  </a:t>
            </a:r>
            <a:r>
              <a:rPr lang="en-US" dirty="0" err="1"/>
              <a:t>dàn</a:t>
            </a:r>
            <a:r>
              <a:rPr lang="en-US" dirty="0"/>
              <a:t> ý Test cases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case test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).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(</a:t>
            </a:r>
            <a:r>
              <a:rPr lang="en-US" dirty="0" err="1"/>
              <a:t>các</a:t>
            </a:r>
            <a:r>
              <a:rPr lang="en-US" dirty="0"/>
              <a:t> step)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test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Data test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).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Script SQL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Check </a:t>
            </a:r>
            <a:r>
              <a:rPr lang="en-US" dirty="0" err="1"/>
              <a:t>lại</a:t>
            </a:r>
            <a:r>
              <a:rPr lang="en-US" dirty="0"/>
              <a:t> Test cases </a:t>
            </a:r>
            <a:r>
              <a:rPr lang="en-US" dirty="0" err="1"/>
              <a:t>theo</a:t>
            </a:r>
            <a:r>
              <a:rPr lang="en-US" dirty="0"/>
              <a:t> [checklist TC].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39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0167107 - Reporting progress or status presentation - NEW.potx" id="{24ADC811-FCB2-4A9B-852A-BB14EA0B4C87}" vid="{F865C24B-81F8-4D59-BA13-A775229E76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tf10167107</Template>
  <TotalTime>15148</TotalTime>
  <Words>1101</Words>
  <Application>Microsoft Office PowerPoint</Application>
  <PresentationFormat>On-screen Show (4:3)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Baskerville Old Face</vt:lpstr>
      <vt:lpstr>Calibri</vt:lpstr>
      <vt:lpstr>Segoe UI</vt:lpstr>
      <vt:lpstr>Symbol</vt:lpstr>
      <vt:lpstr>Tahoma</vt:lpstr>
      <vt:lpstr>Times New Roman</vt:lpstr>
      <vt:lpstr>Wingdings</vt:lpstr>
      <vt:lpstr>Wingdings 2</vt:lpstr>
      <vt:lpstr>Verve</vt:lpstr>
      <vt:lpstr>CÁCH VIẾT TEST CASES</vt:lpstr>
      <vt:lpstr>NỘI DUNG</vt:lpstr>
      <vt:lpstr>1. KHÁI NIỆM TEST CASES(TCs) </vt:lpstr>
      <vt:lpstr>2.CẤU TRÚC TEST CASES</vt:lpstr>
      <vt:lpstr>2.CẤU TRÚC TEST CASES</vt:lpstr>
      <vt:lpstr>2.CẤU TRÚC TEST CASES</vt:lpstr>
      <vt:lpstr>3.TEST CASES LUVINA</vt:lpstr>
      <vt:lpstr>4. Các bước viết Test cases</vt:lpstr>
      <vt:lpstr>4. Các bước viết Test cases</vt:lpstr>
      <vt:lpstr>5. Điểm quan trọng để tạo Test cases tốt</vt:lpstr>
      <vt:lpstr>5. Điểm quan trọng để tạo Test cases tốt</vt:lpstr>
      <vt:lpstr>5. Điểm quan trọng để tạo Test cases tốt</vt:lpstr>
      <vt:lpstr>6. Ví dụ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Progress or Status</dc:title>
  <dc:creator>Duong Thi Hong Diep</dc:creator>
  <cp:lastModifiedBy>vutuananh</cp:lastModifiedBy>
  <cp:revision>501</cp:revision>
  <dcterms:created xsi:type="dcterms:W3CDTF">2018-01-16T08:57:41Z</dcterms:created>
  <dcterms:modified xsi:type="dcterms:W3CDTF">2020-04-12T15:32:39Z</dcterms:modified>
</cp:coreProperties>
</file>