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269" r:id="rId2"/>
    <p:sldId id="268" r:id="rId3"/>
    <p:sldId id="277" r:id="rId4"/>
    <p:sldId id="307" r:id="rId5"/>
    <p:sldId id="308" r:id="rId6"/>
    <p:sldId id="306" r:id="rId7"/>
    <p:sldId id="295" r:id="rId8"/>
    <p:sldId id="296" r:id="rId9"/>
    <p:sldId id="318" r:id="rId10"/>
    <p:sldId id="297" r:id="rId11"/>
    <p:sldId id="319" r:id="rId12"/>
    <p:sldId id="299" r:id="rId13"/>
    <p:sldId id="300" r:id="rId14"/>
    <p:sldId id="301" r:id="rId15"/>
    <p:sldId id="302" r:id="rId16"/>
    <p:sldId id="303" r:id="rId17"/>
    <p:sldId id="305" r:id="rId18"/>
    <p:sldId id="29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00FF"/>
    <a:srgbClr val="FFCC66"/>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p:cViewPr varScale="1">
        <p:scale>
          <a:sx n="116" d="100"/>
          <a:sy n="116" d="100"/>
        </p:scale>
        <p:origin x="1692" y="138"/>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2020/04/12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33214543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t>2020/04/12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t>‹#›</a:t>
            </a:fld>
            <a:endParaRPr lang="en-US"/>
          </a:p>
        </p:txBody>
      </p:sp>
    </p:spTree>
    <p:extLst>
      <p:ext uri="{BB962C8B-B14F-4D97-AF65-F5344CB8AC3E}">
        <p14:creationId xmlns:p14="http://schemas.microsoft.com/office/powerpoint/2010/main" val="2520838406"/>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1" y="-10825"/>
            <a:ext cx="9144002" cy="6515395"/>
            <a:chOff x="-1" y="-10825"/>
            <a:chExt cx="9144002" cy="6515395"/>
          </a:xfrm>
        </p:grpSpPr>
        <p:pic>
          <p:nvPicPr>
            <p:cNvPr id="11" name="Graphic 10"/>
            <p:cNvPicPr>
              <a:picLocks noChangeAspect="1"/>
            </p:cNvPicPr>
            <p:nvPr userDrawn="1"/>
          </p:nvPicPr>
          <p:blipFill>
            <a:blip r:embed="rId2"/>
            <a:stretch>
              <a:fillRect/>
            </a:stretch>
          </p:blipFill>
          <p:spPr>
            <a:xfrm>
              <a:off x="457200" y="-10825"/>
              <a:ext cx="3429000" cy="3181546"/>
            </a:xfrm>
            <a:prstGeom prst="rect">
              <a:avLst/>
            </a:prstGeom>
          </p:spPr>
        </p:pic>
        <p:pic>
          <p:nvPicPr>
            <p:cNvPr id="12" name="Graphic 11"/>
            <p:cNvPicPr>
              <a:picLocks noChangeAspect="1"/>
            </p:cNvPicPr>
            <p:nvPr userDrawn="1"/>
          </p:nvPicPr>
          <p:blipFill>
            <a:blip r:embed="rId3" cstate="print"/>
            <a:stretch>
              <a:fillRect/>
            </a:stretch>
          </p:blipFill>
          <p:spPr>
            <a:xfrm>
              <a:off x="1295401" y="-10825"/>
              <a:ext cx="7848600" cy="3522243"/>
            </a:xfrm>
            <a:prstGeom prst="rect">
              <a:avLst/>
            </a:prstGeom>
          </p:spPr>
        </p:pic>
        <p:pic>
          <p:nvPicPr>
            <p:cNvPr id="13" name="Graphic 12"/>
            <p:cNvPicPr>
              <a:picLocks noChangeAspect="1"/>
            </p:cNvPicPr>
            <p:nvPr userDrawn="1"/>
          </p:nvPicPr>
          <p:blipFill>
            <a:blip r:embed="rId4"/>
            <a:stretch>
              <a:fillRect/>
            </a:stretch>
          </p:blipFill>
          <p:spPr>
            <a:xfrm>
              <a:off x="2831825" y="2232482"/>
              <a:ext cx="1282976" cy="1108588"/>
            </a:xfrm>
            <a:prstGeom prst="rect">
              <a:avLst/>
            </a:prstGeom>
          </p:spPr>
        </p:pic>
        <p:pic>
          <p:nvPicPr>
            <p:cNvPr id="14" name="Graphic 13"/>
            <p:cNvPicPr>
              <a:picLocks noChangeAspect="1"/>
            </p:cNvPicPr>
            <p:nvPr userDrawn="1"/>
          </p:nvPicPr>
          <p:blipFill>
            <a:blip r:embed="rId5"/>
            <a:stretch>
              <a:fillRect/>
            </a:stretch>
          </p:blipFill>
          <p:spPr>
            <a:xfrm>
              <a:off x="-1" y="2962082"/>
              <a:ext cx="2757625" cy="3542488"/>
            </a:xfrm>
            <a:prstGeom prst="rect">
              <a:avLst/>
            </a:prstGeom>
          </p:spPr>
        </p:pic>
        <p:pic>
          <p:nvPicPr>
            <p:cNvPr id="15" name="Graphic 14"/>
            <p:cNvPicPr>
              <a:picLocks noChangeAspect="1"/>
            </p:cNvPicPr>
            <p:nvPr userDrawn="1"/>
          </p:nvPicPr>
          <p:blipFill>
            <a:blip r:embed="rId6"/>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smtClean="0"/>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830" indent="0" algn="l">
              <a:spcBef>
                <a:spcPts val="0"/>
              </a:spcBef>
              <a:buNone/>
              <a:defRPr>
                <a:ln>
                  <a:noFill/>
                </a:ln>
                <a:solidFill>
                  <a:schemeClr val="bg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7" name="Footer Placeholder 16"/>
          <p:cNvSpPr>
            <a:spLocks noGrp="1"/>
          </p:cNvSpPr>
          <p:nvPr>
            <p:ph type="ftr" sz="quarter" idx="11"/>
          </p:nvPr>
        </p:nvSpPr>
        <p:spPr>
          <a:xfrm>
            <a:off x="2812256" y="6111875"/>
            <a:ext cx="5791200" cy="365125"/>
          </a:xfrm>
          <a:prstGeom prst="rect">
            <a:avLst/>
          </a:prstGeom>
        </p:spPr>
        <p:txBody>
          <a:bodyPr tIns="0" bIns="0" anchor="b"/>
          <a:lstStyle>
            <a:lvl1pPr algn="ctr">
              <a:defRPr sz="1400" b="1">
                <a:solidFill>
                  <a:schemeClr val="bg1"/>
                </a:solidFill>
              </a:defRPr>
            </a:lvl1pPr>
          </a:lstStyle>
          <a:p>
            <a:r>
              <a:rPr lang="en-US" smtClean="0"/>
              <a:t>Báo cáo tổng kết 2017 - PMO</a:t>
            </a:r>
            <a:endParaRPr lang="en-US" dirty="0"/>
          </a:p>
        </p:txBody>
      </p:sp>
      <p:pic>
        <p:nvPicPr>
          <p:cNvPr id="2051" name="Picture 1" descr="logo+Luvina"/>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 y="0"/>
            <a:ext cx="1295402" cy="787402"/>
          </a:xfrm>
          <a:prstGeom prst="rect">
            <a:avLst/>
          </a:prstGeom>
          <a:noFill/>
          <a:ln>
            <a:noFill/>
          </a:ln>
          <a:effectLst>
            <a:glow>
              <a:schemeClr val="accent1"/>
            </a:glow>
            <a:outerShdw blurRad="177800" dist="50800" dir="5400000" algn="ctr" rotWithShape="0">
              <a:srgbClr val="000000">
                <a:alpha val="0"/>
              </a:srgbClr>
            </a:outerShdw>
            <a:softEdge rad="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4572000"/>
          </a:xfrm>
        </p:spPr>
        <p:txBody>
          <a:bodyPr/>
          <a:lstStyle>
            <a:lvl1pPr>
              <a:defRPr sz="2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3"/>
          <p:cNvSpPr>
            <a:spLocks noGrp="1"/>
          </p:cNvSpPr>
          <p:nvPr>
            <p:ph type="sldNum" sz="quarter" idx="11"/>
          </p:nvPr>
        </p:nvSpPr>
        <p:spPr>
          <a:xfrm>
            <a:off x="8183880" y="173195"/>
            <a:ext cx="502920" cy="301752"/>
          </a:xfrm>
          <a:prstGeom prst="rect">
            <a:avLst/>
          </a:prstGeom>
        </p:spPr>
        <p:txBody>
          <a:bodyPr/>
          <a:lstStyle/>
          <a:p>
            <a:fld id="{49598980-D22C-4904-9F8F-3DB09B2ECD84}" type="slidenum">
              <a:rPr lang="en-US" smtClean="0"/>
              <a:t>‹#›</a:t>
            </a:fld>
            <a:endParaRPr lang="en-US" dirty="0"/>
          </a:p>
        </p:txBody>
      </p:sp>
      <p:sp>
        <p:nvSpPr>
          <p:cNvPr id="14" name="Content Placeholder 2"/>
          <p:cNvSpPr>
            <a:spLocks noGrp="1"/>
          </p:cNvSpPr>
          <p:nvPr>
            <p:ph idx="1"/>
          </p:nvPr>
        </p:nvSpPr>
        <p:spPr>
          <a:xfrm>
            <a:off x="457200" y="1425655"/>
            <a:ext cx="7726680" cy="571500"/>
          </a:xfrm>
        </p:spPr>
        <p:txBody>
          <a:bodyPr>
            <a:normAutofit/>
          </a:bodyPr>
          <a:lstStyle>
            <a:lvl1pPr marL="64135" indent="0">
              <a:buFont typeface="Arial" panose="020B0604020202020204" pitchFamily="34" charset="0"/>
              <a:buNone/>
              <a:defRPr sz="2000"/>
            </a:lvl1pPr>
            <a:lvl2pPr marL="537210" indent="0">
              <a:buNone/>
              <a:defRPr/>
            </a:lvl2pPr>
            <a:lvl3pPr marL="877570" indent="0">
              <a:buNone/>
              <a:defRPr/>
            </a:lvl3pPr>
            <a:lvl4pPr marL="1161415" indent="0">
              <a:buNone/>
              <a:defRPr/>
            </a:lvl4pPr>
            <a:lvl5pPr marL="1390015" indent="0">
              <a:buNone/>
              <a:defRPr/>
            </a:lvl5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000"/>
            </a:lvl1pPr>
            <a:lvl2pPr>
              <a:defRPr sz="18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000"/>
            </a:lvl1pPr>
            <a:lvl2pPr>
              <a:defRPr sz="18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415" algn="r">
              <a:spcBef>
                <a:spcPts val="0"/>
              </a:spcBef>
              <a:buNone/>
              <a:defRPr sz="29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6"/>
          <p:cNvSpPr>
            <a:spLocks noGrp="1"/>
          </p:cNvSpPr>
          <p:nvPr>
            <p:ph type="sldNum" sz="quarter" idx="12"/>
          </p:nvPr>
        </p:nvSpPr>
        <p:spPr>
          <a:xfrm>
            <a:off x="8191596" y="173195"/>
            <a:ext cx="502920" cy="301752"/>
          </a:xfrm>
          <a:prstGeom prst="rect">
            <a:avLst/>
          </a:prstGeom>
        </p:spPr>
        <p:txBody>
          <a:bodyPr/>
          <a:lstStyle>
            <a:lvl1pPr>
              <a:defRPr sz="1200"/>
            </a:lvl1pPr>
          </a:lstStyle>
          <a:p>
            <a:fld id="{FEA1243F-3000-4347-94A4-FBDEAD3122CB}"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4.jpe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1" name="Graphic 20"/>
          <p:cNvPicPr>
            <a:picLocks noChangeAspect="1"/>
          </p:cNvPicPr>
          <p:nvPr userDrawn="1"/>
        </p:nvPicPr>
        <p:blipFill>
          <a:blip r:embed="rId8" cstate="print"/>
          <a:stretch>
            <a:fillRect/>
          </a:stretch>
        </p:blipFill>
        <p:spPr>
          <a:xfrm>
            <a:off x="0" y="5307178"/>
            <a:ext cx="1219200" cy="1550822"/>
          </a:xfrm>
          <a:prstGeom prst="rect">
            <a:avLst/>
          </a:prstGeom>
        </p:spPr>
      </p:pic>
      <p:pic>
        <p:nvPicPr>
          <p:cNvPr id="27" name="Graphic 26"/>
          <p:cNvPicPr>
            <a:picLocks noChangeAspect="1"/>
          </p:cNvPicPr>
          <p:nvPr userDrawn="1"/>
        </p:nvPicPr>
        <p:blipFill>
          <a:blip r:embed="rId9" cstate="print"/>
          <a:stretch>
            <a:fillRect/>
          </a:stretch>
        </p:blipFill>
        <p:spPr>
          <a:xfrm>
            <a:off x="-16459" y="4545317"/>
            <a:ext cx="1248460" cy="1570328"/>
          </a:xfrm>
          <a:prstGeom prst="rect">
            <a:avLst/>
          </a:prstGeom>
        </p:spPr>
      </p:pic>
      <p:pic>
        <p:nvPicPr>
          <p:cNvPr id="1027" name="Picture 1" descr="logo+Luvina"/>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7932591" y="1994"/>
            <a:ext cx="1230913" cy="748202"/>
          </a:xfrm>
          <a:prstGeom prst="rect">
            <a:avLst/>
          </a:prstGeom>
          <a:noFill/>
          <a:ln>
            <a:noFill/>
          </a:ln>
          <a:effectLst>
            <a:outerShdw dist="50800" dir="5400000" algn="ctr" rotWithShape="0">
              <a:srgbClr val="000000">
                <a:alpha val="0"/>
              </a:srgbClr>
            </a:outerShdw>
            <a:softEdge rad="63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iming>
    <p:tnLst>
      <p:par>
        <p:cTn id="1" dur="indefinite" restart="never" nodeType="tmRoot"/>
      </p:par>
    </p:tnLst>
  </p:timing>
  <p:hf sldNum="0" hdr="0" dt="0"/>
  <p:txStyles>
    <p:titleStyle>
      <a:lvl1pPr marL="182880" algn="l" rtl="0" eaLnBrk="1" latinLnBrk="0" hangingPunct="1">
        <a:spcBef>
          <a:spcPct val="0"/>
        </a:spcBef>
        <a:buNone/>
        <a:defRPr sz="3200" b="1" kern="1200">
          <a:ln w="6350">
            <a:noFill/>
          </a:ln>
          <a:solidFill>
            <a:schemeClr val="accent1"/>
          </a:solidFill>
          <a:effectLst/>
          <a:latin typeface="+mj-lt"/>
          <a:ea typeface="+mj-ea"/>
          <a:cs typeface="+mj-cs"/>
        </a:defRPr>
      </a:lvl1pPr>
    </p:titleStyle>
    <p:bodyStyle>
      <a:lvl1pPr marL="448310" indent="-384175" algn="l" rtl="0" eaLnBrk="1" latinLnBrk="0" hangingPunct="1">
        <a:spcBef>
          <a:spcPct val="20000"/>
        </a:spcBef>
        <a:spcAft>
          <a:spcPts val="1000"/>
        </a:spcAft>
        <a:buClr>
          <a:schemeClr val="accent1"/>
        </a:buClr>
        <a:buSzPct val="80000"/>
        <a:buFont typeface="Arial" panose="020B0604020202020204" pitchFamily="34" charset="0"/>
        <a:buChar char="•"/>
        <a:defRPr sz="20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1800" kern="1200">
          <a:solidFill>
            <a:schemeClr val="bg2"/>
          </a:solidFill>
          <a:latin typeface="+mn-lt"/>
          <a:ea typeface="+mn-ea"/>
          <a:cs typeface="+mn-cs"/>
        </a:defRPr>
      </a:lvl2pPr>
      <a:lvl3pPr marL="1106170" indent="-228600"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3pPr>
      <a:lvl4pPr marL="1371600" indent="-210185"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185"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185" algn="l" rtl="0" eaLnBrk="1" latinLnBrk="0" hangingPunct="1">
        <a:spcBef>
          <a:spcPct val="20000"/>
        </a:spcBef>
        <a:buClr>
          <a:schemeClr val="accent1">
            <a:tint val="75000"/>
          </a:schemeClr>
        </a:buClr>
        <a:buFont typeface="Wingdings 2" panose="05020102010507070707"/>
        <a:buChar char=""/>
        <a:defRPr sz="1800" kern="1200">
          <a:solidFill>
            <a:schemeClr val="tx1"/>
          </a:solidFill>
          <a:latin typeface="+mn-lt"/>
          <a:ea typeface="+mn-ea"/>
          <a:cs typeface="+mn-cs"/>
        </a:defRPr>
      </a:lvl6pPr>
      <a:lvl7pPr marL="2084705" indent="-210185" algn="l" rtl="0" eaLnBrk="1" latinLnBrk="0" hangingPunct="1">
        <a:spcBef>
          <a:spcPct val="20000"/>
        </a:spcBef>
        <a:buClr>
          <a:schemeClr val="accent1">
            <a:tint val="75000"/>
          </a:schemeClr>
        </a:buClr>
        <a:buFont typeface="Wingdings 2" panose="05020102010507070707"/>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panose="05020102010507070707"/>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panose="05020102010507070707"/>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066800"/>
            <a:ext cx="8001000" cy="1066800"/>
          </a:xfrm>
        </p:spPr>
        <p:txBody>
          <a:bodyPr/>
          <a:lstStyle/>
          <a:p>
            <a:pPr algn="ctr"/>
            <a:r>
              <a:rPr lang="en-US" sz="3600" dirty="0" smtClean="0"/>
              <a:t>KỸ </a:t>
            </a:r>
            <a:r>
              <a:rPr lang="en-US" sz="3600" smtClean="0"/>
              <a:t>THUẬT TEST </a:t>
            </a:r>
            <a:r>
              <a:rPr lang="en-US" sz="3600" dirty="0" smtClean="0"/>
              <a:t/>
            </a:r>
            <a:br>
              <a:rPr lang="en-US" sz="3600" dirty="0" smtClean="0"/>
            </a:br>
            <a:r>
              <a:rPr lang="en-US" sz="3600" dirty="0" smtClean="0"/>
              <a:t>HỘP ĐEN</a:t>
            </a:r>
            <a:endParaRPr lang="en-US" sz="3600" dirty="0"/>
          </a:p>
        </p:txBody>
      </p:sp>
      <p:sp>
        <p:nvSpPr>
          <p:cNvPr id="3" name="Subtitle 2"/>
          <p:cNvSpPr>
            <a:spLocks noGrp="1"/>
          </p:cNvSpPr>
          <p:nvPr>
            <p:ph type="subTitle" idx="1"/>
          </p:nvPr>
        </p:nvSpPr>
        <p:spPr>
          <a:xfrm>
            <a:off x="4114800" y="3849666"/>
            <a:ext cx="4488656" cy="1234575"/>
          </a:xfrm>
        </p:spPr>
        <p:txBody>
          <a:bodyPr>
            <a:normAutofit/>
          </a:bodyPr>
          <a:lstStyle/>
          <a:p>
            <a:pPr algn="ctr"/>
            <a:r>
              <a:rPr lang="en-US" dirty="0" err="1" smtClean="0"/>
              <a:t>Người</a:t>
            </a:r>
            <a:r>
              <a:rPr lang="en-US" dirty="0" smtClean="0"/>
              <a:t> </a:t>
            </a:r>
            <a:r>
              <a:rPr lang="en-US" dirty="0" err="1" smtClean="0"/>
              <a:t>trình</a:t>
            </a:r>
            <a:r>
              <a:rPr lang="en-US" dirty="0" smtClean="0"/>
              <a:t> </a:t>
            </a:r>
            <a:r>
              <a:rPr lang="en-US" dirty="0" err="1" smtClean="0"/>
              <a:t>bày</a:t>
            </a:r>
            <a:r>
              <a:rPr lang="en-US" dirty="0" smtClean="0"/>
              <a:t>: </a:t>
            </a:r>
            <a:r>
              <a:rPr lang="vi-VN" b="1" dirty="0" smtClean="0"/>
              <a:t>TMO</a:t>
            </a:r>
            <a:endParaRPr lang="en-US" b="1" dirty="0" smtClean="0"/>
          </a:p>
          <a:p>
            <a:pPr algn="ctr"/>
            <a:r>
              <a:rPr lang="en-US" sz="1800" i="1" dirty="0" err="1" smtClean="0"/>
              <a:t>Hà</a:t>
            </a:r>
            <a:r>
              <a:rPr lang="en-US" sz="1800" i="1" dirty="0" smtClean="0"/>
              <a:t> </a:t>
            </a:r>
            <a:r>
              <a:rPr lang="en-US" sz="1800" i="1" dirty="0" err="1" smtClean="0"/>
              <a:t>Nội</a:t>
            </a:r>
            <a:r>
              <a:rPr lang="en-US" sz="1800" i="1" dirty="0" smtClean="0"/>
              <a:t>, </a:t>
            </a:r>
            <a:r>
              <a:rPr lang="vi-VN" sz="1800" i="1" dirty="0" smtClean="0"/>
              <a:t>N</a:t>
            </a:r>
            <a:r>
              <a:rPr lang="en-US" sz="1800" i="1" dirty="0" err="1" smtClean="0"/>
              <a:t>ăm</a:t>
            </a:r>
            <a:r>
              <a:rPr lang="en-US" sz="1800" i="1" smtClean="0"/>
              <a:t> </a:t>
            </a:r>
            <a:r>
              <a:rPr lang="en-US" sz="1800" i="1" smtClean="0"/>
              <a:t>2020</a:t>
            </a:r>
            <a:endParaRPr lang="en-US" sz="180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8879"/>
            <a:ext cx="6858000" cy="799306"/>
          </a:xfrm>
        </p:spPr>
        <p:txBody>
          <a:bodyPr/>
          <a:lstStyle/>
          <a:p>
            <a:r>
              <a:rPr lang="en-US" dirty="0" smtClean="0"/>
              <a:t>3.2 </a:t>
            </a:r>
            <a:r>
              <a:rPr lang="en-US" dirty="0" err="1"/>
              <a:t>Phân</a:t>
            </a:r>
            <a:r>
              <a:rPr lang="en-US" dirty="0"/>
              <a:t> </a:t>
            </a:r>
            <a:r>
              <a:rPr lang="en-US" dirty="0" err="1"/>
              <a:t>tích</a:t>
            </a:r>
            <a:r>
              <a:rPr lang="en-US" dirty="0"/>
              <a:t> </a:t>
            </a:r>
            <a:r>
              <a:rPr lang="en-US" dirty="0" err="1"/>
              <a:t>giá</a:t>
            </a:r>
            <a:r>
              <a:rPr lang="en-US" dirty="0"/>
              <a:t> </a:t>
            </a:r>
            <a:r>
              <a:rPr lang="en-US" dirty="0" err="1"/>
              <a:t>trị</a:t>
            </a:r>
            <a:r>
              <a:rPr lang="en-US" dirty="0"/>
              <a:t> </a:t>
            </a:r>
            <a:r>
              <a:rPr lang="en-US" dirty="0" err="1"/>
              <a:t>biên</a:t>
            </a:r>
            <a:endParaRPr lang="en-US" dirty="0"/>
          </a:p>
        </p:txBody>
      </p:sp>
      <p:sp>
        <p:nvSpPr>
          <p:cNvPr id="3" name="Content Placeholder 2"/>
          <p:cNvSpPr>
            <a:spLocks noGrp="1"/>
          </p:cNvSpPr>
          <p:nvPr>
            <p:ph idx="1"/>
          </p:nvPr>
        </p:nvSpPr>
        <p:spPr>
          <a:xfrm>
            <a:off x="155575" y="848360"/>
            <a:ext cx="8305800" cy="5985510"/>
          </a:xfrm>
        </p:spPr>
        <p:txBody>
          <a:bodyPr>
            <a:normAutofit fontScale="87500" lnSpcReduction="10000"/>
          </a:bodyPr>
          <a:lstStyle/>
          <a:p>
            <a:pPr>
              <a:buFont typeface="Wingdings" panose="05000000000000000000" pitchFamily="2" charset="2"/>
              <a:buChar char="v"/>
            </a:pPr>
            <a:r>
              <a:rPr lang="vi-VN" sz="1900" dirty="0"/>
              <a:t>Là phương pháp </a:t>
            </a:r>
            <a:r>
              <a:rPr lang="en-US" sz="1900" dirty="0" smtClean="0"/>
              <a:t>test </a:t>
            </a:r>
            <a:r>
              <a:rPr lang="en-US" sz="1900" dirty="0" err="1" smtClean="0"/>
              <a:t>mà</a:t>
            </a:r>
            <a:r>
              <a:rPr lang="en-US" sz="1900" dirty="0" smtClean="0"/>
              <a:t> </a:t>
            </a:r>
            <a:r>
              <a:rPr lang="en-US" sz="1900" dirty="0" err="1" smtClean="0"/>
              <a:t>sẽ</a:t>
            </a:r>
            <a:endParaRPr lang="en-US" sz="1900" dirty="0" smtClean="0"/>
          </a:p>
          <a:p>
            <a:pPr lvl="1">
              <a:buFont typeface="Wingdings" panose="05000000000000000000" pitchFamily="2" charset="2"/>
              <a:buChar char="ü"/>
            </a:pPr>
            <a:r>
              <a:rPr lang="en-US" altLang="vi-VN" sz="1900" dirty="0" smtClean="0"/>
              <a:t>K</a:t>
            </a:r>
            <a:r>
              <a:rPr lang="vi-VN" sz="1900" dirty="0" smtClean="0"/>
              <a:t>iểm </a:t>
            </a:r>
            <a:r>
              <a:rPr lang="vi-VN" sz="1900" dirty="0"/>
              <a:t>tra tất cả các giá trị ở vùng biên của dữ liệu </a:t>
            </a:r>
            <a:r>
              <a:rPr lang="en-US" sz="1900" dirty="0" err="1" smtClean="0"/>
              <a:t>đầu</a:t>
            </a:r>
            <a:r>
              <a:rPr lang="en-US" sz="1900" dirty="0" smtClean="0"/>
              <a:t> </a:t>
            </a:r>
            <a:r>
              <a:rPr lang="vi-VN" sz="1900" dirty="0" smtClean="0"/>
              <a:t>vào </a:t>
            </a:r>
            <a:r>
              <a:rPr lang="vi-VN" sz="1900" dirty="0"/>
              <a:t>và </a:t>
            </a:r>
            <a:r>
              <a:rPr lang="vi-VN" sz="1900" dirty="0" smtClean="0"/>
              <a:t> đầu ra</a:t>
            </a:r>
            <a:r>
              <a:rPr lang="en-US" altLang="vi-VN" sz="1900" dirty="0" smtClean="0"/>
              <a:t>.</a:t>
            </a:r>
            <a:r>
              <a:rPr lang="vi-VN" sz="1900" dirty="0" smtClean="0"/>
              <a:t> </a:t>
            </a:r>
          </a:p>
          <a:p>
            <a:pPr lvl="1">
              <a:buFont typeface="Wingdings" panose="05000000000000000000" pitchFamily="2" charset="2"/>
              <a:buChar char="ü"/>
            </a:pPr>
            <a:r>
              <a:rPr lang="en-US" sz="1900" dirty="0" smtClean="0"/>
              <a:t>Y</a:t>
            </a:r>
            <a:r>
              <a:rPr lang="vi-VN" sz="1900" dirty="0" smtClean="0"/>
              <a:t>êu </a:t>
            </a:r>
            <a:r>
              <a:rPr lang="vi-VN" sz="1900" dirty="0"/>
              <a:t>cầu chọn một hoặc vài giá trị là các cạnh của lớp tương đương để làm điều kiện test</a:t>
            </a:r>
            <a:r>
              <a:rPr lang="vi-VN" sz="1900" dirty="0" smtClean="0"/>
              <a:t>.</a:t>
            </a:r>
          </a:p>
          <a:p>
            <a:pPr lvl="1">
              <a:buFont typeface="Wingdings" panose="05000000000000000000" pitchFamily="2" charset="2"/>
              <a:buChar char="ü"/>
            </a:pPr>
            <a:endParaRPr lang="vi-VN" sz="1900" dirty="0"/>
          </a:p>
          <a:p>
            <a:pPr lvl="1">
              <a:buFont typeface="Wingdings" panose="05000000000000000000" pitchFamily="2" charset="2"/>
              <a:buChar char="ü"/>
            </a:pPr>
            <a:endParaRPr lang="vi-VN" sz="1900" dirty="0" smtClean="0"/>
          </a:p>
          <a:p>
            <a:pPr lvl="1">
              <a:buFont typeface="Wingdings" panose="05000000000000000000" pitchFamily="2" charset="2"/>
              <a:buChar char="ü"/>
            </a:pPr>
            <a:endParaRPr lang="vi-VN" sz="1900" dirty="0"/>
          </a:p>
          <a:p>
            <a:pPr lvl="1">
              <a:buFont typeface="Wingdings" panose="05000000000000000000" pitchFamily="2" charset="2"/>
              <a:buChar char="ü"/>
            </a:pPr>
            <a:endParaRPr lang="en-US" sz="1900" dirty="0" smtClean="0"/>
          </a:p>
          <a:p>
            <a:pPr>
              <a:buFont typeface="Wingdings" panose="05000000000000000000" pitchFamily="2" charset="2"/>
              <a:buChar char="v"/>
            </a:pPr>
            <a:r>
              <a:rPr lang="vi-VN" sz="1900" dirty="0" smtClean="0"/>
              <a:t>Giá trị biên là </a:t>
            </a:r>
            <a:endParaRPr lang="en-US" sz="1900" dirty="0" smtClean="0"/>
          </a:p>
          <a:p>
            <a:pPr lvl="1">
              <a:buFont typeface="Wingdings" panose="05000000000000000000" pitchFamily="2" charset="2"/>
              <a:buChar char="ü"/>
            </a:pPr>
            <a:r>
              <a:rPr lang="vi-VN" sz="1900" dirty="0"/>
              <a:t>Giá trị nhỏ nhất</a:t>
            </a:r>
            <a:r>
              <a:rPr lang="en-US" altLang="vi-VN" sz="1900" dirty="0"/>
              <a:t>.</a:t>
            </a:r>
            <a:endParaRPr lang="vi-VN" sz="1900" dirty="0"/>
          </a:p>
          <a:p>
            <a:pPr lvl="1">
              <a:buFont typeface="Wingdings" panose="05000000000000000000" pitchFamily="2" charset="2"/>
              <a:buChar char="ü"/>
            </a:pPr>
            <a:r>
              <a:rPr lang="vi-VN" sz="1900" dirty="0"/>
              <a:t>Giá trị ngay </a:t>
            </a:r>
            <a:r>
              <a:rPr lang="vi-VN" sz="1900" dirty="0" smtClean="0"/>
              <a:t>trên và ngay dưới </a:t>
            </a:r>
            <a:r>
              <a:rPr lang="vi-VN" sz="1900" dirty="0"/>
              <a:t>giá trị nhỏ </a:t>
            </a:r>
            <a:r>
              <a:rPr lang="vi-VN" sz="1900" dirty="0" smtClean="0"/>
              <a:t>nhất</a:t>
            </a:r>
            <a:r>
              <a:rPr lang="en-US" altLang="vi-VN" sz="1900" dirty="0" smtClean="0"/>
              <a:t>.</a:t>
            </a:r>
            <a:endParaRPr lang="vi-VN" sz="1900" dirty="0" smtClean="0"/>
          </a:p>
          <a:p>
            <a:pPr lvl="1">
              <a:buFont typeface="Wingdings" panose="05000000000000000000" pitchFamily="2" charset="2"/>
              <a:buChar char="ü"/>
            </a:pPr>
            <a:r>
              <a:rPr lang="vi-VN" sz="1900" dirty="0" smtClean="0"/>
              <a:t>Giá </a:t>
            </a:r>
            <a:r>
              <a:rPr lang="vi-VN" sz="1900" dirty="0"/>
              <a:t>trị ngay trên và ngay dưới giá trị lớn nhất</a:t>
            </a:r>
            <a:r>
              <a:rPr lang="en-US" altLang="vi-VN" sz="1900" dirty="0"/>
              <a:t>.</a:t>
            </a:r>
            <a:endParaRPr lang="vi-VN" sz="1900" dirty="0"/>
          </a:p>
          <a:p>
            <a:pPr lvl="1">
              <a:buFont typeface="Wingdings" panose="05000000000000000000" pitchFamily="2" charset="2"/>
              <a:buChar char="ü"/>
            </a:pPr>
            <a:r>
              <a:rPr lang="vi-VN" sz="1900" dirty="0"/>
              <a:t>Giá trị lớn </a:t>
            </a:r>
            <a:r>
              <a:rPr lang="vi-VN" sz="1900" dirty="0" smtClean="0"/>
              <a:t>nhất</a:t>
            </a:r>
            <a:r>
              <a:rPr lang="en-US" altLang="vi-VN" sz="1900" dirty="0" smtClean="0"/>
              <a:t>.</a:t>
            </a:r>
            <a:endParaRPr lang="en-US" sz="1900" dirty="0" smtClean="0"/>
          </a:p>
          <a:p>
            <a:pPr>
              <a:buFont typeface="Wingdings" panose="05000000000000000000" pitchFamily="2" charset="2"/>
              <a:buChar char="v"/>
            </a:pPr>
            <a:r>
              <a:rPr lang="vi-VN" sz="1900" dirty="0" smtClean="0"/>
              <a:t>Thông </a:t>
            </a:r>
            <a:r>
              <a:rPr lang="vi-VN" sz="1900" dirty="0"/>
              <a:t>thường thì ta sẽ sử dụng kết hợp phương pháp </a:t>
            </a:r>
            <a:r>
              <a:rPr lang="en-US" altLang="vi-VN" sz="1900" dirty="0"/>
              <a:t>p</a:t>
            </a:r>
            <a:r>
              <a:rPr lang="vi-VN" sz="1900" dirty="0"/>
              <a:t>hân vùng tương đương và </a:t>
            </a:r>
            <a:r>
              <a:rPr lang="vi-VN" sz="1900" dirty="0" smtClean="0"/>
              <a:t>phân </a:t>
            </a:r>
            <a:r>
              <a:rPr lang="vi-VN" sz="1900" dirty="0"/>
              <a:t>tích giá trị </a:t>
            </a:r>
            <a:r>
              <a:rPr lang="vi-VN" sz="1900" dirty="0" smtClean="0"/>
              <a:t>biên</a:t>
            </a:r>
            <a:r>
              <a:rPr lang="en-US" sz="1900" dirty="0" smtClean="0"/>
              <a:t> </a:t>
            </a:r>
            <a:r>
              <a:rPr lang="en-US" sz="1900" dirty="0" err="1" smtClean="0"/>
              <a:t>vì</a:t>
            </a:r>
            <a:r>
              <a:rPr lang="en-US" sz="1900" dirty="0" smtClean="0"/>
              <a:t> </a:t>
            </a:r>
            <a:r>
              <a:rPr lang="vi-VN" sz="1900" dirty="0" smtClean="0"/>
              <a:t>giá trị biên sẽ nằm trong mỗi phân vùng</a:t>
            </a:r>
            <a:r>
              <a:rPr lang="en-US" altLang="vi-VN" sz="1900" dirty="0" smtClean="0"/>
              <a:t>.</a:t>
            </a:r>
          </a:p>
        </p:txBody>
      </p:sp>
      <p:sp>
        <p:nvSpPr>
          <p:cNvPr id="4" name="AutoShape 2" descr="Image result for Phân tích giá trị biê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130" y="2335530"/>
            <a:ext cx="5474335" cy="162687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8879"/>
            <a:ext cx="6858000" cy="799306"/>
          </a:xfrm>
        </p:spPr>
        <p:txBody>
          <a:bodyPr/>
          <a:lstStyle/>
          <a:p>
            <a:r>
              <a:rPr lang="en-US" dirty="0" smtClean="0"/>
              <a:t>3.2. </a:t>
            </a:r>
            <a:r>
              <a:rPr lang="en-US" dirty="0" err="1"/>
              <a:t>Phân</a:t>
            </a:r>
            <a:r>
              <a:rPr lang="en-US" dirty="0"/>
              <a:t> </a:t>
            </a:r>
            <a:r>
              <a:rPr lang="en-US" dirty="0" err="1"/>
              <a:t>tích</a:t>
            </a:r>
            <a:r>
              <a:rPr lang="en-US" dirty="0"/>
              <a:t> </a:t>
            </a:r>
            <a:r>
              <a:rPr lang="en-US" dirty="0" err="1"/>
              <a:t>giá</a:t>
            </a:r>
            <a:r>
              <a:rPr lang="en-US" dirty="0"/>
              <a:t> </a:t>
            </a:r>
            <a:r>
              <a:rPr lang="en-US" dirty="0" err="1"/>
              <a:t>trị</a:t>
            </a:r>
            <a:r>
              <a:rPr lang="en-US" dirty="0"/>
              <a:t> </a:t>
            </a:r>
            <a:r>
              <a:rPr lang="en-US" dirty="0" err="1"/>
              <a:t>biên</a:t>
            </a:r>
            <a:endParaRPr lang="en-US" dirty="0"/>
          </a:p>
        </p:txBody>
      </p:sp>
      <p:sp>
        <p:nvSpPr>
          <p:cNvPr id="3" name="Content Placeholder 2"/>
          <p:cNvSpPr>
            <a:spLocks noGrp="1"/>
          </p:cNvSpPr>
          <p:nvPr>
            <p:ph idx="1"/>
          </p:nvPr>
        </p:nvSpPr>
        <p:spPr>
          <a:xfrm>
            <a:off x="95250" y="897064"/>
            <a:ext cx="8305800" cy="550736"/>
          </a:xfrm>
        </p:spPr>
        <p:txBody>
          <a:bodyPr>
            <a:normAutofit/>
          </a:bodyPr>
          <a:lstStyle/>
          <a:p>
            <a:pPr>
              <a:buFont typeface="Wingdings" panose="05000000000000000000" pitchFamily="2" charset="2"/>
              <a:buChar char="v"/>
            </a:pPr>
            <a:r>
              <a:rPr lang="vi-VN" sz="1900" dirty="0" smtClean="0"/>
              <a:t>Với ví </a:t>
            </a:r>
            <a:r>
              <a:rPr lang="en-US" sz="1900" dirty="0" err="1" smtClean="0"/>
              <a:t>dụ</a:t>
            </a:r>
            <a:r>
              <a:rPr lang="vi-VN" sz="1900" dirty="0" smtClean="0"/>
              <a:t>1</a:t>
            </a:r>
            <a:r>
              <a:rPr lang="en-US" sz="1900" dirty="0" smtClean="0"/>
              <a:t> </a:t>
            </a:r>
            <a:r>
              <a:rPr lang="en-US" sz="1900" dirty="0" err="1" smtClean="0"/>
              <a:t>trên</a:t>
            </a:r>
            <a:r>
              <a:rPr lang="en-US" sz="1900" dirty="0" smtClean="0"/>
              <a:t> t</a:t>
            </a:r>
            <a:r>
              <a:rPr lang="vi-VN" sz="1900" dirty="0" smtClean="0"/>
              <a:t>a </a:t>
            </a:r>
            <a:r>
              <a:rPr lang="vi-VN" sz="1900" dirty="0"/>
              <a:t>xác định được các case test giá trị biên như sau:</a:t>
            </a:r>
            <a:endParaRPr lang="en-US" sz="1900" dirty="0"/>
          </a:p>
          <a:p>
            <a:pPr lvl="1">
              <a:buFont typeface="Wingdings" panose="05000000000000000000" pitchFamily="2" charset="2"/>
              <a:buChar char="ü"/>
            </a:pPr>
            <a:endParaRPr lang="en-US" dirty="0" smtClean="0"/>
          </a:p>
          <a:p>
            <a:pPr marL="64135" indent="0">
              <a:buNone/>
            </a:pPr>
            <a:endParaRPr lang="en-US" dirty="0" smtClean="0"/>
          </a:p>
          <a:p>
            <a:pPr>
              <a:buFont typeface="Wingdings" panose="05000000000000000000" pitchFamily="2" charset="2"/>
              <a:buChar char="v"/>
            </a:pPr>
            <a:endParaRPr lang="en-US" dirty="0" smtClean="0"/>
          </a:p>
          <a:p>
            <a:pPr lvl="2">
              <a:buFont typeface="Wingdings" panose="05000000000000000000" pitchFamily="2" charset="2"/>
              <a:buChar char="ü"/>
            </a:pPr>
            <a:endParaRPr lang="en-US" dirty="0"/>
          </a:p>
          <a:p>
            <a:endParaRPr lang="en-US" dirty="0"/>
          </a:p>
          <a:p>
            <a:pPr marL="64135" indent="0">
              <a:buNone/>
            </a:pPr>
            <a:endParaRPr lang="en-US" dirty="0"/>
          </a:p>
        </p:txBody>
      </p:sp>
      <p:sp>
        <p:nvSpPr>
          <p:cNvPr id="5" name="Content Placeholder 2"/>
          <p:cNvSpPr txBox="1">
            <a:spLocks/>
          </p:cNvSpPr>
          <p:nvPr/>
        </p:nvSpPr>
        <p:spPr>
          <a:xfrm>
            <a:off x="95250" y="3733800"/>
            <a:ext cx="8305800" cy="1981200"/>
          </a:xfrm>
          <a:prstGeom prst="rect">
            <a:avLst/>
          </a:prstGeom>
        </p:spPr>
        <p:txBody>
          <a:bodyPr vert="horz" anchor="t">
            <a:normAutofit fontScale="25000" lnSpcReduction="20000"/>
          </a:bodyPr>
          <a:lstStyle>
            <a:lvl1pPr marL="448310" indent="-384175" algn="l" rtl="0" eaLnBrk="1" latinLnBrk="0" hangingPunct="1">
              <a:spcBef>
                <a:spcPct val="20000"/>
              </a:spcBef>
              <a:spcAft>
                <a:spcPts val="1000"/>
              </a:spcAft>
              <a:buClr>
                <a:schemeClr val="accent1"/>
              </a:buClr>
              <a:buSzPct val="80000"/>
              <a:buFont typeface="Arial" panose="020B0604020202020204" pitchFamily="34" charset="0"/>
              <a:buChar char="•"/>
              <a:defRPr sz="20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1800" kern="1200">
                <a:solidFill>
                  <a:schemeClr val="bg2"/>
                </a:solidFill>
                <a:latin typeface="+mn-lt"/>
                <a:ea typeface="+mn-ea"/>
                <a:cs typeface="+mn-cs"/>
              </a:defRPr>
            </a:lvl2pPr>
            <a:lvl3pPr marL="1106170" indent="-228600"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3pPr>
            <a:lvl4pPr marL="1371600" indent="-210185"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185"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185" algn="l" rtl="0" eaLnBrk="1" latinLnBrk="0" hangingPunct="1">
              <a:spcBef>
                <a:spcPct val="20000"/>
              </a:spcBef>
              <a:buClr>
                <a:schemeClr val="accent1">
                  <a:tint val="75000"/>
                </a:schemeClr>
              </a:buClr>
              <a:buFont typeface="Wingdings 2" panose="05020102010507070707"/>
              <a:buChar char=""/>
              <a:defRPr sz="1800" kern="1200">
                <a:solidFill>
                  <a:schemeClr val="tx1"/>
                </a:solidFill>
                <a:latin typeface="+mn-lt"/>
                <a:ea typeface="+mn-ea"/>
                <a:cs typeface="+mn-cs"/>
              </a:defRPr>
            </a:lvl6pPr>
            <a:lvl7pPr marL="2084705" indent="-210185" algn="l" rtl="0" eaLnBrk="1" latinLnBrk="0" hangingPunct="1">
              <a:spcBef>
                <a:spcPct val="20000"/>
              </a:spcBef>
              <a:buClr>
                <a:schemeClr val="accent1">
                  <a:tint val="75000"/>
                </a:schemeClr>
              </a:buClr>
              <a:buFont typeface="Wingdings 2" panose="05020102010507070707"/>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panose="05020102010507070707"/>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panose="05020102010507070707"/>
              <a:buChar char=""/>
              <a:defRPr sz="1600" kern="1200">
                <a:solidFill>
                  <a:schemeClr val="tx1"/>
                </a:solidFill>
                <a:latin typeface="+mn-lt"/>
                <a:ea typeface="+mn-ea"/>
                <a:cs typeface="+mn-cs"/>
              </a:defRPr>
            </a:lvl9pPr>
          </a:lstStyle>
          <a:p>
            <a:pPr>
              <a:buFont typeface="Wingdings" panose="05000000000000000000" pitchFamily="2" charset="2"/>
              <a:buChar char="v"/>
            </a:pPr>
            <a:r>
              <a:rPr lang="en-US" sz="7600" dirty="0" err="1"/>
              <a:t>Ví</a:t>
            </a:r>
            <a:r>
              <a:rPr lang="en-US" sz="7600" dirty="0"/>
              <a:t> </a:t>
            </a:r>
            <a:r>
              <a:rPr lang="en-US" sz="7600" dirty="0" err="1" smtClean="0"/>
              <a:t>dụ</a:t>
            </a:r>
            <a:r>
              <a:rPr lang="vi-VN" sz="7600" dirty="0" smtClean="0"/>
              <a:t> 2</a:t>
            </a:r>
            <a:r>
              <a:rPr lang="en-US" sz="7600" dirty="0" smtClean="0"/>
              <a:t>:</a:t>
            </a:r>
            <a:endParaRPr lang="en-US" sz="7600" dirty="0"/>
          </a:p>
          <a:p>
            <a:pPr marL="64135" indent="0">
              <a:buNone/>
            </a:pPr>
            <a:r>
              <a:rPr lang="en-US" sz="7600" dirty="0" err="1" smtClean="0"/>
              <a:t>Nếu</a:t>
            </a:r>
            <a:r>
              <a:rPr lang="en-US" sz="7600" dirty="0" smtClean="0"/>
              <a:t> </a:t>
            </a:r>
            <a:r>
              <a:rPr lang="en-US" sz="7600" dirty="0" err="1" smtClean="0"/>
              <a:t>bạn</a:t>
            </a:r>
            <a:r>
              <a:rPr lang="en-US" sz="7600" dirty="0" smtClean="0"/>
              <a:t> </a:t>
            </a:r>
            <a:r>
              <a:rPr lang="en-US" sz="7600" dirty="0" err="1" smtClean="0"/>
              <a:t>đi</a:t>
            </a:r>
            <a:r>
              <a:rPr lang="en-US" sz="7600" dirty="0" smtClean="0"/>
              <a:t> </a:t>
            </a:r>
            <a:r>
              <a:rPr lang="en-US" sz="7600" dirty="0" err="1" smtClean="0"/>
              <a:t>xe</a:t>
            </a:r>
            <a:r>
              <a:rPr lang="en-US" sz="7600" dirty="0" smtClean="0"/>
              <a:t> </a:t>
            </a:r>
            <a:r>
              <a:rPr lang="en-US" sz="7600" dirty="0" err="1" smtClean="0"/>
              <a:t>điện</a:t>
            </a:r>
            <a:r>
              <a:rPr lang="en-US" sz="7600" dirty="0" smtClean="0"/>
              <a:t> </a:t>
            </a:r>
            <a:r>
              <a:rPr lang="en-US" sz="7600" dirty="0" err="1" smtClean="0"/>
              <a:t>chuyến</a:t>
            </a:r>
            <a:r>
              <a:rPr lang="en-US" sz="7600" dirty="0" smtClean="0"/>
              <a:t> </a:t>
            </a:r>
            <a:r>
              <a:rPr lang="en-US" sz="7600" dirty="0" err="1" smtClean="0"/>
              <a:t>trước</a:t>
            </a:r>
            <a:r>
              <a:rPr lang="en-US" sz="7600" dirty="0" smtClean="0"/>
              <a:t> 9:30 </a:t>
            </a:r>
            <a:r>
              <a:rPr lang="en-US" sz="7600" dirty="0" err="1" smtClean="0"/>
              <a:t>sáng</a:t>
            </a:r>
            <a:r>
              <a:rPr lang="en-US" sz="7600" dirty="0" smtClean="0"/>
              <a:t> </a:t>
            </a:r>
            <a:r>
              <a:rPr lang="en-US" sz="7600" dirty="0" err="1" smtClean="0"/>
              <a:t>hoặc</a:t>
            </a:r>
            <a:r>
              <a:rPr lang="en-US" sz="7600" dirty="0" smtClean="0"/>
              <a:t> </a:t>
            </a:r>
            <a:r>
              <a:rPr lang="en-US" sz="7600" dirty="0" err="1" smtClean="0"/>
              <a:t>từ</a:t>
            </a:r>
            <a:r>
              <a:rPr lang="en-US" sz="7600" dirty="0" smtClean="0"/>
              <a:t> </a:t>
            </a:r>
            <a:r>
              <a:rPr lang="en-US" sz="7600" dirty="0" err="1" smtClean="0"/>
              <a:t>sau</a:t>
            </a:r>
            <a:r>
              <a:rPr lang="en-US" sz="7600" dirty="0" smtClean="0"/>
              <a:t> 4:00 </a:t>
            </a:r>
            <a:r>
              <a:rPr lang="en-US" sz="7600" dirty="0" err="1" smtClean="0"/>
              <a:t>chiều</a:t>
            </a:r>
            <a:r>
              <a:rPr lang="en-US" sz="7600" dirty="0" smtClean="0"/>
              <a:t> </a:t>
            </a:r>
            <a:r>
              <a:rPr lang="en-US" sz="7600" dirty="0" err="1" smtClean="0"/>
              <a:t>đến</a:t>
            </a:r>
            <a:r>
              <a:rPr lang="en-US" sz="7600" dirty="0" smtClean="0"/>
              <a:t> 7:30 </a:t>
            </a:r>
            <a:r>
              <a:rPr lang="en-US" sz="7600" dirty="0" err="1" smtClean="0"/>
              <a:t>tối</a:t>
            </a:r>
            <a:r>
              <a:rPr lang="en-US" sz="7600" dirty="0" smtClean="0"/>
              <a:t> (</a:t>
            </a:r>
            <a:r>
              <a:rPr lang="en-US" sz="7600" dirty="0" err="1" smtClean="0"/>
              <a:t>giờ</a:t>
            </a:r>
            <a:r>
              <a:rPr lang="en-US" sz="7600" dirty="0" smtClean="0"/>
              <a:t> </a:t>
            </a:r>
            <a:r>
              <a:rPr lang="en-US" sz="7600" dirty="0" err="1" smtClean="0"/>
              <a:t>cao</a:t>
            </a:r>
            <a:r>
              <a:rPr lang="en-US" sz="7600" dirty="0" smtClean="0"/>
              <a:t> </a:t>
            </a:r>
            <a:r>
              <a:rPr lang="en-US" sz="7600" dirty="0" err="1" smtClean="0"/>
              <a:t>điểm</a:t>
            </a:r>
            <a:r>
              <a:rPr lang="en-US" sz="7600" dirty="0" smtClean="0"/>
              <a:t>), </a:t>
            </a:r>
            <a:r>
              <a:rPr lang="en-US" sz="7600" dirty="0" err="1" smtClean="0"/>
              <a:t>thì</a:t>
            </a:r>
            <a:r>
              <a:rPr lang="en-US" sz="7600" dirty="0" smtClean="0"/>
              <a:t> </a:t>
            </a:r>
            <a:r>
              <a:rPr lang="en-US" sz="7600" dirty="0" err="1" smtClean="0"/>
              <a:t>bạn</a:t>
            </a:r>
            <a:r>
              <a:rPr lang="en-US" sz="7600" dirty="0" smtClean="0"/>
              <a:t> </a:t>
            </a:r>
            <a:r>
              <a:rPr lang="en-US" sz="7600" dirty="0" err="1" smtClean="0"/>
              <a:t>phải</a:t>
            </a:r>
            <a:r>
              <a:rPr lang="en-US" sz="7600" dirty="0" smtClean="0"/>
              <a:t> </a:t>
            </a:r>
            <a:r>
              <a:rPr lang="en-US" sz="7600" dirty="0" err="1" smtClean="0"/>
              <a:t>mua</a:t>
            </a:r>
            <a:r>
              <a:rPr lang="en-US" sz="7600" dirty="0" smtClean="0"/>
              <a:t> </a:t>
            </a:r>
            <a:r>
              <a:rPr lang="en-US" sz="7600" dirty="0" err="1" smtClean="0"/>
              <a:t>vé</a:t>
            </a:r>
            <a:r>
              <a:rPr lang="en-US" sz="7600" dirty="0" smtClean="0"/>
              <a:t> </a:t>
            </a:r>
            <a:r>
              <a:rPr lang="en-US" sz="7600" dirty="0" err="1" smtClean="0"/>
              <a:t>thường</a:t>
            </a:r>
            <a:r>
              <a:rPr lang="en-US" sz="7600" dirty="0" smtClean="0"/>
              <a:t>. </a:t>
            </a:r>
            <a:r>
              <a:rPr lang="en-US" sz="7600" dirty="0" err="1" smtClean="0"/>
              <a:t>Vé</a:t>
            </a:r>
            <a:r>
              <a:rPr lang="en-US" sz="7600" dirty="0" smtClean="0"/>
              <a:t> </a:t>
            </a:r>
            <a:r>
              <a:rPr lang="en-US" sz="7600" dirty="0" err="1" smtClean="0"/>
              <a:t>tiết</a:t>
            </a:r>
            <a:r>
              <a:rPr lang="en-US" sz="7600" dirty="0" smtClean="0"/>
              <a:t> </a:t>
            </a:r>
            <a:r>
              <a:rPr lang="en-US" sz="7600" dirty="0" err="1" smtClean="0"/>
              <a:t>kiệm</a:t>
            </a:r>
            <a:r>
              <a:rPr lang="en-US" sz="7600" dirty="0" smtClean="0"/>
              <a:t> (</a:t>
            </a:r>
            <a:r>
              <a:rPr lang="en-US" sz="7600" dirty="0" err="1" smtClean="0"/>
              <a:t>giá</a:t>
            </a:r>
            <a:r>
              <a:rPr lang="en-US" sz="7600" dirty="0" smtClean="0"/>
              <a:t> </a:t>
            </a:r>
            <a:r>
              <a:rPr lang="en-US" sz="7600" dirty="0" err="1" smtClean="0"/>
              <a:t>thấp</a:t>
            </a:r>
            <a:r>
              <a:rPr lang="en-US" sz="7600" dirty="0" smtClean="0"/>
              <a:t> </a:t>
            </a:r>
            <a:r>
              <a:rPr lang="en-US" sz="7600" dirty="0" err="1" smtClean="0"/>
              <a:t>hơn</a:t>
            </a:r>
            <a:r>
              <a:rPr lang="en-US" sz="7600" dirty="0" smtClean="0"/>
              <a:t> </a:t>
            </a:r>
            <a:r>
              <a:rPr lang="en-US" sz="7600" dirty="0" err="1" smtClean="0"/>
              <a:t>vé</a:t>
            </a:r>
            <a:r>
              <a:rPr lang="en-US" sz="7600" dirty="0" smtClean="0"/>
              <a:t> </a:t>
            </a:r>
            <a:r>
              <a:rPr lang="en-US" sz="7600" dirty="0" err="1" smtClean="0"/>
              <a:t>thường</a:t>
            </a:r>
            <a:r>
              <a:rPr lang="en-US" sz="7600" dirty="0" smtClean="0"/>
              <a:t>) </a:t>
            </a:r>
            <a:r>
              <a:rPr lang="en-US" sz="7600" dirty="0" err="1" smtClean="0"/>
              <a:t>có</a:t>
            </a:r>
            <a:r>
              <a:rPr lang="en-US" sz="7600" dirty="0" smtClean="0"/>
              <a:t> </a:t>
            </a:r>
            <a:r>
              <a:rPr lang="en-US" sz="7600" dirty="0" err="1" smtClean="0"/>
              <a:t>hiệu</a:t>
            </a:r>
            <a:r>
              <a:rPr lang="en-US" sz="7600" dirty="0" smtClean="0"/>
              <a:t> </a:t>
            </a:r>
            <a:r>
              <a:rPr lang="en-US" sz="7600" dirty="0" err="1" smtClean="0"/>
              <a:t>lực</a:t>
            </a:r>
            <a:r>
              <a:rPr lang="en-US" sz="7600" dirty="0" smtClean="0"/>
              <a:t> </a:t>
            </a:r>
            <a:r>
              <a:rPr lang="en-US" sz="7600" dirty="0" err="1" smtClean="0"/>
              <a:t>cho</a:t>
            </a:r>
            <a:r>
              <a:rPr lang="en-US" sz="7600" dirty="0" smtClean="0"/>
              <a:t> </a:t>
            </a:r>
            <a:r>
              <a:rPr lang="en-US" sz="7600" dirty="0" err="1" smtClean="0"/>
              <a:t>các</a:t>
            </a:r>
            <a:r>
              <a:rPr lang="en-US" sz="7600" dirty="0" smtClean="0"/>
              <a:t> </a:t>
            </a:r>
            <a:r>
              <a:rPr lang="en-US" sz="7600" dirty="0" err="1" smtClean="0"/>
              <a:t>chuyến</a:t>
            </a:r>
            <a:r>
              <a:rPr lang="en-US" sz="7600" dirty="0" smtClean="0"/>
              <a:t> </a:t>
            </a:r>
            <a:r>
              <a:rPr lang="en-US" sz="7600" dirty="0" err="1" smtClean="0"/>
              <a:t>xe</a:t>
            </a:r>
            <a:r>
              <a:rPr lang="en-US" sz="7600" dirty="0" smtClean="0"/>
              <a:t> </a:t>
            </a:r>
            <a:r>
              <a:rPr lang="en-US" sz="7600" dirty="0" err="1" smtClean="0"/>
              <a:t>từ</a:t>
            </a:r>
            <a:r>
              <a:rPr lang="en-US" sz="7600" dirty="0" smtClean="0"/>
              <a:t> 9:30 </a:t>
            </a:r>
            <a:r>
              <a:rPr lang="en-US" sz="7600" dirty="0" err="1" smtClean="0"/>
              <a:t>sáng</a:t>
            </a:r>
            <a:r>
              <a:rPr lang="en-US" sz="7600" dirty="0" smtClean="0"/>
              <a:t> </a:t>
            </a:r>
            <a:r>
              <a:rPr lang="en-US" sz="7600" dirty="0" err="1" smtClean="0"/>
              <a:t>đến</a:t>
            </a:r>
            <a:r>
              <a:rPr lang="en-US" sz="7600" dirty="0" smtClean="0"/>
              <a:t> 4:00 </a:t>
            </a:r>
            <a:r>
              <a:rPr lang="en-US" sz="7600" dirty="0" err="1" smtClean="0"/>
              <a:t>chiều</a:t>
            </a:r>
            <a:r>
              <a:rPr lang="en-US" sz="7600" dirty="0" smtClean="0"/>
              <a:t> </a:t>
            </a:r>
            <a:r>
              <a:rPr lang="en-US" sz="7600" dirty="0" err="1" smtClean="0"/>
              <a:t>và</a:t>
            </a:r>
            <a:r>
              <a:rPr lang="en-US" sz="7600" dirty="0" smtClean="0"/>
              <a:t> </a:t>
            </a:r>
            <a:r>
              <a:rPr lang="en-US" sz="7600" dirty="0" err="1" smtClean="0"/>
              <a:t>sau</a:t>
            </a:r>
            <a:r>
              <a:rPr lang="en-US" sz="7600" dirty="0" smtClean="0"/>
              <a:t> 7:30 </a:t>
            </a:r>
            <a:r>
              <a:rPr lang="en-US" sz="7600" dirty="0" err="1" smtClean="0"/>
              <a:t>tối</a:t>
            </a:r>
            <a:r>
              <a:rPr lang="en-US" sz="7600" dirty="0" smtClean="0"/>
              <a:t>.</a:t>
            </a:r>
          </a:p>
          <a:p>
            <a:pPr lvl="1">
              <a:buFont typeface="Wingdings" panose="05000000000000000000" pitchFamily="2" charset="2"/>
              <a:buChar char="ü"/>
            </a:pPr>
            <a:r>
              <a:rPr lang="en-US" sz="7600" dirty="0" err="1" smtClean="0"/>
              <a:t>Dựa</a:t>
            </a:r>
            <a:r>
              <a:rPr lang="en-US" sz="7600" dirty="0" smtClean="0"/>
              <a:t> </a:t>
            </a:r>
            <a:r>
              <a:rPr lang="en-US" sz="7600" dirty="0" err="1" smtClean="0"/>
              <a:t>vào</a:t>
            </a:r>
            <a:r>
              <a:rPr lang="en-US" sz="7600" dirty="0" smtClean="0"/>
              <a:t> </a:t>
            </a:r>
            <a:r>
              <a:rPr lang="en-US" sz="7600" dirty="0" err="1" smtClean="0"/>
              <a:t>nội</a:t>
            </a:r>
            <a:r>
              <a:rPr lang="en-US" sz="7600" dirty="0" smtClean="0"/>
              <a:t> dung </a:t>
            </a:r>
            <a:r>
              <a:rPr lang="en-US" sz="7600" dirty="0" err="1" smtClean="0"/>
              <a:t>trên</a:t>
            </a:r>
            <a:r>
              <a:rPr lang="en-US" sz="7600" dirty="0" smtClean="0"/>
              <a:t> ta </a:t>
            </a:r>
            <a:r>
              <a:rPr lang="en-US" sz="7600" dirty="0" err="1" smtClean="0"/>
              <a:t>sẽ</a:t>
            </a:r>
            <a:r>
              <a:rPr lang="en-US" sz="7600" dirty="0" smtClean="0"/>
              <a:t> </a:t>
            </a:r>
            <a:r>
              <a:rPr lang="en-US" sz="7600" dirty="0" err="1" smtClean="0"/>
              <a:t>có</a:t>
            </a:r>
            <a:r>
              <a:rPr lang="en-US" sz="7600" dirty="0" smtClean="0"/>
              <a:t> </a:t>
            </a:r>
            <a:r>
              <a:rPr lang="en-US" sz="7600" dirty="0" err="1" smtClean="0"/>
              <a:t>được</a:t>
            </a:r>
            <a:r>
              <a:rPr lang="en-US" sz="7600" dirty="0" smtClean="0"/>
              <a:t> </a:t>
            </a:r>
            <a:r>
              <a:rPr lang="en-US" sz="7600" dirty="0" err="1" smtClean="0"/>
              <a:t>như</a:t>
            </a:r>
            <a:r>
              <a:rPr lang="en-US" sz="7600" dirty="0" smtClean="0"/>
              <a:t> </a:t>
            </a:r>
            <a:r>
              <a:rPr lang="en-US" sz="7600" dirty="0" err="1" smtClean="0"/>
              <a:t>sau</a:t>
            </a:r>
            <a:r>
              <a:rPr lang="en-US" sz="7600" dirty="0" smtClean="0"/>
              <a:t>:</a:t>
            </a:r>
          </a:p>
          <a:p>
            <a:pPr lvl="1">
              <a:buFont typeface="Wingdings" panose="05000000000000000000" pitchFamily="2" charset="2"/>
              <a:buChar char="ü"/>
            </a:pPr>
            <a:endParaRPr lang="en-US" dirty="0" smtClean="0"/>
          </a:p>
          <a:p>
            <a:pPr marL="64135" indent="0">
              <a:buFont typeface="Arial" panose="020B0604020202020204" pitchFamily="34" charset="0"/>
              <a:buNone/>
            </a:pPr>
            <a:endParaRPr lang="en-US" dirty="0" smtClean="0"/>
          </a:p>
          <a:p>
            <a:pPr>
              <a:buFont typeface="Wingdings" panose="05000000000000000000" pitchFamily="2" charset="2"/>
              <a:buChar char="v"/>
            </a:pPr>
            <a:endParaRPr lang="en-US" dirty="0" smtClean="0"/>
          </a:p>
          <a:p>
            <a:pPr lvl="2">
              <a:buFont typeface="Wingdings" panose="05000000000000000000" pitchFamily="2" charset="2"/>
              <a:buChar char="ü"/>
            </a:pPr>
            <a:endParaRPr lang="en-US" dirty="0" smtClean="0"/>
          </a:p>
          <a:p>
            <a:endParaRPr lang="en-US" dirty="0" smtClean="0"/>
          </a:p>
          <a:p>
            <a:pPr marL="64135" indent="0">
              <a:buFont typeface="Arial" panose="020B0604020202020204" pitchFamily="34" charset="0"/>
              <a:buNone/>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411423701"/>
              </p:ext>
            </p:extLst>
          </p:nvPr>
        </p:nvGraphicFramePr>
        <p:xfrm>
          <a:off x="457200" y="5867400"/>
          <a:ext cx="7239001" cy="741680"/>
        </p:xfrm>
        <a:graphic>
          <a:graphicData uri="http://schemas.openxmlformats.org/drawingml/2006/table">
            <a:tbl>
              <a:tblPr firstRow="1" bandRow="1">
                <a:tableStyleId>{5C22544A-7EE6-4342-B048-85BDC9FD1C3A}</a:tableStyleId>
              </a:tblPr>
              <a:tblGrid>
                <a:gridCol w="1034143"/>
                <a:gridCol w="1034143"/>
                <a:gridCol w="1034143"/>
                <a:gridCol w="1034143"/>
                <a:gridCol w="1034143"/>
                <a:gridCol w="1034143"/>
                <a:gridCol w="1034143"/>
              </a:tblGrid>
              <a:tr h="370840">
                <a:tc>
                  <a:txBody>
                    <a:bodyPr/>
                    <a:lstStyle/>
                    <a:p>
                      <a:pPr algn="just">
                        <a:lnSpc>
                          <a:spcPct val="150000"/>
                        </a:lnSpc>
                        <a:spcAft>
                          <a:spcPts val="0"/>
                        </a:spcAft>
                      </a:pPr>
                      <a:r>
                        <a:rPr lang="en-US" sz="1100" dirty="0" err="1">
                          <a:effectLst/>
                        </a:rPr>
                        <a:t>Lịch</a:t>
                      </a:r>
                      <a:r>
                        <a:rPr lang="en-US" sz="1100" dirty="0">
                          <a:effectLst/>
                        </a:rPr>
                        <a:t> </a:t>
                      </a:r>
                      <a:r>
                        <a:rPr lang="en-US" sz="1100" dirty="0" err="1">
                          <a:effectLst/>
                        </a:rPr>
                        <a:t>trình</a:t>
                      </a:r>
                      <a:endParaRPr lang="en-US" sz="11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a:effectLst/>
                        </a:rPr>
                        <a:t>00:00-3:59</a:t>
                      </a:r>
                      <a:endParaRPr lang="en-US" sz="110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dirty="0">
                          <a:effectLst/>
                        </a:rPr>
                        <a:t>4:00-9:29</a:t>
                      </a:r>
                      <a:endParaRPr lang="en-US" sz="11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dirty="0">
                          <a:effectLst/>
                        </a:rPr>
                        <a:t>9:30-16:00</a:t>
                      </a:r>
                      <a:endParaRPr lang="en-US" sz="11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dirty="0">
                          <a:effectLst/>
                        </a:rPr>
                        <a:t>16:01-19:30</a:t>
                      </a:r>
                      <a:endParaRPr lang="en-US" sz="11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a:effectLst/>
                        </a:rPr>
                        <a:t>19:31-22:59</a:t>
                      </a:r>
                      <a:endParaRPr lang="en-US" sz="110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a:effectLst/>
                        </a:rPr>
                        <a:t>23:00-23:59</a:t>
                      </a:r>
                      <a:endParaRPr lang="en-US" sz="110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r>
              <a:tr h="370840">
                <a:tc>
                  <a:txBody>
                    <a:bodyPr/>
                    <a:lstStyle/>
                    <a:p>
                      <a:pPr algn="just">
                        <a:lnSpc>
                          <a:spcPct val="150000"/>
                        </a:lnSpc>
                        <a:spcAft>
                          <a:spcPts val="0"/>
                        </a:spcAft>
                      </a:pPr>
                      <a:r>
                        <a:rPr lang="en-US" sz="1100">
                          <a:effectLst/>
                        </a:rPr>
                        <a:t>Loại vé</a:t>
                      </a:r>
                      <a:endParaRPr lang="en-US" sz="110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dirty="0">
                          <a:effectLst/>
                        </a:rPr>
                        <a:t>Invalid</a:t>
                      </a:r>
                      <a:endParaRPr lang="en-US" sz="11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dirty="0" err="1">
                          <a:effectLst/>
                        </a:rPr>
                        <a:t>Vé</a:t>
                      </a:r>
                      <a:r>
                        <a:rPr lang="en-US" sz="1100" dirty="0">
                          <a:effectLst/>
                        </a:rPr>
                        <a:t> </a:t>
                      </a:r>
                      <a:r>
                        <a:rPr lang="en-US" sz="1100" dirty="0" err="1">
                          <a:effectLst/>
                        </a:rPr>
                        <a:t>thường</a:t>
                      </a:r>
                      <a:endParaRPr lang="en-US" sz="11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dirty="0" err="1">
                          <a:effectLst/>
                        </a:rPr>
                        <a:t>Tiết</a:t>
                      </a:r>
                      <a:r>
                        <a:rPr lang="en-US" sz="1100" dirty="0">
                          <a:effectLst/>
                        </a:rPr>
                        <a:t> </a:t>
                      </a:r>
                      <a:r>
                        <a:rPr lang="en-US" sz="1100" dirty="0" err="1">
                          <a:effectLst/>
                        </a:rPr>
                        <a:t>kiệm</a:t>
                      </a:r>
                      <a:endParaRPr lang="en-US" sz="11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dirty="0" err="1">
                          <a:effectLst/>
                        </a:rPr>
                        <a:t>Vé</a:t>
                      </a:r>
                      <a:r>
                        <a:rPr lang="en-US" sz="1100" dirty="0">
                          <a:effectLst/>
                        </a:rPr>
                        <a:t> </a:t>
                      </a:r>
                      <a:r>
                        <a:rPr lang="en-US" sz="1100" dirty="0" err="1">
                          <a:effectLst/>
                        </a:rPr>
                        <a:t>thường</a:t>
                      </a:r>
                      <a:endParaRPr lang="en-US" sz="11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dirty="0" err="1">
                          <a:effectLst/>
                        </a:rPr>
                        <a:t>Tiết</a:t>
                      </a:r>
                      <a:r>
                        <a:rPr lang="en-US" sz="1100" dirty="0">
                          <a:effectLst/>
                        </a:rPr>
                        <a:t> </a:t>
                      </a:r>
                      <a:r>
                        <a:rPr lang="en-US" sz="1100" dirty="0" err="1">
                          <a:effectLst/>
                        </a:rPr>
                        <a:t>kiệm</a:t>
                      </a:r>
                      <a:endParaRPr lang="en-US" sz="11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dirty="0">
                          <a:effectLst/>
                        </a:rPr>
                        <a:t>Invalid</a:t>
                      </a:r>
                      <a:endParaRPr lang="en-US" sz="11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563700100"/>
              </p:ext>
            </p:extLst>
          </p:nvPr>
        </p:nvGraphicFramePr>
        <p:xfrm>
          <a:off x="304800" y="1397000"/>
          <a:ext cx="7620000" cy="2042685"/>
        </p:xfrm>
        <a:graphic>
          <a:graphicData uri="http://schemas.openxmlformats.org/drawingml/2006/table">
            <a:tbl>
              <a:tblPr firstRow="1" bandRow="1">
                <a:tableStyleId>{5C22544A-7EE6-4342-B048-85BDC9FD1C3A}</a:tableStyleId>
              </a:tblPr>
              <a:tblGrid>
                <a:gridCol w="533400"/>
                <a:gridCol w="1447800"/>
                <a:gridCol w="5638800"/>
              </a:tblGrid>
              <a:tr h="232630">
                <a:tc>
                  <a:txBody>
                    <a:bodyPr/>
                    <a:lstStyle/>
                    <a:p>
                      <a:pPr algn="just">
                        <a:lnSpc>
                          <a:spcPct val="150000"/>
                        </a:lnSpc>
                        <a:spcAft>
                          <a:spcPts val="0"/>
                        </a:spcAft>
                      </a:pPr>
                      <a:r>
                        <a:rPr lang="en-US" sz="1100" dirty="0">
                          <a:effectLst/>
                          <a:latin typeface="+mn-lt"/>
                        </a:rPr>
                        <a:t>Case</a:t>
                      </a:r>
                      <a:endParaRPr lang="en-US" sz="1100" dirty="0">
                        <a:solidFill>
                          <a:srgbClr val="000000"/>
                        </a:solidFill>
                        <a:effectLst/>
                        <a:latin typeface="+mn-lt"/>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dirty="0" err="1">
                          <a:effectLst/>
                          <a:latin typeface="+mn-lt"/>
                        </a:rPr>
                        <a:t>Giá</a:t>
                      </a:r>
                      <a:r>
                        <a:rPr lang="en-US" sz="1100" dirty="0">
                          <a:effectLst/>
                          <a:latin typeface="+mn-lt"/>
                        </a:rPr>
                        <a:t> </a:t>
                      </a:r>
                      <a:r>
                        <a:rPr lang="en-US" sz="1100" dirty="0" err="1">
                          <a:effectLst/>
                          <a:latin typeface="+mn-lt"/>
                        </a:rPr>
                        <a:t>trị</a:t>
                      </a:r>
                      <a:r>
                        <a:rPr lang="en-US" sz="1100" dirty="0">
                          <a:effectLst/>
                          <a:latin typeface="+mn-lt"/>
                        </a:rPr>
                        <a:t> </a:t>
                      </a:r>
                      <a:r>
                        <a:rPr lang="en-US" sz="1100" dirty="0" err="1">
                          <a:effectLst/>
                          <a:latin typeface="+mn-lt"/>
                        </a:rPr>
                        <a:t>nhập</a:t>
                      </a:r>
                      <a:endParaRPr lang="en-US" sz="1100" dirty="0">
                        <a:solidFill>
                          <a:srgbClr val="000000"/>
                        </a:solidFill>
                        <a:effectLst/>
                        <a:latin typeface="+mn-lt"/>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dirty="0" err="1">
                          <a:effectLst/>
                          <a:latin typeface="+mn-lt"/>
                        </a:rPr>
                        <a:t>Kết</a:t>
                      </a:r>
                      <a:r>
                        <a:rPr lang="en-US" sz="1100" dirty="0">
                          <a:effectLst/>
                          <a:latin typeface="+mn-lt"/>
                        </a:rPr>
                        <a:t> </a:t>
                      </a:r>
                      <a:r>
                        <a:rPr lang="en-US" sz="1100" dirty="0" err="1">
                          <a:effectLst/>
                          <a:latin typeface="+mn-lt"/>
                        </a:rPr>
                        <a:t>quả</a:t>
                      </a:r>
                      <a:r>
                        <a:rPr lang="en-US" sz="1100" dirty="0">
                          <a:effectLst/>
                          <a:latin typeface="+mn-lt"/>
                        </a:rPr>
                        <a:t> </a:t>
                      </a:r>
                      <a:r>
                        <a:rPr lang="en-US" sz="1100" dirty="0" err="1">
                          <a:effectLst/>
                          <a:latin typeface="+mn-lt"/>
                        </a:rPr>
                        <a:t>mong</a:t>
                      </a:r>
                      <a:r>
                        <a:rPr lang="en-US" sz="1100" dirty="0">
                          <a:effectLst/>
                          <a:latin typeface="+mn-lt"/>
                        </a:rPr>
                        <a:t> </a:t>
                      </a:r>
                      <a:r>
                        <a:rPr lang="en-US" sz="1100" dirty="0" err="1">
                          <a:effectLst/>
                          <a:latin typeface="+mn-lt"/>
                        </a:rPr>
                        <a:t>muốn</a:t>
                      </a:r>
                      <a:endParaRPr lang="en-US" sz="1100" dirty="0">
                        <a:solidFill>
                          <a:srgbClr val="000000"/>
                        </a:solidFill>
                        <a:effectLst/>
                        <a:latin typeface="+mn-lt"/>
                        <a:ea typeface="ＭＳ 明朝" panose="02020609040205080304" pitchFamily="17" charset="-128"/>
                        <a:cs typeface="Times New Roman" panose="02020603050405020304" pitchFamily="18" charset="0"/>
                      </a:endParaRPr>
                    </a:p>
                  </a:txBody>
                  <a:tcPr marL="68580" marR="68580" marT="0" marB="0"/>
                </a:tc>
              </a:tr>
              <a:tr h="232630">
                <a:tc>
                  <a:txBody>
                    <a:bodyPr/>
                    <a:lstStyle/>
                    <a:p>
                      <a:pPr algn="just">
                        <a:lnSpc>
                          <a:spcPct val="150000"/>
                        </a:lnSpc>
                        <a:spcAft>
                          <a:spcPts val="0"/>
                        </a:spcAft>
                      </a:pPr>
                      <a:r>
                        <a:rPr lang="en-US" sz="1100" dirty="0">
                          <a:effectLst/>
                          <a:latin typeface="+mn-lt"/>
                        </a:rPr>
                        <a:t>1</a:t>
                      </a:r>
                      <a:endParaRPr lang="en-US" sz="1100" dirty="0">
                        <a:solidFill>
                          <a:srgbClr val="000000"/>
                        </a:solidFill>
                        <a:effectLst/>
                        <a:latin typeface="+mn-lt"/>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dirty="0" err="1" smtClean="0">
                          <a:latin typeface="+mn-lt"/>
                        </a:rPr>
                        <a:t>Nhập</a:t>
                      </a:r>
                      <a:r>
                        <a:rPr lang="en-US" sz="1100" dirty="0" smtClean="0">
                          <a:latin typeface="+mn-lt"/>
                        </a:rPr>
                        <a:t> </a:t>
                      </a:r>
                      <a:r>
                        <a:rPr lang="vi-VN" sz="1100" dirty="0" smtClean="0">
                          <a:latin typeface="+mn-lt"/>
                        </a:rPr>
                        <a:t>2 ký</a:t>
                      </a:r>
                      <a:r>
                        <a:rPr lang="vi-VN" sz="1100" baseline="0" dirty="0" smtClean="0">
                          <a:latin typeface="+mn-lt"/>
                        </a:rPr>
                        <a:t> tự</a:t>
                      </a:r>
                      <a:endParaRPr lang="en-US" sz="1100" dirty="0">
                        <a:solidFill>
                          <a:srgbClr val="000000"/>
                        </a:solidFill>
                        <a:effectLst/>
                        <a:latin typeface="+mn-lt"/>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r>
                        <a:rPr lang="vi-VN" sz="1100" dirty="0" smtClean="0">
                          <a:latin typeface="+mn-lt"/>
                        </a:rPr>
                        <a:t>Hiển thị thông báo lỗi “Tên phải có ít nhất 3 ký tự và ít hơn 20 ký tự”</a:t>
                      </a:r>
                      <a:endParaRPr lang="en-US" sz="1100" dirty="0">
                        <a:solidFill>
                          <a:srgbClr val="000000"/>
                        </a:solidFill>
                        <a:effectLst/>
                        <a:latin typeface="+mn-lt"/>
                        <a:ea typeface="ＭＳ 明朝" panose="02020609040205080304" pitchFamily="17" charset="-128"/>
                        <a:cs typeface="Times New Roman" panose="02020603050405020304" pitchFamily="18" charset="0"/>
                      </a:endParaRPr>
                    </a:p>
                  </a:txBody>
                  <a:tcPr marL="68580" marR="68580" marT="0" marB="0"/>
                </a:tc>
              </a:tr>
              <a:tr h="315485">
                <a:tc>
                  <a:txBody>
                    <a:bodyPr/>
                    <a:lstStyle/>
                    <a:p>
                      <a:pPr algn="just">
                        <a:lnSpc>
                          <a:spcPct val="150000"/>
                        </a:lnSpc>
                        <a:spcAft>
                          <a:spcPts val="0"/>
                        </a:spcAft>
                      </a:pPr>
                      <a:r>
                        <a:rPr lang="en-US" sz="1100">
                          <a:effectLst/>
                          <a:latin typeface="+mn-lt"/>
                        </a:rPr>
                        <a:t>2</a:t>
                      </a:r>
                      <a:endParaRPr lang="en-US" sz="1100">
                        <a:solidFill>
                          <a:srgbClr val="000000"/>
                        </a:solidFill>
                        <a:effectLst/>
                        <a:latin typeface="+mn-lt"/>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dirty="0" err="1" smtClean="0">
                          <a:latin typeface="+mn-lt"/>
                        </a:rPr>
                        <a:t>Nhập</a:t>
                      </a:r>
                      <a:r>
                        <a:rPr lang="en-US" sz="1100" dirty="0" smtClean="0">
                          <a:latin typeface="+mn-lt"/>
                        </a:rPr>
                        <a:t> </a:t>
                      </a:r>
                      <a:r>
                        <a:rPr lang="vi-VN" sz="1100" dirty="0" smtClean="0">
                          <a:latin typeface="+mn-lt"/>
                        </a:rPr>
                        <a:t>=</a:t>
                      </a:r>
                      <a:r>
                        <a:rPr lang="en-US" sz="1100" dirty="0" smtClean="0">
                          <a:latin typeface="+mn-lt"/>
                        </a:rPr>
                        <a:t>3 </a:t>
                      </a:r>
                      <a:r>
                        <a:rPr lang="en-US" sz="1100" dirty="0" err="1" smtClean="0">
                          <a:latin typeface="+mn-lt"/>
                        </a:rPr>
                        <a:t>ký</a:t>
                      </a:r>
                      <a:r>
                        <a:rPr lang="en-US" sz="1100" dirty="0" smtClean="0">
                          <a:latin typeface="+mn-lt"/>
                        </a:rPr>
                        <a:t> </a:t>
                      </a:r>
                      <a:r>
                        <a:rPr lang="en-US" sz="1100" dirty="0" err="1" smtClean="0">
                          <a:latin typeface="+mn-lt"/>
                        </a:rPr>
                        <a:t>tự</a:t>
                      </a:r>
                      <a:r>
                        <a:rPr lang="en-US" sz="1100" dirty="0" smtClean="0">
                          <a:latin typeface="+mn-lt"/>
                        </a:rPr>
                        <a:t> </a:t>
                      </a:r>
                      <a:endParaRPr lang="en-US" sz="1100" dirty="0">
                        <a:solidFill>
                          <a:srgbClr val="000000"/>
                        </a:solidFill>
                        <a:effectLst/>
                        <a:latin typeface="+mn-lt"/>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r>
                        <a:rPr lang="vi-VN" sz="1100" dirty="0" smtClean="0">
                          <a:latin typeface="+mn-lt"/>
                        </a:rPr>
                        <a:t>Pass</a:t>
                      </a:r>
                      <a:endParaRPr lang="en-US" sz="1100" dirty="0">
                        <a:solidFill>
                          <a:srgbClr val="000000"/>
                        </a:solidFill>
                        <a:effectLst/>
                        <a:latin typeface="+mn-lt"/>
                        <a:ea typeface="ＭＳ 明朝" panose="02020609040205080304" pitchFamily="17" charset="-128"/>
                        <a:cs typeface="Times New Roman" panose="02020603050405020304" pitchFamily="18" charset="0"/>
                      </a:endParaRPr>
                    </a:p>
                  </a:txBody>
                  <a:tcPr marL="68580" marR="68580" marT="0" marB="0"/>
                </a:tc>
              </a:tr>
              <a:tr h="315485">
                <a:tc>
                  <a:txBody>
                    <a:bodyPr/>
                    <a:lstStyle/>
                    <a:p>
                      <a:pPr algn="just">
                        <a:lnSpc>
                          <a:spcPct val="150000"/>
                        </a:lnSpc>
                        <a:spcAft>
                          <a:spcPts val="0"/>
                        </a:spcAft>
                      </a:pPr>
                      <a:r>
                        <a:rPr lang="en-US" sz="1100">
                          <a:effectLst/>
                          <a:latin typeface="+mn-lt"/>
                        </a:rPr>
                        <a:t>3</a:t>
                      </a:r>
                      <a:endParaRPr lang="en-US" sz="1100">
                        <a:solidFill>
                          <a:srgbClr val="000000"/>
                        </a:solidFill>
                        <a:effectLst/>
                        <a:latin typeface="+mn-lt"/>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dirty="0" err="1" smtClean="0">
                          <a:latin typeface="+mn-lt"/>
                        </a:rPr>
                        <a:t>Nhập</a:t>
                      </a:r>
                      <a:r>
                        <a:rPr lang="en-US" sz="1100" dirty="0" smtClean="0">
                          <a:latin typeface="+mn-lt"/>
                        </a:rPr>
                        <a:t> </a:t>
                      </a:r>
                      <a:r>
                        <a:rPr lang="vi-VN" sz="1100" dirty="0" smtClean="0">
                          <a:latin typeface="+mn-lt"/>
                        </a:rPr>
                        <a:t>=4 ký</a:t>
                      </a:r>
                      <a:r>
                        <a:rPr lang="vi-VN" sz="1100" baseline="0" dirty="0" smtClean="0">
                          <a:latin typeface="+mn-lt"/>
                        </a:rPr>
                        <a:t> tự</a:t>
                      </a:r>
                      <a:endParaRPr lang="en-US" sz="1100" dirty="0">
                        <a:solidFill>
                          <a:srgbClr val="000000"/>
                        </a:solidFill>
                        <a:effectLst/>
                        <a:latin typeface="+mn-lt"/>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r>
                        <a:rPr lang="vi-VN" sz="1100" dirty="0" smtClean="0">
                          <a:latin typeface="+mn-lt"/>
                        </a:rPr>
                        <a:t>Pass</a:t>
                      </a:r>
                      <a:endParaRPr lang="en-US" sz="1100" dirty="0">
                        <a:solidFill>
                          <a:srgbClr val="000000"/>
                        </a:solidFill>
                        <a:effectLst/>
                        <a:latin typeface="+mn-lt"/>
                        <a:ea typeface="ＭＳ 明朝" panose="02020609040205080304" pitchFamily="17" charset="-128"/>
                        <a:cs typeface="Times New Roman" panose="02020603050405020304" pitchFamily="18" charset="0"/>
                      </a:endParaRPr>
                    </a:p>
                  </a:txBody>
                  <a:tcPr marL="68580" marR="68580" marT="0" marB="0"/>
                </a:tc>
              </a:tr>
              <a:tr h="315485">
                <a:tc>
                  <a:txBody>
                    <a:bodyPr/>
                    <a:lstStyle/>
                    <a:p>
                      <a:pPr algn="just">
                        <a:lnSpc>
                          <a:spcPct val="150000"/>
                        </a:lnSpc>
                        <a:spcAft>
                          <a:spcPts val="0"/>
                        </a:spcAft>
                      </a:pPr>
                      <a:r>
                        <a:rPr lang="en-US" sz="1100" dirty="0">
                          <a:effectLst/>
                          <a:latin typeface="+mn-lt"/>
                        </a:rPr>
                        <a:t>4</a:t>
                      </a:r>
                      <a:endParaRPr lang="en-US" sz="1100" dirty="0">
                        <a:solidFill>
                          <a:srgbClr val="000000"/>
                        </a:solidFill>
                        <a:effectLst/>
                        <a:latin typeface="+mn-lt"/>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r>
                        <a:rPr lang="vi-VN" sz="1100" dirty="0" smtClean="0">
                          <a:solidFill>
                            <a:schemeClr val="dk1"/>
                          </a:solidFill>
                          <a:effectLst/>
                          <a:latin typeface="+mn-lt"/>
                          <a:ea typeface="+mn-ea"/>
                          <a:cs typeface="+mn-cs"/>
                        </a:rPr>
                        <a:t>Nhập</a:t>
                      </a:r>
                      <a:r>
                        <a:rPr lang="vi-VN" sz="1100" baseline="0" dirty="0" smtClean="0">
                          <a:solidFill>
                            <a:schemeClr val="dk1"/>
                          </a:solidFill>
                          <a:effectLst/>
                          <a:latin typeface="+mn-lt"/>
                          <a:ea typeface="+mn-ea"/>
                          <a:cs typeface="+mn-cs"/>
                        </a:rPr>
                        <a:t> 19 ký tự</a:t>
                      </a:r>
                      <a:endParaRPr lang="en-US" sz="1100" dirty="0">
                        <a:solidFill>
                          <a:srgbClr val="000000"/>
                        </a:solidFill>
                        <a:effectLst/>
                        <a:latin typeface="+mn-lt"/>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r>
                        <a:rPr lang="vi-VN" sz="1100" dirty="0" smtClean="0">
                          <a:latin typeface="+mn-lt"/>
                        </a:rPr>
                        <a:t>Pass</a:t>
                      </a:r>
                      <a:endParaRPr lang="en-US" sz="1100" dirty="0">
                        <a:solidFill>
                          <a:srgbClr val="000000"/>
                        </a:solidFill>
                        <a:effectLst/>
                        <a:latin typeface="+mn-lt"/>
                        <a:ea typeface="ＭＳ 明朝" panose="02020609040205080304" pitchFamily="17" charset="-128"/>
                        <a:cs typeface="Times New Roman" panose="02020603050405020304" pitchFamily="18" charset="0"/>
                      </a:endParaRPr>
                    </a:p>
                  </a:txBody>
                  <a:tcPr marL="68580" marR="68580" marT="0" marB="0"/>
                </a:tc>
              </a:tr>
              <a:tr h="315485">
                <a:tc>
                  <a:txBody>
                    <a:bodyPr/>
                    <a:lstStyle/>
                    <a:p>
                      <a:pPr algn="just">
                        <a:lnSpc>
                          <a:spcPct val="150000"/>
                        </a:lnSpc>
                        <a:spcAft>
                          <a:spcPts val="0"/>
                        </a:spcAft>
                      </a:pPr>
                      <a:r>
                        <a:rPr lang="vi-VN" sz="1100" dirty="0" smtClean="0">
                          <a:solidFill>
                            <a:schemeClr val="bg1"/>
                          </a:solidFill>
                          <a:effectLst/>
                          <a:latin typeface="+mn-lt"/>
                          <a:ea typeface="+mn-ea"/>
                          <a:cs typeface="+mn-cs"/>
                        </a:rPr>
                        <a:t>5</a:t>
                      </a:r>
                      <a:endParaRPr lang="en-US" sz="1100" dirty="0">
                        <a:solidFill>
                          <a:schemeClr val="bg1"/>
                        </a:solidFill>
                        <a:effectLst/>
                        <a:latin typeface="+mn-lt"/>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r>
                        <a:rPr lang="vi-VN" sz="1100" dirty="0" smtClean="0">
                          <a:effectLst/>
                          <a:latin typeface="+mn-lt"/>
                        </a:rPr>
                        <a:t>Nhập</a:t>
                      </a:r>
                      <a:r>
                        <a:rPr lang="vi-VN" sz="1100" baseline="0" dirty="0" smtClean="0">
                          <a:effectLst/>
                          <a:latin typeface="+mn-lt"/>
                        </a:rPr>
                        <a:t> 20 ký tự</a:t>
                      </a:r>
                      <a:endParaRPr lang="en-US" sz="1100" dirty="0">
                        <a:solidFill>
                          <a:srgbClr val="000000"/>
                        </a:solidFill>
                        <a:effectLst/>
                        <a:latin typeface="+mn-lt"/>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r>
                        <a:rPr lang="vi-VN" sz="1100" dirty="0" smtClean="0">
                          <a:latin typeface="+mn-lt"/>
                        </a:rPr>
                        <a:t>Pass</a:t>
                      </a:r>
                      <a:endParaRPr lang="en-US" sz="1100" dirty="0">
                        <a:solidFill>
                          <a:srgbClr val="000000"/>
                        </a:solidFill>
                        <a:effectLst/>
                        <a:latin typeface="+mn-lt"/>
                        <a:ea typeface="ＭＳ 明朝" panose="02020609040205080304" pitchFamily="17" charset="-128"/>
                        <a:cs typeface="Times New Roman" panose="02020603050405020304" pitchFamily="18" charset="0"/>
                      </a:endParaRPr>
                    </a:p>
                  </a:txBody>
                  <a:tcPr marL="68580" marR="68580" marT="0" marB="0"/>
                </a:tc>
              </a:tr>
              <a:tr h="315485">
                <a:tc>
                  <a:txBody>
                    <a:bodyPr/>
                    <a:lstStyle/>
                    <a:p>
                      <a:pPr algn="just">
                        <a:lnSpc>
                          <a:spcPct val="150000"/>
                        </a:lnSpc>
                        <a:spcAft>
                          <a:spcPts val="0"/>
                        </a:spcAft>
                      </a:pPr>
                      <a:r>
                        <a:rPr lang="vi-VN" sz="1100" dirty="0" smtClean="0">
                          <a:solidFill>
                            <a:srgbClr val="000000"/>
                          </a:solidFill>
                          <a:effectLst/>
                          <a:latin typeface="+mn-lt"/>
                          <a:ea typeface="ＭＳ 明朝" panose="02020609040205080304" pitchFamily="17" charset="-128"/>
                          <a:cs typeface="Times New Roman" panose="02020603050405020304" pitchFamily="18" charset="0"/>
                        </a:rPr>
                        <a:t>6</a:t>
                      </a:r>
                      <a:endParaRPr lang="en-US" sz="1100" dirty="0">
                        <a:solidFill>
                          <a:srgbClr val="000000"/>
                        </a:solidFill>
                        <a:effectLst/>
                        <a:latin typeface="+mn-lt"/>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r>
                        <a:rPr lang="vi-VN" sz="1100" dirty="0" smtClean="0">
                          <a:solidFill>
                            <a:srgbClr val="000000"/>
                          </a:solidFill>
                          <a:effectLst/>
                          <a:latin typeface="+mn-lt"/>
                          <a:ea typeface="ＭＳ 明朝" panose="02020609040205080304" pitchFamily="17" charset="-128"/>
                          <a:cs typeface="Times New Roman" panose="02020603050405020304" pitchFamily="18" charset="0"/>
                        </a:rPr>
                        <a:t>Nhập</a:t>
                      </a:r>
                      <a:r>
                        <a:rPr lang="vi-VN" sz="1100" baseline="0" dirty="0" smtClean="0">
                          <a:solidFill>
                            <a:srgbClr val="000000"/>
                          </a:solidFill>
                          <a:effectLst/>
                          <a:latin typeface="+mn-lt"/>
                          <a:ea typeface="ＭＳ 明朝" panose="02020609040205080304" pitchFamily="17" charset="-128"/>
                          <a:cs typeface="Times New Roman" panose="02020603050405020304" pitchFamily="18" charset="0"/>
                        </a:rPr>
                        <a:t> 21 ký tự</a:t>
                      </a:r>
                      <a:endParaRPr lang="en-US" sz="1100" dirty="0">
                        <a:solidFill>
                          <a:srgbClr val="000000"/>
                        </a:solidFill>
                        <a:effectLst/>
                        <a:latin typeface="+mn-lt"/>
                        <a:ea typeface="ＭＳ 明朝" panose="02020609040205080304" pitchFamily="17" charset="-128"/>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vi-VN" sz="1100" dirty="0" smtClean="0">
                          <a:latin typeface="+mn-lt"/>
                        </a:rPr>
                        <a:t>Hiển thị thông báo lỗi “Tên phải có ít nhất 3 ký tự và ít hơn 20 ký tự”</a:t>
                      </a:r>
                      <a:endParaRPr lang="en-US" sz="1100" dirty="0">
                        <a:solidFill>
                          <a:srgbClr val="000000"/>
                        </a:solidFill>
                        <a:effectLst/>
                        <a:latin typeface="+mn-lt"/>
                        <a:ea typeface="ＭＳ 明朝" panose="02020609040205080304" pitchFamily="17" charset="-128"/>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5961030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8879"/>
            <a:ext cx="6858000" cy="799306"/>
          </a:xfrm>
        </p:spPr>
        <p:txBody>
          <a:bodyPr/>
          <a:lstStyle/>
          <a:p>
            <a:r>
              <a:rPr lang="en-US" dirty="0" smtClean="0"/>
              <a:t>3.2. </a:t>
            </a:r>
            <a:r>
              <a:rPr lang="en-US" dirty="0" err="1"/>
              <a:t>Phân</a:t>
            </a:r>
            <a:r>
              <a:rPr lang="en-US" dirty="0"/>
              <a:t> </a:t>
            </a:r>
            <a:r>
              <a:rPr lang="en-US" dirty="0" err="1"/>
              <a:t>tích</a:t>
            </a:r>
            <a:r>
              <a:rPr lang="en-US" dirty="0"/>
              <a:t> </a:t>
            </a:r>
            <a:r>
              <a:rPr lang="en-US" dirty="0" err="1"/>
              <a:t>giá</a:t>
            </a:r>
            <a:r>
              <a:rPr lang="en-US" dirty="0"/>
              <a:t> </a:t>
            </a:r>
            <a:r>
              <a:rPr lang="en-US" dirty="0" err="1"/>
              <a:t>trị</a:t>
            </a:r>
            <a:r>
              <a:rPr lang="en-US" dirty="0"/>
              <a:t> </a:t>
            </a:r>
            <a:r>
              <a:rPr lang="en-US" dirty="0" err="1"/>
              <a:t>biên</a:t>
            </a:r>
            <a:endParaRPr lang="en-US" dirty="0"/>
          </a:p>
        </p:txBody>
      </p:sp>
      <p:sp>
        <p:nvSpPr>
          <p:cNvPr id="3" name="Content Placeholder 2"/>
          <p:cNvSpPr>
            <a:spLocks noGrp="1"/>
          </p:cNvSpPr>
          <p:nvPr>
            <p:ph idx="1"/>
          </p:nvPr>
        </p:nvSpPr>
        <p:spPr>
          <a:xfrm>
            <a:off x="95250" y="897064"/>
            <a:ext cx="8305800" cy="4441300"/>
          </a:xfrm>
        </p:spPr>
        <p:txBody>
          <a:bodyPr>
            <a:normAutofit/>
          </a:bodyPr>
          <a:lstStyle/>
          <a:p>
            <a:pPr>
              <a:buFont typeface="Wingdings" panose="05000000000000000000" pitchFamily="2" charset="2"/>
              <a:buChar char="v"/>
            </a:pPr>
            <a:r>
              <a:rPr lang="en-US" sz="1900" dirty="0" err="1" smtClean="0"/>
              <a:t>Với</a:t>
            </a:r>
            <a:r>
              <a:rPr lang="en-US" sz="1900" dirty="0" smtClean="0"/>
              <a:t> </a:t>
            </a:r>
            <a:r>
              <a:rPr lang="en-US" sz="1900" dirty="0" err="1" smtClean="0"/>
              <a:t>ví</a:t>
            </a:r>
            <a:r>
              <a:rPr lang="en-US" sz="1900" dirty="0" smtClean="0"/>
              <a:t> </a:t>
            </a:r>
            <a:r>
              <a:rPr lang="en-US" sz="1900" dirty="0" err="1" smtClean="0"/>
              <a:t>dụ</a:t>
            </a:r>
            <a:r>
              <a:rPr lang="en-US" sz="1900" dirty="0" smtClean="0"/>
              <a:t> </a:t>
            </a:r>
            <a:r>
              <a:rPr lang="en-US" sz="1900" dirty="0" err="1" smtClean="0"/>
              <a:t>trên</a:t>
            </a:r>
            <a:r>
              <a:rPr lang="en-US" sz="1900" dirty="0" smtClean="0"/>
              <a:t> t</a:t>
            </a:r>
            <a:r>
              <a:rPr lang="vi-VN" sz="1900" dirty="0" smtClean="0"/>
              <a:t>a </a:t>
            </a:r>
            <a:r>
              <a:rPr lang="vi-VN" sz="1900" dirty="0"/>
              <a:t>xác định được các case test giá trị biên như sau:</a:t>
            </a:r>
            <a:endParaRPr lang="en-US" sz="1900" dirty="0"/>
          </a:p>
          <a:p>
            <a:pPr lvl="1">
              <a:buFont typeface="Wingdings" panose="05000000000000000000" pitchFamily="2" charset="2"/>
              <a:buChar char="ü"/>
            </a:pPr>
            <a:endParaRPr lang="en-US" dirty="0"/>
          </a:p>
          <a:p>
            <a:pPr marL="64135" indent="0">
              <a:buNone/>
            </a:pPr>
            <a:endParaRPr lang="en-US" dirty="0" smtClean="0"/>
          </a:p>
          <a:p>
            <a:pPr>
              <a:buFont typeface="Wingdings" panose="05000000000000000000" pitchFamily="2" charset="2"/>
              <a:buChar char="v"/>
            </a:pPr>
            <a:endParaRPr lang="en-US" dirty="0" smtClean="0"/>
          </a:p>
          <a:p>
            <a:pPr lvl="2">
              <a:buFont typeface="Wingdings" panose="05000000000000000000" pitchFamily="2" charset="2"/>
              <a:buChar char="ü"/>
            </a:pPr>
            <a:endParaRPr lang="en-US" dirty="0"/>
          </a:p>
          <a:p>
            <a:endParaRPr lang="en-US" dirty="0"/>
          </a:p>
          <a:p>
            <a:pPr marL="64135" indent="0">
              <a:buNone/>
            </a:pPr>
            <a:endParaRPr lang="en-US" dirty="0"/>
          </a:p>
        </p:txBody>
      </p:sp>
      <p:pic>
        <p:nvPicPr>
          <p:cNvPr id="4" name="Picture 3"/>
          <p:cNvPicPr>
            <a:picLocks noChangeAspect="1"/>
          </p:cNvPicPr>
          <p:nvPr/>
        </p:nvPicPr>
        <p:blipFill>
          <a:blip r:embed="rId2"/>
          <a:stretch>
            <a:fillRect/>
          </a:stretch>
        </p:blipFill>
        <p:spPr>
          <a:xfrm>
            <a:off x="762000" y="1295400"/>
            <a:ext cx="7161905" cy="55626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8879"/>
            <a:ext cx="7315200" cy="799306"/>
          </a:xfrm>
        </p:spPr>
        <p:txBody>
          <a:bodyPr/>
          <a:lstStyle/>
          <a:p>
            <a:r>
              <a:rPr lang="en-US" dirty="0" smtClean="0"/>
              <a:t>3.3 </a:t>
            </a:r>
            <a:r>
              <a:rPr lang="vi-VN" dirty="0" smtClean="0"/>
              <a:t>Bảng </a:t>
            </a:r>
            <a:r>
              <a:rPr lang="vi-VN" dirty="0"/>
              <a:t>quyết </a:t>
            </a:r>
            <a:r>
              <a:rPr lang="vi-VN" dirty="0" smtClean="0"/>
              <a:t>định</a:t>
            </a:r>
            <a:endParaRPr lang="en-US" dirty="0"/>
          </a:p>
        </p:txBody>
      </p:sp>
      <p:sp>
        <p:nvSpPr>
          <p:cNvPr id="3" name="Content Placeholder 2"/>
          <p:cNvSpPr>
            <a:spLocks noGrp="1"/>
          </p:cNvSpPr>
          <p:nvPr>
            <p:ph idx="1"/>
          </p:nvPr>
        </p:nvSpPr>
        <p:spPr>
          <a:xfrm>
            <a:off x="95250" y="897255"/>
            <a:ext cx="8305800" cy="5845810"/>
          </a:xfrm>
        </p:spPr>
        <p:txBody>
          <a:bodyPr>
            <a:noAutofit/>
          </a:bodyPr>
          <a:lstStyle/>
          <a:p>
            <a:pPr>
              <a:buFont typeface="Wingdings" panose="05000000000000000000" pitchFamily="2" charset="2"/>
              <a:buChar char="v"/>
            </a:pPr>
            <a:r>
              <a:rPr lang="en-US" sz="1700" dirty="0" smtClean="0"/>
              <a:t>B</a:t>
            </a:r>
            <a:r>
              <a:rPr lang="vi-VN" sz="1700" dirty="0" smtClean="0"/>
              <a:t>ảng </a:t>
            </a:r>
            <a:r>
              <a:rPr lang="vi-VN" sz="1700" dirty="0"/>
              <a:t>quyết định </a:t>
            </a:r>
            <a:endParaRPr lang="vi-VN" sz="1700" dirty="0" smtClean="0"/>
          </a:p>
          <a:p>
            <a:pPr lvl="1">
              <a:buFont typeface="Wingdings" panose="05000000000000000000" pitchFamily="2" charset="2"/>
              <a:buChar char="ü"/>
            </a:pPr>
            <a:r>
              <a:rPr lang="en-US" sz="1700" dirty="0" err="1" smtClean="0"/>
              <a:t>Là</a:t>
            </a:r>
            <a:r>
              <a:rPr lang="en-US" sz="1700" dirty="0" smtClean="0"/>
              <a:t> </a:t>
            </a:r>
            <a:r>
              <a:rPr lang="en-US" sz="1700" dirty="0" err="1" smtClean="0"/>
              <a:t>kỹ</a:t>
            </a:r>
            <a:r>
              <a:rPr lang="en-US" sz="1700" dirty="0" smtClean="0"/>
              <a:t> </a:t>
            </a:r>
            <a:r>
              <a:rPr lang="en-US" sz="1700" dirty="0" err="1" smtClean="0"/>
              <a:t>thuật</a:t>
            </a:r>
            <a:r>
              <a:rPr lang="en-US" sz="1700" dirty="0" smtClean="0"/>
              <a:t> test </a:t>
            </a:r>
            <a:r>
              <a:rPr lang="en-US" sz="1700" dirty="0" err="1" smtClean="0"/>
              <a:t>sử</a:t>
            </a:r>
            <a:r>
              <a:rPr lang="en-US" sz="1700" dirty="0" smtClean="0"/>
              <a:t> </a:t>
            </a:r>
            <a:r>
              <a:rPr lang="en-US" sz="1700" dirty="0" err="1" smtClean="0"/>
              <a:t>dụng</a:t>
            </a:r>
            <a:r>
              <a:rPr lang="en-US" sz="1700" dirty="0" smtClean="0"/>
              <a:t> </a:t>
            </a:r>
            <a:r>
              <a:rPr lang="en-US" sz="1700" dirty="0" err="1" smtClean="0"/>
              <a:t>để</a:t>
            </a:r>
            <a:r>
              <a:rPr lang="en-US" sz="1700" dirty="0" smtClean="0"/>
              <a:t> </a:t>
            </a:r>
            <a:r>
              <a:rPr lang="en-US" sz="1700" dirty="0" err="1" smtClean="0"/>
              <a:t>kiểm</a:t>
            </a:r>
            <a:r>
              <a:rPr lang="en-US" sz="1700" dirty="0" smtClean="0"/>
              <a:t> </a:t>
            </a:r>
            <a:r>
              <a:rPr lang="en-US" sz="1700" dirty="0" err="1" smtClean="0"/>
              <a:t>tra</a:t>
            </a:r>
            <a:r>
              <a:rPr lang="en-US" sz="1700" dirty="0" smtClean="0"/>
              <a:t> </a:t>
            </a:r>
            <a:r>
              <a:rPr lang="en-US" sz="1700" dirty="0" err="1" smtClean="0"/>
              <a:t>các</a:t>
            </a:r>
            <a:r>
              <a:rPr lang="en-US" sz="1700" dirty="0" smtClean="0"/>
              <a:t> </a:t>
            </a:r>
            <a:r>
              <a:rPr lang="en-US" sz="1700" dirty="0" err="1" smtClean="0"/>
              <a:t>hoạt</a:t>
            </a:r>
            <a:r>
              <a:rPr lang="en-US" sz="1700" dirty="0" smtClean="0"/>
              <a:t> </a:t>
            </a:r>
            <a:r>
              <a:rPr lang="en-US" sz="1700" dirty="0" err="1" smtClean="0"/>
              <a:t>động</a:t>
            </a:r>
            <a:r>
              <a:rPr lang="en-US" sz="1700" dirty="0" smtClean="0"/>
              <a:t> </a:t>
            </a:r>
            <a:r>
              <a:rPr lang="en-US" sz="1700" dirty="0" err="1" smtClean="0"/>
              <a:t>của</a:t>
            </a:r>
            <a:r>
              <a:rPr lang="en-US" sz="1700" dirty="0" smtClean="0"/>
              <a:t> </a:t>
            </a:r>
            <a:r>
              <a:rPr lang="en-US" sz="1700" dirty="0" err="1" smtClean="0"/>
              <a:t>hệ</a:t>
            </a:r>
            <a:r>
              <a:rPr lang="en-US" sz="1700" dirty="0" smtClean="0"/>
              <a:t> </a:t>
            </a:r>
            <a:r>
              <a:rPr lang="en-US" sz="1700" dirty="0" err="1" smtClean="0"/>
              <a:t>thống</a:t>
            </a:r>
            <a:r>
              <a:rPr lang="en-US" sz="1700" dirty="0" smtClean="0"/>
              <a:t> </a:t>
            </a:r>
            <a:r>
              <a:rPr lang="en-US" sz="1700" dirty="0" err="1" smtClean="0"/>
              <a:t>bằng</a:t>
            </a:r>
            <a:r>
              <a:rPr lang="en-US" sz="1700" dirty="0" smtClean="0"/>
              <a:t> </a:t>
            </a:r>
            <a:r>
              <a:rPr lang="en-US" sz="1700" dirty="0" err="1" smtClean="0"/>
              <a:t>cách</a:t>
            </a:r>
            <a:r>
              <a:rPr lang="en-US" sz="1700" dirty="0" smtClean="0"/>
              <a:t> </a:t>
            </a:r>
            <a:r>
              <a:rPr lang="en-US" sz="1700" dirty="0" err="1" smtClean="0"/>
              <a:t>kết</a:t>
            </a:r>
            <a:r>
              <a:rPr lang="en-US" sz="1700" dirty="0" smtClean="0"/>
              <a:t> </a:t>
            </a:r>
            <a:r>
              <a:rPr lang="en-US" sz="1700" dirty="0" err="1" smtClean="0"/>
              <a:t>hợp</a:t>
            </a:r>
            <a:r>
              <a:rPr lang="en-US" sz="1700" dirty="0" smtClean="0"/>
              <a:t> </a:t>
            </a:r>
            <a:r>
              <a:rPr lang="en-US" sz="1700" dirty="0" err="1" smtClean="0"/>
              <a:t>các</a:t>
            </a:r>
            <a:r>
              <a:rPr lang="en-US" sz="1700" dirty="0" smtClean="0"/>
              <a:t> input </a:t>
            </a:r>
            <a:r>
              <a:rPr lang="en-US" sz="1700" dirty="0" err="1" smtClean="0"/>
              <a:t>đầu</a:t>
            </a:r>
            <a:r>
              <a:rPr lang="en-US" sz="1700" dirty="0" smtClean="0"/>
              <a:t> </a:t>
            </a:r>
            <a:r>
              <a:rPr lang="en-US" sz="1700" dirty="0" err="1" smtClean="0"/>
              <a:t>vào</a:t>
            </a:r>
            <a:r>
              <a:rPr lang="en-US" sz="1700" dirty="0" smtClean="0"/>
              <a:t> </a:t>
            </a:r>
            <a:r>
              <a:rPr lang="en-US" sz="1700" dirty="0" err="1" smtClean="0"/>
              <a:t>khác</a:t>
            </a:r>
            <a:r>
              <a:rPr lang="en-US" sz="1700" dirty="0" smtClean="0"/>
              <a:t> </a:t>
            </a:r>
            <a:r>
              <a:rPr lang="en-US" sz="1700" dirty="0" err="1" smtClean="0"/>
              <a:t>nhau</a:t>
            </a:r>
            <a:r>
              <a:rPr lang="en-US" sz="1700" dirty="0" smtClean="0"/>
              <a:t> </a:t>
            </a:r>
            <a:r>
              <a:rPr lang="en-US" sz="1700" dirty="0" err="1" smtClean="0"/>
              <a:t>để</a:t>
            </a:r>
            <a:r>
              <a:rPr lang="en-US" sz="1700" dirty="0" smtClean="0"/>
              <a:t> </a:t>
            </a:r>
            <a:r>
              <a:rPr lang="en-US" sz="1700" dirty="0" err="1" smtClean="0"/>
              <a:t>đưa</a:t>
            </a:r>
            <a:r>
              <a:rPr lang="en-US" sz="1700" dirty="0" smtClean="0"/>
              <a:t> </a:t>
            </a:r>
            <a:r>
              <a:rPr lang="en-US" sz="1700" dirty="0" err="1" smtClean="0"/>
              <a:t>ra</a:t>
            </a:r>
            <a:r>
              <a:rPr lang="en-US" sz="1700" dirty="0" smtClean="0"/>
              <a:t> </a:t>
            </a:r>
            <a:r>
              <a:rPr lang="en-US" sz="1700" dirty="0" err="1" smtClean="0"/>
              <a:t>các</a:t>
            </a:r>
            <a:r>
              <a:rPr lang="en-US" sz="1700" dirty="0" smtClean="0"/>
              <a:t> </a:t>
            </a:r>
            <a:r>
              <a:rPr lang="en-US" sz="1700" dirty="0" err="1" smtClean="0"/>
              <a:t>kết</a:t>
            </a:r>
            <a:r>
              <a:rPr lang="en-US" sz="1700" dirty="0" smtClean="0"/>
              <a:t> </a:t>
            </a:r>
            <a:r>
              <a:rPr lang="en-US" sz="1700" dirty="0" err="1" smtClean="0"/>
              <a:t>quả</a:t>
            </a:r>
            <a:r>
              <a:rPr lang="en-US" sz="1700" dirty="0" smtClean="0"/>
              <a:t> </a:t>
            </a:r>
            <a:r>
              <a:rPr lang="en-US" sz="1700" dirty="0" err="1" smtClean="0"/>
              <a:t>tương</a:t>
            </a:r>
            <a:r>
              <a:rPr lang="en-US" sz="1700" dirty="0" smtClean="0"/>
              <a:t> </a:t>
            </a:r>
            <a:r>
              <a:rPr lang="en-US" sz="1700" dirty="0" err="1" smtClean="0"/>
              <a:t>ứng</a:t>
            </a:r>
            <a:r>
              <a:rPr lang="en-US" sz="1700" dirty="0" smtClean="0"/>
              <a:t>. </a:t>
            </a:r>
            <a:r>
              <a:rPr lang="en-US" altLang="vi-VN" sz="1700" dirty="0" err="1" smtClean="0"/>
              <a:t>Các</a:t>
            </a:r>
            <a:r>
              <a:rPr lang="en-US" altLang="vi-VN" sz="1700" dirty="0" smtClean="0"/>
              <a:t> </a:t>
            </a:r>
            <a:r>
              <a:rPr lang="en-US" altLang="vi-VN" sz="1700" dirty="0" err="1" smtClean="0"/>
              <a:t>cách</a:t>
            </a:r>
            <a:r>
              <a:rPr lang="en-US" altLang="vi-VN" sz="1700" dirty="0" smtClean="0"/>
              <a:t> </a:t>
            </a:r>
            <a:r>
              <a:rPr lang="en-US" altLang="vi-VN" sz="1700" dirty="0" err="1" smtClean="0"/>
              <a:t>kết</a:t>
            </a:r>
            <a:r>
              <a:rPr lang="en-US" altLang="vi-VN" sz="1700" dirty="0" smtClean="0"/>
              <a:t> </a:t>
            </a:r>
            <a:r>
              <a:rPr lang="en-US" altLang="vi-VN" sz="1700" dirty="0" err="1" smtClean="0"/>
              <a:t>hợp</a:t>
            </a:r>
            <a:r>
              <a:rPr lang="en-US" altLang="vi-VN" sz="1700" dirty="0" smtClean="0"/>
              <a:t> </a:t>
            </a:r>
            <a:r>
              <a:rPr lang="en-US" altLang="vi-VN" sz="1700" dirty="0" err="1" smtClean="0"/>
              <a:t>đó</a:t>
            </a:r>
            <a:r>
              <a:rPr lang="en-US" altLang="vi-VN" sz="1700" dirty="0" smtClean="0"/>
              <a:t> </a:t>
            </a:r>
            <a:r>
              <a:rPr lang="en-US" altLang="vi-VN" sz="1700" dirty="0" err="1" smtClean="0"/>
              <a:t>được</a:t>
            </a:r>
            <a:r>
              <a:rPr lang="en-US" altLang="vi-VN" sz="1700" dirty="0" smtClean="0"/>
              <a:t> </a:t>
            </a:r>
            <a:r>
              <a:rPr lang="en-US" altLang="vi-VN" sz="1700" dirty="0" err="1" smtClean="0"/>
              <a:t>ghi</a:t>
            </a:r>
            <a:r>
              <a:rPr lang="en-US" altLang="vi-VN" sz="1700" dirty="0" smtClean="0"/>
              <a:t> </a:t>
            </a:r>
            <a:r>
              <a:rPr lang="en-US" altLang="vi-VN" sz="1700" dirty="0" err="1" smtClean="0"/>
              <a:t>dưới</a:t>
            </a:r>
            <a:r>
              <a:rPr lang="en-US" altLang="vi-VN" sz="1700" dirty="0" smtClean="0"/>
              <a:t> </a:t>
            </a:r>
            <a:r>
              <a:rPr lang="en-US" altLang="vi-VN" sz="1700" dirty="0" err="1" smtClean="0"/>
              <a:t>dạng</a:t>
            </a:r>
            <a:r>
              <a:rPr lang="en-US" altLang="vi-VN" sz="1700" dirty="0" smtClean="0"/>
              <a:t> </a:t>
            </a:r>
            <a:r>
              <a:rPr lang="en-US" altLang="vi-VN" sz="1700" dirty="0" err="1" smtClean="0"/>
              <a:t>bảng</a:t>
            </a:r>
            <a:r>
              <a:rPr lang="en-US" altLang="vi-VN" sz="1700" dirty="0" smtClean="0"/>
              <a:t>.</a:t>
            </a:r>
            <a:endParaRPr lang="vi-VN" sz="1700" dirty="0" smtClean="0"/>
          </a:p>
          <a:p>
            <a:pPr>
              <a:buFont typeface="Wingdings" panose="05000000000000000000" pitchFamily="2" charset="2"/>
              <a:buChar char="v"/>
            </a:pPr>
            <a:r>
              <a:rPr lang="vi-VN" sz="1700" dirty="0" smtClean="0"/>
              <a:t>Ưu, Nhược điểm:</a:t>
            </a:r>
          </a:p>
          <a:p>
            <a:pPr lvl="1">
              <a:buFont typeface="Wingdings" panose="05000000000000000000" pitchFamily="2" charset="2"/>
              <a:buChar char="ü"/>
            </a:pPr>
            <a:r>
              <a:rPr lang="vi-VN" sz="1700" dirty="0" smtClean="0"/>
              <a:t>Ưu điểm</a:t>
            </a:r>
            <a:r>
              <a:rPr lang="en-US" sz="1700" dirty="0" smtClean="0"/>
              <a:t>:</a:t>
            </a:r>
            <a:r>
              <a:rPr lang="vi-VN" sz="1700" dirty="0" smtClean="0"/>
              <a:t> </a:t>
            </a:r>
            <a:r>
              <a:rPr lang="en-US" sz="1700" dirty="0" smtClean="0"/>
              <a:t>G</a:t>
            </a:r>
            <a:r>
              <a:rPr lang="vi-VN" sz="1700" dirty="0" smtClean="0"/>
              <a:t>iúp </a:t>
            </a:r>
            <a:r>
              <a:rPr lang="vi-VN" sz="1700" dirty="0"/>
              <a:t>phát </a:t>
            </a:r>
            <a:r>
              <a:rPr lang="vi-VN" sz="1700" dirty="0" smtClean="0"/>
              <a:t>hiện</a:t>
            </a:r>
            <a:r>
              <a:rPr lang="en-US" sz="1700" dirty="0" smtClean="0"/>
              <a:t> case test </a:t>
            </a:r>
            <a:r>
              <a:rPr lang="en-US" sz="1700" dirty="0" err="1" smtClean="0"/>
              <a:t>dễ</a:t>
            </a:r>
            <a:r>
              <a:rPr lang="en-US" sz="1700" dirty="0" smtClean="0"/>
              <a:t> </a:t>
            </a:r>
            <a:r>
              <a:rPr lang="en-US" sz="1700" dirty="0" err="1" smtClean="0"/>
              <a:t>bị</a:t>
            </a:r>
            <a:r>
              <a:rPr lang="en-US" sz="1700" dirty="0" smtClean="0"/>
              <a:t> </a:t>
            </a:r>
            <a:r>
              <a:rPr lang="en-US" sz="1700" dirty="0" err="1" smtClean="0"/>
              <a:t>thiếu</a:t>
            </a:r>
            <a:r>
              <a:rPr lang="en-US" sz="1700" dirty="0" smtClean="0"/>
              <a:t> </a:t>
            </a:r>
            <a:r>
              <a:rPr lang="en-US" sz="1700" dirty="0" err="1" smtClean="0"/>
              <a:t>và</a:t>
            </a:r>
            <a:r>
              <a:rPr lang="en-US" sz="1700" dirty="0" smtClean="0"/>
              <a:t> </a:t>
            </a:r>
            <a:r>
              <a:rPr lang="en-US" sz="1700" dirty="0" err="1" smtClean="0"/>
              <a:t>dễ</a:t>
            </a:r>
            <a:r>
              <a:rPr lang="en-US" sz="1700" dirty="0" smtClean="0"/>
              <a:t> </a:t>
            </a:r>
            <a:r>
              <a:rPr lang="en-US" sz="1700" dirty="0" err="1" smtClean="0"/>
              <a:t>kiểm</a:t>
            </a:r>
            <a:r>
              <a:rPr lang="en-US" sz="1700" dirty="0" smtClean="0"/>
              <a:t> </a:t>
            </a:r>
            <a:r>
              <a:rPr lang="en-US" sz="1700" dirty="0" err="1" smtClean="0"/>
              <a:t>tra</a:t>
            </a:r>
            <a:r>
              <a:rPr lang="en-US" sz="1700" dirty="0" smtClean="0"/>
              <a:t> </a:t>
            </a:r>
            <a:r>
              <a:rPr lang="en-US" sz="1700" dirty="0" err="1" smtClean="0"/>
              <a:t>thiếu</a:t>
            </a:r>
            <a:r>
              <a:rPr lang="en-US" sz="1700" dirty="0" smtClean="0"/>
              <a:t> </a:t>
            </a:r>
            <a:r>
              <a:rPr lang="en-US" sz="1700" dirty="0" err="1" smtClean="0"/>
              <a:t>đủ</a:t>
            </a:r>
            <a:r>
              <a:rPr lang="en-US" sz="1700" dirty="0" smtClean="0"/>
              <a:t> logic </a:t>
            </a:r>
            <a:r>
              <a:rPr lang="en-US" sz="1700" dirty="0" err="1" smtClean="0"/>
              <a:t>của</a:t>
            </a:r>
            <a:r>
              <a:rPr lang="en-US" sz="1700" dirty="0" smtClean="0"/>
              <a:t> </a:t>
            </a:r>
            <a:r>
              <a:rPr lang="en-US" sz="1700" dirty="0" err="1" smtClean="0"/>
              <a:t>hệ</a:t>
            </a:r>
            <a:r>
              <a:rPr lang="en-US" sz="1700" dirty="0" smtClean="0"/>
              <a:t> </a:t>
            </a:r>
            <a:r>
              <a:rPr lang="en-US" sz="1700" dirty="0" err="1" smtClean="0"/>
              <a:t>thống</a:t>
            </a:r>
            <a:r>
              <a:rPr lang="en-US" sz="1700" dirty="0" smtClean="0"/>
              <a:t>.</a:t>
            </a:r>
            <a:endParaRPr lang="vi-VN" sz="1700" dirty="0" smtClean="0"/>
          </a:p>
          <a:p>
            <a:pPr lvl="1">
              <a:buFont typeface="Wingdings" panose="05000000000000000000" pitchFamily="2" charset="2"/>
              <a:buChar char="ü"/>
            </a:pPr>
            <a:r>
              <a:rPr lang="vi-VN" sz="1700" dirty="0" smtClean="0"/>
              <a:t>Nhược điểm</a:t>
            </a:r>
            <a:r>
              <a:rPr lang="en-US" sz="1700" dirty="0" smtClean="0"/>
              <a:t>: </a:t>
            </a:r>
            <a:r>
              <a:rPr lang="en-US" sz="1700" dirty="0" err="1" smtClean="0"/>
              <a:t>Khi</a:t>
            </a:r>
            <a:r>
              <a:rPr lang="en-US" sz="1700" dirty="0" smtClean="0"/>
              <a:t> </a:t>
            </a:r>
            <a:r>
              <a:rPr lang="en-US" sz="1700" dirty="0" err="1" smtClean="0"/>
              <a:t>số</a:t>
            </a:r>
            <a:r>
              <a:rPr lang="en-US" sz="1700" dirty="0" smtClean="0"/>
              <a:t> </a:t>
            </a:r>
            <a:r>
              <a:rPr lang="en-US" sz="1700" dirty="0" err="1" smtClean="0"/>
              <a:t>lượng</a:t>
            </a:r>
            <a:r>
              <a:rPr lang="en-US" sz="1700" dirty="0" smtClean="0"/>
              <a:t> input </a:t>
            </a:r>
            <a:r>
              <a:rPr lang="en-US" sz="1700" dirty="0" err="1" smtClean="0"/>
              <a:t>tăng</a:t>
            </a:r>
            <a:r>
              <a:rPr lang="en-US" sz="1700" dirty="0" smtClean="0"/>
              <a:t> </a:t>
            </a:r>
            <a:r>
              <a:rPr lang="en-US" sz="1700" dirty="0" err="1" smtClean="0"/>
              <a:t>thì</a:t>
            </a:r>
            <a:r>
              <a:rPr lang="en-US" sz="1700" dirty="0" smtClean="0"/>
              <a:t> </a:t>
            </a:r>
            <a:r>
              <a:rPr lang="en-US" sz="1700" dirty="0" err="1" smtClean="0"/>
              <a:t>tính</a:t>
            </a:r>
            <a:r>
              <a:rPr lang="en-US" sz="1700" dirty="0" smtClean="0"/>
              <a:t> </a:t>
            </a:r>
            <a:r>
              <a:rPr lang="en-US" sz="1700" dirty="0" err="1" smtClean="0"/>
              <a:t>phức</a:t>
            </a:r>
            <a:r>
              <a:rPr lang="en-US" sz="1700" dirty="0" smtClean="0"/>
              <a:t> </a:t>
            </a:r>
            <a:r>
              <a:rPr lang="en-US" sz="1700" dirty="0" err="1" smtClean="0"/>
              <a:t>tạp</a:t>
            </a:r>
            <a:r>
              <a:rPr lang="en-US" sz="1700" dirty="0" smtClean="0"/>
              <a:t> </a:t>
            </a:r>
            <a:r>
              <a:rPr lang="en-US" sz="1700" dirty="0" err="1" smtClean="0"/>
              <a:t>của</a:t>
            </a:r>
            <a:r>
              <a:rPr lang="en-US" sz="1700" dirty="0" smtClean="0"/>
              <a:t> </a:t>
            </a:r>
            <a:r>
              <a:rPr lang="en-US" sz="1700" dirty="0" err="1" smtClean="0"/>
              <a:t>bảng</a:t>
            </a:r>
            <a:r>
              <a:rPr lang="en-US" sz="1700" dirty="0" smtClean="0"/>
              <a:t> </a:t>
            </a:r>
            <a:r>
              <a:rPr lang="en-US" sz="1700" dirty="0" err="1" smtClean="0"/>
              <a:t>cũng</a:t>
            </a:r>
            <a:r>
              <a:rPr lang="en-US" sz="1700" dirty="0" smtClean="0"/>
              <a:t> </a:t>
            </a:r>
            <a:r>
              <a:rPr lang="en-US" sz="1700" dirty="0" err="1" smtClean="0"/>
              <a:t>tăng</a:t>
            </a:r>
            <a:r>
              <a:rPr lang="en-US" sz="1700" dirty="0" smtClean="0"/>
              <a:t>.</a:t>
            </a:r>
            <a:endParaRPr lang="en-US" sz="1700" dirty="0"/>
          </a:p>
          <a:p>
            <a:pPr>
              <a:buFont typeface="Wingdings" panose="05000000000000000000" pitchFamily="2" charset="2"/>
              <a:buChar char="v"/>
            </a:pPr>
            <a:r>
              <a:rPr lang="vi-VN" sz="1700" dirty="0"/>
              <a:t>Thiết kế </a:t>
            </a:r>
            <a:r>
              <a:rPr lang="vi-VN" sz="1700" dirty="0" smtClean="0"/>
              <a:t>Test</a:t>
            </a:r>
            <a:r>
              <a:rPr lang="en-US" sz="1700" dirty="0" smtClean="0"/>
              <a:t> </a:t>
            </a:r>
            <a:r>
              <a:rPr lang="vi-VN" sz="1700" dirty="0" smtClean="0"/>
              <a:t>case</a:t>
            </a:r>
            <a:r>
              <a:rPr lang="en-US" altLang="vi-VN" sz="1700" dirty="0" smtClean="0"/>
              <a:t>s</a:t>
            </a:r>
            <a:r>
              <a:rPr lang="vi-VN" sz="1700" dirty="0" smtClean="0"/>
              <a:t> </a:t>
            </a:r>
            <a:r>
              <a:rPr lang="vi-VN" sz="1700" dirty="0"/>
              <a:t>bằng bảng quyết định tiến hành theo 4 bước:</a:t>
            </a:r>
            <a:endParaRPr lang="en-US" sz="1700" dirty="0"/>
          </a:p>
          <a:p>
            <a:pPr lvl="1">
              <a:buFont typeface="Wingdings" panose="05000000000000000000" pitchFamily="2" charset="2"/>
              <a:buChar char="ü"/>
            </a:pPr>
            <a:r>
              <a:rPr lang="vi-VN" sz="1700" dirty="0"/>
              <a:t>Xác định tập </a:t>
            </a:r>
            <a:r>
              <a:rPr lang="en-US" sz="1700" dirty="0" smtClean="0"/>
              <a:t>input </a:t>
            </a:r>
            <a:r>
              <a:rPr lang="en-US" sz="1700" dirty="0" err="1" smtClean="0"/>
              <a:t>và</a:t>
            </a:r>
            <a:r>
              <a:rPr lang="en-US" sz="1700" dirty="0" smtClean="0"/>
              <a:t> </a:t>
            </a:r>
            <a:r>
              <a:rPr lang="en-US" sz="1700" dirty="0" err="1" smtClean="0"/>
              <a:t>kết</a:t>
            </a:r>
            <a:r>
              <a:rPr lang="en-US" sz="1700" dirty="0" smtClean="0"/>
              <a:t> </a:t>
            </a:r>
            <a:r>
              <a:rPr lang="en-US" sz="1700" dirty="0" err="1" smtClean="0"/>
              <a:t>quả</a:t>
            </a:r>
            <a:r>
              <a:rPr lang="en-US" sz="1700" dirty="0"/>
              <a:t>.</a:t>
            </a:r>
          </a:p>
          <a:p>
            <a:pPr lvl="1">
              <a:buFont typeface="Wingdings" panose="05000000000000000000" pitchFamily="2" charset="2"/>
              <a:buChar char="ü"/>
            </a:pPr>
            <a:r>
              <a:rPr lang="en-US" sz="1700" dirty="0" err="1"/>
              <a:t>Lập</a:t>
            </a:r>
            <a:r>
              <a:rPr lang="en-US" sz="1700" dirty="0"/>
              <a:t> </a:t>
            </a:r>
            <a:r>
              <a:rPr lang="en-US" sz="1700" dirty="0" err="1"/>
              <a:t>bảng</a:t>
            </a:r>
            <a:r>
              <a:rPr lang="en-US" sz="1700" dirty="0"/>
              <a:t> </a:t>
            </a:r>
            <a:r>
              <a:rPr lang="en-US" sz="1700" dirty="0" err="1"/>
              <a:t>quyết</a:t>
            </a:r>
            <a:r>
              <a:rPr lang="en-US" sz="1700" dirty="0"/>
              <a:t> </a:t>
            </a:r>
            <a:r>
              <a:rPr lang="en-US" sz="1700" dirty="0" err="1" smtClean="0"/>
              <a:t>định</a:t>
            </a:r>
            <a:r>
              <a:rPr lang="en-US" sz="1700" dirty="0"/>
              <a:t> </a:t>
            </a:r>
            <a:r>
              <a:rPr lang="en-US" sz="1700" dirty="0" err="1" smtClean="0"/>
              <a:t>từ</a:t>
            </a:r>
            <a:r>
              <a:rPr lang="en-US" sz="1700" dirty="0" smtClean="0"/>
              <a:t> </a:t>
            </a:r>
            <a:r>
              <a:rPr lang="en-US" sz="1700" dirty="0" err="1" smtClean="0"/>
              <a:t>việc</a:t>
            </a:r>
            <a:r>
              <a:rPr lang="en-US" sz="1700" dirty="0" smtClean="0"/>
              <a:t> </a:t>
            </a:r>
            <a:r>
              <a:rPr lang="en-US" sz="1700" dirty="0" err="1" smtClean="0"/>
              <a:t>kết</a:t>
            </a:r>
            <a:r>
              <a:rPr lang="en-US" sz="1700" dirty="0" smtClean="0"/>
              <a:t> </a:t>
            </a:r>
            <a:r>
              <a:rPr lang="en-US" sz="1700" dirty="0" err="1" smtClean="0"/>
              <a:t>hợp</a:t>
            </a:r>
            <a:r>
              <a:rPr lang="en-US" sz="1700" dirty="0" smtClean="0"/>
              <a:t> </a:t>
            </a:r>
            <a:r>
              <a:rPr lang="en-US" sz="1700" dirty="0" err="1" smtClean="0"/>
              <a:t>các</a:t>
            </a:r>
            <a:r>
              <a:rPr lang="en-US" sz="1700" dirty="0" smtClean="0"/>
              <a:t> input </a:t>
            </a:r>
            <a:r>
              <a:rPr lang="en-US" sz="1700" dirty="0" err="1" smtClean="0"/>
              <a:t>và</a:t>
            </a:r>
            <a:r>
              <a:rPr lang="en-US" sz="1700" dirty="0" smtClean="0"/>
              <a:t> </a:t>
            </a:r>
            <a:r>
              <a:rPr lang="en-US" sz="1700" dirty="0" err="1" smtClean="0"/>
              <a:t>kết</a:t>
            </a:r>
            <a:r>
              <a:rPr lang="en-US" sz="1700" dirty="0" smtClean="0"/>
              <a:t> </a:t>
            </a:r>
            <a:r>
              <a:rPr lang="en-US" sz="1700" dirty="0" err="1" smtClean="0"/>
              <a:t>quả</a:t>
            </a:r>
            <a:r>
              <a:rPr lang="en-US" sz="1700" dirty="0" smtClean="0"/>
              <a:t> </a:t>
            </a:r>
            <a:r>
              <a:rPr lang="en-US" sz="1700" dirty="0" err="1" smtClean="0"/>
              <a:t>tương</a:t>
            </a:r>
            <a:r>
              <a:rPr lang="en-US" sz="1700" dirty="0" smtClean="0"/>
              <a:t> </a:t>
            </a:r>
            <a:r>
              <a:rPr lang="en-US" sz="1700" dirty="0" err="1" smtClean="0"/>
              <a:t>ứng</a:t>
            </a:r>
            <a:r>
              <a:rPr lang="en-US" sz="1700" dirty="0" smtClean="0"/>
              <a:t>.</a:t>
            </a:r>
            <a:endParaRPr lang="en-US" sz="1700" dirty="0"/>
          </a:p>
          <a:p>
            <a:pPr lvl="1">
              <a:buFont typeface="Wingdings" panose="05000000000000000000" pitchFamily="2" charset="2"/>
              <a:buChar char="ü"/>
            </a:pPr>
            <a:r>
              <a:rPr lang="en-US" sz="1700" dirty="0" err="1"/>
              <a:t>Rút</a:t>
            </a:r>
            <a:r>
              <a:rPr lang="en-US" sz="1700" dirty="0"/>
              <a:t> </a:t>
            </a:r>
            <a:r>
              <a:rPr lang="en-US" sz="1700" dirty="0" err="1"/>
              <a:t>gọn</a:t>
            </a:r>
            <a:r>
              <a:rPr lang="en-US" sz="1700" dirty="0"/>
              <a:t> </a:t>
            </a:r>
            <a:r>
              <a:rPr lang="en-US" sz="1700" dirty="0" err="1"/>
              <a:t>bảng</a:t>
            </a:r>
            <a:r>
              <a:rPr lang="en-US" sz="1700" dirty="0"/>
              <a:t> </a:t>
            </a:r>
            <a:r>
              <a:rPr lang="en-US" sz="1700" dirty="0" err="1"/>
              <a:t>quyết</a:t>
            </a:r>
            <a:r>
              <a:rPr lang="en-US" sz="1700" dirty="0"/>
              <a:t> </a:t>
            </a:r>
            <a:r>
              <a:rPr lang="en-US" sz="1700" dirty="0" err="1"/>
              <a:t>định</a:t>
            </a:r>
            <a:r>
              <a:rPr lang="en-US" sz="1700" dirty="0"/>
              <a:t>.</a:t>
            </a:r>
          </a:p>
          <a:p>
            <a:pPr lvl="1">
              <a:buFont typeface="Wingdings" panose="05000000000000000000" pitchFamily="2" charset="2"/>
              <a:buChar char="ü"/>
            </a:pPr>
            <a:r>
              <a:rPr lang="en-US" sz="1700" dirty="0" err="1"/>
              <a:t>Chuyển</a:t>
            </a:r>
            <a:r>
              <a:rPr lang="en-US" sz="1700" dirty="0"/>
              <a:t> </a:t>
            </a:r>
            <a:r>
              <a:rPr lang="en-US" sz="1700" dirty="0" err="1"/>
              <a:t>mỗi</a:t>
            </a:r>
            <a:r>
              <a:rPr lang="en-US" sz="1700" dirty="0"/>
              <a:t> </a:t>
            </a:r>
            <a:r>
              <a:rPr lang="en-US" sz="1700" dirty="0" err="1"/>
              <a:t>cột</a:t>
            </a:r>
            <a:r>
              <a:rPr lang="en-US" sz="1700" dirty="0"/>
              <a:t> </a:t>
            </a:r>
            <a:r>
              <a:rPr lang="en-US" sz="1700" dirty="0" err="1"/>
              <a:t>trong</a:t>
            </a:r>
            <a:r>
              <a:rPr lang="en-US" sz="1700" dirty="0"/>
              <a:t> </a:t>
            </a:r>
            <a:r>
              <a:rPr lang="en-US" sz="1700" dirty="0" err="1"/>
              <a:t>bảng</a:t>
            </a:r>
            <a:r>
              <a:rPr lang="en-US" sz="1700" dirty="0"/>
              <a:t> </a:t>
            </a:r>
            <a:r>
              <a:rPr lang="en-US" sz="1700" dirty="0" err="1"/>
              <a:t>quyết</a:t>
            </a:r>
            <a:r>
              <a:rPr lang="en-US" sz="1700" dirty="0"/>
              <a:t> </a:t>
            </a:r>
            <a:r>
              <a:rPr lang="en-US" sz="1700" dirty="0" err="1"/>
              <a:t>định</a:t>
            </a:r>
            <a:r>
              <a:rPr lang="en-US" sz="1700" dirty="0"/>
              <a:t> </a:t>
            </a:r>
            <a:r>
              <a:rPr lang="en-US" sz="1700" dirty="0" err="1"/>
              <a:t>thành</a:t>
            </a:r>
            <a:r>
              <a:rPr lang="en-US" sz="1700" dirty="0"/>
              <a:t> 1 test case</a:t>
            </a:r>
            <a:r>
              <a:rPr lang="en-US" sz="1700" dirty="0" smtClean="0"/>
              <a:t>.</a:t>
            </a:r>
            <a:endParaRPr lang="en-US" sz="17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8879"/>
            <a:ext cx="7315200" cy="799306"/>
          </a:xfrm>
        </p:spPr>
        <p:txBody>
          <a:bodyPr/>
          <a:lstStyle/>
          <a:p>
            <a:r>
              <a:rPr lang="en-US" dirty="0" smtClean="0"/>
              <a:t>3.3. </a:t>
            </a:r>
            <a:r>
              <a:rPr lang="vi-VN" dirty="0" smtClean="0"/>
              <a:t>Bảng </a:t>
            </a:r>
            <a:r>
              <a:rPr lang="vi-VN" dirty="0"/>
              <a:t>quyết </a:t>
            </a:r>
            <a:r>
              <a:rPr lang="vi-VN" dirty="0" smtClean="0"/>
              <a:t>định</a:t>
            </a:r>
            <a:endParaRPr lang="en-US" dirty="0"/>
          </a:p>
        </p:txBody>
      </p:sp>
      <p:sp>
        <p:nvSpPr>
          <p:cNvPr id="3" name="Content Placeholder 2"/>
          <p:cNvSpPr>
            <a:spLocks noGrp="1"/>
          </p:cNvSpPr>
          <p:nvPr>
            <p:ph idx="1"/>
          </p:nvPr>
        </p:nvSpPr>
        <p:spPr>
          <a:xfrm>
            <a:off x="95250" y="897064"/>
            <a:ext cx="8305800" cy="5579936"/>
          </a:xfrm>
        </p:spPr>
        <p:txBody>
          <a:bodyPr>
            <a:noAutofit/>
          </a:bodyPr>
          <a:lstStyle/>
          <a:p>
            <a:pPr>
              <a:buFont typeface="Wingdings" panose="05000000000000000000" pitchFamily="2" charset="2"/>
              <a:buChar char="v"/>
            </a:pPr>
            <a:r>
              <a:rPr lang="en-US" sz="1900" dirty="0" err="1"/>
              <a:t>Ví</a:t>
            </a:r>
            <a:r>
              <a:rPr lang="en-US" sz="1900" dirty="0"/>
              <a:t> </a:t>
            </a:r>
            <a:r>
              <a:rPr lang="en-US" sz="1900" dirty="0" err="1"/>
              <a:t>dụ</a:t>
            </a:r>
            <a:r>
              <a:rPr lang="en-US" sz="1900" dirty="0"/>
              <a:t>: </a:t>
            </a:r>
            <a:r>
              <a:rPr lang="en-US" sz="1900" dirty="0" err="1"/>
              <a:t>Cửa</a:t>
            </a:r>
            <a:r>
              <a:rPr lang="en-US" sz="1900" dirty="0"/>
              <a:t> </a:t>
            </a:r>
            <a:r>
              <a:rPr lang="en-US" sz="1900" dirty="0" err="1"/>
              <a:t>hàng</a:t>
            </a:r>
            <a:r>
              <a:rPr lang="en-US" sz="1900" dirty="0"/>
              <a:t> A </a:t>
            </a:r>
            <a:r>
              <a:rPr lang="en-US" sz="1900" dirty="0" err="1"/>
              <a:t>có</a:t>
            </a:r>
            <a:r>
              <a:rPr lang="en-US" sz="1900" dirty="0"/>
              <a:t> </a:t>
            </a:r>
            <a:r>
              <a:rPr lang="en-US" sz="1900" dirty="0" err="1"/>
              <a:t>chính</a:t>
            </a:r>
            <a:r>
              <a:rPr lang="en-US" sz="1900" dirty="0"/>
              <a:t> </a:t>
            </a:r>
            <a:r>
              <a:rPr lang="en-US" sz="1900" dirty="0" err="1"/>
              <a:t>sách</a:t>
            </a:r>
            <a:r>
              <a:rPr lang="en-US" sz="1900" dirty="0"/>
              <a:t> </a:t>
            </a:r>
            <a:r>
              <a:rPr lang="en-US" sz="1900" dirty="0" err="1"/>
              <a:t>như</a:t>
            </a:r>
            <a:r>
              <a:rPr lang="en-US" sz="1900" dirty="0"/>
              <a:t> </a:t>
            </a:r>
            <a:r>
              <a:rPr lang="en-US" sz="1900" dirty="0" err="1"/>
              <a:t>sau</a:t>
            </a:r>
            <a:r>
              <a:rPr lang="en-US" sz="1900" dirty="0"/>
              <a:t>:</a:t>
            </a:r>
          </a:p>
          <a:p>
            <a:pPr lvl="1">
              <a:buFont typeface="Wingdings" panose="05000000000000000000" pitchFamily="2" charset="2"/>
              <a:buChar char="v"/>
            </a:pPr>
            <a:r>
              <a:rPr lang="en-US" sz="1900" dirty="0" err="1"/>
              <a:t>Khách</a:t>
            </a:r>
            <a:r>
              <a:rPr lang="en-US" sz="1900" dirty="0"/>
              <a:t> </a:t>
            </a:r>
            <a:r>
              <a:rPr lang="en-US" sz="1900" dirty="0" err="1"/>
              <a:t>hàng</a:t>
            </a:r>
            <a:r>
              <a:rPr lang="en-US" sz="1900" dirty="0"/>
              <a:t> </a:t>
            </a:r>
            <a:r>
              <a:rPr lang="en-US" sz="1900" dirty="0" err="1"/>
              <a:t>mới</a:t>
            </a:r>
            <a:r>
              <a:rPr lang="en-US" sz="1900" dirty="0"/>
              <a:t> </a:t>
            </a:r>
            <a:r>
              <a:rPr lang="en-US" sz="1900" dirty="0" err="1"/>
              <a:t>thì</a:t>
            </a:r>
            <a:r>
              <a:rPr lang="en-US" sz="1900" dirty="0"/>
              <a:t> </a:t>
            </a:r>
            <a:r>
              <a:rPr lang="en-US" sz="1900" dirty="0" err="1"/>
              <a:t>sẽ</a:t>
            </a:r>
            <a:r>
              <a:rPr lang="en-US" sz="1900" dirty="0"/>
              <a:t> </a:t>
            </a:r>
            <a:r>
              <a:rPr lang="en-US" sz="1900" dirty="0" err="1"/>
              <a:t>được</a:t>
            </a:r>
            <a:r>
              <a:rPr lang="en-US" sz="1900" dirty="0"/>
              <a:t> </a:t>
            </a:r>
            <a:r>
              <a:rPr lang="en-US" sz="1900" dirty="0" err="1"/>
              <a:t>chiết</a:t>
            </a:r>
            <a:r>
              <a:rPr lang="en-US" sz="1900" dirty="0"/>
              <a:t> </a:t>
            </a:r>
            <a:r>
              <a:rPr lang="en-US" sz="1900" dirty="0" err="1"/>
              <a:t>khấu</a:t>
            </a:r>
            <a:r>
              <a:rPr lang="en-US" sz="1900" dirty="0"/>
              <a:t> 15% (</a:t>
            </a:r>
            <a:r>
              <a:rPr lang="en-US" sz="1900" dirty="0" err="1"/>
              <a:t>Khách</a:t>
            </a:r>
            <a:r>
              <a:rPr lang="en-US" sz="1900" dirty="0"/>
              <a:t> </a:t>
            </a:r>
            <a:r>
              <a:rPr lang="en-US" sz="1900" dirty="0" err="1"/>
              <a:t>hàng</a:t>
            </a:r>
            <a:r>
              <a:rPr lang="en-US" sz="1900" dirty="0"/>
              <a:t> </a:t>
            </a:r>
            <a:r>
              <a:rPr lang="en-US" sz="1900" dirty="0" err="1"/>
              <a:t>mới</a:t>
            </a:r>
            <a:r>
              <a:rPr lang="en-US" sz="1900" dirty="0"/>
              <a:t> </a:t>
            </a:r>
            <a:r>
              <a:rPr lang="en-US" sz="1900" dirty="0" err="1" smtClean="0"/>
              <a:t>ko</a:t>
            </a:r>
            <a:r>
              <a:rPr lang="en-US" sz="1900" dirty="0" smtClean="0"/>
              <a:t> </a:t>
            </a:r>
            <a:r>
              <a:rPr lang="en-US" sz="1900" dirty="0" err="1" smtClean="0"/>
              <a:t>thể</a:t>
            </a:r>
            <a:r>
              <a:rPr lang="en-US" sz="1900" dirty="0" smtClean="0"/>
              <a:t> </a:t>
            </a:r>
            <a:r>
              <a:rPr lang="en-US" sz="1900" dirty="0" err="1" smtClean="0"/>
              <a:t>có</a:t>
            </a:r>
            <a:r>
              <a:rPr lang="en-US" sz="1900" dirty="0" smtClean="0"/>
              <a:t> coupon).</a:t>
            </a:r>
          </a:p>
          <a:p>
            <a:pPr lvl="1">
              <a:buFont typeface="Wingdings" panose="05000000000000000000" pitchFamily="2" charset="2"/>
              <a:buChar char="v"/>
            </a:pPr>
            <a:r>
              <a:rPr lang="en-US" sz="1900" dirty="0" err="1" smtClean="0"/>
              <a:t>khách</a:t>
            </a:r>
            <a:r>
              <a:rPr lang="en-US" sz="1900" dirty="0" smtClean="0"/>
              <a:t> </a:t>
            </a:r>
            <a:r>
              <a:rPr lang="en-US" sz="1900" dirty="0" err="1"/>
              <a:t>hàng</a:t>
            </a:r>
            <a:r>
              <a:rPr lang="en-US" sz="1900" dirty="0"/>
              <a:t> VIP </a:t>
            </a:r>
            <a:r>
              <a:rPr lang="en-US" sz="1900" dirty="0" err="1"/>
              <a:t>được</a:t>
            </a:r>
            <a:r>
              <a:rPr lang="en-US" sz="1900" dirty="0"/>
              <a:t> </a:t>
            </a:r>
            <a:r>
              <a:rPr lang="en-US" sz="1900" dirty="0" err="1"/>
              <a:t>chiết</a:t>
            </a:r>
            <a:r>
              <a:rPr lang="en-US" sz="1900" dirty="0"/>
              <a:t> </a:t>
            </a:r>
            <a:r>
              <a:rPr lang="en-US" sz="1900" dirty="0" err="1"/>
              <a:t>khấu</a:t>
            </a:r>
            <a:r>
              <a:rPr lang="en-US" sz="1900" dirty="0"/>
              <a:t> 10</a:t>
            </a:r>
            <a:r>
              <a:rPr lang="en-US" sz="1900" dirty="0" smtClean="0"/>
              <a:t>%.</a:t>
            </a:r>
          </a:p>
          <a:p>
            <a:pPr lvl="1">
              <a:buFont typeface="Wingdings" panose="05000000000000000000" pitchFamily="2" charset="2"/>
              <a:buChar char="v"/>
            </a:pPr>
            <a:r>
              <a:rPr lang="en-US" sz="1900" dirty="0" err="1" smtClean="0"/>
              <a:t>khách</a:t>
            </a:r>
            <a:r>
              <a:rPr lang="en-US" sz="1900" dirty="0" smtClean="0"/>
              <a:t> </a:t>
            </a:r>
            <a:r>
              <a:rPr lang="en-US" sz="1900" dirty="0" err="1"/>
              <a:t>hàng</a:t>
            </a:r>
            <a:r>
              <a:rPr lang="en-US" sz="1900" dirty="0"/>
              <a:t> </a:t>
            </a:r>
            <a:r>
              <a:rPr lang="en-US" sz="1900" dirty="0" err="1"/>
              <a:t>có</a:t>
            </a:r>
            <a:r>
              <a:rPr lang="en-US" sz="1900" dirty="0"/>
              <a:t> coupon </a:t>
            </a:r>
            <a:r>
              <a:rPr lang="en-US" sz="1900" dirty="0" err="1"/>
              <a:t>được</a:t>
            </a:r>
            <a:r>
              <a:rPr lang="en-US" sz="1900" dirty="0"/>
              <a:t> </a:t>
            </a:r>
            <a:r>
              <a:rPr lang="en-US" sz="1900" dirty="0" err="1"/>
              <a:t>chiết</a:t>
            </a:r>
            <a:r>
              <a:rPr lang="en-US" sz="1900" dirty="0"/>
              <a:t> </a:t>
            </a:r>
            <a:r>
              <a:rPr lang="en-US" sz="1900" dirty="0" err="1"/>
              <a:t>khấu</a:t>
            </a:r>
            <a:r>
              <a:rPr lang="en-US" sz="1900" dirty="0"/>
              <a:t> 20</a:t>
            </a:r>
            <a:r>
              <a:rPr lang="en-US" sz="1900" dirty="0" smtClean="0"/>
              <a:t>%.</a:t>
            </a:r>
          </a:p>
          <a:p>
            <a:pPr lvl="1">
              <a:buFont typeface="Wingdings" panose="05000000000000000000" pitchFamily="2" charset="2"/>
              <a:buChar char="v"/>
            </a:pPr>
            <a:r>
              <a:rPr lang="en-US" sz="1900" dirty="0" err="1" smtClean="0"/>
              <a:t>Mỗi</a:t>
            </a:r>
            <a:r>
              <a:rPr lang="en-US" sz="1900" dirty="0" smtClean="0"/>
              <a:t> </a:t>
            </a:r>
            <a:r>
              <a:rPr lang="en-US" sz="1900" dirty="0" err="1"/>
              <a:t>khách</a:t>
            </a:r>
            <a:r>
              <a:rPr lang="en-US" sz="1900" dirty="0"/>
              <a:t> </a:t>
            </a:r>
            <a:r>
              <a:rPr lang="en-US" sz="1900" dirty="0" err="1" smtClean="0"/>
              <a:t>hàng</a:t>
            </a:r>
            <a:r>
              <a:rPr lang="en-US" sz="1900" dirty="0" smtClean="0"/>
              <a:t> </a:t>
            </a:r>
            <a:r>
              <a:rPr lang="en-US" sz="1900" dirty="0" err="1"/>
              <a:t>tại</a:t>
            </a:r>
            <a:r>
              <a:rPr lang="en-US" sz="1900" dirty="0"/>
              <a:t> </a:t>
            </a:r>
            <a:r>
              <a:rPr lang="en-US" sz="1900" dirty="0" err="1"/>
              <a:t>một</a:t>
            </a:r>
            <a:r>
              <a:rPr lang="en-US" sz="1900" dirty="0"/>
              <a:t> </a:t>
            </a:r>
            <a:r>
              <a:rPr lang="en-US" sz="1900" dirty="0" err="1"/>
              <a:t>thời</a:t>
            </a:r>
            <a:r>
              <a:rPr lang="en-US" sz="1900" dirty="0"/>
              <a:t> </a:t>
            </a:r>
            <a:r>
              <a:rPr lang="en-US" sz="1900" dirty="0" err="1"/>
              <a:t>điểm</a:t>
            </a:r>
            <a:r>
              <a:rPr lang="en-US" sz="1900" dirty="0"/>
              <a:t> </a:t>
            </a:r>
            <a:r>
              <a:rPr lang="en-US" sz="1900" dirty="0" err="1" smtClean="0"/>
              <a:t>chỉ</a:t>
            </a:r>
            <a:r>
              <a:rPr lang="en-US" sz="1900" dirty="0" smtClean="0"/>
              <a:t> </a:t>
            </a:r>
            <a:r>
              <a:rPr lang="en-US" sz="1900" dirty="0" err="1" smtClean="0"/>
              <a:t>được</a:t>
            </a:r>
            <a:r>
              <a:rPr lang="en-US" sz="1900" dirty="0" smtClean="0"/>
              <a:t> </a:t>
            </a:r>
            <a:r>
              <a:rPr lang="en-US" sz="1900" dirty="0" err="1"/>
              <a:t>nhận</a:t>
            </a:r>
            <a:r>
              <a:rPr lang="en-US" sz="1900" dirty="0"/>
              <a:t> </a:t>
            </a:r>
            <a:r>
              <a:rPr lang="en-US" sz="1900" dirty="0" err="1"/>
              <a:t>chiết</a:t>
            </a:r>
            <a:r>
              <a:rPr lang="en-US" sz="1900" dirty="0"/>
              <a:t> </a:t>
            </a:r>
            <a:r>
              <a:rPr lang="en-US" sz="1900" dirty="0" err="1"/>
              <a:t>khấu</a:t>
            </a:r>
            <a:r>
              <a:rPr lang="en-US" sz="1900" dirty="0"/>
              <a:t> </a:t>
            </a:r>
            <a:r>
              <a:rPr lang="en-US" sz="1900" dirty="0" err="1"/>
              <a:t>cao</a:t>
            </a:r>
            <a:r>
              <a:rPr lang="en-US" sz="1900" dirty="0"/>
              <a:t> </a:t>
            </a:r>
            <a:r>
              <a:rPr lang="en-US" sz="1900" dirty="0" err="1" smtClean="0"/>
              <a:t>nhất</a:t>
            </a:r>
            <a:r>
              <a:rPr lang="en-US" sz="1900" dirty="0" smtClean="0"/>
              <a:t>.</a:t>
            </a:r>
          </a:p>
          <a:p>
            <a:pPr>
              <a:buFont typeface="Wingdings" panose="05000000000000000000" pitchFamily="2" charset="2"/>
              <a:buChar char="v"/>
            </a:pPr>
            <a:r>
              <a:rPr lang="en-US" sz="1900" dirty="0" err="1"/>
              <a:t>Dựa</a:t>
            </a:r>
            <a:r>
              <a:rPr lang="en-US" sz="1900" dirty="0"/>
              <a:t> </a:t>
            </a:r>
            <a:r>
              <a:rPr lang="en-US" sz="1900" dirty="0" err="1"/>
              <a:t>vào</a:t>
            </a:r>
            <a:r>
              <a:rPr lang="en-US" sz="1900" dirty="0"/>
              <a:t> require </a:t>
            </a:r>
            <a:r>
              <a:rPr lang="en-US" sz="1900" dirty="0" err="1"/>
              <a:t>trên</a:t>
            </a:r>
            <a:r>
              <a:rPr lang="en-US" sz="1900" dirty="0"/>
              <a:t> ta </a:t>
            </a:r>
            <a:r>
              <a:rPr lang="en-US" sz="1900" dirty="0" err="1"/>
              <a:t>xác</a:t>
            </a:r>
            <a:r>
              <a:rPr lang="en-US" sz="1900" dirty="0"/>
              <a:t> </a:t>
            </a:r>
            <a:r>
              <a:rPr lang="en-US" sz="1900" dirty="0" err="1"/>
              <a:t>định</a:t>
            </a:r>
            <a:r>
              <a:rPr lang="en-US" sz="1900" dirty="0"/>
              <a:t> </a:t>
            </a:r>
            <a:r>
              <a:rPr lang="en-US" sz="1900" dirty="0" err="1"/>
              <a:t>như</a:t>
            </a:r>
            <a:r>
              <a:rPr lang="en-US" sz="1900" dirty="0"/>
              <a:t> </a:t>
            </a:r>
            <a:r>
              <a:rPr lang="en-US" sz="1900" dirty="0" err="1" smtClean="0"/>
              <a:t>sau</a:t>
            </a:r>
            <a:endParaRPr lang="en-US" sz="1900" dirty="0" smtClean="0"/>
          </a:p>
          <a:p>
            <a:pPr lvl="1">
              <a:buFont typeface="Wingdings" panose="05000000000000000000" pitchFamily="2" charset="2"/>
              <a:buChar char="Ø"/>
            </a:pPr>
            <a:r>
              <a:rPr lang="en-US" sz="1900" dirty="0" smtClean="0"/>
              <a:t>Input: </a:t>
            </a:r>
          </a:p>
          <a:p>
            <a:pPr lvl="2">
              <a:buFont typeface="Wingdings" panose="05000000000000000000" pitchFamily="2" charset="2"/>
              <a:buChar char="ü"/>
            </a:pPr>
            <a:r>
              <a:rPr lang="en-US" sz="1900" dirty="0" smtClean="0"/>
              <a:t>C1</a:t>
            </a:r>
            <a:r>
              <a:rPr lang="en-US" sz="1900" dirty="0"/>
              <a:t>: </a:t>
            </a:r>
            <a:r>
              <a:rPr lang="en-US" sz="1900" dirty="0" err="1"/>
              <a:t>Khách</a:t>
            </a:r>
            <a:r>
              <a:rPr lang="en-US" sz="1900" dirty="0"/>
              <a:t> </a:t>
            </a:r>
            <a:r>
              <a:rPr lang="en-US" sz="1900" dirty="0" err="1"/>
              <a:t>hàng</a:t>
            </a:r>
            <a:r>
              <a:rPr lang="en-US" sz="1900" dirty="0"/>
              <a:t> m</a:t>
            </a:r>
            <a:r>
              <a:rPr lang="vi-VN" sz="1900" dirty="0"/>
              <a:t>ới</a:t>
            </a:r>
            <a:r>
              <a:rPr lang="en-US" altLang="vi-VN" sz="1900" dirty="0"/>
              <a:t>.</a:t>
            </a:r>
            <a:endParaRPr lang="en-US" sz="1900" dirty="0"/>
          </a:p>
          <a:p>
            <a:pPr lvl="2">
              <a:buFont typeface="Wingdings" panose="05000000000000000000" pitchFamily="2" charset="2"/>
              <a:buChar char="ü"/>
            </a:pPr>
            <a:r>
              <a:rPr lang="en-US" sz="1900" dirty="0" smtClean="0"/>
              <a:t>C2</a:t>
            </a:r>
            <a:r>
              <a:rPr lang="en-US" sz="1900" dirty="0"/>
              <a:t>: </a:t>
            </a:r>
            <a:r>
              <a:rPr lang="en-US" sz="1900" dirty="0" err="1"/>
              <a:t>Khách</a:t>
            </a:r>
            <a:r>
              <a:rPr lang="en-US" sz="1900" dirty="0"/>
              <a:t> </a:t>
            </a:r>
            <a:r>
              <a:rPr lang="en-US" sz="1900" dirty="0" err="1"/>
              <a:t>hàng</a:t>
            </a:r>
            <a:r>
              <a:rPr lang="en-US" sz="1900" dirty="0"/>
              <a:t> VIP.</a:t>
            </a:r>
          </a:p>
          <a:p>
            <a:pPr lvl="2">
              <a:buFont typeface="Wingdings" panose="05000000000000000000" pitchFamily="2" charset="2"/>
              <a:buChar char="ü"/>
            </a:pPr>
            <a:r>
              <a:rPr lang="en-US" sz="1900" dirty="0" smtClean="0"/>
              <a:t>C3</a:t>
            </a:r>
            <a:r>
              <a:rPr lang="en-US" sz="1900" dirty="0"/>
              <a:t>: </a:t>
            </a:r>
            <a:r>
              <a:rPr lang="en-US" sz="1900" dirty="0" err="1"/>
              <a:t>Khách</a:t>
            </a:r>
            <a:r>
              <a:rPr lang="en-US" sz="1900" dirty="0"/>
              <a:t> </a:t>
            </a:r>
            <a:r>
              <a:rPr lang="en-US" sz="1900" dirty="0" err="1"/>
              <a:t>hàng</a:t>
            </a:r>
            <a:r>
              <a:rPr lang="en-US" sz="1900" dirty="0"/>
              <a:t> </a:t>
            </a:r>
            <a:r>
              <a:rPr lang="en-US" sz="1900" dirty="0" err="1"/>
              <a:t>có</a:t>
            </a:r>
            <a:r>
              <a:rPr lang="en-US" sz="1900" dirty="0"/>
              <a:t> </a:t>
            </a:r>
            <a:r>
              <a:rPr lang="en-US" sz="1900" dirty="0" smtClean="0"/>
              <a:t>coupon.</a:t>
            </a:r>
            <a:endParaRPr lang="en-US" sz="1900" dirty="0"/>
          </a:p>
        </p:txBody>
      </p:sp>
      <p:sp>
        <p:nvSpPr>
          <p:cNvPr id="4" name="Content Placeholder 2"/>
          <p:cNvSpPr txBox="1">
            <a:spLocks/>
          </p:cNvSpPr>
          <p:nvPr/>
        </p:nvSpPr>
        <p:spPr>
          <a:xfrm>
            <a:off x="4135395" y="4038600"/>
            <a:ext cx="3962400" cy="1981200"/>
          </a:xfrm>
          <a:prstGeom prst="rect">
            <a:avLst/>
          </a:prstGeom>
        </p:spPr>
        <p:txBody>
          <a:bodyPr vert="horz" anchor="t">
            <a:normAutofit/>
          </a:bodyPr>
          <a:lstStyle>
            <a:lvl1pPr marL="448310" indent="-384175" algn="l" rtl="0" eaLnBrk="1" latinLnBrk="0" hangingPunct="1">
              <a:spcBef>
                <a:spcPct val="20000"/>
              </a:spcBef>
              <a:spcAft>
                <a:spcPts val="1000"/>
              </a:spcAft>
              <a:buClr>
                <a:schemeClr val="accent1"/>
              </a:buClr>
              <a:buSzPct val="80000"/>
              <a:buFont typeface="Arial" panose="020B0604020202020204" pitchFamily="34" charset="0"/>
              <a:buChar char="•"/>
              <a:defRPr sz="20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1800" kern="1200">
                <a:solidFill>
                  <a:schemeClr val="bg2"/>
                </a:solidFill>
                <a:latin typeface="+mn-lt"/>
                <a:ea typeface="+mn-ea"/>
                <a:cs typeface="+mn-cs"/>
              </a:defRPr>
            </a:lvl2pPr>
            <a:lvl3pPr marL="1106170" indent="-228600"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3pPr>
            <a:lvl4pPr marL="1371600" indent="-210185"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185"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185" algn="l" rtl="0" eaLnBrk="1" latinLnBrk="0" hangingPunct="1">
              <a:spcBef>
                <a:spcPct val="20000"/>
              </a:spcBef>
              <a:buClr>
                <a:schemeClr val="accent1">
                  <a:tint val="75000"/>
                </a:schemeClr>
              </a:buClr>
              <a:buFont typeface="Wingdings 2" panose="05020102010507070707"/>
              <a:buChar char=""/>
              <a:defRPr sz="1800" kern="1200">
                <a:solidFill>
                  <a:schemeClr val="tx1"/>
                </a:solidFill>
                <a:latin typeface="+mn-lt"/>
                <a:ea typeface="+mn-ea"/>
                <a:cs typeface="+mn-cs"/>
              </a:defRPr>
            </a:lvl6pPr>
            <a:lvl7pPr marL="2084705" indent="-210185" algn="l" rtl="0" eaLnBrk="1" latinLnBrk="0" hangingPunct="1">
              <a:spcBef>
                <a:spcPct val="20000"/>
              </a:spcBef>
              <a:buClr>
                <a:schemeClr val="accent1">
                  <a:tint val="75000"/>
                </a:schemeClr>
              </a:buClr>
              <a:buFont typeface="Wingdings 2" panose="05020102010507070707"/>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panose="05020102010507070707"/>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panose="05020102010507070707"/>
              <a:buChar char=""/>
              <a:defRPr sz="1600" kern="1200">
                <a:solidFill>
                  <a:schemeClr val="tx1"/>
                </a:solidFill>
                <a:latin typeface="+mn-lt"/>
                <a:ea typeface="+mn-ea"/>
                <a:cs typeface="+mn-cs"/>
              </a:defRPr>
            </a:lvl9pPr>
          </a:lstStyle>
          <a:p>
            <a:pPr lvl="1">
              <a:buFont typeface="Wingdings" panose="05000000000000000000" pitchFamily="2" charset="2"/>
              <a:buChar char="Ø"/>
            </a:pPr>
            <a:r>
              <a:rPr lang="en-US" sz="1900" smtClean="0"/>
              <a:t>Kết quả:</a:t>
            </a:r>
          </a:p>
          <a:p>
            <a:pPr lvl="2">
              <a:buFont typeface="Wingdings" panose="05000000000000000000" pitchFamily="2" charset="2"/>
              <a:buChar char="ü"/>
            </a:pPr>
            <a:r>
              <a:rPr lang="en-US" sz="1900" smtClean="0"/>
              <a:t>E1: Chiết khấu 15%.</a:t>
            </a:r>
          </a:p>
          <a:p>
            <a:pPr lvl="2">
              <a:buFont typeface="Wingdings" panose="05000000000000000000" pitchFamily="2" charset="2"/>
              <a:buChar char="ü"/>
            </a:pPr>
            <a:r>
              <a:rPr lang="en-US" sz="1900" smtClean="0"/>
              <a:t>E2: Chiết khấu 10%.</a:t>
            </a:r>
          </a:p>
          <a:p>
            <a:pPr lvl="2">
              <a:buFont typeface="Wingdings" panose="05000000000000000000" pitchFamily="2" charset="2"/>
              <a:buChar char="ü"/>
            </a:pPr>
            <a:r>
              <a:rPr lang="en-US" sz="1900" smtClean="0"/>
              <a:t>E3: Chiết khấu 20%.</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8879"/>
            <a:ext cx="7315200" cy="799306"/>
          </a:xfrm>
        </p:spPr>
        <p:txBody>
          <a:bodyPr/>
          <a:lstStyle/>
          <a:p>
            <a:r>
              <a:rPr lang="en-US" dirty="0" smtClean="0"/>
              <a:t>3.3. </a:t>
            </a:r>
            <a:r>
              <a:rPr lang="vi-VN" dirty="0" smtClean="0"/>
              <a:t>Bảng </a:t>
            </a:r>
            <a:r>
              <a:rPr lang="vi-VN" dirty="0"/>
              <a:t>quyết </a:t>
            </a:r>
            <a:r>
              <a:rPr lang="vi-VN" dirty="0" smtClean="0"/>
              <a:t>định</a:t>
            </a:r>
            <a:endParaRPr lang="en-US" dirty="0"/>
          </a:p>
        </p:txBody>
      </p:sp>
      <p:graphicFrame>
        <p:nvGraphicFramePr>
          <p:cNvPr id="10" name="Content Placeholder 9"/>
          <p:cNvGraphicFramePr>
            <a:graphicFrameLocks noGrp="1"/>
          </p:cNvGraphicFramePr>
          <p:nvPr>
            <p:ph idx="1"/>
          </p:nvPr>
        </p:nvGraphicFramePr>
        <p:xfrm>
          <a:off x="381000" y="1091017"/>
          <a:ext cx="8229600" cy="37084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sz="1800" b="1" kern="1200" dirty="0" err="1" smtClean="0">
                          <a:solidFill>
                            <a:schemeClr val="bg1"/>
                          </a:solidFill>
                          <a:effectLst/>
                          <a:latin typeface="+mn-lt"/>
                          <a:ea typeface="+mn-ea"/>
                          <a:cs typeface="+mn-cs"/>
                        </a:rPr>
                        <a:t>Lập</a:t>
                      </a:r>
                      <a:r>
                        <a:rPr lang="en-US" sz="1800" b="1" kern="1200" dirty="0" smtClean="0">
                          <a:solidFill>
                            <a:schemeClr val="bg1"/>
                          </a:solidFill>
                          <a:effectLst/>
                          <a:latin typeface="+mn-lt"/>
                          <a:ea typeface="+mn-ea"/>
                          <a:cs typeface="+mn-cs"/>
                        </a:rPr>
                        <a:t> </a:t>
                      </a:r>
                      <a:r>
                        <a:rPr lang="en-US" sz="1800" b="1" kern="1200" dirty="0" err="1" smtClean="0">
                          <a:solidFill>
                            <a:schemeClr val="bg1"/>
                          </a:solidFill>
                          <a:effectLst/>
                          <a:latin typeface="+mn-lt"/>
                          <a:ea typeface="+mn-ea"/>
                          <a:cs typeface="+mn-cs"/>
                        </a:rPr>
                        <a:t>bảng</a:t>
                      </a:r>
                      <a:r>
                        <a:rPr lang="en-US" sz="1800" b="1" kern="1200" dirty="0" smtClean="0">
                          <a:solidFill>
                            <a:schemeClr val="bg1"/>
                          </a:solidFill>
                          <a:effectLst/>
                          <a:latin typeface="+mn-lt"/>
                          <a:ea typeface="+mn-ea"/>
                          <a:cs typeface="+mn-cs"/>
                        </a:rPr>
                        <a:t> </a:t>
                      </a:r>
                      <a:r>
                        <a:rPr lang="en-US" sz="1800" b="1" kern="1200" dirty="0" err="1" smtClean="0">
                          <a:solidFill>
                            <a:schemeClr val="bg1"/>
                          </a:solidFill>
                          <a:effectLst/>
                          <a:latin typeface="+mn-lt"/>
                          <a:ea typeface="+mn-ea"/>
                          <a:cs typeface="+mn-cs"/>
                        </a:rPr>
                        <a:t>quyết</a:t>
                      </a:r>
                      <a:r>
                        <a:rPr lang="en-US" sz="1800" b="1" kern="1200" dirty="0" smtClean="0">
                          <a:solidFill>
                            <a:schemeClr val="bg1"/>
                          </a:solidFill>
                          <a:effectLst/>
                          <a:latin typeface="+mn-lt"/>
                          <a:ea typeface="+mn-ea"/>
                          <a:cs typeface="+mn-cs"/>
                        </a:rPr>
                        <a:t> </a:t>
                      </a:r>
                      <a:r>
                        <a:rPr lang="en-US" sz="1800" b="1" kern="1200" dirty="0" err="1" smtClean="0">
                          <a:solidFill>
                            <a:schemeClr val="bg1"/>
                          </a:solidFill>
                          <a:effectLst/>
                          <a:latin typeface="+mn-lt"/>
                          <a:ea typeface="+mn-ea"/>
                          <a:cs typeface="+mn-cs"/>
                        </a:rPr>
                        <a:t>định</a:t>
                      </a:r>
                      <a:endParaRPr lang="en-US" dirty="0">
                        <a:solidFill>
                          <a:schemeClr val="bg1"/>
                        </a:solidFill>
                      </a:endParaRPr>
                    </a:p>
                  </a:txBody>
                  <a:tcPr>
                    <a:noFill/>
                  </a:tcPr>
                </a:tc>
                <a:tc>
                  <a:txBody>
                    <a:bodyPr/>
                    <a:lstStyle/>
                    <a:p>
                      <a:r>
                        <a:rPr lang="en-US" sz="1800" b="1" kern="1200" dirty="0" err="1" smtClean="0">
                          <a:solidFill>
                            <a:schemeClr val="bg1"/>
                          </a:solidFill>
                          <a:effectLst/>
                          <a:latin typeface="+mn-lt"/>
                          <a:ea typeface="+mn-ea"/>
                          <a:cs typeface="+mn-cs"/>
                        </a:rPr>
                        <a:t>Rút</a:t>
                      </a:r>
                      <a:r>
                        <a:rPr lang="en-US" sz="1800" b="1" kern="1200" dirty="0" smtClean="0">
                          <a:solidFill>
                            <a:schemeClr val="bg1"/>
                          </a:solidFill>
                          <a:effectLst/>
                          <a:latin typeface="+mn-lt"/>
                          <a:ea typeface="+mn-ea"/>
                          <a:cs typeface="+mn-cs"/>
                        </a:rPr>
                        <a:t> </a:t>
                      </a:r>
                      <a:r>
                        <a:rPr lang="en-US" sz="1800" b="1" kern="1200" dirty="0" err="1" smtClean="0">
                          <a:solidFill>
                            <a:schemeClr val="bg1"/>
                          </a:solidFill>
                          <a:effectLst/>
                          <a:latin typeface="+mn-lt"/>
                          <a:ea typeface="+mn-ea"/>
                          <a:cs typeface="+mn-cs"/>
                        </a:rPr>
                        <a:t>gọn</a:t>
                      </a:r>
                      <a:r>
                        <a:rPr lang="en-US" sz="1800" b="1" kern="1200" dirty="0" smtClean="0">
                          <a:solidFill>
                            <a:schemeClr val="bg1"/>
                          </a:solidFill>
                          <a:effectLst/>
                          <a:latin typeface="+mn-lt"/>
                          <a:ea typeface="+mn-ea"/>
                          <a:cs typeface="+mn-cs"/>
                        </a:rPr>
                        <a:t> </a:t>
                      </a:r>
                      <a:r>
                        <a:rPr lang="en-US" sz="1800" b="1" kern="1200" dirty="0" err="1" smtClean="0">
                          <a:solidFill>
                            <a:schemeClr val="bg1"/>
                          </a:solidFill>
                          <a:effectLst/>
                          <a:latin typeface="+mn-lt"/>
                          <a:ea typeface="+mn-ea"/>
                          <a:cs typeface="+mn-cs"/>
                        </a:rPr>
                        <a:t>bảng</a:t>
                      </a:r>
                      <a:r>
                        <a:rPr lang="en-US" sz="1800" b="1" kern="1200" dirty="0" smtClean="0">
                          <a:solidFill>
                            <a:schemeClr val="bg1"/>
                          </a:solidFill>
                          <a:effectLst/>
                          <a:latin typeface="+mn-lt"/>
                          <a:ea typeface="+mn-ea"/>
                          <a:cs typeface="+mn-cs"/>
                        </a:rPr>
                        <a:t> </a:t>
                      </a:r>
                      <a:r>
                        <a:rPr lang="en-US" sz="1800" b="1" kern="1200" dirty="0" err="1" smtClean="0">
                          <a:solidFill>
                            <a:schemeClr val="bg1"/>
                          </a:solidFill>
                          <a:effectLst/>
                          <a:latin typeface="+mn-lt"/>
                          <a:ea typeface="+mn-ea"/>
                          <a:cs typeface="+mn-cs"/>
                        </a:rPr>
                        <a:t>quyết</a:t>
                      </a:r>
                      <a:r>
                        <a:rPr lang="en-US" sz="1800" b="1" kern="1200" dirty="0" smtClean="0">
                          <a:solidFill>
                            <a:schemeClr val="bg1"/>
                          </a:solidFill>
                          <a:effectLst/>
                          <a:latin typeface="+mn-lt"/>
                          <a:ea typeface="+mn-ea"/>
                          <a:cs typeface="+mn-cs"/>
                        </a:rPr>
                        <a:t> </a:t>
                      </a:r>
                      <a:r>
                        <a:rPr lang="en-US" sz="1800" b="1" kern="1200" dirty="0" err="1" smtClean="0">
                          <a:solidFill>
                            <a:schemeClr val="bg1"/>
                          </a:solidFill>
                          <a:effectLst/>
                          <a:latin typeface="+mn-lt"/>
                          <a:ea typeface="+mn-ea"/>
                          <a:cs typeface="+mn-cs"/>
                        </a:rPr>
                        <a:t>định</a:t>
                      </a:r>
                      <a:endParaRPr lang="en-US" dirty="0">
                        <a:solidFill>
                          <a:schemeClr val="bg1"/>
                        </a:solidFill>
                      </a:endParaRPr>
                    </a:p>
                  </a:txBody>
                  <a:tcPr>
                    <a:noFill/>
                  </a:tcPr>
                </a:tc>
              </a:tr>
            </a:tbl>
          </a:graphicData>
        </a:graphic>
      </p:graphicFrame>
      <p:sp>
        <p:nvSpPr>
          <p:cNvPr id="11" name="Rectangle 10"/>
          <p:cNvSpPr/>
          <p:nvPr/>
        </p:nvSpPr>
        <p:spPr>
          <a:xfrm>
            <a:off x="1219200" y="3558659"/>
            <a:ext cx="7696200" cy="369332"/>
          </a:xfrm>
          <a:prstGeom prst="rect">
            <a:avLst/>
          </a:prstGeom>
        </p:spPr>
        <p:txBody>
          <a:bodyPr wrap="square">
            <a:spAutoFit/>
          </a:bodyPr>
          <a:lstStyle/>
          <a:p>
            <a:r>
              <a:rPr lang="en-US" dirty="0" err="1">
                <a:solidFill>
                  <a:srgbClr val="000000"/>
                </a:solidFill>
                <a:latin typeface="Times New Roman" panose="02020603050405020304" pitchFamily="18" charset="0"/>
                <a:ea typeface="ＭＳ 明朝" panose="02020609040205080304" pitchFamily="17" charset="-128"/>
              </a:rPr>
              <a:t>Chuyển</a:t>
            </a:r>
            <a:r>
              <a:rPr lang="en-US" dirty="0">
                <a:solidFill>
                  <a:srgbClr val="000000"/>
                </a:solidFill>
                <a:latin typeface="Times New Roman" panose="02020603050405020304" pitchFamily="18" charset="0"/>
                <a:ea typeface="ＭＳ 明朝" panose="02020609040205080304" pitchFamily="17" charset="-128"/>
              </a:rPr>
              <a:t> </a:t>
            </a:r>
            <a:r>
              <a:rPr lang="en-US" dirty="0" err="1">
                <a:solidFill>
                  <a:srgbClr val="000000"/>
                </a:solidFill>
                <a:latin typeface="Times New Roman" panose="02020603050405020304" pitchFamily="18" charset="0"/>
                <a:ea typeface="ＭＳ 明朝" panose="02020609040205080304" pitchFamily="17" charset="-128"/>
              </a:rPr>
              <a:t>mỗi</a:t>
            </a:r>
            <a:r>
              <a:rPr lang="en-US" dirty="0">
                <a:solidFill>
                  <a:srgbClr val="000000"/>
                </a:solidFill>
                <a:latin typeface="Times New Roman" panose="02020603050405020304" pitchFamily="18" charset="0"/>
                <a:ea typeface="ＭＳ 明朝" panose="02020609040205080304" pitchFamily="17" charset="-128"/>
              </a:rPr>
              <a:t> </a:t>
            </a:r>
            <a:r>
              <a:rPr lang="en-US" dirty="0" err="1">
                <a:solidFill>
                  <a:srgbClr val="000000"/>
                </a:solidFill>
                <a:latin typeface="Times New Roman" panose="02020603050405020304" pitchFamily="18" charset="0"/>
                <a:ea typeface="ＭＳ 明朝" panose="02020609040205080304" pitchFamily="17" charset="-128"/>
              </a:rPr>
              <a:t>cột</a:t>
            </a:r>
            <a:r>
              <a:rPr lang="en-US" dirty="0">
                <a:solidFill>
                  <a:srgbClr val="000000"/>
                </a:solidFill>
                <a:latin typeface="Times New Roman" panose="02020603050405020304" pitchFamily="18" charset="0"/>
                <a:ea typeface="ＭＳ 明朝" panose="02020609040205080304" pitchFamily="17" charset="-128"/>
              </a:rPr>
              <a:t> </a:t>
            </a:r>
            <a:r>
              <a:rPr lang="en-US" dirty="0" err="1">
                <a:solidFill>
                  <a:srgbClr val="000000"/>
                </a:solidFill>
                <a:latin typeface="Times New Roman" panose="02020603050405020304" pitchFamily="18" charset="0"/>
                <a:ea typeface="ＭＳ 明朝" panose="02020609040205080304" pitchFamily="17" charset="-128"/>
              </a:rPr>
              <a:t>trong</a:t>
            </a:r>
            <a:r>
              <a:rPr lang="en-US" dirty="0">
                <a:solidFill>
                  <a:srgbClr val="000000"/>
                </a:solidFill>
                <a:latin typeface="Times New Roman" panose="02020603050405020304" pitchFamily="18" charset="0"/>
                <a:ea typeface="ＭＳ 明朝" panose="02020609040205080304" pitchFamily="17" charset="-128"/>
              </a:rPr>
              <a:t> </a:t>
            </a:r>
            <a:r>
              <a:rPr lang="en-US" dirty="0" err="1">
                <a:solidFill>
                  <a:srgbClr val="000000"/>
                </a:solidFill>
                <a:latin typeface="Times New Roman" panose="02020603050405020304" pitchFamily="18" charset="0"/>
                <a:ea typeface="ＭＳ 明朝" panose="02020609040205080304" pitchFamily="17" charset="-128"/>
              </a:rPr>
              <a:t>bảng</a:t>
            </a:r>
            <a:r>
              <a:rPr lang="en-US" dirty="0">
                <a:solidFill>
                  <a:srgbClr val="000000"/>
                </a:solidFill>
                <a:latin typeface="Times New Roman" panose="02020603050405020304" pitchFamily="18" charset="0"/>
                <a:ea typeface="ＭＳ 明朝" panose="02020609040205080304" pitchFamily="17" charset="-128"/>
              </a:rPr>
              <a:t> </a:t>
            </a:r>
            <a:r>
              <a:rPr lang="en-US" dirty="0" err="1">
                <a:solidFill>
                  <a:srgbClr val="000000"/>
                </a:solidFill>
                <a:latin typeface="Times New Roman" panose="02020603050405020304" pitchFamily="18" charset="0"/>
                <a:ea typeface="ＭＳ 明朝" panose="02020609040205080304" pitchFamily="17" charset="-128"/>
              </a:rPr>
              <a:t>quyết</a:t>
            </a:r>
            <a:r>
              <a:rPr lang="en-US" dirty="0">
                <a:solidFill>
                  <a:srgbClr val="000000"/>
                </a:solidFill>
                <a:latin typeface="Times New Roman" panose="02020603050405020304" pitchFamily="18" charset="0"/>
                <a:ea typeface="ＭＳ 明朝" panose="02020609040205080304" pitchFamily="17" charset="-128"/>
              </a:rPr>
              <a:t> </a:t>
            </a:r>
            <a:r>
              <a:rPr lang="en-US" dirty="0" err="1">
                <a:solidFill>
                  <a:srgbClr val="000000"/>
                </a:solidFill>
                <a:latin typeface="Times New Roman" panose="02020603050405020304" pitchFamily="18" charset="0"/>
                <a:ea typeface="ＭＳ 明朝" panose="02020609040205080304" pitchFamily="17" charset="-128"/>
              </a:rPr>
              <a:t>định</a:t>
            </a:r>
            <a:r>
              <a:rPr lang="en-US" dirty="0">
                <a:solidFill>
                  <a:srgbClr val="000000"/>
                </a:solidFill>
                <a:latin typeface="Times New Roman" panose="02020603050405020304" pitchFamily="18" charset="0"/>
                <a:ea typeface="ＭＳ 明朝" panose="02020609040205080304" pitchFamily="17" charset="-128"/>
              </a:rPr>
              <a:t> </a:t>
            </a:r>
            <a:r>
              <a:rPr lang="en-US" dirty="0" err="1">
                <a:solidFill>
                  <a:srgbClr val="000000"/>
                </a:solidFill>
                <a:latin typeface="Times New Roman" panose="02020603050405020304" pitchFamily="18" charset="0"/>
                <a:ea typeface="ＭＳ 明朝" panose="02020609040205080304" pitchFamily="17" charset="-128"/>
              </a:rPr>
              <a:t>thành</a:t>
            </a:r>
            <a:r>
              <a:rPr lang="en-US" dirty="0">
                <a:solidFill>
                  <a:srgbClr val="000000"/>
                </a:solidFill>
                <a:latin typeface="Times New Roman" panose="02020603050405020304" pitchFamily="18" charset="0"/>
                <a:ea typeface="ＭＳ 明朝" panose="02020609040205080304" pitchFamily="17" charset="-128"/>
              </a:rPr>
              <a:t> 1 test case:</a:t>
            </a:r>
            <a:endParaRPr lang="en-US" dirty="0"/>
          </a:p>
        </p:txBody>
      </p:sp>
      <p:pic>
        <p:nvPicPr>
          <p:cNvPr id="5" name="Picture 4"/>
          <p:cNvPicPr>
            <a:picLocks noChangeAspect="1"/>
          </p:cNvPicPr>
          <p:nvPr/>
        </p:nvPicPr>
        <p:blipFill>
          <a:blip r:embed="rId2"/>
          <a:stretch>
            <a:fillRect/>
          </a:stretch>
        </p:blipFill>
        <p:spPr>
          <a:xfrm>
            <a:off x="533400" y="1460242"/>
            <a:ext cx="3424238" cy="2000250"/>
          </a:xfrm>
          <a:prstGeom prst="rect">
            <a:avLst/>
          </a:prstGeom>
        </p:spPr>
      </p:pic>
      <p:pic>
        <p:nvPicPr>
          <p:cNvPr id="6" name="Picture 5"/>
          <p:cNvPicPr>
            <a:picLocks noChangeAspect="1"/>
          </p:cNvPicPr>
          <p:nvPr/>
        </p:nvPicPr>
        <p:blipFill>
          <a:blip r:embed="rId3"/>
          <a:stretch>
            <a:fillRect/>
          </a:stretch>
        </p:blipFill>
        <p:spPr>
          <a:xfrm>
            <a:off x="4495800" y="1525030"/>
            <a:ext cx="4114800" cy="1800225"/>
          </a:xfrm>
          <a:prstGeom prst="rect">
            <a:avLst/>
          </a:prstGeom>
        </p:spPr>
      </p:pic>
      <p:pic>
        <p:nvPicPr>
          <p:cNvPr id="7" name="Picture 6"/>
          <p:cNvPicPr>
            <a:picLocks noChangeAspect="1"/>
          </p:cNvPicPr>
          <p:nvPr/>
        </p:nvPicPr>
        <p:blipFill>
          <a:blip r:embed="rId4"/>
          <a:stretch>
            <a:fillRect/>
          </a:stretch>
        </p:blipFill>
        <p:spPr>
          <a:xfrm>
            <a:off x="1371600" y="4078932"/>
            <a:ext cx="2876550" cy="142875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8879"/>
            <a:ext cx="7315200" cy="799306"/>
          </a:xfrm>
        </p:spPr>
        <p:txBody>
          <a:bodyPr/>
          <a:lstStyle/>
          <a:p>
            <a:r>
              <a:rPr lang="en-US" dirty="0" smtClean="0"/>
              <a:t>3.4. </a:t>
            </a:r>
            <a:r>
              <a:rPr lang="vi-VN" dirty="0" smtClean="0"/>
              <a:t>Biểu </a:t>
            </a:r>
            <a:r>
              <a:rPr lang="vi-VN" dirty="0"/>
              <a:t>đồ dịch chuyển trạng </a:t>
            </a:r>
            <a:r>
              <a:rPr lang="vi-VN" dirty="0" smtClean="0"/>
              <a:t>thái</a:t>
            </a:r>
            <a:endParaRPr lang="en-US" dirty="0"/>
          </a:p>
        </p:txBody>
      </p:sp>
      <p:sp>
        <p:nvSpPr>
          <p:cNvPr id="3" name="Content Placeholder 2"/>
          <p:cNvSpPr>
            <a:spLocks noGrp="1"/>
          </p:cNvSpPr>
          <p:nvPr>
            <p:ph idx="1"/>
          </p:nvPr>
        </p:nvSpPr>
        <p:spPr>
          <a:xfrm>
            <a:off x="228600" y="1143000"/>
            <a:ext cx="8229600" cy="5562600"/>
          </a:xfrm>
        </p:spPr>
        <p:txBody>
          <a:bodyPr>
            <a:noAutofit/>
          </a:bodyPr>
          <a:lstStyle/>
          <a:p>
            <a:pPr>
              <a:buFont typeface="Wingdings" panose="05000000000000000000" pitchFamily="2" charset="2"/>
              <a:buChar char="v"/>
            </a:pPr>
            <a:r>
              <a:rPr lang="en-US" sz="1900" dirty="0" err="1" smtClean="0"/>
              <a:t>Là</a:t>
            </a:r>
            <a:r>
              <a:rPr lang="en-US" sz="1900" dirty="0" smtClean="0"/>
              <a:t> </a:t>
            </a:r>
            <a:r>
              <a:rPr lang="en-US" sz="1900" dirty="0" err="1" smtClean="0"/>
              <a:t>mô</a:t>
            </a:r>
            <a:r>
              <a:rPr lang="en-US" sz="1900" dirty="0" smtClean="0"/>
              <a:t> </a:t>
            </a:r>
            <a:r>
              <a:rPr lang="en-US" sz="1900" dirty="0" err="1" smtClean="0"/>
              <a:t>hình</a:t>
            </a:r>
            <a:r>
              <a:rPr lang="en-US" sz="1900" dirty="0" smtClean="0"/>
              <a:t> </a:t>
            </a:r>
            <a:r>
              <a:rPr lang="en-US" sz="1900" dirty="0" err="1" smtClean="0"/>
              <a:t>biểu</a:t>
            </a:r>
            <a:r>
              <a:rPr lang="en-US" sz="1900" dirty="0" smtClean="0"/>
              <a:t> </a:t>
            </a:r>
            <a:r>
              <a:rPr lang="en-US" sz="1900" dirty="0" err="1" smtClean="0"/>
              <a:t>đồ</a:t>
            </a:r>
            <a:r>
              <a:rPr lang="en-US" sz="1900" dirty="0" smtClean="0"/>
              <a:t> </a:t>
            </a:r>
            <a:r>
              <a:rPr lang="en-US" sz="1900" dirty="0" err="1" smtClean="0"/>
              <a:t>ghi</a:t>
            </a:r>
            <a:r>
              <a:rPr lang="en-US" sz="1900" dirty="0" smtClean="0"/>
              <a:t> </a:t>
            </a:r>
            <a:r>
              <a:rPr lang="en-US" sz="1900" dirty="0" err="1" smtClean="0"/>
              <a:t>lại</a:t>
            </a:r>
            <a:r>
              <a:rPr lang="en-US" sz="1900" dirty="0" smtClean="0"/>
              <a:t> </a:t>
            </a:r>
            <a:r>
              <a:rPr lang="en-US" sz="1900" dirty="0" err="1" smtClean="0"/>
              <a:t>sự</a:t>
            </a:r>
            <a:r>
              <a:rPr lang="en-US" sz="1900" dirty="0" smtClean="0"/>
              <a:t> </a:t>
            </a:r>
            <a:r>
              <a:rPr lang="en-US" sz="1900" dirty="0" err="1" smtClean="0"/>
              <a:t>dịch</a:t>
            </a:r>
            <a:r>
              <a:rPr lang="en-US" sz="1900" dirty="0" smtClean="0"/>
              <a:t> </a:t>
            </a:r>
            <a:r>
              <a:rPr lang="en-US" sz="1900" dirty="0" err="1" smtClean="0"/>
              <a:t>chuyển</a:t>
            </a:r>
            <a:r>
              <a:rPr lang="en-US" sz="1900" dirty="0" smtClean="0"/>
              <a:t> </a:t>
            </a:r>
            <a:r>
              <a:rPr lang="en-US" sz="1900" dirty="0" err="1" smtClean="0"/>
              <a:t>từ</a:t>
            </a:r>
            <a:r>
              <a:rPr lang="en-US" sz="1900" dirty="0" smtClean="0"/>
              <a:t> </a:t>
            </a:r>
            <a:r>
              <a:rPr lang="en-US" sz="1900" dirty="0" err="1" smtClean="0"/>
              <a:t>trạng</a:t>
            </a:r>
            <a:r>
              <a:rPr lang="en-US" sz="1900" dirty="0" smtClean="0"/>
              <a:t> </a:t>
            </a:r>
            <a:r>
              <a:rPr lang="en-US" sz="1900" dirty="0" err="1" smtClean="0"/>
              <a:t>thái</a:t>
            </a:r>
            <a:r>
              <a:rPr lang="en-US" sz="1900" dirty="0" smtClean="0"/>
              <a:t> </a:t>
            </a:r>
            <a:r>
              <a:rPr lang="en-US" sz="1900" dirty="0" err="1" smtClean="0"/>
              <a:t>này</a:t>
            </a:r>
            <a:r>
              <a:rPr lang="en-US" sz="1900" dirty="0" smtClean="0"/>
              <a:t> sang </a:t>
            </a:r>
            <a:r>
              <a:rPr lang="en-US" sz="1900" dirty="0" err="1" smtClean="0"/>
              <a:t>trạng</a:t>
            </a:r>
            <a:r>
              <a:rPr lang="en-US" sz="1900" dirty="0" smtClean="0"/>
              <a:t> </a:t>
            </a:r>
            <a:r>
              <a:rPr lang="en-US" sz="1900" dirty="0" err="1" smtClean="0"/>
              <a:t>thái</a:t>
            </a:r>
            <a:r>
              <a:rPr lang="en-US" sz="1900" dirty="0" smtClean="0"/>
              <a:t> </a:t>
            </a:r>
            <a:r>
              <a:rPr lang="en-US" sz="1900" dirty="0" err="1" smtClean="0"/>
              <a:t>khác</a:t>
            </a:r>
            <a:r>
              <a:rPr lang="en-US" sz="1900" dirty="0" smtClean="0"/>
              <a:t> </a:t>
            </a:r>
            <a:r>
              <a:rPr lang="en-US" sz="1900" dirty="0" err="1" smtClean="0"/>
              <a:t>theo</a:t>
            </a:r>
            <a:r>
              <a:rPr lang="en-US" sz="1900" dirty="0" smtClean="0"/>
              <a:t> </a:t>
            </a:r>
            <a:r>
              <a:rPr lang="en-US" sz="1900" dirty="0" err="1" smtClean="0"/>
              <a:t>một</a:t>
            </a:r>
            <a:r>
              <a:rPr lang="en-US" sz="1900" dirty="0" smtClean="0"/>
              <a:t> </a:t>
            </a:r>
            <a:r>
              <a:rPr lang="en-US" sz="1900" dirty="0" err="1" smtClean="0"/>
              <a:t>quy</a:t>
            </a:r>
            <a:r>
              <a:rPr lang="en-US" sz="1900" dirty="0" smtClean="0"/>
              <a:t> </a:t>
            </a:r>
            <a:r>
              <a:rPr lang="en-US" sz="1900" dirty="0" err="1" smtClean="0"/>
              <a:t>tắc</a:t>
            </a:r>
            <a:r>
              <a:rPr lang="en-US" sz="1900" dirty="0" smtClean="0"/>
              <a:t> </a:t>
            </a:r>
            <a:r>
              <a:rPr lang="en-US" sz="1900" dirty="0" err="1" smtClean="0"/>
              <a:t>xác</a:t>
            </a:r>
            <a:r>
              <a:rPr lang="en-US" sz="1900" dirty="0" smtClean="0"/>
              <a:t> </a:t>
            </a:r>
            <a:r>
              <a:rPr lang="en-US" sz="1900" dirty="0" err="1" smtClean="0"/>
              <a:t>định</a:t>
            </a:r>
            <a:r>
              <a:rPr lang="en-US" sz="1900" dirty="0" smtClean="0"/>
              <a:t> </a:t>
            </a:r>
            <a:r>
              <a:rPr lang="en-US" sz="1900" dirty="0" err="1" smtClean="0"/>
              <a:t>của</a:t>
            </a:r>
            <a:r>
              <a:rPr lang="en-US" sz="1900" dirty="0" smtClean="0"/>
              <a:t> </a:t>
            </a:r>
            <a:r>
              <a:rPr lang="en-US" sz="1900" dirty="0" err="1" smtClean="0"/>
              <a:t>hệ</a:t>
            </a:r>
            <a:r>
              <a:rPr lang="en-US" sz="1900" dirty="0" smtClean="0"/>
              <a:t> </a:t>
            </a:r>
            <a:r>
              <a:rPr lang="en-US" sz="1900" dirty="0" err="1" smtClean="0"/>
              <a:t>thống</a:t>
            </a:r>
            <a:r>
              <a:rPr lang="en-US" sz="1900" dirty="0" smtClean="0"/>
              <a:t>.  </a:t>
            </a:r>
            <a:r>
              <a:rPr lang="en-US" sz="1900" dirty="0" err="1" smtClean="0"/>
              <a:t>Biểu</a:t>
            </a:r>
            <a:r>
              <a:rPr lang="en-US" sz="1900" dirty="0" smtClean="0"/>
              <a:t> </a:t>
            </a:r>
            <a:r>
              <a:rPr lang="en-US" sz="1900" dirty="0" err="1" smtClean="0"/>
              <a:t>đồ</a:t>
            </a:r>
            <a:r>
              <a:rPr lang="en-US" sz="1900" dirty="0" smtClean="0"/>
              <a:t> </a:t>
            </a:r>
            <a:r>
              <a:rPr lang="en-US" sz="1900" dirty="0" err="1" smtClean="0"/>
              <a:t>này</a:t>
            </a:r>
            <a:r>
              <a:rPr lang="en-US" sz="1900" dirty="0" smtClean="0"/>
              <a:t> </a:t>
            </a:r>
            <a:r>
              <a:rPr lang="en-US" sz="1900" dirty="0" err="1" smtClean="0"/>
              <a:t>được</a:t>
            </a:r>
            <a:r>
              <a:rPr lang="en-US" sz="1900" dirty="0" smtClean="0"/>
              <a:t> </a:t>
            </a:r>
            <a:r>
              <a:rPr lang="en-US" sz="1900" dirty="0" err="1" smtClean="0"/>
              <a:t>sử</a:t>
            </a:r>
            <a:r>
              <a:rPr lang="en-US" sz="1900" dirty="0" smtClean="0"/>
              <a:t> </a:t>
            </a:r>
            <a:r>
              <a:rPr lang="en-US" sz="1900" dirty="0" err="1" smtClean="0"/>
              <a:t>dụng</a:t>
            </a:r>
            <a:r>
              <a:rPr lang="en-US" sz="1900" dirty="0" smtClean="0"/>
              <a:t> </a:t>
            </a:r>
            <a:r>
              <a:rPr lang="en-US" sz="1900" dirty="0" err="1" smtClean="0"/>
              <a:t>khi</a:t>
            </a:r>
            <a:r>
              <a:rPr lang="en-US" sz="1900" dirty="0" smtClean="0"/>
              <a:t> </a:t>
            </a:r>
            <a:r>
              <a:rPr lang="en-US" sz="1900" dirty="0" err="1" smtClean="0"/>
              <a:t>các</a:t>
            </a:r>
            <a:r>
              <a:rPr lang="en-US" sz="1900" dirty="0" smtClean="0"/>
              <a:t> </a:t>
            </a:r>
            <a:r>
              <a:rPr lang="en-US" sz="1900" dirty="0" err="1" smtClean="0"/>
              <a:t>trạng</a:t>
            </a:r>
            <a:r>
              <a:rPr lang="en-US" sz="1900" dirty="0" smtClean="0"/>
              <a:t> </a:t>
            </a:r>
            <a:r>
              <a:rPr lang="en-US" sz="1900" dirty="0" err="1" smtClean="0"/>
              <a:t>thái</a:t>
            </a:r>
            <a:r>
              <a:rPr lang="en-US" sz="1900" dirty="0" smtClean="0"/>
              <a:t> </a:t>
            </a:r>
            <a:r>
              <a:rPr lang="en-US" sz="1900" dirty="0" err="1" smtClean="0"/>
              <a:t>của</a:t>
            </a:r>
            <a:r>
              <a:rPr lang="en-US" sz="1900" dirty="0" smtClean="0"/>
              <a:t> </a:t>
            </a:r>
            <a:r>
              <a:rPr lang="en-US" sz="1900" dirty="0" err="1" smtClean="0"/>
              <a:t>hệ</a:t>
            </a:r>
            <a:r>
              <a:rPr lang="en-US" sz="1900" dirty="0" smtClean="0"/>
              <a:t> </a:t>
            </a:r>
            <a:r>
              <a:rPr lang="en-US" sz="1900" dirty="0" err="1" smtClean="0"/>
              <a:t>thống</a:t>
            </a:r>
            <a:r>
              <a:rPr lang="en-US" sz="1900" dirty="0" smtClean="0"/>
              <a:t> </a:t>
            </a:r>
            <a:r>
              <a:rPr lang="en-US" sz="1900" dirty="0" err="1" smtClean="0"/>
              <a:t>là</a:t>
            </a:r>
            <a:r>
              <a:rPr lang="en-US" sz="1900" dirty="0" smtClean="0"/>
              <a:t> </a:t>
            </a:r>
            <a:r>
              <a:rPr lang="en-US" sz="1900" dirty="0" err="1" smtClean="0"/>
              <a:t>hữu</a:t>
            </a:r>
            <a:r>
              <a:rPr lang="en-US" sz="1900" dirty="0" smtClean="0"/>
              <a:t> </a:t>
            </a:r>
            <a:r>
              <a:rPr lang="en-US" sz="1900" dirty="0" err="1" smtClean="0"/>
              <a:t>hạn</a:t>
            </a:r>
            <a:r>
              <a:rPr lang="en-US" sz="1900" dirty="0"/>
              <a:t> </a:t>
            </a:r>
            <a:r>
              <a:rPr lang="en-US" sz="1900" dirty="0" smtClean="0"/>
              <a:t>(</a:t>
            </a:r>
            <a:r>
              <a:rPr lang="en-US" sz="1900" dirty="0" err="1" smtClean="0"/>
              <a:t>không</a:t>
            </a:r>
            <a:r>
              <a:rPr lang="en-US" sz="1900" dirty="0" smtClean="0"/>
              <a:t> </a:t>
            </a:r>
            <a:r>
              <a:rPr lang="en-US" sz="1900" dirty="0" err="1" smtClean="0"/>
              <a:t>thể</a:t>
            </a:r>
            <a:r>
              <a:rPr lang="en-US" sz="1900" dirty="0" smtClean="0"/>
              <a:t> </a:t>
            </a:r>
            <a:r>
              <a:rPr lang="en-US" sz="1900" dirty="0" err="1" smtClean="0"/>
              <a:t>đo</a:t>
            </a:r>
            <a:r>
              <a:rPr lang="en-US" sz="1900" dirty="0" smtClean="0"/>
              <a:t> </a:t>
            </a:r>
            <a:r>
              <a:rPr lang="en-US" sz="1900" dirty="0" err="1" smtClean="0"/>
              <a:t>đếm</a:t>
            </a:r>
            <a:r>
              <a:rPr lang="en-US" sz="1900" dirty="0" smtClean="0"/>
              <a:t> </a:t>
            </a:r>
            <a:r>
              <a:rPr lang="en-US" sz="1900" dirty="0" err="1" smtClean="0"/>
              <a:t>được</a:t>
            </a:r>
            <a:r>
              <a:rPr lang="en-US" sz="1900" dirty="0" smtClean="0"/>
              <a:t>). </a:t>
            </a:r>
            <a:r>
              <a:rPr lang="vi-VN" sz="1900" dirty="0" smtClean="0"/>
              <a:t>Ví dụ</a:t>
            </a:r>
            <a:r>
              <a:rPr lang="en-US" sz="1900" dirty="0"/>
              <a:t>:</a:t>
            </a:r>
            <a:endParaRPr lang="en-US" sz="1900" dirty="0" smtClean="0"/>
          </a:p>
          <a:p>
            <a:pPr marL="724535" lvl="1">
              <a:buFont typeface="Wingdings" panose="05000000000000000000" pitchFamily="2" charset="2"/>
              <a:buChar char="ü"/>
            </a:pPr>
            <a:r>
              <a:rPr lang="vi-VN" sz="1900" dirty="0" smtClean="0"/>
              <a:t>Giỏ hàng</a:t>
            </a:r>
            <a:r>
              <a:rPr lang="en-US" sz="1900" dirty="0" smtClean="0"/>
              <a:t> </a:t>
            </a:r>
            <a:r>
              <a:rPr lang="vi-VN" sz="1900" dirty="0" smtClean="0"/>
              <a:t>(</a:t>
            </a:r>
            <a:r>
              <a:rPr lang="vi-VN" sz="1900" dirty="0" smtClean="0">
                <a:solidFill>
                  <a:srgbClr val="92D050"/>
                </a:solidFill>
              </a:rPr>
              <a:t>đối tượng</a:t>
            </a:r>
            <a:r>
              <a:rPr lang="vi-VN" sz="1900" dirty="0" smtClean="0"/>
              <a:t>) sẽ </a:t>
            </a:r>
            <a:r>
              <a:rPr lang="vi-VN" sz="1900" dirty="0"/>
              <a:t>chuyển từ trạng thái </a:t>
            </a:r>
            <a:r>
              <a:rPr lang="vi-VN" sz="1900" dirty="0" smtClean="0"/>
              <a:t>rỗng (</a:t>
            </a:r>
            <a:r>
              <a:rPr lang="vi-VN" sz="1900" dirty="0" smtClean="0">
                <a:solidFill>
                  <a:srgbClr val="92D050"/>
                </a:solidFill>
              </a:rPr>
              <a:t>trạng thái</a:t>
            </a:r>
            <a:r>
              <a:rPr lang="vi-VN" sz="1900" dirty="0" smtClean="0"/>
              <a:t>) sang </a:t>
            </a:r>
            <a:r>
              <a:rPr lang="vi-VN" sz="1900" dirty="0"/>
              <a:t>trạng thái </a:t>
            </a:r>
            <a:r>
              <a:rPr lang="vi-VN" sz="1900" dirty="0" smtClean="0"/>
              <a:t>có hàng (</a:t>
            </a:r>
            <a:r>
              <a:rPr lang="vi-VN" sz="1900" dirty="0" smtClean="0">
                <a:solidFill>
                  <a:srgbClr val="92D050"/>
                </a:solidFill>
              </a:rPr>
              <a:t>trạng thái</a:t>
            </a:r>
            <a:r>
              <a:rPr lang="vi-VN" sz="1900" dirty="0" smtClean="0"/>
              <a:t>) khi chọn sản phẩm và add vào giỏ hàng (</a:t>
            </a:r>
            <a:r>
              <a:rPr lang="vi-VN" sz="1900" dirty="0" smtClean="0">
                <a:solidFill>
                  <a:srgbClr val="92D050"/>
                </a:solidFill>
              </a:rPr>
              <a:t>sự kiện</a:t>
            </a:r>
            <a:r>
              <a:rPr lang="vi-VN" sz="1900" dirty="0" smtClean="0"/>
              <a:t>). </a:t>
            </a:r>
            <a:endParaRPr lang="en-US" sz="1900" dirty="0" smtClean="0"/>
          </a:p>
          <a:p>
            <a:pPr marL="724535" lvl="1">
              <a:buFont typeface="Wingdings" panose="05000000000000000000" pitchFamily="2" charset="2"/>
              <a:buChar char="ü"/>
            </a:pPr>
            <a:r>
              <a:rPr lang="vi-VN" sz="1900" dirty="0"/>
              <a:t>Giỏ </a:t>
            </a:r>
            <a:r>
              <a:rPr lang="vi-VN" sz="1900" dirty="0" smtClean="0"/>
              <a:t>hàng bắt đầu với trạng thái rỗng.</a:t>
            </a:r>
            <a:endParaRPr lang="en-US" sz="1900" dirty="0" smtClean="0"/>
          </a:p>
          <a:p>
            <a:pPr>
              <a:buFont typeface="Wingdings" panose="05000000000000000000" pitchFamily="2" charset="2"/>
              <a:buChar char="v"/>
            </a:pPr>
            <a:r>
              <a:rPr lang="vi-VN" sz="1900" dirty="0"/>
              <a:t>Biểu đồ trạng thái thể hiện </a:t>
            </a:r>
            <a:r>
              <a:rPr lang="vi-VN" sz="1900" dirty="0" smtClean="0"/>
              <a:t>các khía </a:t>
            </a:r>
            <a:r>
              <a:rPr lang="vi-VN" sz="1900" dirty="0"/>
              <a:t>cạnh </a:t>
            </a:r>
            <a:r>
              <a:rPr lang="vi-VN" sz="1900" dirty="0" smtClean="0"/>
              <a:t>khi </a:t>
            </a:r>
            <a:r>
              <a:rPr lang="vi-VN" sz="1900" dirty="0"/>
              <a:t>xem xét trạng thái của một đối tượng: </a:t>
            </a:r>
          </a:p>
          <a:p>
            <a:pPr lvl="1">
              <a:buFont typeface="Wingdings" panose="05000000000000000000" pitchFamily="2" charset="2"/>
              <a:buChar char="ü"/>
            </a:pPr>
            <a:r>
              <a:rPr lang="vi-VN" sz="1900" dirty="0"/>
              <a:t>Trạng thái ban đầu </a:t>
            </a:r>
            <a:r>
              <a:rPr lang="en-US" sz="1900" dirty="0"/>
              <a:t>, </a:t>
            </a:r>
            <a:r>
              <a:rPr lang="en-US" sz="1900" dirty="0" err="1"/>
              <a:t>giữa</a:t>
            </a:r>
            <a:r>
              <a:rPr lang="en-US" sz="1900" dirty="0"/>
              <a:t>, </a:t>
            </a:r>
            <a:r>
              <a:rPr lang="en-US" sz="1900" dirty="0" err="1"/>
              <a:t>kết</a:t>
            </a:r>
            <a:r>
              <a:rPr lang="en-US" sz="1900" dirty="0"/>
              <a:t> </a:t>
            </a:r>
            <a:r>
              <a:rPr lang="en-US" sz="1900" dirty="0" err="1"/>
              <a:t>thúc.</a:t>
            </a:r>
            <a:endParaRPr lang="en-US" sz="1900" dirty="0"/>
          </a:p>
          <a:p>
            <a:pPr lvl="1">
              <a:buFont typeface="Wingdings" panose="05000000000000000000" pitchFamily="2" charset="2"/>
              <a:buChar char="ü"/>
            </a:pPr>
            <a:r>
              <a:rPr lang="vi-VN" sz="1900" dirty="0"/>
              <a:t>Sự biến đổi giữa các trạng thái</a:t>
            </a:r>
            <a:r>
              <a:rPr lang="en-US" altLang="vi-VN" sz="1900" dirty="0"/>
              <a:t>.</a:t>
            </a:r>
            <a:endParaRPr lang="vi-VN" sz="1900" dirty="0"/>
          </a:p>
          <a:p>
            <a:pPr lvl="1">
              <a:buFont typeface="Wingdings" panose="05000000000000000000" pitchFamily="2" charset="2"/>
              <a:buChar char="ü"/>
            </a:pPr>
            <a:r>
              <a:rPr lang="vi-VN" sz="1900" dirty="0"/>
              <a:t>Những sự kiện gây nên sự biến </a:t>
            </a:r>
            <a:r>
              <a:rPr lang="en-US" sz="1900" dirty="0" err="1" smtClean="0"/>
              <a:t>đổi</a:t>
            </a:r>
            <a:r>
              <a:rPr lang="en-US" sz="1900" dirty="0" smtClean="0"/>
              <a:t> </a:t>
            </a:r>
            <a:r>
              <a:rPr lang="vi-VN" sz="1900" dirty="0" smtClean="0"/>
              <a:t>trạng thái</a:t>
            </a:r>
            <a:r>
              <a:rPr lang="en-US" altLang="vi-VN" sz="1900" dirty="0" smtClean="0"/>
              <a:t>.</a:t>
            </a:r>
          </a:p>
          <a:p>
            <a:pPr lvl="1">
              <a:buFont typeface="Wingdings" panose="05000000000000000000" pitchFamily="2" charset="2"/>
              <a:buChar char="ü"/>
            </a:pPr>
            <a:r>
              <a:rPr lang="en-US" sz="1900" dirty="0" err="1" smtClean="0"/>
              <a:t>Các</a:t>
            </a:r>
            <a:r>
              <a:rPr lang="en-US" sz="1900" dirty="0" smtClean="0"/>
              <a:t> </a:t>
            </a:r>
            <a:r>
              <a:rPr lang="en-US" sz="1900" dirty="0" err="1" smtClean="0"/>
              <a:t>hành</a:t>
            </a:r>
            <a:r>
              <a:rPr lang="en-US" sz="1900" dirty="0" smtClean="0"/>
              <a:t> </a:t>
            </a:r>
            <a:r>
              <a:rPr lang="en-US" sz="1900" dirty="0" err="1" smtClean="0"/>
              <a:t>động</a:t>
            </a:r>
            <a:r>
              <a:rPr lang="en-US" sz="1900" dirty="0" smtClean="0"/>
              <a:t> </a:t>
            </a:r>
            <a:r>
              <a:rPr lang="en-US" sz="1900" dirty="0" err="1" smtClean="0"/>
              <a:t>là</a:t>
            </a:r>
            <a:r>
              <a:rPr lang="en-US" sz="1900" dirty="0" smtClean="0"/>
              <a:t> </a:t>
            </a:r>
            <a:r>
              <a:rPr lang="en-US" sz="1900" dirty="0" err="1" smtClean="0"/>
              <a:t>kết</a:t>
            </a:r>
            <a:r>
              <a:rPr lang="en-US" sz="1900" dirty="0" smtClean="0"/>
              <a:t> </a:t>
            </a:r>
            <a:r>
              <a:rPr lang="en-US" sz="1900" dirty="0" err="1" smtClean="0"/>
              <a:t>quả</a:t>
            </a:r>
            <a:r>
              <a:rPr lang="en-US" sz="1900" dirty="0" smtClean="0"/>
              <a:t> </a:t>
            </a:r>
            <a:r>
              <a:rPr lang="en-US" sz="1900" dirty="0" err="1" smtClean="0"/>
              <a:t>của</a:t>
            </a:r>
            <a:r>
              <a:rPr lang="en-US" sz="1900" dirty="0" smtClean="0"/>
              <a:t> </a:t>
            </a:r>
            <a:r>
              <a:rPr lang="en-US" sz="1900" dirty="0" err="1" smtClean="0"/>
              <a:t>biến</a:t>
            </a:r>
            <a:r>
              <a:rPr lang="en-US" sz="1900" dirty="0" smtClean="0"/>
              <a:t> </a:t>
            </a:r>
            <a:r>
              <a:rPr lang="en-US" sz="1900" dirty="0" err="1" smtClean="0"/>
              <a:t>đổi</a:t>
            </a:r>
            <a:r>
              <a:rPr lang="en-US" sz="1900" dirty="0" smtClean="0"/>
              <a:t> </a:t>
            </a:r>
            <a:r>
              <a:rPr lang="en-US" sz="1900" dirty="0" err="1" smtClean="0"/>
              <a:t>trạng</a:t>
            </a:r>
            <a:r>
              <a:rPr lang="en-US" sz="1900" dirty="0" smtClean="0"/>
              <a:t> </a:t>
            </a:r>
            <a:r>
              <a:rPr lang="en-US" sz="1900" dirty="0" err="1" smtClean="0"/>
              <a:t>thái</a:t>
            </a:r>
            <a:r>
              <a:rPr lang="en-US" sz="1900" dirty="0" smtClean="0"/>
              <a:t>.</a:t>
            </a:r>
            <a:endParaRPr lang="vi-VN" sz="1900" dirty="0" smtClean="0"/>
          </a:p>
          <a:p>
            <a:pPr marL="537210" lvl="1" indent="0">
              <a:buNone/>
            </a:pPr>
            <a:endParaRPr lang="vi-VN" sz="1900" dirty="0" smtClean="0"/>
          </a:p>
          <a:p>
            <a:pPr marL="64135" indent="0">
              <a:buNone/>
            </a:pPr>
            <a:endParaRPr lang="en-US" sz="1900" dirty="0">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8879"/>
            <a:ext cx="7315200" cy="799306"/>
          </a:xfrm>
        </p:spPr>
        <p:txBody>
          <a:bodyPr/>
          <a:lstStyle/>
          <a:p>
            <a:r>
              <a:rPr lang="en-US" dirty="0" smtClean="0"/>
              <a:t>3.5. </a:t>
            </a:r>
            <a:r>
              <a:rPr lang="vi-VN" dirty="0"/>
              <a:t>Use case testing</a:t>
            </a:r>
            <a:endParaRPr lang="en-US" dirty="0"/>
          </a:p>
        </p:txBody>
      </p:sp>
      <p:sp>
        <p:nvSpPr>
          <p:cNvPr id="3" name="Content Placeholder 2"/>
          <p:cNvSpPr>
            <a:spLocks noGrp="1"/>
          </p:cNvSpPr>
          <p:nvPr>
            <p:ph idx="1"/>
          </p:nvPr>
        </p:nvSpPr>
        <p:spPr>
          <a:xfrm>
            <a:off x="533400" y="848185"/>
            <a:ext cx="8001000" cy="4572000"/>
          </a:xfrm>
        </p:spPr>
        <p:txBody>
          <a:bodyPr>
            <a:normAutofit/>
          </a:bodyPr>
          <a:lstStyle/>
          <a:p>
            <a:pPr>
              <a:buFont typeface="Wingdings" panose="05000000000000000000" pitchFamily="2" charset="2"/>
              <a:buChar char="v"/>
            </a:pPr>
            <a:r>
              <a:rPr lang="vi-VN" sz="1900" dirty="0"/>
              <a:t>Use case </a:t>
            </a:r>
            <a:endParaRPr lang="en-US" sz="1900" dirty="0" smtClean="0"/>
          </a:p>
          <a:p>
            <a:pPr lvl="1">
              <a:buFont typeface="Wingdings" panose="05000000000000000000" pitchFamily="2" charset="2"/>
              <a:buChar char="ü"/>
            </a:pPr>
            <a:r>
              <a:rPr lang="vi-VN" sz="1900" dirty="0"/>
              <a:t>Use case mô tả sự tương tác </a:t>
            </a:r>
            <a:r>
              <a:rPr lang="vi-VN" sz="1900" dirty="0" smtClean="0"/>
              <a:t>giữa </a:t>
            </a:r>
            <a:r>
              <a:rPr lang="vi-VN" sz="1900" dirty="0"/>
              <a:t>người dùng bên ngoài </a:t>
            </a:r>
            <a:r>
              <a:rPr lang="vi-VN" sz="1900" dirty="0" smtClean="0"/>
              <a:t>và </a:t>
            </a:r>
            <a:r>
              <a:rPr lang="vi-VN" sz="1900" dirty="0"/>
              <a:t>hệ </a:t>
            </a:r>
            <a:r>
              <a:rPr lang="vi-VN" sz="1900" dirty="0" smtClean="0"/>
              <a:t>thống</a:t>
            </a:r>
            <a:r>
              <a:rPr lang="en-US" altLang="vi-VN" sz="1900" dirty="0" smtClean="0"/>
              <a:t>.</a:t>
            </a:r>
            <a:endParaRPr lang="vi-VN" sz="1900" dirty="0" smtClean="0"/>
          </a:p>
          <a:p>
            <a:pPr lvl="1">
              <a:buFont typeface="Wingdings" panose="05000000000000000000" pitchFamily="2" charset="2"/>
              <a:buChar char="ü"/>
            </a:pPr>
            <a:r>
              <a:rPr lang="vi-VN" sz="1900" dirty="0"/>
              <a:t>Mỗi Use case </a:t>
            </a:r>
            <a:r>
              <a:rPr lang="vi-VN" sz="1900" dirty="0" smtClean="0"/>
              <a:t>mô </a:t>
            </a:r>
            <a:r>
              <a:rPr lang="vi-VN" sz="1900" dirty="0"/>
              <a:t>tả cách </a:t>
            </a:r>
            <a:r>
              <a:rPr lang="vi-VN" sz="1900" dirty="0" smtClean="0"/>
              <a:t>thức </a:t>
            </a:r>
            <a:r>
              <a:rPr lang="vi-VN" sz="1900" dirty="0"/>
              <a:t>actor tương tác với hệ thống để đạt được mục tiêu nào đó.</a:t>
            </a:r>
            <a:endParaRPr lang="vi-VN" sz="1900" dirty="0" smtClean="0"/>
          </a:p>
          <a:p>
            <a:pPr>
              <a:buFont typeface="Wingdings" panose="05000000000000000000" pitchFamily="2" charset="2"/>
              <a:buChar char="v"/>
            </a:pPr>
            <a:r>
              <a:rPr lang="vi-VN" sz="1900" dirty="0" smtClean="0"/>
              <a:t>Use </a:t>
            </a:r>
            <a:r>
              <a:rPr lang="vi-VN" sz="1900" dirty="0"/>
              <a:t>case testing </a:t>
            </a:r>
            <a:r>
              <a:rPr lang="vi-VN" sz="1900" dirty="0" smtClean="0"/>
              <a:t>dựa </a:t>
            </a:r>
            <a:r>
              <a:rPr lang="vi-VN" sz="1900" dirty="0"/>
              <a:t>trên các tương tác của </a:t>
            </a:r>
            <a:r>
              <a:rPr lang="en-US" sz="1900" dirty="0" err="1" smtClean="0"/>
              <a:t>người</a:t>
            </a:r>
            <a:r>
              <a:rPr lang="en-US" sz="1900" dirty="0" smtClean="0"/>
              <a:t> </a:t>
            </a:r>
            <a:r>
              <a:rPr lang="en-US" sz="1900" dirty="0" err="1" smtClean="0"/>
              <a:t>dùng</a:t>
            </a:r>
            <a:r>
              <a:rPr lang="en-US" sz="1900" dirty="0" smtClean="0"/>
              <a:t> </a:t>
            </a:r>
            <a:r>
              <a:rPr lang="en-US" sz="1900" dirty="0" err="1" smtClean="0"/>
              <a:t>bên</a:t>
            </a:r>
            <a:r>
              <a:rPr lang="en-US" sz="1900" dirty="0" smtClean="0"/>
              <a:t> </a:t>
            </a:r>
            <a:r>
              <a:rPr lang="en-US" sz="1900" dirty="0" err="1" smtClean="0"/>
              <a:t>ngoài</a:t>
            </a:r>
            <a:r>
              <a:rPr lang="en-US" sz="1900" dirty="0" smtClean="0"/>
              <a:t> </a:t>
            </a:r>
            <a:r>
              <a:rPr lang="vi-VN" sz="1900" dirty="0" smtClean="0"/>
              <a:t>với </a:t>
            </a:r>
            <a:r>
              <a:rPr lang="vi-VN" sz="1900" dirty="0"/>
              <a:t>hệ thống để tạo ra các ngữ cảnh test cho toàn hệ thống từ trạng thái bắt đầu cho đến kết thúc.</a:t>
            </a:r>
            <a:endParaRPr lang="en-US" sz="1900" dirty="0"/>
          </a:p>
          <a:p>
            <a:pPr>
              <a:buFont typeface="Wingdings" panose="05000000000000000000" pitchFamily="2" charset="2"/>
              <a:buChar char="v"/>
            </a:pPr>
            <a:r>
              <a:rPr lang="vi-VN" sz="1900" dirty="0"/>
              <a:t>Kỹ thuật này </a:t>
            </a:r>
            <a:r>
              <a:rPr lang="en-US" sz="1900" dirty="0" err="1" smtClean="0"/>
              <a:t>thường</a:t>
            </a:r>
            <a:r>
              <a:rPr lang="en-US" sz="1900" dirty="0" smtClean="0"/>
              <a:t> </a:t>
            </a:r>
            <a:r>
              <a:rPr lang="vi-VN" sz="1900" dirty="0" smtClean="0"/>
              <a:t>được </a:t>
            </a:r>
            <a:r>
              <a:rPr lang="vi-VN" sz="1900" dirty="0"/>
              <a:t>sử </a:t>
            </a:r>
            <a:r>
              <a:rPr lang="vi-VN" sz="1900"/>
              <a:t>dụng </a:t>
            </a:r>
            <a:r>
              <a:rPr lang="vi-VN" sz="1900" smtClean="0"/>
              <a:t>trong </a:t>
            </a:r>
            <a:r>
              <a:rPr lang="vi-VN" sz="1900" dirty="0" smtClean="0"/>
              <a:t>test </a:t>
            </a:r>
            <a:r>
              <a:rPr lang="vi-VN" sz="1900" dirty="0"/>
              <a:t>tiếp nhận </a:t>
            </a:r>
            <a:r>
              <a:rPr lang="en-US" sz="1900" dirty="0" smtClean="0"/>
              <a:t>(</a:t>
            </a:r>
            <a:r>
              <a:rPr lang="vi-VN" sz="1900" dirty="0" smtClean="0"/>
              <a:t>acceptance</a:t>
            </a:r>
            <a:r>
              <a:rPr lang="en-US" sz="1900" dirty="0" smtClean="0"/>
              <a:t> test</a:t>
            </a:r>
            <a:r>
              <a:rPr lang="vi-VN" sz="1900" dirty="0" smtClean="0"/>
              <a:t>).</a:t>
            </a:r>
            <a:endParaRPr lang="en-US" sz="1900" dirty="0"/>
          </a:p>
          <a:p>
            <a:pPr marL="64135" indent="0">
              <a:buNone/>
            </a:pPr>
            <a:endParaRPr lang="en-US" sz="19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86400"/>
          </a:xfrm>
        </p:spPr>
        <p:txBody>
          <a:bodyPr>
            <a:normAutofit/>
          </a:bodyPr>
          <a:lstStyle/>
          <a:p>
            <a:pPr marL="64135" indent="0" algn="ctr">
              <a:buNone/>
            </a:pPr>
            <a:endParaRPr lang="en-US" sz="2800" b="1" i="1" dirty="0" smtClean="0">
              <a:solidFill>
                <a:srgbClr val="FF0000"/>
              </a:solidFill>
              <a:latin typeface="Baskerville Old Face" panose="02020602080505020303" pitchFamily="18" charset="0"/>
            </a:endParaRPr>
          </a:p>
          <a:p>
            <a:pPr marL="64135" indent="0" algn="ctr">
              <a:buNone/>
            </a:pPr>
            <a:r>
              <a:rPr lang="en-US" sz="3600" b="1" i="1" dirty="0" smtClean="0">
                <a:solidFill>
                  <a:srgbClr val="FF0000"/>
                </a:solidFill>
                <a:latin typeface="Arial (Body)" charset="0"/>
                <a:cs typeface="Arial (Body)" charset="0"/>
              </a:rPr>
              <a:t>XIN CẢM ƠN VÌ ĐÃ LẮNG NGHE !</a:t>
            </a:r>
          </a:p>
          <a:p>
            <a:pPr marL="64135" indent="0" algn="ctr">
              <a:buNone/>
            </a:pPr>
            <a:endParaRPr lang="en-US" sz="2800" b="1" i="1" dirty="0" smtClean="0">
              <a:solidFill>
                <a:srgbClr val="FF0000"/>
              </a:solidFill>
              <a:latin typeface="Baskerville Old Face" panose="02020602080505020303" pitchFamily="18" charset="0"/>
            </a:endParaRPr>
          </a:p>
          <a:p>
            <a:pPr marL="64135" indent="0" algn="ctr">
              <a:buNone/>
            </a:pPr>
            <a:r>
              <a:rPr lang="en-US" sz="13800" b="1" dirty="0" smtClean="0"/>
              <a:t>Q&amp;A?</a:t>
            </a:r>
            <a:endParaRPr lang="en-US" sz="138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NỘI DUNG</a:t>
            </a:r>
            <a:endParaRPr lang="en-US" dirty="0"/>
          </a:p>
        </p:txBody>
      </p:sp>
      <p:sp>
        <p:nvSpPr>
          <p:cNvPr id="29" name="Content Placeholder 28"/>
          <p:cNvSpPr>
            <a:spLocks noGrp="1"/>
          </p:cNvSpPr>
          <p:nvPr>
            <p:ph idx="1"/>
          </p:nvPr>
        </p:nvSpPr>
        <p:spPr>
          <a:xfrm>
            <a:off x="1447800" y="1371600"/>
            <a:ext cx="6629400" cy="4191000"/>
          </a:xfrm>
        </p:spPr>
        <p:txBody>
          <a:bodyPr>
            <a:normAutofit/>
          </a:bodyPr>
          <a:lstStyle/>
          <a:p>
            <a:pPr marL="514350" indent="-514350">
              <a:buFont typeface="+mj-lt"/>
              <a:buAutoNum type="arabicPeriod"/>
            </a:pPr>
            <a:r>
              <a:rPr lang="en-US" sz="2400" dirty="0" err="1" smtClean="0"/>
              <a:t>Giới</a:t>
            </a:r>
            <a:r>
              <a:rPr lang="en-US" sz="2400" dirty="0" smtClean="0"/>
              <a:t> </a:t>
            </a:r>
            <a:r>
              <a:rPr lang="en-US" sz="2400" dirty="0" err="1" smtClean="0"/>
              <a:t>thiệu</a:t>
            </a:r>
            <a:r>
              <a:rPr lang="en-US" sz="2400" dirty="0" smtClean="0"/>
              <a:t> test </a:t>
            </a:r>
            <a:r>
              <a:rPr lang="en-US" sz="2400" dirty="0" err="1" smtClean="0"/>
              <a:t>hộp</a:t>
            </a:r>
            <a:r>
              <a:rPr lang="en-US" sz="2400" dirty="0" smtClean="0"/>
              <a:t> </a:t>
            </a:r>
            <a:r>
              <a:rPr lang="en-US" sz="2400" dirty="0" err="1" smtClean="0"/>
              <a:t>đen</a:t>
            </a:r>
            <a:endParaRPr lang="en-US" sz="2400" dirty="0" smtClean="0"/>
          </a:p>
          <a:p>
            <a:pPr marL="514350" indent="-514350">
              <a:buFont typeface="+mj-lt"/>
              <a:buAutoNum type="arabicPeriod"/>
            </a:pPr>
            <a:r>
              <a:rPr lang="en-US" sz="2400" dirty="0" err="1"/>
              <a:t>Ưu</a:t>
            </a:r>
            <a:r>
              <a:rPr lang="en-US" sz="2400" dirty="0"/>
              <a:t>, </a:t>
            </a:r>
            <a:r>
              <a:rPr lang="en-US" sz="2400" dirty="0" err="1"/>
              <a:t>Nhược</a:t>
            </a:r>
            <a:r>
              <a:rPr lang="en-US" sz="2400" dirty="0"/>
              <a:t> </a:t>
            </a:r>
            <a:r>
              <a:rPr lang="en-US" sz="2400" dirty="0" err="1" smtClean="0"/>
              <a:t>điểm</a:t>
            </a:r>
            <a:endParaRPr lang="en-US" sz="2400" dirty="0" smtClean="0"/>
          </a:p>
          <a:p>
            <a:pPr marL="514350" indent="-514350">
              <a:buFont typeface="+mj-lt"/>
              <a:buAutoNum type="arabicPeriod"/>
            </a:pPr>
            <a:r>
              <a:rPr lang="en-US" sz="2400" dirty="0" err="1"/>
              <a:t>Các</a:t>
            </a:r>
            <a:r>
              <a:rPr lang="en-US" sz="2400" dirty="0"/>
              <a:t> </a:t>
            </a:r>
            <a:r>
              <a:rPr lang="en-US" sz="2400" dirty="0" err="1"/>
              <a:t>phương</a:t>
            </a:r>
            <a:r>
              <a:rPr lang="en-US" sz="2400" dirty="0"/>
              <a:t> </a:t>
            </a:r>
            <a:r>
              <a:rPr lang="en-US" sz="2400" dirty="0" err="1"/>
              <a:t>pháp</a:t>
            </a:r>
            <a:r>
              <a:rPr lang="en-US" sz="2400" dirty="0"/>
              <a:t> </a:t>
            </a:r>
            <a:r>
              <a:rPr lang="en-US" sz="2400" dirty="0" smtClean="0"/>
              <a:t>test </a:t>
            </a:r>
            <a:r>
              <a:rPr lang="en-US" sz="2400" dirty="0" err="1"/>
              <a:t>hộp</a:t>
            </a:r>
            <a:r>
              <a:rPr lang="en-US" sz="2400" dirty="0"/>
              <a:t> </a:t>
            </a:r>
            <a:r>
              <a:rPr lang="en-US" sz="2400" dirty="0" err="1" smtClean="0"/>
              <a:t>đen</a:t>
            </a:r>
            <a:endParaRPr lang="en-US" sz="24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030" y="370581"/>
            <a:ext cx="6858000" cy="799306"/>
          </a:xfrm>
        </p:spPr>
        <p:txBody>
          <a:bodyPr/>
          <a:lstStyle/>
          <a:p>
            <a:r>
              <a:rPr lang="en-US" dirty="0" smtClean="0"/>
              <a:t>I</a:t>
            </a:r>
            <a:r>
              <a:rPr lang="en-US" smtClean="0"/>
              <a:t>. Test hộp </a:t>
            </a:r>
            <a:r>
              <a:rPr lang="en-US" dirty="0" err="1" smtClean="0"/>
              <a:t>đen</a:t>
            </a:r>
            <a:r>
              <a:rPr lang="en-US" dirty="0" smtClean="0"/>
              <a:t/>
            </a:r>
            <a:br>
              <a:rPr lang="en-US" dirty="0" smtClean="0"/>
            </a:br>
            <a:endParaRPr lang="en-US" dirty="0"/>
          </a:p>
        </p:txBody>
      </p:sp>
      <p:sp>
        <p:nvSpPr>
          <p:cNvPr id="3" name="Content Placeholder 2"/>
          <p:cNvSpPr>
            <a:spLocks noGrp="1"/>
          </p:cNvSpPr>
          <p:nvPr>
            <p:ph idx="1"/>
          </p:nvPr>
        </p:nvSpPr>
        <p:spPr>
          <a:xfrm>
            <a:off x="381000" y="1214859"/>
            <a:ext cx="8246783" cy="1887616"/>
          </a:xfrm>
        </p:spPr>
        <p:txBody>
          <a:bodyPr>
            <a:normAutofit fontScale="85000" lnSpcReduction="20000"/>
          </a:bodyPr>
          <a:lstStyle/>
          <a:p>
            <a:pPr algn="just">
              <a:buFont typeface="Wingdings" panose="05000000000000000000" pitchFamily="2" charset="2"/>
              <a:buChar char="v"/>
            </a:pPr>
            <a:r>
              <a:rPr lang="vi-VN" sz="1900" dirty="0" smtClean="0"/>
              <a:t>Là </a:t>
            </a:r>
            <a:r>
              <a:rPr lang="en-US" sz="1900" dirty="0" smtClean="0"/>
              <a:t>test </a:t>
            </a:r>
            <a:r>
              <a:rPr lang="vi-VN" sz="1900" dirty="0" smtClean="0"/>
              <a:t>dựa </a:t>
            </a:r>
            <a:r>
              <a:rPr lang="vi-VN" sz="1900" dirty="0"/>
              <a:t>trên đầu </a:t>
            </a:r>
            <a:r>
              <a:rPr lang="vi-VN" sz="1900" dirty="0" smtClean="0"/>
              <a:t>vào</a:t>
            </a:r>
            <a:r>
              <a:rPr lang="en-US" sz="1900" dirty="0" smtClean="0"/>
              <a:t>, </a:t>
            </a:r>
            <a:r>
              <a:rPr lang="vi-VN" sz="1900" dirty="0" smtClean="0"/>
              <a:t>đầu </a:t>
            </a:r>
            <a:r>
              <a:rPr lang="vi-VN" sz="1900" dirty="0"/>
              <a:t>ra của chương trình </a:t>
            </a:r>
            <a:r>
              <a:rPr lang="vi-VN" sz="1900" dirty="0" smtClean="0"/>
              <a:t>mà </a:t>
            </a:r>
            <a:r>
              <a:rPr lang="vi-VN" sz="1900" dirty="0"/>
              <a:t>không quan tâm tới code </a:t>
            </a:r>
            <a:r>
              <a:rPr lang="en-US" sz="1900" dirty="0" err="1" smtClean="0"/>
              <a:t>của</a:t>
            </a:r>
            <a:r>
              <a:rPr lang="en-US" sz="1900" dirty="0" smtClean="0"/>
              <a:t> </a:t>
            </a:r>
            <a:r>
              <a:rPr lang="en-US" sz="1900" dirty="0" err="1" smtClean="0"/>
              <a:t>chương</a:t>
            </a:r>
            <a:r>
              <a:rPr lang="en-US" sz="1900" dirty="0" smtClean="0"/>
              <a:t> </a:t>
            </a:r>
            <a:r>
              <a:rPr lang="en-US" sz="1900" dirty="0" err="1" smtClean="0"/>
              <a:t>trình</a:t>
            </a:r>
            <a:r>
              <a:rPr lang="en-US" sz="1900" dirty="0" smtClean="0"/>
              <a:t> (</a:t>
            </a:r>
            <a:r>
              <a:rPr lang="vi-VN" sz="1900" dirty="0" smtClean="0"/>
              <a:t>Tester </a:t>
            </a:r>
            <a:r>
              <a:rPr lang="vi-VN" sz="1900" dirty="0"/>
              <a:t>xem phần mềm như là một hộp </a:t>
            </a:r>
            <a:r>
              <a:rPr lang="vi-VN" sz="1900" dirty="0" smtClean="0"/>
              <a:t>đen</a:t>
            </a:r>
            <a:r>
              <a:rPr lang="en-US" sz="1900" dirty="0"/>
              <a:t>).</a:t>
            </a:r>
          </a:p>
          <a:p>
            <a:pPr algn="just">
              <a:buFont typeface="Wingdings" panose="05000000000000000000" pitchFamily="2" charset="2"/>
              <a:buChar char="v"/>
            </a:pPr>
            <a:r>
              <a:rPr lang="vi-VN" sz="1800" dirty="0"/>
              <a:t>Tester chỉ đưa ra các đầu vào hợp lệ và không hợp lệ để xác định các kết quả đầu ra mong đợi chính xác. </a:t>
            </a:r>
            <a:endParaRPr lang="en-US" sz="1800" dirty="0" smtClean="0"/>
          </a:p>
          <a:p>
            <a:pPr algn="just">
              <a:buFont typeface="Wingdings" panose="05000000000000000000" pitchFamily="2" charset="2"/>
              <a:buChar char="v"/>
            </a:pPr>
            <a:r>
              <a:rPr lang="vi-VN" sz="1800" dirty="0" smtClean="0"/>
              <a:t>Mục </a:t>
            </a:r>
            <a:r>
              <a:rPr lang="vi-VN" sz="1800" dirty="0"/>
              <a:t>đích của Kiểm thử hộp đen là kiểm tra xem phần mềm có hoạt động như mong đợi trong tài liệu yêu cầu hay không và liệu có đáp ứng được tài liệu kỳ vọng của khách hàng hay không?</a:t>
            </a:r>
            <a:endParaRPr lang="en-US" sz="1900" dirty="0"/>
          </a:p>
        </p:txBody>
      </p:sp>
      <p:sp>
        <p:nvSpPr>
          <p:cNvPr id="17" name="TextBox 16"/>
          <p:cNvSpPr txBox="1"/>
          <p:nvPr/>
        </p:nvSpPr>
        <p:spPr>
          <a:xfrm>
            <a:off x="859117" y="3910110"/>
            <a:ext cx="1676400" cy="307777"/>
          </a:xfrm>
          <a:prstGeom prst="rect">
            <a:avLst/>
          </a:prstGeom>
          <a:noFill/>
        </p:spPr>
        <p:txBody>
          <a:bodyPr wrap="square" rtlCol="0">
            <a:spAutoFit/>
          </a:bodyPr>
          <a:lstStyle/>
          <a:p>
            <a:r>
              <a:rPr lang="en-US" sz="1400" u="sng" dirty="0" smtClean="0">
                <a:latin typeface="Tahoma" panose="020B0604030504040204" pitchFamily="34" charset="0"/>
                <a:ea typeface="Tahoma" panose="020B0604030504040204" pitchFamily="34" charset="0"/>
                <a:cs typeface="Tahoma" panose="020B0604030504040204" pitchFamily="34" charset="0"/>
              </a:rPr>
              <a:t>Information Area</a:t>
            </a:r>
            <a:endParaRPr lang="en-US" sz="1400" u="sng" dirty="0">
              <a:latin typeface="Tahoma" panose="020B0604030504040204" pitchFamily="34" charset="0"/>
              <a:ea typeface="Tahoma" panose="020B0604030504040204" pitchFamily="34" charset="0"/>
              <a:cs typeface="Tahoma" panose="020B0604030504040204" pitchFamily="34" charset="0"/>
            </a:endParaRPr>
          </a:p>
        </p:txBody>
      </p:sp>
      <p:sp>
        <p:nvSpPr>
          <p:cNvPr id="24" name="TextBox 23"/>
          <p:cNvSpPr txBox="1"/>
          <p:nvPr/>
        </p:nvSpPr>
        <p:spPr>
          <a:xfrm>
            <a:off x="3428998" y="6564245"/>
            <a:ext cx="972064" cy="369332"/>
          </a:xfrm>
          <a:prstGeom prst="rect">
            <a:avLst/>
          </a:prstGeom>
          <a:noFill/>
        </p:spPr>
        <p:txBody>
          <a:bodyPr wrap="square" rtlCol="0">
            <a:spAutoFit/>
          </a:bodyPr>
          <a:lstStyle/>
          <a:p>
            <a:r>
              <a:rPr lang="en-US" dirty="0" smtClean="0"/>
              <a:t>Invalid</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3276600"/>
            <a:ext cx="6755740" cy="30480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9067800" cy="838200"/>
          </a:xfrm>
        </p:spPr>
        <p:txBody>
          <a:bodyPr/>
          <a:lstStyle/>
          <a:p>
            <a:r>
              <a:rPr lang="en-US" dirty="0" smtClean="0"/>
              <a:t>II. </a:t>
            </a:r>
            <a:r>
              <a:rPr lang="vi-VN" dirty="0"/>
              <a:t>Ưu và nhược </a:t>
            </a:r>
            <a:r>
              <a:rPr lang="vi-VN" dirty="0" smtClean="0"/>
              <a:t>điểm</a:t>
            </a:r>
            <a:endParaRPr lang="en-US" dirty="0"/>
          </a:p>
        </p:txBody>
      </p:sp>
      <p:sp>
        <p:nvSpPr>
          <p:cNvPr id="3" name="Content Placeholder 2"/>
          <p:cNvSpPr>
            <a:spLocks noGrp="1"/>
          </p:cNvSpPr>
          <p:nvPr>
            <p:ph idx="1"/>
          </p:nvPr>
        </p:nvSpPr>
        <p:spPr>
          <a:xfrm>
            <a:off x="228600" y="838200"/>
            <a:ext cx="8246783" cy="5486399"/>
          </a:xfrm>
        </p:spPr>
        <p:txBody>
          <a:bodyPr>
            <a:normAutofit/>
          </a:bodyPr>
          <a:lstStyle/>
          <a:p>
            <a:pPr>
              <a:buFont typeface="Wingdings" panose="05000000000000000000" pitchFamily="2" charset="2"/>
              <a:buChar char="v"/>
            </a:pPr>
            <a:r>
              <a:rPr lang="vi-VN" sz="1900" b="1" dirty="0"/>
              <a:t>Ưu điểm </a:t>
            </a:r>
            <a:endParaRPr lang="en-US" sz="1900" b="1" dirty="0" smtClean="0"/>
          </a:p>
          <a:p>
            <a:pPr lvl="1">
              <a:buFont typeface="Wingdings" panose="05000000000000000000" pitchFamily="2" charset="2"/>
              <a:buChar char="ü"/>
            </a:pPr>
            <a:r>
              <a:rPr lang="en-US" sz="1900" dirty="0" err="1" smtClean="0"/>
              <a:t>Người</a:t>
            </a:r>
            <a:r>
              <a:rPr lang="en-US" sz="1900" dirty="0" smtClean="0"/>
              <a:t> test</a:t>
            </a:r>
            <a:r>
              <a:rPr lang="vi-VN" sz="1900" dirty="0" smtClean="0"/>
              <a:t> </a:t>
            </a:r>
            <a:r>
              <a:rPr lang="vi-VN" sz="1900" dirty="0"/>
              <a:t>có thể không phải IT chuyên </a:t>
            </a:r>
            <a:r>
              <a:rPr lang="vi-VN" sz="1900" dirty="0" smtClean="0"/>
              <a:t>nghiệp</a:t>
            </a:r>
            <a:r>
              <a:rPr lang="en-US" altLang="vi-VN" sz="1900" dirty="0" smtClean="0"/>
              <a:t>.</a:t>
            </a:r>
            <a:endParaRPr lang="en-US" sz="1900" dirty="0" smtClean="0"/>
          </a:p>
          <a:p>
            <a:pPr lvl="1">
              <a:buFont typeface="Wingdings" panose="05000000000000000000" pitchFamily="2" charset="2"/>
              <a:buChar char="ü"/>
            </a:pPr>
            <a:r>
              <a:rPr lang="en-US" sz="1900" dirty="0"/>
              <a:t>T</a:t>
            </a:r>
            <a:r>
              <a:rPr lang="vi-VN" sz="1900" dirty="0" smtClean="0"/>
              <a:t>oàn </a:t>
            </a:r>
            <a:r>
              <a:rPr lang="vi-VN" sz="1900" dirty="0"/>
              <a:t>bộ yêu cầu của </a:t>
            </a:r>
            <a:r>
              <a:rPr lang="en-US" sz="1900" dirty="0" err="1" smtClean="0"/>
              <a:t>hệ</a:t>
            </a:r>
            <a:r>
              <a:rPr lang="en-US" sz="1900" dirty="0" smtClean="0"/>
              <a:t> </a:t>
            </a:r>
            <a:r>
              <a:rPr lang="en-US" sz="1900" dirty="0" err="1" smtClean="0"/>
              <a:t>thống</a:t>
            </a:r>
            <a:r>
              <a:rPr lang="vi-VN" sz="1900" dirty="0" smtClean="0"/>
              <a:t> </a:t>
            </a:r>
            <a:r>
              <a:rPr lang="vi-VN" sz="1900" dirty="0"/>
              <a:t>được </a:t>
            </a:r>
            <a:r>
              <a:rPr lang="en-US" sz="1900" dirty="0" smtClean="0"/>
              <a:t>test</a:t>
            </a:r>
            <a:r>
              <a:rPr lang="vi-VN" sz="1900" dirty="0" smtClean="0"/>
              <a:t> </a:t>
            </a:r>
            <a:r>
              <a:rPr lang="vi-VN" sz="1900" dirty="0"/>
              <a:t>chính xác</a:t>
            </a:r>
            <a:r>
              <a:rPr lang="en-US" altLang="vi-VN" sz="1900" dirty="0"/>
              <a:t>.</a:t>
            </a:r>
            <a:endParaRPr lang="vi-VN" sz="1900" dirty="0"/>
          </a:p>
          <a:p>
            <a:pPr lvl="1">
              <a:buFont typeface="Wingdings" panose="05000000000000000000" pitchFamily="2" charset="2"/>
              <a:buChar char="ü"/>
            </a:pPr>
            <a:r>
              <a:rPr lang="vi-VN" sz="1900" dirty="0"/>
              <a:t>Thiết kế kịch bản </a:t>
            </a:r>
            <a:r>
              <a:rPr lang="en-US" sz="1900" dirty="0" smtClean="0"/>
              <a:t>test</a:t>
            </a:r>
            <a:r>
              <a:rPr lang="vi-VN" sz="1900" dirty="0" smtClean="0"/>
              <a:t> nhanh</a:t>
            </a:r>
            <a:r>
              <a:rPr lang="vi-VN" sz="1900" dirty="0"/>
              <a:t>, ngay </a:t>
            </a:r>
            <a:r>
              <a:rPr lang="vi-VN" sz="1900" dirty="0" smtClean="0"/>
              <a:t>khi </a:t>
            </a:r>
            <a:r>
              <a:rPr lang="vi-VN" sz="1900" dirty="0"/>
              <a:t>mà các yêu cầu chức năng được xác định</a:t>
            </a:r>
            <a:r>
              <a:rPr lang="en-US" altLang="vi-VN" sz="1900" dirty="0"/>
              <a:t>.</a:t>
            </a:r>
            <a:endParaRPr lang="vi-VN" sz="1900" dirty="0"/>
          </a:p>
          <a:p>
            <a:pPr>
              <a:buFont typeface="Wingdings" panose="05000000000000000000" pitchFamily="2" charset="2"/>
              <a:buChar char="v"/>
            </a:pPr>
            <a:r>
              <a:rPr lang="en-US" sz="1900" b="1" dirty="0" err="1" smtClean="0"/>
              <a:t>Nhược</a:t>
            </a:r>
            <a:r>
              <a:rPr lang="en-US" sz="1900" b="1" dirty="0" smtClean="0"/>
              <a:t> </a:t>
            </a:r>
            <a:r>
              <a:rPr lang="en-US" sz="1900" b="1" dirty="0" err="1" smtClean="0"/>
              <a:t>điểm</a:t>
            </a:r>
            <a:r>
              <a:rPr lang="en-US" sz="1900" b="1" dirty="0" smtClean="0"/>
              <a:t> </a:t>
            </a:r>
          </a:p>
          <a:p>
            <a:pPr lvl="1">
              <a:buFont typeface="Wingdings" panose="05000000000000000000" pitchFamily="2" charset="2"/>
              <a:buChar char="ü"/>
            </a:pPr>
            <a:r>
              <a:rPr lang="en-US" sz="1900" dirty="0" err="1" smtClean="0"/>
              <a:t>Cần</a:t>
            </a:r>
            <a:r>
              <a:rPr lang="en-US" sz="1900" dirty="0" smtClean="0"/>
              <a:t> </a:t>
            </a:r>
            <a:r>
              <a:rPr lang="en-US" sz="1900" dirty="0" err="1" smtClean="0"/>
              <a:t>phải</a:t>
            </a:r>
            <a:r>
              <a:rPr lang="en-US" sz="1900" dirty="0" smtClean="0"/>
              <a:t> </a:t>
            </a:r>
            <a:r>
              <a:rPr lang="vi-VN" sz="1900" dirty="0" smtClean="0"/>
              <a:t>xác định tất cả các yếu tố đầu vào,</a:t>
            </a:r>
            <a:r>
              <a:rPr lang="en-US" sz="1900" dirty="0" smtClean="0"/>
              <a:t> </a:t>
            </a:r>
            <a:r>
              <a:rPr lang="en-US" sz="1900" dirty="0" err="1" smtClean="0"/>
              <a:t>đầu</a:t>
            </a:r>
            <a:r>
              <a:rPr lang="en-US" sz="1900" dirty="0" smtClean="0"/>
              <a:t> </a:t>
            </a:r>
            <a:r>
              <a:rPr lang="en-US" sz="1900" dirty="0" err="1" smtClean="0"/>
              <a:t>ra</a:t>
            </a:r>
            <a:r>
              <a:rPr lang="en-US" sz="1900" dirty="0" smtClean="0"/>
              <a:t> </a:t>
            </a:r>
            <a:r>
              <a:rPr lang="en-US" sz="1900" dirty="0" err="1" smtClean="0"/>
              <a:t>cho</a:t>
            </a:r>
            <a:r>
              <a:rPr lang="en-US" sz="1900" dirty="0" smtClean="0"/>
              <a:t> </a:t>
            </a:r>
            <a:r>
              <a:rPr lang="en-US" sz="1900" dirty="0" err="1" smtClean="0"/>
              <a:t>tất</a:t>
            </a:r>
            <a:r>
              <a:rPr lang="en-US" sz="1900" dirty="0" smtClean="0"/>
              <a:t> </a:t>
            </a:r>
            <a:r>
              <a:rPr lang="en-US" sz="1900" dirty="0" err="1" smtClean="0"/>
              <a:t>cả</a:t>
            </a:r>
            <a:r>
              <a:rPr lang="en-US" sz="1900" dirty="0" smtClean="0"/>
              <a:t> </a:t>
            </a:r>
            <a:r>
              <a:rPr lang="en-US" sz="1900" dirty="0" err="1" smtClean="0"/>
              <a:t>các</a:t>
            </a:r>
            <a:r>
              <a:rPr lang="en-US" sz="1900" dirty="0" smtClean="0"/>
              <a:t> case test =&gt; </a:t>
            </a:r>
            <a:r>
              <a:rPr lang="en-US" sz="1900" dirty="0" err="1" smtClean="0"/>
              <a:t>Khối</a:t>
            </a:r>
            <a:r>
              <a:rPr lang="en-US" sz="1900" dirty="0" smtClean="0"/>
              <a:t> </a:t>
            </a:r>
            <a:r>
              <a:rPr lang="en-US" sz="1900" dirty="0" err="1" smtClean="0"/>
              <a:t>lượng</a:t>
            </a:r>
            <a:r>
              <a:rPr lang="en-US" sz="1900" dirty="0" smtClean="0"/>
              <a:t> </a:t>
            </a:r>
            <a:r>
              <a:rPr lang="en-US" sz="1900" dirty="0" err="1" smtClean="0"/>
              <a:t>có</a:t>
            </a:r>
            <a:r>
              <a:rPr lang="en-US" sz="1900" dirty="0" smtClean="0"/>
              <a:t> </a:t>
            </a:r>
            <a:r>
              <a:rPr lang="en-US" sz="1900" dirty="0" err="1" smtClean="0"/>
              <a:t>thể</a:t>
            </a:r>
            <a:r>
              <a:rPr lang="en-US" sz="1900" dirty="0" smtClean="0"/>
              <a:t> </a:t>
            </a:r>
            <a:r>
              <a:rPr lang="en-US" sz="1900" dirty="0" err="1" smtClean="0"/>
              <a:t>nhiều</a:t>
            </a:r>
            <a:r>
              <a:rPr lang="en-US" sz="1900" dirty="0" smtClean="0"/>
              <a:t> </a:t>
            </a:r>
            <a:r>
              <a:rPr lang="en-US" sz="1900" dirty="0" err="1" smtClean="0"/>
              <a:t>gây</a:t>
            </a:r>
            <a:r>
              <a:rPr lang="en-US" sz="1900" dirty="0" smtClean="0"/>
              <a:t> </a:t>
            </a:r>
            <a:r>
              <a:rPr lang="en-US" sz="1900" dirty="0" err="1" smtClean="0"/>
              <a:t>tốn</a:t>
            </a:r>
            <a:r>
              <a:rPr lang="vi-VN" sz="1900" dirty="0" smtClean="0"/>
              <a:t> thời gian.</a:t>
            </a:r>
            <a:endParaRPr lang="vi-VN" sz="1900" dirty="0"/>
          </a:p>
        </p:txBody>
      </p:sp>
      <p:sp>
        <p:nvSpPr>
          <p:cNvPr id="24" name="TextBox 23"/>
          <p:cNvSpPr txBox="1"/>
          <p:nvPr/>
        </p:nvSpPr>
        <p:spPr>
          <a:xfrm>
            <a:off x="3428998" y="6564245"/>
            <a:ext cx="972064" cy="369332"/>
          </a:xfrm>
          <a:prstGeom prst="rect">
            <a:avLst/>
          </a:prstGeom>
          <a:noFill/>
        </p:spPr>
        <p:txBody>
          <a:bodyPr wrap="square" rtlCol="0">
            <a:spAutoFit/>
          </a:bodyPr>
          <a:lstStyle/>
          <a:p>
            <a:r>
              <a:rPr lang="en-US" dirty="0" smtClean="0"/>
              <a:t>Invalid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 y="304800"/>
            <a:ext cx="8246783" cy="636921"/>
          </a:xfrm>
        </p:spPr>
        <p:txBody>
          <a:bodyPr/>
          <a:lstStyle/>
          <a:p>
            <a:r>
              <a:rPr lang="en-US" dirty="0" smtClean="0"/>
              <a:t>III. </a:t>
            </a:r>
            <a:r>
              <a:rPr lang="en-US" dirty="0" err="1" smtClean="0"/>
              <a:t>Các</a:t>
            </a:r>
            <a:r>
              <a:rPr lang="en-US" dirty="0" smtClean="0"/>
              <a:t> </a:t>
            </a:r>
            <a:r>
              <a:rPr lang="en-US" dirty="0" err="1" smtClean="0"/>
              <a:t>phương</a:t>
            </a:r>
            <a:r>
              <a:rPr lang="en-US" dirty="0" smtClean="0"/>
              <a:t> </a:t>
            </a:r>
            <a:r>
              <a:rPr lang="en-US" dirty="0" err="1" smtClean="0"/>
              <a:t>pháp</a:t>
            </a:r>
            <a:r>
              <a:rPr lang="en-US" dirty="0" smtClean="0"/>
              <a:t> test </a:t>
            </a:r>
            <a:r>
              <a:rPr lang="en-US" dirty="0" err="1" smtClean="0"/>
              <a:t>hộp</a:t>
            </a:r>
            <a:r>
              <a:rPr lang="en-US" dirty="0" smtClean="0"/>
              <a:t> </a:t>
            </a:r>
            <a:r>
              <a:rPr lang="en-US" dirty="0" err="1" smtClean="0"/>
              <a:t>đen</a:t>
            </a:r>
            <a:endParaRPr lang="en-US" dirty="0"/>
          </a:p>
        </p:txBody>
      </p:sp>
      <p:sp>
        <p:nvSpPr>
          <p:cNvPr id="3" name="Content Placeholder 2"/>
          <p:cNvSpPr>
            <a:spLocks noGrp="1"/>
          </p:cNvSpPr>
          <p:nvPr>
            <p:ph idx="1"/>
          </p:nvPr>
        </p:nvSpPr>
        <p:spPr>
          <a:xfrm>
            <a:off x="228600" y="1066800"/>
            <a:ext cx="8246783" cy="5257799"/>
          </a:xfrm>
        </p:spPr>
        <p:txBody>
          <a:bodyPr>
            <a:normAutofit/>
          </a:bodyPr>
          <a:lstStyle/>
          <a:p>
            <a:pPr marL="457200" indent="-457200">
              <a:buFont typeface="+mj-lt"/>
              <a:buAutoNum type="arabicPeriod" startAt="3"/>
            </a:pPr>
            <a:endParaRPr lang="en-US" sz="1900" dirty="0"/>
          </a:p>
          <a:p>
            <a:pPr marL="0" indent="0">
              <a:buNone/>
            </a:pPr>
            <a:r>
              <a:rPr lang="en-US" sz="1900" dirty="0" smtClean="0">
                <a:solidFill>
                  <a:schemeClr val="accent2">
                    <a:lumMod val="75000"/>
                  </a:schemeClr>
                </a:solidFill>
              </a:rPr>
              <a:t>3. 1 </a:t>
            </a:r>
            <a:r>
              <a:rPr lang="vi-VN" sz="1900" dirty="0" smtClean="0"/>
              <a:t>Phân lớp tương đương(Equivalence Partitioning)- EP</a:t>
            </a:r>
            <a:r>
              <a:rPr lang="en-US" altLang="vi-VN" sz="1900" dirty="0" smtClean="0"/>
              <a:t>.</a:t>
            </a:r>
            <a:endParaRPr lang="en-US" sz="1900" dirty="0"/>
          </a:p>
          <a:p>
            <a:pPr marL="0" indent="0">
              <a:buNone/>
            </a:pPr>
            <a:r>
              <a:rPr lang="en-US" sz="1900" dirty="0">
                <a:solidFill>
                  <a:schemeClr val="accent2">
                    <a:lumMod val="75000"/>
                  </a:schemeClr>
                </a:solidFill>
              </a:rPr>
              <a:t>3. </a:t>
            </a:r>
            <a:r>
              <a:rPr lang="en-US" sz="1900" dirty="0" smtClean="0">
                <a:solidFill>
                  <a:schemeClr val="accent2">
                    <a:lumMod val="75000"/>
                  </a:schemeClr>
                </a:solidFill>
              </a:rPr>
              <a:t>2 </a:t>
            </a:r>
            <a:r>
              <a:rPr lang="vi-VN" sz="1900" dirty="0" smtClean="0"/>
              <a:t>Phân </a:t>
            </a:r>
            <a:r>
              <a:rPr lang="vi-VN" sz="1900" dirty="0"/>
              <a:t>tích giá trị biên </a:t>
            </a:r>
            <a:r>
              <a:rPr lang="vi-VN" sz="1900" dirty="0" smtClean="0"/>
              <a:t>(Boundary </a:t>
            </a:r>
            <a:r>
              <a:rPr lang="vi-VN" sz="1900" dirty="0"/>
              <a:t>Value </a:t>
            </a:r>
            <a:r>
              <a:rPr lang="vi-VN" sz="1900" dirty="0" smtClean="0"/>
              <a:t>Analysis) – BVA</a:t>
            </a:r>
            <a:r>
              <a:rPr lang="en-US" altLang="vi-VN" sz="1900" dirty="0" smtClean="0"/>
              <a:t>.</a:t>
            </a:r>
            <a:endParaRPr lang="en-US" sz="1900" dirty="0" smtClean="0"/>
          </a:p>
          <a:p>
            <a:pPr marL="0" indent="0">
              <a:buNone/>
            </a:pPr>
            <a:r>
              <a:rPr lang="en-US" sz="1900" dirty="0">
                <a:solidFill>
                  <a:schemeClr val="accent2">
                    <a:lumMod val="75000"/>
                  </a:schemeClr>
                </a:solidFill>
              </a:rPr>
              <a:t>3. 3</a:t>
            </a:r>
            <a:r>
              <a:rPr lang="en-US" sz="1900" dirty="0" smtClean="0">
                <a:solidFill>
                  <a:schemeClr val="accent2">
                    <a:lumMod val="75000"/>
                  </a:schemeClr>
                </a:solidFill>
              </a:rPr>
              <a:t> </a:t>
            </a:r>
            <a:r>
              <a:rPr lang="vi-VN" sz="1900" dirty="0" smtClean="0"/>
              <a:t>Bảng </a:t>
            </a:r>
            <a:r>
              <a:rPr lang="vi-VN" sz="1900" dirty="0"/>
              <a:t>quyết định (Decision Table</a:t>
            </a:r>
            <a:r>
              <a:rPr lang="vi-VN" sz="1900" dirty="0" smtClean="0"/>
              <a:t>)</a:t>
            </a:r>
            <a:r>
              <a:rPr lang="en-US" altLang="vi-VN" sz="1900" dirty="0" smtClean="0"/>
              <a:t>.</a:t>
            </a:r>
            <a:endParaRPr lang="en-US" sz="1900" dirty="0" smtClean="0"/>
          </a:p>
          <a:p>
            <a:pPr marL="0" indent="0">
              <a:buNone/>
            </a:pPr>
            <a:r>
              <a:rPr lang="en-US" sz="1900" dirty="0">
                <a:solidFill>
                  <a:schemeClr val="accent4">
                    <a:lumMod val="75000"/>
                  </a:schemeClr>
                </a:solidFill>
              </a:rPr>
              <a:t>3. </a:t>
            </a:r>
            <a:r>
              <a:rPr lang="en-US" sz="1900" dirty="0" smtClean="0">
                <a:solidFill>
                  <a:schemeClr val="accent4">
                    <a:lumMod val="75000"/>
                  </a:schemeClr>
                </a:solidFill>
              </a:rPr>
              <a:t>4 </a:t>
            </a:r>
            <a:r>
              <a:rPr lang="vi-VN" sz="1900" dirty="0" smtClean="0">
                <a:solidFill>
                  <a:schemeClr val="accent4">
                    <a:lumMod val="75000"/>
                  </a:schemeClr>
                </a:solidFill>
              </a:rPr>
              <a:t>Biểu </a:t>
            </a:r>
            <a:r>
              <a:rPr lang="vi-VN" sz="1900" dirty="0">
                <a:solidFill>
                  <a:schemeClr val="accent4">
                    <a:lumMod val="75000"/>
                  </a:schemeClr>
                </a:solidFill>
              </a:rPr>
              <a:t>đồ dịch chuyển trạng thái (State Transation</a:t>
            </a:r>
            <a:r>
              <a:rPr lang="vi-VN" sz="1900" dirty="0" smtClean="0">
                <a:solidFill>
                  <a:schemeClr val="accent4">
                    <a:lumMod val="75000"/>
                  </a:schemeClr>
                </a:solidFill>
              </a:rPr>
              <a:t>)</a:t>
            </a:r>
            <a:r>
              <a:rPr lang="en-US" altLang="vi-VN" sz="1900" dirty="0" smtClean="0">
                <a:solidFill>
                  <a:schemeClr val="accent4">
                    <a:lumMod val="75000"/>
                  </a:schemeClr>
                </a:solidFill>
              </a:rPr>
              <a:t>.</a:t>
            </a:r>
            <a:endParaRPr lang="en-US" sz="1900" dirty="0" smtClean="0">
              <a:solidFill>
                <a:schemeClr val="accent4">
                  <a:lumMod val="75000"/>
                </a:schemeClr>
              </a:solidFill>
            </a:endParaRPr>
          </a:p>
          <a:p>
            <a:pPr marL="0" indent="0">
              <a:buNone/>
            </a:pPr>
            <a:r>
              <a:rPr lang="en-US" sz="1900" dirty="0">
                <a:solidFill>
                  <a:schemeClr val="accent4">
                    <a:lumMod val="75000"/>
                  </a:schemeClr>
                </a:solidFill>
              </a:rPr>
              <a:t>3. 5</a:t>
            </a:r>
            <a:r>
              <a:rPr lang="en-US" sz="1900" dirty="0" smtClean="0">
                <a:solidFill>
                  <a:schemeClr val="accent4">
                    <a:lumMod val="75000"/>
                  </a:schemeClr>
                </a:solidFill>
              </a:rPr>
              <a:t> </a:t>
            </a:r>
            <a:r>
              <a:rPr lang="vi-VN" sz="1900" dirty="0" smtClean="0">
                <a:solidFill>
                  <a:schemeClr val="accent4">
                    <a:lumMod val="75000"/>
                  </a:schemeClr>
                </a:solidFill>
              </a:rPr>
              <a:t>Use </a:t>
            </a:r>
            <a:r>
              <a:rPr lang="vi-VN" sz="1900" dirty="0">
                <a:solidFill>
                  <a:schemeClr val="accent4">
                    <a:lumMod val="75000"/>
                  </a:schemeClr>
                </a:solidFill>
              </a:rPr>
              <a:t>case </a:t>
            </a:r>
            <a:r>
              <a:rPr lang="vi-VN" sz="1900" dirty="0" smtClean="0">
                <a:solidFill>
                  <a:schemeClr val="accent4">
                    <a:lumMod val="75000"/>
                  </a:schemeClr>
                </a:solidFill>
              </a:rPr>
              <a:t>testing</a:t>
            </a:r>
            <a:r>
              <a:rPr lang="en-US" altLang="vi-VN" sz="1900" dirty="0" smtClean="0">
                <a:solidFill>
                  <a:schemeClr val="accent4">
                    <a:lumMod val="75000"/>
                  </a:schemeClr>
                </a:solidFill>
              </a:rPr>
              <a:t>.</a:t>
            </a:r>
          </a:p>
          <a:p>
            <a:pPr marL="0" lvl="1" indent="0">
              <a:buSzPct val="80000"/>
              <a:buNone/>
            </a:pPr>
            <a:r>
              <a:rPr lang="en-US" sz="1900" dirty="0">
                <a:solidFill>
                  <a:schemeClr val="bg1"/>
                </a:solidFill>
              </a:rPr>
              <a:t>*** </a:t>
            </a:r>
            <a:r>
              <a:rPr lang="en-US" sz="1900" dirty="0" err="1">
                <a:solidFill>
                  <a:schemeClr val="bg1"/>
                </a:solidFill>
              </a:rPr>
              <a:t>Tại</a:t>
            </a:r>
            <a:r>
              <a:rPr lang="en-US" sz="1900" dirty="0">
                <a:solidFill>
                  <a:schemeClr val="bg1"/>
                </a:solidFill>
              </a:rPr>
              <a:t> </a:t>
            </a:r>
            <a:r>
              <a:rPr lang="en-US" sz="1900" dirty="0" err="1">
                <a:solidFill>
                  <a:schemeClr val="bg1"/>
                </a:solidFill>
              </a:rPr>
              <a:t>Luvina</a:t>
            </a:r>
            <a:r>
              <a:rPr lang="en-US" sz="1900" dirty="0">
                <a:solidFill>
                  <a:schemeClr val="bg1"/>
                </a:solidFill>
              </a:rPr>
              <a:t> </a:t>
            </a:r>
            <a:r>
              <a:rPr lang="en-US" sz="1900" dirty="0" err="1">
                <a:solidFill>
                  <a:schemeClr val="bg1"/>
                </a:solidFill>
              </a:rPr>
              <a:t>thì</a:t>
            </a:r>
            <a:r>
              <a:rPr lang="en-US" sz="1900" dirty="0">
                <a:solidFill>
                  <a:schemeClr val="bg1"/>
                </a:solidFill>
              </a:rPr>
              <a:t> </a:t>
            </a:r>
            <a:r>
              <a:rPr lang="en-US" sz="1900" dirty="0">
                <a:solidFill>
                  <a:schemeClr val="accent2">
                    <a:lumMod val="75000"/>
                  </a:schemeClr>
                </a:solidFill>
              </a:rPr>
              <a:t>3. 4</a:t>
            </a:r>
            <a:r>
              <a:rPr lang="en-US" sz="1900" dirty="0" smtClean="0">
                <a:solidFill>
                  <a:schemeClr val="bg1"/>
                </a:solidFill>
              </a:rPr>
              <a:t> </a:t>
            </a:r>
            <a:r>
              <a:rPr lang="en-US" sz="1900" dirty="0" err="1" smtClean="0">
                <a:solidFill>
                  <a:schemeClr val="bg1"/>
                </a:solidFill>
              </a:rPr>
              <a:t>và</a:t>
            </a:r>
            <a:r>
              <a:rPr lang="en-US" sz="1900" dirty="0" smtClean="0">
                <a:solidFill>
                  <a:schemeClr val="bg1"/>
                </a:solidFill>
              </a:rPr>
              <a:t> </a:t>
            </a:r>
            <a:r>
              <a:rPr lang="en-US" sz="1900" dirty="0">
                <a:solidFill>
                  <a:schemeClr val="accent2">
                    <a:lumMod val="75000"/>
                  </a:schemeClr>
                </a:solidFill>
              </a:rPr>
              <a:t>3. 5</a:t>
            </a:r>
            <a:r>
              <a:rPr lang="en-US" sz="1900" dirty="0" smtClean="0">
                <a:solidFill>
                  <a:schemeClr val="bg1"/>
                </a:solidFill>
              </a:rPr>
              <a:t> </a:t>
            </a:r>
            <a:r>
              <a:rPr lang="en-US" sz="1900" dirty="0" err="1" smtClean="0">
                <a:solidFill>
                  <a:schemeClr val="bg1"/>
                </a:solidFill>
              </a:rPr>
              <a:t>là</a:t>
            </a:r>
            <a:r>
              <a:rPr lang="en-US" sz="1900" dirty="0" smtClean="0">
                <a:solidFill>
                  <a:schemeClr val="bg1"/>
                </a:solidFill>
              </a:rPr>
              <a:t> </a:t>
            </a:r>
            <a:r>
              <a:rPr lang="en-US" sz="1900" dirty="0" err="1">
                <a:solidFill>
                  <a:schemeClr val="bg1"/>
                </a:solidFill>
              </a:rPr>
              <a:t>loại</a:t>
            </a:r>
            <a:r>
              <a:rPr lang="en-US" sz="1900" dirty="0">
                <a:solidFill>
                  <a:schemeClr val="bg1"/>
                </a:solidFill>
              </a:rPr>
              <a:t> </a:t>
            </a:r>
            <a:r>
              <a:rPr lang="en-US" sz="1900" dirty="0" err="1">
                <a:solidFill>
                  <a:schemeClr val="bg1"/>
                </a:solidFill>
              </a:rPr>
              <a:t>ít</a:t>
            </a:r>
            <a:r>
              <a:rPr lang="en-US" sz="1900" dirty="0">
                <a:solidFill>
                  <a:schemeClr val="bg1"/>
                </a:solidFill>
              </a:rPr>
              <a:t> </a:t>
            </a:r>
            <a:r>
              <a:rPr lang="en-US" sz="1900" dirty="0" err="1">
                <a:solidFill>
                  <a:schemeClr val="bg1"/>
                </a:solidFill>
              </a:rPr>
              <a:t>được</a:t>
            </a:r>
            <a:r>
              <a:rPr lang="en-US" sz="1900" dirty="0">
                <a:solidFill>
                  <a:schemeClr val="bg1"/>
                </a:solidFill>
              </a:rPr>
              <a:t> </a:t>
            </a:r>
            <a:r>
              <a:rPr lang="en-US" sz="1900" dirty="0" err="1">
                <a:solidFill>
                  <a:schemeClr val="bg1"/>
                </a:solidFill>
              </a:rPr>
              <a:t>sử</a:t>
            </a:r>
            <a:r>
              <a:rPr lang="en-US" sz="1900" dirty="0">
                <a:solidFill>
                  <a:schemeClr val="bg1"/>
                </a:solidFill>
              </a:rPr>
              <a:t> </a:t>
            </a:r>
            <a:r>
              <a:rPr lang="en-US" sz="1900" dirty="0" err="1">
                <a:solidFill>
                  <a:schemeClr val="bg1"/>
                </a:solidFill>
              </a:rPr>
              <a:t>dụng</a:t>
            </a:r>
            <a:r>
              <a:rPr lang="en-US" sz="1900" dirty="0">
                <a:solidFill>
                  <a:schemeClr val="bg1"/>
                </a:solidFill>
              </a:rPr>
              <a:t> ***</a:t>
            </a:r>
          </a:p>
          <a:p>
            <a:pPr marL="342900" indent="-342900">
              <a:buFont typeface="Wingdings" panose="05000000000000000000" pitchFamily="2" charset="2"/>
              <a:buChar char="Ø"/>
            </a:pPr>
            <a:endParaRPr lang="en-US" sz="1900" dirty="0"/>
          </a:p>
          <a:p>
            <a:pPr marL="877570" lvl="2" indent="0">
              <a:buNone/>
            </a:pPr>
            <a:endParaRPr lang="en-US" sz="1900" dirty="0"/>
          </a:p>
          <a:p>
            <a:endParaRPr lang="en-US" sz="1900" dirty="0"/>
          </a:p>
          <a:p>
            <a:pPr marL="64135" indent="0">
              <a:buNone/>
            </a:pPr>
            <a:endParaRPr lang="en-US" sz="1900" dirty="0"/>
          </a:p>
        </p:txBody>
      </p:sp>
      <p:sp>
        <p:nvSpPr>
          <p:cNvPr id="24" name="TextBox 23"/>
          <p:cNvSpPr txBox="1"/>
          <p:nvPr/>
        </p:nvSpPr>
        <p:spPr>
          <a:xfrm>
            <a:off x="3428998" y="6564245"/>
            <a:ext cx="972064" cy="369332"/>
          </a:xfrm>
          <a:prstGeom prst="rect">
            <a:avLst/>
          </a:prstGeom>
          <a:noFill/>
        </p:spPr>
        <p:txBody>
          <a:bodyPr wrap="square" rtlCol="0">
            <a:spAutoFit/>
          </a:bodyPr>
          <a:lstStyle/>
          <a:p>
            <a:r>
              <a:rPr lang="en-US" dirty="0" smtClean="0"/>
              <a:t>Invalid</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8879"/>
            <a:ext cx="6858000" cy="799306"/>
          </a:xfrm>
        </p:spPr>
        <p:txBody>
          <a:bodyPr/>
          <a:lstStyle/>
          <a:p>
            <a:r>
              <a:rPr lang="en-US" dirty="0" smtClean="0"/>
              <a:t>3.1 P</a:t>
            </a:r>
            <a:r>
              <a:rPr lang="vi-VN" dirty="0" smtClean="0"/>
              <a:t>hân </a:t>
            </a:r>
            <a:r>
              <a:rPr lang="vi-VN" dirty="0"/>
              <a:t>lớp tương </a:t>
            </a:r>
            <a:r>
              <a:rPr lang="vi-VN" dirty="0" smtClean="0"/>
              <a:t>đương</a:t>
            </a:r>
            <a:endParaRPr lang="en-US" dirty="0"/>
          </a:p>
        </p:txBody>
      </p:sp>
      <p:sp>
        <p:nvSpPr>
          <p:cNvPr id="3" name="Content Placeholder 2"/>
          <p:cNvSpPr>
            <a:spLocks noGrp="1"/>
          </p:cNvSpPr>
          <p:nvPr>
            <p:ph idx="1"/>
          </p:nvPr>
        </p:nvSpPr>
        <p:spPr>
          <a:xfrm>
            <a:off x="329708" y="775871"/>
            <a:ext cx="8673706" cy="3527159"/>
          </a:xfrm>
        </p:spPr>
        <p:txBody>
          <a:bodyPr>
            <a:noAutofit/>
          </a:bodyPr>
          <a:lstStyle/>
          <a:p>
            <a:pPr>
              <a:buFont typeface="Wingdings" panose="05000000000000000000" pitchFamily="2" charset="2"/>
              <a:buChar char="v"/>
            </a:pPr>
            <a:r>
              <a:rPr lang="en-US" sz="1900" dirty="0" err="1" smtClean="0"/>
              <a:t>Phân</a:t>
            </a:r>
            <a:r>
              <a:rPr lang="en-US" sz="1900" dirty="0" smtClean="0"/>
              <a:t> c</a:t>
            </a:r>
            <a:r>
              <a:rPr lang="vi-VN" sz="1900" dirty="0" smtClean="0"/>
              <a:t>hia </a:t>
            </a:r>
            <a:r>
              <a:rPr lang="en-US" sz="1900" dirty="0" err="1"/>
              <a:t>các</a:t>
            </a:r>
            <a:r>
              <a:rPr lang="en-US" sz="1900" dirty="0"/>
              <a:t> </a:t>
            </a:r>
            <a:r>
              <a:rPr lang="en-US" sz="1900" dirty="0" err="1"/>
              <a:t>giá</a:t>
            </a:r>
            <a:r>
              <a:rPr lang="en-US" sz="1900" dirty="0"/>
              <a:t> </a:t>
            </a:r>
            <a:r>
              <a:rPr lang="en-US" sz="1900" dirty="0" err="1"/>
              <a:t>trị</a:t>
            </a:r>
            <a:r>
              <a:rPr lang="en-US" sz="1900" dirty="0"/>
              <a:t> </a:t>
            </a:r>
            <a:r>
              <a:rPr lang="en-US" sz="1900" dirty="0" err="1" smtClean="0"/>
              <a:t>đầu</a:t>
            </a:r>
            <a:r>
              <a:rPr lang="en-US" sz="1900" dirty="0" smtClean="0"/>
              <a:t> </a:t>
            </a:r>
            <a:r>
              <a:rPr lang="en-US" sz="1900" dirty="0" err="1" smtClean="0"/>
              <a:t>vào</a:t>
            </a:r>
            <a:r>
              <a:rPr lang="en-US" sz="1900" dirty="0" smtClean="0"/>
              <a:t>, </a:t>
            </a:r>
            <a:r>
              <a:rPr lang="en-US" sz="1900" dirty="0" err="1" smtClean="0"/>
              <a:t>đầu</a:t>
            </a:r>
            <a:r>
              <a:rPr lang="en-US" sz="1900" dirty="0" smtClean="0"/>
              <a:t> </a:t>
            </a:r>
            <a:r>
              <a:rPr lang="en-US" sz="1900" dirty="0" err="1" smtClean="0"/>
              <a:t>ra</a:t>
            </a:r>
            <a:r>
              <a:rPr lang="en-US" sz="1900" dirty="0" smtClean="0"/>
              <a:t> </a:t>
            </a:r>
            <a:r>
              <a:rPr lang="en-US" sz="1900" dirty="0" err="1" smtClean="0"/>
              <a:t>thành</a:t>
            </a:r>
            <a:r>
              <a:rPr lang="en-US" sz="1900" dirty="0" smtClean="0"/>
              <a:t> </a:t>
            </a:r>
            <a:r>
              <a:rPr lang="en-US" sz="1900" dirty="0" err="1"/>
              <a:t>các</a:t>
            </a:r>
            <a:r>
              <a:rPr lang="en-US" sz="1900" dirty="0"/>
              <a:t> </a:t>
            </a:r>
            <a:r>
              <a:rPr lang="en-US" sz="1900" dirty="0" err="1"/>
              <a:t>phân</a:t>
            </a:r>
            <a:r>
              <a:rPr lang="en-US" sz="1900" dirty="0"/>
              <a:t> </a:t>
            </a:r>
            <a:r>
              <a:rPr lang="en-US" sz="1900" dirty="0" err="1" smtClean="0"/>
              <a:t>vùng</a:t>
            </a:r>
            <a:r>
              <a:rPr lang="en-US" sz="1900" dirty="0" smtClean="0"/>
              <a:t> </a:t>
            </a:r>
            <a:r>
              <a:rPr lang="en-US" sz="1900" dirty="0" err="1" smtClean="0"/>
              <a:t>tương</a:t>
            </a:r>
            <a:r>
              <a:rPr lang="en-US" sz="1900" dirty="0" smtClean="0"/>
              <a:t> </a:t>
            </a:r>
            <a:r>
              <a:rPr lang="en-US" sz="1900" dirty="0" err="1" smtClean="0"/>
              <a:t>đương</a:t>
            </a:r>
            <a:r>
              <a:rPr lang="en-US" sz="1900" dirty="0" smtClean="0"/>
              <a:t> (</a:t>
            </a:r>
            <a:r>
              <a:rPr lang="en-US" sz="1900" dirty="0" err="1" smtClean="0"/>
              <a:t>bao</a:t>
            </a:r>
            <a:r>
              <a:rPr lang="en-US" sz="1900" dirty="0" smtClean="0"/>
              <a:t> </a:t>
            </a:r>
            <a:r>
              <a:rPr lang="en-US" sz="1900" dirty="0" err="1" smtClean="0"/>
              <a:t>gồm</a:t>
            </a:r>
            <a:r>
              <a:rPr lang="en-US" sz="1900" dirty="0" smtClean="0"/>
              <a:t> </a:t>
            </a:r>
            <a:r>
              <a:rPr lang="en-US" sz="1900" dirty="0" err="1" smtClean="0"/>
              <a:t>các</a:t>
            </a:r>
            <a:r>
              <a:rPr lang="en-US" sz="1900" dirty="0" smtClean="0"/>
              <a:t> </a:t>
            </a:r>
            <a:r>
              <a:rPr lang="en-US" sz="1900" dirty="0" err="1" smtClean="0"/>
              <a:t>vùng</a:t>
            </a:r>
            <a:r>
              <a:rPr lang="en-US" sz="1900" dirty="0" smtClean="0"/>
              <a:t> </a:t>
            </a:r>
            <a:r>
              <a:rPr lang="en-US" sz="1900" dirty="0" err="1"/>
              <a:t>hợp</a:t>
            </a:r>
            <a:r>
              <a:rPr lang="en-US" sz="1900" dirty="0"/>
              <a:t> </a:t>
            </a:r>
            <a:r>
              <a:rPr lang="en-US" sz="1900" dirty="0" err="1" smtClean="0"/>
              <a:t>lệ</a:t>
            </a:r>
            <a:r>
              <a:rPr lang="en-US" sz="1900" dirty="0" smtClean="0"/>
              <a:t>, </a:t>
            </a:r>
            <a:r>
              <a:rPr lang="en-US" sz="1900" dirty="0" err="1" smtClean="0"/>
              <a:t>các</a:t>
            </a:r>
            <a:r>
              <a:rPr lang="en-US" sz="1900" dirty="0" smtClean="0"/>
              <a:t> </a:t>
            </a:r>
            <a:r>
              <a:rPr lang="en-US" sz="1900" dirty="0" err="1" smtClean="0"/>
              <a:t>vùng</a:t>
            </a:r>
            <a:r>
              <a:rPr lang="en-US" sz="1900" dirty="0" smtClean="0"/>
              <a:t> </a:t>
            </a:r>
            <a:r>
              <a:rPr lang="en-US" sz="1900" dirty="0" err="1" smtClean="0"/>
              <a:t>không</a:t>
            </a:r>
            <a:r>
              <a:rPr lang="en-US" sz="1900" dirty="0" smtClean="0"/>
              <a:t> </a:t>
            </a:r>
            <a:r>
              <a:rPr lang="en-US" sz="1900" dirty="0" err="1"/>
              <a:t>hợp</a:t>
            </a:r>
            <a:r>
              <a:rPr lang="en-US" sz="1900" dirty="0"/>
              <a:t> </a:t>
            </a:r>
            <a:r>
              <a:rPr lang="en-US" sz="1900" dirty="0" err="1" smtClean="0"/>
              <a:t>lệ</a:t>
            </a:r>
            <a:r>
              <a:rPr lang="en-US" sz="1900" dirty="0" smtClean="0"/>
              <a:t>). </a:t>
            </a:r>
            <a:r>
              <a:rPr lang="en-US" sz="1900" dirty="0" err="1" smtClean="0"/>
              <a:t>Mỗi</a:t>
            </a:r>
            <a:r>
              <a:rPr lang="en-US" sz="1900" dirty="0" smtClean="0"/>
              <a:t> </a:t>
            </a:r>
            <a:r>
              <a:rPr lang="en-US" sz="1900" dirty="0" err="1" smtClean="0"/>
              <a:t>phân</a:t>
            </a:r>
            <a:r>
              <a:rPr lang="en-US" sz="1900" dirty="0" smtClean="0"/>
              <a:t> </a:t>
            </a:r>
            <a:r>
              <a:rPr lang="en-US" sz="1900" dirty="0" err="1" smtClean="0"/>
              <a:t>vùng</a:t>
            </a:r>
            <a:r>
              <a:rPr lang="en-US" sz="1900" dirty="0" smtClean="0"/>
              <a:t> </a:t>
            </a:r>
            <a:r>
              <a:rPr lang="en-US" sz="1900" dirty="0" err="1" smtClean="0"/>
              <a:t>sẽ</a:t>
            </a:r>
            <a:r>
              <a:rPr lang="en-US" sz="1900" dirty="0" smtClean="0"/>
              <a:t> </a:t>
            </a:r>
            <a:r>
              <a:rPr lang="en-US" sz="1900" dirty="0" err="1" smtClean="0"/>
              <a:t>chọn</a:t>
            </a:r>
            <a:r>
              <a:rPr lang="en-US" sz="1900" dirty="0" smtClean="0"/>
              <a:t> </a:t>
            </a:r>
            <a:r>
              <a:rPr lang="en-US" sz="1900" dirty="0" err="1"/>
              <a:t>các</a:t>
            </a:r>
            <a:r>
              <a:rPr lang="en-US" sz="1900" dirty="0"/>
              <a:t> </a:t>
            </a:r>
            <a:r>
              <a:rPr lang="en-US" sz="1900" dirty="0" err="1"/>
              <a:t>phần</a:t>
            </a:r>
            <a:r>
              <a:rPr lang="en-US" sz="1900" dirty="0"/>
              <a:t> </a:t>
            </a:r>
            <a:r>
              <a:rPr lang="en-US" sz="1900" dirty="0" err="1"/>
              <a:t>tử</a:t>
            </a:r>
            <a:r>
              <a:rPr lang="en-US" sz="1900" dirty="0"/>
              <a:t> </a:t>
            </a:r>
            <a:r>
              <a:rPr lang="en-US" sz="1900" dirty="0" err="1"/>
              <a:t>đại</a:t>
            </a:r>
            <a:r>
              <a:rPr lang="en-US" sz="1900" dirty="0"/>
              <a:t> </a:t>
            </a:r>
            <a:r>
              <a:rPr lang="en-US" sz="1900" dirty="0" err="1"/>
              <a:t>diện</a:t>
            </a:r>
            <a:r>
              <a:rPr lang="en-US" sz="1900" dirty="0"/>
              <a:t> </a:t>
            </a:r>
            <a:r>
              <a:rPr lang="en-US" sz="1900" dirty="0" err="1" smtClean="0"/>
              <a:t>làm</a:t>
            </a:r>
            <a:r>
              <a:rPr lang="en-US" sz="1900" dirty="0" smtClean="0"/>
              <a:t> </a:t>
            </a:r>
            <a:r>
              <a:rPr lang="en-US" sz="1900" dirty="0" err="1"/>
              <a:t>dữ</a:t>
            </a:r>
            <a:r>
              <a:rPr lang="en-US" sz="1900" dirty="0"/>
              <a:t> </a:t>
            </a:r>
            <a:r>
              <a:rPr lang="en-US" sz="1900" dirty="0" err="1"/>
              <a:t>liệu</a:t>
            </a:r>
            <a:r>
              <a:rPr lang="en-US" sz="1900" dirty="0"/>
              <a:t> </a:t>
            </a:r>
            <a:r>
              <a:rPr lang="en-US" sz="1900" dirty="0" err="1"/>
              <a:t>kiểm</a:t>
            </a:r>
            <a:r>
              <a:rPr lang="en-US" sz="1900" dirty="0"/>
              <a:t> </a:t>
            </a:r>
            <a:r>
              <a:rPr lang="en-US" sz="1900" dirty="0" err="1"/>
              <a:t>tra</a:t>
            </a:r>
            <a:r>
              <a:rPr lang="en-US" sz="1900" dirty="0"/>
              <a:t>. </a:t>
            </a:r>
            <a:r>
              <a:rPr lang="en-US" sz="1900" dirty="0" smtClean="0"/>
              <a:t>Trường </a:t>
            </a:r>
            <a:r>
              <a:rPr lang="en-US" sz="1900" dirty="0" err="1" smtClean="0"/>
              <a:t>hợp</a:t>
            </a:r>
            <a:r>
              <a:rPr lang="en-US" sz="1900" dirty="0" smtClean="0"/>
              <a:t> </a:t>
            </a:r>
            <a:r>
              <a:rPr lang="en-US" sz="1900" dirty="0" err="1" smtClean="0"/>
              <a:t>phần</a:t>
            </a:r>
            <a:r>
              <a:rPr lang="en-US" sz="1900" dirty="0" smtClean="0"/>
              <a:t> </a:t>
            </a:r>
            <a:r>
              <a:rPr lang="en-US" sz="1900" dirty="0" err="1" smtClean="0"/>
              <a:t>tử</a:t>
            </a:r>
            <a:r>
              <a:rPr lang="en-US" sz="1900" dirty="0" smtClean="0"/>
              <a:t> </a:t>
            </a:r>
            <a:r>
              <a:rPr lang="en-US" sz="1900" dirty="0" err="1" smtClean="0"/>
              <a:t>đại</a:t>
            </a:r>
            <a:r>
              <a:rPr lang="en-US" sz="1900" dirty="0" smtClean="0"/>
              <a:t> </a:t>
            </a:r>
            <a:r>
              <a:rPr lang="en-US" sz="1900" dirty="0" err="1" smtClean="0"/>
              <a:t>diện</a:t>
            </a:r>
            <a:r>
              <a:rPr lang="en-US" sz="1900" dirty="0" smtClean="0"/>
              <a:t> </a:t>
            </a:r>
            <a:r>
              <a:rPr lang="en-US" sz="1900" dirty="0" err="1" smtClean="0"/>
              <a:t>đúng</a:t>
            </a:r>
            <a:r>
              <a:rPr lang="en-US" sz="1900" dirty="0" smtClean="0"/>
              <a:t> </a:t>
            </a:r>
            <a:r>
              <a:rPr lang="en-US" sz="1900" dirty="0" err="1" smtClean="0"/>
              <a:t>thì</a:t>
            </a:r>
            <a:r>
              <a:rPr lang="en-US" sz="1900" dirty="0" smtClean="0"/>
              <a:t> </a:t>
            </a:r>
            <a:r>
              <a:rPr lang="en-US" sz="1900" dirty="0" err="1" smtClean="0"/>
              <a:t>cả</a:t>
            </a:r>
            <a:r>
              <a:rPr lang="en-US" sz="1900" dirty="0" smtClean="0"/>
              <a:t> </a:t>
            </a:r>
            <a:r>
              <a:rPr lang="en-US" sz="1900" dirty="0" err="1" smtClean="0"/>
              <a:t>vùng</a:t>
            </a:r>
            <a:r>
              <a:rPr lang="en-US" sz="1900" dirty="0" smtClean="0"/>
              <a:t> </a:t>
            </a:r>
            <a:r>
              <a:rPr lang="en-US" sz="1900" dirty="0" err="1" smtClean="0"/>
              <a:t>sẽ</a:t>
            </a:r>
            <a:r>
              <a:rPr lang="en-US" sz="1900" dirty="0" smtClean="0"/>
              <a:t> </a:t>
            </a:r>
            <a:r>
              <a:rPr lang="en-US" sz="1900" dirty="0" err="1" smtClean="0"/>
              <a:t>đúng</a:t>
            </a:r>
            <a:r>
              <a:rPr lang="en-US" sz="1900" dirty="0" smtClean="0"/>
              <a:t> </a:t>
            </a:r>
            <a:r>
              <a:rPr lang="en-US" sz="1900" dirty="0" err="1" smtClean="0"/>
              <a:t>và</a:t>
            </a:r>
            <a:r>
              <a:rPr lang="en-US" sz="1900" dirty="0" smtClean="0"/>
              <a:t> </a:t>
            </a:r>
            <a:r>
              <a:rPr lang="en-US" sz="1900" dirty="0" err="1" smtClean="0"/>
              <a:t>ngược</a:t>
            </a:r>
            <a:r>
              <a:rPr lang="en-US" sz="1900" dirty="0" smtClean="0"/>
              <a:t> </a:t>
            </a:r>
            <a:r>
              <a:rPr lang="en-US" sz="1900" dirty="0" err="1" smtClean="0"/>
              <a:t>lại</a:t>
            </a:r>
            <a:r>
              <a:rPr lang="en-US" sz="1900" dirty="0" smtClean="0"/>
              <a:t>.</a:t>
            </a:r>
          </a:p>
          <a:p>
            <a:pPr lvl="1">
              <a:buFont typeface="Wingdings" panose="05000000000000000000" pitchFamily="2" charset="2"/>
              <a:buChar char="ü"/>
            </a:pPr>
            <a:r>
              <a:rPr lang="vi-VN" sz="1900" dirty="0" smtClean="0"/>
              <a:t>Vùng hợp </a:t>
            </a:r>
            <a:r>
              <a:rPr lang="vi-VN" sz="1900" dirty="0"/>
              <a:t>lệ là mô tả các đầu vào hợp lệ của chương </a:t>
            </a:r>
            <a:r>
              <a:rPr lang="vi-VN" sz="1900" dirty="0" smtClean="0"/>
              <a:t>trình</a:t>
            </a:r>
            <a:r>
              <a:rPr lang="en-US" sz="1900" dirty="0" smtClean="0"/>
              <a:t>.</a:t>
            </a:r>
            <a:r>
              <a:rPr lang="vi-VN" sz="1900" dirty="0" smtClean="0"/>
              <a:t> </a:t>
            </a:r>
            <a:endParaRPr lang="en-US" sz="1900" dirty="0" smtClean="0"/>
          </a:p>
          <a:p>
            <a:pPr lvl="1">
              <a:buFont typeface="Wingdings" panose="05000000000000000000" pitchFamily="2" charset="2"/>
              <a:buChar char="ü"/>
            </a:pPr>
            <a:r>
              <a:rPr lang="vi-VN" sz="1900" dirty="0" smtClean="0"/>
              <a:t>V</a:t>
            </a:r>
            <a:r>
              <a:rPr lang="en-US" sz="1900" dirty="0" err="1" smtClean="0"/>
              <a:t>ùng</a:t>
            </a:r>
            <a:r>
              <a:rPr lang="vi-VN" sz="1900" dirty="0" smtClean="0"/>
              <a:t> không </a:t>
            </a:r>
            <a:r>
              <a:rPr lang="vi-VN" sz="1900" dirty="0"/>
              <a:t>hợp lệ là mô tả các trạng thái khác của chương trình như: sai, thiếu,...</a:t>
            </a:r>
            <a:endParaRPr lang="en-US" sz="1900" dirty="0" smtClean="0"/>
          </a:p>
          <a:p>
            <a:pPr>
              <a:buFont typeface="Wingdings" panose="05000000000000000000" pitchFamily="2" charset="2"/>
              <a:buChar char="v"/>
            </a:pPr>
            <a:r>
              <a:rPr lang="vi-VN" sz="1900" dirty="0" smtClean="0"/>
              <a:t>Mục đích:</a:t>
            </a:r>
            <a:r>
              <a:rPr lang="en-US" sz="1900" dirty="0" smtClean="0"/>
              <a:t> </a:t>
            </a:r>
            <a:r>
              <a:rPr lang="vi-VN" sz="1900" b="1" dirty="0" smtClean="0"/>
              <a:t>Giảm </a:t>
            </a:r>
            <a:r>
              <a:rPr lang="vi-VN" sz="1900" b="1" dirty="0"/>
              <a:t>đáng kể số lượng test </a:t>
            </a:r>
            <a:r>
              <a:rPr lang="vi-VN" sz="1900" b="1" dirty="0" smtClean="0"/>
              <a:t>case</a:t>
            </a:r>
            <a:endParaRPr lang="en-US" sz="1900" dirty="0"/>
          </a:p>
          <a:p>
            <a:endParaRPr lang="en-US" sz="1900" dirty="0"/>
          </a:p>
          <a:p>
            <a:pPr marL="64135" indent="0">
              <a:buNone/>
            </a:pPr>
            <a:endParaRPr lang="en-US" sz="1900" dirty="0"/>
          </a:p>
        </p:txBody>
      </p:sp>
      <p:sp>
        <p:nvSpPr>
          <p:cNvPr id="17" name="TextBox 16"/>
          <p:cNvSpPr txBox="1"/>
          <p:nvPr/>
        </p:nvSpPr>
        <p:spPr>
          <a:xfrm>
            <a:off x="859117" y="3910110"/>
            <a:ext cx="1676400" cy="307777"/>
          </a:xfrm>
          <a:prstGeom prst="rect">
            <a:avLst/>
          </a:prstGeom>
          <a:noFill/>
        </p:spPr>
        <p:txBody>
          <a:bodyPr wrap="square" rtlCol="0">
            <a:spAutoFit/>
          </a:bodyPr>
          <a:lstStyle/>
          <a:p>
            <a:r>
              <a:rPr lang="en-US" sz="1400" u="sng" dirty="0" smtClean="0">
                <a:latin typeface="Tahoma" panose="020B0604030504040204" pitchFamily="34" charset="0"/>
                <a:ea typeface="Tahoma" panose="020B0604030504040204" pitchFamily="34" charset="0"/>
                <a:cs typeface="Tahoma" panose="020B0604030504040204" pitchFamily="34" charset="0"/>
              </a:rPr>
              <a:t>Information Area</a:t>
            </a:r>
            <a:endParaRPr lang="en-US" sz="1400" u="sng" dirty="0">
              <a:latin typeface="Tahoma" panose="020B0604030504040204" pitchFamily="34" charset="0"/>
              <a:ea typeface="Tahoma" panose="020B0604030504040204" pitchFamily="34" charset="0"/>
              <a:cs typeface="Tahoma" panose="020B0604030504040204" pitchFamily="34" charset="0"/>
            </a:endParaRPr>
          </a:p>
        </p:txBody>
      </p:sp>
      <p:sp>
        <p:nvSpPr>
          <p:cNvPr id="23" name="TextBox 22"/>
          <p:cNvSpPr txBox="1"/>
          <p:nvPr/>
        </p:nvSpPr>
        <p:spPr>
          <a:xfrm>
            <a:off x="3844465" y="4308385"/>
            <a:ext cx="766119" cy="369332"/>
          </a:xfrm>
          <a:prstGeom prst="rect">
            <a:avLst/>
          </a:prstGeom>
          <a:noFill/>
        </p:spPr>
        <p:txBody>
          <a:bodyPr wrap="square" rtlCol="0">
            <a:spAutoFit/>
          </a:bodyPr>
          <a:lstStyle/>
          <a:p>
            <a:r>
              <a:rPr lang="en-US" dirty="0" smtClean="0"/>
              <a:t>Valid</a:t>
            </a:r>
            <a:endParaRPr lang="en-US" dirty="0"/>
          </a:p>
        </p:txBody>
      </p:sp>
      <p:sp>
        <p:nvSpPr>
          <p:cNvPr id="24" name="TextBox 23"/>
          <p:cNvSpPr txBox="1"/>
          <p:nvPr/>
        </p:nvSpPr>
        <p:spPr>
          <a:xfrm>
            <a:off x="3428998" y="6564245"/>
            <a:ext cx="972064" cy="369332"/>
          </a:xfrm>
          <a:prstGeom prst="rect">
            <a:avLst/>
          </a:prstGeom>
          <a:noFill/>
        </p:spPr>
        <p:txBody>
          <a:bodyPr wrap="square" rtlCol="0">
            <a:spAutoFit/>
          </a:bodyPr>
          <a:lstStyle/>
          <a:p>
            <a:r>
              <a:rPr lang="en-US" dirty="0" smtClean="0"/>
              <a:t>Invalid</a:t>
            </a:r>
            <a:endParaRPr lang="en-US" dirty="0"/>
          </a:p>
        </p:txBody>
      </p:sp>
      <p:sp>
        <p:nvSpPr>
          <p:cNvPr id="25" name="TextBox 24"/>
          <p:cNvSpPr txBox="1"/>
          <p:nvPr/>
        </p:nvSpPr>
        <p:spPr>
          <a:xfrm>
            <a:off x="3846522" y="5731399"/>
            <a:ext cx="1048262" cy="307777"/>
          </a:xfrm>
          <a:prstGeom prst="rect">
            <a:avLst/>
          </a:prstGeom>
          <a:noFill/>
        </p:spPr>
        <p:txBody>
          <a:bodyPr wrap="square" rtlCol="0">
            <a:spAutoFit/>
          </a:bodyPr>
          <a:lstStyle/>
          <a:p>
            <a:r>
              <a:rPr lang="en-US" sz="1400" dirty="0" smtClean="0"/>
              <a:t>Invalid</a:t>
            </a:r>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708" y="3726835"/>
            <a:ext cx="8561751" cy="3150318"/>
          </a:xfrm>
          <a:prstGeom prst="rect">
            <a:avLst/>
          </a:prstGeom>
        </p:spPr>
      </p:pic>
      <p:grpSp>
        <p:nvGrpSpPr>
          <p:cNvPr id="40" name="Group 39"/>
          <p:cNvGrpSpPr/>
          <p:nvPr/>
        </p:nvGrpSpPr>
        <p:grpSpPr>
          <a:xfrm>
            <a:off x="1513700" y="3710873"/>
            <a:ext cx="2438400" cy="2848017"/>
            <a:chOff x="1513700" y="3710873"/>
            <a:chExt cx="2438400" cy="2848017"/>
          </a:xfrm>
        </p:grpSpPr>
        <p:sp>
          <p:nvSpPr>
            <p:cNvPr id="5" name="Rectangle 4"/>
            <p:cNvSpPr/>
            <p:nvPr/>
          </p:nvSpPr>
          <p:spPr>
            <a:xfrm>
              <a:off x="1865723" y="3710873"/>
              <a:ext cx="1600198" cy="457194"/>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lumMod val="95000"/>
                      <a:lumOff val="5000"/>
                    </a:schemeClr>
                  </a:solidFill>
                </a:rPr>
                <a:t>Vùng</a:t>
              </a:r>
              <a:r>
                <a:rPr lang="en-US" dirty="0" smtClean="0">
                  <a:solidFill>
                    <a:schemeClr val="bg1">
                      <a:lumMod val="95000"/>
                      <a:lumOff val="5000"/>
                    </a:schemeClr>
                  </a:solidFill>
                </a:rPr>
                <a:t> </a:t>
              </a:r>
              <a:r>
                <a:rPr lang="en-US" dirty="0" err="1" smtClean="0">
                  <a:solidFill>
                    <a:schemeClr val="bg1">
                      <a:lumMod val="95000"/>
                      <a:lumOff val="5000"/>
                    </a:schemeClr>
                  </a:solidFill>
                </a:rPr>
                <a:t>hợp</a:t>
              </a:r>
              <a:r>
                <a:rPr lang="en-US" dirty="0" smtClean="0">
                  <a:solidFill>
                    <a:schemeClr val="bg1">
                      <a:lumMod val="95000"/>
                      <a:lumOff val="5000"/>
                    </a:schemeClr>
                  </a:solidFill>
                </a:rPr>
                <a:t> </a:t>
              </a:r>
              <a:r>
                <a:rPr lang="en-US" dirty="0" err="1" smtClean="0">
                  <a:solidFill>
                    <a:schemeClr val="bg1">
                      <a:lumMod val="95000"/>
                      <a:lumOff val="5000"/>
                    </a:schemeClr>
                  </a:solidFill>
                </a:rPr>
                <a:t>lệ</a:t>
              </a:r>
              <a:endParaRPr lang="en-US" dirty="0">
                <a:solidFill>
                  <a:schemeClr val="bg1">
                    <a:lumMod val="95000"/>
                    <a:lumOff val="5000"/>
                  </a:schemeClr>
                </a:solidFill>
              </a:endParaRPr>
            </a:p>
          </p:txBody>
        </p:sp>
        <p:sp>
          <p:nvSpPr>
            <p:cNvPr id="28" name="Rectangle 27"/>
            <p:cNvSpPr/>
            <p:nvPr/>
          </p:nvSpPr>
          <p:spPr>
            <a:xfrm>
              <a:off x="1513700" y="6099061"/>
              <a:ext cx="2438400" cy="45982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lumMod val="95000"/>
                      <a:lumOff val="5000"/>
                    </a:schemeClr>
                  </a:solidFill>
                </a:rPr>
                <a:t>Vùng</a:t>
              </a:r>
              <a:r>
                <a:rPr lang="en-US" dirty="0" smtClean="0">
                  <a:solidFill>
                    <a:schemeClr val="bg1">
                      <a:lumMod val="95000"/>
                      <a:lumOff val="5000"/>
                    </a:schemeClr>
                  </a:solidFill>
                </a:rPr>
                <a:t> </a:t>
              </a:r>
              <a:r>
                <a:rPr lang="en-US" dirty="0" err="1" smtClean="0">
                  <a:solidFill>
                    <a:schemeClr val="bg1">
                      <a:lumMod val="95000"/>
                      <a:lumOff val="5000"/>
                    </a:schemeClr>
                  </a:solidFill>
                </a:rPr>
                <a:t>không</a:t>
              </a:r>
              <a:r>
                <a:rPr lang="en-US" dirty="0" smtClean="0">
                  <a:solidFill>
                    <a:schemeClr val="bg1">
                      <a:lumMod val="95000"/>
                      <a:lumOff val="5000"/>
                    </a:schemeClr>
                  </a:solidFill>
                </a:rPr>
                <a:t> </a:t>
              </a:r>
              <a:r>
                <a:rPr lang="en-US" dirty="0" err="1" smtClean="0">
                  <a:solidFill>
                    <a:schemeClr val="bg1">
                      <a:lumMod val="95000"/>
                      <a:lumOff val="5000"/>
                    </a:schemeClr>
                  </a:solidFill>
                </a:rPr>
                <a:t>hợp</a:t>
              </a:r>
              <a:r>
                <a:rPr lang="en-US" dirty="0" smtClean="0">
                  <a:solidFill>
                    <a:schemeClr val="bg1">
                      <a:lumMod val="95000"/>
                      <a:lumOff val="5000"/>
                    </a:schemeClr>
                  </a:solidFill>
                </a:rPr>
                <a:t> </a:t>
              </a:r>
              <a:r>
                <a:rPr lang="en-US" dirty="0" err="1" smtClean="0">
                  <a:solidFill>
                    <a:schemeClr val="bg1">
                      <a:lumMod val="95000"/>
                      <a:lumOff val="5000"/>
                    </a:schemeClr>
                  </a:solidFill>
                </a:rPr>
                <a:t>lệ</a:t>
              </a:r>
              <a:endParaRPr lang="en-US" dirty="0" smtClean="0">
                <a:solidFill>
                  <a:schemeClr val="bg1">
                    <a:lumMod val="95000"/>
                    <a:lumOff val="5000"/>
                  </a:schemeClr>
                </a:solidFill>
              </a:endParaRPr>
            </a:p>
          </p:txBody>
        </p:sp>
        <p:cxnSp>
          <p:nvCxnSpPr>
            <p:cNvPr id="7" name="Straight Arrow Connector 6"/>
            <p:cNvCxnSpPr/>
            <p:nvPr/>
          </p:nvCxnSpPr>
          <p:spPr>
            <a:xfrm>
              <a:off x="2667000" y="4178674"/>
              <a:ext cx="829521" cy="75074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p:cNvCxnSpPr/>
            <p:nvPr/>
          </p:nvCxnSpPr>
          <p:spPr>
            <a:xfrm>
              <a:off x="2732900" y="4184029"/>
              <a:ext cx="977407" cy="3090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1" name="Straight Arrow Connector 30"/>
            <p:cNvCxnSpPr>
              <a:stCxn id="28" idx="0"/>
            </p:cNvCxnSpPr>
            <p:nvPr/>
          </p:nvCxnSpPr>
          <p:spPr>
            <a:xfrm flipV="1">
              <a:off x="2732900" y="5330411"/>
              <a:ext cx="775193" cy="76865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5" name="Straight Arrow Connector 34"/>
            <p:cNvCxnSpPr>
              <a:stCxn id="28" idx="0"/>
            </p:cNvCxnSpPr>
            <p:nvPr/>
          </p:nvCxnSpPr>
          <p:spPr>
            <a:xfrm flipV="1">
              <a:off x="2732900" y="5741407"/>
              <a:ext cx="997196" cy="35765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8879"/>
            <a:ext cx="6858000" cy="799306"/>
          </a:xfrm>
        </p:spPr>
        <p:txBody>
          <a:bodyPr/>
          <a:lstStyle/>
          <a:p>
            <a:r>
              <a:rPr lang="en-US" dirty="0" smtClean="0"/>
              <a:t>3.1. </a:t>
            </a:r>
            <a:r>
              <a:rPr lang="en-US" dirty="0"/>
              <a:t>P</a:t>
            </a:r>
            <a:r>
              <a:rPr lang="vi-VN" dirty="0"/>
              <a:t>hân lớp tương đương</a:t>
            </a:r>
            <a:endParaRPr lang="en-US" dirty="0"/>
          </a:p>
        </p:txBody>
      </p:sp>
      <p:sp>
        <p:nvSpPr>
          <p:cNvPr id="3" name="Content Placeholder 2"/>
          <p:cNvSpPr>
            <a:spLocks noGrp="1"/>
          </p:cNvSpPr>
          <p:nvPr>
            <p:ph idx="1"/>
          </p:nvPr>
        </p:nvSpPr>
        <p:spPr>
          <a:xfrm>
            <a:off x="228600" y="990600"/>
            <a:ext cx="8763000" cy="2438400"/>
          </a:xfrm>
        </p:spPr>
        <p:txBody>
          <a:bodyPr>
            <a:normAutofit/>
          </a:bodyPr>
          <a:lstStyle/>
          <a:p>
            <a:pPr marL="505460" indent="-342900">
              <a:buFont typeface="Wingdings" panose="05000000000000000000" pitchFamily="2" charset="2"/>
              <a:buChar char="v"/>
            </a:pPr>
            <a:r>
              <a:rPr lang="en-US" sz="1900" dirty="0" err="1" smtClean="0"/>
              <a:t>Cách</a:t>
            </a:r>
            <a:r>
              <a:rPr lang="en-US" sz="1900" dirty="0" smtClean="0"/>
              <a:t> </a:t>
            </a:r>
            <a:r>
              <a:rPr lang="en-US" sz="1900" dirty="0" err="1" smtClean="0"/>
              <a:t>thiết</a:t>
            </a:r>
            <a:r>
              <a:rPr lang="en-US" sz="1900" dirty="0" smtClean="0"/>
              <a:t> </a:t>
            </a:r>
            <a:r>
              <a:rPr lang="en-US" sz="1900" dirty="0" err="1" smtClean="0"/>
              <a:t>kế</a:t>
            </a:r>
            <a:r>
              <a:rPr lang="en-US" sz="1900" dirty="0" smtClean="0"/>
              <a:t> </a:t>
            </a:r>
            <a:r>
              <a:rPr lang="en-US" sz="1900" dirty="0" err="1" smtClean="0"/>
              <a:t>test cases</a:t>
            </a:r>
            <a:r>
              <a:rPr lang="en-US" sz="1900" dirty="0" smtClean="0"/>
              <a:t> </a:t>
            </a:r>
            <a:r>
              <a:rPr lang="vi-VN" sz="1900" dirty="0" smtClean="0"/>
              <a:t>:</a:t>
            </a:r>
            <a:endParaRPr lang="en-US" sz="1900" dirty="0" smtClean="0"/>
          </a:p>
          <a:p>
            <a:pPr marL="880110" lvl="1" indent="-342900">
              <a:buFont typeface="Wingdings" panose="05000000000000000000" pitchFamily="2" charset="2"/>
              <a:buChar char="ü"/>
            </a:pPr>
            <a:r>
              <a:rPr lang="vi-VN" sz="1900" dirty="0" smtClean="0"/>
              <a:t>Xác định các lớp tương đương (cả hợp lệ và không hợp lệ)</a:t>
            </a:r>
          </a:p>
          <a:p>
            <a:pPr marL="880110" lvl="1" indent="-342900">
              <a:buFont typeface="Wingdings" panose="05000000000000000000" pitchFamily="2" charset="2"/>
              <a:buChar char="ü"/>
            </a:pPr>
            <a:r>
              <a:rPr lang="vi-VN" sz="1900" dirty="0" smtClean="0"/>
              <a:t>Xác định các </a:t>
            </a:r>
            <a:r>
              <a:rPr lang="en-US" sz="1900" dirty="0" smtClean="0">
                <a:solidFill>
                  <a:schemeClr val="bg1"/>
                </a:solidFill>
              </a:rPr>
              <a:t>case test.</a:t>
            </a:r>
            <a:endParaRPr lang="en-US" sz="1900" dirty="0" smtClean="0">
              <a:solidFill>
                <a:srgbClr val="0000FF"/>
              </a:solidFill>
            </a:endParaRPr>
          </a:p>
          <a:p>
            <a:pPr>
              <a:buFont typeface="Wingdings" panose="05000000000000000000" pitchFamily="2" charset="2"/>
              <a:buChar char="v"/>
            </a:pPr>
            <a:r>
              <a:rPr lang="vi-VN" sz="1900" dirty="0" smtClean="0"/>
              <a:t>Cách xác </a:t>
            </a:r>
            <a:r>
              <a:rPr lang="vi-VN" sz="1900" dirty="0"/>
              <a:t>định phân lớp tương đương cơ bản </a:t>
            </a:r>
            <a:r>
              <a:rPr lang="vi-VN" sz="1900" dirty="0" smtClean="0"/>
              <a:t>:</a:t>
            </a:r>
            <a:endParaRPr lang="en-US" sz="1900" dirty="0" smtClean="0"/>
          </a:p>
          <a:p>
            <a:pPr>
              <a:buFont typeface="Wingdings" panose="05000000000000000000" pitchFamily="2" charset="2"/>
              <a:buChar char="v"/>
            </a:pPr>
            <a:endParaRPr lang="en-US" sz="1900" dirty="0"/>
          </a:p>
        </p:txBody>
      </p:sp>
      <p:graphicFrame>
        <p:nvGraphicFramePr>
          <p:cNvPr id="5" name="Table 4"/>
          <p:cNvGraphicFramePr>
            <a:graphicFrameLocks noGrp="1"/>
          </p:cNvGraphicFramePr>
          <p:nvPr>
            <p:extLst>
              <p:ext uri="{D42A27DB-BD31-4B8C-83A1-F6EECF244321}">
                <p14:modId xmlns:p14="http://schemas.microsoft.com/office/powerpoint/2010/main" val="795359507"/>
              </p:ext>
            </p:extLst>
          </p:nvPr>
        </p:nvGraphicFramePr>
        <p:xfrm>
          <a:off x="529281" y="2819400"/>
          <a:ext cx="8449962" cy="3848913"/>
        </p:xfrm>
        <a:graphic>
          <a:graphicData uri="http://schemas.openxmlformats.org/drawingml/2006/table">
            <a:tbl>
              <a:tblPr firstRow="1" bandRow="1"/>
              <a:tblGrid>
                <a:gridCol w="3419003"/>
                <a:gridCol w="5030959"/>
              </a:tblGrid>
              <a:tr h="602793">
                <a:tc>
                  <a:txBody>
                    <a:bodyPr/>
                    <a:lstStyle/>
                    <a:p>
                      <a:pPr marL="0" marR="0" lvl="1" indent="0" algn="l" defTabSz="914400" rtl="0" eaLnBrk="1" fontAlgn="auto" latinLnBrk="0" hangingPunct="1">
                        <a:lnSpc>
                          <a:spcPct val="100000"/>
                        </a:lnSpc>
                        <a:spcBef>
                          <a:spcPts val="0"/>
                        </a:spcBef>
                        <a:spcAft>
                          <a:spcPts val="0"/>
                        </a:spcAft>
                        <a:buClrTx/>
                        <a:buSzTx/>
                        <a:buFontTx/>
                        <a:buNone/>
                        <a:defRPr/>
                      </a:pPr>
                      <a:r>
                        <a:rPr lang="vi-VN" sz="1500" baseline="0" dirty="0" smtClean="0">
                          <a:solidFill>
                            <a:schemeClr val="bg1"/>
                          </a:solidFill>
                          <a:latin typeface="Times New Roman" panose="02020603050405020304" pitchFamily="18" charset="0"/>
                        </a:rPr>
                        <a:t>1 khoảng giá trị [a,b]</a:t>
                      </a:r>
                      <a:endParaRPr lang="en-US" sz="1500" baseline="0" dirty="0" smtClean="0">
                        <a:solidFill>
                          <a:schemeClr val="bg1"/>
                        </a:solidFill>
                        <a:latin typeface="Times New Roman" panose="02020603050405020304" pitchFamily="18" charset="0"/>
                      </a:endParaRPr>
                    </a:p>
                    <a:p>
                      <a:endParaRPr lang="en-US" sz="1500" b="0" baseline="0" dirty="0">
                        <a:solidFill>
                          <a:schemeClr val="bg1"/>
                        </a:solidFill>
                        <a:latin typeface="Times New Roman" panose="02020603050405020304" pitchFamily="18" charset="0"/>
                      </a:endParaRPr>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defRPr/>
                      </a:pPr>
                      <a:r>
                        <a:rPr lang="en-US" sz="1500" baseline="0" dirty="0" smtClean="0">
                          <a:solidFill>
                            <a:schemeClr val="bg1"/>
                          </a:solidFill>
                          <a:latin typeface="Times New Roman" panose="02020603050405020304" pitchFamily="18" charset="0"/>
                        </a:rPr>
                        <a:t>1. </a:t>
                      </a:r>
                      <a:r>
                        <a:rPr lang="en-US" sz="1500" baseline="0" dirty="0" err="1" smtClean="0">
                          <a:solidFill>
                            <a:schemeClr val="bg1"/>
                          </a:solidFill>
                          <a:latin typeface="Times New Roman" panose="02020603050405020304" pitchFamily="18" charset="0"/>
                        </a:rPr>
                        <a:t>Xác</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định</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được</a:t>
                      </a:r>
                      <a:r>
                        <a:rPr lang="en-US" sz="1500" baseline="0" dirty="0" smtClean="0">
                          <a:solidFill>
                            <a:schemeClr val="bg1"/>
                          </a:solidFill>
                          <a:latin typeface="Times New Roman" panose="02020603050405020304" pitchFamily="18" charset="0"/>
                        </a:rPr>
                        <a:t> 1 </a:t>
                      </a:r>
                      <a:r>
                        <a:rPr lang="en-US" sz="1500" baseline="0" dirty="0" err="1" smtClean="0">
                          <a:solidFill>
                            <a:schemeClr val="bg1"/>
                          </a:solidFill>
                          <a:latin typeface="Times New Roman" panose="02020603050405020304" pitchFamily="18" charset="0"/>
                        </a:rPr>
                        <a:t>lớp</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hợp</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lệ</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là</a:t>
                      </a:r>
                      <a:r>
                        <a:rPr lang="en-US" sz="1500" baseline="0" dirty="0" smtClean="0">
                          <a:solidFill>
                            <a:schemeClr val="bg1"/>
                          </a:solidFill>
                          <a:latin typeface="Times New Roman" panose="02020603050405020304" pitchFamily="18" charset="0"/>
                        </a:rPr>
                        <a:t> </a:t>
                      </a:r>
                      <a:r>
                        <a:rPr lang="vi-VN" sz="1500" baseline="0" dirty="0" smtClean="0">
                          <a:solidFill>
                            <a:schemeClr val="bg1"/>
                          </a:solidFill>
                          <a:latin typeface="Times New Roman" panose="02020603050405020304" pitchFamily="18" charset="0"/>
                        </a:rPr>
                        <a:t>[a,b]</a:t>
                      </a:r>
                      <a:endParaRPr lang="en-US" sz="1500" baseline="0" dirty="0" smtClean="0">
                        <a:solidFill>
                          <a:schemeClr val="bg1"/>
                        </a:solidFill>
                        <a:latin typeface="Times New Roman" panose="02020603050405020304" pitchFamily="18" charset="0"/>
                      </a:endParaRPr>
                    </a:p>
                    <a:p>
                      <a:pPr marL="0" marR="0" lvl="2" indent="0" algn="l" defTabSz="914400" rtl="0" eaLnBrk="1" fontAlgn="auto" latinLnBrk="0" hangingPunct="1">
                        <a:lnSpc>
                          <a:spcPct val="100000"/>
                        </a:lnSpc>
                        <a:spcBef>
                          <a:spcPts val="0"/>
                        </a:spcBef>
                        <a:spcAft>
                          <a:spcPts val="0"/>
                        </a:spcAft>
                        <a:buClrTx/>
                        <a:buSzTx/>
                        <a:buFontTx/>
                        <a:buNone/>
                        <a:defRPr/>
                      </a:pPr>
                      <a:r>
                        <a:rPr lang="en-US" sz="1500" baseline="0" dirty="0" smtClean="0">
                          <a:solidFill>
                            <a:schemeClr val="bg1"/>
                          </a:solidFill>
                          <a:latin typeface="Times New Roman" panose="02020603050405020304" pitchFamily="18" charset="0"/>
                        </a:rPr>
                        <a:t>2. </a:t>
                      </a:r>
                      <a:r>
                        <a:rPr lang="en-US" sz="1500" baseline="0" dirty="0" err="1" smtClean="0">
                          <a:solidFill>
                            <a:schemeClr val="bg1"/>
                          </a:solidFill>
                          <a:latin typeface="Times New Roman" panose="02020603050405020304" pitchFamily="18" charset="0"/>
                        </a:rPr>
                        <a:t>Xác</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định</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được</a:t>
                      </a:r>
                      <a:r>
                        <a:rPr lang="en-US" sz="1500" baseline="0" dirty="0" smtClean="0">
                          <a:solidFill>
                            <a:schemeClr val="bg1"/>
                          </a:solidFill>
                          <a:latin typeface="Times New Roman" panose="02020603050405020304" pitchFamily="18" charset="0"/>
                        </a:rPr>
                        <a:t> 2 </a:t>
                      </a:r>
                      <a:r>
                        <a:rPr lang="en-US" sz="1500" baseline="0" dirty="0" err="1" smtClean="0">
                          <a:solidFill>
                            <a:schemeClr val="bg1"/>
                          </a:solidFill>
                          <a:latin typeface="Times New Roman" panose="02020603050405020304" pitchFamily="18" charset="0"/>
                        </a:rPr>
                        <a:t>lớp</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ko</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hợp</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lệ</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là</a:t>
                      </a:r>
                      <a:r>
                        <a:rPr lang="en-US" sz="1500" baseline="0" dirty="0" smtClean="0">
                          <a:solidFill>
                            <a:schemeClr val="bg1"/>
                          </a:solidFill>
                          <a:latin typeface="Times New Roman" panose="02020603050405020304" pitchFamily="18" charset="0"/>
                        </a:rPr>
                        <a:t> &lt;a </a:t>
                      </a:r>
                      <a:r>
                        <a:rPr lang="en-US" sz="1500" baseline="0" dirty="0" err="1" smtClean="0">
                          <a:solidFill>
                            <a:schemeClr val="bg1"/>
                          </a:solidFill>
                          <a:latin typeface="Times New Roman" panose="02020603050405020304" pitchFamily="18" charset="0"/>
                        </a:rPr>
                        <a:t>và</a:t>
                      </a:r>
                      <a:r>
                        <a:rPr lang="en-US" sz="1500" baseline="0" dirty="0" smtClean="0">
                          <a:solidFill>
                            <a:schemeClr val="bg1"/>
                          </a:solidFill>
                          <a:latin typeface="Times New Roman" panose="02020603050405020304" pitchFamily="18" charset="0"/>
                        </a:rPr>
                        <a:t> &gt;b</a:t>
                      </a:r>
                      <a:endParaRPr lang="en-US" sz="1500" b="0" baseline="0" dirty="0">
                        <a:solidFill>
                          <a:schemeClr val="bg1"/>
                        </a:solidFill>
                        <a:latin typeface="Times New Roman" panose="02020603050405020304" pitchFamily="18" charset="0"/>
                      </a:endParaRPr>
                    </a:p>
                  </a:txBody>
                  <a:tcPr/>
                </a:tc>
              </a:tr>
              <a:tr h="692831">
                <a:tc>
                  <a:txBody>
                    <a:bodyPr/>
                    <a:lstStyle/>
                    <a:p>
                      <a:pPr marL="0" marR="0" lvl="1" indent="0" algn="l" defTabSz="914400" rtl="0" eaLnBrk="1" fontAlgn="auto" latinLnBrk="0" hangingPunct="1">
                        <a:lnSpc>
                          <a:spcPct val="100000"/>
                        </a:lnSpc>
                        <a:spcBef>
                          <a:spcPts val="0"/>
                        </a:spcBef>
                        <a:spcAft>
                          <a:spcPts val="0"/>
                        </a:spcAft>
                        <a:buClrTx/>
                        <a:buSzTx/>
                        <a:buFontTx/>
                        <a:buNone/>
                        <a:defRPr/>
                      </a:pPr>
                      <a:r>
                        <a:rPr lang="en-US" sz="1500" baseline="0" dirty="0" smtClean="0">
                          <a:solidFill>
                            <a:schemeClr val="bg1"/>
                          </a:solidFill>
                          <a:latin typeface="Times New Roman" panose="02020603050405020304" pitchFamily="18" charset="0"/>
                        </a:rPr>
                        <a:t>1 </a:t>
                      </a:r>
                      <a:r>
                        <a:rPr lang="en-US" sz="1500" baseline="0" dirty="0" err="1" smtClean="0">
                          <a:solidFill>
                            <a:schemeClr val="bg1"/>
                          </a:solidFill>
                          <a:latin typeface="Times New Roman" panose="02020603050405020304" pitchFamily="18" charset="0"/>
                        </a:rPr>
                        <a:t>giá</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trị</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xác</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định</a:t>
                      </a:r>
                      <a:r>
                        <a:rPr lang="en-US" sz="1500" baseline="0" dirty="0" smtClean="0">
                          <a:solidFill>
                            <a:schemeClr val="bg1"/>
                          </a:solidFill>
                          <a:latin typeface="Times New Roman" panose="02020603050405020304" pitchFamily="18" charset="0"/>
                        </a:rPr>
                        <a:t> x=a </a:t>
                      </a:r>
                    </a:p>
                    <a:p>
                      <a:endParaRPr lang="en-US" sz="1500" b="0" baseline="0" dirty="0">
                        <a:solidFill>
                          <a:schemeClr val="bg1"/>
                        </a:solidFill>
                        <a:latin typeface="Times New Roman" panose="02020603050405020304" pitchFamily="18" charset="0"/>
                      </a:endParaRPr>
                    </a:p>
                  </a:txBody>
                  <a:tcPr/>
                </a:tc>
                <a:tc>
                  <a:txBody>
                    <a:bodyPr/>
                    <a:lstStyle/>
                    <a:p>
                      <a:pPr marL="342900" lvl="0" indent="-342900">
                        <a:buFont typeface="Wingdings" panose="05000000000000000000" pitchFamily="2" charset="2"/>
                        <a:buAutoNum type="arabicPeriod"/>
                      </a:pPr>
                      <a:r>
                        <a:rPr lang="en-US" sz="1500" baseline="0" dirty="0" err="1" smtClean="0">
                          <a:solidFill>
                            <a:schemeClr val="bg1"/>
                          </a:solidFill>
                          <a:latin typeface="Times New Roman" panose="02020603050405020304" pitchFamily="18" charset="0"/>
                        </a:rPr>
                        <a:t>Xác</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định</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được</a:t>
                      </a:r>
                      <a:r>
                        <a:rPr lang="en-US" sz="1500" baseline="0" dirty="0" smtClean="0">
                          <a:solidFill>
                            <a:schemeClr val="bg1"/>
                          </a:solidFill>
                          <a:latin typeface="Times New Roman" panose="02020603050405020304" pitchFamily="18" charset="0"/>
                        </a:rPr>
                        <a:t> 1 </a:t>
                      </a:r>
                      <a:r>
                        <a:rPr lang="en-US" sz="1500" baseline="0" dirty="0" err="1" smtClean="0">
                          <a:solidFill>
                            <a:schemeClr val="bg1"/>
                          </a:solidFill>
                          <a:latin typeface="Times New Roman" panose="02020603050405020304" pitchFamily="18" charset="0"/>
                        </a:rPr>
                        <a:t>phân</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lớp</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hợp</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lệ</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là</a:t>
                      </a:r>
                      <a:r>
                        <a:rPr lang="en-US" sz="1500" baseline="0" dirty="0" smtClean="0">
                          <a:solidFill>
                            <a:schemeClr val="bg1"/>
                          </a:solidFill>
                          <a:latin typeface="Times New Roman" panose="02020603050405020304" pitchFamily="18" charset="0"/>
                        </a:rPr>
                        <a:t> x=a</a:t>
                      </a:r>
                    </a:p>
                    <a:p>
                      <a:pPr marL="342900" lvl="0" indent="-342900">
                        <a:buFont typeface="Wingdings" panose="05000000000000000000" pitchFamily="2" charset="2"/>
                        <a:buAutoNum type="arabicPeriod"/>
                      </a:pPr>
                      <a:r>
                        <a:rPr lang="en-US" sz="1500" baseline="0" dirty="0" err="1" smtClean="0">
                          <a:solidFill>
                            <a:schemeClr val="bg1"/>
                          </a:solidFill>
                          <a:latin typeface="Times New Roman" panose="02020603050405020304" pitchFamily="18" charset="0"/>
                        </a:rPr>
                        <a:t>Xác</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định</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được</a:t>
                      </a:r>
                      <a:r>
                        <a:rPr lang="en-US" sz="1500" baseline="0" dirty="0" smtClean="0">
                          <a:solidFill>
                            <a:schemeClr val="bg1"/>
                          </a:solidFill>
                          <a:latin typeface="Times New Roman" panose="02020603050405020304" pitchFamily="18" charset="0"/>
                        </a:rPr>
                        <a:t> 2 </a:t>
                      </a:r>
                      <a:r>
                        <a:rPr lang="en-US" sz="1500" baseline="0" dirty="0" err="1" smtClean="0">
                          <a:solidFill>
                            <a:schemeClr val="bg1"/>
                          </a:solidFill>
                          <a:latin typeface="Times New Roman" panose="02020603050405020304" pitchFamily="18" charset="0"/>
                        </a:rPr>
                        <a:t>phân</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lớp</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không</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hợp</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lệ</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là</a:t>
                      </a:r>
                      <a:r>
                        <a:rPr lang="en-US" sz="1500" baseline="0" dirty="0" smtClean="0">
                          <a:solidFill>
                            <a:schemeClr val="bg1"/>
                          </a:solidFill>
                          <a:latin typeface="Times New Roman" panose="02020603050405020304" pitchFamily="18" charset="0"/>
                        </a:rPr>
                        <a:t>  x&lt;&gt;a (x&gt;a </a:t>
                      </a:r>
                      <a:r>
                        <a:rPr lang="en-US" sz="1500" baseline="0" dirty="0" err="1" smtClean="0">
                          <a:solidFill>
                            <a:schemeClr val="bg1"/>
                          </a:solidFill>
                          <a:latin typeface="Times New Roman" panose="02020603050405020304" pitchFamily="18" charset="0"/>
                        </a:rPr>
                        <a:t>và</a:t>
                      </a:r>
                      <a:r>
                        <a:rPr lang="en-US" sz="1500" baseline="0" dirty="0" smtClean="0">
                          <a:solidFill>
                            <a:schemeClr val="bg1"/>
                          </a:solidFill>
                          <a:latin typeface="Times New Roman" panose="02020603050405020304" pitchFamily="18" charset="0"/>
                        </a:rPr>
                        <a:t> x&lt;a)</a:t>
                      </a:r>
                    </a:p>
                    <a:p>
                      <a:endParaRPr lang="en-US" sz="1500" b="0" baseline="0" dirty="0">
                        <a:solidFill>
                          <a:schemeClr val="bg1"/>
                        </a:solidFill>
                        <a:latin typeface="Times New Roman" panose="02020603050405020304" pitchFamily="18" charset="0"/>
                      </a:endParaRPr>
                    </a:p>
                  </a:txBody>
                  <a:tcPr/>
                </a:tc>
              </a:tr>
              <a:tr h="692831">
                <a:tc>
                  <a:txBody>
                    <a:bodyPr/>
                    <a:lstStyle/>
                    <a:p>
                      <a:pPr marL="0" marR="0" lvl="1" indent="0" algn="l" defTabSz="914400" rtl="0" eaLnBrk="1" fontAlgn="auto" latinLnBrk="0" hangingPunct="1">
                        <a:lnSpc>
                          <a:spcPct val="100000"/>
                        </a:lnSpc>
                        <a:spcBef>
                          <a:spcPts val="0"/>
                        </a:spcBef>
                        <a:spcAft>
                          <a:spcPts val="0"/>
                        </a:spcAft>
                        <a:buClrTx/>
                        <a:buSzTx/>
                        <a:buFontTx/>
                        <a:buNone/>
                        <a:defRPr/>
                      </a:pPr>
                      <a:r>
                        <a:rPr lang="en-US" sz="1500" baseline="0" dirty="0" smtClean="0">
                          <a:solidFill>
                            <a:schemeClr val="bg1"/>
                          </a:solidFill>
                          <a:latin typeface="Times New Roman" panose="02020603050405020304" pitchFamily="18" charset="0"/>
                        </a:rPr>
                        <a:t>1 </a:t>
                      </a:r>
                      <a:r>
                        <a:rPr lang="en-US" sz="1500" baseline="0" dirty="0" err="1" smtClean="0">
                          <a:solidFill>
                            <a:schemeClr val="bg1"/>
                          </a:solidFill>
                          <a:latin typeface="Times New Roman" panose="02020603050405020304" pitchFamily="18" charset="0"/>
                        </a:rPr>
                        <a:t>phần</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tử</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của</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tập</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hợp</a:t>
                      </a:r>
                      <a:endParaRPr lang="en-US" sz="1500" baseline="0" dirty="0" smtClean="0">
                        <a:solidFill>
                          <a:schemeClr val="bg1"/>
                        </a:solidFill>
                        <a:latin typeface="Times New Roman" panose="02020603050405020304" pitchFamily="18" charset="0"/>
                      </a:endParaRPr>
                    </a:p>
                    <a:p>
                      <a:endParaRPr lang="en-US" sz="1500" b="0" baseline="0" dirty="0">
                        <a:solidFill>
                          <a:schemeClr val="bg1"/>
                        </a:solidFill>
                        <a:latin typeface="Times New Roman" panose="02020603050405020304" pitchFamily="18" charset="0"/>
                      </a:endParaRPr>
                    </a:p>
                  </a:txBody>
                  <a:tcPr/>
                </a:tc>
                <a:tc>
                  <a:txBody>
                    <a:bodyPr/>
                    <a:lstStyle/>
                    <a:p>
                      <a:pPr marL="342900" lvl="0" indent="-342900">
                        <a:buFont typeface="Wingdings" panose="05000000000000000000" pitchFamily="2" charset="2"/>
                        <a:buAutoNum type="arabicPeriod"/>
                      </a:pPr>
                      <a:r>
                        <a:rPr lang="en-US" sz="1500" baseline="0" dirty="0" err="1" smtClean="0">
                          <a:solidFill>
                            <a:schemeClr val="bg1"/>
                          </a:solidFill>
                          <a:latin typeface="Times New Roman" panose="02020603050405020304" pitchFamily="18" charset="0"/>
                        </a:rPr>
                        <a:t>Xác</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định</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được</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thành</a:t>
                      </a:r>
                      <a:r>
                        <a:rPr lang="en-US" sz="1500" baseline="0" dirty="0" smtClean="0">
                          <a:solidFill>
                            <a:schemeClr val="bg1"/>
                          </a:solidFill>
                          <a:latin typeface="Times New Roman" panose="02020603050405020304" pitchFamily="18" charset="0"/>
                        </a:rPr>
                        <a:t> 1 </a:t>
                      </a:r>
                      <a:r>
                        <a:rPr lang="en-US" sz="1500" baseline="0" dirty="0" err="1" smtClean="0">
                          <a:solidFill>
                            <a:schemeClr val="bg1"/>
                          </a:solidFill>
                          <a:latin typeface="Times New Roman" panose="02020603050405020304" pitchFamily="18" charset="0"/>
                        </a:rPr>
                        <a:t>lớp</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tương</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đương</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hợp</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lệ</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là</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thuộc</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tập</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hợp</a:t>
                      </a:r>
                      <a:r>
                        <a:rPr lang="en-US" sz="1500" baseline="0" dirty="0" smtClean="0">
                          <a:solidFill>
                            <a:schemeClr val="bg1"/>
                          </a:solidFill>
                          <a:latin typeface="Times New Roman" panose="02020603050405020304" pitchFamily="18" charset="0"/>
                        </a:rPr>
                        <a:t>.</a:t>
                      </a:r>
                    </a:p>
                    <a:p>
                      <a:pPr marL="342900" lvl="0" indent="-342900">
                        <a:buFont typeface="Wingdings" panose="05000000000000000000" pitchFamily="2" charset="2"/>
                        <a:buAutoNum type="arabicPeriod"/>
                      </a:pPr>
                      <a:r>
                        <a:rPr lang="en-US" sz="1500" baseline="0" dirty="0" err="1" smtClean="0">
                          <a:solidFill>
                            <a:schemeClr val="bg1"/>
                          </a:solidFill>
                          <a:latin typeface="Times New Roman" panose="02020603050405020304" pitchFamily="18" charset="0"/>
                        </a:rPr>
                        <a:t>Xác</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định</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được</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thành</a:t>
                      </a:r>
                      <a:r>
                        <a:rPr lang="en-US" sz="1500" baseline="0" dirty="0" smtClean="0">
                          <a:solidFill>
                            <a:schemeClr val="bg1"/>
                          </a:solidFill>
                          <a:latin typeface="Times New Roman" panose="02020603050405020304" pitchFamily="18" charset="0"/>
                        </a:rPr>
                        <a:t> 1 </a:t>
                      </a:r>
                      <a:r>
                        <a:rPr lang="en-US" sz="1500" baseline="0" dirty="0" err="1" smtClean="0">
                          <a:solidFill>
                            <a:schemeClr val="bg1"/>
                          </a:solidFill>
                          <a:latin typeface="Times New Roman" panose="02020603050405020304" pitchFamily="18" charset="0"/>
                        </a:rPr>
                        <a:t>lớp</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tương</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đương</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không</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hợp</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lệ</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là</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không</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thuộc</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tập</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hợp</a:t>
                      </a:r>
                      <a:endParaRPr lang="en-US" sz="1500" baseline="0" dirty="0" smtClean="0">
                        <a:solidFill>
                          <a:schemeClr val="bg1"/>
                        </a:solidFill>
                        <a:latin typeface="Times New Roman" panose="02020603050405020304" pitchFamily="18" charset="0"/>
                      </a:endParaRPr>
                    </a:p>
                    <a:p>
                      <a:endParaRPr lang="en-US" sz="1500" b="0" baseline="0" dirty="0">
                        <a:solidFill>
                          <a:schemeClr val="bg1"/>
                        </a:solidFill>
                        <a:latin typeface="Times New Roman" panose="02020603050405020304" pitchFamily="18" charset="0"/>
                      </a:endParaRPr>
                    </a:p>
                  </a:txBody>
                  <a:tcPr/>
                </a:tc>
              </a:tr>
              <a:tr h="754745">
                <a:tc>
                  <a:txBody>
                    <a:bodyPr/>
                    <a:lstStyle/>
                    <a:p>
                      <a:pPr marL="0" marR="0" lvl="1" indent="0" algn="l" defTabSz="914400" rtl="0" eaLnBrk="1" fontAlgn="auto" latinLnBrk="0" hangingPunct="1">
                        <a:lnSpc>
                          <a:spcPct val="100000"/>
                        </a:lnSpc>
                        <a:spcBef>
                          <a:spcPts val="0"/>
                        </a:spcBef>
                        <a:spcAft>
                          <a:spcPts val="0"/>
                        </a:spcAft>
                        <a:buClrTx/>
                        <a:buSzTx/>
                        <a:buFontTx/>
                        <a:buNone/>
                        <a:defRPr/>
                      </a:pPr>
                      <a:r>
                        <a:rPr lang="en-US" sz="1500" baseline="0" dirty="0" smtClean="0">
                          <a:solidFill>
                            <a:schemeClr val="bg1"/>
                          </a:solidFill>
                          <a:latin typeface="Times New Roman" panose="02020603050405020304" pitchFamily="18" charset="0"/>
                        </a:rPr>
                        <a:t>1 Boolean</a:t>
                      </a:r>
                    </a:p>
                    <a:p>
                      <a:endParaRPr lang="en-US" sz="1500" b="0" baseline="0" dirty="0">
                        <a:solidFill>
                          <a:schemeClr val="bg1"/>
                        </a:solidFill>
                        <a:latin typeface="Times New Roman" panose="02020603050405020304" pitchFamily="18" charset="0"/>
                      </a:endParaRPr>
                    </a:p>
                  </a:txBody>
                  <a:tcPr/>
                </a:tc>
                <a:tc>
                  <a:txBody>
                    <a:bodyPr/>
                    <a:lstStyle/>
                    <a:p>
                      <a:pPr lvl="0">
                        <a:buFont typeface="Wingdings" panose="05000000000000000000" pitchFamily="2" charset="2"/>
                        <a:buNone/>
                      </a:pPr>
                      <a:r>
                        <a:rPr lang="en-US" sz="1500" baseline="0" dirty="0" smtClean="0">
                          <a:solidFill>
                            <a:schemeClr val="bg1"/>
                          </a:solidFill>
                          <a:latin typeface="Times New Roman" panose="02020603050405020304" pitchFamily="18" charset="0"/>
                        </a:rPr>
                        <a:t>1. </a:t>
                      </a:r>
                      <a:r>
                        <a:rPr lang="en-US" sz="1500" baseline="0" dirty="0" err="1" smtClean="0">
                          <a:solidFill>
                            <a:schemeClr val="bg1"/>
                          </a:solidFill>
                          <a:latin typeface="Times New Roman" panose="02020603050405020304" pitchFamily="18" charset="0"/>
                        </a:rPr>
                        <a:t>Xác</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định</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được</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thành</a:t>
                      </a:r>
                      <a:r>
                        <a:rPr lang="en-US" sz="1500" baseline="0" dirty="0" smtClean="0">
                          <a:solidFill>
                            <a:schemeClr val="bg1"/>
                          </a:solidFill>
                          <a:latin typeface="Times New Roman" panose="02020603050405020304" pitchFamily="18" charset="0"/>
                        </a:rPr>
                        <a:t> 1 </a:t>
                      </a:r>
                      <a:r>
                        <a:rPr lang="en-US" sz="1500" baseline="0" dirty="0" err="1" smtClean="0">
                          <a:solidFill>
                            <a:schemeClr val="bg1"/>
                          </a:solidFill>
                          <a:latin typeface="Times New Roman" panose="02020603050405020304" pitchFamily="18" charset="0"/>
                        </a:rPr>
                        <a:t>lớp</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tương</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đương</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hợp</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lệ</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là</a:t>
                      </a:r>
                      <a:r>
                        <a:rPr lang="en-US" sz="1500" baseline="0" dirty="0" smtClean="0">
                          <a:solidFill>
                            <a:schemeClr val="bg1"/>
                          </a:solidFill>
                          <a:latin typeface="Times New Roman" panose="02020603050405020304" pitchFamily="18" charset="0"/>
                        </a:rPr>
                        <a:t> true.</a:t>
                      </a:r>
                    </a:p>
                    <a:p>
                      <a:pPr lvl="0">
                        <a:buFont typeface="Wingdings" panose="05000000000000000000" pitchFamily="2" charset="2"/>
                        <a:buNone/>
                      </a:pPr>
                      <a:r>
                        <a:rPr lang="en-US" sz="1500" baseline="0" dirty="0" smtClean="0">
                          <a:solidFill>
                            <a:schemeClr val="bg1"/>
                          </a:solidFill>
                          <a:latin typeface="Times New Roman" panose="02020603050405020304" pitchFamily="18" charset="0"/>
                        </a:rPr>
                        <a:t>2. </a:t>
                      </a:r>
                      <a:r>
                        <a:rPr lang="en-US" sz="1500" baseline="0" dirty="0" err="1" smtClean="0">
                          <a:solidFill>
                            <a:schemeClr val="bg1"/>
                          </a:solidFill>
                          <a:latin typeface="Times New Roman" panose="02020603050405020304" pitchFamily="18" charset="0"/>
                        </a:rPr>
                        <a:t>Xác</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định</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được</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thành</a:t>
                      </a:r>
                      <a:r>
                        <a:rPr lang="en-US" sz="1500" baseline="0" dirty="0" smtClean="0">
                          <a:solidFill>
                            <a:schemeClr val="bg1"/>
                          </a:solidFill>
                          <a:latin typeface="Times New Roman" panose="02020603050405020304" pitchFamily="18" charset="0"/>
                        </a:rPr>
                        <a:t> 1 </a:t>
                      </a:r>
                      <a:r>
                        <a:rPr lang="en-US" sz="1500" baseline="0" dirty="0" err="1" smtClean="0">
                          <a:solidFill>
                            <a:schemeClr val="bg1"/>
                          </a:solidFill>
                          <a:latin typeface="Times New Roman" panose="02020603050405020304" pitchFamily="18" charset="0"/>
                        </a:rPr>
                        <a:t>lớp</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tương</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đương</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không</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hợp</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lệ</a:t>
                      </a:r>
                      <a:r>
                        <a:rPr lang="en-US" sz="1500" baseline="0" dirty="0" smtClean="0">
                          <a:solidFill>
                            <a:schemeClr val="bg1"/>
                          </a:solidFill>
                          <a:latin typeface="Times New Roman" panose="02020603050405020304" pitchFamily="18" charset="0"/>
                        </a:rPr>
                        <a:t> </a:t>
                      </a:r>
                      <a:r>
                        <a:rPr lang="en-US" sz="1500" baseline="0" dirty="0" err="1" smtClean="0">
                          <a:solidFill>
                            <a:schemeClr val="bg1"/>
                          </a:solidFill>
                          <a:latin typeface="Times New Roman" panose="02020603050405020304" pitchFamily="18" charset="0"/>
                        </a:rPr>
                        <a:t>là</a:t>
                      </a:r>
                      <a:r>
                        <a:rPr lang="en-US" sz="1500" baseline="0" dirty="0" smtClean="0">
                          <a:solidFill>
                            <a:schemeClr val="bg1"/>
                          </a:solidFill>
                          <a:latin typeface="Times New Roman" panose="02020603050405020304" pitchFamily="18" charset="0"/>
                        </a:rPr>
                        <a:t> false.</a:t>
                      </a:r>
                    </a:p>
                    <a:p>
                      <a:endParaRPr lang="en-US" sz="1500" b="0" baseline="0" dirty="0">
                        <a:solidFill>
                          <a:schemeClr val="bg1"/>
                        </a:solidFill>
                        <a:latin typeface="Times New Roman" panose="02020603050405020304"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8879"/>
            <a:ext cx="6858000" cy="799306"/>
          </a:xfrm>
        </p:spPr>
        <p:txBody>
          <a:bodyPr/>
          <a:lstStyle/>
          <a:p>
            <a:r>
              <a:rPr lang="en-US" dirty="0" smtClean="0"/>
              <a:t>3.1. </a:t>
            </a:r>
            <a:r>
              <a:rPr lang="en-US" dirty="0"/>
              <a:t>P</a:t>
            </a:r>
            <a:r>
              <a:rPr lang="vi-VN" dirty="0"/>
              <a:t>hân lớp tương đương</a:t>
            </a:r>
            <a:endParaRPr lang="en-US" dirty="0"/>
          </a:p>
        </p:txBody>
      </p:sp>
      <p:sp>
        <p:nvSpPr>
          <p:cNvPr id="3" name="Content Placeholder 2"/>
          <p:cNvSpPr>
            <a:spLocks noGrp="1"/>
          </p:cNvSpPr>
          <p:nvPr>
            <p:ph idx="1"/>
          </p:nvPr>
        </p:nvSpPr>
        <p:spPr>
          <a:xfrm>
            <a:off x="172995" y="609600"/>
            <a:ext cx="8023654" cy="2209800"/>
          </a:xfrm>
        </p:spPr>
        <p:txBody>
          <a:bodyPr>
            <a:noAutofit/>
          </a:bodyPr>
          <a:lstStyle/>
          <a:p>
            <a:pPr>
              <a:buFont typeface="Wingdings" panose="05000000000000000000" pitchFamily="2" charset="2"/>
              <a:buChar char="v"/>
            </a:pPr>
            <a:r>
              <a:rPr lang="en-US" sz="1600" dirty="0" err="1" smtClean="0"/>
              <a:t>Ví</a:t>
            </a:r>
            <a:r>
              <a:rPr lang="en-US" sz="1600" dirty="0" smtClean="0"/>
              <a:t> </a:t>
            </a:r>
            <a:r>
              <a:rPr lang="en-US" sz="1600" dirty="0" err="1" smtClean="0"/>
              <a:t>dụ</a:t>
            </a:r>
            <a:r>
              <a:rPr lang="vi-VN" sz="1600" dirty="0" smtClean="0"/>
              <a:t>1</a:t>
            </a:r>
            <a:r>
              <a:rPr lang="en-US" sz="1600" dirty="0" smtClean="0"/>
              <a:t>: </a:t>
            </a:r>
            <a:r>
              <a:rPr lang="vi-VN" sz="1600" dirty="0" smtClean="0"/>
              <a:t>Xác định phân vùng tương đương theo yêu cầu sau đây:</a:t>
            </a:r>
          </a:p>
          <a:p>
            <a:pPr lvl="1">
              <a:buFont typeface="Wingdings" panose="05000000000000000000" pitchFamily="2" charset="2"/>
              <a:buChar char="ü"/>
            </a:pPr>
            <a:r>
              <a:rPr lang="vi-VN" sz="1600" dirty="0" smtClean="0"/>
              <a:t>Username chỉ được nhập trong khoảng từ 3-20 ký tự.</a:t>
            </a:r>
          </a:p>
          <a:p>
            <a:pPr lvl="1">
              <a:buFont typeface="Wingdings" panose="05000000000000000000" pitchFamily="2" charset="2"/>
              <a:buChar char="ü"/>
            </a:pPr>
            <a:r>
              <a:rPr lang="vi-VN" sz="1600" dirty="0" smtClean="0"/>
              <a:t>Nếu số ký tự nhập nằm ngoài khoảng [3,20] thì hiển thị thông báo: “Tên phải có ít nhất 3 ký tự và ít hơn 20 ký tự”</a:t>
            </a:r>
          </a:p>
          <a:p>
            <a:pPr lvl="1">
              <a:buFont typeface="Wingdings" panose="05000000000000000000" pitchFamily="2" charset="2"/>
              <a:buChar char="ü"/>
            </a:pPr>
            <a:r>
              <a:rPr lang="vi-VN" sz="1600" dirty="0" smtClean="0"/>
              <a:t>Nếu để trống hoặc nhập ký tự khác ký tự chữ thì hiển thị thông báo: “Tên không hợp l</a:t>
            </a:r>
            <a:r>
              <a:rPr lang="en-US" sz="1600" dirty="0" smtClean="0"/>
              <a:t>ệ</a:t>
            </a:r>
          </a:p>
          <a:p>
            <a:pPr>
              <a:buFont typeface="Wingdings" panose="05000000000000000000" pitchFamily="2" charset="2"/>
              <a:buChar char="v"/>
            </a:pPr>
            <a:r>
              <a:rPr lang="en-US" sz="1600" dirty="0" err="1" smtClean="0"/>
              <a:t>Xác</a:t>
            </a:r>
            <a:r>
              <a:rPr lang="en-US" sz="1600" dirty="0" smtClean="0"/>
              <a:t> </a:t>
            </a:r>
            <a:r>
              <a:rPr lang="en-US" sz="1600" dirty="0" err="1" smtClean="0"/>
              <a:t>định</a:t>
            </a:r>
            <a:r>
              <a:rPr lang="en-US" sz="1600" dirty="0" smtClean="0"/>
              <a:t> </a:t>
            </a:r>
            <a:r>
              <a:rPr lang="en-US" sz="1600" dirty="0" err="1" smtClean="0"/>
              <a:t>được</a:t>
            </a:r>
            <a:r>
              <a:rPr lang="en-US" sz="1600" dirty="0" smtClean="0"/>
              <a:t> </a:t>
            </a:r>
            <a:r>
              <a:rPr lang="en-US" sz="1600" dirty="0" err="1" smtClean="0"/>
              <a:t>phân</a:t>
            </a:r>
            <a:r>
              <a:rPr lang="en-US" sz="1600" dirty="0" smtClean="0"/>
              <a:t> </a:t>
            </a:r>
            <a:r>
              <a:rPr lang="en-US" sz="1600" dirty="0" err="1" smtClean="0"/>
              <a:t>vùng</a:t>
            </a:r>
            <a:r>
              <a:rPr lang="en-US" sz="1600" dirty="0" smtClean="0"/>
              <a:t> </a:t>
            </a:r>
            <a:r>
              <a:rPr lang="en-US" sz="1600" dirty="0" err="1" smtClean="0"/>
              <a:t>tương</a:t>
            </a:r>
            <a:r>
              <a:rPr lang="en-US" sz="1600" dirty="0" smtClean="0"/>
              <a:t> </a:t>
            </a:r>
            <a:r>
              <a:rPr lang="en-US" sz="1600" dirty="0" err="1" smtClean="0"/>
              <a:t>đương</a:t>
            </a:r>
            <a:r>
              <a:rPr lang="en-US" sz="1600" dirty="0" smtClean="0"/>
              <a:t> </a:t>
            </a:r>
            <a:r>
              <a:rPr lang="en-US" sz="1600" dirty="0" err="1" smtClean="0"/>
              <a:t>như</a:t>
            </a:r>
            <a:r>
              <a:rPr lang="en-US" sz="1600" dirty="0" smtClean="0"/>
              <a:t> </a:t>
            </a:r>
            <a:r>
              <a:rPr lang="en-US" sz="1600" dirty="0" err="1" smtClean="0"/>
              <a:t>sau</a:t>
            </a:r>
            <a:r>
              <a:rPr lang="en-US" sz="1600" dirty="0" smtClean="0"/>
              <a:t>:</a:t>
            </a:r>
          </a:p>
          <a:p>
            <a:pPr lvl="1">
              <a:buFont typeface="Wingdings" panose="05000000000000000000" pitchFamily="2" charset="2"/>
              <a:buChar char="ü"/>
            </a:pPr>
            <a:endParaRPr lang="vi-VN" sz="1600" dirty="0"/>
          </a:p>
        </p:txBody>
      </p:sp>
      <p:sp>
        <p:nvSpPr>
          <p:cNvPr id="22" name="Content Placeholder 2"/>
          <p:cNvSpPr txBox="1"/>
          <p:nvPr/>
        </p:nvSpPr>
        <p:spPr>
          <a:xfrm>
            <a:off x="172994" y="4724401"/>
            <a:ext cx="8285205" cy="381000"/>
          </a:xfrm>
          <a:prstGeom prst="rect">
            <a:avLst/>
          </a:prstGeom>
        </p:spPr>
        <p:txBody>
          <a:bodyPr vert="horz" anchor="t">
            <a:noAutofit/>
          </a:bodyPr>
          <a:lstStyle>
            <a:lvl1pPr marL="448310" indent="-384175" algn="l" rtl="0" eaLnBrk="1" latinLnBrk="0" hangingPunct="1">
              <a:spcBef>
                <a:spcPct val="20000"/>
              </a:spcBef>
              <a:spcAft>
                <a:spcPts val="1000"/>
              </a:spcAft>
              <a:buClr>
                <a:schemeClr val="accent1"/>
              </a:buClr>
              <a:buSzPct val="80000"/>
              <a:buFont typeface="Arial" panose="020B0604020202020204" pitchFamily="34" charset="0"/>
              <a:buChar char="•"/>
              <a:defRPr sz="20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1800" kern="1200">
                <a:solidFill>
                  <a:schemeClr val="bg2"/>
                </a:solidFill>
                <a:latin typeface="+mn-lt"/>
                <a:ea typeface="+mn-ea"/>
                <a:cs typeface="+mn-cs"/>
              </a:defRPr>
            </a:lvl2pPr>
            <a:lvl3pPr marL="1106170" indent="-228600"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3pPr>
            <a:lvl4pPr marL="1371600" indent="-210185"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185"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185" algn="l" rtl="0" eaLnBrk="1" latinLnBrk="0" hangingPunct="1">
              <a:spcBef>
                <a:spcPct val="20000"/>
              </a:spcBef>
              <a:buClr>
                <a:schemeClr val="accent1">
                  <a:tint val="75000"/>
                </a:schemeClr>
              </a:buClr>
              <a:buFont typeface="Wingdings 2" panose="05020102010507070707"/>
              <a:buChar char=""/>
              <a:defRPr sz="1800" kern="1200">
                <a:solidFill>
                  <a:schemeClr val="tx1"/>
                </a:solidFill>
                <a:latin typeface="+mn-lt"/>
                <a:ea typeface="+mn-ea"/>
                <a:cs typeface="+mn-cs"/>
              </a:defRPr>
            </a:lvl6pPr>
            <a:lvl7pPr marL="2084705" indent="-210185" algn="l" rtl="0" eaLnBrk="1" latinLnBrk="0" hangingPunct="1">
              <a:spcBef>
                <a:spcPct val="20000"/>
              </a:spcBef>
              <a:buClr>
                <a:schemeClr val="accent1">
                  <a:tint val="75000"/>
                </a:schemeClr>
              </a:buClr>
              <a:buFont typeface="Wingdings 2" panose="05020102010507070707"/>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panose="05020102010507070707"/>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panose="05020102010507070707"/>
              <a:buChar char=""/>
              <a:defRPr sz="1600" kern="1200">
                <a:solidFill>
                  <a:schemeClr val="tx1"/>
                </a:solidFill>
                <a:latin typeface="+mn-lt"/>
                <a:ea typeface="+mn-ea"/>
                <a:cs typeface="+mn-cs"/>
              </a:defRPr>
            </a:lvl9pPr>
          </a:lstStyle>
          <a:p>
            <a:pPr>
              <a:buFont typeface="Wingdings" panose="05000000000000000000" pitchFamily="2" charset="2"/>
              <a:buChar char="v"/>
            </a:pPr>
            <a:r>
              <a:rPr lang="vi-VN" sz="1600" dirty="0" smtClean="0"/>
              <a:t>Dựa vào bảng tương đương trên ta có được các case test.</a:t>
            </a:r>
            <a:endParaRPr lang="en-US" sz="1600" dirty="0" smtClean="0"/>
          </a:p>
          <a:p>
            <a:pPr marL="64135" indent="0">
              <a:buFont typeface="Arial" panose="020B0604020202020204" pitchFamily="34" charset="0"/>
              <a:buNone/>
            </a:pPr>
            <a:endParaRPr lang="en-US" sz="1600" dirty="0" smtClean="0"/>
          </a:p>
          <a:p>
            <a:pPr>
              <a:buFont typeface="Wingdings" panose="05000000000000000000" pitchFamily="2" charset="2"/>
              <a:buChar char="v"/>
            </a:pPr>
            <a:endParaRPr lang="en-US" sz="1600" dirty="0" smtClean="0"/>
          </a:p>
          <a:p>
            <a:pPr lvl="2">
              <a:buFont typeface="Wingdings" panose="05000000000000000000" pitchFamily="2" charset="2"/>
              <a:buChar char="ü"/>
            </a:pPr>
            <a:endParaRPr lang="en-US" sz="1600" dirty="0" smtClean="0"/>
          </a:p>
          <a:p>
            <a:endParaRPr lang="en-US" sz="1600" dirty="0" smtClean="0"/>
          </a:p>
          <a:p>
            <a:pPr marL="64135" indent="0">
              <a:buFont typeface="Arial" panose="020B0604020202020204" pitchFamily="34" charset="0"/>
              <a:buNone/>
            </a:pPr>
            <a:endParaRPr lang="en-US" sz="1600" dirty="0"/>
          </a:p>
        </p:txBody>
      </p:sp>
      <p:graphicFrame>
        <p:nvGraphicFramePr>
          <p:cNvPr id="23" name="Table 22"/>
          <p:cNvGraphicFramePr>
            <a:graphicFrameLocks noGrp="1"/>
          </p:cNvGraphicFramePr>
          <p:nvPr>
            <p:extLst>
              <p:ext uri="{D42A27DB-BD31-4B8C-83A1-F6EECF244321}">
                <p14:modId xmlns:p14="http://schemas.microsoft.com/office/powerpoint/2010/main" val="1026122846"/>
              </p:ext>
            </p:extLst>
          </p:nvPr>
        </p:nvGraphicFramePr>
        <p:xfrm>
          <a:off x="1143000" y="5105400"/>
          <a:ext cx="7620000" cy="1508760"/>
        </p:xfrm>
        <a:graphic>
          <a:graphicData uri="http://schemas.openxmlformats.org/drawingml/2006/table">
            <a:tbl>
              <a:tblPr firstRow="1" firstCol="1" bandRow="1">
                <a:tableStyleId>{5C22544A-7EE6-4342-B048-85BDC9FD1C3A}</a:tableStyleId>
              </a:tblPr>
              <a:tblGrid>
                <a:gridCol w="696859"/>
                <a:gridCol w="1893941"/>
                <a:gridCol w="5029200"/>
              </a:tblGrid>
              <a:tr h="0">
                <a:tc>
                  <a:txBody>
                    <a:bodyPr/>
                    <a:lstStyle/>
                    <a:p>
                      <a:pPr algn="just">
                        <a:lnSpc>
                          <a:spcPct val="150000"/>
                        </a:lnSpc>
                        <a:spcAft>
                          <a:spcPts val="0"/>
                        </a:spcAft>
                      </a:pPr>
                      <a:r>
                        <a:rPr lang="en-US" sz="1100" dirty="0">
                          <a:effectLst/>
                        </a:rPr>
                        <a:t>Case</a:t>
                      </a:r>
                      <a:endParaRPr lang="en-US" sz="11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dirty="0" err="1">
                          <a:effectLst/>
                        </a:rPr>
                        <a:t>Giá</a:t>
                      </a:r>
                      <a:r>
                        <a:rPr lang="en-US" sz="1100" dirty="0">
                          <a:effectLst/>
                        </a:rPr>
                        <a:t> </a:t>
                      </a:r>
                      <a:r>
                        <a:rPr lang="en-US" sz="1100" dirty="0" err="1">
                          <a:effectLst/>
                        </a:rPr>
                        <a:t>trị</a:t>
                      </a:r>
                      <a:r>
                        <a:rPr lang="en-US" sz="1100" dirty="0">
                          <a:effectLst/>
                        </a:rPr>
                        <a:t> </a:t>
                      </a:r>
                      <a:r>
                        <a:rPr lang="en-US" sz="1100" dirty="0" err="1">
                          <a:effectLst/>
                        </a:rPr>
                        <a:t>nhập</a:t>
                      </a:r>
                      <a:endParaRPr lang="en-US" sz="11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dirty="0" err="1">
                          <a:effectLst/>
                        </a:rPr>
                        <a:t>Kết</a:t>
                      </a:r>
                      <a:r>
                        <a:rPr lang="en-US" sz="1100" dirty="0">
                          <a:effectLst/>
                        </a:rPr>
                        <a:t> </a:t>
                      </a:r>
                      <a:r>
                        <a:rPr lang="en-US" sz="1100" dirty="0" err="1">
                          <a:effectLst/>
                        </a:rPr>
                        <a:t>quả</a:t>
                      </a:r>
                      <a:r>
                        <a:rPr lang="en-US" sz="1100" dirty="0">
                          <a:effectLst/>
                        </a:rPr>
                        <a:t> </a:t>
                      </a:r>
                      <a:r>
                        <a:rPr lang="en-US" sz="1100" dirty="0" err="1">
                          <a:effectLst/>
                        </a:rPr>
                        <a:t>mong</a:t>
                      </a:r>
                      <a:r>
                        <a:rPr lang="en-US" sz="1100" dirty="0">
                          <a:effectLst/>
                        </a:rPr>
                        <a:t> </a:t>
                      </a:r>
                      <a:r>
                        <a:rPr lang="en-US" sz="1100" dirty="0" err="1">
                          <a:effectLst/>
                        </a:rPr>
                        <a:t>muốn</a:t>
                      </a:r>
                      <a:endParaRPr lang="en-US" sz="11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r>
              <a:tr h="0">
                <a:tc>
                  <a:txBody>
                    <a:bodyPr/>
                    <a:lstStyle/>
                    <a:p>
                      <a:pPr algn="just">
                        <a:lnSpc>
                          <a:spcPct val="150000"/>
                        </a:lnSpc>
                        <a:spcAft>
                          <a:spcPts val="0"/>
                        </a:spcAft>
                      </a:pPr>
                      <a:r>
                        <a:rPr lang="en-US" sz="1100" dirty="0">
                          <a:effectLst/>
                        </a:rPr>
                        <a:t>1</a:t>
                      </a:r>
                      <a:endParaRPr lang="en-US" sz="11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dirty="0" err="1" smtClean="0"/>
                        <a:t>Nhập</a:t>
                      </a:r>
                      <a:r>
                        <a:rPr lang="en-US" sz="1100" dirty="0" smtClean="0"/>
                        <a:t> </a:t>
                      </a:r>
                      <a:r>
                        <a:rPr lang="en-US" sz="1100" dirty="0" err="1" smtClean="0"/>
                        <a:t>từ</a:t>
                      </a:r>
                      <a:r>
                        <a:rPr lang="en-US" sz="1100" dirty="0" smtClean="0"/>
                        <a:t> 3 </a:t>
                      </a:r>
                      <a:r>
                        <a:rPr lang="en-US" sz="1100" dirty="0" err="1" smtClean="0"/>
                        <a:t>đến</a:t>
                      </a:r>
                      <a:r>
                        <a:rPr lang="en-US" sz="1100" dirty="0" smtClean="0"/>
                        <a:t> 20 </a:t>
                      </a:r>
                      <a:r>
                        <a:rPr lang="en-US" sz="1100" dirty="0" err="1" smtClean="0"/>
                        <a:t>ký</a:t>
                      </a:r>
                      <a:r>
                        <a:rPr lang="en-US" sz="1100" dirty="0" smtClean="0"/>
                        <a:t> </a:t>
                      </a:r>
                      <a:r>
                        <a:rPr lang="en-US" sz="1100" dirty="0" err="1" smtClean="0"/>
                        <a:t>tự</a:t>
                      </a:r>
                      <a:r>
                        <a:rPr lang="en-US" sz="1100" dirty="0" smtClean="0"/>
                        <a:t> </a:t>
                      </a:r>
                      <a:r>
                        <a:rPr lang="en-US" sz="1100" dirty="0" err="1" smtClean="0"/>
                        <a:t>chữ</a:t>
                      </a:r>
                      <a:endParaRPr lang="en-US" sz="11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r>
                        <a:rPr lang="vi-VN" sz="1100" dirty="0" smtClean="0">
                          <a:effectLst/>
                        </a:rPr>
                        <a:t>Pass</a:t>
                      </a:r>
                      <a:endParaRPr lang="en-US" sz="11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r>
              <a:tr h="0">
                <a:tc>
                  <a:txBody>
                    <a:bodyPr/>
                    <a:lstStyle/>
                    <a:p>
                      <a:pPr algn="just">
                        <a:lnSpc>
                          <a:spcPct val="150000"/>
                        </a:lnSpc>
                        <a:spcAft>
                          <a:spcPts val="0"/>
                        </a:spcAft>
                      </a:pPr>
                      <a:r>
                        <a:rPr lang="en-US" sz="1100">
                          <a:effectLst/>
                        </a:rPr>
                        <a:t>2</a:t>
                      </a:r>
                      <a:endParaRPr lang="en-US" sz="110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dirty="0" err="1" smtClean="0"/>
                        <a:t>Nhập</a:t>
                      </a:r>
                      <a:r>
                        <a:rPr lang="en-US" sz="1100" dirty="0" smtClean="0"/>
                        <a:t> &lt; 3 </a:t>
                      </a:r>
                      <a:r>
                        <a:rPr lang="en-US" sz="1100" dirty="0" err="1" smtClean="0"/>
                        <a:t>ký</a:t>
                      </a:r>
                      <a:r>
                        <a:rPr lang="en-US" sz="1100" dirty="0" smtClean="0"/>
                        <a:t> </a:t>
                      </a:r>
                      <a:r>
                        <a:rPr lang="en-US" sz="1100" dirty="0" err="1" smtClean="0"/>
                        <a:t>tự</a:t>
                      </a:r>
                      <a:r>
                        <a:rPr lang="en-US" sz="1100" dirty="0" smtClean="0"/>
                        <a:t> </a:t>
                      </a:r>
                      <a:endParaRPr lang="en-US" sz="11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r>
                        <a:rPr lang="vi-VN" sz="1100" dirty="0" smtClean="0"/>
                        <a:t>Hiển thị thông báo lỗi “Tên phải có ít nhất 3 ký tự và ít hơn 20 ký tự”</a:t>
                      </a:r>
                      <a:endParaRPr lang="en-US" sz="11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r>
              <a:tr h="0">
                <a:tc>
                  <a:txBody>
                    <a:bodyPr/>
                    <a:lstStyle/>
                    <a:p>
                      <a:pPr algn="just">
                        <a:lnSpc>
                          <a:spcPct val="150000"/>
                        </a:lnSpc>
                        <a:spcAft>
                          <a:spcPts val="0"/>
                        </a:spcAft>
                      </a:pPr>
                      <a:r>
                        <a:rPr lang="en-US" sz="1100">
                          <a:effectLst/>
                        </a:rPr>
                        <a:t>3</a:t>
                      </a:r>
                      <a:endParaRPr lang="en-US" sz="110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dirty="0" err="1" smtClean="0"/>
                        <a:t>Nhập</a:t>
                      </a:r>
                      <a:r>
                        <a:rPr lang="en-US" sz="1100" dirty="0" smtClean="0"/>
                        <a:t> &gt; 20 </a:t>
                      </a:r>
                      <a:r>
                        <a:rPr lang="en-US" sz="1100" dirty="0" err="1" smtClean="0"/>
                        <a:t>ký</a:t>
                      </a:r>
                      <a:r>
                        <a:rPr lang="en-US" sz="1100" dirty="0" smtClean="0"/>
                        <a:t> </a:t>
                      </a:r>
                      <a:r>
                        <a:rPr lang="en-US" sz="1100" dirty="0" err="1" smtClean="0"/>
                        <a:t>tự</a:t>
                      </a:r>
                      <a:endParaRPr lang="en-US" sz="11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r>
                        <a:rPr lang="vi-VN" sz="1100" dirty="0" smtClean="0"/>
                        <a:t>Hiển thị thông báo lỗi “Tên phải có ít nhất 3 ký tự và ít hơn 20 ký tự”</a:t>
                      </a:r>
                      <a:endParaRPr lang="en-US" sz="11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r>
              <a:tr h="0">
                <a:tc>
                  <a:txBody>
                    <a:bodyPr/>
                    <a:lstStyle/>
                    <a:p>
                      <a:pPr algn="just">
                        <a:lnSpc>
                          <a:spcPct val="150000"/>
                        </a:lnSpc>
                        <a:spcAft>
                          <a:spcPts val="0"/>
                        </a:spcAft>
                      </a:pPr>
                      <a:r>
                        <a:rPr lang="en-US" sz="1100" dirty="0">
                          <a:effectLst/>
                        </a:rPr>
                        <a:t>4</a:t>
                      </a:r>
                      <a:endParaRPr lang="en-US" sz="11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r>
                        <a:rPr lang="vi-VN" sz="1100" smtClean="0">
                          <a:solidFill>
                            <a:schemeClr val="dk1"/>
                          </a:solidFill>
                          <a:effectLst/>
                          <a:latin typeface="+mn-lt"/>
                          <a:ea typeface="+mn-ea"/>
                          <a:cs typeface="+mn-cs"/>
                        </a:rPr>
                        <a:t>Để</a:t>
                      </a:r>
                      <a:r>
                        <a:rPr lang="vi-VN" sz="1100" baseline="0" smtClean="0">
                          <a:solidFill>
                            <a:schemeClr val="dk1"/>
                          </a:solidFill>
                          <a:effectLst/>
                          <a:latin typeface="+mn-lt"/>
                          <a:ea typeface="+mn-ea"/>
                          <a:cs typeface="+mn-cs"/>
                        </a:rPr>
                        <a:t> trống</a:t>
                      </a:r>
                      <a:endParaRPr lang="en-US" sz="11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dirty="0" err="1" smtClean="0"/>
                        <a:t>Hiển</a:t>
                      </a:r>
                      <a:r>
                        <a:rPr lang="en-US" sz="1100" dirty="0" smtClean="0"/>
                        <a:t> </a:t>
                      </a:r>
                      <a:r>
                        <a:rPr lang="en-US" sz="1100" dirty="0" err="1" smtClean="0"/>
                        <a:t>thị</a:t>
                      </a:r>
                      <a:r>
                        <a:rPr lang="en-US" sz="1100" dirty="0" smtClean="0"/>
                        <a:t> </a:t>
                      </a:r>
                      <a:r>
                        <a:rPr lang="en-US" sz="1100" dirty="0" err="1" smtClean="0"/>
                        <a:t>thông</a:t>
                      </a:r>
                      <a:r>
                        <a:rPr lang="en-US" sz="1100" dirty="0" smtClean="0"/>
                        <a:t> </a:t>
                      </a:r>
                      <a:r>
                        <a:rPr lang="en-US" sz="1100" dirty="0" err="1" smtClean="0"/>
                        <a:t>báo</a:t>
                      </a:r>
                      <a:r>
                        <a:rPr lang="en-US" sz="1100" dirty="0" smtClean="0"/>
                        <a:t> </a:t>
                      </a:r>
                      <a:r>
                        <a:rPr lang="en-US" sz="1100" dirty="0" err="1" smtClean="0"/>
                        <a:t>lỗi</a:t>
                      </a:r>
                      <a:r>
                        <a:rPr lang="en-US" sz="1100" dirty="0" smtClean="0"/>
                        <a:t> “</a:t>
                      </a:r>
                      <a:r>
                        <a:rPr lang="en-US" sz="1100" dirty="0" err="1" smtClean="0"/>
                        <a:t>Tên</a:t>
                      </a:r>
                      <a:r>
                        <a:rPr lang="en-US" sz="1100" dirty="0" smtClean="0"/>
                        <a:t> </a:t>
                      </a:r>
                      <a:r>
                        <a:rPr lang="en-US" sz="1100" dirty="0" err="1" smtClean="0"/>
                        <a:t>không</a:t>
                      </a:r>
                      <a:r>
                        <a:rPr lang="en-US" sz="1100" dirty="0" smtClean="0"/>
                        <a:t> </a:t>
                      </a:r>
                      <a:r>
                        <a:rPr lang="en-US" sz="1100" dirty="0" err="1" smtClean="0"/>
                        <a:t>hợp</a:t>
                      </a:r>
                      <a:r>
                        <a:rPr lang="en-US" sz="1100" dirty="0" smtClean="0"/>
                        <a:t> </a:t>
                      </a:r>
                      <a:r>
                        <a:rPr lang="en-US" sz="1100" dirty="0" err="1" smtClean="0"/>
                        <a:t>lệ</a:t>
                      </a:r>
                      <a:r>
                        <a:rPr lang="en-US" sz="1100" dirty="0" smtClean="0"/>
                        <a:t>”</a:t>
                      </a:r>
                      <a:endParaRPr lang="en-US" sz="11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r>
              <a:tr h="0">
                <a:tc>
                  <a:txBody>
                    <a:bodyPr/>
                    <a:lstStyle/>
                    <a:p>
                      <a:pPr algn="just">
                        <a:lnSpc>
                          <a:spcPct val="150000"/>
                        </a:lnSpc>
                        <a:spcAft>
                          <a:spcPts val="0"/>
                        </a:spcAft>
                      </a:pPr>
                      <a:r>
                        <a:rPr lang="vi-VN" sz="1100" dirty="0" smtClean="0">
                          <a:solidFill>
                            <a:schemeClr val="lt1"/>
                          </a:solidFill>
                          <a:effectLst/>
                          <a:latin typeface="+mn-lt"/>
                          <a:ea typeface="+mn-ea"/>
                          <a:cs typeface="+mn-cs"/>
                        </a:rPr>
                        <a:t>5</a:t>
                      </a:r>
                      <a:endParaRPr lang="en-US" sz="11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r>
                        <a:rPr lang="vi-VN" sz="1100" dirty="0" smtClean="0">
                          <a:effectLst/>
                        </a:rPr>
                        <a:t>Nhập</a:t>
                      </a:r>
                      <a:r>
                        <a:rPr lang="vi-VN" sz="1100" baseline="0" dirty="0" smtClean="0">
                          <a:effectLst/>
                        </a:rPr>
                        <a:t> ký tự khác ký tự chữ</a:t>
                      </a:r>
                      <a:endParaRPr lang="en-US" sz="11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dirty="0" err="1" smtClean="0"/>
                        <a:t>Hiển</a:t>
                      </a:r>
                      <a:r>
                        <a:rPr lang="en-US" sz="1100" dirty="0" smtClean="0"/>
                        <a:t> </a:t>
                      </a:r>
                      <a:r>
                        <a:rPr lang="en-US" sz="1100" dirty="0" err="1" smtClean="0"/>
                        <a:t>thị</a:t>
                      </a:r>
                      <a:r>
                        <a:rPr lang="en-US" sz="1100" dirty="0" smtClean="0"/>
                        <a:t> </a:t>
                      </a:r>
                      <a:r>
                        <a:rPr lang="en-US" sz="1100" dirty="0" err="1" smtClean="0"/>
                        <a:t>thông</a:t>
                      </a:r>
                      <a:r>
                        <a:rPr lang="en-US" sz="1100" dirty="0" smtClean="0"/>
                        <a:t> </a:t>
                      </a:r>
                      <a:r>
                        <a:rPr lang="en-US" sz="1100" dirty="0" err="1" smtClean="0"/>
                        <a:t>báo</a:t>
                      </a:r>
                      <a:r>
                        <a:rPr lang="en-US" sz="1100" dirty="0" smtClean="0"/>
                        <a:t> </a:t>
                      </a:r>
                      <a:r>
                        <a:rPr lang="en-US" sz="1100" dirty="0" err="1" smtClean="0"/>
                        <a:t>lỗi</a:t>
                      </a:r>
                      <a:r>
                        <a:rPr lang="en-US" sz="1100" dirty="0" smtClean="0"/>
                        <a:t> “</a:t>
                      </a:r>
                      <a:r>
                        <a:rPr lang="en-US" sz="1100" dirty="0" err="1" smtClean="0"/>
                        <a:t>Tên</a:t>
                      </a:r>
                      <a:r>
                        <a:rPr lang="en-US" sz="1100" dirty="0" smtClean="0"/>
                        <a:t> </a:t>
                      </a:r>
                      <a:r>
                        <a:rPr lang="en-US" sz="1100" dirty="0" err="1" smtClean="0"/>
                        <a:t>không</a:t>
                      </a:r>
                      <a:r>
                        <a:rPr lang="en-US" sz="1100" dirty="0" smtClean="0"/>
                        <a:t> </a:t>
                      </a:r>
                      <a:r>
                        <a:rPr lang="en-US" sz="1100" dirty="0" err="1" smtClean="0"/>
                        <a:t>hợp</a:t>
                      </a:r>
                      <a:r>
                        <a:rPr lang="en-US" sz="1100" dirty="0" smtClean="0"/>
                        <a:t> </a:t>
                      </a:r>
                      <a:r>
                        <a:rPr lang="en-US" sz="1100" dirty="0" err="1" smtClean="0"/>
                        <a:t>lệ</a:t>
                      </a:r>
                      <a:r>
                        <a:rPr lang="en-US" sz="1100" dirty="0" smtClean="0"/>
                        <a:t>”</a:t>
                      </a:r>
                      <a:endParaRPr lang="en-US" sz="11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652532933"/>
              </p:ext>
            </p:extLst>
          </p:nvPr>
        </p:nvGraphicFramePr>
        <p:xfrm>
          <a:off x="1143000" y="3169920"/>
          <a:ext cx="5715000" cy="1375028"/>
        </p:xfrm>
        <a:graphic>
          <a:graphicData uri="http://schemas.openxmlformats.org/drawingml/2006/table">
            <a:tbl>
              <a:tblPr firstRow="1" firstCol="1" bandRow="1">
                <a:tableStyleId>{69CF1AB2-1976-4502-BF36-3FF5EA218861}</a:tableStyleId>
              </a:tblPr>
              <a:tblGrid>
                <a:gridCol w="2514600"/>
                <a:gridCol w="3200400"/>
              </a:tblGrid>
              <a:tr h="200025">
                <a:tc>
                  <a:txBody>
                    <a:bodyPr/>
                    <a:lstStyle/>
                    <a:p>
                      <a:pPr algn="ctr">
                        <a:lnSpc>
                          <a:spcPct val="150000"/>
                        </a:lnSpc>
                        <a:spcAft>
                          <a:spcPts val="0"/>
                        </a:spcAft>
                      </a:pPr>
                      <a:r>
                        <a:rPr lang="vi-VN" sz="1100" b="1" dirty="0" smtClean="0">
                          <a:solidFill>
                            <a:schemeClr val="tx1"/>
                          </a:solidFill>
                          <a:effectLst/>
                        </a:rPr>
                        <a:t>Hợp</a:t>
                      </a:r>
                      <a:r>
                        <a:rPr lang="vi-VN" sz="1100" b="1" baseline="0" dirty="0" smtClean="0">
                          <a:solidFill>
                            <a:schemeClr val="tx1"/>
                          </a:solidFill>
                          <a:effectLst/>
                        </a:rPr>
                        <a:t> lệ</a:t>
                      </a:r>
                      <a:endParaRPr lang="en-US" sz="1100" b="1" dirty="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solidFill>
                      <a:schemeClr val="accent1"/>
                    </a:solidFill>
                  </a:tcPr>
                </a:tc>
                <a:tc>
                  <a:txBody>
                    <a:bodyPr/>
                    <a:lstStyle/>
                    <a:p>
                      <a:pPr algn="ctr">
                        <a:lnSpc>
                          <a:spcPct val="150000"/>
                        </a:lnSpc>
                        <a:spcAft>
                          <a:spcPts val="0"/>
                        </a:spcAft>
                      </a:pPr>
                      <a:r>
                        <a:rPr lang="vi-VN" sz="1100" b="1" dirty="0" smtClean="0">
                          <a:solidFill>
                            <a:schemeClr val="tx1"/>
                          </a:solidFill>
                          <a:effectLst/>
                        </a:rPr>
                        <a:t>Không</a:t>
                      </a:r>
                      <a:r>
                        <a:rPr lang="vi-VN" sz="1100" b="1" baseline="0" dirty="0" smtClean="0">
                          <a:solidFill>
                            <a:schemeClr val="tx1"/>
                          </a:solidFill>
                          <a:effectLst/>
                        </a:rPr>
                        <a:t> hợp lệ</a:t>
                      </a:r>
                      <a:endParaRPr lang="en-US" sz="1100" b="1" dirty="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solidFill>
                      <a:schemeClr val="accent1"/>
                    </a:solidFill>
                  </a:tcPr>
                </a:tc>
              </a:tr>
              <a:tr h="200025">
                <a:tc rowSpan="2">
                  <a:txBody>
                    <a:bodyPr/>
                    <a:lstStyle/>
                    <a:p>
                      <a:pPr algn="just">
                        <a:lnSpc>
                          <a:spcPct val="150000"/>
                        </a:lnSpc>
                        <a:spcAft>
                          <a:spcPts val="0"/>
                        </a:spcAft>
                      </a:pPr>
                      <a:r>
                        <a:rPr lang="vi-VN" sz="1100" b="0" dirty="0" smtClean="0">
                          <a:effectLst/>
                        </a:rPr>
                        <a:t>Nhập</a:t>
                      </a:r>
                      <a:r>
                        <a:rPr lang="vi-VN" sz="1100" b="0" baseline="0" dirty="0" smtClean="0">
                          <a:effectLst/>
                        </a:rPr>
                        <a:t> ký tự trong khoảng 3-20 ký tự</a:t>
                      </a:r>
                      <a:endParaRPr lang="en-US" sz="1100" b="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r>
                        <a:rPr lang="vi-VN" sz="1100" dirty="0" smtClean="0">
                          <a:effectLst/>
                        </a:rPr>
                        <a:t>Nhập</a:t>
                      </a:r>
                      <a:r>
                        <a:rPr lang="vi-VN" sz="1100" baseline="0" dirty="0" smtClean="0">
                          <a:effectLst/>
                        </a:rPr>
                        <a:t> &lt; 3 ký tự</a:t>
                      </a:r>
                      <a:endParaRPr lang="en-US" sz="11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r>
              <a:tr h="319849">
                <a:tc vMerge="1">
                  <a:txBody>
                    <a:bodyPr/>
                    <a:lstStyle/>
                    <a:p>
                      <a:pPr algn="just">
                        <a:lnSpc>
                          <a:spcPct val="150000"/>
                        </a:lnSpc>
                        <a:spcAft>
                          <a:spcPts val="0"/>
                        </a:spcAft>
                      </a:pPr>
                      <a:endParaRPr lang="en-US" sz="11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r>
                        <a:rPr lang="vi-VN" sz="1100" dirty="0" smtClean="0"/>
                        <a:t>Nhập</a:t>
                      </a:r>
                      <a:r>
                        <a:rPr lang="vi-VN" sz="1100" baseline="0" dirty="0" smtClean="0"/>
                        <a:t> &gt;20 ký tự</a:t>
                      </a:r>
                      <a:endParaRPr lang="en-US" sz="11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r>
              <a:tr h="300799">
                <a:tc rowSpan="2">
                  <a:txBody>
                    <a:bodyPr/>
                    <a:lstStyle/>
                    <a:p>
                      <a:pPr algn="just">
                        <a:lnSpc>
                          <a:spcPct val="150000"/>
                        </a:lnSpc>
                        <a:spcAft>
                          <a:spcPts val="0"/>
                        </a:spcAft>
                      </a:pPr>
                      <a:r>
                        <a:rPr lang="vi-VN" sz="1100" b="0" dirty="0" smtClean="0">
                          <a:effectLst/>
                        </a:rPr>
                        <a:t>Nhập</a:t>
                      </a:r>
                      <a:r>
                        <a:rPr lang="vi-VN" sz="1100" b="0" baseline="0" dirty="0" smtClean="0">
                          <a:effectLst/>
                        </a:rPr>
                        <a:t> ký tự chữ</a:t>
                      </a:r>
                      <a:endParaRPr lang="en-US" sz="1100" b="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r>
                        <a:rPr lang="vi-VN" sz="1100" dirty="0" smtClean="0">
                          <a:effectLst/>
                        </a:rPr>
                        <a:t>Để</a:t>
                      </a:r>
                      <a:r>
                        <a:rPr lang="vi-VN" sz="1100" baseline="0" dirty="0" smtClean="0">
                          <a:effectLst/>
                        </a:rPr>
                        <a:t> trống</a:t>
                      </a:r>
                      <a:endParaRPr lang="en-US" sz="11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r>
              <a:tr h="200025">
                <a:tc vMerge="1">
                  <a:txBody>
                    <a:bodyPr/>
                    <a:lstStyle/>
                    <a:p>
                      <a:pPr algn="just">
                        <a:lnSpc>
                          <a:spcPct val="150000"/>
                        </a:lnSpc>
                        <a:spcAft>
                          <a:spcPts val="0"/>
                        </a:spcAft>
                      </a:pPr>
                      <a:endParaRPr lang="en-US" sz="11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r>
                        <a:rPr lang="vi-VN" sz="1100" dirty="0" smtClean="0"/>
                        <a:t>Nhập</a:t>
                      </a:r>
                      <a:r>
                        <a:rPr lang="vi-VN" sz="1100" baseline="0" dirty="0" smtClean="0"/>
                        <a:t> ký tự khác ký tự chữ</a:t>
                      </a:r>
                      <a:endParaRPr lang="en-US" sz="11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8879"/>
            <a:ext cx="6858000" cy="799306"/>
          </a:xfrm>
        </p:spPr>
        <p:txBody>
          <a:bodyPr/>
          <a:lstStyle/>
          <a:p>
            <a:r>
              <a:rPr lang="en-US" dirty="0" smtClean="0"/>
              <a:t>3.1. </a:t>
            </a:r>
            <a:r>
              <a:rPr lang="en-US" dirty="0"/>
              <a:t>P</a:t>
            </a:r>
            <a:r>
              <a:rPr lang="vi-VN" dirty="0"/>
              <a:t>hân lớp tương đương</a:t>
            </a:r>
            <a:endParaRPr lang="en-US" dirty="0"/>
          </a:p>
        </p:txBody>
      </p:sp>
      <p:sp>
        <p:nvSpPr>
          <p:cNvPr id="3" name="Content Placeholder 2"/>
          <p:cNvSpPr>
            <a:spLocks noGrp="1"/>
          </p:cNvSpPr>
          <p:nvPr>
            <p:ph idx="1"/>
          </p:nvPr>
        </p:nvSpPr>
        <p:spPr>
          <a:xfrm>
            <a:off x="205946" y="762000"/>
            <a:ext cx="8023654" cy="2209800"/>
          </a:xfrm>
        </p:spPr>
        <p:txBody>
          <a:bodyPr>
            <a:noAutofit/>
          </a:bodyPr>
          <a:lstStyle/>
          <a:p>
            <a:pPr>
              <a:buFont typeface="Wingdings" panose="05000000000000000000" pitchFamily="2" charset="2"/>
              <a:buChar char="v"/>
            </a:pPr>
            <a:r>
              <a:rPr lang="en-US" sz="1600" dirty="0" err="1" smtClean="0"/>
              <a:t>Ví</a:t>
            </a:r>
            <a:r>
              <a:rPr lang="en-US" sz="1600" dirty="0" smtClean="0"/>
              <a:t> </a:t>
            </a:r>
            <a:r>
              <a:rPr lang="en-US" sz="1600" dirty="0" err="1" smtClean="0"/>
              <a:t>dụ</a:t>
            </a:r>
            <a:r>
              <a:rPr lang="vi-VN" sz="1600" dirty="0" smtClean="0"/>
              <a:t>2 </a:t>
            </a:r>
            <a:r>
              <a:rPr lang="en-US" sz="1600" dirty="0" smtClean="0"/>
              <a:t>: </a:t>
            </a:r>
            <a:r>
              <a:rPr lang="vi-VN" sz="1600" dirty="0" smtClean="0"/>
              <a:t>Xác </a:t>
            </a:r>
            <a:r>
              <a:rPr lang="vi-VN" sz="1600" dirty="0"/>
              <a:t>định phân vùng tương đương theo yêu cầu sau đây</a:t>
            </a:r>
            <a:r>
              <a:rPr lang="vi-VN" sz="1600" dirty="0" smtClean="0"/>
              <a:t>:</a:t>
            </a:r>
          </a:p>
          <a:p>
            <a:pPr marL="438785" lvl="1" indent="0">
              <a:buNone/>
            </a:pPr>
            <a:r>
              <a:rPr lang="vi-VN" sz="1600" dirty="0" smtClean="0"/>
              <a:t>Màn hình vùng điều kiện tìm kiếm của màn hình có 8 hạng muc</a:t>
            </a:r>
            <a:endParaRPr lang="vi-VN" sz="1600" dirty="0"/>
          </a:p>
          <a:p>
            <a:pPr lvl="1">
              <a:buFont typeface="Wingdings" panose="05000000000000000000" pitchFamily="2" charset="2"/>
              <a:buChar char="ü"/>
            </a:pPr>
            <a:r>
              <a:rPr lang="vi-VN" sz="1600" dirty="0" smtClean="0"/>
              <a:t>Trường hợp không nhập hạng mục nào báo lỗi “ Bắt buộc nhập”</a:t>
            </a:r>
            <a:endParaRPr lang="vi-VN" sz="1600" dirty="0"/>
          </a:p>
          <a:p>
            <a:pPr lvl="1">
              <a:buFont typeface="Wingdings" panose="05000000000000000000" pitchFamily="2" charset="2"/>
              <a:buChar char="ü"/>
            </a:pPr>
            <a:r>
              <a:rPr lang="vi-VN" sz="1600" dirty="0" smtClean="0"/>
              <a:t>Nhập giá trị vào hạng mục  vùng điều kiện tìm kiếm thì sẽ hiển thị kết quả tìm kiếm ứng với điều kiện nhập tại từng hạng mục</a:t>
            </a:r>
            <a:endParaRPr lang="en-US" sz="1600" dirty="0" smtClean="0"/>
          </a:p>
          <a:p>
            <a:pPr>
              <a:buFont typeface="Wingdings" panose="05000000000000000000" pitchFamily="2" charset="2"/>
              <a:buChar char="v"/>
            </a:pPr>
            <a:r>
              <a:rPr lang="en-US" sz="1600" dirty="0" err="1" smtClean="0"/>
              <a:t>Xác</a:t>
            </a:r>
            <a:r>
              <a:rPr lang="en-US" sz="1600" dirty="0" smtClean="0"/>
              <a:t> </a:t>
            </a:r>
            <a:r>
              <a:rPr lang="en-US" sz="1600" dirty="0" err="1" smtClean="0"/>
              <a:t>định</a:t>
            </a:r>
            <a:r>
              <a:rPr lang="en-US" sz="1600" dirty="0" smtClean="0"/>
              <a:t> </a:t>
            </a:r>
            <a:r>
              <a:rPr lang="en-US" sz="1600" dirty="0" err="1" smtClean="0"/>
              <a:t>được</a:t>
            </a:r>
            <a:r>
              <a:rPr lang="en-US" sz="1600" dirty="0" smtClean="0"/>
              <a:t> </a:t>
            </a:r>
            <a:r>
              <a:rPr lang="en-US" sz="1600" dirty="0" err="1" smtClean="0"/>
              <a:t>phân</a:t>
            </a:r>
            <a:r>
              <a:rPr lang="en-US" sz="1600" dirty="0" smtClean="0"/>
              <a:t> </a:t>
            </a:r>
            <a:r>
              <a:rPr lang="en-US" sz="1600" dirty="0" err="1" smtClean="0"/>
              <a:t>vùng</a:t>
            </a:r>
            <a:r>
              <a:rPr lang="en-US" sz="1600" dirty="0" smtClean="0"/>
              <a:t> </a:t>
            </a:r>
            <a:r>
              <a:rPr lang="en-US" sz="1600" dirty="0" err="1" smtClean="0"/>
              <a:t>tương</a:t>
            </a:r>
            <a:r>
              <a:rPr lang="en-US" sz="1600" dirty="0" smtClean="0"/>
              <a:t> </a:t>
            </a:r>
            <a:r>
              <a:rPr lang="en-US" sz="1600" dirty="0" err="1" smtClean="0"/>
              <a:t>đương</a:t>
            </a:r>
            <a:r>
              <a:rPr lang="en-US" sz="1600" dirty="0" smtClean="0"/>
              <a:t> </a:t>
            </a:r>
            <a:r>
              <a:rPr lang="en-US" sz="1600" dirty="0" err="1" smtClean="0"/>
              <a:t>như</a:t>
            </a:r>
            <a:r>
              <a:rPr lang="en-US" sz="1600" dirty="0" smtClean="0"/>
              <a:t> </a:t>
            </a:r>
            <a:r>
              <a:rPr lang="en-US" sz="1600" dirty="0" err="1" smtClean="0"/>
              <a:t>sau</a:t>
            </a:r>
            <a:r>
              <a:rPr lang="en-US" sz="1600" dirty="0" smtClean="0"/>
              <a:t>:</a:t>
            </a:r>
          </a:p>
          <a:p>
            <a:pPr lvl="1">
              <a:buFont typeface="Wingdings" panose="05000000000000000000" pitchFamily="2" charset="2"/>
              <a:buChar char="ü"/>
            </a:pPr>
            <a:endParaRPr lang="vi-VN" sz="1600" dirty="0"/>
          </a:p>
        </p:txBody>
      </p:sp>
      <p:sp>
        <p:nvSpPr>
          <p:cNvPr id="22" name="Content Placeholder 2"/>
          <p:cNvSpPr txBox="1"/>
          <p:nvPr/>
        </p:nvSpPr>
        <p:spPr>
          <a:xfrm>
            <a:off x="205946" y="4419600"/>
            <a:ext cx="8305800" cy="1007745"/>
          </a:xfrm>
          <a:prstGeom prst="rect">
            <a:avLst/>
          </a:prstGeom>
        </p:spPr>
        <p:txBody>
          <a:bodyPr vert="horz" anchor="t">
            <a:normAutofit/>
          </a:bodyPr>
          <a:lstStyle>
            <a:lvl1pPr marL="448310" indent="-384175" algn="l" rtl="0" eaLnBrk="1" latinLnBrk="0" hangingPunct="1">
              <a:spcBef>
                <a:spcPct val="20000"/>
              </a:spcBef>
              <a:spcAft>
                <a:spcPts val="1000"/>
              </a:spcAft>
              <a:buClr>
                <a:schemeClr val="accent1"/>
              </a:buClr>
              <a:buSzPct val="80000"/>
              <a:buFont typeface="Arial" panose="020B0604020202020204" pitchFamily="34" charset="0"/>
              <a:buChar char="•"/>
              <a:defRPr sz="20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1800" kern="1200">
                <a:solidFill>
                  <a:schemeClr val="bg2"/>
                </a:solidFill>
                <a:latin typeface="+mn-lt"/>
                <a:ea typeface="+mn-ea"/>
                <a:cs typeface="+mn-cs"/>
              </a:defRPr>
            </a:lvl2pPr>
            <a:lvl3pPr marL="1106170" indent="-228600"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3pPr>
            <a:lvl4pPr marL="1371600" indent="-210185"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185"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185" algn="l" rtl="0" eaLnBrk="1" latinLnBrk="0" hangingPunct="1">
              <a:spcBef>
                <a:spcPct val="20000"/>
              </a:spcBef>
              <a:buClr>
                <a:schemeClr val="accent1">
                  <a:tint val="75000"/>
                </a:schemeClr>
              </a:buClr>
              <a:buFont typeface="Wingdings 2" panose="05020102010507070707"/>
              <a:buChar char=""/>
              <a:defRPr sz="1800" kern="1200">
                <a:solidFill>
                  <a:schemeClr val="tx1"/>
                </a:solidFill>
                <a:latin typeface="+mn-lt"/>
                <a:ea typeface="+mn-ea"/>
                <a:cs typeface="+mn-cs"/>
              </a:defRPr>
            </a:lvl6pPr>
            <a:lvl7pPr marL="2084705" indent="-210185" algn="l" rtl="0" eaLnBrk="1" latinLnBrk="0" hangingPunct="1">
              <a:spcBef>
                <a:spcPct val="20000"/>
              </a:spcBef>
              <a:buClr>
                <a:schemeClr val="accent1">
                  <a:tint val="75000"/>
                </a:schemeClr>
              </a:buClr>
              <a:buFont typeface="Wingdings 2" panose="05020102010507070707"/>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panose="05020102010507070707"/>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panose="05020102010507070707"/>
              <a:buChar char=""/>
              <a:defRPr sz="1600" kern="1200">
                <a:solidFill>
                  <a:schemeClr val="tx1"/>
                </a:solidFill>
                <a:latin typeface="+mn-lt"/>
                <a:ea typeface="+mn-ea"/>
                <a:cs typeface="+mn-cs"/>
              </a:defRPr>
            </a:lvl9pPr>
          </a:lstStyle>
          <a:p>
            <a:pPr>
              <a:buFont typeface="Wingdings" panose="05000000000000000000" pitchFamily="2" charset="2"/>
              <a:buChar char="v"/>
            </a:pPr>
            <a:r>
              <a:rPr lang="vi-VN" sz="1600" dirty="0" smtClean="0"/>
              <a:t>Dựa vào bảng tương đương trên ta có được các case test.</a:t>
            </a:r>
            <a:endParaRPr lang="en-US" sz="1600" dirty="0" smtClean="0"/>
          </a:p>
          <a:p>
            <a:pPr marL="64135" indent="0">
              <a:buFont typeface="Arial" panose="020B0604020202020204" pitchFamily="34" charset="0"/>
              <a:buNone/>
            </a:pPr>
            <a:endParaRPr lang="en-US" sz="1600" dirty="0" smtClean="0"/>
          </a:p>
          <a:p>
            <a:pPr>
              <a:buFont typeface="Wingdings" panose="05000000000000000000" pitchFamily="2" charset="2"/>
              <a:buChar char="v"/>
            </a:pPr>
            <a:endParaRPr lang="en-US" sz="1600" dirty="0" smtClean="0"/>
          </a:p>
          <a:p>
            <a:pPr lvl="2">
              <a:buFont typeface="Wingdings" panose="05000000000000000000" pitchFamily="2" charset="2"/>
              <a:buChar char="ü"/>
            </a:pPr>
            <a:endParaRPr lang="en-US" sz="1600" dirty="0" smtClean="0"/>
          </a:p>
          <a:p>
            <a:endParaRPr lang="en-US" sz="1600" dirty="0" smtClean="0"/>
          </a:p>
          <a:p>
            <a:pPr marL="64135" indent="0">
              <a:buFont typeface="Arial" panose="020B0604020202020204" pitchFamily="34" charset="0"/>
              <a:buNone/>
            </a:pPr>
            <a:endParaRPr lang="en-US" sz="1600" dirty="0"/>
          </a:p>
        </p:txBody>
      </p:sp>
      <p:graphicFrame>
        <p:nvGraphicFramePr>
          <p:cNvPr id="23" name="Table 22"/>
          <p:cNvGraphicFramePr>
            <a:graphicFrameLocks noGrp="1"/>
          </p:cNvGraphicFramePr>
          <p:nvPr>
            <p:extLst>
              <p:ext uri="{D42A27DB-BD31-4B8C-83A1-F6EECF244321}">
                <p14:modId xmlns:p14="http://schemas.microsoft.com/office/powerpoint/2010/main" val="3736085311"/>
              </p:ext>
            </p:extLst>
          </p:nvPr>
        </p:nvGraphicFramePr>
        <p:xfrm>
          <a:off x="205946" y="4923472"/>
          <a:ext cx="8686801" cy="1341120"/>
        </p:xfrm>
        <a:graphic>
          <a:graphicData uri="http://schemas.openxmlformats.org/drawingml/2006/table">
            <a:tbl>
              <a:tblPr firstRow="1" firstCol="1" bandRow="1">
                <a:tableStyleId>{5C22544A-7EE6-4342-B048-85BDC9FD1C3A}</a:tableStyleId>
              </a:tblPr>
              <a:tblGrid>
                <a:gridCol w="794420"/>
                <a:gridCol w="3472781"/>
                <a:gridCol w="4419600"/>
              </a:tblGrid>
              <a:tr h="205740">
                <a:tc>
                  <a:txBody>
                    <a:bodyPr/>
                    <a:lstStyle/>
                    <a:p>
                      <a:pPr algn="just">
                        <a:lnSpc>
                          <a:spcPct val="150000"/>
                        </a:lnSpc>
                        <a:spcAft>
                          <a:spcPts val="0"/>
                        </a:spcAft>
                      </a:pPr>
                      <a:r>
                        <a:rPr lang="en-US" sz="1100" dirty="0">
                          <a:effectLst/>
                        </a:rPr>
                        <a:t>Case</a:t>
                      </a:r>
                      <a:endParaRPr lang="en-US" sz="11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dirty="0" err="1">
                          <a:effectLst/>
                        </a:rPr>
                        <a:t>Giá</a:t>
                      </a:r>
                      <a:r>
                        <a:rPr lang="en-US" sz="1100" dirty="0">
                          <a:effectLst/>
                        </a:rPr>
                        <a:t> </a:t>
                      </a:r>
                      <a:r>
                        <a:rPr lang="en-US" sz="1100" dirty="0" err="1">
                          <a:effectLst/>
                        </a:rPr>
                        <a:t>trị</a:t>
                      </a:r>
                      <a:r>
                        <a:rPr lang="en-US" sz="1100" dirty="0">
                          <a:effectLst/>
                        </a:rPr>
                        <a:t> </a:t>
                      </a:r>
                      <a:r>
                        <a:rPr lang="en-US" sz="1100" dirty="0" err="1">
                          <a:effectLst/>
                        </a:rPr>
                        <a:t>nhập</a:t>
                      </a:r>
                      <a:endParaRPr lang="en-US" sz="11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dirty="0" err="1">
                          <a:effectLst/>
                        </a:rPr>
                        <a:t>Kết</a:t>
                      </a:r>
                      <a:r>
                        <a:rPr lang="en-US" sz="1100" dirty="0">
                          <a:effectLst/>
                        </a:rPr>
                        <a:t> </a:t>
                      </a:r>
                      <a:r>
                        <a:rPr lang="en-US" sz="1100" dirty="0" err="1">
                          <a:effectLst/>
                        </a:rPr>
                        <a:t>quả</a:t>
                      </a:r>
                      <a:r>
                        <a:rPr lang="en-US" sz="1100" dirty="0">
                          <a:effectLst/>
                        </a:rPr>
                        <a:t> </a:t>
                      </a:r>
                      <a:r>
                        <a:rPr lang="en-US" sz="1100" dirty="0" err="1">
                          <a:effectLst/>
                        </a:rPr>
                        <a:t>mong</a:t>
                      </a:r>
                      <a:r>
                        <a:rPr lang="en-US" sz="1100" dirty="0">
                          <a:effectLst/>
                        </a:rPr>
                        <a:t> </a:t>
                      </a:r>
                      <a:r>
                        <a:rPr lang="en-US" sz="1100" dirty="0" err="1">
                          <a:effectLst/>
                        </a:rPr>
                        <a:t>muốn</a:t>
                      </a:r>
                      <a:endParaRPr lang="en-US" sz="11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r>
              <a:tr h="281940">
                <a:tc>
                  <a:txBody>
                    <a:bodyPr/>
                    <a:lstStyle/>
                    <a:p>
                      <a:pPr algn="just">
                        <a:lnSpc>
                          <a:spcPct val="150000"/>
                        </a:lnSpc>
                        <a:spcAft>
                          <a:spcPts val="0"/>
                        </a:spcAft>
                      </a:pPr>
                      <a:r>
                        <a:rPr lang="en-US" sz="1100" dirty="0" smtClean="0">
                          <a:effectLst/>
                        </a:rPr>
                        <a:t>1</a:t>
                      </a:r>
                      <a:r>
                        <a:rPr lang="vi-VN" sz="1100" dirty="0" smtClean="0">
                          <a:effectLst/>
                        </a:rPr>
                        <a:t> -8</a:t>
                      </a:r>
                      <a:endParaRPr lang="en-US" sz="11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r>
                        <a:rPr lang="vi-VN" sz="1100" dirty="0" smtClean="0"/>
                        <a:t>Nhập</a:t>
                      </a:r>
                      <a:r>
                        <a:rPr lang="vi-VN" sz="1100" baseline="0" dirty="0" smtClean="0"/>
                        <a:t> từng hạng mục 1 ( hạng mục khác ko nhập)</a:t>
                      </a:r>
                      <a:endParaRPr lang="en-US" sz="11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marL="0" marR="0" lvl="1" indent="0" algn="just" defTabSz="914400" rtl="0" eaLnBrk="1" fontAlgn="auto" latinLnBrk="0" hangingPunct="1">
                        <a:lnSpc>
                          <a:spcPct val="150000"/>
                        </a:lnSpc>
                        <a:spcBef>
                          <a:spcPts val="0"/>
                        </a:spcBef>
                        <a:spcAft>
                          <a:spcPts val="0"/>
                        </a:spcAft>
                        <a:buClrTx/>
                        <a:buSzTx/>
                        <a:buFontTx/>
                        <a:buNone/>
                        <a:tabLst/>
                        <a:defRPr/>
                      </a:pPr>
                      <a:r>
                        <a:rPr lang="vi-VN" sz="1100" dirty="0" smtClean="0">
                          <a:effectLst/>
                        </a:rPr>
                        <a:t>Hiển</a:t>
                      </a:r>
                      <a:r>
                        <a:rPr lang="vi-VN" sz="1100" baseline="0" dirty="0" smtClean="0">
                          <a:effectLst/>
                        </a:rPr>
                        <a:t> thị kết quả tìm kiếm ứng với điều kiện nhập tại hạng mục</a:t>
                      </a:r>
                      <a:endParaRPr lang="en-US" sz="11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r>
              <a:tr h="228600">
                <a:tc>
                  <a:txBody>
                    <a:bodyPr/>
                    <a:lstStyle/>
                    <a:p>
                      <a:pPr algn="just">
                        <a:lnSpc>
                          <a:spcPct val="150000"/>
                        </a:lnSpc>
                        <a:spcAft>
                          <a:spcPts val="0"/>
                        </a:spcAft>
                      </a:pPr>
                      <a:r>
                        <a:rPr lang="vi-VN" sz="1100" dirty="0" smtClean="0">
                          <a:effectLst/>
                        </a:rPr>
                        <a:t>9-10</a:t>
                      </a:r>
                      <a:endParaRPr lang="en-US" sz="11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r>
                        <a:rPr lang="vi-VN" sz="1100" dirty="0" smtClean="0"/>
                        <a:t>Nhập</a:t>
                      </a:r>
                      <a:r>
                        <a:rPr lang="vi-VN" sz="1100" baseline="0" dirty="0" smtClean="0"/>
                        <a:t> kết hợp hạng mục</a:t>
                      </a:r>
                      <a:endParaRPr lang="en-US" sz="11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marL="0" marR="0" lvl="1" indent="0" algn="just" defTabSz="914400" rtl="0" eaLnBrk="1" fontAlgn="auto" latinLnBrk="0" hangingPunct="1">
                        <a:lnSpc>
                          <a:spcPct val="150000"/>
                        </a:lnSpc>
                        <a:spcBef>
                          <a:spcPts val="0"/>
                        </a:spcBef>
                        <a:spcAft>
                          <a:spcPts val="0"/>
                        </a:spcAft>
                        <a:buClrTx/>
                        <a:buSzTx/>
                        <a:buFontTx/>
                        <a:buNone/>
                        <a:tabLst/>
                        <a:defRPr/>
                      </a:pPr>
                      <a:r>
                        <a:rPr lang="vi-VN" sz="1100" dirty="0" smtClean="0">
                          <a:effectLst/>
                        </a:rPr>
                        <a:t>Hiển</a:t>
                      </a:r>
                      <a:r>
                        <a:rPr lang="vi-VN" sz="1100" baseline="0" dirty="0" smtClean="0">
                          <a:effectLst/>
                        </a:rPr>
                        <a:t> thị kết quả tìm kiếm ứng với điều kiện nhập tại hạng mục</a:t>
                      </a:r>
                      <a:endParaRPr lang="en-US" sz="11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r>
              <a:tr h="304800">
                <a:tc>
                  <a:txBody>
                    <a:bodyPr/>
                    <a:lstStyle/>
                    <a:p>
                      <a:pPr algn="just">
                        <a:lnSpc>
                          <a:spcPct val="150000"/>
                        </a:lnSpc>
                        <a:spcAft>
                          <a:spcPts val="0"/>
                        </a:spcAft>
                      </a:pPr>
                      <a:r>
                        <a:rPr lang="vi-VN" sz="1100" dirty="0" smtClean="0">
                          <a:effectLst/>
                        </a:rPr>
                        <a:t>11</a:t>
                      </a:r>
                      <a:endParaRPr lang="en-US" sz="11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r>
                        <a:rPr lang="vi-VN" sz="1100" dirty="0" smtClean="0"/>
                        <a:t>Nhập</a:t>
                      </a:r>
                      <a:r>
                        <a:rPr lang="vi-VN" sz="1100" baseline="0" dirty="0" smtClean="0"/>
                        <a:t> tất cả hạng mục</a:t>
                      </a:r>
                      <a:endParaRPr lang="en-US" sz="11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marL="0" marR="0" lvl="1" indent="0" algn="just" defTabSz="914400" rtl="0" eaLnBrk="1" fontAlgn="auto" latinLnBrk="0" hangingPunct="1">
                        <a:lnSpc>
                          <a:spcPct val="150000"/>
                        </a:lnSpc>
                        <a:spcBef>
                          <a:spcPts val="0"/>
                        </a:spcBef>
                        <a:spcAft>
                          <a:spcPts val="0"/>
                        </a:spcAft>
                        <a:buClrTx/>
                        <a:buSzTx/>
                        <a:buFontTx/>
                        <a:buNone/>
                        <a:tabLst/>
                        <a:defRPr/>
                      </a:pPr>
                      <a:r>
                        <a:rPr lang="vi-VN" sz="1100" dirty="0" smtClean="0">
                          <a:effectLst/>
                        </a:rPr>
                        <a:t>Hiển</a:t>
                      </a:r>
                      <a:r>
                        <a:rPr lang="vi-VN" sz="1100" baseline="0" dirty="0" smtClean="0">
                          <a:effectLst/>
                        </a:rPr>
                        <a:t> thị kết quả tìm kiếm ứng với điều kiện nhập tại hạng mục</a:t>
                      </a:r>
                    </a:p>
                  </a:txBody>
                  <a:tcPr marL="68580" marR="68580" marT="0" marB="0"/>
                </a:tc>
              </a:tr>
              <a:tr h="205740">
                <a:tc>
                  <a:txBody>
                    <a:bodyPr/>
                    <a:lstStyle/>
                    <a:p>
                      <a:pPr algn="just">
                        <a:lnSpc>
                          <a:spcPct val="150000"/>
                        </a:lnSpc>
                        <a:spcAft>
                          <a:spcPts val="0"/>
                        </a:spcAft>
                      </a:pPr>
                      <a:r>
                        <a:rPr lang="vi-VN" sz="1100" dirty="0" smtClean="0">
                          <a:effectLst/>
                        </a:rPr>
                        <a:t>12</a:t>
                      </a:r>
                      <a:endParaRPr lang="en-US" sz="11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r>
                        <a:rPr lang="vi-VN" sz="1100" dirty="0" smtClean="0">
                          <a:solidFill>
                            <a:schemeClr val="dk1"/>
                          </a:solidFill>
                          <a:effectLst/>
                          <a:latin typeface="+mn-lt"/>
                          <a:ea typeface="+mn-ea"/>
                          <a:cs typeface="+mn-cs"/>
                        </a:rPr>
                        <a:t>Khôn</a:t>
                      </a:r>
                      <a:r>
                        <a:rPr lang="vi-VN" sz="1100" baseline="0" dirty="0" smtClean="0">
                          <a:solidFill>
                            <a:schemeClr val="dk1"/>
                          </a:solidFill>
                          <a:effectLst/>
                          <a:latin typeface="+mn-lt"/>
                          <a:ea typeface="+mn-ea"/>
                          <a:cs typeface="+mn-cs"/>
                        </a:rPr>
                        <a:t>g nhập hạng mục</a:t>
                      </a:r>
                      <a:endParaRPr lang="en-US" sz="11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r>
                        <a:rPr lang="vi-VN" sz="1100" dirty="0" smtClean="0"/>
                        <a:t>Báo</a:t>
                      </a:r>
                      <a:r>
                        <a:rPr lang="vi-VN" sz="1100" baseline="0" dirty="0" smtClean="0"/>
                        <a:t> lỗi “</a:t>
                      </a:r>
                      <a:r>
                        <a:rPr lang="vi-VN" sz="1100" dirty="0" smtClean="0"/>
                        <a:t>Bắt buộc nhập”</a:t>
                      </a:r>
                      <a:endParaRPr lang="en-US" sz="11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834663417"/>
              </p:ext>
            </p:extLst>
          </p:nvPr>
        </p:nvGraphicFramePr>
        <p:xfrm>
          <a:off x="914400" y="3124198"/>
          <a:ext cx="6553199" cy="1093738"/>
        </p:xfrm>
        <a:graphic>
          <a:graphicData uri="http://schemas.openxmlformats.org/drawingml/2006/table">
            <a:tbl>
              <a:tblPr firstRow="1" firstCol="1" bandRow="1">
                <a:tableStyleId>{69CF1AB2-1976-4502-BF36-3FF5EA218861}</a:tableStyleId>
              </a:tblPr>
              <a:tblGrid>
                <a:gridCol w="611632"/>
                <a:gridCol w="1656782"/>
                <a:gridCol w="2495691"/>
                <a:gridCol w="1789094"/>
              </a:tblGrid>
              <a:tr h="260468">
                <a:tc gridSpan="2">
                  <a:txBody>
                    <a:bodyPr/>
                    <a:lstStyle/>
                    <a:p>
                      <a:pPr algn="ctr">
                        <a:lnSpc>
                          <a:spcPct val="150000"/>
                        </a:lnSpc>
                        <a:spcAft>
                          <a:spcPts val="0"/>
                        </a:spcAft>
                      </a:pPr>
                      <a:r>
                        <a:rPr lang="vi-VN" sz="1100" b="1" dirty="0" smtClean="0">
                          <a:solidFill>
                            <a:schemeClr val="tx1"/>
                          </a:solidFill>
                          <a:effectLst/>
                        </a:rPr>
                        <a:t>Hợp</a:t>
                      </a:r>
                      <a:r>
                        <a:rPr lang="vi-VN" sz="1100" b="1" baseline="0" dirty="0" smtClean="0">
                          <a:solidFill>
                            <a:schemeClr val="tx1"/>
                          </a:solidFill>
                          <a:effectLst/>
                        </a:rPr>
                        <a:t> lệ</a:t>
                      </a:r>
                      <a:endParaRPr lang="en-US" sz="1100" b="1" dirty="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solidFill>
                      <a:schemeClr val="accent1"/>
                    </a:solidFill>
                  </a:tcPr>
                </a:tc>
                <a:tc hMerge="1">
                  <a:txBody>
                    <a:bodyPr/>
                    <a:lstStyle/>
                    <a:p>
                      <a:pPr algn="ctr">
                        <a:lnSpc>
                          <a:spcPct val="150000"/>
                        </a:lnSpc>
                        <a:spcAft>
                          <a:spcPts val="0"/>
                        </a:spcAft>
                      </a:pPr>
                      <a:endParaRPr lang="en-US" sz="1100" b="1" dirty="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solidFill>
                      <a:schemeClr val="accent1"/>
                    </a:solidFill>
                  </a:tcPr>
                </a:tc>
                <a:tc>
                  <a:txBody>
                    <a:bodyPr/>
                    <a:lstStyle/>
                    <a:p>
                      <a:pPr algn="ctr">
                        <a:lnSpc>
                          <a:spcPct val="150000"/>
                        </a:lnSpc>
                        <a:spcAft>
                          <a:spcPts val="0"/>
                        </a:spcAft>
                      </a:pPr>
                      <a:endParaRPr lang="en-US" sz="1100" b="1" dirty="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solidFill>
                      <a:schemeClr val="accent1"/>
                    </a:solidFill>
                  </a:tcPr>
                </a:tc>
                <a:tc>
                  <a:txBody>
                    <a:bodyPr/>
                    <a:lstStyle/>
                    <a:p>
                      <a:pPr algn="ctr">
                        <a:lnSpc>
                          <a:spcPct val="150000"/>
                        </a:lnSpc>
                        <a:spcAft>
                          <a:spcPts val="0"/>
                        </a:spcAft>
                      </a:pPr>
                      <a:r>
                        <a:rPr lang="vi-VN" sz="1100" b="1" dirty="0" smtClean="0">
                          <a:solidFill>
                            <a:schemeClr val="tx1"/>
                          </a:solidFill>
                          <a:effectLst/>
                        </a:rPr>
                        <a:t>Không</a:t>
                      </a:r>
                      <a:r>
                        <a:rPr lang="vi-VN" sz="1100" b="1" baseline="0" dirty="0" smtClean="0">
                          <a:solidFill>
                            <a:schemeClr val="tx1"/>
                          </a:solidFill>
                          <a:effectLst/>
                        </a:rPr>
                        <a:t> hợp lệ</a:t>
                      </a:r>
                      <a:endParaRPr lang="en-US" sz="1100" b="1" dirty="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solidFill>
                      <a:schemeClr val="accent1"/>
                    </a:solidFill>
                  </a:tcPr>
                </a:tc>
              </a:tr>
              <a:tr h="260468">
                <a:tc rowSpan="3">
                  <a:txBody>
                    <a:bodyPr/>
                    <a:lstStyle/>
                    <a:p>
                      <a:pPr algn="just">
                        <a:lnSpc>
                          <a:spcPct val="150000"/>
                        </a:lnSpc>
                        <a:spcAft>
                          <a:spcPts val="0"/>
                        </a:spcAft>
                      </a:pPr>
                      <a:r>
                        <a:rPr lang="vi-VN" sz="1100" b="0" dirty="0" smtClean="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Nhập</a:t>
                      </a:r>
                      <a:r>
                        <a:rPr lang="vi-VN" sz="1100" b="0" baseline="0" dirty="0" smtClean="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 hạng muc</a:t>
                      </a:r>
                      <a:endParaRPr lang="en-US" sz="1100" b="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r>
                        <a:rPr lang="vi-VN" sz="1100" b="0" dirty="0" smtClean="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Nhập</a:t>
                      </a:r>
                      <a:r>
                        <a:rPr lang="vi-VN" sz="1100" b="0" baseline="0" dirty="0" smtClean="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 1 hạng mục</a:t>
                      </a:r>
                      <a:endParaRPr lang="en-US" sz="1100" b="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r>
                        <a:rPr lang="vi-VN" sz="1100" b="0" dirty="0" smtClean="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Nhập</a:t>
                      </a:r>
                      <a:r>
                        <a:rPr lang="vi-VN" sz="1100" b="0" baseline="0" dirty="0" smtClean="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 từng hạng mục</a:t>
                      </a:r>
                      <a:endParaRPr lang="en-US" sz="1100" b="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rowSpan="3">
                  <a:txBody>
                    <a:bodyPr/>
                    <a:lstStyle/>
                    <a:p>
                      <a:pPr algn="just">
                        <a:lnSpc>
                          <a:spcPct val="150000"/>
                        </a:lnSpc>
                        <a:spcAft>
                          <a:spcPts val="0"/>
                        </a:spcAft>
                      </a:pPr>
                      <a:r>
                        <a:rPr lang="vi-VN" sz="1100" dirty="0" smtClean="0">
                          <a:effectLst/>
                        </a:rPr>
                        <a:t>Không</a:t>
                      </a:r>
                      <a:r>
                        <a:rPr lang="vi-VN" sz="1100" baseline="0" dirty="0" smtClean="0">
                          <a:effectLst/>
                        </a:rPr>
                        <a:t> nhập hạng mục nào</a:t>
                      </a:r>
                      <a:endParaRPr lang="en-US" sz="11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r>
              <a:tr h="317266">
                <a:tc vMerge="1">
                  <a:txBody>
                    <a:bodyPr/>
                    <a:lstStyle/>
                    <a:p>
                      <a:pPr algn="just">
                        <a:lnSpc>
                          <a:spcPct val="150000"/>
                        </a:lnSpc>
                        <a:spcAft>
                          <a:spcPts val="0"/>
                        </a:spcAft>
                      </a:pPr>
                      <a:endParaRPr lang="en-US" sz="1100" b="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r>
                        <a:rPr lang="vi-VN" sz="1100" b="0" dirty="0" smtClean="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Nhập</a:t>
                      </a:r>
                      <a:r>
                        <a:rPr lang="vi-VN" sz="1100" b="0" baseline="0" dirty="0" smtClean="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 kết hợp hạng mục</a:t>
                      </a:r>
                      <a:endParaRPr lang="en-US" sz="1100" b="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r>
                        <a:rPr lang="vi-VN" sz="1100" b="0" dirty="0" smtClean="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Ramdon kết</a:t>
                      </a:r>
                      <a:r>
                        <a:rPr lang="vi-VN" sz="1100" b="0" baseline="0" dirty="0" smtClean="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 hợp vài hạng mục</a:t>
                      </a:r>
                      <a:endParaRPr lang="en-US" sz="1100" b="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vMerge="1">
                  <a:txBody>
                    <a:bodyPr/>
                    <a:lstStyle/>
                    <a:p>
                      <a:endParaRPr lang="en-US"/>
                    </a:p>
                  </a:txBody>
                  <a:tcPr/>
                </a:tc>
              </a:tr>
              <a:tr h="255536">
                <a:tc vMerge="1">
                  <a:txBody>
                    <a:bodyPr/>
                    <a:lstStyle/>
                    <a:p>
                      <a:pPr algn="just">
                        <a:lnSpc>
                          <a:spcPct val="150000"/>
                        </a:lnSpc>
                        <a:spcAft>
                          <a:spcPts val="0"/>
                        </a:spcAft>
                      </a:pPr>
                      <a:endParaRPr lang="en-US" sz="1100" b="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r>
                        <a:rPr lang="vi-VN" sz="1100" b="0" dirty="0" smtClean="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Nhập</a:t>
                      </a:r>
                      <a:r>
                        <a:rPr lang="vi-VN" sz="1100" b="0" baseline="0" dirty="0" smtClean="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 tất cả hạng mục</a:t>
                      </a:r>
                      <a:endParaRPr lang="en-US" sz="1100" b="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lnSpc>
                          <a:spcPct val="150000"/>
                        </a:lnSpc>
                        <a:spcAft>
                          <a:spcPts val="0"/>
                        </a:spcAft>
                      </a:pPr>
                      <a:endParaRPr lang="en-US" sz="1100" b="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vMerge="1">
                  <a:txBody>
                    <a:bodyPr/>
                    <a:lstStyle/>
                    <a:p>
                      <a:pPr algn="just">
                        <a:lnSpc>
                          <a:spcPct val="150000"/>
                        </a:lnSpc>
                        <a:spcAft>
                          <a:spcPts val="0"/>
                        </a:spcAft>
                      </a:pPr>
                      <a:endParaRPr lang="en-US" sz="11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5058289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tf10167107</Template>
  <TotalTime>2208</TotalTime>
  <Words>2013</Words>
  <Application>Microsoft Office PowerPoint</Application>
  <PresentationFormat>On-screen Show (4:3)</PresentationFormat>
  <Paragraphs>247</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 (Body)</vt:lpstr>
      <vt:lpstr>ＭＳ 明朝</vt:lpstr>
      <vt:lpstr>Arial</vt:lpstr>
      <vt:lpstr>Baskerville Old Face</vt:lpstr>
      <vt:lpstr>Calibri</vt:lpstr>
      <vt:lpstr>Segoe UI</vt:lpstr>
      <vt:lpstr>Tahoma</vt:lpstr>
      <vt:lpstr>Times New Roman</vt:lpstr>
      <vt:lpstr>Wingdings</vt:lpstr>
      <vt:lpstr>Wingdings 2</vt:lpstr>
      <vt:lpstr>Verve</vt:lpstr>
      <vt:lpstr>KỸ THUẬT TEST  HỘP ĐEN</vt:lpstr>
      <vt:lpstr>NỘI DUNG</vt:lpstr>
      <vt:lpstr>I. Test hộp đen </vt:lpstr>
      <vt:lpstr>II. Ưu và nhược điểm</vt:lpstr>
      <vt:lpstr>III. Các phương pháp test hộp đen</vt:lpstr>
      <vt:lpstr>3.1 Phân lớp tương đương</vt:lpstr>
      <vt:lpstr>3.1. Phân lớp tương đương</vt:lpstr>
      <vt:lpstr>3.1. Phân lớp tương đương</vt:lpstr>
      <vt:lpstr>3.1. Phân lớp tương đương</vt:lpstr>
      <vt:lpstr>3.2 Phân tích giá trị biên</vt:lpstr>
      <vt:lpstr>3.2. Phân tích giá trị biên</vt:lpstr>
      <vt:lpstr>3.2. Phân tích giá trị biên</vt:lpstr>
      <vt:lpstr>3.3 Bảng quyết định</vt:lpstr>
      <vt:lpstr>3.3. Bảng quyết định</vt:lpstr>
      <vt:lpstr>3.3. Bảng quyết định</vt:lpstr>
      <vt:lpstr>3.4. Biểu đồ dịch chuyển trạng thái</vt:lpstr>
      <vt:lpstr>3.5. Use case testing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Reporting Progress or Status</dc:title>
  <dc:creator>Duong Thi Hong Diep</dc:creator>
  <cp:lastModifiedBy>vutuananh</cp:lastModifiedBy>
  <cp:revision>476</cp:revision>
  <dcterms:created xsi:type="dcterms:W3CDTF">2018-01-16T08:57:00Z</dcterms:created>
  <dcterms:modified xsi:type="dcterms:W3CDTF">2020-04-12T09:10:14Z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1033-10.2.0.7617</vt:lpwstr>
  </property>
</Properties>
</file>