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38D0F-F62E-4585-8263-8A47F143D5C0}" type="datetimeFigureOut">
              <a:rPr lang="en-US" smtClean="0"/>
              <a:t>2020/04/16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1D765-8364-4982-8664-C3A1D4E55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68B3-F832-4E13-918B-D2C1F6F071CC}" type="datetimeFigureOut">
              <a:rPr lang="en-US" smtClean="0"/>
              <a:t>2020/04/16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91DC-B257-4225-AE1F-EF94B940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68B3-F832-4E13-918B-D2C1F6F071CC}" type="datetimeFigureOut">
              <a:rPr lang="en-US" smtClean="0"/>
              <a:t>2020/04/16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91DC-B257-4225-AE1F-EF94B940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0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68B3-F832-4E13-918B-D2C1F6F071CC}" type="datetimeFigureOut">
              <a:rPr lang="en-US" smtClean="0"/>
              <a:t>2020/04/16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91DC-B257-4225-AE1F-EF94B940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68B3-F832-4E13-918B-D2C1F6F071CC}" type="datetimeFigureOut">
              <a:rPr lang="en-US" smtClean="0"/>
              <a:t>2020/04/16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91DC-B257-4225-AE1F-EF94B940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68B3-F832-4E13-918B-D2C1F6F071CC}" type="datetimeFigureOut">
              <a:rPr lang="en-US" smtClean="0"/>
              <a:t>2020/04/16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91DC-B257-4225-AE1F-EF94B940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7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68B3-F832-4E13-918B-D2C1F6F071CC}" type="datetimeFigureOut">
              <a:rPr lang="en-US" smtClean="0"/>
              <a:t>2020/04/16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91DC-B257-4225-AE1F-EF94B940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1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68B3-F832-4E13-918B-D2C1F6F071CC}" type="datetimeFigureOut">
              <a:rPr lang="en-US" smtClean="0"/>
              <a:t>2020/04/16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91DC-B257-4225-AE1F-EF94B940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3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68B3-F832-4E13-918B-D2C1F6F071CC}" type="datetimeFigureOut">
              <a:rPr lang="en-US" smtClean="0"/>
              <a:t>2020/04/16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91DC-B257-4225-AE1F-EF94B940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68B3-F832-4E13-918B-D2C1F6F071CC}" type="datetimeFigureOut">
              <a:rPr lang="en-US" smtClean="0"/>
              <a:t>2020/04/16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91DC-B257-4225-AE1F-EF94B940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3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68B3-F832-4E13-918B-D2C1F6F071CC}" type="datetimeFigureOut">
              <a:rPr lang="en-US" smtClean="0"/>
              <a:t>2020/04/16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91DC-B257-4225-AE1F-EF94B940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9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68B3-F832-4E13-918B-D2C1F6F071CC}" type="datetimeFigureOut">
              <a:rPr lang="en-US" smtClean="0"/>
              <a:t>2020/04/16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91DC-B257-4225-AE1F-EF94B940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68B3-F832-4E13-918B-D2C1F6F071CC}" type="datetimeFigureOut">
              <a:rPr lang="en-US" smtClean="0"/>
              <a:t>2020/04/16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91DC-B257-4225-AE1F-EF94B940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</a:t>
            </a:r>
            <a:br>
              <a:rPr lang="en-US" dirty="0" smtClean="0"/>
            </a:br>
            <a:r>
              <a:rPr lang="en-US" dirty="0" smtClean="0"/>
              <a:t>Java </a:t>
            </a:r>
            <a:r>
              <a:rPr lang="en-US" dirty="0" smtClean="0"/>
              <a:t>–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906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V. </a:t>
            </a:r>
            <a:r>
              <a:rPr lang="en-US" sz="3200" b="1" dirty="0" err="1" smtClean="0">
                <a:solidFill>
                  <a:srgbClr val="FF0000"/>
                </a:solidFill>
              </a:rPr>
              <a:t>Biến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môi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trường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933995" y="2466951"/>
            <a:ext cx="3690257" cy="2605791"/>
          </a:xfrm>
        </p:spPr>
        <p:txBody>
          <a:bodyPr>
            <a:normAutofit fontScale="97500"/>
          </a:bodyPr>
          <a:lstStyle/>
          <a:p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Eclipse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Run Configurations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26875" y="1376532"/>
            <a:ext cx="5943600" cy="47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906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VI. Show </a:t>
            </a:r>
            <a:r>
              <a:rPr lang="en-US" sz="3200" b="1" dirty="0" smtClean="0">
                <a:solidFill>
                  <a:srgbClr val="FF0000"/>
                </a:solidFill>
              </a:rPr>
              <a:t>logical structure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968829" y="1271452"/>
            <a:ext cx="4987834" cy="1654628"/>
          </a:xfrm>
        </p:spPr>
        <p:txBody>
          <a:bodyPr>
            <a:normAutofit fontScale="97500"/>
          </a:bodyPr>
          <a:lstStyle/>
          <a:p>
            <a:r>
              <a:rPr lang="en-US" sz="2400" dirty="0" err="1"/>
              <a:t>Khi</a:t>
            </a:r>
            <a:r>
              <a:rPr lang="en-US" sz="2400" dirty="0"/>
              <a:t> debug, </a:t>
            </a:r>
            <a:r>
              <a:rPr lang="en-US" sz="2400" dirty="0" err="1"/>
              <a:t>tại</a:t>
            </a:r>
            <a:r>
              <a:rPr lang="en-US" sz="2400" dirty="0"/>
              <a:t> Variables view,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hashmap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list, ở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default </a:t>
            </a:r>
            <a:r>
              <a:rPr lang="en-US" sz="2400" dirty="0" err="1"/>
              <a:t>thật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26784" y="1302703"/>
            <a:ext cx="4771390" cy="175196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68829" y="3178629"/>
            <a:ext cx="4987834" cy="1654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Show logical structure,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endParaRPr lang="en-US" sz="2400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014945" y="3231515"/>
            <a:ext cx="4714240" cy="189484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68829" y="5085805"/>
            <a:ext cx="9760356" cy="1332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vậy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key </a:t>
            </a:r>
            <a:r>
              <a:rPr lang="en-US" sz="2400" dirty="0" err="1"/>
              <a:t>và</a:t>
            </a:r>
            <a:r>
              <a:rPr lang="en-US" sz="2400" dirty="0"/>
              <a:t> value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ko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for each</a:t>
            </a:r>
          </a:p>
          <a:p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,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Show logical structure </a:t>
            </a:r>
            <a:r>
              <a:rPr lang="en-US" sz="2400" dirty="0" err="1"/>
              <a:t>tại</a:t>
            </a:r>
            <a:r>
              <a:rPr lang="en-US" sz="2400" dirty="0"/>
              <a:t> Variables view</a:t>
            </a:r>
          </a:p>
        </p:txBody>
      </p:sp>
    </p:spTree>
    <p:extLst>
      <p:ext uri="{BB962C8B-B14F-4D97-AF65-F5344CB8AC3E}">
        <p14:creationId xmlns:p14="http://schemas.microsoft.com/office/powerpoint/2010/main" val="16275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I. </a:t>
            </a:r>
            <a:r>
              <a:rPr lang="en-US" sz="3600" b="1" dirty="0" err="1">
                <a:solidFill>
                  <a:srgbClr val="FF0000"/>
                </a:solidFill>
              </a:rPr>
              <a:t>Thiết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lập</a:t>
            </a:r>
            <a:r>
              <a:rPr lang="en-US" sz="3600" b="1" dirty="0">
                <a:solidFill>
                  <a:srgbClr val="FF0000"/>
                </a:solidFill>
              </a:rPr>
              <a:t> breakpoint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824"/>
            <a:ext cx="10515600" cy="4905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How: </a:t>
            </a:r>
          </a:p>
          <a:p>
            <a:pPr lvl="0"/>
            <a:r>
              <a:rPr lang="en-US" dirty="0">
                <a:latin typeface="+mj-lt"/>
              </a:rPr>
              <a:t>Double click </a:t>
            </a:r>
            <a:r>
              <a:rPr lang="en-US" dirty="0" err="1">
                <a:latin typeface="+mj-lt"/>
              </a:rPr>
              <a:t>vào</a:t>
            </a:r>
            <a:r>
              <a:rPr lang="en-US" dirty="0">
                <a:latin typeface="+mj-lt"/>
              </a:rPr>
              <a:t> line code </a:t>
            </a:r>
            <a:r>
              <a:rPr lang="en-US" dirty="0" err="1">
                <a:latin typeface="+mj-lt"/>
              </a:rPr>
              <a:t>cần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breakpoint</a:t>
            </a:r>
          </a:p>
          <a:p>
            <a:pPr lvl="0"/>
            <a:r>
              <a:rPr lang="en-US" dirty="0" err="1">
                <a:latin typeface="+mj-lt"/>
              </a:rPr>
              <a:t>Chuột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Java editor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class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line code </a:t>
            </a:r>
            <a:r>
              <a:rPr lang="en-US" dirty="0" err="1">
                <a:latin typeface="+mj-lt"/>
              </a:rPr>
              <a:t>cần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breakpoint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29640" y="3189922"/>
            <a:ext cx="5943600" cy="32823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48400" y="3189922"/>
            <a:ext cx="5943600" cy="273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1167085"/>
            <a:ext cx="10515600" cy="4905375"/>
          </a:xfrm>
        </p:spPr>
        <p:txBody>
          <a:bodyPr>
            <a:normAutofit fontScale="97500"/>
          </a:bodyPr>
          <a:lstStyle/>
          <a:p>
            <a:r>
              <a:rPr lang="en-US" sz="3200" dirty="0" err="1" smtClean="0">
                <a:latin typeface="+mj-lt"/>
              </a:rPr>
              <a:t>Có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thể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xem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được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các</a:t>
            </a:r>
            <a:r>
              <a:rPr lang="en-US" sz="3200" dirty="0">
                <a:latin typeface="+mj-lt"/>
              </a:rPr>
              <a:t> breakpoint </a:t>
            </a:r>
            <a:r>
              <a:rPr lang="en-US" sz="3200" dirty="0" err="1">
                <a:latin typeface="+mj-lt"/>
              </a:rPr>
              <a:t>đã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thiết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lập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xóa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chúng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hoặc</a:t>
            </a:r>
            <a:r>
              <a:rPr lang="en-US" sz="3200" dirty="0">
                <a:latin typeface="+mj-lt"/>
              </a:rPr>
              <a:t> disable </a:t>
            </a:r>
            <a:r>
              <a:rPr lang="en-US" sz="3200" dirty="0" err="1">
                <a:latin typeface="+mj-lt"/>
              </a:rPr>
              <a:t>chúng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tại</a:t>
            </a:r>
            <a:r>
              <a:rPr lang="en-US" sz="3200" dirty="0">
                <a:latin typeface="+mj-lt"/>
              </a:rPr>
              <a:t> Breakpoints view: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726" y="2227489"/>
            <a:ext cx="5943600" cy="23507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22668" y="4578259"/>
            <a:ext cx="5943600" cy="101155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I. </a:t>
            </a:r>
            <a:r>
              <a:rPr lang="en-US" sz="3600" b="1" dirty="0" err="1">
                <a:solidFill>
                  <a:srgbClr val="FF0000"/>
                </a:solidFill>
              </a:rPr>
              <a:t>Thiết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lập</a:t>
            </a:r>
            <a:r>
              <a:rPr lang="en-US" sz="3600" b="1" dirty="0">
                <a:solidFill>
                  <a:srgbClr val="FF0000"/>
                </a:solidFill>
              </a:rPr>
              <a:t> breakpoint 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906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II. </a:t>
            </a:r>
            <a:r>
              <a:rPr lang="en-US" sz="3200" b="1" dirty="0" err="1" smtClean="0">
                <a:solidFill>
                  <a:srgbClr val="FF0000"/>
                </a:solidFill>
              </a:rPr>
              <a:t>Chạy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chế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độ</a:t>
            </a:r>
            <a:r>
              <a:rPr lang="en-US" sz="3200" b="1" dirty="0" smtClean="0">
                <a:solidFill>
                  <a:srgbClr val="FF0000"/>
                </a:solidFill>
              </a:rPr>
              <a:t> Debug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1271588"/>
            <a:ext cx="10515600" cy="4905375"/>
          </a:xfrm>
        </p:spPr>
        <p:txBody>
          <a:bodyPr>
            <a:normAutofit fontScale="97500"/>
          </a:bodyPr>
          <a:lstStyle/>
          <a:p>
            <a:pPr lvl="0"/>
            <a:r>
              <a:rPr lang="en-US" sz="3200" dirty="0" err="1">
                <a:latin typeface="+mj-lt"/>
              </a:rPr>
              <a:t>Chuột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phải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vào</a:t>
            </a:r>
            <a:r>
              <a:rPr lang="en-US" sz="3200" dirty="0">
                <a:latin typeface="+mj-lt"/>
              </a:rPr>
              <a:t> main class </a:t>
            </a:r>
            <a:r>
              <a:rPr lang="en-US" sz="3200" dirty="0" err="1">
                <a:latin typeface="+mj-lt"/>
              </a:rPr>
              <a:t>và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chọn</a:t>
            </a:r>
            <a:r>
              <a:rPr lang="en-US" sz="3200" dirty="0">
                <a:latin typeface="+mj-lt"/>
              </a:rPr>
              <a:t> Debug As &gt; Java </a:t>
            </a:r>
            <a:r>
              <a:rPr lang="en-US" sz="3200" dirty="0" smtClean="0">
                <a:latin typeface="+mj-lt"/>
              </a:rPr>
              <a:t>Application (</a:t>
            </a:r>
            <a:r>
              <a:rPr lang="en-US" sz="3200" dirty="0" err="1" smtClean="0">
                <a:latin typeface="+mj-lt"/>
              </a:rPr>
              <a:t>nếu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ứng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Desktop) </a:t>
            </a:r>
            <a:r>
              <a:rPr lang="en-US" sz="3200" dirty="0" err="1" smtClean="0">
                <a:latin typeface="+mj-lt"/>
              </a:rPr>
              <a:t>Hoặc</a:t>
            </a:r>
            <a:r>
              <a:rPr lang="en-US" sz="3200" dirty="0" smtClean="0">
                <a:latin typeface="+mj-lt"/>
              </a:rPr>
              <a:t> Debug on Server (</a:t>
            </a:r>
            <a:r>
              <a:rPr lang="en-US" sz="3200" dirty="0" err="1" smtClean="0">
                <a:latin typeface="+mj-lt"/>
              </a:rPr>
              <a:t>nếu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ứng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web). </a:t>
            </a:r>
            <a:r>
              <a:rPr lang="en-US" sz="3200" dirty="0" err="1" smtClean="0">
                <a:latin typeface="+mj-lt"/>
              </a:rPr>
              <a:t>Hoặc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Chọn</a:t>
            </a:r>
            <a:r>
              <a:rPr lang="en-US" sz="3200" dirty="0">
                <a:latin typeface="+mj-lt"/>
              </a:rPr>
              <a:t> button Debug Main </a:t>
            </a:r>
            <a:r>
              <a:rPr lang="en-US" sz="3200" dirty="0" err="1">
                <a:latin typeface="+mj-lt"/>
              </a:rPr>
              <a:t>trên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thanh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toolbar</a:t>
            </a:r>
            <a:endParaRPr lang="en-US" sz="3200" dirty="0"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30531" y="2668905"/>
            <a:ext cx="5027023" cy="388864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92628" y="3878217"/>
            <a:ext cx="5009515" cy="5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906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III. </a:t>
            </a:r>
            <a:r>
              <a:rPr lang="en-US" sz="3200" b="1" dirty="0" err="1" smtClean="0">
                <a:solidFill>
                  <a:srgbClr val="FF0000"/>
                </a:solidFill>
              </a:rPr>
              <a:t>Kiểm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soát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việc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thực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thi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chương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trình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1271588"/>
            <a:ext cx="10515600" cy="4905375"/>
          </a:xfrm>
        </p:spPr>
        <p:txBody>
          <a:bodyPr>
            <a:normAutofit fontScale="97500"/>
          </a:bodyPr>
          <a:lstStyle/>
          <a:p>
            <a:pPr lvl="0"/>
            <a:r>
              <a:rPr lang="en-US" dirty="0">
                <a:latin typeface="+mj-lt"/>
              </a:rPr>
              <a:t>Eclipse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button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toolbar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debug. </a:t>
            </a:r>
          </a:p>
          <a:p>
            <a:pPr lvl="0"/>
            <a:r>
              <a:rPr lang="en-US" dirty="0" err="1">
                <a:latin typeface="+mj-lt"/>
              </a:rPr>
              <a:t>Ngoài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shortcut key</a:t>
            </a:r>
            <a:r>
              <a:rPr lang="en-US" dirty="0" smtClean="0">
                <a:latin typeface="+mj-lt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1" dirty="0">
                <a:solidFill>
                  <a:srgbClr val="0070C0"/>
                </a:solidFill>
                <a:latin typeface="+mj-lt"/>
              </a:rPr>
              <a:t>F8: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Chạy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tiếp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chương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trình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cho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đến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khi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gặp</a:t>
            </a:r>
            <a:r>
              <a:rPr lang="en-US" sz="2500" dirty="0">
                <a:latin typeface="+mj-lt"/>
              </a:rPr>
              <a:t> breakpoint </a:t>
            </a:r>
            <a:r>
              <a:rPr lang="en-US" sz="2500" dirty="0" err="1">
                <a:latin typeface="+mj-lt"/>
              </a:rPr>
              <a:t>tiếp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theo</a:t>
            </a:r>
            <a:r>
              <a:rPr lang="en-US" sz="2500" dirty="0">
                <a:latin typeface="+mj-lt"/>
              </a:rPr>
              <a:t> hay </a:t>
            </a:r>
            <a:r>
              <a:rPr lang="en-US" sz="2500" dirty="0" err="1">
                <a:latin typeface="+mj-lt"/>
              </a:rPr>
              <a:t>watchpoint</a:t>
            </a:r>
            <a:endParaRPr lang="en-US" sz="25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1" dirty="0">
                <a:solidFill>
                  <a:srgbClr val="0070C0"/>
                </a:solidFill>
                <a:latin typeface="+mj-lt"/>
              </a:rPr>
              <a:t>F5: </a:t>
            </a:r>
            <a:r>
              <a:rPr lang="en-US" sz="2500" dirty="0" err="1">
                <a:latin typeface="+mj-lt"/>
              </a:rPr>
              <a:t>Thực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thi</a:t>
            </a:r>
            <a:r>
              <a:rPr lang="en-US" sz="2500" dirty="0">
                <a:latin typeface="+mj-lt"/>
              </a:rPr>
              <a:t> line code </a:t>
            </a:r>
            <a:r>
              <a:rPr lang="en-US" sz="2500" dirty="0" err="1">
                <a:latin typeface="+mj-lt"/>
              </a:rPr>
              <a:t>hiện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tại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và</a:t>
            </a:r>
            <a:r>
              <a:rPr lang="en-US" sz="2500" dirty="0">
                <a:latin typeface="+mj-lt"/>
              </a:rPr>
              <a:t> qua line code </a:t>
            </a:r>
            <a:r>
              <a:rPr lang="en-US" sz="2500" dirty="0" err="1">
                <a:latin typeface="+mj-lt"/>
              </a:rPr>
              <a:t>tiếp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theo.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Nếu</a:t>
            </a:r>
            <a:r>
              <a:rPr lang="en-US" sz="2500" dirty="0">
                <a:latin typeface="+mj-lt"/>
              </a:rPr>
              <a:t> line code </a:t>
            </a:r>
            <a:r>
              <a:rPr lang="en-US" sz="2500" dirty="0" err="1">
                <a:latin typeface="+mj-lt"/>
              </a:rPr>
              <a:t>hiện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tại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là</a:t>
            </a:r>
            <a:r>
              <a:rPr lang="en-US" sz="2500" dirty="0">
                <a:latin typeface="+mj-lt"/>
              </a:rPr>
              <a:t> 1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số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thì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sẽ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nhảy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vào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số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đó</a:t>
            </a:r>
            <a:r>
              <a:rPr lang="en-US" sz="2500" dirty="0">
                <a:latin typeface="+mj-lt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b="1" dirty="0">
                <a:solidFill>
                  <a:srgbClr val="0070C0"/>
                </a:solidFill>
                <a:latin typeface="+mj-lt"/>
              </a:rPr>
              <a:t>F6: </a:t>
            </a:r>
            <a:r>
              <a:rPr lang="en-US" sz="2500" dirty="0" err="1">
                <a:latin typeface="+mj-lt"/>
              </a:rPr>
              <a:t>Thực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thi</a:t>
            </a:r>
            <a:r>
              <a:rPr lang="en-US" sz="2500" dirty="0">
                <a:latin typeface="+mj-lt"/>
              </a:rPr>
              <a:t> line code </a:t>
            </a:r>
            <a:r>
              <a:rPr lang="en-US" sz="2500" dirty="0" err="1">
                <a:latin typeface="+mj-lt"/>
              </a:rPr>
              <a:t>hiện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tại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và</a:t>
            </a:r>
            <a:r>
              <a:rPr lang="en-US" sz="2500" dirty="0">
                <a:latin typeface="+mj-lt"/>
              </a:rPr>
              <a:t> qua line code </a:t>
            </a:r>
            <a:r>
              <a:rPr lang="en-US" sz="2500" dirty="0" err="1">
                <a:latin typeface="+mj-lt"/>
              </a:rPr>
              <a:t>tiếp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theo.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Nếu</a:t>
            </a:r>
            <a:r>
              <a:rPr lang="en-US" sz="2500" dirty="0">
                <a:latin typeface="+mj-lt"/>
              </a:rPr>
              <a:t> line code </a:t>
            </a:r>
            <a:r>
              <a:rPr lang="en-US" sz="2500" dirty="0" err="1">
                <a:latin typeface="+mj-lt"/>
              </a:rPr>
              <a:t>hiện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tại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là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số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thì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sẽ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thực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số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đó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rồi</a:t>
            </a:r>
            <a:r>
              <a:rPr lang="en-US" sz="2500" dirty="0">
                <a:latin typeface="+mj-lt"/>
              </a:rPr>
              <a:t> qua line </a:t>
            </a:r>
            <a:r>
              <a:rPr lang="en-US" sz="2500" dirty="0" err="1">
                <a:latin typeface="+mj-lt"/>
              </a:rPr>
              <a:t>tiếp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theo</a:t>
            </a:r>
            <a:r>
              <a:rPr lang="en-US" sz="2500" dirty="0">
                <a:latin typeface="+mj-lt"/>
              </a:rPr>
              <a:t>, </a:t>
            </a:r>
            <a:r>
              <a:rPr lang="en-US" sz="2500" dirty="0" err="1">
                <a:latin typeface="+mj-lt"/>
              </a:rPr>
              <a:t>sau</a:t>
            </a:r>
            <a:r>
              <a:rPr lang="en-US" sz="2500" dirty="0">
                <a:latin typeface="+mj-lt"/>
              </a:rPr>
              <a:t> line </a:t>
            </a:r>
            <a:r>
              <a:rPr lang="en-US" sz="2500" dirty="0" err="1">
                <a:latin typeface="+mj-lt"/>
              </a:rPr>
              <a:t>gọi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số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này</a:t>
            </a:r>
            <a:r>
              <a:rPr lang="en-US" sz="2500" dirty="0">
                <a:latin typeface="+mj-lt"/>
              </a:rPr>
              <a:t> (</a:t>
            </a:r>
            <a:r>
              <a:rPr lang="en-US" sz="2500" dirty="0" err="1">
                <a:latin typeface="+mj-lt"/>
              </a:rPr>
              <a:t>ko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nhảy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vào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số</a:t>
            </a:r>
            <a:r>
              <a:rPr lang="en-US" sz="2500" dirty="0">
                <a:latin typeface="+mj-lt"/>
              </a:rPr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70C0"/>
                </a:solidFill>
                <a:latin typeface="+mj-lt"/>
              </a:rPr>
              <a:t>F7: </a:t>
            </a:r>
            <a:r>
              <a:rPr lang="en-US" sz="2500" dirty="0" err="1">
                <a:latin typeface="+mj-lt"/>
              </a:rPr>
              <a:t>Thực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thi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tất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cả</a:t>
            </a:r>
            <a:r>
              <a:rPr lang="en-US" sz="2500" dirty="0">
                <a:latin typeface="+mj-lt"/>
              </a:rPr>
              <a:t> line code </a:t>
            </a:r>
            <a:r>
              <a:rPr lang="en-US" sz="2500" dirty="0" err="1">
                <a:latin typeface="+mj-lt"/>
              </a:rPr>
              <a:t>của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số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hiện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tại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và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nhảy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đến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vị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trí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gọi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hàm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này</a:t>
            </a:r>
            <a:r>
              <a:rPr lang="en-US" sz="2500" dirty="0" smtClean="0">
                <a:latin typeface="+mj-lt"/>
              </a:rPr>
              <a:t>.</a:t>
            </a:r>
            <a:endParaRPr lang="en-US" sz="2500" dirty="0">
              <a:latin typeface="+mj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277565" y="1857691"/>
            <a:ext cx="1866265" cy="7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1271588"/>
            <a:ext cx="10515600" cy="4905375"/>
          </a:xfrm>
        </p:spPr>
        <p:txBody>
          <a:bodyPr>
            <a:normAutofit fontScale="97500"/>
          </a:bodyPr>
          <a:lstStyle/>
          <a:p>
            <a:r>
              <a:rPr lang="en-US" sz="2400" dirty="0" err="1">
                <a:latin typeface="+mj-lt"/>
              </a:rPr>
              <a:t>Lập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trình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viên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cũng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thể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quan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sát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được</a:t>
            </a:r>
            <a:r>
              <a:rPr lang="en-US" sz="2400" dirty="0">
                <a:latin typeface="+mj-lt"/>
              </a:rPr>
              <a:t> Stack trace </a:t>
            </a:r>
            <a:r>
              <a:rPr lang="en-US" sz="2400" dirty="0" err="1">
                <a:latin typeface="+mj-lt"/>
              </a:rPr>
              <a:t>tại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chế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độ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này</a:t>
            </a:r>
            <a:r>
              <a:rPr lang="en-US" sz="2400" dirty="0">
                <a:latin typeface="+mj-lt"/>
              </a:rPr>
              <a:t>:</a:t>
            </a:r>
          </a:p>
          <a:p>
            <a:pPr lvl="0"/>
            <a:endParaRPr lang="en-US" sz="25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43820" y="1807483"/>
            <a:ext cx="8793254" cy="323478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906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III. </a:t>
            </a:r>
            <a:r>
              <a:rPr lang="en-US" sz="3200" b="1" dirty="0" err="1" smtClean="0">
                <a:solidFill>
                  <a:srgbClr val="FF0000"/>
                </a:solidFill>
              </a:rPr>
              <a:t>Kiểm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soát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việc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thực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thi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chương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trình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906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IV. Theo </a:t>
            </a:r>
            <a:r>
              <a:rPr lang="en-US" sz="3200" b="1" dirty="0" err="1" smtClean="0">
                <a:solidFill>
                  <a:srgbClr val="FF0000"/>
                </a:solidFill>
              </a:rPr>
              <a:t>dõi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giá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trị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các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biến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1271588"/>
            <a:ext cx="10515600" cy="2220549"/>
          </a:xfrm>
        </p:spPr>
        <p:txBody>
          <a:bodyPr>
            <a:normAutofit fontScale="97500"/>
          </a:bodyPr>
          <a:lstStyle/>
          <a:p>
            <a:pPr lvl="0"/>
            <a:r>
              <a:rPr lang="en-US" sz="2400" dirty="0"/>
              <a:t>Theo </a:t>
            </a:r>
            <a:r>
              <a:rPr lang="en-US" sz="2400" dirty="0" err="1"/>
              <a:t>dõi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Variables view:</a:t>
            </a:r>
          </a:p>
          <a:p>
            <a:pPr lvl="0"/>
            <a:endParaRPr lang="en-US" sz="25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817" y="1779406"/>
            <a:ext cx="5943600" cy="148780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199" y="3357291"/>
            <a:ext cx="6032863" cy="2895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>
                <a:latin typeface="+mj-lt"/>
              </a:rPr>
              <a:t>Theo </a:t>
            </a:r>
            <a:r>
              <a:rPr lang="en-US" sz="2400" dirty="0" err="1">
                <a:latin typeface="+mj-lt"/>
              </a:rPr>
              <a:t>dõi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giá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trị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các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biến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tại</a:t>
            </a:r>
            <a:r>
              <a:rPr lang="en-US" sz="2400" dirty="0">
                <a:latin typeface="+mj-lt"/>
              </a:rPr>
              <a:t> Expressions View:</a:t>
            </a:r>
          </a:p>
          <a:p>
            <a:pPr lvl="1"/>
            <a:r>
              <a:rPr lang="en-US" sz="2000" dirty="0" err="1">
                <a:latin typeface="+mj-lt"/>
              </a:rPr>
              <a:t>Có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nhiều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cách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để</a:t>
            </a:r>
            <a:r>
              <a:rPr lang="en-US" sz="2000" dirty="0">
                <a:latin typeface="+mj-lt"/>
              </a:rPr>
              <a:t> add </a:t>
            </a:r>
            <a:r>
              <a:rPr lang="en-US" sz="2000" dirty="0" err="1">
                <a:latin typeface="+mj-lt"/>
              </a:rPr>
              <a:t>biến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vào</a:t>
            </a:r>
            <a:r>
              <a:rPr lang="en-US" sz="2000" dirty="0">
                <a:latin typeface="+mj-lt"/>
              </a:rPr>
              <a:t> Expressions view: Right-click </a:t>
            </a:r>
            <a:r>
              <a:rPr lang="en-US" sz="2000" dirty="0" err="1">
                <a:latin typeface="+mj-lt"/>
              </a:rPr>
              <a:t>vào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biến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và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chọn</a:t>
            </a:r>
            <a:r>
              <a:rPr lang="en-US" sz="2000" dirty="0">
                <a:latin typeface="+mj-lt"/>
              </a:rPr>
              <a:t> Watch, </a:t>
            </a:r>
            <a:r>
              <a:rPr lang="en-US" sz="2000" dirty="0" err="1">
                <a:latin typeface="+mj-lt"/>
              </a:rPr>
              <a:t>hoặc</a:t>
            </a:r>
            <a:r>
              <a:rPr lang="en-US" sz="2000" dirty="0">
                <a:latin typeface="+mj-lt"/>
              </a:rPr>
              <a:t> click </a:t>
            </a:r>
            <a:r>
              <a:rPr lang="en-US" sz="2000" dirty="0" err="1">
                <a:latin typeface="+mj-lt"/>
              </a:rPr>
              <a:t>vào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biểu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tượng</a:t>
            </a:r>
            <a:r>
              <a:rPr lang="en-US" sz="2000" dirty="0">
                <a:latin typeface="+mj-lt"/>
              </a:rPr>
              <a:t> [Create a new watch expression], </a:t>
            </a:r>
            <a:r>
              <a:rPr lang="en-US" sz="2000" dirty="0" err="1">
                <a:latin typeface="+mj-lt"/>
              </a:rPr>
              <a:t>hoặc</a:t>
            </a:r>
            <a:r>
              <a:rPr lang="en-US" sz="2000" dirty="0">
                <a:latin typeface="+mj-lt"/>
              </a:rPr>
              <a:t> click </a:t>
            </a:r>
            <a:r>
              <a:rPr lang="en-US" sz="2000" dirty="0" err="1">
                <a:latin typeface="+mj-lt"/>
              </a:rPr>
              <a:t>vào</a:t>
            </a:r>
            <a:r>
              <a:rPr lang="en-US" sz="2000" dirty="0">
                <a:latin typeface="+mj-lt"/>
              </a:rPr>
              <a:t> [Add new expression]…</a:t>
            </a:r>
          </a:p>
          <a:p>
            <a:pPr lvl="1"/>
            <a:r>
              <a:rPr lang="en-US" sz="2000" dirty="0" err="1">
                <a:latin typeface="+mj-lt"/>
              </a:rPr>
              <a:t>Ngoài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biến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lập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trình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viên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có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thể</a:t>
            </a:r>
            <a:r>
              <a:rPr lang="en-US" sz="2000" dirty="0">
                <a:latin typeface="+mj-lt"/>
              </a:rPr>
              <a:t> add 1 </a:t>
            </a:r>
            <a:r>
              <a:rPr lang="en-US" sz="2000" dirty="0" err="1">
                <a:latin typeface="+mj-lt"/>
              </a:rPr>
              <a:t>biểu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thức</a:t>
            </a:r>
            <a:r>
              <a:rPr lang="en-US" sz="2000" dirty="0">
                <a:latin typeface="+mj-lt"/>
              </a:rPr>
              <a:t>, 1 </a:t>
            </a:r>
            <a:r>
              <a:rPr lang="en-US" sz="2000" dirty="0" err="1">
                <a:latin typeface="+mj-lt"/>
              </a:rPr>
              <a:t>hàm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số</a:t>
            </a:r>
            <a:r>
              <a:rPr lang="en-US" sz="2000" dirty="0" smtClean="0">
                <a:latin typeface="+mj-lt"/>
              </a:rPr>
              <a:t>,…</a:t>
            </a:r>
            <a:endParaRPr lang="en-US" sz="2500" dirty="0"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945811" y="3685268"/>
            <a:ext cx="4866640" cy="16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906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IV. Theo </a:t>
            </a:r>
            <a:r>
              <a:rPr lang="en-US" sz="3200" b="1" dirty="0" err="1" smtClean="0">
                <a:solidFill>
                  <a:srgbClr val="FF0000"/>
                </a:solidFill>
              </a:rPr>
              <a:t>dõi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giá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trị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các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biến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916577" y="2486864"/>
            <a:ext cx="3437709" cy="2220549"/>
          </a:xfrm>
        </p:spPr>
        <p:txBody>
          <a:bodyPr>
            <a:normAutofit fontScale="97500"/>
          </a:bodyPr>
          <a:lstStyle/>
          <a:p>
            <a:pPr lvl="0"/>
            <a:r>
              <a:rPr lang="en-US" sz="2400" dirty="0" err="1">
                <a:latin typeface="+mj-lt"/>
              </a:rPr>
              <a:t>Ngoài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thể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xem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được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giá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trị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của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biến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bằng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cách</a:t>
            </a:r>
            <a:r>
              <a:rPr lang="en-US" sz="2400" dirty="0">
                <a:latin typeface="+mj-lt"/>
              </a:rPr>
              <a:t> focus </a:t>
            </a:r>
            <a:r>
              <a:rPr lang="en-US" sz="2400" dirty="0" err="1">
                <a:latin typeface="+mj-lt"/>
              </a:rPr>
              <a:t>chuột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vào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biến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hoặc</a:t>
            </a:r>
            <a:r>
              <a:rPr lang="en-US" sz="2400" dirty="0">
                <a:latin typeface="+mj-lt"/>
              </a:rPr>
              <a:t> right-click </a:t>
            </a:r>
            <a:r>
              <a:rPr lang="en-US" sz="2400" dirty="0" err="1">
                <a:latin typeface="+mj-lt"/>
              </a:rPr>
              <a:t>vào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biến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chọn</a:t>
            </a:r>
            <a:r>
              <a:rPr lang="en-US" sz="2400" dirty="0">
                <a:latin typeface="+mj-lt"/>
              </a:rPr>
              <a:t> inspect</a:t>
            </a:r>
          </a:p>
          <a:p>
            <a:pPr lvl="0"/>
            <a:endParaRPr lang="en-US" sz="2500" dirty="0">
              <a:latin typeface="+mj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77286" y="2063932"/>
            <a:ext cx="5028565" cy="306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906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IV. Theo </a:t>
            </a:r>
            <a:r>
              <a:rPr lang="en-US" sz="3200" b="1" dirty="0" err="1" smtClean="0">
                <a:solidFill>
                  <a:srgbClr val="FF0000"/>
                </a:solidFill>
              </a:rPr>
              <a:t>dõi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giá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trị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các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biến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1417569"/>
            <a:ext cx="3437709" cy="2220549"/>
          </a:xfrm>
        </p:spPr>
        <p:txBody>
          <a:bodyPr>
            <a:normAutofit fontScale="97500"/>
          </a:bodyPr>
          <a:lstStyle/>
          <a:p>
            <a:pPr lvl="0"/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22015" y="2149089"/>
            <a:ext cx="5104130" cy="19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521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Debugging Java – Cơ bản</vt:lpstr>
      <vt:lpstr>I. Thiết lập breakpoint </vt:lpstr>
      <vt:lpstr>I. Thiết lập breakpoint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Le Diep Oanh</dc:creator>
  <cp:lastModifiedBy>Vu Thi Thanh Nga</cp:lastModifiedBy>
  <cp:revision>271</cp:revision>
  <dcterms:created xsi:type="dcterms:W3CDTF">2019-12-16T01:42:48Z</dcterms:created>
  <dcterms:modified xsi:type="dcterms:W3CDTF">2020-04-16T02:28:13Z</dcterms:modified>
</cp:coreProperties>
</file>