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handoutMasterIdLst>
    <p:handoutMasterId r:id="rId70"/>
  </p:handoutMasterIdLst>
  <p:sldIdLst>
    <p:sldId id="273" r:id="rId2"/>
    <p:sldId id="274" r:id="rId3"/>
    <p:sldId id="275" r:id="rId4"/>
    <p:sldId id="321" r:id="rId5"/>
    <p:sldId id="276" r:id="rId6"/>
    <p:sldId id="277" r:id="rId7"/>
    <p:sldId id="322" r:id="rId8"/>
    <p:sldId id="323" r:id="rId9"/>
    <p:sldId id="279" r:id="rId10"/>
    <p:sldId id="347" r:id="rId11"/>
    <p:sldId id="281" r:id="rId12"/>
    <p:sldId id="324" r:id="rId13"/>
    <p:sldId id="348" r:id="rId14"/>
    <p:sldId id="283" r:id="rId15"/>
    <p:sldId id="284" r:id="rId16"/>
    <p:sldId id="289" r:id="rId17"/>
    <p:sldId id="325" r:id="rId18"/>
    <p:sldId id="326" r:id="rId19"/>
    <p:sldId id="291" r:id="rId20"/>
    <p:sldId id="327" r:id="rId21"/>
    <p:sldId id="294" r:id="rId22"/>
    <p:sldId id="295" r:id="rId23"/>
    <p:sldId id="328" r:id="rId24"/>
    <p:sldId id="297" r:id="rId25"/>
    <p:sldId id="298" r:id="rId26"/>
    <p:sldId id="329" r:id="rId27"/>
    <p:sldId id="330" r:id="rId28"/>
    <p:sldId id="363" r:id="rId29"/>
    <p:sldId id="302" r:id="rId30"/>
    <p:sldId id="303" r:id="rId31"/>
    <p:sldId id="305" r:id="rId32"/>
    <p:sldId id="331" r:id="rId33"/>
    <p:sldId id="307" r:id="rId34"/>
    <p:sldId id="308" r:id="rId35"/>
    <p:sldId id="332" r:id="rId36"/>
    <p:sldId id="310" r:id="rId37"/>
    <p:sldId id="333" r:id="rId38"/>
    <p:sldId id="312" r:id="rId39"/>
    <p:sldId id="334" r:id="rId40"/>
    <p:sldId id="314" r:id="rId41"/>
    <p:sldId id="335" r:id="rId42"/>
    <p:sldId id="349" r:id="rId43"/>
    <p:sldId id="336" r:id="rId44"/>
    <p:sldId id="356" r:id="rId45"/>
    <p:sldId id="357" r:id="rId46"/>
    <p:sldId id="358" r:id="rId47"/>
    <p:sldId id="355" r:id="rId48"/>
    <p:sldId id="338" r:id="rId49"/>
    <p:sldId id="337" r:id="rId50"/>
    <p:sldId id="339" r:id="rId51"/>
    <p:sldId id="359" r:id="rId52"/>
    <p:sldId id="361" r:id="rId53"/>
    <p:sldId id="340" r:id="rId54"/>
    <p:sldId id="360" r:id="rId55"/>
    <p:sldId id="317" r:id="rId56"/>
    <p:sldId id="341" r:id="rId57"/>
    <p:sldId id="342" r:id="rId58"/>
    <p:sldId id="343" r:id="rId59"/>
    <p:sldId id="350" r:id="rId60"/>
    <p:sldId id="351" r:id="rId61"/>
    <p:sldId id="353" r:id="rId62"/>
    <p:sldId id="354" r:id="rId63"/>
    <p:sldId id="344" r:id="rId64"/>
    <p:sldId id="345" r:id="rId65"/>
    <p:sldId id="346" r:id="rId66"/>
    <p:sldId id="320" r:id="rId67"/>
    <p:sldId id="269" r:id="rId6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3552">
          <p15:clr>
            <a:srgbClr val="A4A3A4"/>
          </p15:clr>
        </p15:guide>
        <p15:guide id="2" pos="18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DF7"/>
    <a:srgbClr val="800040"/>
    <a:srgbClr val="FF0080"/>
    <a:srgbClr val="5D7E9D"/>
    <a:srgbClr val="191919"/>
    <a:srgbClr val="8000FF"/>
    <a:srgbClr val="00FF80"/>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44" autoAdjust="0"/>
    <p:restoredTop sz="91734" autoAdjust="0"/>
  </p:normalViewPr>
  <p:slideViewPr>
    <p:cSldViewPr snapToObjects="1">
      <p:cViewPr varScale="1">
        <p:scale>
          <a:sx n="67" d="100"/>
          <a:sy n="67" d="100"/>
        </p:scale>
        <p:origin x="1392" y="78"/>
      </p:cViewPr>
      <p:guideLst>
        <p:guide orient="horz" pos="3552"/>
        <p:guide pos="18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2560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2560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2560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2B465603-9D86-4562-8C9D-78E1363BBB50}" type="slidenum">
              <a:rPr lang="en-US"/>
              <a:pPr>
                <a:defRPr/>
              </a:pPr>
              <a:t>‹#›</a:t>
            </a:fld>
            <a:endParaRPr lang="en-US"/>
          </a:p>
        </p:txBody>
      </p:sp>
    </p:spTree>
    <p:extLst>
      <p:ext uri="{BB962C8B-B14F-4D97-AF65-F5344CB8AC3E}">
        <p14:creationId xmlns:p14="http://schemas.microsoft.com/office/powerpoint/2010/main" val="15997160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E99E8F56-980B-4E24-AF69-6FBC7889360E}" type="slidenum">
              <a:rPr lang="en-US"/>
              <a:pPr>
                <a:defRPr/>
              </a:pPr>
              <a:t>‹#›</a:t>
            </a:fld>
            <a:endParaRPr lang="en-US"/>
          </a:p>
        </p:txBody>
      </p:sp>
    </p:spTree>
    <p:extLst>
      <p:ext uri="{BB962C8B-B14F-4D97-AF65-F5344CB8AC3E}">
        <p14:creationId xmlns:p14="http://schemas.microsoft.com/office/powerpoint/2010/main" val="25653493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99E8F56-980B-4E24-AF69-6FBC7889360E}" type="slidenum">
              <a:rPr lang="en-US" smtClean="0"/>
              <a:pPr>
                <a:defRPr/>
              </a:pPr>
              <a:t>45</a:t>
            </a:fld>
            <a:endParaRPr lang="en-US"/>
          </a:p>
        </p:txBody>
      </p:sp>
    </p:spTree>
    <p:extLst>
      <p:ext uri="{BB962C8B-B14F-4D97-AF65-F5344CB8AC3E}">
        <p14:creationId xmlns:p14="http://schemas.microsoft.com/office/powerpoint/2010/main" val="1351435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99E8F56-980B-4E24-AF69-6FBC7889360E}" type="slidenum">
              <a:rPr lang="en-US" smtClean="0"/>
              <a:pPr>
                <a:defRPr/>
              </a:pPr>
              <a:t>55</a:t>
            </a:fld>
            <a:endParaRPr lang="en-US"/>
          </a:p>
        </p:txBody>
      </p:sp>
    </p:spTree>
    <p:extLst>
      <p:ext uri="{BB962C8B-B14F-4D97-AF65-F5344CB8AC3E}">
        <p14:creationId xmlns:p14="http://schemas.microsoft.com/office/powerpoint/2010/main" val="262817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miter lim="800000"/>
            <a:headEnd/>
            <a:tailEnd/>
          </a:ln>
        </p:spPr>
        <p:txBody>
          <a:bodyPr/>
          <a:lstStyle/>
          <a:p>
            <a:fld id="{A843EAA1-75E9-4591-ACB4-F3621576A38F}" type="slidenum">
              <a:rPr lang="en-US" smtClean="0">
                <a:solidFill>
                  <a:srgbClr val="000000"/>
                </a:solidFill>
                <a:latin typeface="Arial" pitchFamily="34" charset="0"/>
              </a:rPr>
              <a:pPr/>
              <a:t>67</a:t>
            </a:fld>
            <a:endParaRPr lang="en-US" smtClean="0">
              <a:solidFill>
                <a:srgbClr val="000000"/>
              </a:solidFill>
              <a:latin typeface="Arial" pitchFamily="34"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p:spPr>
        <p:txBody>
          <a:bodyPr/>
          <a:lstStyle/>
          <a:p>
            <a:pPr eaLnBrk="1" hangingPunct="1"/>
            <a:endParaRPr lang="en-GB" smtClean="0">
              <a:latin typeface="Arial" pitchFamily="34" charset="0"/>
            </a:endParaRPr>
          </a:p>
        </p:txBody>
      </p:sp>
    </p:spTree>
    <p:extLst>
      <p:ext uri="{BB962C8B-B14F-4D97-AF65-F5344CB8AC3E}">
        <p14:creationId xmlns:p14="http://schemas.microsoft.com/office/powerpoint/2010/main" val="25910159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êu đề bản chiếu">
    <p:spTree>
      <p:nvGrpSpPr>
        <p:cNvPr id="1" name=""/>
        <p:cNvGrpSpPr/>
        <p:nvPr/>
      </p:nvGrpSpPr>
      <p:grpSpPr>
        <a:xfrm>
          <a:off x="0" y="0"/>
          <a:ext cx="0" cy="0"/>
          <a:chOff x="0" y="0"/>
          <a:chExt cx="0" cy="0"/>
        </a:xfrm>
      </p:grpSpPr>
      <p:sp>
        <p:nvSpPr>
          <p:cNvPr id="4" name="Text Box 18"/>
          <p:cNvSpPr txBox="1">
            <a:spLocks noChangeArrowheads="1"/>
          </p:cNvSpPr>
          <p:nvPr userDrawn="1"/>
        </p:nvSpPr>
        <p:spPr bwMode="auto">
          <a:xfrm rot="19237452">
            <a:off x="4622800" y="5191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GB" smtClean="0"/>
          </a:p>
        </p:txBody>
      </p:sp>
      <p:pic>
        <p:nvPicPr>
          <p:cNvPr id="5" name="Picture 21" descr="padandpen"/>
          <p:cNvPicPr>
            <a:picLocks noChangeAspect="1" noChangeArrowheads="1"/>
          </p:cNvPicPr>
          <p:nvPr userDrawn="1"/>
        </p:nvPicPr>
        <p:blipFill>
          <a:blip r:embed="rId2"/>
          <a:srcRect l="1335" t="253" r="1352" b="276"/>
          <a:stretch>
            <a:fillRect/>
          </a:stretch>
        </p:blipFill>
        <p:spPr bwMode="auto">
          <a:xfrm>
            <a:off x="0" y="0"/>
            <a:ext cx="9144000" cy="6858000"/>
          </a:xfrm>
          <a:prstGeom prst="rect">
            <a:avLst/>
          </a:prstGeom>
          <a:noFill/>
          <a:ln w="9525">
            <a:noFill/>
            <a:miter lim="800000"/>
            <a:headEnd/>
            <a:tailEnd/>
          </a:ln>
        </p:spPr>
      </p:pic>
      <p:sp>
        <p:nvSpPr>
          <p:cNvPr id="3074" name="Rectangle 2"/>
          <p:cNvSpPr>
            <a:spLocks noGrp="1" noChangeArrowheads="1"/>
          </p:cNvSpPr>
          <p:nvPr>
            <p:ph type="ctrTitle"/>
          </p:nvPr>
        </p:nvSpPr>
        <p:spPr>
          <a:xfrm>
            <a:off x="685800" y="1196975"/>
            <a:ext cx="7772400" cy="1470025"/>
          </a:xfrm>
        </p:spPr>
        <p:txBody>
          <a:bodyPr/>
          <a:lstStyle>
            <a:lvl1pPr>
              <a:defRPr b="1"/>
            </a:lvl1pPr>
          </a:lstStyle>
          <a:p>
            <a:pPr lvl="0"/>
            <a:r>
              <a:rPr lang="en-US" noProof="0" smtClean="0"/>
              <a:t>Click to edit Master title style</a:t>
            </a:r>
          </a:p>
        </p:txBody>
      </p:sp>
      <p:sp>
        <p:nvSpPr>
          <p:cNvPr id="3075" name="Rectangle 3"/>
          <p:cNvSpPr>
            <a:spLocks noGrp="1" noChangeArrowheads="1"/>
          </p:cNvSpPr>
          <p:nvPr>
            <p:ph type="subTitle" idx="1"/>
          </p:nvPr>
        </p:nvSpPr>
        <p:spPr>
          <a:xfrm>
            <a:off x="1371600" y="2952750"/>
            <a:ext cx="6400800" cy="1752600"/>
          </a:xfrm>
        </p:spPr>
        <p:txBody>
          <a:bodyPr/>
          <a:lstStyle>
            <a:lvl1pPr marL="0" indent="0" algn="ctr">
              <a:buFontTx/>
              <a:buNone/>
              <a:defRPr/>
            </a:lvl1pPr>
          </a:lstStyle>
          <a:p>
            <a:pPr lvl="0"/>
            <a:r>
              <a:rPr lang="en-US" noProof="0" smtClean="0"/>
              <a:t>Click to edit Master subtitle style</a:t>
            </a:r>
          </a:p>
        </p:txBody>
      </p:sp>
      <p:sp>
        <p:nvSpPr>
          <p:cNvPr id="6" name="Rectangle 4"/>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endParaRPr lang="en-US"/>
          </a:p>
        </p:txBody>
      </p:sp>
      <p:sp>
        <p:nvSpPr>
          <p:cNvPr id="7" name="Rectangle 5"/>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endParaRPr lang="en-US"/>
          </a:p>
        </p:txBody>
      </p:sp>
      <p:sp>
        <p:nvSpPr>
          <p:cNvPr id="8" name="Rectangle 6"/>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fld id="{1BB432E8-D6D4-4349-8FCC-DF3028BD2FA3}" type="slidenum">
              <a:rPr lang="en-US"/>
              <a:pPr>
                <a:defRPr/>
              </a:pPr>
              <a:t>‹#›</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smtClean="0"/>
              <a:t>Bấm &amp; sửa kiểu tiêu đề</a:t>
            </a:r>
            <a:endParaRPr lang="en-US"/>
          </a:p>
        </p:txBody>
      </p:sp>
      <p:sp>
        <p:nvSpPr>
          <p:cNvPr id="3" name="Chỗ dành sẵn cho Văn bản Dọc 2"/>
          <p:cNvSpPr>
            <a:spLocks noGrp="1"/>
          </p:cNvSpPr>
          <p:nvPr>
            <p:ph type="body" orient="vert" idx="1"/>
          </p:nvPr>
        </p:nvSpPr>
        <p:spPr/>
        <p:txBody>
          <a:bodyPr vert="eaVert"/>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94A9D1C-C5F5-490E-A0FE-A968AFD8C77A}" type="slidenum">
              <a:rPr lang="en-US"/>
              <a:pPr>
                <a:defRPr/>
              </a:pPr>
              <a:t>‹#›</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ề Dọc 1"/>
          <p:cNvSpPr>
            <a:spLocks noGrp="1"/>
          </p:cNvSpPr>
          <p:nvPr>
            <p:ph type="title" orient="vert"/>
          </p:nvPr>
        </p:nvSpPr>
        <p:spPr>
          <a:xfrm>
            <a:off x="6629400" y="274638"/>
            <a:ext cx="2057400" cy="5026025"/>
          </a:xfrm>
        </p:spPr>
        <p:txBody>
          <a:bodyPr vert="eaVert"/>
          <a:lstStyle/>
          <a:p>
            <a:r>
              <a:rPr lang="vi-VN" smtClean="0"/>
              <a:t>Bấm &amp; sửa kiểu tiêu đề</a:t>
            </a:r>
            <a:endParaRPr lang="en-US"/>
          </a:p>
        </p:txBody>
      </p:sp>
      <p:sp>
        <p:nvSpPr>
          <p:cNvPr id="3" name="Chỗ dành sẵn cho Văn bản Dọc 2"/>
          <p:cNvSpPr>
            <a:spLocks noGrp="1"/>
          </p:cNvSpPr>
          <p:nvPr>
            <p:ph type="body" orient="vert" idx="1"/>
          </p:nvPr>
        </p:nvSpPr>
        <p:spPr>
          <a:xfrm>
            <a:off x="457200" y="274638"/>
            <a:ext cx="6019800" cy="5026025"/>
          </a:xfrm>
        </p:spPr>
        <p:txBody>
          <a:bodyPr vert="eaVert"/>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1391598-AAC9-4695-8343-BE3D410C2347}" type="slidenum">
              <a:rPr lang="en-US"/>
              <a:pPr>
                <a:defRPr/>
              </a:pPr>
              <a:t>‹#›</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êu đề và biểu đồ">
    <p:spTree>
      <p:nvGrpSpPr>
        <p:cNvPr id="1" name=""/>
        <p:cNvGrpSpPr/>
        <p:nvPr/>
      </p:nvGrpSpPr>
      <p:grpSpPr>
        <a:xfrm>
          <a:off x="0" y="0"/>
          <a:ext cx="0" cy="0"/>
          <a:chOff x="0" y="0"/>
          <a:chExt cx="0" cy="0"/>
        </a:xfrm>
      </p:grpSpPr>
      <p:sp>
        <p:nvSpPr>
          <p:cNvPr id="2" name="Tiêu đề 1"/>
          <p:cNvSpPr>
            <a:spLocks noGrp="1"/>
          </p:cNvSpPr>
          <p:nvPr>
            <p:ph type="title"/>
          </p:nvPr>
        </p:nvSpPr>
        <p:spPr>
          <a:xfrm>
            <a:off x="457200" y="274638"/>
            <a:ext cx="8229600" cy="1143000"/>
          </a:xfrm>
        </p:spPr>
        <p:txBody>
          <a:bodyPr/>
          <a:lstStyle/>
          <a:p>
            <a:r>
              <a:rPr lang="vi-VN" smtClean="0"/>
              <a:t>Bấm &amp; sửa kiểu tiêu đề</a:t>
            </a:r>
            <a:endParaRPr lang="en-US"/>
          </a:p>
        </p:txBody>
      </p:sp>
      <p:sp>
        <p:nvSpPr>
          <p:cNvPr id="3" name="Chỗ dành sẵn cho Biểu đồ 2"/>
          <p:cNvSpPr>
            <a:spLocks noGrp="1"/>
          </p:cNvSpPr>
          <p:nvPr>
            <p:ph type="chart" idx="1"/>
          </p:nvPr>
        </p:nvSpPr>
        <p:spPr>
          <a:xfrm>
            <a:off x="457200" y="1600200"/>
            <a:ext cx="8229600" cy="37004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A5935D5-9A6F-4E40-9A4E-51FBA1F9318C}" type="slidenum">
              <a:rPr lang="en-US"/>
              <a:pPr>
                <a:defRPr/>
              </a:pPr>
              <a:t>‹#›</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êu đề, Văn bản và Nội dung">
    <p:spTree>
      <p:nvGrpSpPr>
        <p:cNvPr id="1" name=""/>
        <p:cNvGrpSpPr/>
        <p:nvPr/>
      </p:nvGrpSpPr>
      <p:grpSpPr>
        <a:xfrm>
          <a:off x="0" y="0"/>
          <a:ext cx="0" cy="0"/>
          <a:chOff x="0" y="0"/>
          <a:chExt cx="0" cy="0"/>
        </a:xfrm>
      </p:grpSpPr>
      <p:sp>
        <p:nvSpPr>
          <p:cNvPr id="2" name="Tiêu đề 1"/>
          <p:cNvSpPr>
            <a:spLocks noGrp="1"/>
          </p:cNvSpPr>
          <p:nvPr>
            <p:ph type="title"/>
          </p:nvPr>
        </p:nvSpPr>
        <p:spPr>
          <a:xfrm>
            <a:off x="457200" y="274638"/>
            <a:ext cx="8229600" cy="1143000"/>
          </a:xfrm>
        </p:spPr>
        <p:txBody>
          <a:bodyPr/>
          <a:lstStyle/>
          <a:p>
            <a:r>
              <a:rPr lang="vi-VN" smtClean="0"/>
              <a:t>Bấm &amp; sửa kiểu tiêu đề</a:t>
            </a:r>
            <a:endParaRPr lang="en-US"/>
          </a:p>
        </p:txBody>
      </p:sp>
      <p:sp>
        <p:nvSpPr>
          <p:cNvPr id="3" name="Chỗ dành sẵn cho Văn bản 2"/>
          <p:cNvSpPr>
            <a:spLocks noGrp="1"/>
          </p:cNvSpPr>
          <p:nvPr>
            <p:ph type="body" sz="half" idx="1"/>
          </p:nvPr>
        </p:nvSpPr>
        <p:spPr>
          <a:xfrm>
            <a:off x="457200" y="1600200"/>
            <a:ext cx="4038600" cy="3700463"/>
          </a:xfrm>
        </p:spPr>
        <p:txBody>
          <a:body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4" name="Chỗ dành sẵn cho Nội dung 3"/>
          <p:cNvSpPr>
            <a:spLocks noGrp="1"/>
          </p:cNvSpPr>
          <p:nvPr>
            <p:ph sz="half" idx="2"/>
          </p:nvPr>
        </p:nvSpPr>
        <p:spPr>
          <a:xfrm>
            <a:off x="4648200" y="1600200"/>
            <a:ext cx="4038600" cy="3700463"/>
          </a:xfrm>
        </p:spPr>
        <p:txBody>
          <a:body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686BA0C-1F78-4E9C-8E08-9B59BD82D8BE}" type="slidenum">
              <a:rPr lang="en-US"/>
              <a:pPr>
                <a:defRPr/>
              </a:pPr>
              <a:t>‹#›</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ề và Nội dung">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smtClean="0"/>
              <a:t>Bấm &amp; sửa kiểu tiêu đề</a:t>
            </a:r>
            <a:endParaRPr lang="en-US"/>
          </a:p>
        </p:txBody>
      </p:sp>
      <p:sp>
        <p:nvSpPr>
          <p:cNvPr id="3" name="Chỗ dành sẵn cho Nội dung 2"/>
          <p:cNvSpPr>
            <a:spLocks noGrp="1"/>
          </p:cNvSpPr>
          <p:nvPr>
            <p:ph idx="1"/>
          </p:nvPr>
        </p:nvSpPr>
        <p:spPr/>
        <p:txBody>
          <a:body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2912402-182E-467D-8198-A05C7261325A}" type="slidenum">
              <a:rPr lang="en-US"/>
              <a:pPr>
                <a:defRPr/>
              </a:pPr>
              <a:t>‹#›</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ầu trang của Phần">
    <p:spTree>
      <p:nvGrpSpPr>
        <p:cNvPr id="1" name=""/>
        <p:cNvGrpSpPr/>
        <p:nvPr/>
      </p:nvGrpSpPr>
      <p:grpSpPr>
        <a:xfrm>
          <a:off x="0" y="0"/>
          <a:ext cx="0" cy="0"/>
          <a:chOff x="0" y="0"/>
          <a:chExt cx="0" cy="0"/>
        </a:xfrm>
      </p:grpSpPr>
      <p:sp>
        <p:nvSpPr>
          <p:cNvPr id="2" name="Tiêu đề 1"/>
          <p:cNvSpPr>
            <a:spLocks noGrp="1"/>
          </p:cNvSpPr>
          <p:nvPr>
            <p:ph type="title"/>
          </p:nvPr>
        </p:nvSpPr>
        <p:spPr>
          <a:xfrm>
            <a:off x="722313" y="4406900"/>
            <a:ext cx="7772400" cy="1362075"/>
          </a:xfrm>
        </p:spPr>
        <p:txBody>
          <a:bodyPr anchor="t"/>
          <a:lstStyle>
            <a:lvl1pPr algn="l">
              <a:defRPr sz="4000" b="1" cap="all"/>
            </a:lvl1pPr>
          </a:lstStyle>
          <a:p>
            <a:r>
              <a:rPr lang="vi-VN" smtClean="0"/>
              <a:t>Bấm &amp; sửa kiểu tiêu đề</a:t>
            </a:r>
            <a:endParaRPr lang="en-US"/>
          </a:p>
        </p:txBody>
      </p:sp>
      <p:sp>
        <p:nvSpPr>
          <p:cNvPr id="3" name="Chỗ dành sẵn cho Văn bản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vi-VN" smtClean="0"/>
              <a:t>Bấm &amp; sửa kiểu tiêu đề</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19B492B-DD2B-4E27-8A88-5738579AD3EE}" type="slidenum">
              <a:rPr lang="en-US"/>
              <a:pPr>
                <a:defRPr/>
              </a:pPr>
              <a:t>‹#›</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ội dung">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smtClean="0"/>
              <a:t>Bấm &amp; sửa kiểu tiêu đề</a:t>
            </a:r>
            <a:endParaRPr lang="en-US"/>
          </a:p>
        </p:txBody>
      </p:sp>
      <p:sp>
        <p:nvSpPr>
          <p:cNvPr id="3" name="Chỗ dành sẵn cho Nội dung 2"/>
          <p:cNvSpPr>
            <a:spLocks noGrp="1"/>
          </p:cNvSpPr>
          <p:nvPr>
            <p:ph sz="half" idx="1"/>
          </p:nvPr>
        </p:nvSpPr>
        <p:spPr>
          <a:xfrm>
            <a:off x="457200" y="1600200"/>
            <a:ext cx="4038600" cy="37004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4" name="Chỗ dành sẵn cho Nội dung 3"/>
          <p:cNvSpPr>
            <a:spLocks noGrp="1"/>
          </p:cNvSpPr>
          <p:nvPr>
            <p:ph sz="half" idx="2"/>
          </p:nvPr>
        </p:nvSpPr>
        <p:spPr>
          <a:xfrm>
            <a:off x="4648200" y="1600200"/>
            <a:ext cx="4038600" cy="37004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096BC1E-4BA7-47F8-8F81-D6AB76ABEE22}" type="slidenum">
              <a:rPr lang="en-US"/>
              <a:pPr>
                <a:defRPr/>
              </a:pPr>
              <a:t>‹#›</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ép so sánh">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lvl1pPr>
              <a:defRPr/>
            </a:lvl1pPr>
          </a:lstStyle>
          <a:p>
            <a:r>
              <a:rPr lang="vi-VN" smtClean="0"/>
              <a:t>Bấm &amp; sửa kiểu tiêu đề</a:t>
            </a:r>
            <a:endParaRPr lang="en-US"/>
          </a:p>
        </p:txBody>
      </p:sp>
      <p:sp>
        <p:nvSpPr>
          <p:cNvPr id="3" name="Chỗ dành sẵn cho Văn bản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smtClean="0"/>
              <a:t>Bấm &amp; sửa kiểu tiêu đề</a:t>
            </a:r>
          </a:p>
        </p:txBody>
      </p:sp>
      <p:sp>
        <p:nvSpPr>
          <p:cNvPr id="4" name="Chỗ dành sẵn cho Nội dung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5" name="Chỗ dành sẵn cho Văn bản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smtClean="0"/>
              <a:t>Bấm &amp; sửa kiểu tiêu đề</a:t>
            </a:r>
          </a:p>
        </p:txBody>
      </p:sp>
      <p:sp>
        <p:nvSpPr>
          <p:cNvPr id="6" name="Chỗ dành sẵn cho Nội dung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CB885631-9CC5-41CF-91BD-DD893619C8FB}" type="slidenum">
              <a:rPr lang="en-US"/>
              <a:pPr>
                <a:defRPr/>
              </a:pPr>
              <a:t>‹#›</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ỉ Tiêu đề">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smtClean="0"/>
              <a:t>Bấm &amp; sửa kiểu tiêu đề</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28F003E-4E69-463A-BFC4-26709C1F0ED3}" type="slidenum">
              <a:rPr lang="en-US"/>
              <a:pPr>
                <a:defRPr/>
              </a:pPr>
              <a:t>‹#›</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ống">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168EDB3C-C7B6-451D-B10B-13F9A9659E20}" type="slidenum">
              <a:rPr lang="en-US"/>
              <a:pPr>
                <a:defRPr/>
              </a:pPr>
              <a:t>‹#›</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ội dung với Phụ đề">
    <p:spTree>
      <p:nvGrpSpPr>
        <p:cNvPr id="1" name=""/>
        <p:cNvGrpSpPr/>
        <p:nvPr/>
      </p:nvGrpSpPr>
      <p:grpSpPr>
        <a:xfrm>
          <a:off x="0" y="0"/>
          <a:ext cx="0" cy="0"/>
          <a:chOff x="0" y="0"/>
          <a:chExt cx="0" cy="0"/>
        </a:xfrm>
      </p:grpSpPr>
      <p:sp>
        <p:nvSpPr>
          <p:cNvPr id="2" name="Tiêu đề 1"/>
          <p:cNvSpPr>
            <a:spLocks noGrp="1"/>
          </p:cNvSpPr>
          <p:nvPr>
            <p:ph type="title"/>
          </p:nvPr>
        </p:nvSpPr>
        <p:spPr>
          <a:xfrm>
            <a:off x="457200" y="273050"/>
            <a:ext cx="3008313" cy="1162050"/>
          </a:xfrm>
        </p:spPr>
        <p:txBody>
          <a:bodyPr anchor="b"/>
          <a:lstStyle>
            <a:lvl1pPr algn="l">
              <a:defRPr sz="2000" b="1"/>
            </a:lvl1pPr>
          </a:lstStyle>
          <a:p>
            <a:r>
              <a:rPr lang="vi-VN" smtClean="0"/>
              <a:t>Bấm &amp; sửa kiểu tiêu đề</a:t>
            </a:r>
            <a:endParaRPr lang="en-US"/>
          </a:p>
        </p:txBody>
      </p:sp>
      <p:sp>
        <p:nvSpPr>
          <p:cNvPr id="3" name="Chỗ dành sẵn cho Nội dung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4" name="Chỗ dành sẵn cho Văn bản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smtClean="0"/>
              <a:t>Bấm &amp; sửa kiểu tiêu đề</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C48EA92-43FE-4010-B064-AB6856BEC053}" type="slidenum">
              <a:rPr lang="en-US"/>
              <a:pPr>
                <a:defRPr/>
              </a:pPr>
              <a:t>‹#›</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Ảnh với Phụ đề">
    <p:spTree>
      <p:nvGrpSpPr>
        <p:cNvPr id="1" name=""/>
        <p:cNvGrpSpPr/>
        <p:nvPr/>
      </p:nvGrpSpPr>
      <p:grpSpPr>
        <a:xfrm>
          <a:off x="0" y="0"/>
          <a:ext cx="0" cy="0"/>
          <a:chOff x="0" y="0"/>
          <a:chExt cx="0" cy="0"/>
        </a:xfrm>
      </p:grpSpPr>
      <p:sp>
        <p:nvSpPr>
          <p:cNvPr id="2" name="Tiêu đề 1"/>
          <p:cNvSpPr>
            <a:spLocks noGrp="1"/>
          </p:cNvSpPr>
          <p:nvPr>
            <p:ph type="title"/>
          </p:nvPr>
        </p:nvSpPr>
        <p:spPr>
          <a:xfrm>
            <a:off x="1792288" y="4800600"/>
            <a:ext cx="5486400" cy="566738"/>
          </a:xfrm>
        </p:spPr>
        <p:txBody>
          <a:bodyPr anchor="b"/>
          <a:lstStyle>
            <a:lvl1pPr algn="l">
              <a:defRPr sz="2000" b="1"/>
            </a:lvl1pPr>
          </a:lstStyle>
          <a:p>
            <a:r>
              <a:rPr lang="vi-VN" smtClean="0"/>
              <a:t>Bấm &amp; sửa kiểu tiêu đề</a:t>
            </a:r>
            <a:endParaRPr lang="en-US"/>
          </a:p>
        </p:txBody>
      </p:sp>
      <p:sp>
        <p:nvSpPr>
          <p:cNvPr id="3" name="Chỗ dành sẵn cho Hình ảnh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Chỗ dành sẵn cho Văn bản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smtClean="0"/>
              <a:t>Bấm &amp; sửa kiểu tiêu đề</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0FB43C2-AD21-434E-84C9-462A4760671F}" type="slidenum">
              <a:rPr lang="en-US"/>
              <a:pPr>
                <a:defRPr/>
              </a:pPr>
              <a:t>‹#›</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37004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fld id="{1D8C5888-4DE6-43F5-8316-BBD9DA527973}" type="slidenum">
              <a:rPr lang="en-US"/>
              <a:pPr>
                <a:defRPr/>
              </a:pPr>
              <a:t>‹#›</a:t>
            </a:fld>
            <a:endParaRPr lang="en-US"/>
          </a:p>
        </p:txBody>
      </p:sp>
      <p:pic>
        <p:nvPicPr>
          <p:cNvPr id="1031" name="Picture 21" descr="justpad"/>
          <p:cNvPicPr>
            <a:picLocks noChangeAspect="1" noChangeArrowheads="1"/>
          </p:cNvPicPr>
          <p:nvPr userDrawn="1"/>
        </p:nvPicPr>
        <p:blipFill>
          <a:blip r:embed="rId15"/>
          <a:srcRect l="1335" t="253" r="1352" b="276"/>
          <a:stretch>
            <a:fillRect/>
          </a:stretch>
        </p:blipFill>
        <p:spPr bwMode="auto">
          <a:xfrm>
            <a:off x="0" y="0"/>
            <a:ext cx="9144000" cy="6858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54"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Lst>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viettuts.vn/hibernate/hibernate_sortedset_mapping.htm" TargetMode="External"/><Relationship Id="rId2" Type="http://schemas.openxmlformats.org/officeDocument/2006/relationships/hyperlink" Target="https://viettuts.vn/hibernate/hibernate_set_mapping.htm" TargetMode="External"/><Relationship Id="rId1" Type="http://schemas.openxmlformats.org/officeDocument/2006/relationships/slideLayout" Target="../slideLayouts/slideLayout2.xml"/><Relationship Id="rId5" Type="http://schemas.openxmlformats.org/officeDocument/2006/relationships/hyperlink" Target="https://viettuts.vn/hibernate/hibernate_bag_mapping.htm" TargetMode="External"/><Relationship Id="rId4" Type="http://schemas.openxmlformats.org/officeDocument/2006/relationships/hyperlink" Target="https://viettuts.vn/hibernate/hibernate_list_mapping.htm"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viettuts.vn/hibernate/hibernate-one-to-one-relationship-voi-mysql-tren-eclipse" TargetMode="External"/><Relationship Id="rId2" Type="http://schemas.openxmlformats.org/officeDocument/2006/relationships/hyperlink" Target="https://viettuts.vn/hibernate/hibernate-many-to-one-relationship-voi-mysql-tren-eclipse" TargetMode="External"/><Relationship Id="rId1" Type="http://schemas.openxmlformats.org/officeDocument/2006/relationships/slideLayout" Target="../slideLayouts/slideLayout2.xml"/><Relationship Id="rId5" Type="http://schemas.openxmlformats.org/officeDocument/2006/relationships/hyperlink" Target="https://viettuts.vn/hibernate/hibernate-many-to-many-relationship-voi-mysql-tren-eclipse" TargetMode="External"/><Relationship Id="rId4" Type="http://schemas.openxmlformats.org/officeDocument/2006/relationships/hyperlink" Target="https://viettuts.vn/hibernate/hibernate-one-to-many-relationship-voi-mysql-tren-eclipse"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908720"/>
            <a:ext cx="1361078" cy="1122889"/>
          </a:xfrm>
          <a:prstGeom prst="rect">
            <a:avLst/>
          </a:prstGeom>
        </p:spPr>
      </p:pic>
      <p:sp>
        <p:nvSpPr>
          <p:cNvPr id="3" name="Title 2"/>
          <p:cNvSpPr>
            <a:spLocks noGrp="1"/>
          </p:cNvSpPr>
          <p:nvPr>
            <p:ph type="ctrTitle"/>
          </p:nvPr>
        </p:nvSpPr>
        <p:spPr>
          <a:xfrm>
            <a:off x="417418" y="2384884"/>
            <a:ext cx="8255260" cy="2268252"/>
          </a:xfrm>
        </p:spPr>
        <p:txBody>
          <a:bodyPr/>
          <a:lstStyle/>
          <a:p>
            <a:r>
              <a:rPr lang="en-US" sz="4800" b="0" dirty="0" smtClean="0"/>
              <a:t>GIỚI THIỆU VỀ</a:t>
            </a:r>
            <a:br>
              <a:rPr lang="en-US" sz="4800" b="0" dirty="0" smtClean="0"/>
            </a:br>
            <a:r>
              <a:rPr lang="en-US" sz="4800" dirty="0" smtClean="0"/>
              <a:t> HIBERNATE FRAMEWORK</a:t>
            </a:r>
            <a:endParaRPr lang="en-US" sz="4800" dirty="0"/>
          </a:p>
        </p:txBody>
      </p:sp>
      <p:sp>
        <p:nvSpPr>
          <p:cNvPr id="6" name="Slide Number Placeholder 5"/>
          <p:cNvSpPr>
            <a:spLocks noGrp="1"/>
          </p:cNvSpPr>
          <p:nvPr>
            <p:ph type="sldNum" sz="quarter" idx="12"/>
          </p:nvPr>
        </p:nvSpPr>
        <p:spPr>
          <a:xfrm>
            <a:off x="6553200" y="6007100"/>
            <a:ext cx="2133600" cy="476250"/>
          </a:xfrm>
        </p:spPr>
        <p:txBody>
          <a:bodyPr/>
          <a:lstStyle/>
          <a:p>
            <a:pPr>
              <a:defRPr/>
            </a:pPr>
            <a:fld id="{1BB432E8-D6D4-4349-8FCC-DF3028BD2FA3}" type="slidenum">
              <a:rPr lang="en-US" smtClean="0"/>
              <a:pPr>
                <a:defRPr/>
              </a:pPr>
              <a:t>1</a:t>
            </a:fld>
            <a:endParaRPr lang="en-US"/>
          </a:p>
        </p:txBody>
      </p:sp>
    </p:spTree>
    <p:extLst>
      <p:ext uri="{BB962C8B-B14F-4D97-AF65-F5344CB8AC3E}">
        <p14:creationId xmlns:p14="http://schemas.microsoft.com/office/powerpoint/2010/main" val="3879314743"/>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644"/>
            <a:ext cx="8229600" cy="1143000"/>
          </a:xfrm>
        </p:spPr>
        <p:txBody>
          <a:bodyPr/>
          <a:lstStyle/>
          <a:p>
            <a:r>
              <a:rPr lang="en-US" sz="3200"/>
              <a:t>3. KIẾN TRÚC HIBERNATE</a:t>
            </a:r>
          </a:p>
        </p:txBody>
      </p:sp>
      <p:sp>
        <p:nvSpPr>
          <p:cNvPr id="4" name="Slide Number Placeholder 3"/>
          <p:cNvSpPr>
            <a:spLocks noGrp="1"/>
          </p:cNvSpPr>
          <p:nvPr>
            <p:ph type="sldNum" sz="quarter" idx="12"/>
          </p:nvPr>
        </p:nvSpPr>
        <p:spPr>
          <a:xfrm>
            <a:off x="6688921" y="6007100"/>
            <a:ext cx="2133600" cy="476250"/>
          </a:xfrm>
        </p:spPr>
        <p:txBody>
          <a:bodyPr/>
          <a:lstStyle/>
          <a:p>
            <a:pPr>
              <a:defRPr/>
            </a:pPr>
            <a:fld id="{62912402-182E-467D-8198-A05C7261325A}" type="slidenum">
              <a:rPr lang="en-US" smtClean="0"/>
              <a:pPr>
                <a:defRPr/>
              </a:pPr>
              <a:t>10</a:t>
            </a:fld>
            <a:endParaRPr lang="en-US"/>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719572" y="1052736"/>
            <a:ext cx="7812868" cy="5292588"/>
          </a:xfrm>
          <a:prstGeom prst="rect">
            <a:avLst/>
          </a:prstGeom>
        </p:spPr>
      </p:pic>
    </p:spTree>
    <p:extLst>
      <p:ext uri="{BB962C8B-B14F-4D97-AF65-F5344CB8AC3E}">
        <p14:creationId xmlns:p14="http://schemas.microsoft.com/office/powerpoint/2010/main" val="74978304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800708"/>
            <a:ext cx="8075240" cy="616930"/>
          </a:xfrm>
        </p:spPr>
        <p:txBody>
          <a:bodyPr/>
          <a:lstStyle/>
          <a:p>
            <a:r>
              <a:rPr lang="en-US" sz="3200" smtClean="0"/>
              <a:t> </a:t>
            </a:r>
            <a:r>
              <a:rPr lang="en-US" sz="3200"/>
              <a:t>KIẾN TRÚC </a:t>
            </a:r>
            <a:r>
              <a:rPr lang="en-US" sz="3200" smtClean="0"/>
              <a:t>HIBERNATE (tt)</a:t>
            </a:r>
            <a:endParaRPr lang="en-US" sz="3200"/>
          </a:p>
        </p:txBody>
      </p:sp>
      <p:sp>
        <p:nvSpPr>
          <p:cNvPr id="3" name="Content Placeholder 2"/>
          <p:cNvSpPr>
            <a:spLocks noGrp="1"/>
          </p:cNvSpPr>
          <p:nvPr>
            <p:ph idx="1"/>
          </p:nvPr>
        </p:nvSpPr>
        <p:spPr>
          <a:xfrm>
            <a:off x="605398" y="1649940"/>
            <a:ext cx="8075240" cy="4175050"/>
          </a:xfrm>
        </p:spPr>
        <p:txBody>
          <a:bodyPr/>
          <a:lstStyle/>
          <a:p>
            <a:pPr>
              <a:buFont typeface="Wingdings" panose="05000000000000000000" pitchFamily="2" charset="2"/>
              <a:buChar char="§"/>
            </a:pPr>
            <a:r>
              <a:rPr lang="en-US" sz="2400" b="1" smtClean="0"/>
              <a:t>Configuration: </a:t>
            </a:r>
            <a:r>
              <a:rPr lang="en-US" sz="2400" err="1"/>
              <a:t>c</a:t>
            </a:r>
            <a:r>
              <a:rPr lang="en-US" sz="2400" err="1" smtClean="0"/>
              <a:t>ác</a:t>
            </a:r>
            <a:r>
              <a:rPr lang="en-US" sz="2400" smtClean="0"/>
              <a:t> </a:t>
            </a:r>
            <a:r>
              <a:rPr lang="en-US" sz="2400" err="1"/>
              <a:t>đối</a:t>
            </a:r>
            <a:r>
              <a:rPr lang="en-US" sz="2400"/>
              <a:t> </a:t>
            </a:r>
            <a:r>
              <a:rPr lang="en-US" sz="2400" err="1"/>
              <a:t>tượng</a:t>
            </a:r>
            <a:r>
              <a:rPr lang="en-US" sz="2400"/>
              <a:t> </a:t>
            </a:r>
            <a:r>
              <a:rPr lang="en-US" sz="2400" err="1"/>
              <a:t>cấu</a:t>
            </a:r>
            <a:r>
              <a:rPr lang="en-US" sz="2400"/>
              <a:t> </a:t>
            </a:r>
            <a:r>
              <a:rPr lang="en-US" sz="2400" err="1"/>
              <a:t>hình</a:t>
            </a:r>
            <a:r>
              <a:rPr lang="en-US" sz="2400"/>
              <a:t> </a:t>
            </a:r>
            <a:r>
              <a:rPr lang="en-US" sz="2400" err="1"/>
              <a:t>chỉ</a:t>
            </a:r>
            <a:r>
              <a:rPr lang="en-US" sz="2400"/>
              <a:t> </a:t>
            </a:r>
            <a:r>
              <a:rPr lang="en-US" sz="2400" err="1"/>
              <a:t>tạo</a:t>
            </a:r>
            <a:r>
              <a:rPr lang="en-US" sz="2400"/>
              <a:t> </a:t>
            </a:r>
            <a:r>
              <a:rPr lang="en-US" sz="2400" err="1"/>
              <a:t>ra</a:t>
            </a:r>
            <a:r>
              <a:rPr lang="en-US" sz="2400"/>
              <a:t> </a:t>
            </a:r>
            <a:r>
              <a:rPr lang="en-US" sz="2400" err="1"/>
              <a:t>trong</a:t>
            </a:r>
            <a:r>
              <a:rPr lang="en-US" sz="2400"/>
              <a:t> </a:t>
            </a:r>
            <a:r>
              <a:rPr lang="en-US" sz="2400" err="1"/>
              <a:t>quá</a:t>
            </a:r>
            <a:r>
              <a:rPr lang="en-US" sz="2400"/>
              <a:t> </a:t>
            </a:r>
            <a:r>
              <a:rPr lang="en-US" sz="2400" err="1"/>
              <a:t>trình</a:t>
            </a:r>
            <a:r>
              <a:rPr lang="en-US" sz="2400"/>
              <a:t> </a:t>
            </a:r>
            <a:r>
              <a:rPr lang="en-US" sz="2400" err="1"/>
              <a:t>khời</a:t>
            </a:r>
            <a:r>
              <a:rPr lang="en-US" sz="2400"/>
              <a:t> </a:t>
            </a:r>
            <a:r>
              <a:rPr lang="en-US" sz="2400" err="1"/>
              <a:t>chạy</a:t>
            </a:r>
            <a:r>
              <a:rPr lang="en-US" sz="2400"/>
              <a:t> </a:t>
            </a:r>
            <a:r>
              <a:rPr lang="en-US" sz="2400" err="1"/>
              <a:t>ứng</a:t>
            </a:r>
            <a:r>
              <a:rPr lang="en-US" sz="2400"/>
              <a:t> </a:t>
            </a:r>
            <a:r>
              <a:rPr lang="en-US" sz="2400" err="1"/>
              <a:t>dụng</a:t>
            </a:r>
            <a:r>
              <a:rPr lang="en-US" sz="2400"/>
              <a:t> </a:t>
            </a:r>
            <a:r>
              <a:rPr lang="en-US" sz="2400" err="1"/>
              <a:t>lần</a:t>
            </a:r>
            <a:r>
              <a:rPr lang="en-US" sz="2400"/>
              <a:t> </a:t>
            </a:r>
            <a:r>
              <a:rPr lang="en-US" sz="2400" err="1"/>
              <a:t>đầu</a:t>
            </a:r>
            <a:r>
              <a:rPr lang="en-US" sz="2400"/>
              <a:t> </a:t>
            </a:r>
            <a:r>
              <a:rPr lang="en-US" sz="2400" err="1" smtClean="0"/>
              <a:t>tiên</a:t>
            </a:r>
            <a:r>
              <a:rPr lang="en-US" sz="2400" smtClean="0"/>
              <a:t>. </a:t>
            </a:r>
            <a:r>
              <a:rPr lang="en-US" sz="2400" err="1"/>
              <a:t>Các</a:t>
            </a:r>
            <a:r>
              <a:rPr lang="en-US" sz="2400"/>
              <a:t> </a:t>
            </a:r>
            <a:r>
              <a:rPr lang="en-US" sz="2400" err="1"/>
              <a:t>đối</a:t>
            </a:r>
            <a:r>
              <a:rPr lang="en-US" sz="2400"/>
              <a:t> </a:t>
            </a:r>
            <a:r>
              <a:rPr lang="en-US" sz="2400" err="1"/>
              <a:t>tượng</a:t>
            </a:r>
            <a:r>
              <a:rPr lang="en-US" sz="2400"/>
              <a:t> </a:t>
            </a:r>
            <a:r>
              <a:rPr lang="en-US" sz="2400" err="1"/>
              <a:t>cấu</a:t>
            </a:r>
            <a:r>
              <a:rPr lang="en-US" sz="2400"/>
              <a:t> </a:t>
            </a:r>
            <a:r>
              <a:rPr lang="en-US" sz="2400" err="1"/>
              <a:t>hình</a:t>
            </a:r>
            <a:r>
              <a:rPr lang="en-US" sz="2400"/>
              <a:t> </a:t>
            </a:r>
            <a:r>
              <a:rPr lang="en-US" sz="2400" err="1"/>
              <a:t>cung</a:t>
            </a:r>
            <a:r>
              <a:rPr lang="en-US" sz="2400"/>
              <a:t> </a:t>
            </a:r>
            <a:r>
              <a:rPr lang="en-US" sz="2400" err="1"/>
              <a:t>cấp</a:t>
            </a:r>
            <a:r>
              <a:rPr lang="en-US" sz="2400"/>
              <a:t> </a:t>
            </a:r>
            <a:r>
              <a:rPr lang="en-US" sz="2400" err="1"/>
              <a:t>hai</a:t>
            </a:r>
            <a:r>
              <a:rPr lang="en-US" sz="2400"/>
              <a:t> </a:t>
            </a:r>
            <a:r>
              <a:rPr lang="en-US" sz="2400" err="1"/>
              <a:t>thành</a:t>
            </a:r>
            <a:r>
              <a:rPr lang="en-US" sz="2400"/>
              <a:t> </a:t>
            </a:r>
            <a:r>
              <a:rPr lang="en-US" sz="2400" err="1"/>
              <a:t>phần</a:t>
            </a:r>
            <a:r>
              <a:rPr lang="en-US" sz="2400" smtClean="0"/>
              <a:t>:</a:t>
            </a:r>
          </a:p>
          <a:p>
            <a:pPr marL="0" indent="0">
              <a:buNone/>
            </a:pPr>
            <a:r>
              <a:rPr lang="en-US" sz="2400" smtClean="0"/>
              <a:t>       + </a:t>
            </a:r>
            <a:r>
              <a:rPr lang="en-US" sz="2400" err="1"/>
              <a:t>Kết</a:t>
            </a:r>
            <a:r>
              <a:rPr lang="en-US" sz="2400"/>
              <a:t> </a:t>
            </a:r>
            <a:r>
              <a:rPr lang="en-US" sz="2400" err="1"/>
              <a:t>Nối</a:t>
            </a:r>
            <a:r>
              <a:rPr lang="en-US" sz="2400"/>
              <a:t> </a:t>
            </a:r>
            <a:r>
              <a:rPr lang="en-US" sz="2400" smtClean="0"/>
              <a:t>CSDL: </a:t>
            </a:r>
            <a:r>
              <a:rPr lang="en-US" sz="2400" err="1"/>
              <a:t>chứa</a:t>
            </a:r>
            <a:r>
              <a:rPr lang="en-US" sz="2400"/>
              <a:t> </a:t>
            </a:r>
            <a:r>
              <a:rPr lang="en-US" sz="2400" err="1"/>
              <a:t>các</a:t>
            </a:r>
            <a:r>
              <a:rPr lang="en-US" sz="2400"/>
              <a:t> </a:t>
            </a:r>
            <a:r>
              <a:rPr lang="en-US" sz="2400" err="1"/>
              <a:t>thông</a:t>
            </a:r>
            <a:r>
              <a:rPr lang="en-US" sz="2400"/>
              <a:t> tin </a:t>
            </a:r>
            <a:r>
              <a:rPr lang="en-US" sz="2400" err="1"/>
              <a:t>về</a:t>
            </a:r>
            <a:r>
              <a:rPr lang="en-US" sz="2400"/>
              <a:t> </a:t>
            </a:r>
            <a:r>
              <a:rPr lang="en-US" sz="2400" err="1"/>
              <a:t>kết</a:t>
            </a:r>
            <a:r>
              <a:rPr lang="en-US" sz="2400"/>
              <a:t> </a:t>
            </a:r>
            <a:r>
              <a:rPr lang="en-US" sz="2400" err="1"/>
              <a:t>nối</a:t>
            </a:r>
            <a:endParaRPr lang="en-US" sz="2400" smtClean="0"/>
          </a:p>
          <a:p>
            <a:pPr marL="0" indent="0" algn="just">
              <a:buNone/>
            </a:pPr>
            <a:r>
              <a:rPr lang="en-US" sz="2400" smtClean="0"/>
              <a:t>       + </a:t>
            </a:r>
            <a:r>
              <a:rPr lang="en-US" sz="2400" err="1"/>
              <a:t>Cài</a:t>
            </a:r>
            <a:r>
              <a:rPr lang="en-US" sz="2400"/>
              <a:t> </a:t>
            </a:r>
            <a:r>
              <a:rPr lang="en-US" sz="2400" err="1"/>
              <a:t>Đặt</a:t>
            </a:r>
            <a:r>
              <a:rPr lang="en-US" sz="2400"/>
              <a:t> </a:t>
            </a:r>
            <a:r>
              <a:rPr lang="en-US" sz="2400" err="1"/>
              <a:t>Lớp</a:t>
            </a:r>
            <a:r>
              <a:rPr lang="en-US" sz="2400"/>
              <a:t> </a:t>
            </a:r>
            <a:r>
              <a:rPr lang="en-US" sz="2400" smtClean="0"/>
              <a:t>Mapping: </a:t>
            </a:r>
            <a:r>
              <a:rPr lang="en-US" sz="2400" err="1"/>
              <a:t>tạo</a:t>
            </a:r>
            <a:r>
              <a:rPr lang="en-US" sz="2400"/>
              <a:t> </a:t>
            </a:r>
            <a:r>
              <a:rPr lang="en-US" sz="2400" err="1"/>
              <a:t>ra</a:t>
            </a:r>
            <a:r>
              <a:rPr lang="en-US" sz="2400"/>
              <a:t> </a:t>
            </a:r>
            <a:r>
              <a:rPr lang="en-US" sz="2400" err="1"/>
              <a:t>sự</a:t>
            </a:r>
            <a:r>
              <a:rPr lang="en-US" sz="2400"/>
              <a:t> </a:t>
            </a:r>
            <a:r>
              <a:rPr lang="en-US" sz="2400" err="1"/>
              <a:t>kết</a:t>
            </a:r>
            <a:r>
              <a:rPr lang="en-US" sz="2400"/>
              <a:t> </a:t>
            </a:r>
            <a:r>
              <a:rPr lang="en-US" sz="2400" err="1"/>
              <a:t>nối</a:t>
            </a:r>
            <a:r>
              <a:rPr lang="en-US" sz="2400"/>
              <a:t> </a:t>
            </a:r>
            <a:r>
              <a:rPr lang="en-US" sz="2400" err="1"/>
              <a:t>giữa</a:t>
            </a:r>
            <a:r>
              <a:rPr lang="en-US" sz="2400"/>
              <a:t> </a:t>
            </a:r>
            <a:r>
              <a:rPr lang="en-US" sz="2400" err="1"/>
              <a:t>các</a:t>
            </a:r>
            <a:r>
              <a:rPr lang="en-US" sz="2400"/>
              <a:t>  </a:t>
            </a:r>
            <a:r>
              <a:rPr lang="en-US" sz="2400" smtClean="0"/>
              <a:t>                                                                     	</a:t>
            </a:r>
            <a:r>
              <a:rPr lang="en-US" sz="2400" err="1" smtClean="0"/>
              <a:t>lớp</a:t>
            </a:r>
            <a:r>
              <a:rPr lang="en-US" sz="2400" smtClean="0"/>
              <a:t> </a:t>
            </a:r>
            <a:r>
              <a:rPr lang="en-US" sz="2400"/>
              <a:t>Java </a:t>
            </a:r>
            <a:r>
              <a:rPr lang="en-US" sz="2400" err="1"/>
              <a:t>và</a:t>
            </a:r>
            <a:r>
              <a:rPr lang="en-US" sz="2400"/>
              <a:t> </a:t>
            </a:r>
            <a:r>
              <a:rPr lang="en-US" sz="2400" err="1"/>
              <a:t>các</a:t>
            </a:r>
            <a:r>
              <a:rPr lang="en-US" sz="2400"/>
              <a:t> </a:t>
            </a:r>
            <a:r>
              <a:rPr lang="en-US" sz="2400" err="1"/>
              <a:t>bảng</a:t>
            </a:r>
            <a:r>
              <a:rPr lang="en-US" sz="2400"/>
              <a:t> </a:t>
            </a:r>
            <a:r>
              <a:rPr lang="en-US" sz="2400" err="1"/>
              <a:t>cơ</a:t>
            </a:r>
            <a:r>
              <a:rPr lang="en-US" sz="2400"/>
              <a:t> </a:t>
            </a:r>
            <a:r>
              <a:rPr lang="en-US" sz="2400" err="1"/>
              <a:t>sở</a:t>
            </a:r>
            <a:r>
              <a:rPr lang="en-US" sz="2400"/>
              <a:t> </a:t>
            </a:r>
            <a:r>
              <a:rPr lang="en-US" sz="2400" err="1"/>
              <a:t>dữ</a:t>
            </a:r>
            <a:r>
              <a:rPr lang="en-US" sz="2400"/>
              <a:t> </a:t>
            </a:r>
            <a:r>
              <a:rPr lang="en-US" sz="2400" err="1"/>
              <a:t>liệu</a:t>
            </a:r>
            <a:endParaRPr lang="en-US" sz="2400" smtClean="0"/>
          </a:p>
          <a:p>
            <a:pPr>
              <a:buFont typeface="Wingdings" panose="05000000000000000000" pitchFamily="2" charset="2"/>
              <a:buChar char="§"/>
            </a:pPr>
            <a:r>
              <a:rPr lang="en-US" sz="2400" b="1" smtClean="0"/>
              <a:t>Session Factory: </a:t>
            </a:r>
            <a:r>
              <a:rPr lang="en-US" sz="2400" err="1"/>
              <a:t>được</a:t>
            </a:r>
            <a:r>
              <a:rPr lang="en-US" sz="2400"/>
              <a:t> </a:t>
            </a:r>
            <a:r>
              <a:rPr lang="en-US" sz="2400" err="1"/>
              <a:t>tạo</a:t>
            </a:r>
            <a:r>
              <a:rPr lang="en-US" sz="2400"/>
              <a:t> </a:t>
            </a:r>
            <a:r>
              <a:rPr lang="en-US" sz="2400" err="1"/>
              <a:t>ra</a:t>
            </a:r>
            <a:r>
              <a:rPr lang="en-US" sz="2400"/>
              <a:t> </a:t>
            </a:r>
            <a:r>
              <a:rPr lang="en-US" sz="2400" err="1" smtClean="0"/>
              <a:t>khi</a:t>
            </a:r>
            <a:r>
              <a:rPr lang="en-US" sz="2400" smtClean="0"/>
              <a:t> </a:t>
            </a:r>
            <a:r>
              <a:rPr lang="en-US" sz="2400" err="1" smtClean="0"/>
              <a:t>khởi</a:t>
            </a:r>
            <a:r>
              <a:rPr lang="en-US" sz="2400" smtClean="0"/>
              <a:t> </a:t>
            </a:r>
            <a:r>
              <a:rPr lang="en-US" sz="2400" err="1"/>
              <a:t>động</a:t>
            </a:r>
            <a:r>
              <a:rPr lang="en-US" sz="2400"/>
              <a:t> </a:t>
            </a:r>
            <a:r>
              <a:rPr lang="en-US" sz="2400" err="1"/>
              <a:t>và</a:t>
            </a:r>
            <a:r>
              <a:rPr lang="en-US" sz="2400"/>
              <a:t> </a:t>
            </a:r>
            <a:r>
              <a:rPr lang="en-US" sz="2400" err="1"/>
              <a:t>giữ</a:t>
            </a:r>
            <a:r>
              <a:rPr lang="en-US" sz="2400"/>
              <a:t> </a:t>
            </a:r>
            <a:r>
              <a:rPr lang="en-US" sz="2400" err="1"/>
              <a:t>để</a:t>
            </a:r>
            <a:r>
              <a:rPr lang="en-US" sz="2400"/>
              <a:t> </a:t>
            </a:r>
            <a:r>
              <a:rPr lang="en-US" sz="2400" err="1"/>
              <a:t>sử</a:t>
            </a:r>
            <a:r>
              <a:rPr lang="en-US" sz="2400"/>
              <a:t> </a:t>
            </a:r>
            <a:r>
              <a:rPr lang="en-US" sz="2400" err="1"/>
              <a:t>dụng</a:t>
            </a:r>
            <a:r>
              <a:rPr lang="en-US" sz="2400"/>
              <a:t> </a:t>
            </a:r>
            <a:r>
              <a:rPr lang="en-US" sz="2400" err="1" smtClean="0"/>
              <a:t>sau</a:t>
            </a:r>
            <a:endParaRPr lang="en-US" sz="2400" b="1" smtClean="0"/>
          </a:p>
        </p:txBody>
      </p:sp>
      <p:sp>
        <p:nvSpPr>
          <p:cNvPr id="4" name="Slide Number Placeholder 3"/>
          <p:cNvSpPr>
            <a:spLocks noGrp="1"/>
          </p:cNvSpPr>
          <p:nvPr>
            <p:ph type="sldNum" sz="quarter" idx="12"/>
          </p:nvPr>
        </p:nvSpPr>
        <p:spPr>
          <a:xfrm>
            <a:off x="6547038" y="6057292"/>
            <a:ext cx="2133600" cy="476250"/>
          </a:xfrm>
        </p:spPr>
        <p:txBody>
          <a:bodyPr/>
          <a:lstStyle/>
          <a:p>
            <a:pPr>
              <a:defRPr/>
            </a:pPr>
            <a:fld id="{62912402-182E-467D-8198-A05C7261325A}" type="slidenum">
              <a:rPr lang="en-US" smtClean="0"/>
              <a:pPr>
                <a:defRPr/>
              </a:pPr>
              <a:t>11</a:t>
            </a:fld>
            <a:endParaRPr lang="en-US"/>
          </a:p>
        </p:txBody>
      </p:sp>
    </p:spTree>
    <p:extLst>
      <p:ext uri="{BB962C8B-B14F-4D97-AF65-F5344CB8AC3E}">
        <p14:creationId xmlns:p14="http://schemas.microsoft.com/office/powerpoint/2010/main" val="11112480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2432" y="631015"/>
            <a:ext cx="8075240" cy="616930"/>
          </a:xfrm>
        </p:spPr>
        <p:txBody>
          <a:bodyPr/>
          <a:lstStyle/>
          <a:p>
            <a:r>
              <a:rPr lang="en-US" sz="3200" smtClean="0"/>
              <a:t>KIẾN </a:t>
            </a:r>
            <a:r>
              <a:rPr lang="en-US" sz="3200"/>
              <a:t>TRÚC </a:t>
            </a:r>
            <a:r>
              <a:rPr lang="en-US" sz="3200" smtClean="0"/>
              <a:t>HIBERNATE (tt)</a:t>
            </a:r>
            <a:endParaRPr lang="en-US" sz="3200"/>
          </a:p>
        </p:txBody>
      </p:sp>
      <p:sp>
        <p:nvSpPr>
          <p:cNvPr id="3" name="Content Placeholder 2"/>
          <p:cNvSpPr>
            <a:spLocks noGrp="1"/>
          </p:cNvSpPr>
          <p:nvPr>
            <p:ph idx="1"/>
          </p:nvPr>
        </p:nvSpPr>
        <p:spPr>
          <a:xfrm>
            <a:off x="612984" y="1478666"/>
            <a:ext cx="8075240" cy="4601108"/>
          </a:xfrm>
        </p:spPr>
        <p:txBody>
          <a:bodyPr/>
          <a:lstStyle/>
          <a:p>
            <a:pPr>
              <a:buFont typeface="Wingdings" panose="05000000000000000000" pitchFamily="2" charset="2"/>
              <a:buChar char="§"/>
            </a:pPr>
            <a:r>
              <a:rPr lang="en-US" sz="2400" b="1"/>
              <a:t>Session: </a:t>
            </a:r>
            <a:r>
              <a:rPr lang="en-US" sz="2400" err="1"/>
              <a:t>được</a:t>
            </a:r>
            <a:r>
              <a:rPr lang="en-US" sz="2400"/>
              <a:t> </a:t>
            </a:r>
            <a:r>
              <a:rPr lang="en-US" sz="2400" err="1"/>
              <a:t>sử</a:t>
            </a:r>
            <a:r>
              <a:rPr lang="en-US" sz="2400"/>
              <a:t> </a:t>
            </a:r>
            <a:r>
              <a:rPr lang="en-US" sz="2400" err="1"/>
              <a:t>dụng</a:t>
            </a:r>
            <a:r>
              <a:rPr lang="en-US" sz="2400"/>
              <a:t> </a:t>
            </a:r>
            <a:r>
              <a:rPr lang="en-US" sz="2400" err="1"/>
              <a:t>để</a:t>
            </a:r>
            <a:r>
              <a:rPr lang="en-US" sz="2400"/>
              <a:t> </a:t>
            </a:r>
            <a:r>
              <a:rPr lang="en-US" sz="2400" err="1"/>
              <a:t>kết</a:t>
            </a:r>
            <a:r>
              <a:rPr lang="en-US" sz="2400"/>
              <a:t> </a:t>
            </a:r>
            <a:r>
              <a:rPr lang="en-US" sz="2400" err="1"/>
              <a:t>nối</a:t>
            </a:r>
            <a:r>
              <a:rPr lang="en-US" sz="2400"/>
              <a:t> </a:t>
            </a:r>
            <a:r>
              <a:rPr lang="en-US" sz="2400" err="1"/>
              <a:t>với</a:t>
            </a:r>
            <a:r>
              <a:rPr lang="en-US" sz="2400"/>
              <a:t> </a:t>
            </a:r>
            <a:r>
              <a:rPr lang="en-US" sz="2400" err="1"/>
              <a:t>cơ</a:t>
            </a:r>
            <a:r>
              <a:rPr lang="en-US" sz="2400"/>
              <a:t> </a:t>
            </a:r>
            <a:r>
              <a:rPr lang="en-US" sz="2400" err="1"/>
              <a:t>sở</a:t>
            </a:r>
            <a:r>
              <a:rPr lang="en-US" sz="2400"/>
              <a:t> </a:t>
            </a:r>
            <a:r>
              <a:rPr lang="en-US" sz="2400" err="1"/>
              <a:t>dữ</a:t>
            </a:r>
            <a:r>
              <a:rPr lang="en-US" sz="2400"/>
              <a:t> </a:t>
            </a:r>
            <a:r>
              <a:rPr lang="en-US" sz="2400" err="1"/>
              <a:t>liệu</a:t>
            </a:r>
            <a:endParaRPr lang="en-US" sz="2400" b="1"/>
          </a:p>
          <a:p>
            <a:pPr algn="just">
              <a:buFont typeface="Wingdings" panose="05000000000000000000" pitchFamily="2" charset="2"/>
              <a:buChar char="§"/>
            </a:pPr>
            <a:r>
              <a:rPr lang="en-US" sz="2400" b="1"/>
              <a:t>Transaction</a:t>
            </a:r>
            <a:r>
              <a:rPr lang="en-US" sz="2400"/>
              <a:t>: </a:t>
            </a:r>
            <a:r>
              <a:rPr lang="en-US" sz="2400" err="1"/>
              <a:t>đây</a:t>
            </a:r>
            <a:r>
              <a:rPr lang="en-US" sz="2400"/>
              <a:t> </a:t>
            </a:r>
            <a:r>
              <a:rPr lang="en-US" sz="2400" err="1"/>
              <a:t>là</a:t>
            </a:r>
            <a:r>
              <a:rPr lang="en-US" sz="2400"/>
              <a:t> </a:t>
            </a:r>
            <a:r>
              <a:rPr lang="en-US" sz="2400" err="1"/>
              <a:t>một</a:t>
            </a:r>
            <a:r>
              <a:rPr lang="en-US" sz="2400"/>
              <a:t> </a:t>
            </a:r>
            <a:r>
              <a:rPr lang="en-US" sz="2400" err="1"/>
              <a:t>đối</a:t>
            </a:r>
            <a:r>
              <a:rPr lang="en-US" sz="2400"/>
              <a:t> </a:t>
            </a:r>
            <a:r>
              <a:rPr lang="en-US" sz="2400" err="1"/>
              <a:t>tượng</a:t>
            </a:r>
            <a:r>
              <a:rPr lang="en-US" sz="2400"/>
              <a:t> </a:t>
            </a:r>
            <a:r>
              <a:rPr lang="en-US" sz="2400" err="1"/>
              <a:t>tùy</a:t>
            </a:r>
            <a:r>
              <a:rPr lang="en-US" sz="2400"/>
              <a:t> </a:t>
            </a:r>
            <a:r>
              <a:rPr lang="en-US" sz="2400" err="1"/>
              <a:t>chọn</a:t>
            </a:r>
            <a:r>
              <a:rPr lang="en-US" sz="2400"/>
              <a:t> </a:t>
            </a:r>
            <a:r>
              <a:rPr lang="en-US" sz="2400" err="1"/>
              <a:t>và</a:t>
            </a:r>
            <a:r>
              <a:rPr lang="en-US" sz="2400"/>
              <a:t> </a:t>
            </a:r>
            <a:r>
              <a:rPr lang="en-US" sz="2400" err="1"/>
              <a:t>ứng</a:t>
            </a:r>
            <a:r>
              <a:rPr lang="en-US" sz="2400"/>
              <a:t> </a:t>
            </a:r>
            <a:r>
              <a:rPr lang="en-US" sz="2400" err="1"/>
              <a:t>dụng</a:t>
            </a:r>
            <a:r>
              <a:rPr lang="en-US" sz="2400"/>
              <a:t> Hibernate </a:t>
            </a:r>
            <a:r>
              <a:rPr lang="en-US" sz="2400" err="1"/>
              <a:t>có</a:t>
            </a:r>
            <a:r>
              <a:rPr lang="en-US" sz="2400"/>
              <a:t> </a:t>
            </a:r>
            <a:r>
              <a:rPr lang="en-US" sz="2400" err="1"/>
              <a:t>thể</a:t>
            </a:r>
            <a:r>
              <a:rPr lang="en-US" sz="2400"/>
              <a:t> </a:t>
            </a:r>
            <a:r>
              <a:rPr lang="en-US" sz="2400" err="1"/>
              <a:t>chọn</a:t>
            </a:r>
            <a:r>
              <a:rPr lang="en-US" sz="2400"/>
              <a:t> </a:t>
            </a:r>
            <a:r>
              <a:rPr lang="en-US" sz="2400" err="1"/>
              <a:t>không</a:t>
            </a:r>
            <a:r>
              <a:rPr lang="en-US" sz="2400"/>
              <a:t> </a:t>
            </a:r>
            <a:r>
              <a:rPr lang="en-US" sz="2400" err="1"/>
              <a:t>sử</a:t>
            </a:r>
            <a:r>
              <a:rPr lang="en-US" sz="2400"/>
              <a:t> </a:t>
            </a:r>
            <a:r>
              <a:rPr lang="en-US" sz="2400" err="1" smtClean="0"/>
              <a:t>dụng</a:t>
            </a:r>
            <a:r>
              <a:rPr lang="en-US" sz="2400" smtClean="0"/>
              <a:t>, </a:t>
            </a:r>
            <a:r>
              <a:rPr lang="en-US" sz="2400" err="1" smtClean="0"/>
              <a:t>thay</a:t>
            </a:r>
            <a:r>
              <a:rPr lang="en-US" sz="2400" smtClean="0"/>
              <a:t> </a:t>
            </a:r>
            <a:r>
              <a:rPr lang="en-US" sz="2400" err="1" smtClean="0"/>
              <a:t>vì</a:t>
            </a:r>
            <a:r>
              <a:rPr lang="en-US" sz="2400" smtClean="0"/>
              <a:t> </a:t>
            </a:r>
            <a:r>
              <a:rPr lang="en-US" sz="2400" err="1" smtClean="0"/>
              <a:t>quản</a:t>
            </a:r>
            <a:r>
              <a:rPr lang="en-US" sz="2400" smtClean="0"/>
              <a:t> </a:t>
            </a:r>
            <a:r>
              <a:rPr lang="en-US" sz="2400" err="1" smtClean="0"/>
              <a:t>lý</a:t>
            </a:r>
            <a:r>
              <a:rPr lang="en-US" sz="2400" smtClean="0"/>
              <a:t> </a:t>
            </a:r>
            <a:r>
              <a:rPr lang="en-US" sz="2400" err="1" smtClean="0"/>
              <a:t>giao</a:t>
            </a:r>
            <a:r>
              <a:rPr lang="en-US" sz="2400" smtClean="0"/>
              <a:t> </a:t>
            </a:r>
            <a:r>
              <a:rPr lang="en-US" sz="2400" err="1" smtClean="0"/>
              <a:t>dịch</a:t>
            </a:r>
            <a:r>
              <a:rPr lang="en-US" sz="2400" smtClean="0"/>
              <a:t> </a:t>
            </a:r>
            <a:r>
              <a:rPr lang="en-US" sz="2400" err="1" smtClean="0"/>
              <a:t>trong</a:t>
            </a:r>
            <a:r>
              <a:rPr lang="en-US" sz="2400" smtClean="0"/>
              <a:t> </a:t>
            </a:r>
            <a:r>
              <a:rPr lang="en-US" sz="2400" err="1" smtClean="0"/>
              <a:t>mã</a:t>
            </a:r>
            <a:r>
              <a:rPr lang="en-US" sz="2400" smtClean="0"/>
              <a:t> </a:t>
            </a:r>
            <a:r>
              <a:rPr lang="en-US" sz="2400" err="1" smtClean="0"/>
              <a:t>ứng</a:t>
            </a:r>
            <a:r>
              <a:rPr lang="en-US" sz="2400" smtClean="0"/>
              <a:t> </a:t>
            </a:r>
            <a:r>
              <a:rPr lang="en-US" sz="2400" err="1" smtClean="0"/>
              <a:t>dụng</a:t>
            </a:r>
            <a:r>
              <a:rPr lang="en-US" sz="2400" smtClean="0"/>
              <a:t>.</a:t>
            </a:r>
            <a:endParaRPr lang="en-US" b="1" smtClean="0"/>
          </a:p>
          <a:p>
            <a:pPr marL="344488" lvl="2" indent="-344488" algn="just">
              <a:buFont typeface="Wingdings" panose="05000000000000000000" pitchFamily="2" charset="2"/>
              <a:buChar char="§"/>
            </a:pPr>
            <a:r>
              <a:rPr lang="en-US" b="1" smtClean="0"/>
              <a:t>Query</a:t>
            </a:r>
            <a:r>
              <a:rPr lang="en-US" b="1"/>
              <a:t>:</a:t>
            </a:r>
            <a:r>
              <a:rPr lang="en-US"/>
              <a:t> </a:t>
            </a:r>
            <a:r>
              <a:rPr lang="en-US" err="1"/>
              <a:t>Đối</a:t>
            </a:r>
            <a:r>
              <a:rPr lang="en-US"/>
              <a:t> </a:t>
            </a:r>
            <a:r>
              <a:rPr lang="en-US" err="1"/>
              <a:t>tượng</a:t>
            </a:r>
            <a:r>
              <a:rPr lang="en-US"/>
              <a:t> </a:t>
            </a:r>
            <a:r>
              <a:rPr lang="en-US" err="1"/>
              <a:t>truy</a:t>
            </a:r>
            <a:r>
              <a:rPr lang="en-US"/>
              <a:t> </a:t>
            </a:r>
            <a:r>
              <a:rPr lang="en-US" err="1"/>
              <a:t>vấn</a:t>
            </a:r>
            <a:r>
              <a:rPr lang="en-US"/>
              <a:t> </a:t>
            </a:r>
            <a:r>
              <a:rPr lang="en-US" err="1"/>
              <a:t>sử</a:t>
            </a:r>
            <a:r>
              <a:rPr lang="en-US"/>
              <a:t> </a:t>
            </a:r>
            <a:r>
              <a:rPr lang="en-US" err="1"/>
              <a:t>dụng</a:t>
            </a:r>
            <a:r>
              <a:rPr lang="en-US"/>
              <a:t> SQL </a:t>
            </a:r>
            <a:r>
              <a:rPr lang="en-US" err="1" smtClean="0"/>
              <a:t>hoặc</a:t>
            </a:r>
            <a:r>
              <a:rPr lang="en-US" smtClean="0"/>
              <a:t> HQL </a:t>
            </a:r>
            <a:r>
              <a:rPr lang="en-US" err="1" smtClean="0"/>
              <a:t>để</a:t>
            </a:r>
            <a:r>
              <a:rPr lang="en-US" smtClean="0"/>
              <a:t> </a:t>
            </a:r>
            <a:r>
              <a:rPr lang="en-US" err="1"/>
              <a:t>lấy</a:t>
            </a:r>
            <a:r>
              <a:rPr lang="en-US"/>
              <a:t> </a:t>
            </a:r>
            <a:r>
              <a:rPr lang="en-US" err="1"/>
              <a:t>dữ</a:t>
            </a:r>
            <a:r>
              <a:rPr lang="en-US"/>
              <a:t> </a:t>
            </a:r>
            <a:r>
              <a:rPr lang="en-US" err="1"/>
              <a:t>liệu</a:t>
            </a:r>
            <a:r>
              <a:rPr lang="en-US"/>
              <a:t> </a:t>
            </a:r>
            <a:r>
              <a:rPr lang="en-US" err="1"/>
              <a:t>từ</a:t>
            </a:r>
            <a:r>
              <a:rPr lang="en-US"/>
              <a:t> </a:t>
            </a:r>
            <a:r>
              <a:rPr lang="en-US" err="1"/>
              <a:t>cơ</a:t>
            </a:r>
            <a:r>
              <a:rPr lang="en-US"/>
              <a:t> </a:t>
            </a:r>
            <a:r>
              <a:rPr lang="en-US" err="1"/>
              <a:t>sở</a:t>
            </a:r>
            <a:r>
              <a:rPr lang="en-US"/>
              <a:t> </a:t>
            </a:r>
            <a:r>
              <a:rPr lang="en-US" err="1"/>
              <a:t>dữ</a:t>
            </a:r>
            <a:r>
              <a:rPr lang="en-US"/>
              <a:t> </a:t>
            </a:r>
            <a:r>
              <a:rPr lang="en-US" err="1"/>
              <a:t>liệu</a:t>
            </a:r>
            <a:r>
              <a:rPr lang="en-US"/>
              <a:t>.</a:t>
            </a:r>
            <a:endParaRPr lang="en-US" sz="2000"/>
          </a:p>
          <a:p>
            <a:pPr algn="just">
              <a:buFont typeface="Wingdings" panose="05000000000000000000" pitchFamily="2" charset="2"/>
              <a:buChar char="§"/>
            </a:pPr>
            <a:r>
              <a:rPr lang="en-US" sz="2400" b="1" smtClean="0"/>
              <a:t>Criteria</a:t>
            </a:r>
            <a:r>
              <a:rPr lang="en-US" sz="2400" b="1"/>
              <a:t>:</a:t>
            </a:r>
            <a:r>
              <a:rPr lang="en-US" sz="2400"/>
              <a:t> </a:t>
            </a:r>
            <a:r>
              <a:rPr lang="en-US" sz="2400" err="1" smtClean="0"/>
              <a:t>thực</a:t>
            </a:r>
            <a:r>
              <a:rPr lang="en-US" sz="2400" smtClean="0"/>
              <a:t> </a:t>
            </a:r>
            <a:r>
              <a:rPr lang="en-US" sz="2400" err="1"/>
              <a:t>hiện</a:t>
            </a:r>
            <a:r>
              <a:rPr lang="en-US" sz="2400"/>
              <a:t> </a:t>
            </a:r>
            <a:r>
              <a:rPr lang="en-US" sz="2400" err="1"/>
              <a:t>truy</a:t>
            </a:r>
            <a:r>
              <a:rPr lang="en-US" sz="2400"/>
              <a:t> </a:t>
            </a:r>
            <a:r>
              <a:rPr lang="en-US" sz="2400" err="1"/>
              <a:t>vấn</a:t>
            </a:r>
            <a:r>
              <a:rPr lang="en-US" sz="2400"/>
              <a:t> </a:t>
            </a:r>
            <a:r>
              <a:rPr lang="en-US" sz="2400" err="1"/>
              <a:t>các</a:t>
            </a:r>
            <a:r>
              <a:rPr lang="en-US" sz="2400"/>
              <a:t> </a:t>
            </a:r>
            <a:r>
              <a:rPr lang="en-US" sz="2400" err="1"/>
              <a:t>tiêu</a:t>
            </a:r>
            <a:r>
              <a:rPr lang="en-US" sz="2400"/>
              <a:t> </a:t>
            </a:r>
            <a:r>
              <a:rPr lang="en-US" sz="2400" err="1"/>
              <a:t>chí</a:t>
            </a:r>
            <a:r>
              <a:rPr lang="en-US" sz="2400"/>
              <a:t> </a:t>
            </a:r>
            <a:r>
              <a:rPr lang="en-US" sz="2400" err="1"/>
              <a:t>định</a:t>
            </a:r>
            <a:r>
              <a:rPr lang="en-US" sz="2400"/>
              <a:t> </a:t>
            </a:r>
            <a:r>
              <a:rPr lang="en-US" sz="2400" err="1"/>
              <a:t>hướng</a:t>
            </a:r>
            <a:r>
              <a:rPr lang="en-US" sz="2400"/>
              <a:t> </a:t>
            </a:r>
            <a:r>
              <a:rPr lang="en-US" sz="2400" err="1"/>
              <a:t>đối</a:t>
            </a:r>
            <a:r>
              <a:rPr lang="en-US" sz="2400"/>
              <a:t> </a:t>
            </a:r>
            <a:r>
              <a:rPr lang="en-US" sz="2400" err="1"/>
              <a:t>tượng</a:t>
            </a:r>
            <a:r>
              <a:rPr lang="en-US" sz="2400"/>
              <a:t> </a:t>
            </a:r>
            <a:r>
              <a:rPr lang="en-US" sz="2400" err="1"/>
              <a:t>để</a:t>
            </a:r>
            <a:r>
              <a:rPr lang="en-US" sz="2400"/>
              <a:t> </a:t>
            </a:r>
            <a:r>
              <a:rPr lang="en-US" sz="2400" err="1"/>
              <a:t>lấy</a:t>
            </a:r>
            <a:r>
              <a:rPr lang="en-US" sz="2400"/>
              <a:t> </a:t>
            </a:r>
            <a:r>
              <a:rPr lang="en-US" sz="2400" err="1"/>
              <a:t>các</a:t>
            </a:r>
            <a:r>
              <a:rPr lang="en-US" sz="2400"/>
              <a:t> </a:t>
            </a:r>
            <a:r>
              <a:rPr lang="en-US" sz="2400" err="1"/>
              <a:t>đối</a:t>
            </a:r>
            <a:r>
              <a:rPr lang="en-US" sz="2400"/>
              <a:t> </a:t>
            </a:r>
            <a:r>
              <a:rPr lang="en-US" sz="2400" err="1"/>
              <a:t>tượng</a:t>
            </a:r>
            <a:r>
              <a:rPr lang="en-US" sz="2400"/>
              <a:t>.</a:t>
            </a:r>
            <a:endParaRPr lang="en-US" sz="4400"/>
          </a:p>
        </p:txBody>
      </p:sp>
      <p:sp>
        <p:nvSpPr>
          <p:cNvPr id="4" name="Slide Number Placeholder 3"/>
          <p:cNvSpPr>
            <a:spLocks noGrp="1"/>
          </p:cNvSpPr>
          <p:nvPr>
            <p:ph type="sldNum" sz="quarter" idx="12"/>
          </p:nvPr>
        </p:nvSpPr>
        <p:spPr>
          <a:xfrm>
            <a:off x="6553200" y="5985284"/>
            <a:ext cx="2133600" cy="476250"/>
          </a:xfrm>
        </p:spPr>
        <p:txBody>
          <a:bodyPr/>
          <a:lstStyle/>
          <a:p>
            <a:pPr>
              <a:defRPr/>
            </a:pPr>
            <a:fld id="{62912402-182E-467D-8198-A05C7261325A}" type="slidenum">
              <a:rPr lang="en-US" smtClean="0"/>
              <a:pPr>
                <a:defRPr/>
              </a:pPr>
              <a:t>12</a:t>
            </a:fld>
            <a:endParaRPr lang="en-US"/>
          </a:p>
        </p:txBody>
      </p:sp>
    </p:spTree>
    <p:extLst>
      <p:ext uri="{BB962C8B-B14F-4D97-AF65-F5344CB8AC3E}">
        <p14:creationId xmlns:p14="http://schemas.microsoft.com/office/powerpoint/2010/main" val="23321704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788" y="305780"/>
            <a:ext cx="8229600" cy="1143000"/>
          </a:xfrm>
        </p:spPr>
        <p:txBody>
          <a:bodyPr/>
          <a:lstStyle/>
          <a:p>
            <a:r>
              <a:rPr lang="en-US" sz="3200"/>
              <a:t>4. MÔI TRƯỜNG</a:t>
            </a:r>
          </a:p>
        </p:txBody>
      </p:sp>
      <p:sp>
        <p:nvSpPr>
          <p:cNvPr id="3" name="Content Placeholder 2"/>
          <p:cNvSpPr>
            <a:spLocks noGrp="1"/>
          </p:cNvSpPr>
          <p:nvPr>
            <p:ph idx="1"/>
          </p:nvPr>
        </p:nvSpPr>
        <p:spPr>
          <a:xfrm>
            <a:off x="457200" y="1160749"/>
            <a:ext cx="8229600" cy="3060340"/>
          </a:xfrm>
        </p:spPr>
        <p:txBody>
          <a:bodyPr/>
          <a:lstStyle/>
          <a:p>
            <a:r>
              <a:rPr lang="en-US" sz="2400" err="1"/>
              <a:t>Để</a:t>
            </a:r>
            <a:r>
              <a:rPr lang="en-US" sz="2400"/>
              <a:t> </a:t>
            </a:r>
            <a:r>
              <a:rPr lang="en-US" sz="2400" err="1"/>
              <a:t>cài</a:t>
            </a:r>
            <a:r>
              <a:rPr lang="en-US" sz="2400"/>
              <a:t> </a:t>
            </a:r>
            <a:r>
              <a:rPr lang="en-US" sz="2400" err="1"/>
              <a:t>đặt</a:t>
            </a:r>
            <a:r>
              <a:rPr lang="en-US" sz="2400"/>
              <a:t> </a:t>
            </a:r>
            <a:r>
              <a:rPr lang="en-US" sz="2400" b="1" i="1"/>
              <a:t>"</a:t>
            </a:r>
            <a:r>
              <a:rPr lang="en-US" sz="2400" b="1" i="1" err="1"/>
              <a:t>JBoss</a:t>
            </a:r>
            <a:r>
              <a:rPr lang="en-US" sz="2400" b="1" i="1"/>
              <a:t> Tools"</a:t>
            </a:r>
            <a:r>
              <a:rPr lang="en-US" sz="2400"/>
              <a:t> </a:t>
            </a:r>
            <a:r>
              <a:rPr lang="en-US" sz="2400" err="1"/>
              <a:t>từ</a:t>
            </a:r>
            <a:r>
              <a:rPr lang="en-US" sz="2400"/>
              <a:t> </a:t>
            </a:r>
            <a:r>
              <a:rPr lang="en-US" sz="2400" b="1" i="1"/>
              <a:t>"</a:t>
            </a:r>
            <a:r>
              <a:rPr lang="en-US" sz="2400" b="1" i="1" err="1"/>
              <a:t>EclipsMarkplace</a:t>
            </a:r>
            <a:r>
              <a:rPr lang="en-US" sz="2400" b="1" i="1"/>
              <a:t>.."</a:t>
            </a:r>
            <a:r>
              <a:rPr lang="en-US" sz="2400"/>
              <a:t> </a:t>
            </a:r>
            <a:r>
              <a:rPr lang="en-US" sz="2400" err="1"/>
              <a:t>trên</a:t>
            </a:r>
            <a:r>
              <a:rPr lang="en-US" sz="2400"/>
              <a:t> Eclipse </a:t>
            </a:r>
            <a:r>
              <a:rPr lang="en-US" sz="2400" err="1"/>
              <a:t>chọn</a:t>
            </a:r>
            <a:r>
              <a:rPr lang="en-US" sz="2400"/>
              <a:t>:</a:t>
            </a:r>
          </a:p>
          <a:p>
            <a:endParaRPr lang="en-US"/>
          </a:p>
        </p:txBody>
      </p:sp>
      <p:sp>
        <p:nvSpPr>
          <p:cNvPr id="4" name="Slide Number Placeholder 3"/>
          <p:cNvSpPr>
            <a:spLocks noGrp="1"/>
          </p:cNvSpPr>
          <p:nvPr>
            <p:ph type="sldNum" sz="quarter" idx="12"/>
          </p:nvPr>
        </p:nvSpPr>
        <p:spPr>
          <a:xfrm>
            <a:off x="6540388" y="6007100"/>
            <a:ext cx="2133600" cy="476250"/>
          </a:xfrm>
        </p:spPr>
        <p:txBody>
          <a:bodyPr/>
          <a:lstStyle/>
          <a:p>
            <a:pPr>
              <a:defRPr/>
            </a:pPr>
            <a:fld id="{62912402-182E-467D-8198-A05C7261325A}" type="slidenum">
              <a:rPr lang="en-US" smtClean="0"/>
              <a:pPr>
                <a:defRPr/>
              </a:pPr>
              <a:t>13</a:t>
            </a:fld>
            <a:endParaRPr lang="en-US"/>
          </a:p>
        </p:txBody>
      </p:sp>
      <p:pic>
        <p:nvPicPr>
          <p:cNvPr id="5" name="Picture 4" descr="https://o7planning.org/vi/10119/cache/images/i/7408.png"/>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952836"/>
            <a:ext cx="6491572" cy="4392488"/>
          </a:xfrm>
          <a:prstGeom prst="rect">
            <a:avLst/>
          </a:prstGeom>
          <a:noFill/>
          <a:ln>
            <a:noFill/>
          </a:ln>
        </p:spPr>
      </p:pic>
    </p:spTree>
    <p:extLst>
      <p:ext uri="{BB962C8B-B14F-4D97-AF65-F5344CB8AC3E}">
        <p14:creationId xmlns:p14="http://schemas.microsoft.com/office/powerpoint/2010/main" val="247750201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s://o7planning.org/vi/10119/cache/images/i/7440.png"/>
          <p:cNvPicPr/>
          <p:nvPr/>
        </p:nvPicPr>
        <p:blipFill rotWithShape="1">
          <a:blip r:embed="rId2">
            <a:extLst>
              <a:ext uri="{28A0092B-C50C-407E-A947-70E740481C1C}">
                <a14:useLocalDpi xmlns:a14="http://schemas.microsoft.com/office/drawing/2010/main" val="0"/>
              </a:ext>
            </a:extLst>
          </a:blip>
          <a:srcRect b="35211"/>
          <a:stretch/>
        </p:blipFill>
        <p:spPr bwMode="auto">
          <a:xfrm>
            <a:off x="1079612" y="548680"/>
            <a:ext cx="6986615" cy="5796644"/>
          </a:xfrm>
          <a:prstGeom prst="rect">
            <a:avLst/>
          </a:prstGeom>
          <a:noFill/>
          <a:ln>
            <a:noFill/>
          </a:ln>
        </p:spPr>
      </p:pic>
      <p:sp>
        <p:nvSpPr>
          <p:cNvPr id="5" name="Slide Number Placeholder 4"/>
          <p:cNvSpPr>
            <a:spLocks noGrp="1"/>
          </p:cNvSpPr>
          <p:nvPr>
            <p:ph type="sldNum" sz="quarter" idx="12"/>
          </p:nvPr>
        </p:nvSpPr>
        <p:spPr>
          <a:xfrm>
            <a:off x="6553200" y="6007100"/>
            <a:ext cx="2133600" cy="476250"/>
          </a:xfrm>
        </p:spPr>
        <p:txBody>
          <a:bodyPr/>
          <a:lstStyle/>
          <a:p>
            <a:pPr>
              <a:defRPr/>
            </a:pPr>
            <a:fld id="{62912402-182E-467D-8198-A05C7261325A}" type="slidenum">
              <a:rPr lang="en-US" smtClean="0"/>
              <a:pPr>
                <a:defRPr/>
              </a:pPr>
              <a:t>14</a:t>
            </a:fld>
            <a:endParaRPr lang="en-US"/>
          </a:p>
        </p:txBody>
      </p:sp>
    </p:spTree>
    <p:extLst>
      <p:ext uri="{BB962C8B-B14F-4D97-AF65-F5344CB8AC3E}">
        <p14:creationId xmlns:p14="http://schemas.microsoft.com/office/powerpoint/2010/main" val="7492398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s://o7planning.org/vi/10119/cache/images/i/7414.png"/>
          <p:cNvPicPr/>
          <p:nvPr/>
        </p:nvPicPr>
        <p:blipFill>
          <a:blip r:embed="rId2">
            <a:extLst>
              <a:ext uri="{28A0092B-C50C-407E-A947-70E740481C1C}">
                <a14:useLocalDpi xmlns:a14="http://schemas.microsoft.com/office/drawing/2010/main" val="0"/>
              </a:ext>
            </a:extLst>
          </a:blip>
          <a:srcRect/>
          <a:stretch>
            <a:fillRect/>
          </a:stretch>
        </p:blipFill>
        <p:spPr bwMode="auto">
          <a:xfrm>
            <a:off x="1079612" y="548680"/>
            <a:ext cx="7272808" cy="5788051"/>
          </a:xfrm>
          <a:prstGeom prst="rect">
            <a:avLst/>
          </a:prstGeom>
          <a:noFill/>
          <a:ln>
            <a:noFill/>
          </a:ln>
        </p:spPr>
      </p:pic>
      <p:sp>
        <p:nvSpPr>
          <p:cNvPr id="5" name="Slide Number Placeholder 4"/>
          <p:cNvSpPr>
            <a:spLocks noGrp="1"/>
          </p:cNvSpPr>
          <p:nvPr>
            <p:ph type="sldNum" sz="quarter" idx="12"/>
          </p:nvPr>
        </p:nvSpPr>
        <p:spPr>
          <a:xfrm>
            <a:off x="6553200" y="6007100"/>
            <a:ext cx="2133600" cy="476250"/>
          </a:xfrm>
        </p:spPr>
        <p:txBody>
          <a:bodyPr/>
          <a:lstStyle/>
          <a:p>
            <a:pPr>
              <a:defRPr/>
            </a:pPr>
            <a:fld id="{62912402-182E-467D-8198-A05C7261325A}" type="slidenum">
              <a:rPr lang="en-US" smtClean="0"/>
              <a:pPr>
                <a:defRPr/>
              </a:pPr>
              <a:t>15</a:t>
            </a:fld>
            <a:endParaRPr lang="en-US"/>
          </a:p>
        </p:txBody>
      </p:sp>
    </p:spTree>
    <p:extLst>
      <p:ext uri="{BB962C8B-B14F-4D97-AF65-F5344CB8AC3E}">
        <p14:creationId xmlns:p14="http://schemas.microsoft.com/office/powerpoint/2010/main" val="4433919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6373"/>
            <a:ext cx="8229600" cy="504056"/>
          </a:xfrm>
        </p:spPr>
        <p:txBody>
          <a:bodyPr/>
          <a:lstStyle/>
          <a:p>
            <a:r>
              <a:rPr lang="en-US" sz="3200" smtClean="0"/>
              <a:t>MÔI </a:t>
            </a:r>
            <a:r>
              <a:rPr lang="en-US" sz="3200"/>
              <a:t>TRƯỜNG (</a:t>
            </a:r>
            <a:r>
              <a:rPr lang="en-US" sz="3200" err="1"/>
              <a:t>tt</a:t>
            </a:r>
            <a:r>
              <a:rPr lang="en-US" sz="3200"/>
              <a:t>)</a:t>
            </a:r>
          </a:p>
        </p:txBody>
      </p:sp>
      <p:sp>
        <p:nvSpPr>
          <p:cNvPr id="3" name="Slide Number Placeholder 2"/>
          <p:cNvSpPr>
            <a:spLocks noGrp="1"/>
          </p:cNvSpPr>
          <p:nvPr>
            <p:ph type="sldNum" sz="quarter" idx="12"/>
          </p:nvPr>
        </p:nvSpPr>
        <p:spPr>
          <a:xfrm>
            <a:off x="6571089" y="6007100"/>
            <a:ext cx="2133600" cy="476250"/>
          </a:xfrm>
        </p:spPr>
        <p:txBody>
          <a:bodyPr/>
          <a:lstStyle/>
          <a:p>
            <a:pPr>
              <a:defRPr/>
            </a:pPr>
            <a:fld id="{62912402-182E-467D-8198-A05C7261325A}" type="slidenum">
              <a:rPr lang="en-US" smtClean="0"/>
              <a:pPr>
                <a:defRPr/>
              </a:pPr>
              <a:t>16</a:t>
            </a:fld>
            <a:endParaRPr lang="en-US"/>
          </a:p>
        </p:txBody>
      </p:sp>
      <p:sp>
        <p:nvSpPr>
          <p:cNvPr id="5" name="Content Placeholder 4"/>
          <p:cNvSpPr>
            <a:spLocks noGrp="1"/>
          </p:cNvSpPr>
          <p:nvPr>
            <p:ph idx="1"/>
          </p:nvPr>
        </p:nvSpPr>
        <p:spPr>
          <a:xfrm>
            <a:off x="444970" y="1448780"/>
            <a:ext cx="8229600" cy="4645025"/>
          </a:xfrm>
        </p:spPr>
        <p:txBody>
          <a:bodyPr/>
          <a:lstStyle/>
          <a:p>
            <a:pPr marL="165100" indent="0">
              <a:buNone/>
            </a:pPr>
            <a:r>
              <a:rPr lang="en-US" sz="2400" smtClean="0"/>
              <a:t>Tạo </a:t>
            </a:r>
            <a:r>
              <a:rPr lang="en-US" sz="2400"/>
              <a:t>maven project: Thêm các thư viện sau vào file </a:t>
            </a:r>
            <a:r>
              <a:rPr lang="en-US" sz="2400" smtClean="0"/>
              <a:t>pom.xml:</a:t>
            </a:r>
            <a:endParaRPr lang="en-US" sz="2400"/>
          </a:p>
          <a:p>
            <a:pPr marL="400050" lvl="1" indent="0">
              <a:buNone/>
            </a:pPr>
            <a:r>
              <a:rPr lang="en-US" sz="2000"/>
              <a:t>&lt;dependency</a:t>
            </a:r>
            <a:r>
              <a:rPr lang="en-US" sz="2000" smtClean="0"/>
              <a:t>&gt;</a:t>
            </a:r>
          </a:p>
          <a:p>
            <a:pPr marL="400050" lvl="1" indent="454025">
              <a:buNone/>
            </a:pPr>
            <a:r>
              <a:rPr lang="en-US" sz="2000" smtClean="0"/>
              <a:t>&lt;</a:t>
            </a:r>
            <a:r>
              <a:rPr lang="en-US" sz="2000"/>
              <a:t>groupId&gt;org.hibernate&lt;/groupId</a:t>
            </a:r>
            <a:r>
              <a:rPr lang="en-US" sz="2000" smtClean="0"/>
              <a:t>&gt;</a:t>
            </a:r>
          </a:p>
          <a:p>
            <a:pPr marL="400050" lvl="1" indent="454025">
              <a:buNone/>
            </a:pPr>
            <a:r>
              <a:rPr lang="en-US" sz="2000" smtClean="0"/>
              <a:t>&lt;</a:t>
            </a:r>
            <a:r>
              <a:rPr lang="en-US" sz="2000"/>
              <a:t>artifactId&gt;hibernate-core&lt;/artifactId&gt;</a:t>
            </a:r>
          </a:p>
          <a:p>
            <a:pPr marL="400050" lvl="1" indent="454025">
              <a:buNone/>
            </a:pPr>
            <a:r>
              <a:rPr lang="en-US" sz="2000" smtClean="0"/>
              <a:t>&lt;</a:t>
            </a:r>
            <a:r>
              <a:rPr lang="en-US" sz="2000"/>
              <a:t>version&gt;5.1.0.Final&lt;/version&gt;</a:t>
            </a:r>
          </a:p>
          <a:p>
            <a:pPr marL="400050" lvl="1" indent="0">
              <a:buNone/>
            </a:pPr>
            <a:r>
              <a:rPr lang="en-US" sz="2000"/>
              <a:t>&lt;/dependency</a:t>
            </a:r>
            <a:r>
              <a:rPr lang="en-US" sz="2000" smtClean="0"/>
              <a:t>&gt;</a:t>
            </a:r>
            <a:endParaRPr lang="en-US" sz="2400" smtClean="0"/>
          </a:p>
          <a:p>
            <a:pPr marL="400050" lvl="1" indent="0">
              <a:buNone/>
            </a:pPr>
            <a:r>
              <a:rPr lang="en-US" sz="2000"/>
              <a:t>&lt;dependency&gt;</a:t>
            </a:r>
          </a:p>
          <a:p>
            <a:pPr marL="400050" lvl="1" indent="454025">
              <a:buNone/>
            </a:pPr>
            <a:r>
              <a:rPr lang="en-US" sz="2000"/>
              <a:t>&lt;groupId&gt;org.hibernate&lt;/groupId&gt;</a:t>
            </a:r>
          </a:p>
          <a:p>
            <a:pPr marL="400050" lvl="1" indent="454025">
              <a:buNone/>
            </a:pPr>
            <a:r>
              <a:rPr lang="en-US" sz="2000"/>
              <a:t>&lt;artifactId&gt;hibernate-entitymanager&lt;/artifactId&gt;</a:t>
            </a:r>
          </a:p>
          <a:p>
            <a:pPr marL="400050" lvl="1" indent="454025">
              <a:buNone/>
            </a:pPr>
            <a:r>
              <a:rPr lang="en-US" sz="2000"/>
              <a:t>&lt;version&gt;5.1.0.Final&lt;/version&gt;</a:t>
            </a:r>
          </a:p>
          <a:p>
            <a:pPr marL="400050" lvl="1" indent="0">
              <a:buNone/>
            </a:pPr>
            <a:r>
              <a:rPr lang="en-US" sz="2000"/>
              <a:t>&lt;/dependency&gt;</a:t>
            </a:r>
          </a:p>
          <a:p>
            <a:pPr marL="400050" lvl="1" indent="0">
              <a:buNone/>
            </a:pPr>
            <a:endParaRPr lang="en-US" sz="2000"/>
          </a:p>
        </p:txBody>
      </p:sp>
    </p:spTree>
    <p:extLst>
      <p:ext uri="{BB962C8B-B14F-4D97-AF65-F5344CB8AC3E}">
        <p14:creationId xmlns:p14="http://schemas.microsoft.com/office/powerpoint/2010/main" val="9541848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400050" lvl="1" indent="0">
              <a:buNone/>
            </a:pPr>
            <a:r>
              <a:rPr lang="en-US" sz="2000"/>
              <a:t>&lt;dependency&gt;</a:t>
            </a:r>
          </a:p>
          <a:p>
            <a:pPr marL="400050" lvl="1" indent="393700">
              <a:buNone/>
            </a:pPr>
            <a:r>
              <a:rPr lang="en-US" sz="2000"/>
              <a:t>&lt;groupId&gt;org.hibernate&lt;/groupId&gt;</a:t>
            </a:r>
          </a:p>
          <a:p>
            <a:pPr marL="400050" lvl="1" indent="393700">
              <a:buNone/>
            </a:pPr>
            <a:r>
              <a:rPr lang="en-US" sz="2000"/>
              <a:t>&lt;artifactId&gt;hibernate-c3p0&lt;/artifactId&gt;</a:t>
            </a:r>
          </a:p>
          <a:p>
            <a:pPr marL="400050" lvl="1" indent="393700">
              <a:buNone/>
            </a:pPr>
            <a:r>
              <a:rPr lang="en-US" sz="2000"/>
              <a:t>&lt;version&gt;5.1.0.Final&lt;/version&gt;</a:t>
            </a:r>
          </a:p>
          <a:p>
            <a:pPr marL="400050" lvl="1" indent="0">
              <a:buNone/>
            </a:pPr>
            <a:r>
              <a:rPr lang="en-US" sz="2000"/>
              <a:t>&lt;/dependency&gt;</a:t>
            </a:r>
          </a:p>
          <a:p>
            <a:pPr marL="400050" lvl="1" indent="0">
              <a:buNone/>
            </a:pPr>
            <a:r>
              <a:rPr lang="en-US" sz="2000" smtClean="0"/>
              <a:t>&lt;</a:t>
            </a:r>
            <a:r>
              <a:rPr lang="en-US" sz="2000"/>
              <a:t>dependency&gt;</a:t>
            </a:r>
          </a:p>
          <a:p>
            <a:pPr marL="400050" lvl="1" indent="393700">
              <a:buNone/>
            </a:pPr>
            <a:r>
              <a:rPr lang="en-US" sz="2000"/>
              <a:t>&lt;groupId&gt;mysql&lt;/groupId&gt;</a:t>
            </a:r>
          </a:p>
          <a:p>
            <a:pPr marL="400050" lvl="1" indent="393700">
              <a:buNone/>
            </a:pPr>
            <a:r>
              <a:rPr lang="en-US" sz="2000"/>
              <a:t>&lt;artifactId&gt;mysql-connector-java&lt;/artifactId&gt;</a:t>
            </a:r>
          </a:p>
          <a:p>
            <a:pPr marL="400050" lvl="1" indent="393700">
              <a:buNone/>
            </a:pPr>
            <a:r>
              <a:rPr lang="en-US" sz="2000"/>
              <a:t>&lt;version&gt;5.1.34&lt;/version&gt;</a:t>
            </a:r>
          </a:p>
          <a:p>
            <a:pPr marL="400050" lvl="1" indent="0">
              <a:buNone/>
            </a:pPr>
            <a:r>
              <a:rPr lang="en-US" sz="2000"/>
              <a:t>&lt;/dependency&gt;</a:t>
            </a:r>
          </a:p>
          <a:p>
            <a:endParaRPr lang="en-US"/>
          </a:p>
        </p:txBody>
      </p:sp>
      <p:sp>
        <p:nvSpPr>
          <p:cNvPr id="4" name="Slide Number Placeholder 3"/>
          <p:cNvSpPr>
            <a:spLocks noGrp="1"/>
          </p:cNvSpPr>
          <p:nvPr>
            <p:ph type="sldNum" sz="quarter" idx="12"/>
          </p:nvPr>
        </p:nvSpPr>
        <p:spPr>
          <a:xfrm>
            <a:off x="6542991" y="6007100"/>
            <a:ext cx="2133600" cy="476250"/>
          </a:xfrm>
        </p:spPr>
        <p:txBody>
          <a:bodyPr/>
          <a:lstStyle/>
          <a:p>
            <a:pPr>
              <a:defRPr/>
            </a:pPr>
            <a:fld id="{62912402-182E-467D-8198-A05C7261325A}" type="slidenum">
              <a:rPr lang="en-US" smtClean="0"/>
              <a:pPr>
                <a:defRPr/>
              </a:pPr>
              <a:t>17</a:t>
            </a:fld>
            <a:endParaRPr lang="en-US"/>
          </a:p>
        </p:txBody>
      </p:sp>
      <p:sp>
        <p:nvSpPr>
          <p:cNvPr id="5" name="Title 1"/>
          <p:cNvSpPr>
            <a:spLocks noGrp="1"/>
          </p:cNvSpPr>
          <p:nvPr>
            <p:ph type="title"/>
          </p:nvPr>
        </p:nvSpPr>
        <p:spPr>
          <a:xfrm>
            <a:off x="446991" y="742926"/>
            <a:ext cx="8229600" cy="504056"/>
          </a:xfrm>
        </p:spPr>
        <p:txBody>
          <a:bodyPr/>
          <a:lstStyle/>
          <a:p>
            <a:r>
              <a:rPr lang="en-US" sz="3200" smtClean="0"/>
              <a:t>MÔI </a:t>
            </a:r>
            <a:r>
              <a:rPr lang="en-US" sz="3200"/>
              <a:t>TRƯỜNG (</a:t>
            </a:r>
            <a:r>
              <a:rPr lang="en-US" sz="3200" err="1"/>
              <a:t>tt</a:t>
            </a:r>
            <a:r>
              <a:rPr lang="en-US" sz="3200"/>
              <a:t>)</a:t>
            </a:r>
          </a:p>
        </p:txBody>
      </p:sp>
    </p:spTree>
    <p:extLst>
      <p:ext uri="{BB962C8B-B14F-4D97-AF65-F5344CB8AC3E}">
        <p14:creationId xmlns:p14="http://schemas.microsoft.com/office/powerpoint/2010/main" val="27833495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553200" y="6023570"/>
            <a:ext cx="2133600" cy="476250"/>
          </a:xfrm>
        </p:spPr>
        <p:txBody>
          <a:bodyPr/>
          <a:lstStyle/>
          <a:p>
            <a:pPr>
              <a:defRPr/>
            </a:pPr>
            <a:fld id="{62912402-182E-467D-8198-A05C7261325A}" type="slidenum">
              <a:rPr lang="en-US" smtClean="0"/>
              <a:pPr>
                <a:defRPr/>
              </a:pPr>
              <a:t>18</a:t>
            </a:fld>
            <a:endParaRPr lang="en-US"/>
          </a:p>
        </p:txBody>
      </p:sp>
      <p:sp>
        <p:nvSpPr>
          <p:cNvPr id="5" name="Title 1"/>
          <p:cNvSpPr txBox="1">
            <a:spLocks/>
          </p:cNvSpPr>
          <p:nvPr/>
        </p:nvSpPr>
        <p:spPr bwMode="auto">
          <a:xfrm>
            <a:off x="838200" y="737085"/>
            <a:ext cx="7772400" cy="61206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sz="3200" kern="0" smtClean="0"/>
              <a:t>5. FILE CẤU HÌNH XML</a:t>
            </a:r>
            <a:endParaRPr lang="en-US" sz="3200" kern="0"/>
          </a:p>
        </p:txBody>
      </p:sp>
      <p:sp>
        <p:nvSpPr>
          <p:cNvPr id="6" name="Subtitle 2"/>
          <p:cNvSpPr txBox="1">
            <a:spLocks/>
          </p:cNvSpPr>
          <p:nvPr/>
        </p:nvSpPr>
        <p:spPr bwMode="auto">
          <a:xfrm>
            <a:off x="838200" y="1365152"/>
            <a:ext cx="7772400" cy="488054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just">
              <a:buFont typeface="Wingdings" panose="05000000000000000000" pitchFamily="2" charset="2"/>
              <a:buChar char="§"/>
            </a:pPr>
            <a:r>
              <a:rPr lang="en-US" sz="2400" kern="0" smtClean="0"/>
              <a:t>Hibernate yêu cầu phải thiết định thông tin các để lớp Java ánh xạ đến các bảng cơ sở dữ liệu. </a:t>
            </a:r>
          </a:p>
          <a:p>
            <a:pPr algn="just">
              <a:buFont typeface="Wingdings" panose="05000000000000000000" pitchFamily="2" charset="2"/>
              <a:buChar char="§"/>
            </a:pPr>
            <a:r>
              <a:rPr lang="en-US" sz="2400" kern="0" smtClean="0"/>
              <a:t>Thông tin được cung cấp dưới dạng Java tiêu chuẩn có tên gọi là hibernate.properties, hoặc dưới dạng file XML có tên </a:t>
            </a:r>
            <a:r>
              <a:rPr lang="en-US" sz="2400" b="1" kern="0" smtClean="0"/>
              <a:t>hibernate.cfg.xml.</a:t>
            </a:r>
          </a:p>
          <a:p>
            <a:pPr algn="just">
              <a:spcAft>
                <a:spcPts val="600"/>
              </a:spcAft>
              <a:buFont typeface="Wingdings" panose="05000000000000000000" pitchFamily="2" charset="2"/>
              <a:buChar char="§"/>
            </a:pPr>
            <a:r>
              <a:rPr lang="en-US" sz="2400"/>
              <a:t>D</a:t>
            </a:r>
            <a:r>
              <a:rPr lang="en-US" sz="2400" smtClean="0"/>
              <a:t>anh </a:t>
            </a:r>
            <a:r>
              <a:rPr lang="en-US" sz="2400"/>
              <a:t>sách các thuộc tính quan </a:t>
            </a:r>
            <a:r>
              <a:rPr lang="en-US" sz="2400" smtClean="0"/>
              <a:t>trọng:</a:t>
            </a:r>
          </a:p>
          <a:p>
            <a:pPr marL="465138" lvl="0" indent="223838"/>
            <a:r>
              <a:rPr lang="en-US" sz="2000" b="1"/>
              <a:t>hibernate.connection.driver_class: </a:t>
            </a:r>
            <a:r>
              <a:rPr lang="en-US" sz="2000"/>
              <a:t>JDBC driver </a:t>
            </a:r>
            <a:r>
              <a:rPr lang="en-US" sz="2000" smtClean="0"/>
              <a:t>class</a:t>
            </a:r>
            <a:endParaRPr lang="en-US" sz="2000"/>
          </a:p>
          <a:p>
            <a:pPr marL="465138" lvl="0" indent="223838"/>
            <a:r>
              <a:rPr lang="en-US" sz="2000" b="1"/>
              <a:t>hibernate.connection.url: </a:t>
            </a:r>
            <a:r>
              <a:rPr lang="en-US" sz="2000"/>
              <a:t>JDBC URL của cơ sở dữ </a:t>
            </a:r>
            <a:r>
              <a:rPr lang="en-US" sz="2000" smtClean="0"/>
              <a:t>liệu</a:t>
            </a:r>
            <a:endParaRPr lang="en-US" sz="2000"/>
          </a:p>
          <a:p>
            <a:pPr marL="465138" lvl="0" indent="223838"/>
            <a:r>
              <a:rPr lang="en-US" sz="2000" b="1"/>
              <a:t>hibernate.connection.driver_class: </a:t>
            </a:r>
            <a:r>
              <a:rPr lang="en-US" sz="2000"/>
              <a:t>JDBC driver </a:t>
            </a:r>
            <a:r>
              <a:rPr lang="en-US" sz="2000" smtClean="0"/>
              <a:t>class</a:t>
            </a:r>
            <a:endParaRPr lang="en-US" sz="2000"/>
          </a:p>
          <a:p>
            <a:pPr marL="465138" lvl="0" indent="223838"/>
            <a:r>
              <a:rPr lang="en-US" sz="2000" b="1"/>
              <a:t>hibernate.connection.url: </a:t>
            </a:r>
            <a:r>
              <a:rPr lang="en-US" sz="2000"/>
              <a:t>JDBC URL của cơ sở dữ </a:t>
            </a:r>
            <a:r>
              <a:rPr lang="en-US" sz="2000" smtClean="0"/>
              <a:t>liệu</a:t>
            </a:r>
            <a:endParaRPr lang="en-US" sz="2000"/>
          </a:p>
          <a:p>
            <a:pPr marL="465138" lvl="0" indent="223838"/>
            <a:r>
              <a:rPr lang="en-US" sz="2000" b="1"/>
              <a:t>hibernate.connection.username: </a:t>
            </a:r>
            <a:r>
              <a:rPr lang="en-US" sz="2000" smtClean="0"/>
              <a:t>username</a:t>
            </a:r>
            <a:endParaRPr lang="en-US" sz="2000"/>
          </a:p>
          <a:p>
            <a:pPr marL="465138" lvl="0" indent="223838"/>
            <a:r>
              <a:rPr lang="en-US" sz="2000" b="1"/>
              <a:t>hibernate.connection.password: </a:t>
            </a:r>
            <a:r>
              <a:rPr lang="en-US" sz="2000" smtClean="0"/>
              <a:t>password</a:t>
            </a:r>
            <a:endParaRPr lang="en-US" sz="2000"/>
          </a:p>
          <a:p>
            <a:pPr lvl="1" algn="just">
              <a:buFont typeface="Wingdings" panose="05000000000000000000" pitchFamily="2" charset="2"/>
              <a:buChar char="§"/>
            </a:pPr>
            <a:endParaRPr lang="en-US" sz="2000" kern="0" smtClean="0"/>
          </a:p>
          <a:p>
            <a:pPr algn="just"/>
            <a:endParaRPr lang="en-US" sz="2000" kern="0" smtClean="0"/>
          </a:p>
          <a:p>
            <a:pPr algn="just"/>
            <a:endParaRPr lang="en-US" sz="2000" kern="0"/>
          </a:p>
        </p:txBody>
      </p:sp>
    </p:spTree>
    <p:extLst>
      <p:ext uri="{BB962C8B-B14F-4D97-AF65-F5344CB8AC3E}">
        <p14:creationId xmlns:p14="http://schemas.microsoft.com/office/powerpoint/2010/main" val="358259912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9571" y="1113358"/>
            <a:ext cx="7975329" cy="5015942"/>
          </a:xfrm>
        </p:spPr>
        <p:txBody>
          <a:bodyPr/>
          <a:lstStyle/>
          <a:p>
            <a:pPr marL="0" indent="0">
              <a:buNone/>
            </a:pPr>
            <a:endParaRPr lang="en-US" sz="2000" smtClean="0"/>
          </a:p>
          <a:p>
            <a:pPr marL="0" indent="0">
              <a:buNone/>
            </a:pPr>
            <a:endParaRPr lang="en-US" sz="2000"/>
          </a:p>
          <a:p>
            <a:pPr marL="0" indent="0">
              <a:buNone/>
            </a:pPr>
            <a:endParaRPr lang="en-US" sz="2000"/>
          </a:p>
        </p:txBody>
      </p:sp>
      <p:sp>
        <p:nvSpPr>
          <p:cNvPr id="5" name="Slide Number Placeholder 4"/>
          <p:cNvSpPr>
            <a:spLocks noGrp="1"/>
          </p:cNvSpPr>
          <p:nvPr>
            <p:ph type="sldNum" sz="quarter" idx="12"/>
          </p:nvPr>
        </p:nvSpPr>
        <p:spPr>
          <a:xfrm>
            <a:off x="6690234" y="6075905"/>
            <a:ext cx="2133600" cy="476250"/>
          </a:xfrm>
        </p:spPr>
        <p:txBody>
          <a:bodyPr/>
          <a:lstStyle/>
          <a:p>
            <a:pPr>
              <a:defRPr/>
            </a:pPr>
            <a:fld id="{62912402-182E-467D-8198-A05C7261325A}" type="slidenum">
              <a:rPr lang="en-US" smtClean="0"/>
              <a:pPr>
                <a:defRPr/>
              </a:pPr>
              <a:t>19</a:t>
            </a:fld>
            <a:endParaRPr lang="en-US"/>
          </a:p>
        </p:txBody>
      </p:sp>
      <p:pic>
        <p:nvPicPr>
          <p:cNvPr id="6" name="Picture 5"/>
          <p:cNvPicPr/>
          <p:nvPr/>
        </p:nvPicPr>
        <p:blipFill>
          <a:blip r:embed="rId2"/>
          <a:stretch>
            <a:fillRect/>
          </a:stretch>
        </p:blipFill>
        <p:spPr>
          <a:xfrm>
            <a:off x="771132" y="512677"/>
            <a:ext cx="7761308" cy="5832648"/>
          </a:xfrm>
          <a:prstGeom prst="rect">
            <a:avLst/>
          </a:prstGeom>
        </p:spPr>
      </p:pic>
    </p:spTree>
    <p:extLst>
      <p:ext uri="{BB962C8B-B14F-4D97-AF65-F5344CB8AC3E}">
        <p14:creationId xmlns:p14="http://schemas.microsoft.com/office/powerpoint/2010/main" val="17658112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846138"/>
            <a:ext cx="7931224" cy="458626"/>
          </a:xfrm>
        </p:spPr>
        <p:txBody>
          <a:bodyPr/>
          <a:lstStyle/>
          <a:p>
            <a:r>
              <a:rPr lang="en-US" sz="3600" smtClean="0">
                <a:solidFill>
                  <a:schemeClr val="tx1"/>
                </a:solidFill>
                <a:latin typeface="Arial" panose="020B0604020202020204" pitchFamily="34" charset="0"/>
                <a:cs typeface="Arial" panose="020B0604020202020204" pitchFamily="34" charset="0"/>
              </a:rPr>
              <a:t>Các thành viên</a:t>
            </a:r>
            <a:endParaRPr lang="en-US" sz="360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55576" y="1600200"/>
            <a:ext cx="7931224" cy="3700463"/>
          </a:xfrm>
        </p:spPr>
        <p:txBody>
          <a:bodyPr/>
          <a:lstStyle/>
          <a:p>
            <a:r>
              <a:rPr lang="en-US" sz="2400" smtClean="0"/>
              <a:t>Phan Hoài Thu</a:t>
            </a:r>
          </a:p>
          <a:p>
            <a:r>
              <a:rPr lang="en-US" sz="2400" smtClean="0"/>
              <a:t>Dương Quang Trà</a:t>
            </a:r>
          </a:p>
          <a:p>
            <a:r>
              <a:rPr lang="en-US" sz="2400" smtClean="0"/>
              <a:t>Nguyễn Hải Cơ</a:t>
            </a:r>
          </a:p>
          <a:p>
            <a:r>
              <a:rPr lang="en-US" sz="2400" smtClean="0"/>
              <a:t>Thái Thị Thu Đông</a:t>
            </a:r>
          </a:p>
          <a:p>
            <a:r>
              <a:rPr lang="en-US" sz="2400" smtClean="0"/>
              <a:t>Cao Khắc Huy</a:t>
            </a:r>
          </a:p>
          <a:p>
            <a:r>
              <a:rPr lang="en-US" sz="2400" smtClean="0"/>
              <a:t>Nguyễn Nhật Khánh</a:t>
            </a:r>
          </a:p>
          <a:p>
            <a:r>
              <a:rPr lang="en-US" sz="2400" smtClean="0"/>
              <a:t>Võ Thị Mỹ Viên</a:t>
            </a:r>
          </a:p>
          <a:p>
            <a:r>
              <a:rPr lang="en-US" sz="2400" smtClean="0"/>
              <a:t>Hồ Duy Tây</a:t>
            </a:r>
          </a:p>
          <a:p>
            <a:r>
              <a:rPr lang="en-US" sz="2400" smtClean="0"/>
              <a:t>Huỳnh Tấn Pháp</a:t>
            </a:r>
          </a:p>
          <a:p>
            <a:r>
              <a:rPr lang="en-US" sz="2400" smtClean="0"/>
              <a:t>Lê Phúc Lợi</a:t>
            </a:r>
            <a:endParaRPr lang="en-US" sz="2400"/>
          </a:p>
        </p:txBody>
      </p:sp>
      <p:sp>
        <p:nvSpPr>
          <p:cNvPr id="4" name="Slide Number Placeholder 3"/>
          <p:cNvSpPr>
            <a:spLocks noGrp="1"/>
          </p:cNvSpPr>
          <p:nvPr>
            <p:ph type="sldNum" sz="quarter" idx="12"/>
          </p:nvPr>
        </p:nvSpPr>
        <p:spPr>
          <a:xfrm>
            <a:off x="6553200" y="6007100"/>
            <a:ext cx="2133600" cy="476250"/>
          </a:xfrm>
        </p:spPr>
        <p:txBody>
          <a:bodyPr/>
          <a:lstStyle/>
          <a:p>
            <a:pPr>
              <a:defRPr/>
            </a:pPr>
            <a:fld id="{62912402-182E-467D-8198-A05C7261325A}" type="slidenum">
              <a:rPr lang="en-US" smtClean="0"/>
              <a:pPr>
                <a:defRPr/>
              </a:pPr>
              <a:t>2</a:t>
            </a:fld>
            <a:endParaRPr lang="en-US"/>
          </a:p>
        </p:txBody>
      </p:sp>
    </p:spTree>
    <p:extLst>
      <p:ext uri="{BB962C8B-B14F-4D97-AF65-F5344CB8AC3E}">
        <p14:creationId xmlns:p14="http://schemas.microsoft.com/office/powerpoint/2010/main" val="2419214509"/>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553200" y="6007100"/>
            <a:ext cx="2133600" cy="476250"/>
          </a:xfrm>
        </p:spPr>
        <p:txBody>
          <a:bodyPr/>
          <a:lstStyle/>
          <a:p>
            <a:pPr>
              <a:defRPr/>
            </a:pPr>
            <a:fld id="{62912402-182E-467D-8198-A05C7261325A}" type="slidenum">
              <a:rPr lang="en-US" smtClean="0"/>
              <a:pPr>
                <a:defRPr/>
              </a:pPr>
              <a:t>20</a:t>
            </a:fld>
            <a:endParaRPr lang="en-US"/>
          </a:p>
        </p:txBody>
      </p:sp>
      <p:sp>
        <p:nvSpPr>
          <p:cNvPr id="5" name="Title 1"/>
          <p:cNvSpPr txBox="1">
            <a:spLocks/>
          </p:cNvSpPr>
          <p:nvPr/>
        </p:nvSpPr>
        <p:spPr bwMode="auto">
          <a:xfrm>
            <a:off x="688660" y="782502"/>
            <a:ext cx="7772400" cy="4680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sz="3200" kern="0" smtClean="0"/>
              <a:t>6. FILE MAPPING</a:t>
            </a:r>
            <a:endParaRPr lang="en-US" sz="3200" kern="0"/>
          </a:p>
        </p:txBody>
      </p:sp>
      <p:sp>
        <p:nvSpPr>
          <p:cNvPr id="6" name="Subtitle 2"/>
          <p:cNvSpPr txBox="1">
            <a:spLocks/>
          </p:cNvSpPr>
          <p:nvPr/>
        </p:nvSpPr>
        <p:spPr bwMode="auto">
          <a:xfrm>
            <a:off x="688660" y="1520788"/>
            <a:ext cx="7772400" cy="489654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buFont typeface="Wingdings" panose="05000000000000000000" pitchFamily="2" charset="2"/>
              <a:buChar char="§"/>
            </a:pPr>
            <a:r>
              <a:rPr lang="en-US" sz="2400" kern="0" smtClean="0"/>
              <a:t>Sử dụng để ánh xạ một hoặc nhiều lớp trong java với các bảng trong database.</a:t>
            </a:r>
          </a:p>
          <a:p>
            <a:pPr>
              <a:buFont typeface="Wingdings" panose="05000000000000000000" pitchFamily="2" charset="2"/>
              <a:buChar char="§"/>
            </a:pPr>
            <a:r>
              <a:rPr lang="en-US" sz="2400" kern="0" smtClean="0"/>
              <a:t>Các phần tử của file mapping trong Hibernate như sau:</a:t>
            </a:r>
          </a:p>
          <a:p>
            <a:pPr marL="630238" indent="-285750"/>
            <a:r>
              <a:rPr lang="en-US" sz="2000" b="1" kern="0" smtClean="0"/>
              <a:t>&lt;hibernate-mapping&gt; root</a:t>
            </a:r>
          </a:p>
          <a:p>
            <a:pPr marL="630238" indent="-285750"/>
            <a:r>
              <a:rPr lang="en-US" sz="2000" b="1" kern="0" smtClean="0"/>
              <a:t>&lt;class&gt; </a:t>
            </a:r>
          </a:p>
          <a:p>
            <a:pPr marL="630238" indent="-285750"/>
            <a:r>
              <a:rPr lang="en-US" sz="2000" b="1" smtClean="0"/>
              <a:t>&lt;</a:t>
            </a:r>
            <a:r>
              <a:rPr lang="en-US" sz="2000" b="1"/>
              <a:t>id</a:t>
            </a:r>
            <a:r>
              <a:rPr lang="en-US" sz="2000" b="1" smtClean="0"/>
              <a:t>&gt;</a:t>
            </a:r>
          </a:p>
          <a:p>
            <a:pPr marL="630238" indent="-285750"/>
            <a:r>
              <a:rPr lang="en-US" sz="2000" b="1" smtClean="0"/>
              <a:t>&lt;meta&gt;</a:t>
            </a:r>
          </a:p>
          <a:p>
            <a:pPr marL="630238" indent="-285750"/>
            <a:r>
              <a:rPr lang="en-US" sz="2000" b="1" smtClean="0"/>
              <a:t>&lt;</a:t>
            </a:r>
            <a:r>
              <a:rPr lang="en-US" sz="2000" b="1"/>
              <a:t>generator</a:t>
            </a:r>
            <a:r>
              <a:rPr lang="en-US" sz="2000" b="1" smtClean="0"/>
              <a:t>&gt;</a:t>
            </a:r>
            <a:endParaRPr lang="en-US" sz="2000" smtClean="0"/>
          </a:p>
          <a:p>
            <a:pPr marL="630238" indent="-285750"/>
            <a:r>
              <a:rPr lang="en-US" sz="2000" b="1" smtClean="0"/>
              <a:t>&lt;</a:t>
            </a:r>
            <a:r>
              <a:rPr lang="en-US" sz="2000" b="1"/>
              <a:t>property&gt;</a:t>
            </a:r>
            <a:r>
              <a:rPr lang="en-US" sz="2000"/>
              <a:t> </a:t>
            </a:r>
            <a:endParaRPr lang="en-US" sz="2000" b="1" smtClean="0"/>
          </a:p>
          <a:p>
            <a:pPr marL="630238" indent="-285750"/>
            <a:endParaRPr lang="en-US" sz="2000" kern="0" smtClean="0"/>
          </a:p>
          <a:p>
            <a:endParaRPr lang="en-US" sz="2000" kern="0"/>
          </a:p>
        </p:txBody>
      </p:sp>
    </p:spTree>
    <p:extLst>
      <p:ext uri="{BB962C8B-B14F-4D97-AF65-F5344CB8AC3E}">
        <p14:creationId xmlns:p14="http://schemas.microsoft.com/office/powerpoint/2010/main" val="18616844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077535"/>
            <a:ext cx="8295197" cy="5004556"/>
          </a:xfrm>
        </p:spPr>
        <p:txBody>
          <a:bodyPr/>
          <a:lstStyle/>
          <a:p>
            <a:pPr marL="0" indent="0">
              <a:buNone/>
            </a:pPr>
            <a:endParaRPr lang="en-US" sz="2000" smtClean="0"/>
          </a:p>
          <a:p>
            <a:pPr marL="0" indent="0">
              <a:buNone/>
            </a:pPr>
            <a:endParaRPr lang="en-US" sz="2000"/>
          </a:p>
          <a:p>
            <a:pPr marL="0" indent="0">
              <a:buNone/>
            </a:pPr>
            <a:endParaRPr lang="en-US" sz="2000" smtClean="0"/>
          </a:p>
          <a:p>
            <a:pPr marL="0" indent="0">
              <a:buNone/>
            </a:pPr>
            <a:endParaRPr lang="en-US" sz="2000" smtClean="0"/>
          </a:p>
          <a:p>
            <a:pPr marL="0" indent="0">
              <a:buNone/>
            </a:pPr>
            <a:r>
              <a:rPr lang="en-US" sz="2000" smtClean="0"/>
              <a:t>   </a:t>
            </a:r>
          </a:p>
          <a:p>
            <a:pPr marL="0" indent="0">
              <a:buNone/>
            </a:pPr>
            <a:endParaRPr lang="en-US" sz="2000"/>
          </a:p>
          <a:p>
            <a:pPr marL="0" indent="0">
              <a:buNone/>
            </a:pPr>
            <a:endParaRPr lang="en-US" sz="2000" smtClean="0"/>
          </a:p>
          <a:p>
            <a:pPr marL="0" indent="0">
              <a:buNone/>
            </a:pPr>
            <a:r>
              <a:rPr lang="en-US" sz="2000"/>
              <a:t> </a:t>
            </a:r>
            <a:r>
              <a:rPr lang="en-US" sz="2000" smtClean="0"/>
              <a:t>          </a:t>
            </a:r>
          </a:p>
          <a:p>
            <a:pPr marL="0" indent="0">
              <a:buNone/>
            </a:pPr>
            <a:endParaRPr lang="en-US" sz="2000" smtClean="0"/>
          </a:p>
        </p:txBody>
      </p:sp>
      <p:sp>
        <p:nvSpPr>
          <p:cNvPr id="10" name="Rectangle 1"/>
          <p:cNvSpPr>
            <a:spLocks noChangeArrowheads="1"/>
          </p:cNvSpPr>
          <p:nvPr/>
        </p:nvSpPr>
        <p:spPr bwMode="auto">
          <a:xfrm>
            <a:off x="1619250" y="33512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0" name="Picture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580" y="512676"/>
            <a:ext cx="7560840" cy="5744344"/>
          </a:xfrm>
          <a:prstGeom prst="rect">
            <a:avLst/>
          </a:prstGeom>
        </p:spPr>
      </p:pic>
      <p:sp>
        <p:nvSpPr>
          <p:cNvPr id="4" name="Slide Number Placeholder 3"/>
          <p:cNvSpPr>
            <a:spLocks noGrp="1"/>
          </p:cNvSpPr>
          <p:nvPr>
            <p:ph type="sldNum" sz="quarter" idx="12"/>
          </p:nvPr>
        </p:nvSpPr>
        <p:spPr>
          <a:xfrm>
            <a:off x="6624446" y="6018895"/>
            <a:ext cx="2133600" cy="476250"/>
          </a:xfrm>
        </p:spPr>
        <p:txBody>
          <a:bodyPr/>
          <a:lstStyle/>
          <a:p>
            <a:pPr>
              <a:defRPr/>
            </a:pPr>
            <a:fld id="{62912402-182E-467D-8198-A05C7261325A}" type="slidenum">
              <a:rPr lang="en-US" smtClean="0"/>
              <a:pPr>
                <a:defRPr/>
              </a:pPr>
              <a:t>21</a:t>
            </a:fld>
            <a:endParaRPr lang="en-US"/>
          </a:p>
        </p:txBody>
      </p:sp>
    </p:spTree>
    <p:extLst>
      <p:ext uri="{BB962C8B-B14F-4D97-AF65-F5344CB8AC3E}">
        <p14:creationId xmlns:p14="http://schemas.microsoft.com/office/powerpoint/2010/main" val="3957563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575556" y="984259"/>
            <a:ext cx="8229600" cy="5184576"/>
          </a:xfrm>
        </p:spPr>
        <p:txBody>
          <a:bodyPr/>
          <a:lstStyle/>
          <a:p>
            <a:pPr marL="0" indent="0">
              <a:buNone/>
            </a:pPr>
            <a:endParaRPr lang="en-US" sz="2000" smtClean="0"/>
          </a:p>
          <a:p>
            <a:pPr marL="0" indent="0">
              <a:buNone/>
            </a:pPr>
            <a:endParaRPr lang="en-US" sz="2000"/>
          </a:p>
          <a:p>
            <a:pPr marL="0" indent="0">
              <a:buNone/>
            </a:pPr>
            <a:endParaRPr lang="en-US" sz="2000" smtClean="0"/>
          </a:p>
          <a:p>
            <a:pPr marL="0" indent="0">
              <a:buNone/>
            </a:pPr>
            <a:endParaRPr lang="en-US" sz="2000"/>
          </a:p>
          <a:p>
            <a:pPr marL="0" indent="0">
              <a:buNone/>
            </a:pPr>
            <a:endParaRPr lang="en-US" sz="2000"/>
          </a:p>
          <a:p>
            <a:pPr marL="0" indent="0">
              <a:buNone/>
            </a:pPr>
            <a:endParaRPr lang="en-US" sz="200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8956" y="584684"/>
            <a:ext cx="7117460" cy="162018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8956" y="2281254"/>
            <a:ext cx="7117460" cy="3963971"/>
          </a:xfrm>
          <a:prstGeom prst="rect">
            <a:avLst/>
          </a:prstGeom>
        </p:spPr>
      </p:pic>
      <p:sp>
        <p:nvSpPr>
          <p:cNvPr id="3" name="Slide Number Placeholder 2"/>
          <p:cNvSpPr>
            <a:spLocks noGrp="1"/>
          </p:cNvSpPr>
          <p:nvPr>
            <p:ph type="sldNum" sz="quarter" idx="12"/>
          </p:nvPr>
        </p:nvSpPr>
        <p:spPr>
          <a:xfrm>
            <a:off x="6661301" y="6011813"/>
            <a:ext cx="2133600" cy="476250"/>
          </a:xfrm>
        </p:spPr>
        <p:txBody>
          <a:bodyPr/>
          <a:lstStyle/>
          <a:p>
            <a:pPr>
              <a:defRPr/>
            </a:pPr>
            <a:fld id="{62912402-182E-467D-8198-A05C7261325A}" type="slidenum">
              <a:rPr lang="en-US" smtClean="0"/>
              <a:pPr>
                <a:defRPr/>
              </a:pPr>
              <a:t>22</a:t>
            </a:fld>
            <a:endParaRPr lang="en-US"/>
          </a:p>
        </p:txBody>
      </p:sp>
    </p:spTree>
    <p:extLst>
      <p:ext uri="{BB962C8B-B14F-4D97-AF65-F5344CB8AC3E}">
        <p14:creationId xmlns:p14="http://schemas.microsoft.com/office/powerpoint/2010/main" val="18210108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660232" y="6035955"/>
            <a:ext cx="2133600" cy="476250"/>
          </a:xfrm>
        </p:spPr>
        <p:txBody>
          <a:bodyPr/>
          <a:lstStyle/>
          <a:p>
            <a:pPr>
              <a:defRPr/>
            </a:pPr>
            <a:fld id="{62912402-182E-467D-8198-A05C7261325A}" type="slidenum">
              <a:rPr lang="en-US" smtClean="0"/>
              <a:pPr>
                <a:defRPr/>
              </a:pPr>
              <a:t>23</a:t>
            </a:fld>
            <a:endParaRPr lang="en-US"/>
          </a:p>
        </p:txBody>
      </p:sp>
      <p:sp>
        <p:nvSpPr>
          <p:cNvPr id="5" name="Title 1"/>
          <p:cNvSpPr txBox="1">
            <a:spLocks/>
          </p:cNvSpPr>
          <p:nvPr/>
        </p:nvSpPr>
        <p:spPr bwMode="auto">
          <a:xfrm>
            <a:off x="685800" y="620689"/>
            <a:ext cx="7772400" cy="68407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sz="3200" kern="0" smtClean="0"/>
              <a:t>7. THUỘC TÍNH TYPE</a:t>
            </a:r>
            <a:endParaRPr lang="en-US" sz="3200" kern="0"/>
          </a:p>
        </p:txBody>
      </p:sp>
      <p:sp>
        <p:nvSpPr>
          <p:cNvPr id="6" name="Subtitle 2"/>
          <p:cNvSpPr txBox="1">
            <a:spLocks/>
          </p:cNvSpPr>
          <p:nvPr/>
        </p:nvSpPr>
        <p:spPr bwMode="auto">
          <a:xfrm>
            <a:off x="685800" y="1328048"/>
            <a:ext cx="7772400" cy="476524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endParaRPr lang="en-US" sz="2000" kern="0" smtClean="0"/>
          </a:p>
          <a:p>
            <a:endParaRPr lang="en-US" sz="2000" kern="0" smtClean="0"/>
          </a:p>
          <a:p>
            <a:endParaRPr lang="en-US" sz="2000" kern="0" smtClean="0"/>
          </a:p>
          <a:p>
            <a:endParaRPr lang="en-US" sz="2000" kern="0" smtClean="0"/>
          </a:p>
          <a:p>
            <a:endParaRPr lang="en-US" sz="2000" kern="0" smtClean="0"/>
          </a:p>
          <a:p>
            <a:endParaRPr lang="en-US" sz="2000" kern="0" smtClean="0"/>
          </a:p>
          <a:p>
            <a:endParaRPr lang="en-US" sz="2000" kern="0" smtClean="0"/>
          </a:p>
        </p:txBody>
      </p:sp>
      <p:pic>
        <p:nvPicPr>
          <p:cNvPr id="7" name="Picture 6" descr="kieu du lieu anh xa trong Hiberante"/>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563669"/>
            <a:ext cx="7308812" cy="3709647"/>
          </a:xfrm>
          <a:prstGeom prst="rect">
            <a:avLst/>
          </a:prstGeom>
          <a:noFill/>
          <a:ln>
            <a:noFill/>
          </a:ln>
        </p:spPr>
      </p:pic>
      <p:sp>
        <p:nvSpPr>
          <p:cNvPr id="9" name="Rectangle 8"/>
          <p:cNvSpPr/>
          <p:nvPr/>
        </p:nvSpPr>
        <p:spPr>
          <a:xfrm>
            <a:off x="791580" y="1340057"/>
            <a:ext cx="7560840" cy="1200329"/>
          </a:xfrm>
          <a:prstGeom prst="rect">
            <a:avLst/>
          </a:prstGeom>
        </p:spPr>
        <p:txBody>
          <a:bodyPr wrap="square">
            <a:spAutoFit/>
          </a:bodyPr>
          <a:lstStyle/>
          <a:p>
            <a:r>
              <a:rPr lang="en-US" sz="2400">
                <a:ea typeface="Calibri" panose="020F0502020204030204" pitchFamily="34" charset="0"/>
              </a:rPr>
              <a:t>Khi bạn chuẩn bị tạo tài liệu mapping trong Hibernate, bạn phải ánh xạ các kiểu dữ liệu Java vào các kiểu dữ liệu RDBMS</a:t>
            </a:r>
            <a:endParaRPr lang="en-US" sz="2400"/>
          </a:p>
        </p:txBody>
      </p:sp>
    </p:spTree>
    <p:extLst>
      <p:ext uri="{BB962C8B-B14F-4D97-AF65-F5344CB8AC3E}">
        <p14:creationId xmlns:p14="http://schemas.microsoft.com/office/powerpoint/2010/main" val="13934070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3968" y="512676"/>
            <a:ext cx="8229600" cy="706090"/>
          </a:xfrm>
        </p:spPr>
        <p:txBody>
          <a:bodyPr/>
          <a:lstStyle/>
          <a:p>
            <a:r>
              <a:rPr lang="en-US" sz="3200" smtClean="0"/>
              <a:t>THUỘC </a:t>
            </a:r>
            <a:r>
              <a:rPr lang="en-US" sz="3200"/>
              <a:t>TÍNH </a:t>
            </a:r>
            <a:r>
              <a:rPr lang="en-US" sz="3200" smtClean="0"/>
              <a:t>TYPE (</a:t>
            </a:r>
            <a:r>
              <a:rPr lang="en-US" sz="3200" err="1" smtClean="0"/>
              <a:t>tt</a:t>
            </a:r>
            <a:r>
              <a:rPr lang="en-US" sz="3200" smtClean="0"/>
              <a:t>)</a:t>
            </a:r>
            <a:endParaRPr lang="en-US" sz="3200"/>
          </a:p>
        </p:txBody>
      </p:sp>
      <p:sp>
        <p:nvSpPr>
          <p:cNvPr id="3" name="Content Placeholder 2"/>
          <p:cNvSpPr>
            <a:spLocks noGrp="1"/>
          </p:cNvSpPr>
          <p:nvPr>
            <p:ph idx="1"/>
          </p:nvPr>
        </p:nvSpPr>
        <p:spPr>
          <a:xfrm>
            <a:off x="683568" y="1218766"/>
            <a:ext cx="8021972" cy="5018546"/>
          </a:xfrm>
        </p:spPr>
        <p:txBody>
          <a:bodyPr/>
          <a:lstStyle/>
          <a:p>
            <a:pPr>
              <a:buFont typeface="Wingdings" panose="05000000000000000000" pitchFamily="2" charset="2"/>
              <a:buChar char="§"/>
            </a:pPr>
            <a:r>
              <a:rPr lang="en-US" sz="2400" smtClean="0"/>
              <a:t>Các kiểu dữ liệu nguyên thủy:</a:t>
            </a:r>
          </a:p>
          <a:p>
            <a:pPr marL="0" indent="0">
              <a:buNone/>
            </a:pPr>
            <a:r>
              <a:rPr lang="en-US" sz="2000"/>
              <a:t> </a:t>
            </a:r>
            <a:r>
              <a:rPr lang="en-US" sz="2000" smtClean="0"/>
              <a:t>                                                         </a:t>
            </a:r>
          </a:p>
          <a:p>
            <a:pPr marL="0" indent="0">
              <a:buNone/>
            </a:pPr>
            <a:r>
              <a:rPr lang="en-US" sz="2000"/>
              <a:t> </a:t>
            </a:r>
            <a:r>
              <a:rPr lang="en-US" sz="2000" smtClean="0"/>
              <a:t> </a:t>
            </a:r>
          </a:p>
          <a:p>
            <a:pPr marL="0" indent="0">
              <a:buNone/>
            </a:pPr>
            <a:r>
              <a:rPr lang="en-US" sz="2000"/>
              <a:t> </a:t>
            </a:r>
            <a:r>
              <a:rPr lang="en-US" sz="2000" smtClean="0"/>
              <a:t>      </a:t>
            </a:r>
            <a:endParaRPr lang="en-US" sz="2000"/>
          </a:p>
        </p:txBody>
      </p:sp>
      <p:graphicFrame>
        <p:nvGraphicFramePr>
          <p:cNvPr id="4" name="Table 3"/>
          <p:cNvGraphicFramePr>
            <a:graphicFrameLocks noGrp="1"/>
          </p:cNvGraphicFramePr>
          <p:nvPr>
            <p:extLst>
              <p:ext uri="{D42A27DB-BD31-4B8C-83A1-F6EECF244321}">
                <p14:modId xmlns:p14="http://schemas.microsoft.com/office/powerpoint/2010/main" val="754090352"/>
              </p:ext>
            </p:extLst>
          </p:nvPr>
        </p:nvGraphicFramePr>
        <p:xfrm>
          <a:off x="1115616" y="1736812"/>
          <a:ext cx="7236804" cy="4320482"/>
        </p:xfrm>
        <a:graphic>
          <a:graphicData uri="http://schemas.openxmlformats.org/drawingml/2006/table">
            <a:tbl>
              <a:tblPr firstRow="1" firstCol="1" bandRow="1"/>
              <a:tblGrid>
                <a:gridCol w="1656184">
                  <a:extLst>
                    <a:ext uri="{9D8B030D-6E8A-4147-A177-3AD203B41FA5}">
                      <a16:colId xmlns:a16="http://schemas.microsoft.com/office/drawing/2014/main" val="20000"/>
                    </a:ext>
                  </a:extLst>
                </a:gridCol>
                <a:gridCol w="3060340">
                  <a:extLst>
                    <a:ext uri="{9D8B030D-6E8A-4147-A177-3AD203B41FA5}">
                      <a16:colId xmlns:a16="http://schemas.microsoft.com/office/drawing/2014/main" val="20001"/>
                    </a:ext>
                  </a:extLst>
                </a:gridCol>
                <a:gridCol w="2520280">
                  <a:extLst>
                    <a:ext uri="{9D8B030D-6E8A-4147-A177-3AD203B41FA5}">
                      <a16:colId xmlns:a16="http://schemas.microsoft.com/office/drawing/2014/main" val="20002"/>
                    </a:ext>
                  </a:extLst>
                </a:gridCol>
              </a:tblGrid>
              <a:tr h="514571">
                <a:tc>
                  <a:txBody>
                    <a:bodyPr/>
                    <a:lstStyle/>
                    <a:p>
                      <a:pPr marL="114300" indent="-114300">
                        <a:lnSpc>
                          <a:spcPct val="107000"/>
                        </a:lnSpc>
                        <a:spcAft>
                          <a:spcPts val="800"/>
                        </a:spcAft>
                      </a:pPr>
                      <a:r>
                        <a:rPr lang="en-US" sz="14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Mapping type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9961" marR="39961" marT="39961" marB="39961">
                    <a:lnL w="12700" cap="flat" cmpd="sng" algn="ctr">
                      <a:solidFill>
                        <a:srgbClr val="DDDDDD"/>
                      </a:solidFill>
                      <a:prstDash val="solid"/>
                      <a:round/>
                      <a:headEnd type="none" w="med" len="med"/>
                      <a:tailEnd type="none" w="med" len="med"/>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EEEEEE"/>
                    </a:solidFill>
                  </a:tcPr>
                </a:tc>
                <a:tc>
                  <a:txBody>
                    <a:bodyPr/>
                    <a:lstStyle/>
                    <a:p>
                      <a:pPr>
                        <a:lnSpc>
                          <a:spcPct val="107000"/>
                        </a:lnSpc>
                        <a:spcAft>
                          <a:spcPts val="800"/>
                        </a:spcAft>
                      </a:pPr>
                      <a:r>
                        <a:rPr lang="en-US" sz="14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Java type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9961" marR="39961" marT="39961" marB="39961">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EEEEEE"/>
                    </a:solidFill>
                  </a:tcPr>
                </a:tc>
                <a:tc>
                  <a:txBody>
                    <a:bodyPr/>
                    <a:lstStyle/>
                    <a:p>
                      <a:pPr>
                        <a:lnSpc>
                          <a:spcPct val="107000"/>
                        </a:lnSpc>
                        <a:spcAft>
                          <a:spcPts val="800"/>
                        </a:spcAft>
                      </a:pPr>
                      <a:r>
                        <a:rPr lang="en-US" sz="14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ANSI SQL Type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9961" marR="39961" marT="39961" marB="39961">
                    <a:lnL>
                      <a:noFill/>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374188">
                <a:tc>
                  <a:txBody>
                    <a:bodyPr/>
                    <a:lstStyle/>
                    <a:p>
                      <a:pPr>
                        <a:lnSpc>
                          <a:spcPct val="107000"/>
                        </a:lnSpc>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integer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9961" marR="39961" marT="39961" marB="39961">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lnSpc>
                          <a:spcPct val="107000"/>
                        </a:lnSpc>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int hoặc java.lang.Integer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9961" marR="39961" marT="39961" marB="39961">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lnSpc>
                          <a:spcPct val="107000"/>
                        </a:lnSpc>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INTEGER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9961" marR="39961" marT="39961" marB="39961">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374188">
                <a:tc>
                  <a:txBody>
                    <a:bodyPr/>
                    <a:lstStyle/>
                    <a:p>
                      <a:pPr>
                        <a:lnSpc>
                          <a:spcPct val="107000"/>
                        </a:lnSpc>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long</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9961" marR="39961" marT="39961" marB="39961">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lnSpc>
                          <a:spcPct val="107000"/>
                        </a:lnSpc>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long hoặc java.lang.Long</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9961" marR="39961" marT="39961" marB="39961">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lnSpc>
                          <a:spcPct val="107000"/>
                        </a:lnSpc>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BIGINT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9961" marR="39961" marT="39961" marB="39961">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374188">
                <a:tc>
                  <a:txBody>
                    <a:bodyPr/>
                    <a:lstStyle/>
                    <a:p>
                      <a:pPr>
                        <a:lnSpc>
                          <a:spcPct val="107000"/>
                        </a:lnSpc>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short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9961" marR="39961" marT="39961" marB="39961">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lnSpc>
                          <a:spcPct val="107000"/>
                        </a:lnSpc>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short hoặc java.lang.Short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9961" marR="39961" marT="39961" marB="39961">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lnSpc>
                          <a:spcPct val="107000"/>
                        </a:lnSpc>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SMALLINT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9961" marR="39961" marT="39961" marB="39961">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374188">
                <a:tc>
                  <a:txBody>
                    <a:bodyPr/>
                    <a:lstStyle/>
                    <a:p>
                      <a:pPr>
                        <a:lnSpc>
                          <a:spcPct val="107000"/>
                        </a:lnSpc>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float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9961" marR="39961" marT="39961" marB="39961">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lnSpc>
                          <a:spcPct val="107000"/>
                        </a:lnSpc>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float hoặc java.lang.Float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9961" marR="39961" marT="39961" marB="39961">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lnSpc>
                          <a:spcPct val="107000"/>
                        </a:lnSpc>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FLOAT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9961" marR="39961" marT="39961" marB="39961">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r h="438219">
                <a:tc>
                  <a:txBody>
                    <a:bodyPr/>
                    <a:lstStyle/>
                    <a:p>
                      <a:pPr>
                        <a:lnSpc>
                          <a:spcPct val="107000"/>
                        </a:lnSpc>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double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9961" marR="39961" marT="39961" marB="39961">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lnSpc>
                          <a:spcPct val="107000"/>
                        </a:lnSpc>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double hoặc java.lang.Double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9961" marR="39961" marT="39961" marB="39961">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lnSpc>
                          <a:spcPct val="107000"/>
                        </a:lnSpc>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DOUBLE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9961" marR="39961" marT="39961" marB="39961">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5"/>
                  </a:ext>
                </a:extLst>
              </a:tr>
              <a:tr h="374188">
                <a:tc>
                  <a:txBody>
                    <a:bodyPr/>
                    <a:lstStyle/>
                    <a:p>
                      <a:pPr>
                        <a:lnSpc>
                          <a:spcPct val="107000"/>
                        </a:lnSpc>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big_decimal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9961" marR="39961" marT="39961" marB="39961">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lnSpc>
                          <a:spcPct val="107000"/>
                        </a:lnSpc>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java.math.BigDecimal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9961" marR="39961" marT="39961" marB="39961">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lnSpc>
                          <a:spcPct val="107000"/>
                        </a:lnSpc>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NUMERIC</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9961" marR="39961" marT="39961" marB="39961">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6"/>
                  </a:ext>
                </a:extLst>
              </a:tr>
              <a:tr h="374188">
                <a:tc>
                  <a:txBody>
                    <a:bodyPr/>
                    <a:lstStyle/>
                    <a:p>
                      <a:pPr>
                        <a:lnSpc>
                          <a:spcPct val="107000"/>
                        </a:lnSpc>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character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9961" marR="39961" marT="39961" marB="39961">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lnSpc>
                          <a:spcPct val="107000"/>
                        </a:lnSpc>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java.lang.String</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9961" marR="39961" marT="39961" marB="39961">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lnSpc>
                          <a:spcPct val="107000"/>
                        </a:lnSpc>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CHAR(1)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9961" marR="39961" marT="39961" marB="39961">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7"/>
                  </a:ext>
                </a:extLst>
              </a:tr>
              <a:tr h="374188">
                <a:tc>
                  <a:txBody>
                    <a:bodyPr/>
                    <a:lstStyle/>
                    <a:p>
                      <a:pPr>
                        <a:lnSpc>
                          <a:spcPct val="107000"/>
                        </a:lnSpc>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string</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9961" marR="39961" marT="39961" marB="39961">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lnSpc>
                          <a:spcPct val="107000"/>
                        </a:lnSpc>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java.lang.String</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9961" marR="39961" marT="39961" marB="39961">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lnSpc>
                          <a:spcPct val="107000"/>
                        </a:lnSpc>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VARCHAR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9961" marR="39961" marT="39961" marB="39961">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8"/>
                  </a:ext>
                </a:extLst>
              </a:tr>
              <a:tr h="374188">
                <a:tc>
                  <a:txBody>
                    <a:bodyPr/>
                    <a:lstStyle/>
                    <a:p>
                      <a:pPr>
                        <a:lnSpc>
                          <a:spcPct val="107000"/>
                        </a:lnSpc>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byte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9961" marR="39961" marT="39961" marB="39961">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lnSpc>
                          <a:spcPct val="107000"/>
                        </a:lnSpc>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byte hoặc java.lang.Byte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9961" marR="39961" marT="39961" marB="39961">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lnSpc>
                          <a:spcPct val="107000"/>
                        </a:lnSpc>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TINYINT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9961" marR="39961" marT="39961" marB="39961">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9"/>
                  </a:ext>
                </a:extLst>
              </a:tr>
              <a:tr h="374188">
                <a:tc>
                  <a:txBody>
                    <a:bodyPr/>
                    <a:lstStyle/>
                    <a:p>
                      <a:pPr>
                        <a:lnSpc>
                          <a:spcPct val="107000"/>
                        </a:lnSpc>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boolean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9961" marR="39961" marT="39961" marB="39961">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lnSpc>
                          <a:spcPct val="107000"/>
                        </a:lnSpc>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boolean hoặc java.lang.Boolean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9961" marR="39961" marT="39961" marB="39961">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lnSpc>
                          <a:spcPct val="107000"/>
                        </a:lnSpc>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BIT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9961" marR="39961" marT="39961" marB="39961">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
        <p:nvSpPr>
          <p:cNvPr id="5" name="Slide Number Placeholder 4"/>
          <p:cNvSpPr>
            <a:spLocks noGrp="1"/>
          </p:cNvSpPr>
          <p:nvPr>
            <p:ph type="sldNum" sz="quarter" idx="12"/>
          </p:nvPr>
        </p:nvSpPr>
        <p:spPr>
          <a:xfrm>
            <a:off x="6574839" y="6063436"/>
            <a:ext cx="2133600" cy="476250"/>
          </a:xfrm>
        </p:spPr>
        <p:txBody>
          <a:bodyPr/>
          <a:lstStyle/>
          <a:p>
            <a:pPr>
              <a:defRPr/>
            </a:pPr>
            <a:fld id="{62912402-182E-467D-8198-A05C7261325A}" type="slidenum">
              <a:rPr lang="en-US" smtClean="0"/>
              <a:pPr>
                <a:defRPr/>
              </a:pPr>
              <a:t>24</a:t>
            </a:fld>
            <a:endParaRPr lang="en-US"/>
          </a:p>
        </p:txBody>
      </p:sp>
    </p:spTree>
    <p:extLst>
      <p:ext uri="{BB962C8B-B14F-4D97-AF65-F5344CB8AC3E}">
        <p14:creationId xmlns:p14="http://schemas.microsoft.com/office/powerpoint/2010/main" val="14728003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smtClean="0"/>
              <a:t> </a:t>
            </a:r>
            <a:r>
              <a:rPr lang="en-US" sz="3200"/>
              <a:t>THUỘC TÍNH TYPE (</a:t>
            </a:r>
            <a:r>
              <a:rPr lang="en-US" sz="3200" err="1"/>
              <a:t>tt</a:t>
            </a:r>
            <a:r>
              <a:rPr lang="en-US" sz="3200"/>
              <a:t>)</a:t>
            </a:r>
          </a:p>
        </p:txBody>
      </p:sp>
      <p:sp>
        <p:nvSpPr>
          <p:cNvPr id="3" name="Content Placeholder 2"/>
          <p:cNvSpPr>
            <a:spLocks noGrp="1"/>
          </p:cNvSpPr>
          <p:nvPr>
            <p:ph idx="1"/>
          </p:nvPr>
        </p:nvSpPr>
        <p:spPr>
          <a:xfrm>
            <a:off x="683568" y="1124743"/>
            <a:ext cx="7990408" cy="5120481"/>
          </a:xfrm>
        </p:spPr>
        <p:txBody>
          <a:bodyPr/>
          <a:lstStyle/>
          <a:p>
            <a:pPr>
              <a:buFont typeface="Wingdings" panose="05000000000000000000" pitchFamily="2" charset="2"/>
              <a:buChar char="§"/>
            </a:pPr>
            <a:r>
              <a:rPr lang="en-US" sz="2400" smtClean="0"/>
              <a:t>Các kiểu Date and Time</a:t>
            </a:r>
          </a:p>
          <a:p>
            <a:pPr marL="0" indent="0">
              <a:buNone/>
            </a:pPr>
            <a:r>
              <a:rPr lang="en-US" sz="2000"/>
              <a:t> </a:t>
            </a:r>
            <a:r>
              <a:rPr lang="en-US" sz="2000" smtClean="0"/>
              <a:t>  </a:t>
            </a:r>
          </a:p>
          <a:p>
            <a:pPr marL="0" indent="0">
              <a:buNone/>
            </a:pPr>
            <a:endParaRPr lang="en-US" sz="2000"/>
          </a:p>
          <a:p>
            <a:pPr marL="0" indent="0">
              <a:buNone/>
            </a:pPr>
            <a:endParaRPr lang="en-US" sz="2000" smtClean="0"/>
          </a:p>
          <a:p>
            <a:pPr marL="0" indent="0">
              <a:buNone/>
            </a:pPr>
            <a:endParaRPr lang="en-US" sz="2000"/>
          </a:p>
          <a:p>
            <a:pPr marL="0" indent="0">
              <a:buNone/>
            </a:pPr>
            <a:endParaRPr lang="en-US" sz="2000" smtClean="0"/>
          </a:p>
          <a:p>
            <a:pPr>
              <a:spcBef>
                <a:spcPts val="1200"/>
              </a:spcBef>
              <a:buFont typeface="Wingdings" panose="05000000000000000000" pitchFamily="2" charset="2"/>
              <a:buChar char="§"/>
            </a:pPr>
            <a:r>
              <a:rPr lang="en-US" sz="2400" smtClean="0"/>
              <a:t>Các kiểu Binary và đối tượng lớn</a:t>
            </a:r>
          </a:p>
          <a:p>
            <a:pPr marL="0" indent="0">
              <a:buNone/>
            </a:pPr>
            <a:r>
              <a:rPr lang="en-US" sz="2000" smtClean="0"/>
              <a:t>        </a:t>
            </a:r>
            <a:endParaRPr lang="en-US" sz="2000"/>
          </a:p>
        </p:txBody>
      </p:sp>
      <p:graphicFrame>
        <p:nvGraphicFramePr>
          <p:cNvPr id="4" name="Table 3"/>
          <p:cNvGraphicFramePr>
            <a:graphicFrameLocks noGrp="1"/>
          </p:cNvGraphicFramePr>
          <p:nvPr>
            <p:extLst>
              <p:ext uri="{D42A27DB-BD31-4B8C-83A1-F6EECF244321}">
                <p14:modId xmlns:p14="http://schemas.microsoft.com/office/powerpoint/2010/main" val="4264640574"/>
              </p:ext>
            </p:extLst>
          </p:nvPr>
        </p:nvGraphicFramePr>
        <p:xfrm>
          <a:off x="1492419" y="1556792"/>
          <a:ext cx="6372706" cy="1845947"/>
        </p:xfrm>
        <a:graphic>
          <a:graphicData uri="http://schemas.openxmlformats.org/drawingml/2006/table">
            <a:tbl>
              <a:tblPr firstRow="1" firstCol="1" bandRow="1"/>
              <a:tblGrid>
                <a:gridCol w="1669417">
                  <a:extLst>
                    <a:ext uri="{9D8B030D-6E8A-4147-A177-3AD203B41FA5}">
                      <a16:colId xmlns:a16="http://schemas.microsoft.com/office/drawing/2014/main" val="20000"/>
                    </a:ext>
                  </a:extLst>
                </a:gridCol>
                <a:gridCol w="3332391">
                  <a:extLst>
                    <a:ext uri="{9D8B030D-6E8A-4147-A177-3AD203B41FA5}">
                      <a16:colId xmlns:a16="http://schemas.microsoft.com/office/drawing/2014/main" val="20001"/>
                    </a:ext>
                  </a:extLst>
                </a:gridCol>
                <a:gridCol w="1370898">
                  <a:extLst>
                    <a:ext uri="{9D8B030D-6E8A-4147-A177-3AD203B41FA5}">
                      <a16:colId xmlns:a16="http://schemas.microsoft.com/office/drawing/2014/main" val="20002"/>
                    </a:ext>
                  </a:extLst>
                </a:gridCol>
              </a:tblGrid>
              <a:tr h="441766">
                <a:tc>
                  <a:txBody>
                    <a:bodyPr/>
                    <a:lstStyle/>
                    <a:p>
                      <a:pPr>
                        <a:lnSpc>
                          <a:spcPct val="107000"/>
                        </a:lnSpc>
                        <a:spcAft>
                          <a:spcPts val="800"/>
                        </a:spcAft>
                      </a:pPr>
                      <a:r>
                        <a:rPr lang="en-US" sz="14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Mapping type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DDDDDD"/>
                      </a:solidFill>
                      <a:prstDash val="solid"/>
                      <a:round/>
                      <a:headEnd type="none" w="med" len="med"/>
                      <a:tailEnd type="none" w="med" len="med"/>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EEEEEE"/>
                    </a:solidFill>
                  </a:tcPr>
                </a:tc>
                <a:tc>
                  <a:txBody>
                    <a:bodyPr/>
                    <a:lstStyle/>
                    <a:p>
                      <a:pPr>
                        <a:lnSpc>
                          <a:spcPct val="107000"/>
                        </a:lnSpc>
                        <a:spcAft>
                          <a:spcPts val="800"/>
                        </a:spcAft>
                      </a:pPr>
                      <a:r>
                        <a:rPr lang="en-US" sz="14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Java type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EEEEEE"/>
                    </a:solidFill>
                  </a:tcPr>
                </a:tc>
                <a:tc>
                  <a:txBody>
                    <a:bodyPr/>
                    <a:lstStyle/>
                    <a:p>
                      <a:pPr>
                        <a:lnSpc>
                          <a:spcPct val="107000"/>
                        </a:lnSpc>
                        <a:spcAft>
                          <a:spcPts val="800"/>
                        </a:spcAft>
                      </a:pPr>
                      <a:r>
                        <a:rPr lang="en-US" sz="14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ANSI SQL Type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a:noFill/>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291465">
                <a:tc>
                  <a:txBody>
                    <a:bodyPr/>
                    <a:lstStyle/>
                    <a:p>
                      <a:pPr>
                        <a:lnSpc>
                          <a:spcPct val="107000"/>
                        </a:lnSpc>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date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lnSpc>
                          <a:spcPct val="107000"/>
                        </a:lnSpc>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java.util.Date hoặc java.sql.Date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lnSpc>
                          <a:spcPct val="107000"/>
                        </a:lnSpc>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DATE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281940">
                <a:tc>
                  <a:txBody>
                    <a:bodyPr/>
                    <a:lstStyle/>
                    <a:p>
                      <a:pPr>
                        <a:lnSpc>
                          <a:spcPct val="107000"/>
                        </a:lnSpc>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time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lnSpc>
                          <a:spcPct val="107000"/>
                        </a:lnSpc>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java.util.Date hoặc java.sql.Time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lnSpc>
                          <a:spcPct val="107000"/>
                        </a:lnSpc>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TIME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281940">
                <a:tc>
                  <a:txBody>
                    <a:bodyPr/>
                    <a:lstStyle/>
                    <a:p>
                      <a:pPr>
                        <a:lnSpc>
                          <a:spcPct val="107000"/>
                        </a:lnSpc>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calendar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lnSpc>
                          <a:spcPct val="107000"/>
                        </a:lnSpc>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java.util.Calendar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lnSpc>
                          <a:spcPct val="107000"/>
                        </a:lnSpc>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TIMESTAMP</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r h="291465">
                <a:tc>
                  <a:txBody>
                    <a:bodyPr/>
                    <a:lstStyle/>
                    <a:p>
                      <a:pPr>
                        <a:lnSpc>
                          <a:spcPct val="107000"/>
                        </a:lnSpc>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calendar_date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lnSpc>
                          <a:spcPct val="107000"/>
                        </a:lnSpc>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java.util.Calendar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lnSpc>
                          <a:spcPct val="107000"/>
                        </a:lnSpc>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DATE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699997052"/>
              </p:ext>
            </p:extLst>
          </p:nvPr>
        </p:nvGraphicFramePr>
        <p:xfrm>
          <a:off x="1492418" y="3969060"/>
          <a:ext cx="6372707" cy="1980221"/>
        </p:xfrm>
        <a:graphic>
          <a:graphicData uri="http://schemas.openxmlformats.org/drawingml/2006/table">
            <a:tbl>
              <a:tblPr firstRow="1" firstCol="1" bandRow="1"/>
              <a:tblGrid>
                <a:gridCol w="1279382">
                  <a:extLst>
                    <a:ext uri="{9D8B030D-6E8A-4147-A177-3AD203B41FA5}">
                      <a16:colId xmlns:a16="http://schemas.microsoft.com/office/drawing/2014/main" val="20000"/>
                    </a:ext>
                  </a:extLst>
                </a:gridCol>
                <a:gridCol w="2664296">
                  <a:extLst>
                    <a:ext uri="{9D8B030D-6E8A-4147-A177-3AD203B41FA5}">
                      <a16:colId xmlns:a16="http://schemas.microsoft.com/office/drawing/2014/main" val="20001"/>
                    </a:ext>
                  </a:extLst>
                </a:gridCol>
                <a:gridCol w="2429029">
                  <a:extLst>
                    <a:ext uri="{9D8B030D-6E8A-4147-A177-3AD203B41FA5}">
                      <a16:colId xmlns:a16="http://schemas.microsoft.com/office/drawing/2014/main" val="20002"/>
                    </a:ext>
                  </a:extLst>
                </a:gridCol>
              </a:tblGrid>
              <a:tr h="471715">
                <a:tc>
                  <a:txBody>
                    <a:bodyPr/>
                    <a:lstStyle/>
                    <a:p>
                      <a:pPr marL="57150" indent="-57150">
                        <a:lnSpc>
                          <a:spcPct val="107000"/>
                        </a:lnSpc>
                        <a:spcAft>
                          <a:spcPts val="800"/>
                        </a:spcAft>
                      </a:pPr>
                      <a:r>
                        <a:rPr lang="en-US" sz="14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Mapping type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DDDDDD"/>
                      </a:solidFill>
                      <a:prstDash val="solid"/>
                      <a:round/>
                      <a:headEnd type="none" w="med" len="med"/>
                      <a:tailEnd type="none" w="med" len="med"/>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EEEEEE"/>
                    </a:solidFill>
                  </a:tcPr>
                </a:tc>
                <a:tc>
                  <a:txBody>
                    <a:bodyPr/>
                    <a:lstStyle/>
                    <a:p>
                      <a:pPr>
                        <a:lnSpc>
                          <a:spcPct val="107000"/>
                        </a:lnSpc>
                        <a:spcAft>
                          <a:spcPts val="800"/>
                        </a:spcAft>
                      </a:pPr>
                      <a:r>
                        <a:rPr lang="en-US" sz="14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Java type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EEEEEE"/>
                    </a:solidFill>
                  </a:tcPr>
                </a:tc>
                <a:tc>
                  <a:txBody>
                    <a:bodyPr/>
                    <a:lstStyle/>
                    <a:p>
                      <a:pPr>
                        <a:lnSpc>
                          <a:spcPct val="107000"/>
                        </a:lnSpc>
                        <a:spcAft>
                          <a:spcPts val="800"/>
                        </a:spcAft>
                      </a:pPr>
                      <a:r>
                        <a:rPr lang="en-US" sz="14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ANSI SQL Type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a:noFill/>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471715">
                <a:tc>
                  <a:txBody>
                    <a:bodyPr/>
                    <a:lstStyle/>
                    <a:p>
                      <a:pPr>
                        <a:lnSpc>
                          <a:spcPct val="107000"/>
                        </a:lnSpc>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binary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lnSpc>
                          <a:spcPct val="107000"/>
                        </a:lnSpc>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byte[]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lnSpc>
                          <a:spcPct val="107000"/>
                        </a:lnSpc>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VARBINARY (hoặc BLOB)</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345597">
                <a:tc>
                  <a:txBody>
                    <a:bodyPr/>
                    <a:lstStyle/>
                    <a:p>
                      <a:pPr>
                        <a:lnSpc>
                          <a:spcPct val="107000"/>
                        </a:lnSpc>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text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lnSpc>
                          <a:spcPct val="107000"/>
                        </a:lnSpc>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java.lang.String</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lnSpc>
                          <a:spcPct val="107000"/>
                        </a:lnSpc>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CLOB</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345597">
                <a:tc>
                  <a:txBody>
                    <a:bodyPr/>
                    <a:lstStyle/>
                    <a:p>
                      <a:pPr>
                        <a:lnSpc>
                          <a:spcPct val="107000"/>
                        </a:lnSpc>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clob</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lnSpc>
                          <a:spcPct val="107000"/>
                        </a:lnSpc>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java.sql.Clob</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lnSpc>
                          <a:spcPct val="107000"/>
                        </a:lnSpc>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CLOB</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r h="345597">
                <a:tc>
                  <a:txBody>
                    <a:bodyPr/>
                    <a:lstStyle/>
                    <a:p>
                      <a:pPr>
                        <a:lnSpc>
                          <a:spcPct val="107000"/>
                        </a:lnSpc>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blob</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lnSpc>
                          <a:spcPct val="107000"/>
                        </a:lnSpc>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java.sql.Blob</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lnSpc>
                          <a:spcPct val="107000"/>
                        </a:lnSpc>
                        <a:spcAft>
                          <a:spcPts val="800"/>
                        </a:spcAft>
                      </a:pPr>
                      <a:r>
                        <a:rPr lang="en-US" sz="1400">
                          <a:effectLst/>
                          <a:latin typeface="Arial" panose="020B0604020202020204" pitchFamily="34" charset="0"/>
                          <a:ea typeface="Calibri" panose="020F0502020204030204" pitchFamily="34" charset="0"/>
                          <a:cs typeface="Times New Roman" panose="02020603050405020304" pitchFamily="18" charset="0"/>
                        </a:rPr>
                        <a:t>BLOB</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6" name="Slide Number Placeholder 5"/>
          <p:cNvSpPr>
            <a:spLocks noGrp="1"/>
          </p:cNvSpPr>
          <p:nvPr>
            <p:ph type="sldNum" sz="quarter" idx="12"/>
          </p:nvPr>
        </p:nvSpPr>
        <p:spPr>
          <a:xfrm>
            <a:off x="6553200" y="6007099"/>
            <a:ext cx="2133600" cy="476250"/>
          </a:xfrm>
        </p:spPr>
        <p:txBody>
          <a:bodyPr/>
          <a:lstStyle/>
          <a:p>
            <a:pPr>
              <a:defRPr/>
            </a:pPr>
            <a:fld id="{62912402-182E-467D-8198-A05C7261325A}" type="slidenum">
              <a:rPr lang="en-US" smtClean="0"/>
              <a:pPr>
                <a:defRPr/>
              </a:pPr>
              <a:t>25</a:t>
            </a:fld>
            <a:endParaRPr lang="en-US"/>
          </a:p>
        </p:txBody>
      </p:sp>
    </p:spTree>
    <p:extLst>
      <p:ext uri="{BB962C8B-B14F-4D97-AF65-F5344CB8AC3E}">
        <p14:creationId xmlns:p14="http://schemas.microsoft.com/office/powerpoint/2010/main" val="10896367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555961" y="6007100"/>
            <a:ext cx="2133600" cy="476250"/>
          </a:xfrm>
        </p:spPr>
        <p:txBody>
          <a:bodyPr/>
          <a:lstStyle/>
          <a:p>
            <a:pPr>
              <a:defRPr/>
            </a:pPr>
            <a:fld id="{62912402-182E-467D-8198-A05C7261325A}" type="slidenum">
              <a:rPr lang="en-US" smtClean="0"/>
              <a:pPr>
                <a:defRPr/>
              </a:pPr>
              <a:t>26</a:t>
            </a:fld>
            <a:endParaRPr lang="en-US"/>
          </a:p>
        </p:txBody>
      </p:sp>
      <p:sp>
        <p:nvSpPr>
          <p:cNvPr id="5" name="Title 1"/>
          <p:cNvSpPr txBox="1">
            <a:spLocks/>
          </p:cNvSpPr>
          <p:nvPr/>
        </p:nvSpPr>
        <p:spPr bwMode="auto">
          <a:xfrm>
            <a:off x="746004" y="730101"/>
            <a:ext cx="7772400" cy="64784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sz="3200" kern="0" dirty="0" smtClean="0"/>
              <a:t>8. LỚP PERSISTENT</a:t>
            </a:r>
            <a:endParaRPr lang="en-US" sz="3200" kern="0" dirty="0"/>
          </a:p>
        </p:txBody>
      </p:sp>
      <p:sp>
        <p:nvSpPr>
          <p:cNvPr id="6" name="Subtitle 2"/>
          <p:cNvSpPr txBox="1">
            <a:spLocks/>
          </p:cNvSpPr>
          <p:nvPr/>
        </p:nvSpPr>
        <p:spPr bwMode="auto">
          <a:xfrm>
            <a:off x="647563" y="1399766"/>
            <a:ext cx="7969283" cy="460733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just">
              <a:buFont typeface="Wingdings" panose="05000000000000000000" pitchFamily="2" charset="2"/>
              <a:buChar char="Ø"/>
            </a:pPr>
            <a:r>
              <a:rPr lang="en-US" sz="2400" kern="0" dirty="0" err="1" smtClean="0"/>
              <a:t>Các</a:t>
            </a:r>
            <a:r>
              <a:rPr lang="en-US" sz="2400" kern="0" dirty="0" smtClean="0"/>
              <a:t> </a:t>
            </a:r>
            <a:r>
              <a:rPr lang="en-US" sz="2400" kern="0" dirty="0" err="1" smtClean="0"/>
              <a:t>lớp</a:t>
            </a:r>
            <a:r>
              <a:rPr lang="en-US" sz="2400" kern="0" dirty="0" smtClean="0"/>
              <a:t> Java </a:t>
            </a:r>
            <a:r>
              <a:rPr lang="en-US" sz="2400" kern="0" dirty="0" err="1" smtClean="0"/>
              <a:t>có</a:t>
            </a:r>
            <a:r>
              <a:rPr lang="en-US" sz="2400" kern="0" dirty="0" smtClean="0"/>
              <a:t> </a:t>
            </a:r>
            <a:r>
              <a:rPr lang="en-US" sz="2400" kern="0" dirty="0" err="1" smtClean="0"/>
              <a:t>các</a:t>
            </a:r>
            <a:r>
              <a:rPr lang="en-US" sz="2400" kern="0" dirty="0" smtClean="0"/>
              <a:t> </a:t>
            </a:r>
            <a:r>
              <a:rPr lang="en-US" sz="2400" kern="0" dirty="0" err="1" smtClean="0"/>
              <a:t>đối</a:t>
            </a:r>
            <a:r>
              <a:rPr lang="en-US" sz="2400" kern="0" dirty="0" smtClean="0"/>
              <a:t> </a:t>
            </a:r>
            <a:r>
              <a:rPr lang="en-US" sz="2400" kern="0" dirty="0" err="1" smtClean="0"/>
              <a:t>tượng</a:t>
            </a:r>
            <a:r>
              <a:rPr lang="en-US" sz="2400" kern="0" dirty="0" smtClean="0"/>
              <a:t> </a:t>
            </a:r>
            <a:r>
              <a:rPr lang="en-US" sz="2400" kern="0" dirty="0" err="1" smtClean="0"/>
              <a:t>hoặc</a:t>
            </a:r>
            <a:r>
              <a:rPr lang="en-US" sz="2400" kern="0" dirty="0" smtClean="0"/>
              <a:t> </a:t>
            </a:r>
            <a:r>
              <a:rPr lang="en-US" sz="2400" kern="0" dirty="0" err="1" smtClean="0"/>
              <a:t>các</a:t>
            </a:r>
            <a:r>
              <a:rPr lang="en-US" sz="2400" kern="0" dirty="0" smtClean="0"/>
              <a:t> </a:t>
            </a:r>
            <a:r>
              <a:rPr lang="en-US" sz="2400" kern="0" dirty="0" err="1" smtClean="0"/>
              <a:t>thể</a:t>
            </a:r>
            <a:r>
              <a:rPr lang="en-US" sz="2400" kern="0" dirty="0" smtClean="0"/>
              <a:t> </a:t>
            </a:r>
            <a:r>
              <a:rPr lang="en-US" sz="2400" kern="0" dirty="0" err="1" smtClean="0"/>
              <a:t>hiện</a:t>
            </a:r>
            <a:r>
              <a:rPr lang="en-US" sz="2400" kern="0" dirty="0" smtClean="0"/>
              <a:t> </a:t>
            </a:r>
            <a:r>
              <a:rPr lang="en-US" sz="2400" kern="0" dirty="0" err="1" smtClean="0"/>
              <a:t>sẽ</a:t>
            </a:r>
            <a:r>
              <a:rPr lang="en-US" sz="2400" kern="0" dirty="0" smtClean="0"/>
              <a:t> </a:t>
            </a:r>
            <a:r>
              <a:rPr lang="en-US" sz="2400" kern="0" dirty="0" err="1" smtClean="0"/>
              <a:t>lưu</a:t>
            </a:r>
            <a:r>
              <a:rPr lang="en-US" sz="2400" kern="0" dirty="0" smtClean="0"/>
              <a:t> </a:t>
            </a:r>
            <a:r>
              <a:rPr lang="en-US" sz="2400" kern="0" dirty="0" err="1" smtClean="0"/>
              <a:t>trữ</a:t>
            </a:r>
            <a:r>
              <a:rPr lang="en-US" sz="2400" kern="0" dirty="0" smtClean="0"/>
              <a:t> </a:t>
            </a:r>
            <a:r>
              <a:rPr lang="en-US" sz="2400" kern="0" dirty="0" err="1" smtClean="0"/>
              <a:t>trong</a:t>
            </a:r>
            <a:r>
              <a:rPr lang="en-US" sz="2400" kern="0" dirty="0" smtClean="0"/>
              <a:t> </a:t>
            </a:r>
            <a:r>
              <a:rPr lang="en-US" sz="2400" kern="0" dirty="0" err="1" smtClean="0"/>
              <a:t>các</a:t>
            </a:r>
            <a:r>
              <a:rPr lang="en-US" sz="2400" kern="0" dirty="0" smtClean="0"/>
              <a:t> </a:t>
            </a:r>
            <a:r>
              <a:rPr lang="en-US" sz="2400" kern="0" dirty="0" err="1" smtClean="0"/>
              <a:t>bảng</a:t>
            </a:r>
            <a:r>
              <a:rPr lang="en-US" sz="2400" kern="0" dirty="0" smtClean="0"/>
              <a:t> CSDL </a:t>
            </a:r>
            <a:r>
              <a:rPr lang="en-US" sz="2400" kern="0" dirty="0" err="1" smtClean="0"/>
              <a:t>được</a:t>
            </a:r>
            <a:r>
              <a:rPr lang="en-US" sz="2400" kern="0" dirty="0" smtClean="0"/>
              <a:t> </a:t>
            </a:r>
            <a:r>
              <a:rPr lang="en-US" sz="2400" kern="0" dirty="0" err="1" smtClean="0"/>
              <a:t>gọi</a:t>
            </a:r>
            <a:r>
              <a:rPr lang="en-US" sz="2400" kern="0" dirty="0" smtClean="0"/>
              <a:t> </a:t>
            </a:r>
            <a:r>
              <a:rPr lang="en-US" sz="2400" kern="0" dirty="0" err="1" smtClean="0"/>
              <a:t>là</a:t>
            </a:r>
            <a:r>
              <a:rPr lang="en-US" sz="2400" kern="0" dirty="0" smtClean="0"/>
              <a:t> </a:t>
            </a:r>
            <a:r>
              <a:rPr lang="en-US" sz="2400" kern="0" dirty="0" err="1" smtClean="0"/>
              <a:t>lớp</a:t>
            </a:r>
            <a:r>
              <a:rPr lang="en-US" sz="2400" kern="0" dirty="0" smtClean="0"/>
              <a:t> persistent</a:t>
            </a:r>
          </a:p>
          <a:p>
            <a:pPr algn="just">
              <a:buFont typeface="Wingdings" panose="05000000000000000000" pitchFamily="2" charset="2"/>
              <a:buChar char="Ø"/>
            </a:pPr>
            <a:r>
              <a:rPr lang="en-US" sz="2400" b="1" kern="0" dirty="0" err="1" smtClean="0"/>
              <a:t>Các</a:t>
            </a:r>
            <a:r>
              <a:rPr lang="en-US" sz="2400" b="1" kern="0" dirty="0" smtClean="0"/>
              <a:t> </a:t>
            </a:r>
            <a:r>
              <a:rPr lang="en-US" sz="2400" b="1" kern="0" dirty="0" err="1" smtClean="0"/>
              <a:t>quy</a:t>
            </a:r>
            <a:r>
              <a:rPr lang="en-US" sz="2400" b="1" kern="0" dirty="0" smtClean="0"/>
              <a:t> </a:t>
            </a:r>
            <a:r>
              <a:rPr lang="en-US" sz="2400" b="1" kern="0" dirty="0" err="1" smtClean="0"/>
              <a:t>tắc</a:t>
            </a:r>
            <a:r>
              <a:rPr lang="en-US" sz="2400" b="1" kern="0" dirty="0" smtClean="0"/>
              <a:t> </a:t>
            </a:r>
            <a:r>
              <a:rPr lang="en-US" sz="2400" b="1" kern="0" dirty="0" err="1" smtClean="0"/>
              <a:t>chính</a:t>
            </a:r>
            <a:r>
              <a:rPr lang="en-US" sz="2400" b="1" kern="0" dirty="0" smtClean="0"/>
              <a:t> </a:t>
            </a:r>
            <a:r>
              <a:rPr lang="en-US" sz="2400" b="1" kern="0" dirty="0" err="1" smtClean="0"/>
              <a:t>của</a:t>
            </a:r>
            <a:r>
              <a:rPr lang="en-US" sz="2400" b="1" kern="0" dirty="0" smtClean="0"/>
              <a:t> </a:t>
            </a:r>
            <a:r>
              <a:rPr lang="en-US" sz="2400" b="1" kern="0" dirty="0" err="1" smtClean="0"/>
              <a:t>lớp</a:t>
            </a:r>
            <a:r>
              <a:rPr lang="en-US" sz="2400" b="1" kern="0" dirty="0" smtClean="0"/>
              <a:t> persistent:</a:t>
            </a:r>
          </a:p>
          <a:p>
            <a:pPr marL="630238" indent="-404813" algn="just"/>
            <a:r>
              <a:rPr lang="en-US" sz="2000" kern="0" dirty="0" err="1" smtClean="0"/>
              <a:t>Tất</a:t>
            </a:r>
            <a:r>
              <a:rPr lang="en-US" sz="2000" kern="0" dirty="0" smtClean="0"/>
              <a:t> </a:t>
            </a:r>
            <a:r>
              <a:rPr lang="en-US" sz="2000" kern="0" dirty="0" err="1" smtClean="0"/>
              <a:t>cả</a:t>
            </a:r>
            <a:r>
              <a:rPr lang="en-US" sz="2000" kern="0" dirty="0" smtClean="0"/>
              <a:t> </a:t>
            </a:r>
            <a:r>
              <a:rPr lang="en-US" sz="2000" kern="0" dirty="0" err="1" smtClean="0"/>
              <a:t>các</a:t>
            </a:r>
            <a:r>
              <a:rPr lang="en-US" sz="2000" kern="0" dirty="0" smtClean="0"/>
              <a:t> </a:t>
            </a:r>
            <a:r>
              <a:rPr lang="en-US" sz="2000" kern="0" dirty="0" err="1" smtClean="0"/>
              <a:t>lớp</a:t>
            </a:r>
            <a:r>
              <a:rPr lang="en-US" sz="2000" kern="0" dirty="0" smtClean="0"/>
              <a:t> Java persistent </a:t>
            </a:r>
            <a:r>
              <a:rPr lang="en-US" sz="2000" kern="0" dirty="0" err="1" smtClean="0"/>
              <a:t>cần</a:t>
            </a:r>
            <a:r>
              <a:rPr lang="en-US" sz="2000" kern="0" dirty="0" smtClean="0"/>
              <a:t> </a:t>
            </a:r>
            <a:r>
              <a:rPr lang="en-US" sz="2000" kern="0" dirty="0" err="1" smtClean="0"/>
              <a:t>có</a:t>
            </a:r>
            <a:r>
              <a:rPr lang="en-US" sz="2000" kern="0" dirty="0" smtClean="0"/>
              <a:t> constructor </a:t>
            </a:r>
            <a:r>
              <a:rPr lang="en-US" sz="2000" kern="0" dirty="0" err="1" smtClean="0"/>
              <a:t>mặc</a:t>
            </a:r>
            <a:r>
              <a:rPr lang="en-US" sz="2000" kern="0" dirty="0" smtClean="0"/>
              <a:t> </a:t>
            </a:r>
            <a:r>
              <a:rPr lang="en-US" sz="2000" kern="0" dirty="0" err="1" smtClean="0"/>
              <a:t>định</a:t>
            </a:r>
            <a:endParaRPr lang="en-US" sz="2000" kern="0" dirty="0" smtClean="0"/>
          </a:p>
          <a:p>
            <a:pPr marL="630238" indent="-404813" algn="just"/>
            <a:r>
              <a:rPr lang="en-US" sz="2000" kern="0" dirty="0" err="1" smtClean="0"/>
              <a:t>Tất</a:t>
            </a:r>
            <a:r>
              <a:rPr lang="en-US" sz="2000" kern="0" dirty="0" smtClean="0"/>
              <a:t> </a:t>
            </a:r>
            <a:r>
              <a:rPr lang="en-US" sz="2000" kern="0" dirty="0" err="1" smtClean="0"/>
              <a:t>cả</a:t>
            </a:r>
            <a:r>
              <a:rPr lang="en-US" sz="2000" kern="0" dirty="0" smtClean="0"/>
              <a:t> </a:t>
            </a:r>
            <a:r>
              <a:rPr lang="en-US" sz="2000" kern="0" dirty="0" err="1" smtClean="0"/>
              <a:t>các</a:t>
            </a:r>
            <a:r>
              <a:rPr lang="en-US" sz="2000" kern="0" dirty="0" smtClean="0"/>
              <a:t> </a:t>
            </a:r>
            <a:r>
              <a:rPr lang="en-US" sz="2000" kern="0" dirty="0" err="1" smtClean="0"/>
              <a:t>lớp</a:t>
            </a:r>
            <a:r>
              <a:rPr lang="en-US" sz="2000" kern="0" dirty="0" smtClean="0"/>
              <a:t> </a:t>
            </a:r>
            <a:r>
              <a:rPr lang="en-US" sz="2000" kern="0" dirty="0" err="1" smtClean="0"/>
              <a:t>phải</a:t>
            </a:r>
            <a:r>
              <a:rPr lang="en-US" sz="2000" kern="0" dirty="0" smtClean="0"/>
              <a:t> </a:t>
            </a:r>
            <a:r>
              <a:rPr lang="en-US" sz="2000" kern="0" dirty="0" err="1" smtClean="0"/>
              <a:t>có</a:t>
            </a:r>
            <a:r>
              <a:rPr lang="en-US" sz="2000" kern="0" dirty="0" smtClean="0"/>
              <a:t> </a:t>
            </a:r>
            <a:r>
              <a:rPr lang="en-US" sz="2000" kern="0" dirty="0" err="1" smtClean="0"/>
              <a:t>một</a:t>
            </a:r>
            <a:r>
              <a:rPr lang="en-US" sz="2000" kern="0" dirty="0" smtClean="0"/>
              <a:t> ID</a:t>
            </a:r>
          </a:p>
          <a:p>
            <a:pPr marL="630238" indent="-404813" algn="just"/>
            <a:r>
              <a:rPr lang="en-US" sz="2000" kern="0" dirty="0" err="1" smtClean="0"/>
              <a:t>Tất</a:t>
            </a:r>
            <a:r>
              <a:rPr lang="en-US" sz="2000" kern="0" dirty="0" smtClean="0"/>
              <a:t> </a:t>
            </a:r>
            <a:r>
              <a:rPr lang="en-US" sz="2000" kern="0" dirty="0" err="1" smtClean="0"/>
              <a:t>cả</a:t>
            </a:r>
            <a:r>
              <a:rPr lang="en-US" sz="2000" kern="0" dirty="0" smtClean="0"/>
              <a:t> </a:t>
            </a:r>
            <a:r>
              <a:rPr lang="en-US" sz="2000" kern="0" dirty="0" err="1" smtClean="0"/>
              <a:t>các</a:t>
            </a:r>
            <a:r>
              <a:rPr lang="en-US" sz="2000" kern="0" dirty="0" smtClean="0"/>
              <a:t> </a:t>
            </a:r>
            <a:r>
              <a:rPr lang="en-US" sz="2000" kern="0" dirty="0" err="1" smtClean="0"/>
              <a:t>thuộc</a:t>
            </a:r>
            <a:r>
              <a:rPr lang="en-US" sz="2000" kern="0" dirty="0" smtClean="0"/>
              <a:t> </a:t>
            </a:r>
            <a:r>
              <a:rPr lang="en-US" sz="2000" kern="0" dirty="0" err="1" smtClean="0"/>
              <a:t>tính</a:t>
            </a:r>
            <a:r>
              <a:rPr lang="en-US" sz="2000" kern="0" dirty="0" smtClean="0"/>
              <a:t> </a:t>
            </a:r>
            <a:r>
              <a:rPr lang="en-US" sz="2000" kern="0" dirty="0" err="1" smtClean="0"/>
              <a:t>phải</a:t>
            </a:r>
            <a:r>
              <a:rPr lang="en-US" sz="2000" kern="0" dirty="0" smtClean="0"/>
              <a:t> </a:t>
            </a:r>
            <a:r>
              <a:rPr lang="en-US" sz="2000" kern="0" dirty="0" err="1" smtClean="0"/>
              <a:t>có</a:t>
            </a:r>
            <a:r>
              <a:rPr lang="en-US" sz="2000" kern="0" dirty="0" smtClean="0"/>
              <a:t> </a:t>
            </a:r>
            <a:r>
              <a:rPr lang="en-US" sz="2000" kern="0" dirty="0" err="1" smtClean="0"/>
              <a:t>phương</a:t>
            </a:r>
            <a:r>
              <a:rPr lang="en-US" sz="2000" kern="0" dirty="0" smtClean="0"/>
              <a:t> </a:t>
            </a:r>
            <a:r>
              <a:rPr lang="en-US" sz="2000" kern="0" dirty="0" err="1" smtClean="0"/>
              <a:t>thức</a:t>
            </a:r>
            <a:r>
              <a:rPr lang="en-US" sz="2000" kern="0" dirty="0" smtClean="0"/>
              <a:t> setter </a:t>
            </a:r>
            <a:r>
              <a:rPr lang="en-US" sz="2000" kern="0" dirty="0" err="1" smtClean="0"/>
              <a:t>và</a:t>
            </a:r>
            <a:r>
              <a:rPr lang="en-US" sz="2000" kern="0" dirty="0" smtClean="0"/>
              <a:t> getter</a:t>
            </a:r>
          </a:p>
          <a:p>
            <a:pPr marL="630238" indent="-404813" algn="just"/>
            <a:r>
              <a:rPr lang="en-US" sz="2000" kern="0" dirty="0" err="1" smtClean="0"/>
              <a:t>Lớp</a:t>
            </a:r>
            <a:r>
              <a:rPr lang="en-US" sz="2000" kern="0" dirty="0" smtClean="0"/>
              <a:t> persistent </a:t>
            </a:r>
            <a:r>
              <a:rPr lang="en-US" sz="2000" kern="0" dirty="0" err="1" smtClean="0"/>
              <a:t>là</a:t>
            </a:r>
            <a:r>
              <a:rPr lang="en-US" sz="2000" kern="0" dirty="0" smtClean="0"/>
              <a:t> non-final</a:t>
            </a:r>
          </a:p>
          <a:p>
            <a:pPr marL="630238" indent="-404813" algn="just"/>
            <a:r>
              <a:rPr lang="en-US" sz="2000" kern="0" dirty="0" err="1" smtClean="0"/>
              <a:t>Tất</a:t>
            </a:r>
            <a:r>
              <a:rPr lang="en-US" sz="2000" kern="0" dirty="0" smtClean="0"/>
              <a:t> </a:t>
            </a:r>
            <a:r>
              <a:rPr lang="en-US" sz="2000" kern="0" dirty="0" err="1" smtClean="0"/>
              <a:t>cả</a:t>
            </a:r>
            <a:r>
              <a:rPr lang="en-US" sz="2000" kern="0" dirty="0" smtClean="0"/>
              <a:t> </a:t>
            </a:r>
            <a:r>
              <a:rPr lang="en-US" sz="2000" kern="0" dirty="0" err="1" smtClean="0"/>
              <a:t>các</a:t>
            </a:r>
            <a:r>
              <a:rPr lang="en-US" sz="2000" kern="0" dirty="0" smtClean="0"/>
              <a:t> </a:t>
            </a:r>
            <a:r>
              <a:rPr lang="en-US" sz="2000" kern="0" dirty="0" err="1" smtClean="0"/>
              <a:t>lớp</a:t>
            </a:r>
            <a:r>
              <a:rPr lang="en-US" sz="2000" kern="0" dirty="0" smtClean="0"/>
              <a:t> </a:t>
            </a:r>
            <a:r>
              <a:rPr lang="en-US" sz="2000" kern="0" dirty="0" err="1" smtClean="0"/>
              <a:t>không</a:t>
            </a:r>
            <a:r>
              <a:rPr lang="en-US" sz="2000" kern="0" dirty="0" smtClean="0"/>
              <a:t> </a:t>
            </a:r>
            <a:r>
              <a:rPr lang="en-US" sz="2000" kern="0" dirty="0" err="1" smtClean="0"/>
              <a:t>được</a:t>
            </a:r>
            <a:r>
              <a:rPr lang="en-US" sz="2000" kern="0" dirty="0" smtClean="0"/>
              <a:t> extend </a:t>
            </a:r>
            <a:r>
              <a:rPr lang="en-US" sz="2000" kern="0" dirty="0" err="1" smtClean="0"/>
              <a:t>và</a:t>
            </a:r>
            <a:r>
              <a:rPr lang="en-US" sz="2000" kern="0" dirty="0" smtClean="0"/>
              <a:t> interface </a:t>
            </a:r>
            <a:r>
              <a:rPr lang="en-US" sz="2000" kern="0" dirty="0" err="1" smtClean="0"/>
              <a:t>đặc</a:t>
            </a:r>
            <a:r>
              <a:rPr lang="en-US" sz="2000" kern="0" dirty="0" smtClean="0"/>
              <a:t> </a:t>
            </a:r>
            <a:r>
              <a:rPr lang="en-US" sz="2000" kern="0" dirty="0" err="1" smtClean="0"/>
              <a:t>biệt</a:t>
            </a:r>
            <a:r>
              <a:rPr lang="en-US" sz="2000" kern="0" dirty="0" smtClean="0"/>
              <a:t> </a:t>
            </a:r>
            <a:r>
              <a:rPr lang="en-US" sz="2000" kern="0" dirty="0" err="1" smtClean="0"/>
              <a:t>được</a:t>
            </a:r>
            <a:r>
              <a:rPr lang="en-US" sz="2000" kern="0" dirty="0" smtClean="0"/>
              <a:t> </a:t>
            </a:r>
            <a:r>
              <a:rPr lang="en-US" sz="2000" kern="0" dirty="0" err="1" smtClean="0"/>
              <a:t>yêu</a:t>
            </a:r>
            <a:r>
              <a:rPr lang="en-US" sz="2000" kern="0" dirty="0" smtClean="0"/>
              <a:t> </a:t>
            </a:r>
            <a:r>
              <a:rPr lang="en-US" sz="2000" kern="0" dirty="0" err="1" smtClean="0"/>
              <a:t>cầu</a:t>
            </a:r>
            <a:r>
              <a:rPr lang="en-US" sz="2000" kern="0" dirty="0" smtClean="0"/>
              <a:t> </a:t>
            </a:r>
            <a:r>
              <a:rPr lang="en-US" sz="2000" kern="0" dirty="0" err="1" smtClean="0"/>
              <a:t>bởi</a:t>
            </a:r>
            <a:r>
              <a:rPr lang="en-US" sz="2000" kern="0" dirty="0" smtClean="0"/>
              <a:t> EJB framework</a:t>
            </a:r>
          </a:p>
          <a:p>
            <a:pPr algn="just">
              <a:buFont typeface="Wingdings" panose="05000000000000000000" pitchFamily="2" charset="2"/>
              <a:buChar char="§"/>
            </a:pPr>
            <a:r>
              <a:rPr lang="en-US" sz="2400" b="1" kern="0" dirty="0" err="1" smtClean="0"/>
              <a:t>Đối</a:t>
            </a:r>
            <a:r>
              <a:rPr lang="en-US" sz="2400" b="1" kern="0" dirty="0" smtClean="0"/>
              <a:t> </a:t>
            </a:r>
            <a:r>
              <a:rPr lang="en-US" sz="2400" b="1" kern="0" dirty="0" err="1" smtClean="0"/>
              <a:t>tượng</a:t>
            </a:r>
            <a:r>
              <a:rPr lang="en-US" sz="2400" b="1" kern="0" dirty="0" smtClean="0"/>
              <a:t> persistent: </a:t>
            </a:r>
            <a:r>
              <a:rPr lang="en-US" sz="2400" kern="0" dirty="0" err="1" smtClean="0"/>
              <a:t>các</a:t>
            </a:r>
            <a:r>
              <a:rPr lang="en-US" sz="2400" kern="0" dirty="0" smtClean="0"/>
              <a:t> </a:t>
            </a:r>
            <a:r>
              <a:rPr lang="en-US" sz="2400" kern="0" dirty="0" err="1" smtClean="0"/>
              <a:t>đối</a:t>
            </a:r>
            <a:r>
              <a:rPr lang="en-US" sz="2400" kern="0" dirty="0" smtClean="0"/>
              <a:t> </a:t>
            </a:r>
            <a:r>
              <a:rPr lang="en-US" sz="2400" kern="0" dirty="0" err="1" smtClean="0"/>
              <a:t>tượng</a:t>
            </a:r>
            <a:r>
              <a:rPr lang="en-US" sz="2400" kern="0" dirty="0" smtClean="0"/>
              <a:t> </a:t>
            </a:r>
            <a:r>
              <a:rPr lang="en-US" sz="2400" kern="0" dirty="0" err="1" smtClean="0"/>
              <a:t>cụ</a:t>
            </a:r>
            <a:r>
              <a:rPr lang="en-US" sz="2400" kern="0" dirty="0" smtClean="0"/>
              <a:t> </a:t>
            </a:r>
            <a:r>
              <a:rPr lang="en-US" sz="2400" kern="0" dirty="0" err="1" smtClean="0"/>
              <a:t>thể</a:t>
            </a:r>
            <a:r>
              <a:rPr lang="en-US" sz="2400" kern="0" dirty="0" smtClean="0"/>
              <a:t> </a:t>
            </a:r>
            <a:r>
              <a:rPr lang="en-US" sz="2400" kern="0" dirty="0" err="1" smtClean="0"/>
              <a:t>được</a:t>
            </a:r>
            <a:r>
              <a:rPr lang="en-US" sz="2400" kern="0" dirty="0" smtClean="0"/>
              <a:t> </a:t>
            </a:r>
            <a:r>
              <a:rPr lang="en-US" sz="2400" kern="0" dirty="0" err="1" smtClean="0"/>
              <a:t>lưu</a:t>
            </a:r>
            <a:r>
              <a:rPr lang="en-US" sz="2400" kern="0" dirty="0" smtClean="0"/>
              <a:t> </a:t>
            </a:r>
            <a:r>
              <a:rPr lang="en-US" sz="2400" kern="0" dirty="0" err="1" smtClean="0"/>
              <a:t>vào</a:t>
            </a:r>
            <a:r>
              <a:rPr lang="en-US" sz="2400" kern="0" dirty="0" smtClean="0"/>
              <a:t> </a:t>
            </a:r>
            <a:r>
              <a:rPr lang="en-US" sz="2400" kern="0" dirty="0" err="1" smtClean="0"/>
              <a:t>một</a:t>
            </a:r>
            <a:r>
              <a:rPr lang="en-US" sz="2400" kern="0" dirty="0" smtClean="0"/>
              <a:t> data store </a:t>
            </a:r>
            <a:r>
              <a:rPr lang="en-US" sz="2400" kern="0" dirty="0" err="1" smtClean="0"/>
              <a:t>và</a:t>
            </a:r>
            <a:r>
              <a:rPr lang="en-US" sz="2400" kern="0" dirty="0" smtClean="0"/>
              <a:t> </a:t>
            </a:r>
            <a:r>
              <a:rPr lang="en-US" sz="2400" kern="0" dirty="0" err="1" smtClean="0"/>
              <a:t>được</a:t>
            </a:r>
            <a:r>
              <a:rPr lang="en-US" sz="2400" kern="0" dirty="0" smtClean="0"/>
              <a:t> </a:t>
            </a:r>
            <a:r>
              <a:rPr lang="en-US" sz="2400" kern="0" dirty="0" err="1" smtClean="0"/>
              <a:t>tái</a:t>
            </a:r>
            <a:r>
              <a:rPr lang="en-US" sz="2400" kern="0" dirty="0" smtClean="0"/>
              <a:t> </a:t>
            </a:r>
            <a:r>
              <a:rPr lang="en-US" sz="2400" kern="0" dirty="0" err="1" smtClean="0"/>
              <a:t>tạo</a:t>
            </a:r>
            <a:r>
              <a:rPr lang="en-US" sz="2400" kern="0" dirty="0" smtClean="0"/>
              <a:t> </a:t>
            </a:r>
            <a:r>
              <a:rPr lang="en-US" sz="2400" kern="0" dirty="0" err="1" smtClean="0"/>
              <a:t>tại</a:t>
            </a:r>
            <a:r>
              <a:rPr lang="en-US" sz="2400" kern="0" dirty="0" smtClean="0"/>
              <a:t> </a:t>
            </a:r>
            <a:r>
              <a:rPr lang="en-US" sz="2400" kern="0" dirty="0" err="1" smtClean="0"/>
              <a:t>một</a:t>
            </a:r>
            <a:r>
              <a:rPr lang="en-US" sz="2400" kern="0" dirty="0" smtClean="0"/>
              <a:t> </a:t>
            </a:r>
            <a:r>
              <a:rPr lang="en-US" sz="2400" kern="0" dirty="0" err="1" smtClean="0"/>
              <a:t>điểm</a:t>
            </a:r>
            <a:r>
              <a:rPr lang="en-US" sz="2400" kern="0" dirty="0" smtClean="0"/>
              <a:t> </a:t>
            </a:r>
            <a:r>
              <a:rPr lang="en-US" sz="2400" kern="0" dirty="0" err="1" smtClean="0"/>
              <a:t>sau</a:t>
            </a:r>
            <a:r>
              <a:rPr lang="en-US" sz="2400" kern="0" dirty="0" smtClean="0"/>
              <a:t> </a:t>
            </a:r>
            <a:r>
              <a:rPr lang="en-US" sz="2400" kern="0" dirty="0" err="1" smtClean="0"/>
              <a:t>này</a:t>
            </a:r>
            <a:endParaRPr lang="en-US" sz="2400" kern="0" dirty="0"/>
          </a:p>
        </p:txBody>
      </p:sp>
    </p:spTree>
    <p:extLst>
      <p:ext uri="{BB962C8B-B14F-4D97-AF65-F5344CB8AC3E}">
        <p14:creationId xmlns:p14="http://schemas.microsoft.com/office/powerpoint/2010/main" val="18416986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553200" y="6062302"/>
            <a:ext cx="2133600" cy="476250"/>
          </a:xfrm>
        </p:spPr>
        <p:txBody>
          <a:bodyPr/>
          <a:lstStyle/>
          <a:p>
            <a:pPr>
              <a:defRPr/>
            </a:pPr>
            <a:fld id="{62912402-182E-467D-8198-A05C7261325A}" type="slidenum">
              <a:rPr lang="en-US" smtClean="0"/>
              <a:pPr>
                <a:defRPr/>
              </a:pPr>
              <a:t>27</a:t>
            </a:fld>
            <a:endParaRPr lang="en-US"/>
          </a:p>
        </p:txBody>
      </p:sp>
      <p:sp>
        <p:nvSpPr>
          <p:cNvPr id="5" name="Title 1"/>
          <p:cNvSpPr txBox="1">
            <a:spLocks/>
          </p:cNvSpPr>
          <p:nvPr/>
        </p:nvSpPr>
        <p:spPr bwMode="auto">
          <a:xfrm>
            <a:off x="467544" y="779952"/>
            <a:ext cx="7772400" cy="8779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sz="3600" kern="0" dirty="0" smtClean="0"/>
              <a:t>9. SESSIONS</a:t>
            </a:r>
            <a:endParaRPr lang="en-US" sz="3600" kern="0" dirty="0"/>
          </a:p>
        </p:txBody>
      </p:sp>
      <p:sp>
        <p:nvSpPr>
          <p:cNvPr id="6" name="Subtitle 2"/>
          <p:cNvSpPr txBox="1">
            <a:spLocks/>
          </p:cNvSpPr>
          <p:nvPr/>
        </p:nvSpPr>
        <p:spPr bwMode="auto">
          <a:xfrm>
            <a:off x="647564" y="1700808"/>
            <a:ext cx="7772400" cy="445699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just">
              <a:buFont typeface="Wingdings" panose="05000000000000000000" pitchFamily="2" charset="2"/>
              <a:buChar char="Ø"/>
            </a:pPr>
            <a:r>
              <a:rPr lang="en-US" sz="2400" kern="0" dirty="0" smtClean="0"/>
              <a:t>Sessions </a:t>
            </a:r>
            <a:r>
              <a:rPr lang="en-US" sz="2400" kern="0" dirty="0" err="1" smtClean="0"/>
              <a:t>trong</a:t>
            </a:r>
            <a:r>
              <a:rPr lang="en-US" sz="2400" kern="0" dirty="0" smtClean="0"/>
              <a:t> hibernate </a:t>
            </a:r>
            <a:r>
              <a:rPr lang="en-US" sz="2400" kern="0" dirty="0" err="1" smtClean="0"/>
              <a:t>được</a:t>
            </a:r>
            <a:r>
              <a:rPr lang="en-US" sz="2400" kern="0" dirty="0" smtClean="0"/>
              <a:t> </a:t>
            </a:r>
            <a:r>
              <a:rPr lang="en-US" sz="2400" kern="0" dirty="0" err="1" smtClean="0"/>
              <a:t>sử</a:t>
            </a:r>
            <a:r>
              <a:rPr lang="en-US" sz="2400" kern="0" dirty="0" smtClean="0"/>
              <a:t> </a:t>
            </a:r>
            <a:r>
              <a:rPr lang="en-US" sz="2400" kern="0" dirty="0" err="1" smtClean="0"/>
              <a:t>dụng</a:t>
            </a:r>
            <a:r>
              <a:rPr lang="en-US" sz="2400" kern="0" dirty="0" smtClean="0"/>
              <a:t> </a:t>
            </a:r>
            <a:r>
              <a:rPr lang="en-US" sz="2400" kern="0" dirty="0" err="1" smtClean="0"/>
              <a:t>để</a:t>
            </a:r>
            <a:r>
              <a:rPr lang="en-US" sz="2400" kern="0" dirty="0" smtClean="0"/>
              <a:t> </a:t>
            </a:r>
            <a:r>
              <a:rPr lang="en-US" sz="2400" kern="0" dirty="0" err="1" smtClean="0"/>
              <a:t>có</a:t>
            </a:r>
            <a:r>
              <a:rPr lang="en-US" sz="2400" kern="0" dirty="0" smtClean="0"/>
              <a:t> </a:t>
            </a:r>
            <a:r>
              <a:rPr lang="en-US" sz="2400" kern="0" dirty="0" err="1" smtClean="0"/>
              <a:t>một</a:t>
            </a:r>
            <a:r>
              <a:rPr lang="en-US" sz="2400" kern="0" dirty="0" smtClean="0"/>
              <a:t> </a:t>
            </a:r>
            <a:r>
              <a:rPr lang="en-US" sz="2400" kern="0" dirty="0" err="1" smtClean="0"/>
              <a:t>kết</a:t>
            </a:r>
            <a:r>
              <a:rPr lang="en-US" sz="2400" kern="0" dirty="0" smtClean="0"/>
              <a:t> </a:t>
            </a:r>
            <a:r>
              <a:rPr lang="en-US" sz="2400" kern="0" dirty="0" err="1" smtClean="0"/>
              <a:t>nối</a:t>
            </a:r>
            <a:r>
              <a:rPr lang="en-US" sz="2400" kern="0" dirty="0" smtClean="0"/>
              <a:t> </a:t>
            </a:r>
            <a:r>
              <a:rPr lang="en-US" sz="2400" kern="0" dirty="0" err="1" smtClean="0"/>
              <a:t>vật</a:t>
            </a:r>
            <a:r>
              <a:rPr lang="en-US" sz="2400" kern="0" dirty="0" smtClean="0"/>
              <a:t> </a:t>
            </a:r>
            <a:r>
              <a:rPr lang="en-US" sz="2400" kern="0" dirty="0" err="1" smtClean="0"/>
              <a:t>lý</a:t>
            </a:r>
            <a:r>
              <a:rPr lang="en-US" sz="2400" kern="0" dirty="0" smtClean="0"/>
              <a:t> </a:t>
            </a:r>
            <a:r>
              <a:rPr lang="en-US" sz="2400" kern="0" dirty="0" err="1" smtClean="0"/>
              <a:t>với</a:t>
            </a:r>
            <a:r>
              <a:rPr lang="en-US" sz="2400" kern="0" dirty="0" smtClean="0"/>
              <a:t> </a:t>
            </a:r>
            <a:r>
              <a:rPr lang="en-US" sz="2400" kern="0" dirty="0" err="1" smtClean="0"/>
              <a:t>một</a:t>
            </a:r>
            <a:r>
              <a:rPr lang="en-US" sz="2400" kern="0" dirty="0" smtClean="0"/>
              <a:t> </a:t>
            </a:r>
            <a:r>
              <a:rPr lang="en-US" sz="2400" kern="0" dirty="0" err="1" smtClean="0"/>
              <a:t>cơ</a:t>
            </a:r>
            <a:r>
              <a:rPr lang="en-US" sz="2400" kern="0" dirty="0" smtClean="0"/>
              <a:t> </a:t>
            </a:r>
            <a:r>
              <a:rPr lang="en-US" sz="2400" kern="0" dirty="0" err="1" smtClean="0"/>
              <a:t>sở</a:t>
            </a:r>
            <a:r>
              <a:rPr lang="en-US" sz="2400" kern="0" dirty="0" smtClean="0"/>
              <a:t> </a:t>
            </a:r>
            <a:r>
              <a:rPr lang="en-US" sz="2400" kern="0" dirty="0" err="1" smtClean="0"/>
              <a:t>dữ</a:t>
            </a:r>
            <a:r>
              <a:rPr lang="en-US" sz="2400" kern="0" dirty="0" smtClean="0"/>
              <a:t> </a:t>
            </a:r>
            <a:r>
              <a:rPr lang="en-US" sz="2400" kern="0" dirty="0" err="1" smtClean="0"/>
              <a:t>liệu</a:t>
            </a:r>
            <a:endParaRPr lang="en-US" sz="2400" kern="0" dirty="0" smtClean="0"/>
          </a:p>
          <a:p>
            <a:pPr marL="342900" lvl="1" indent="-342900" algn="just">
              <a:buFont typeface="Wingdings" panose="05000000000000000000" pitchFamily="2" charset="2"/>
              <a:buChar char="Ø"/>
            </a:pPr>
            <a:r>
              <a:rPr lang="en-US" sz="2400" dirty="0" err="1"/>
              <a:t>Đối</a:t>
            </a:r>
            <a:r>
              <a:rPr lang="en-US" sz="2400" dirty="0"/>
              <a:t> </a:t>
            </a:r>
            <a:r>
              <a:rPr lang="en-US" sz="2400" dirty="0" err="1"/>
              <a:t>tượng</a:t>
            </a:r>
            <a:r>
              <a:rPr lang="en-US" sz="2400" dirty="0"/>
              <a:t> Session </a:t>
            </a:r>
            <a:r>
              <a:rPr lang="en-US" sz="2400" dirty="0" err="1"/>
              <a:t>là</a:t>
            </a:r>
            <a:r>
              <a:rPr lang="en-US" sz="2400" dirty="0"/>
              <a:t> </a:t>
            </a:r>
            <a:r>
              <a:rPr lang="en-US" sz="2400" dirty="0" err="1"/>
              <a:t>nhẹ</a:t>
            </a:r>
            <a:r>
              <a:rPr lang="en-US" sz="2400" dirty="0"/>
              <a:t> </a:t>
            </a:r>
            <a:r>
              <a:rPr lang="en-US" sz="2400" dirty="0" err="1"/>
              <a:t>và</a:t>
            </a:r>
            <a:r>
              <a:rPr lang="en-US" sz="2400" dirty="0"/>
              <a:t> </a:t>
            </a:r>
            <a:r>
              <a:rPr lang="en-US" sz="2400" dirty="0" err="1"/>
              <a:t>được</a:t>
            </a:r>
            <a:r>
              <a:rPr lang="en-US" sz="2400" dirty="0"/>
              <a:t> </a:t>
            </a:r>
            <a:r>
              <a:rPr lang="en-US" sz="2400" dirty="0" err="1"/>
              <a:t>thiết</a:t>
            </a:r>
            <a:r>
              <a:rPr lang="en-US" sz="2400" dirty="0"/>
              <a:t> </a:t>
            </a:r>
            <a:r>
              <a:rPr lang="en-US" sz="2400" dirty="0" err="1"/>
              <a:t>kế</a:t>
            </a:r>
            <a:r>
              <a:rPr lang="en-US" sz="2400" dirty="0"/>
              <a:t> </a:t>
            </a:r>
            <a:r>
              <a:rPr lang="en-US" sz="2400" dirty="0" err="1"/>
              <a:t>để</a:t>
            </a:r>
            <a:r>
              <a:rPr lang="en-US" sz="2400" dirty="0"/>
              <a:t> </a:t>
            </a:r>
            <a:r>
              <a:rPr lang="en-US" sz="2400" dirty="0" err="1"/>
              <a:t>được</a:t>
            </a:r>
            <a:r>
              <a:rPr lang="en-US" sz="2400" dirty="0"/>
              <a:t> </a:t>
            </a:r>
            <a:r>
              <a:rPr lang="en-US" sz="2400" dirty="0" err="1"/>
              <a:t>khởi</a:t>
            </a:r>
            <a:r>
              <a:rPr lang="en-US" sz="2400" dirty="0"/>
              <a:t> </a:t>
            </a:r>
            <a:r>
              <a:rPr lang="en-US" sz="2400" dirty="0" err="1"/>
              <a:t>tạo</a:t>
            </a:r>
            <a:r>
              <a:rPr lang="en-US" sz="2400" dirty="0"/>
              <a:t> </a:t>
            </a:r>
            <a:r>
              <a:rPr lang="en-US" sz="2400" dirty="0" err="1"/>
              <a:t>mỗi</a:t>
            </a:r>
            <a:r>
              <a:rPr lang="en-US" sz="2400" dirty="0"/>
              <a:t> </a:t>
            </a:r>
            <a:r>
              <a:rPr lang="en-US" sz="2400" dirty="0" err="1"/>
              <a:t>khi</a:t>
            </a:r>
            <a:r>
              <a:rPr lang="en-US" sz="2400" dirty="0"/>
              <a:t> </a:t>
            </a:r>
            <a:r>
              <a:rPr lang="en-US" sz="2400" dirty="0" err="1"/>
              <a:t>cần</a:t>
            </a:r>
            <a:r>
              <a:rPr lang="en-US" sz="2400" dirty="0"/>
              <a:t> </a:t>
            </a:r>
            <a:r>
              <a:rPr lang="en-US" sz="2400" dirty="0" err="1"/>
              <a:t>tương</a:t>
            </a:r>
            <a:r>
              <a:rPr lang="en-US" sz="2400" dirty="0"/>
              <a:t> </a:t>
            </a:r>
            <a:r>
              <a:rPr lang="en-US" sz="2400" dirty="0" err="1"/>
              <a:t>tác</a:t>
            </a:r>
            <a:r>
              <a:rPr lang="en-US" sz="2400" dirty="0"/>
              <a:t> </a:t>
            </a:r>
            <a:r>
              <a:rPr lang="en-US" sz="2400" dirty="0" err="1"/>
              <a:t>với</a:t>
            </a:r>
            <a:r>
              <a:rPr lang="en-US" sz="2400" dirty="0"/>
              <a:t> </a:t>
            </a:r>
            <a:r>
              <a:rPr lang="en-US" sz="2400" dirty="0" err="1"/>
              <a:t>cơ</a:t>
            </a:r>
            <a:r>
              <a:rPr lang="en-US" sz="2400" dirty="0"/>
              <a:t> </a:t>
            </a:r>
            <a:r>
              <a:rPr lang="en-US" sz="2400" dirty="0" err="1"/>
              <a:t>sở</a:t>
            </a:r>
            <a:r>
              <a:rPr lang="en-US" sz="2400" dirty="0"/>
              <a:t> </a:t>
            </a:r>
            <a:r>
              <a:rPr lang="en-US" sz="2400" dirty="0" err="1"/>
              <a:t>dữ</a:t>
            </a:r>
            <a:r>
              <a:rPr lang="en-US" sz="2400" dirty="0"/>
              <a:t> </a:t>
            </a:r>
            <a:r>
              <a:rPr lang="en-US" sz="2400" dirty="0" err="1"/>
              <a:t>liệu</a:t>
            </a:r>
            <a:r>
              <a:rPr lang="en-US" sz="2400" dirty="0" smtClean="0"/>
              <a:t>.</a:t>
            </a:r>
            <a:endParaRPr lang="en-US" sz="2400" kern="0" dirty="0" smtClean="0"/>
          </a:p>
          <a:p>
            <a:pPr algn="just">
              <a:buFont typeface="Wingdings" panose="05000000000000000000" pitchFamily="2" charset="2"/>
              <a:buChar char="Ø"/>
            </a:pPr>
            <a:r>
              <a:rPr lang="en-US" sz="2400" kern="0" dirty="0" err="1" smtClean="0"/>
              <a:t>Các</a:t>
            </a:r>
            <a:r>
              <a:rPr lang="en-US" sz="2400" kern="0" dirty="0" smtClean="0"/>
              <a:t> </a:t>
            </a:r>
            <a:r>
              <a:rPr lang="en-US" sz="2400" kern="0" dirty="0" err="1" smtClean="0"/>
              <a:t>đối</a:t>
            </a:r>
            <a:r>
              <a:rPr lang="en-US" sz="2400" kern="0" dirty="0" smtClean="0"/>
              <a:t> </a:t>
            </a:r>
            <a:r>
              <a:rPr lang="en-US" sz="2400" kern="0" dirty="0" err="1" smtClean="0"/>
              <a:t>tượng</a:t>
            </a:r>
            <a:r>
              <a:rPr lang="en-US" sz="2400" kern="0" dirty="0" smtClean="0"/>
              <a:t> persistent </a:t>
            </a:r>
            <a:r>
              <a:rPr lang="en-US" sz="2400" kern="0" dirty="0" err="1" smtClean="0"/>
              <a:t>được</a:t>
            </a:r>
            <a:r>
              <a:rPr lang="en-US" sz="2400" kern="0" dirty="0" smtClean="0"/>
              <a:t> </a:t>
            </a:r>
            <a:r>
              <a:rPr lang="en-US" sz="2400" kern="0" dirty="0" err="1" smtClean="0"/>
              <a:t>lưu</a:t>
            </a:r>
            <a:r>
              <a:rPr lang="en-US" sz="2400" kern="0" dirty="0" smtClean="0"/>
              <a:t> </a:t>
            </a:r>
            <a:r>
              <a:rPr lang="en-US" sz="2400" kern="0" dirty="0" err="1" smtClean="0"/>
              <a:t>và</a:t>
            </a:r>
            <a:r>
              <a:rPr lang="en-US" sz="2400" kern="0" dirty="0" smtClean="0"/>
              <a:t> </a:t>
            </a:r>
            <a:r>
              <a:rPr lang="en-US" sz="2400" kern="0" dirty="0" err="1" smtClean="0"/>
              <a:t>truy</a:t>
            </a:r>
            <a:r>
              <a:rPr lang="en-US" sz="2400" kern="0" dirty="0" smtClean="0"/>
              <a:t> </a:t>
            </a:r>
            <a:r>
              <a:rPr lang="en-US" sz="2400" kern="0" dirty="0" err="1" smtClean="0"/>
              <a:t>xuất</a:t>
            </a:r>
            <a:r>
              <a:rPr lang="en-US" sz="2400" kern="0" dirty="0" smtClean="0"/>
              <a:t> </a:t>
            </a:r>
            <a:r>
              <a:rPr lang="en-US" sz="2400" kern="0" dirty="0" err="1" smtClean="0"/>
              <a:t>thông</a:t>
            </a:r>
            <a:r>
              <a:rPr lang="en-US" sz="2400" kern="0" dirty="0" smtClean="0"/>
              <a:t> qua </a:t>
            </a:r>
            <a:r>
              <a:rPr lang="en-US" sz="2400" kern="0" dirty="0" err="1" smtClean="0"/>
              <a:t>một</a:t>
            </a:r>
            <a:r>
              <a:rPr lang="en-US" sz="2400" kern="0" dirty="0" smtClean="0"/>
              <a:t> </a:t>
            </a:r>
            <a:r>
              <a:rPr lang="en-US" sz="2400" kern="0" dirty="0" err="1" smtClean="0"/>
              <a:t>đối</a:t>
            </a:r>
            <a:r>
              <a:rPr lang="en-US" sz="2400" kern="0" dirty="0" smtClean="0"/>
              <a:t> </a:t>
            </a:r>
            <a:r>
              <a:rPr lang="en-US" sz="2400" kern="0" dirty="0" err="1" smtClean="0"/>
              <a:t>tượng</a:t>
            </a:r>
            <a:r>
              <a:rPr lang="en-US" sz="2400" kern="0" dirty="0" smtClean="0"/>
              <a:t> session</a:t>
            </a:r>
          </a:p>
          <a:p>
            <a:pPr marL="342900" lvl="1" indent="-342900" algn="just">
              <a:buFont typeface="Wingdings" panose="05000000000000000000" pitchFamily="2" charset="2"/>
              <a:buChar char="Ø"/>
            </a:pPr>
            <a:r>
              <a:rPr lang="en-US" sz="2400" dirty="0" err="1"/>
              <a:t>Các</a:t>
            </a:r>
            <a:r>
              <a:rPr lang="en-US" sz="2400" dirty="0"/>
              <a:t> </a:t>
            </a:r>
            <a:r>
              <a:rPr lang="en-US" sz="2400" dirty="0" err="1"/>
              <a:t>đối</a:t>
            </a:r>
            <a:r>
              <a:rPr lang="en-US" sz="2400" dirty="0"/>
              <a:t> </a:t>
            </a:r>
            <a:r>
              <a:rPr lang="en-US" sz="2400" dirty="0" err="1"/>
              <a:t>tượng</a:t>
            </a:r>
            <a:r>
              <a:rPr lang="en-US" sz="2400" dirty="0"/>
              <a:t> session </a:t>
            </a:r>
            <a:r>
              <a:rPr lang="en-US" sz="2400" dirty="0" err="1"/>
              <a:t>không</a:t>
            </a:r>
            <a:r>
              <a:rPr lang="en-US" sz="2400" dirty="0"/>
              <a:t> </a:t>
            </a:r>
            <a:r>
              <a:rPr lang="en-US" sz="2400" dirty="0" err="1"/>
              <a:t>nên</a:t>
            </a:r>
            <a:r>
              <a:rPr lang="en-US" sz="2400" dirty="0"/>
              <a:t> </a:t>
            </a:r>
            <a:r>
              <a:rPr lang="en-US" sz="2400" dirty="0" err="1"/>
              <a:t>được</a:t>
            </a:r>
            <a:r>
              <a:rPr lang="en-US" sz="2400" dirty="0"/>
              <a:t> </a:t>
            </a:r>
            <a:r>
              <a:rPr lang="en-US" sz="2400" dirty="0" err="1"/>
              <a:t>mở</a:t>
            </a:r>
            <a:r>
              <a:rPr lang="en-US" sz="2400" dirty="0"/>
              <a:t> </a:t>
            </a:r>
            <a:r>
              <a:rPr lang="en-US" sz="2400" dirty="0" err="1"/>
              <a:t>trong</a:t>
            </a:r>
            <a:r>
              <a:rPr lang="en-US" sz="2400" dirty="0"/>
              <a:t> </a:t>
            </a:r>
            <a:r>
              <a:rPr lang="en-US" sz="2400" dirty="0" err="1"/>
              <a:t>một</a:t>
            </a:r>
            <a:r>
              <a:rPr lang="en-US" sz="2400" dirty="0"/>
              <a:t> </a:t>
            </a:r>
            <a:r>
              <a:rPr lang="en-US" sz="2400" dirty="0" err="1"/>
              <a:t>thời</a:t>
            </a:r>
            <a:r>
              <a:rPr lang="en-US" sz="2400" dirty="0"/>
              <a:t> </a:t>
            </a:r>
            <a:r>
              <a:rPr lang="en-US" sz="2400" dirty="0" err="1"/>
              <a:t>gian</a:t>
            </a:r>
            <a:r>
              <a:rPr lang="en-US" sz="2400" dirty="0"/>
              <a:t> </a:t>
            </a:r>
            <a:r>
              <a:rPr lang="en-US" sz="2400" dirty="0" err="1"/>
              <a:t>dài</a:t>
            </a:r>
            <a:r>
              <a:rPr lang="en-US" sz="2400" dirty="0"/>
              <a:t> </a:t>
            </a:r>
            <a:r>
              <a:rPr lang="en-US" sz="2400" dirty="0" err="1"/>
              <a:t>bởi</a:t>
            </a:r>
            <a:r>
              <a:rPr lang="en-US" sz="2400" dirty="0"/>
              <a:t> </a:t>
            </a:r>
            <a:r>
              <a:rPr lang="en-US" sz="2400" dirty="0" err="1"/>
              <a:t>vì</a:t>
            </a:r>
            <a:r>
              <a:rPr lang="en-US" sz="2400" dirty="0"/>
              <a:t> </a:t>
            </a:r>
            <a:r>
              <a:rPr lang="en-US" sz="2400" dirty="0" err="1"/>
              <a:t>chúng</a:t>
            </a:r>
            <a:r>
              <a:rPr lang="en-US" sz="2400" dirty="0"/>
              <a:t> </a:t>
            </a:r>
            <a:r>
              <a:rPr lang="en-US" sz="2400" dirty="0" err="1"/>
              <a:t>không</a:t>
            </a:r>
            <a:r>
              <a:rPr lang="en-US" sz="2400" dirty="0"/>
              <a:t> </a:t>
            </a:r>
            <a:r>
              <a:rPr lang="en-US" sz="2400" dirty="0" err="1"/>
              <a:t>phải</a:t>
            </a:r>
            <a:r>
              <a:rPr lang="en-US" sz="2400" dirty="0"/>
              <a:t> </a:t>
            </a:r>
            <a:r>
              <a:rPr lang="en-US" sz="2400" dirty="0" err="1"/>
              <a:t>là</a:t>
            </a:r>
            <a:r>
              <a:rPr lang="en-US" sz="2400" dirty="0"/>
              <a:t> thread an </a:t>
            </a:r>
            <a:r>
              <a:rPr lang="en-US" sz="2400" dirty="0" err="1"/>
              <a:t>toàn</a:t>
            </a:r>
            <a:r>
              <a:rPr lang="en-US" sz="2400" dirty="0"/>
              <a:t> </a:t>
            </a:r>
            <a:r>
              <a:rPr lang="en-US" sz="2400" dirty="0" err="1"/>
              <a:t>và</a:t>
            </a:r>
            <a:r>
              <a:rPr lang="en-US" sz="2400" dirty="0"/>
              <a:t> </a:t>
            </a:r>
            <a:r>
              <a:rPr lang="en-US" sz="2400" dirty="0" err="1"/>
              <a:t>nên</a:t>
            </a:r>
            <a:r>
              <a:rPr lang="en-US" sz="2400" dirty="0"/>
              <a:t> </a:t>
            </a:r>
            <a:r>
              <a:rPr lang="en-US" sz="2400" dirty="0" err="1"/>
              <a:t>được</a:t>
            </a:r>
            <a:r>
              <a:rPr lang="en-US" sz="2400" dirty="0"/>
              <a:t> </a:t>
            </a:r>
            <a:r>
              <a:rPr lang="en-US" sz="2400" dirty="0" err="1"/>
              <a:t>tạo</a:t>
            </a:r>
            <a:r>
              <a:rPr lang="en-US" sz="2400" dirty="0"/>
              <a:t> </a:t>
            </a:r>
            <a:r>
              <a:rPr lang="en-US" sz="2400" dirty="0" err="1"/>
              <a:t>ra</a:t>
            </a:r>
            <a:r>
              <a:rPr lang="en-US" sz="2400" dirty="0"/>
              <a:t> </a:t>
            </a:r>
            <a:r>
              <a:rPr lang="en-US" sz="2400" dirty="0" err="1"/>
              <a:t>và</a:t>
            </a:r>
            <a:r>
              <a:rPr lang="en-US" sz="2400" dirty="0"/>
              <a:t> </a:t>
            </a:r>
            <a:r>
              <a:rPr lang="en-US" sz="2400" dirty="0" err="1"/>
              <a:t>đóng</a:t>
            </a:r>
            <a:r>
              <a:rPr lang="en-US" sz="2400" dirty="0"/>
              <a:t> </a:t>
            </a:r>
            <a:r>
              <a:rPr lang="en-US" sz="2400" dirty="0" err="1"/>
              <a:t>khi</a:t>
            </a:r>
            <a:r>
              <a:rPr lang="en-US" sz="2400" dirty="0"/>
              <a:t> </a:t>
            </a:r>
            <a:r>
              <a:rPr lang="en-US" sz="2400" dirty="0" err="1"/>
              <a:t>sau</a:t>
            </a:r>
            <a:r>
              <a:rPr lang="en-US" sz="2400" dirty="0"/>
              <a:t> </a:t>
            </a:r>
            <a:r>
              <a:rPr lang="en-US" sz="2400" dirty="0" err="1"/>
              <a:t>khi</a:t>
            </a:r>
            <a:r>
              <a:rPr lang="en-US" sz="2400" dirty="0"/>
              <a:t> </a:t>
            </a:r>
            <a:r>
              <a:rPr lang="en-US" sz="2400" dirty="0" err="1"/>
              <a:t>sử</a:t>
            </a:r>
            <a:r>
              <a:rPr lang="en-US" sz="2400" dirty="0"/>
              <a:t> </a:t>
            </a:r>
            <a:r>
              <a:rPr lang="en-US" sz="2400" dirty="0" err="1"/>
              <a:t>dụng</a:t>
            </a:r>
            <a:r>
              <a:rPr lang="en-US" sz="2400" dirty="0" smtClean="0"/>
              <a:t>.</a:t>
            </a:r>
            <a:endParaRPr lang="en-US" sz="2400" kern="0" dirty="0" smtClean="0"/>
          </a:p>
        </p:txBody>
      </p:sp>
    </p:spTree>
    <p:extLst>
      <p:ext uri="{BB962C8B-B14F-4D97-AF65-F5344CB8AC3E}">
        <p14:creationId xmlns:p14="http://schemas.microsoft.com/office/powerpoint/2010/main" val="101793839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68EDB3C-C7B6-451D-B10B-13F9A9659E20}" type="slidenum">
              <a:rPr lang="en-US" smtClean="0"/>
              <a:pPr>
                <a:defRPr/>
              </a:pPr>
              <a:t>28</a:t>
            </a:fld>
            <a:endParaRPr lang="en-US"/>
          </a:p>
        </p:txBody>
      </p:sp>
      <p:sp>
        <p:nvSpPr>
          <p:cNvPr id="3" name="Title 1"/>
          <p:cNvSpPr txBox="1">
            <a:spLocks/>
          </p:cNvSpPr>
          <p:nvPr/>
        </p:nvSpPr>
        <p:spPr>
          <a:xfrm>
            <a:off x="706362" y="984733"/>
            <a:ext cx="7558608" cy="824087"/>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sz="3600" kern="0" dirty="0" smtClean="0"/>
              <a:t>SESSIONS </a:t>
            </a:r>
            <a:r>
              <a:rPr lang="en-US" sz="3600" kern="0" dirty="0" smtClean="0"/>
              <a:t>(</a:t>
            </a:r>
            <a:r>
              <a:rPr lang="en-US" sz="3600" kern="0" dirty="0" err="1" smtClean="0"/>
              <a:t>tt</a:t>
            </a:r>
            <a:r>
              <a:rPr lang="en-US" sz="3600" kern="0" dirty="0" smtClean="0"/>
              <a:t>)</a:t>
            </a:r>
            <a:endParaRPr lang="en-US" sz="3600" kern="0" dirty="0"/>
          </a:p>
        </p:txBody>
      </p:sp>
      <p:sp>
        <p:nvSpPr>
          <p:cNvPr id="4" name="Subtitle 2"/>
          <p:cNvSpPr txBox="1">
            <a:spLocks/>
          </p:cNvSpPr>
          <p:nvPr/>
        </p:nvSpPr>
        <p:spPr>
          <a:xfrm>
            <a:off x="575556" y="1808820"/>
            <a:ext cx="8111244" cy="4032448"/>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just">
              <a:buFont typeface="Wingdings" panose="05000000000000000000" pitchFamily="2" charset="2"/>
              <a:buChar char="Ø"/>
            </a:pPr>
            <a:r>
              <a:rPr lang="en-US" sz="2400" kern="0" dirty="0" err="1" smtClean="0"/>
              <a:t>Chức</a:t>
            </a:r>
            <a:r>
              <a:rPr lang="en-US" sz="2400" kern="0" dirty="0" smtClean="0"/>
              <a:t> </a:t>
            </a:r>
            <a:r>
              <a:rPr lang="en-US" sz="2400" kern="0" dirty="0" err="1" smtClean="0"/>
              <a:t>năng</a:t>
            </a:r>
            <a:r>
              <a:rPr lang="en-US" sz="2400" kern="0" dirty="0" smtClean="0"/>
              <a:t> </a:t>
            </a:r>
            <a:r>
              <a:rPr lang="en-US" sz="2400" kern="0" dirty="0" err="1" smtClean="0"/>
              <a:t>chính</a:t>
            </a:r>
            <a:r>
              <a:rPr lang="en-US" sz="2400" kern="0" dirty="0" smtClean="0"/>
              <a:t> </a:t>
            </a:r>
            <a:r>
              <a:rPr lang="en-US" sz="2400" kern="0" dirty="0" err="1" smtClean="0"/>
              <a:t>của</a:t>
            </a:r>
            <a:r>
              <a:rPr lang="en-US" sz="2400" kern="0" dirty="0" smtClean="0"/>
              <a:t> sessions </a:t>
            </a:r>
            <a:r>
              <a:rPr lang="en-US" sz="2400" kern="0" dirty="0" err="1" smtClean="0"/>
              <a:t>là</a:t>
            </a:r>
            <a:r>
              <a:rPr lang="en-US" sz="2400" kern="0" dirty="0" smtClean="0"/>
              <a:t> </a:t>
            </a:r>
            <a:r>
              <a:rPr lang="en-US" sz="2400" kern="0" dirty="0" err="1" smtClean="0"/>
              <a:t>cung</a:t>
            </a:r>
            <a:r>
              <a:rPr lang="en-US" sz="2400" kern="0" dirty="0" smtClean="0"/>
              <a:t> </a:t>
            </a:r>
            <a:r>
              <a:rPr lang="en-US" sz="2400" kern="0" dirty="0" err="1" smtClean="0"/>
              <a:t>cấp</a:t>
            </a:r>
            <a:r>
              <a:rPr lang="en-US" sz="2400" kern="0" dirty="0" smtClean="0"/>
              <a:t> </a:t>
            </a:r>
            <a:r>
              <a:rPr lang="en-US" sz="2400" kern="0" dirty="0" err="1" smtClean="0"/>
              <a:t>các</a:t>
            </a:r>
            <a:r>
              <a:rPr lang="en-US" sz="2400" kern="0" dirty="0" smtClean="0"/>
              <a:t> </a:t>
            </a:r>
            <a:r>
              <a:rPr lang="en-US" sz="2400" kern="0" dirty="0" err="1" smtClean="0"/>
              <a:t>thao</a:t>
            </a:r>
            <a:r>
              <a:rPr lang="en-US" sz="2400" kern="0" dirty="0" smtClean="0"/>
              <a:t> </a:t>
            </a:r>
            <a:r>
              <a:rPr lang="en-US" sz="2400" kern="0" dirty="0" err="1" smtClean="0"/>
              <a:t>tác</a:t>
            </a:r>
            <a:r>
              <a:rPr lang="en-US" sz="2400" kern="0" dirty="0" smtClean="0"/>
              <a:t> create, update, read </a:t>
            </a:r>
            <a:r>
              <a:rPr lang="en-US" sz="2400" kern="0" dirty="0" err="1" smtClean="0"/>
              <a:t>và</a:t>
            </a:r>
            <a:r>
              <a:rPr lang="en-US" sz="2400" kern="0" dirty="0" smtClean="0"/>
              <a:t> delete </a:t>
            </a:r>
            <a:r>
              <a:rPr lang="en-US" sz="2400" kern="0" dirty="0" err="1" smtClean="0"/>
              <a:t>cho</a:t>
            </a:r>
            <a:r>
              <a:rPr lang="en-US" sz="2400" kern="0" dirty="0" smtClean="0"/>
              <a:t> </a:t>
            </a:r>
            <a:r>
              <a:rPr lang="en-US" sz="2400" kern="0" dirty="0" err="1" smtClean="0"/>
              <a:t>các</a:t>
            </a:r>
            <a:r>
              <a:rPr lang="en-US" sz="2400" kern="0" dirty="0" smtClean="0"/>
              <a:t> </a:t>
            </a:r>
            <a:r>
              <a:rPr lang="en-US" sz="2400" kern="0" dirty="0" err="1" smtClean="0"/>
              <a:t>lớp</a:t>
            </a:r>
            <a:r>
              <a:rPr lang="en-US" sz="2400" kern="0" dirty="0" smtClean="0"/>
              <a:t> </a:t>
            </a:r>
            <a:r>
              <a:rPr lang="en-US" sz="2400" kern="0" dirty="0" err="1" smtClean="0"/>
              <a:t>thực</a:t>
            </a:r>
            <a:r>
              <a:rPr lang="en-US" sz="2400" kern="0" dirty="0" smtClean="0"/>
              <a:t> </a:t>
            </a:r>
            <a:r>
              <a:rPr lang="en-US" sz="2400" kern="0" dirty="0" err="1" smtClean="0"/>
              <a:t>thể</a:t>
            </a:r>
            <a:r>
              <a:rPr lang="en-US" sz="2400" kern="0" dirty="0" smtClean="0"/>
              <a:t> </a:t>
            </a:r>
            <a:r>
              <a:rPr lang="en-US" sz="2400" kern="0" dirty="0" err="1" smtClean="0"/>
              <a:t>được</a:t>
            </a:r>
            <a:r>
              <a:rPr lang="en-US" sz="2400" kern="0" dirty="0" smtClean="0"/>
              <a:t> </a:t>
            </a:r>
            <a:r>
              <a:rPr lang="en-US" sz="2400" kern="0" dirty="0" err="1" smtClean="0"/>
              <a:t>ánh</a:t>
            </a:r>
            <a:r>
              <a:rPr lang="en-US" sz="2400" kern="0" dirty="0" smtClean="0"/>
              <a:t> </a:t>
            </a:r>
            <a:r>
              <a:rPr lang="en-US" sz="2400" kern="0" dirty="0" err="1" smtClean="0"/>
              <a:t>xạ</a:t>
            </a:r>
            <a:r>
              <a:rPr lang="en-US" sz="2400" kern="0" dirty="0" smtClean="0"/>
              <a:t>. </a:t>
            </a:r>
          </a:p>
          <a:p>
            <a:pPr algn="just">
              <a:buFont typeface="Wingdings" panose="05000000000000000000" pitchFamily="2" charset="2"/>
              <a:buChar char="Ø"/>
            </a:pPr>
            <a:r>
              <a:rPr lang="en-US" sz="2400" kern="0" dirty="0" smtClean="0"/>
              <a:t>Session </a:t>
            </a:r>
            <a:r>
              <a:rPr lang="en-US" sz="2400" kern="0" dirty="0" err="1" smtClean="0"/>
              <a:t>được</a:t>
            </a:r>
            <a:r>
              <a:rPr lang="en-US" sz="2400" kern="0" dirty="0" smtClean="0"/>
              <a:t> </a:t>
            </a:r>
            <a:r>
              <a:rPr lang="en-US" sz="2400" kern="0" dirty="0" err="1" smtClean="0"/>
              <a:t>tồn</a:t>
            </a:r>
            <a:r>
              <a:rPr lang="en-US" sz="2400" kern="0" dirty="0" smtClean="0"/>
              <a:t> </a:t>
            </a:r>
            <a:r>
              <a:rPr lang="en-US" sz="2400" kern="0" dirty="0" err="1" smtClean="0"/>
              <a:t>tại</a:t>
            </a:r>
            <a:r>
              <a:rPr lang="en-US" sz="2400" kern="0" dirty="0" smtClean="0"/>
              <a:t> </a:t>
            </a:r>
            <a:r>
              <a:rPr lang="en-US" sz="2400" kern="0" dirty="0" err="1" smtClean="0"/>
              <a:t>một</a:t>
            </a:r>
            <a:r>
              <a:rPr lang="en-US" sz="2400" kern="0" dirty="0" smtClean="0"/>
              <a:t> </a:t>
            </a:r>
            <a:r>
              <a:rPr lang="en-US" sz="2400" kern="0" dirty="0" err="1" smtClean="0"/>
              <a:t>trong</a:t>
            </a:r>
            <a:r>
              <a:rPr lang="en-US" sz="2400" kern="0" dirty="0" smtClean="0"/>
              <a:t> </a:t>
            </a:r>
            <a:r>
              <a:rPr lang="en-US" sz="2400" kern="0" dirty="0" err="1" smtClean="0"/>
              <a:t>ba</a:t>
            </a:r>
            <a:r>
              <a:rPr lang="en-US" sz="2400" kern="0" dirty="0" smtClean="0"/>
              <a:t> </a:t>
            </a:r>
            <a:r>
              <a:rPr lang="en-US" sz="2400" kern="0" dirty="0" err="1" smtClean="0"/>
              <a:t>trạng</a:t>
            </a:r>
            <a:r>
              <a:rPr lang="en-US" sz="2400" kern="0" dirty="0" smtClean="0"/>
              <a:t> </a:t>
            </a:r>
            <a:r>
              <a:rPr lang="en-US" sz="2400" kern="0" dirty="0" err="1" smtClean="0"/>
              <a:t>thái</a:t>
            </a:r>
            <a:r>
              <a:rPr lang="en-US" sz="2400" kern="0" dirty="0" smtClean="0"/>
              <a:t> </a:t>
            </a:r>
            <a:r>
              <a:rPr lang="en-US" sz="2400" kern="0" dirty="0" err="1" smtClean="0"/>
              <a:t>sau</a:t>
            </a:r>
            <a:r>
              <a:rPr lang="en-US" sz="2400" kern="0" dirty="0" smtClean="0"/>
              <a:t> </a:t>
            </a:r>
            <a:r>
              <a:rPr lang="en-US" sz="2400" kern="0" dirty="0" err="1" smtClean="0"/>
              <a:t>tại</a:t>
            </a:r>
            <a:r>
              <a:rPr lang="en-US" sz="2400" kern="0" dirty="0" smtClean="0"/>
              <a:t> 1 </a:t>
            </a:r>
            <a:r>
              <a:rPr lang="en-US" sz="2400" kern="0" dirty="0" err="1" smtClean="0"/>
              <a:t>thời</a:t>
            </a:r>
            <a:r>
              <a:rPr lang="en-US" sz="2400" kern="0" dirty="0" smtClean="0"/>
              <a:t> </a:t>
            </a:r>
            <a:r>
              <a:rPr lang="en-US" sz="2400" kern="0" dirty="0" err="1" smtClean="0"/>
              <a:t>điểm</a:t>
            </a:r>
            <a:r>
              <a:rPr lang="en-US" sz="2400" kern="0" dirty="0" smtClean="0"/>
              <a:t>:</a:t>
            </a:r>
          </a:p>
          <a:p>
            <a:pPr marL="749300" indent="-344488" algn="just"/>
            <a:r>
              <a:rPr lang="en-US" sz="2400" b="1" kern="0" dirty="0" smtClean="0"/>
              <a:t>transient</a:t>
            </a:r>
            <a:r>
              <a:rPr lang="en-US" sz="2400" kern="0" dirty="0" smtClean="0"/>
              <a:t>: </a:t>
            </a:r>
            <a:r>
              <a:rPr lang="en-US" sz="2400" kern="0" dirty="0" err="1" smtClean="0"/>
              <a:t>không</a:t>
            </a:r>
            <a:r>
              <a:rPr lang="en-US" sz="2400" kern="0" dirty="0" smtClean="0"/>
              <a:t> </a:t>
            </a:r>
            <a:r>
              <a:rPr lang="en-US" sz="2400" kern="0" dirty="0" err="1" smtClean="0"/>
              <a:t>có</a:t>
            </a:r>
            <a:r>
              <a:rPr lang="en-US" sz="2400" kern="0" dirty="0" smtClean="0"/>
              <a:t> </a:t>
            </a:r>
            <a:r>
              <a:rPr lang="en-US" sz="2400" kern="0" dirty="0" err="1" smtClean="0"/>
              <a:t>đại</a:t>
            </a:r>
            <a:r>
              <a:rPr lang="en-US" sz="2400" kern="0" dirty="0" smtClean="0"/>
              <a:t> </a:t>
            </a:r>
            <a:r>
              <a:rPr lang="en-US" sz="2400" kern="0" dirty="0" err="1" smtClean="0"/>
              <a:t>diện</a:t>
            </a:r>
            <a:r>
              <a:rPr lang="en-US" sz="2400" kern="0" dirty="0" smtClean="0"/>
              <a:t> </a:t>
            </a:r>
            <a:r>
              <a:rPr lang="en-US" sz="2400" kern="0" dirty="0" err="1" smtClean="0"/>
              <a:t>trong</a:t>
            </a:r>
            <a:r>
              <a:rPr lang="en-US" sz="2400" kern="0" dirty="0" smtClean="0"/>
              <a:t> </a:t>
            </a:r>
            <a:r>
              <a:rPr lang="en-US" sz="2400" kern="0" dirty="0" err="1" smtClean="0"/>
              <a:t>cơ</a:t>
            </a:r>
            <a:r>
              <a:rPr lang="en-US" sz="2400" kern="0" dirty="0" smtClean="0"/>
              <a:t> </a:t>
            </a:r>
            <a:r>
              <a:rPr lang="en-US" sz="2400" kern="0" dirty="0" err="1" smtClean="0"/>
              <a:t>sở</a:t>
            </a:r>
            <a:r>
              <a:rPr lang="en-US" sz="2400" kern="0" dirty="0" smtClean="0"/>
              <a:t> </a:t>
            </a:r>
            <a:r>
              <a:rPr lang="en-US" sz="2400" kern="0" dirty="0" err="1" smtClean="0"/>
              <a:t>dữ</a:t>
            </a:r>
            <a:r>
              <a:rPr lang="en-US" sz="2400" kern="0" dirty="0" smtClean="0"/>
              <a:t> </a:t>
            </a:r>
            <a:r>
              <a:rPr lang="en-US" sz="2400" kern="0" dirty="0" err="1" smtClean="0"/>
              <a:t>liệu</a:t>
            </a:r>
            <a:endParaRPr lang="en-US" sz="2400" kern="0" dirty="0" smtClean="0"/>
          </a:p>
          <a:p>
            <a:pPr marL="749300" indent="-344488" algn="just"/>
            <a:r>
              <a:rPr lang="en-US" sz="2400" b="1" kern="0" dirty="0" smtClean="0"/>
              <a:t>persistent</a:t>
            </a:r>
            <a:r>
              <a:rPr lang="en-US" sz="2400" kern="0" dirty="0" smtClean="0"/>
              <a:t>: </a:t>
            </a:r>
            <a:r>
              <a:rPr lang="en-US" sz="2400" kern="0" dirty="0" err="1" smtClean="0"/>
              <a:t>một</a:t>
            </a:r>
            <a:r>
              <a:rPr lang="en-US" sz="2400" kern="0" dirty="0" smtClean="0"/>
              <a:t> persistent </a:t>
            </a:r>
            <a:r>
              <a:rPr lang="en-US" sz="2400" kern="0" dirty="0" err="1" smtClean="0"/>
              <a:t>có</a:t>
            </a:r>
            <a:r>
              <a:rPr lang="en-US" sz="2400" kern="0" dirty="0" smtClean="0"/>
              <a:t> </a:t>
            </a:r>
            <a:r>
              <a:rPr lang="en-US" sz="2400" kern="0" dirty="0" err="1" smtClean="0"/>
              <a:t>trong</a:t>
            </a:r>
            <a:r>
              <a:rPr lang="en-US" sz="2400" kern="0" dirty="0" smtClean="0"/>
              <a:t> </a:t>
            </a:r>
            <a:r>
              <a:rPr lang="en-US" sz="2400" kern="0" dirty="0" err="1" smtClean="0"/>
              <a:t>cơ</a:t>
            </a:r>
            <a:r>
              <a:rPr lang="en-US" sz="2400" kern="0" dirty="0" smtClean="0"/>
              <a:t> </a:t>
            </a:r>
            <a:r>
              <a:rPr lang="en-US" sz="2400" kern="0" dirty="0" err="1" smtClean="0"/>
              <a:t>sở</a:t>
            </a:r>
            <a:r>
              <a:rPr lang="en-US" sz="2400" kern="0" dirty="0" smtClean="0"/>
              <a:t> </a:t>
            </a:r>
            <a:r>
              <a:rPr lang="en-US" sz="2400" kern="0" dirty="0" err="1" smtClean="0"/>
              <a:t>dữ</a:t>
            </a:r>
            <a:r>
              <a:rPr lang="en-US" sz="2400" kern="0" dirty="0" smtClean="0"/>
              <a:t> </a:t>
            </a:r>
            <a:r>
              <a:rPr lang="en-US" sz="2400" kern="0" dirty="0" err="1" smtClean="0"/>
              <a:t>liệu</a:t>
            </a:r>
            <a:r>
              <a:rPr lang="en-US" sz="2400" kern="0" dirty="0" smtClean="0"/>
              <a:t> </a:t>
            </a:r>
            <a:r>
              <a:rPr lang="en-US" sz="2400" kern="0" dirty="0" err="1" smtClean="0"/>
              <a:t>và</a:t>
            </a:r>
            <a:r>
              <a:rPr lang="en-US" sz="2400" kern="0" dirty="0" smtClean="0"/>
              <a:t> </a:t>
            </a:r>
            <a:r>
              <a:rPr lang="en-US" sz="2400" kern="0" dirty="0" err="1" smtClean="0"/>
              <a:t>có</a:t>
            </a:r>
            <a:r>
              <a:rPr lang="en-US" sz="2400" kern="0" dirty="0" smtClean="0"/>
              <a:t> </a:t>
            </a:r>
            <a:r>
              <a:rPr lang="en-US" sz="2400" kern="0" dirty="0" err="1" smtClean="0"/>
              <a:t>giá</a:t>
            </a:r>
            <a:r>
              <a:rPr lang="en-US" sz="2400" kern="0" dirty="0" smtClean="0"/>
              <a:t> </a:t>
            </a:r>
            <a:r>
              <a:rPr lang="en-US" sz="2400" kern="0" dirty="0" err="1" smtClean="0"/>
              <a:t>trị</a:t>
            </a:r>
            <a:r>
              <a:rPr lang="en-US" sz="2400" kern="0" dirty="0" smtClean="0"/>
              <a:t> </a:t>
            </a:r>
            <a:r>
              <a:rPr lang="en-US" sz="2400" kern="0" dirty="0" err="1" smtClean="0"/>
              <a:t>định</a:t>
            </a:r>
            <a:r>
              <a:rPr lang="en-US" sz="2400" kern="0" dirty="0" smtClean="0"/>
              <a:t> </a:t>
            </a:r>
            <a:r>
              <a:rPr lang="en-US" sz="2400" kern="0" dirty="0" err="1" smtClean="0"/>
              <a:t>danh</a:t>
            </a:r>
            <a:r>
              <a:rPr lang="en-US" sz="2400" kern="0" dirty="0" smtClean="0"/>
              <a:t> </a:t>
            </a:r>
            <a:r>
              <a:rPr lang="en-US" sz="2400" kern="0" dirty="0" err="1" smtClean="0"/>
              <a:t>và</a:t>
            </a:r>
            <a:r>
              <a:rPr lang="en-US" sz="2400" kern="0" dirty="0" smtClean="0"/>
              <a:t> </a:t>
            </a:r>
            <a:r>
              <a:rPr lang="en-US" sz="2400" kern="0" dirty="0" err="1" smtClean="0"/>
              <a:t>được</a:t>
            </a:r>
            <a:r>
              <a:rPr lang="en-US" sz="2400" kern="0" dirty="0" smtClean="0"/>
              <a:t> </a:t>
            </a:r>
            <a:r>
              <a:rPr lang="en-US" sz="2400" kern="0" dirty="0" err="1" smtClean="0"/>
              <a:t>liên</a:t>
            </a:r>
            <a:r>
              <a:rPr lang="en-US" sz="2400" kern="0" dirty="0" smtClean="0"/>
              <a:t> </a:t>
            </a:r>
            <a:r>
              <a:rPr lang="en-US" sz="2400" kern="0" dirty="0" err="1" smtClean="0"/>
              <a:t>kết</a:t>
            </a:r>
            <a:r>
              <a:rPr lang="en-US" sz="2400" kern="0" dirty="0" smtClean="0"/>
              <a:t> </a:t>
            </a:r>
            <a:r>
              <a:rPr lang="en-US" sz="2400" kern="0" dirty="0" err="1" smtClean="0"/>
              <a:t>với</a:t>
            </a:r>
            <a:r>
              <a:rPr lang="en-US" sz="2400" kern="0" dirty="0" smtClean="0"/>
              <a:t> </a:t>
            </a:r>
            <a:r>
              <a:rPr lang="en-US" sz="2400" kern="0" dirty="0" err="1" smtClean="0"/>
              <a:t>một</a:t>
            </a:r>
            <a:r>
              <a:rPr lang="en-US" sz="2400" kern="0" dirty="0" smtClean="0"/>
              <a:t> Session</a:t>
            </a:r>
          </a:p>
          <a:p>
            <a:pPr marL="749300" indent="-344488" algn="just"/>
            <a:r>
              <a:rPr lang="en-US" sz="2400" b="1" kern="0" dirty="0" smtClean="0"/>
              <a:t>detached</a:t>
            </a:r>
            <a:r>
              <a:rPr lang="en-US" sz="2400" kern="0" dirty="0" smtClean="0"/>
              <a:t>: </a:t>
            </a:r>
            <a:r>
              <a:rPr lang="en-US" sz="2400" kern="0" dirty="0" err="1" smtClean="0"/>
              <a:t>khi</a:t>
            </a:r>
            <a:r>
              <a:rPr lang="en-US" sz="2400" kern="0" dirty="0" smtClean="0"/>
              <a:t> </a:t>
            </a:r>
            <a:r>
              <a:rPr lang="en-US" sz="2400" kern="0" dirty="0" err="1" smtClean="0"/>
              <a:t>đóng</a:t>
            </a:r>
            <a:r>
              <a:rPr lang="en-US" sz="2400" kern="0" dirty="0" smtClean="0"/>
              <a:t> Sessions</a:t>
            </a:r>
            <a:endParaRPr lang="en-US" sz="2400" kern="0" dirty="0"/>
          </a:p>
        </p:txBody>
      </p:sp>
    </p:spTree>
    <p:extLst>
      <p:ext uri="{BB962C8B-B14F-4D97-AF65-F5344CB8AC3E}">
        <p14:creationId xmlns:p14="http://schemas.microsoft.com/office/powerpoint/2010/main" val="24337161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4684"/>
            <a:ext cx="8229600" cy="540060"/>
          </a:xfrm>
        </p:spPr>
        <p:txBody>
          <a:bodyPr/>
          <a:lstStyle/>
          <a:p>
            <a:r>
              <a:rPr lang="en-US" sz="3200" dirty="0" smtClean="0"/>
              <a:t>SESSIONS </a:t>
            </a:r>
            <a:r>
              <a:rPr lang="en-US" sz="3200" dirty="0" smtClean="0"/>
              <a:t>(</a:t>
            </a:r>
            <a:r>
              <a:rPr lang="en-US" sz="3200" dirty="0" err="1" smtClean="0"/>
              <a:t>tt</a:t>
            </a:r>
            <a:r>
              <a:rPr lang="en-US" sz="3200" dirty="0" smtClean="0"/>
              <a:t>)</a:t>
            </a:r>
            <a:endParaRPr lang="en-US" sz="3200" dirty="0"/>
          </a:p>
        </p:txBody>
      </p:sp>
      <p:sp>
        <p:nvSpPr>
          <p:cNvPr id="3" name="Content Placeholder 2"/>
          <p:cNvSpPr>
            <a:spLocks noGrp="1"/>
          </p:cNvSpPr>
          <p:nvPr>
            <p:ph idx="1"/>
          </p:nvPr>
        </p:nvSpPr>
        <p:spPr>
          <a:xfrm>
            <a:off x="611560" y="1124744"/>
            <a:ext cx="8229600" cy="5220580"/>
          </a:xfrm>
        </p:spPr>
        <p:txBody>
          <a:bodyPr/>
          <a:lstStyle/>
          <a:p>
            <a:pPr>
              <a:buFont typeface="Wingdings" panose="05000000000000000000" pitchFamily="2" charset="2"/>
              <a:buChar char="Ø"/>
            </a:pPr>
            <a:r>
              <a:rPr lang="en-US" sz="2400" smtClean="0"/>
              <a:t>Một transaction sử dụng cấu trúc sau đây:</a:t>
            </a:r>
          </a:p>
          <a:p>
            <a:pPr>
              <a:buFont typeface="Wingdings" panose="05000000000000000000" pitchFamily="2" charset="2"/>
              <a:buChar char="Ø"/>
            </a:pPr>
            <a:endParaRPr lang="en-US" sz="2000"/>
          </a:p>
          <a:p>
            <a:pPr>
              <a:buFont typeface="Wingdings" panose="05000000000000000000" pitchFamily="2" charset="2"/>
              <a:buChar char="Ø"/>
            </a:pPr>
            <a:endParaRPr lang="en-US" sz="2000" smtClean="0"/>
          </a:p>
          <a:p>
            <a:pPr>
              <a:buFont typeface="Wingdings" panose="05000000000000000000" pitchFamily="2" charset="2"/>
              <a:buChar char="Ø"/>
            </a:pPr>
            <a:endParaRPr lang="en-US" sz="2000"/>
          </a:p>
          <a:p>
            <a:pPr>
              <a:buFont typeface="Wingdings" panose="05000000000000000000" pitchFamily="2" charset="2"/>
              <a:buChar char="Ø"/>
            </a:pPr>
            <a:endParaRPr lang="en-US" sz="2000" smtClean="0"/>
          </a:p>
          <a:p>
            <a:pPr>
              <a:buFont typeface="Wingdings" panose="05000000000000000000" pitchFamily="2" charset="2"/>
              <a:buChar char="Ø"/>
            </a:pPr>
            <a:endParaRPr lang="en-US" sz="2000"/>
          </a:p>
          <a:p>
            <a:pPr>
              <a:buFont typeface="Wingdings" panose="05000000000000000000" pitchFamily="2" charset="2"/>
              <a:buChar char="Ø"/>
            </a:pPr>
            <a:endParaRPr lang="en-US" sz="2000" smtClean="0"/>
          </a:p>
          <a:p>
            <a:pPr>
              <a:buFont typeface="Wingdings" panose="05000000000000000000" pitchFamily="2" charset="2"/>
              <a:buChar char="Ø"/>
            </a:pPr>
            <a:endParaRPr lang="en-US" sz="2000"/>
          </a:p>
          <a:p>
            <a:pPr>
              <a:buFont typeface="Wingdings" panose="05000000000000000000" pitchFamily="2" charset="2"/>
              <a:buChar char="Ø"/>
            </a:pPr>
            <a:endParaRPr lang="en-US" sz="2000" smtClean="0"/>
          </a:p>
          <a:p>
            <a:pPr>
              <a:buFont typeface="Wingdings" panose="05000000000000000000" pitchFamily="2" charset="2"/>
              <a:buChar char="Ø"/>
            </a:pPr>
            <a:endParaRPr lang="en-US" sz="2000"/>
          </a:p>
          <a:p>
            <a:pPr>
              <a:buFont typeface="Wingdings" panose="05000000000000000000" pitchFamily="2" charset="2"/>
              <a:buChar char="Ø"/>
            </a:pPr>
            <a:endParaRPr lang="en-US" sz="2000" smtClean="0"/>
          </a:p>
          <a:p>
            <a:pPr marL="0" indent="0">
              <a:buNone/>
            </a:pPr>
            <a:r>
              <a:rPr lang="en-US" sz="2400" smtClean="0"/>
              <a:t>Nếu Session ném ngoại lệ, transaction phải được rollback và session phải là detached</a:t>
            </a:r>
          </a:p>
          <a:p>
            <a:pPr marL="0" indent="0">
              <a:buNone/>
            </a:pPr>
            <a:endParaRPr lang="en-US" sz="200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7188" y="1577877"/>
            <a:ext cx="6965212" cy="3456384"/>
          </a:xfrm>
          <a:prstGeom prst="rect">
            <a:avLst/>
          </a:prstGeom>
        </p:spPr>
      </p:pic>
      <p:sp>
        <p:nvSpPr>
          <p:cNvPr id="4" name="Slide Number Placeholder 3"/>
          <p:cNvSpPr>
            <a:spLocks noGrp="1"/>
          </p:cNvSpPr>
          <p:nvPr>
            <p:ph type="sldNum" sz="quarter" idx="12"/>
          </p:nvPr>
        </p:nvSpPr>
        <p:spPr>
          <a:xfrm>
            <a:off x="6553200" y="6007100"/>
            <a:ext cx="2133600" cy="476250"/>
          </a:xfrm>
        </p:spPr>
        <p:txBody>
          <a:bodyPr/>
          <a:lstStyle/>
          <a:p>
            <a:pPr>
              <a:defRPr/>
            </a:pPr>
            <a:fld id="{62912402-182E-467D-8198-A05C7261325A}" type="slidenum">
              <a:rPr lang="en-US" smtClean="0"/>
              <a:pPr>
                <a:defRPr/>
              </a:pPr>
              <a:t>29</a:t>
            </a:fld>
            <a:endParaRPr lang="en-US"/>
          </a:p>
        </p:txBody>
      </p:sp>
    </p:spTree>
    <p:extLst>
      <p:ext uri="{BB962C8B-B14F-4D97-AF65-F5344CB8AC3E}">
        <p14:creationId xmlns:p14="http://schemas.microsoft.com/office/powerpoint/2010/main" val="11812936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ộp_Văn_Bản 3"/>
          <p:cNvSpPr txBox="1">
            <a:spLocks noGrp="1"/>
          </p:cNvSpPr>
          <p:nvPr>
            <p:ph type="title"/>
          </p:nvPr>
        </p:nvSpPr>
        <p:spPr>
          <a:xfrm>
            <a:off x="1737293" y="704890"/>
            <a:ext cx="5833463" cy="707886"/>
          </a:xfrm>
          <a:prstGeom prst="rect">
            <a:avLst/>
          </a:prstGeom>
          <a:noFill/>
        </p:spPr>
        <p:txBody>
          <a:bodyPr wrap="square">
            <a:spAutoFit/>
          </a:bodyPr>
          <a:lstStyle/>
          <a:p>
            <a:pPr>
              <a:defRPr/>
            </a:pPr>
            <a:r>
              <a:rPr lang="en-US" sz="4000" b="1" dirty="0" smtClean="0">
                <a:solidFill>
                  <a:schemeClr val="bg2"/>
                </a:solidFill>
              </a:rPr>
              <a:t>NỘI DUNG CHÍNH</a:t>
            </a:r>
            <a:endParaRPr lang="en-US" sz="4000" b="1" dirty="0">
              <a:solidFill>
                <a:schemeClr val="bg2"/>
              </a:solidFill>
            </a:endParaRPr>
          </a:p>
        </p:txBody>
      </p:sp>
      <p:sp>
        <p:nvSpPr>
          <p:cNvPr id="6" name="Hộp_Văn_Bản 1"/>
          <p:cNvSpPr txBox="1">
            <a:spLocks noChangeArrowheads="1"/>
          </p:cNvSpPr>
          <p:nvPr/>
        </p:nvSpPr>
        <p:spPr bwMode="auto">
          <a:xfrm>
            <a:off x="5005940" y="1657150"/>
            <a:ext cx="1444626" cy="400110"/>
          </a:xfrm>
          <a:prstGeom prst="rect">
            <a:avLst/>
          </a:prstGeom>
          <a:noFill/>
          <a:ln w="9525">
            <a:noFill/>
            <a:miter lim="800000"/>
            <a:headEnd/>
            <a:tailEnd/>
          </a:ln>
        </p:spPr>
        <p:txBody>
          <a:bodyPr wrap="none">
            <a:spAutoFit/>
          </a:bodyPr>
          <a:lstStyle/>
          <a:p>
            <a:pPr marL="342900" indent="-342900">
              <a:buFont typeface="Wingdings" pitchFamily="2" charset="2"/>
              <a:buChar char="ü"/>
            </a:pPr>
            <a:r>
              <a:rPr lang="en-US" sz="2000" i="1" smtClean="0"/>
              <a:t>Session</a:t>
            </a:r>
            <a:endParaRPr lang="en-US" sz="2000" i="1"/>
          </a:p>
        </p:txBody>
      </p:sp>
      <p:cxnSp>
        <p:nvCxnSpPr>
          <p:cNvPr id="7" name="Đường kết nối Thẳng 4"/>
          <p:cNvCxnSpPr/>
          <p:nvPr/>
        </p:nvCxnSpPr>
        <p:spPr>
          <a:xfrm>
            <a:off x="5113890" y="2092625"/>
            <a:ext cx="2700338" cy="0"/>
          </a:xfrm>
          <a:prstGeom prst="line">
            <a:avLst/>
          </a:prstGeom>
          <a:ln>
            <a:solidFill>
              <a:schemeClr val="bg2"/>
            </a:solidFill>
            <a:prstDash val="dash"/>
          </a:ln>
        </p:spPr>
        <p:style>
          <a:lnRef idx="1">
            <a:schemeClr val="accent1"/>
          </a:lnRef>
          <a:fillRef idx="0">
            <a:schemeClr val="accent1"/>
          </a:fillRef>
          <a:effectRef idx="0">
            <a:schemeClr val="accent1"/>
          </a:effectRef>
          <a:fontRef idx="minor">
            <a:schemeClr val="tx1"/>
          </a:fontRef>
        </p:style>
      </p:cxnSp>
      <p:sp>
        <p:nvSpPr>
          <p:cNvPr id="8" name="Hộp_Văn_Bản 1"/>
          <p:cNvSpPr txBox="1">
            <a:spLocks noChangeArrowheads="1"/>
          </p:cNvSpPr>
          <p:nvPr/>
        </p:nvSpPr>
        <p:spPr bwMode="auto">
          <a:xfrm>
            <a:off x="5019064" y="2157013"/>
            <a:ext cx="2040943" cy="400110"/>
          </a:xfrm>
          <a:prstGeom prst="rect">
            <a:avLst/>
          </a:prstGeom>
          <a:noFill/>
          <a:ln w="9525">
            <a:noFill/>
            <a:miter lim="800000"/>
            <a:headEnd/>
            <a:tailEnd/>
          </a:ln>
        </p:spPr>
        <p:txBody>
          <a:bodyPr wrap="none">
            <a:spAutoFit/>
          </a:bodyPr>
          <a:lstStyle/>
          <a:p>
            <a:pPr marL="342900" indent="-342900">
              <a:buFont typeface="Wingdings" pitchFamily="2" charset="2"/>
              <a:buChar char="ü"/>
            </a:pPr>
            <a:r>
              <a:rPr lang="en-US" sz="2000" i="1" smtClean="0"/>
              <a:t>O/R Mapping</a:t>
            </a:r>
          </a:p>
        </p:txBody>
      </p:sp>
      <p:cxnSp>
        <p:nvCxnSpPr>
          <p:cNvPr id="9" name="Đường kết nối Thẳng 4"/>
          <p:cNvCxnSpPr/>
          <p:nvPr/>
        </p:nvCxnSpPr>
        <p:spPr>
          <a:xfrm>
            <a:off x="5113890" y="2537487"/>
            <a:ext cx="2700338" cy="0"/>
          </a:xfrm>
          <a:prstGeom prst="line">
            <a:avLst/>
          </a:prstGeom>
          <a:ln>
            <a:solidFill>
              <a:schemeClr val="bg2"/>
            </a:solidFill>
            <a:prstDash val="dash"/>
          </a:ln>
        </p:spPr>
        <p:style>
          <a:lnRef idx="1">
            <a:schemeClr val="accent1"/>
          </a:lnRef>
          <a:fillRef idx="0">
            <a:schemeClr val="accent1"/>
          </a:fillRef>
          <a:effectRef idx="0">
            <a:schemeClr val="accent1"/>
          </a:effectRef>
          <a:fontRef idx="minor">
            <a:schemeClr val="tx1"/>
          </a:fontRef>
        </p:style>
      </p:cxnSp>
      <p:sp>
        <p:nvSpPr>
          <p:cNvPr id="10" name="Hộp_Văn_Bản 1"/>
          <p:cNvSpPr txBox="1">
            <a:spLocks noChangeArrowheads="1"/>
          </p:cNvSpPr>
          <p:nvPr/>
        </p:nvSpPr>
        <p:spPr bwMode="auto">
          <a:xfrm>
            <a:off x="5005940" y="2658857"/>
            <a:ext cx="1885453" cy="400110"/>
          </a:xfrm>
          <a:prstGeom prst="rect">
            <a:avLst/>
          </a:prstGeom>
          <a:noFill/>
          <a:ln w="9525">
            <a:noFill/>
            <a:miter lim="800000"/>
            <a:headEnd/>
            <a:tailEnd/>
          </a:ln>
        </p:spPr>
        <p:txBody>
          <a:bodyPr wrap="none">
            <a:spAutoFit/>
          </a:bodyPr>
          <a:lstStyle/>
          <a:p>
            <a:pPr marL="342900" indent="-342900">
              <a:buFont typeface="Wingdings" pitchFamily="2" charset="2"/>
              <a:buChar char="ü"/>
            </a:pPr>
            <a:r>
              <a:rPr lang="en-US" sz="2000" i="1" smtClean="0"/>
              <a:t>Annotations</a:t>
            </a:r>
            <a:endParaRPr lang="en-US" sz="2000" i="1"/>
          </a:p>
        </p:txBody>
      </p:sp>
      <p:cxnSp>
        <p:nvCxnSpPr>
          <p:cNvPr id="11" name="Đường kết nối Thẳng 4"/>
          <p:cNvCxnSpPr/>
          <p:nvPr/>
        </p:nvCxnSpPr>
        <p:spPr>
          <a:xfrm>
            <a:off x="5053288" y="3051102"/>
            <a:ext cx="2700338" cy="0"/>
          </a:xfrm>
          <a:prstGeom prst="line">
            <a:avLst/>
          </a:prstGeom>
          <a:ln>
            <a:solidFill>
              <a:schemeClr val="bg2"/>
            </a:solidFill>
            <a:prstDash val="dash"/>
          </a:ln>
        </p:spPr>
        <p:style>
          <a:lnRef idx="1">
            <a:schemeClr val="accent1"/>
          </a:lnRef>
          <a:fillRef idx="0">
            <a:schemeClr val="accent1"/>
          </a:fillRef>
          <a:effectRef idx="0">
            <a:schemeClr val="accent1"/>
          </a:effectRef>
          <a:fontRef idx="minor">
            <a:schemeClr val="tx1"/>
          </a:fontRef>
        </p:style>
      </p:cxnSp>
      <p:sp>
        <p:nvSpPr>
          <p:cNvPr id="12" name="Hộp_Văn_Bản 1"/>
          <p:cNvSpPr txBox="1">
            <a:spLocks noChangeArrowheads="1"/>
          </p:cNvSpPr>
          <p:nvPr/>
        </p:nvSpPr>
        <p:spPr bwMode="auto">
          <a:xfrm>
            <a:off x="4989598" y="3172471"/>
            <a:ext cx="2355132" cy="400110"/>
          </a:xfrm>
          <a:prstGeom prst="rect">
            <a:avLst/>
          </a:prstGeom>
          <a:noFill/>
          <a:ln w="9525">
            <a:noFill/>
            <a:miter lim="800000"/>
            <a:headEnd/>
            <a:tailEnd/>
          </a:ln>
        </p:spPr>
        <p:txBody>
          <a:bodyPr wrap="none">
            <a:spAutoFit/>
          </a:bodyPr>
          <a:lstStyle/>
          <a:p>
            <a:pPr marL="342900" indent="-342900">
              <a:buFont typeface="Wingdings" pitchFamily="2" charset="2"/>
              <a:buChar char="ü"/>
            </a:pPr>
            <a:r>
              <a:rPr lang="en-US" sz="2000" i="1" smtClean="0"/>
              <a:t>Query language</a:t>
            </a:r>
            <a:endParaRPr lang="en-US" sz="2000" i="1"/>
          </a:p>
        </p:txBody>
      </p:sp>
      <p:cxnSp>
        <p:nvCxnSpPr>
          <p:cNvPr id="13" name="Đường kết nối Thẳng 4"/>
          <p:cNvCxnSpPr/>
          <p:nvPr/>
        </p:nvCxnSpPr>
        <p:spPr>
          <a:xfrm>
            <a:off x="5100397" y="3572581"/>
            <a:ext cx="2700338" cy="0"/>
          </a:xfrm>
          <a:prstGeom prst="line">
            <a:avLst/>
          </a:prstGeom>
          <a:ln>
            <a:solidFill>
              <a:schemeClr val="bg2"/>
            </a:solidFill>
            <a:prstDash val="dash"/>
          </a:ln>
        </p:spPr>
        <p:style>
          <a:lnRef idx="1">
            <a:schemeClr val="accent1"/>
          </a:lnRef>
          <a:fillRef idx="0">
            <a:schemeClr val="accent1"/>
          </a:fillRef>
          <a:effectRef idx="0">
            <a:schemeClr val="accent1"/>
          </a:effectRef>
          <a:fontRef idx="minor">
            <a:schemeClr val="tx1"/>
          </a:fontRef>
        </p:style>
      </p:cxnSp>
      <p:sp>
        <p:nvSpPr>
          <p:cNvPr id="14" name="Hộp_Văn_Bản 1"/>
          <p:cNvSpPr txBox="1">
            <a:spLocks noChangeArrowheads="1"/>
          </p:cNvSpPr>
          <p:nvPr/>
        </p:nvSpPr>
        <p:spPr bwMode="auto">
          <a:xfrm>
            <a:off x="5035208" y="3700736"/>
            <a:ext cx="2210862" cy="400110"/>
          </a:xfrm>
          <a:prstGeom prst="rect">
            <a:avLst/>
          </a:prstGeom>
          <a:noFill/>
          <a:ln w="9525">
            <a:noFill/>
            <a:miter lim="800000"/>
            <a:headEnd/>
            <a:tailEnd/>
          </a:ln>
        </p:spPr>
        <p:txBody>
          <a:bodyPr wrap="none">
            <a:spAutoFit/>
          </a:bodyPr>
          <a:lstStyle/>
          <a:p>
            <a:pPr marL="342900" indent="-342900">
              <a:buFont typeface="Wingdings" pitchFamily="2" charset="2"/>
              <a:buChar char="ü"/>
            </a:pPr>
            <a:r>
              <a:rPr lang="en-US" sz="2000" i="1" err="1" smtClean="0"/>
              <a:t>Creteria</a:t>
            </a:r>
            <a:r>
              <a:rPr lang="en-US" sz="2000" i="1" smtClean="0"/>
              <a:t> Query</a:t>
            </a:r>
            <a:endParaRPr lang="en-US" sz="2000" i="1"/>
          </a:p>
        </p:txBody>
      </p:sp>
      <p:cxnSp>
        <p:nvCxnSpPr>
          <p:cNvPr id="15" name="Đường kết nối Thẳng 4"/>
          <p:cNvCxnSpPr/>
          <p:nvPr/>
        </p:nvCxnSpPr>
        <p:spPr>
          <a:xfrm>
            <a:off x="5113890" y="4100846"/>
            <a:ext cx="2700338" cy="0"/>
          </a:xfrm>
          <a:prstGeom prst="line">
            <a:avLst/>
          </a:prstGeom>
          <a:ln>
            <a:solidFill>
              <a:schemeClr val="bg2"/>
            </a:solidFill>
            <a:prstDash val="dash"/>
          </a:ln>
        </p:spPr>
        <p:style>
          <a:lnRef idx="1">
            <a:schemeClr val="accent1"/>
          </a:lnRef>
          <a:fillRef idx="0">
            <a:schemeClr val="accent1"/>
          </a:fillRef>
          <a:effectRef idx="0">
            <a:schemeClr val="accent1"/>
          </a:effectRef>
          <a:fontRef idx="minor">
            <a:schemeClr val="tx1"/>
          </a:fontRef>
        </p:style>
      </p:cxnSp>
      <p:sp>
        <p:nvSpPr>
          <p:cNvPr id="16" name="Hộp_Văn_Bản 1"/>
          <p:cNvSpPr txBox="1">
            <a:spLocks noChangeArrowheads="1"/>
          </p:cNvSpPr>
          <p:nvPr/>
        </p:nvSpPr>
        <p:spPr bwMode="auto">
          <a:xfrm>
            <a:off x="5019064" y="4159068"/>
            <a:ext cx="1842171" cy="400110"/>
          </a:xfrm>
          <a:prstGeom prst="rect">
            <a:avLst/>
          </a:prstGeom>
          <a:noFill/>
          <a:ln w="9525">
            <a:noFill/>
            <a:miter lim="800000"/>
            <a:headEnd/>
            <a:tailEnd/>
          </a:ln>
        </p:spPr>
        <p:txBody>
          <a:bodyPr wrap="none">
            <a:spAutoFit/>
          </a:bodyPr>
          <a:lstStyle/>
          <a:p>
            <a:pPr marL="342900" indent="-342900">
              <a:buFont typeface="Wingdings" pitchFamily="2" charset="2"/>
              <a:buChar char="ü"/>
            </a:pPr>
            <a:r>
              <a:rPr lang="en-US" sz="2000" i="1" smtClean="0"/>
              <a:t>Native SQL</a:t>
            </a:r>
            <a:endParaRPr lang="en-US" sz="2000" i="1"/>
          </a:p>
        </p:txBody>
      </p:sp>
      <p:sp>
        <p:nvSpPr>
          <p:cNvPr id="18" name="Hộp_Văn_Bản 1"/>
          <p:cNvSpPr txBox="1">
            <a:spLocks noChangeArrowheads="1"/>
          </p:cNvSpPr>
          <p:nvPr/>
        </p:nvSpPr>
        <p:spPr bwMode="auto">
          <a:xfrm>
            <a:off x="4989598" y="4648385"/>
            <a:ext cx="2197738" cy="400110"/>
          </a:xfrm>
          <a:prstGeom prst="rect">
            <a:avLst/>
          </a:prstGeom>
          <a:noFill/>
          <a:ln w="9525">
            <a:noFill/>
            <a:miter lim="800000"/>
            <a:headEnd/>
            <a:tailEnd/>
          </a:ln>
        </p:spPr>
        <p:txBody>
          <a:bodyPr wrap="square">
            <a:spAutoFit/>
          </a:bodyPr>
          <a:lstStyle/>
          <a:p>
            <a:pPr marL="342900" indent="-342900">
              <a:buFont typeface="Wingdings" pitchFamily="2" charset="2"/>
              <a:buChar char="ü"/>
            </a:pPr>
            <a:r>
              <a:rPr lang="en-US" sz="2000" i="1" err="1" smtClean="0"/>
              <a:t>Bộ</a:t>
            </a:r>
            <a:r>
              <a:rPr lang="en-US" sz="2000" i="1" smtClean="0"/>
              <a:t> </a:t>
            </a:r>
            <a:r>
              <a:rPr lang="en-US" sz="2000" i="1" err="1" smtClean="0"/>
              <a:t>nhớ</a:t>
            </a:r>
            <a:r>
              <a:rPr lang="en-US" sz="2000" i="1" smtClean="0"/>
              <a:t> cache </a:t>
            </a:r>
            <a:endParaRPr lang="en-US" sz="2000" i="1"/>
          </a:p>
        </p:txBody>
      </p:sp>
      <p:cxnSp>
        <p:nvCxnSpPr>
          <p:cNvPr id="19" name="Đường kết nối Thẳng 4"/>
          <p:cNvCxnSpPr/>
          <p:nvPr/>
        </p:nvCxnSpPr>
        <p:spPr>
          <a:xfrm>
            <a:off x="5113890" y="5048495"/>
            <a:ext cx="2700338" cy="0"/>
          </a:xfrm>
          <a:prstGeom prst="line">
            <a:avLst/>
          </a:prstGeom>
          <a:ln>
            <a:solidFill>
              <a:schemeClr val="bg2"/>
            </a:solidFill>
            <a:prstDash val="dash"/>
          </a:ln>
        </p:spPr>
        <p:style>
          <a:lnRef idx="1">
            <a:schemeClr val="accent1"/>
          </a:lnRef>
          <a:fillRef idx="0">
            <a:schemeClr val="accent1"/>
          </a:fillRef>
          <a:effectRef idx="0">
            <a:schemeClr val="accent1"/>
          </a:effectRef>
          <a:fontRef idx="minor">
            <a:schemeClr val="tx1"/>
          </a:fontRef>
        </p:style>
      </p:cxnSp>
      <p:sp>
        <p:nvSpPr>
          <p:cNvPr id="20" name="Hộp_Văn_Bản 1"/>
          <p:cNvSpPr txBox="1">
            <a:spLocks noChangeArrowheads="1"/>
          </p:cNvSpPr>
          <p:nvPr/>
        </p:nvSpPr>
        <p:spPr bwMode="auto">
          <a:xfrm>
            <a:off x="4989598" y="5076654"/>
            <a:ext cx="2581158" cy="400110"/>
          </a:xfrm>
          <a:prstGeom prst="rect">
            <a:avLst/>
          </a:prstGeom>
          <a:noFill/>
          <a:ln w="9525">
            <a:noFill/>
            <a:miter lim="800000"/>
            <a:headEnd/>
            <a:tailEnd/>
          </a:ln>
        </p:spPr>
        <p:txBody>
          <a:bodyPr wrap="square">
            <a:spAutoFit/>
          </a:bodyPr>
          <a:lstStyle/>
          <a:p>
            <a:pPr marL="342900" indent="-342900">
              <a:buFont typeface="Wingdings" pitchFamily="2" charset="2"/>
              <a:buChar char="ü"/>
            </a:pPr>
            <a:r>
              <a:rPr lang="en-US" sz="2000" i="1" smtClean="0"/>
              <a:t>Batch processing</a:t>
            </a:r>
            <a:endParaRPr lang="en-US" sz="2000" i="1"/>
          </a:p>
        </p:txBody>
      </p:sp>
      <p:cxnSp>
        <p:nvCxnSpPr>
          <p:cNvPr id="21" name="Đường kết nối Thẳng 4"/>
          <p:cNvCxnSpPr/>
          <p:nvPr/>
        </p:nvCxnSpPr>
        <p:spPr>
          <a:xfrm>
            <a:off x="5156284" y="5484338"/>
            <a:ext cx="2700338" cy="0"/>
          </a:xfrm>
          <a:prstGeom prst="line">
            <a:avLst/>
          </a:prstGeom>
          <a:ln>
            <a:solidFill>
              <a:schemeClr val="bg2"/>
            </a:solidFill>
            <a:prstDash val="dash"/>
          </a:ln>
        </p:spPr>
        <p:style>
          <a:lnRef idx="1">
            <a:schemeClr val="accent1"/>
          </a:lnRef>
          <a:fillRef idx="0">
            <a:schemeClr val="accent1"/>
          </a:fillRef>
          <a:effectRef idx="0">
            <a:schemeClr val="accent1"/>
          </a:effectRef>
          <a:fontRef idx="minor">
            <a:schemeClr val="tx1"/>
          </a:fontRef>
        </p:style>
      </p:cxnSp>
      <p:sp>
        <p:nvSpPr>
          <p:cNvPr id="22" name="Hộp_Văn_Bản 1"/>
          <p:cNvSpPr txBox="1">
            <a:spLocks noChangeArrowheads="1"/>
          </p:cNvSpPr>
          <p:nvPr/>
        </p:nvSpPr>
        <p:spPr bwMode="auto">
          <a:xfrm>
            <a:off x="5035208" y="5578628"/>
            <a:ext cx="1882247" cy="400110"/>
          </a:xfrm>
          <a:prstGeom prst="rect">
            <a:avLst/>
          </a:prstGeom>
          <a:noFill/>
          <a:ln w="9525">
            <a:noFill/>
            <a:miter lim="800000"/>
            <a:headEnd/>
            <a:tailEnd/>
          </a:ln>
        </p:spPr>
        <p:txBody>
          <a:bodyPr wrap="none">
            <a:spAutoFit/>
          </a:bodyPr>
          <a:lstStyle/>
          <a:p>
            <a:pPr marL="342900" indent="-342900">
              <a:buFont typeface="Wingdings" pitchFamily="2" charset="2"/>
              <a:buChar char="ü"/>
            </a:pPr>
            <a:r>
              <a:rPr lang="en-US" sz="2000" i="1" smtClean="0"/>
              <a:t>Interceptors</a:t>
            </a:r>
            <a:endParaRPr lang="en-US" sz="2000" i="1"/>
          </a:p>
        </p:txBody>
      </p:sp>
      <p:cxnSp>
        <p:nvCxnSpPr>
          <p:cNvPr id="23" name="Đường kết nối Thẳng 4"/>
          <p:cNvCxnSpPr/>
          <p:nvPr/>
        </p:nvCxnSpPr>
        <p:spPr>
          <a:xfrm>
            <a:off x="5100397" y="5978738"/>
            <a:ext cx="2700338" cy="0"/>
          </a:xfrm>
          <a:prstGeom prst="line">
            <a:avLst/>
          </a:prstGeom>
          <a:ln>
            <a:solidFill>
              <a:schemeClr val="bg2"/>
            </a:solidFill>
            <a:prstDash val="dash"/>
          </a:ln>
        </p:spPr>
        <p:style>
          <a:lnRef idx="1">
            <a:schemeClr val="accent1"/>
          </a:lnRef>
          <a:fillRef idx="0">
            <a:schemeClr val="accent1"/>
          </a:fillRef>
          <a:effectRef idx="0">
            <a:schemeClr val="accent1"/>
          </a:effectRef>
          <a:fontRef idx="minor">
            <a:schemeClr val="tx1"/>
          </a:fontRef>
        </p:style>
      </p:cxnSp>
      <p:cxnSp>
        <p:nvCxnSpPr>
          <p:cNvPr id="24" name="Đường kết nối Thẳng 4"/>
          <p:cNvCxnSpPr/>
          <p:nvPr/>
        </p:nvCxnSpPr>
        <p:spPr>
          <a:xfrm>
            <a:off x="5100397" y="4559178"/>
            <a:ext cx="2700338" cy="0"/>
          </a:xfrm>
          <a:prstGeom prst="line">
            <a:avLst/>
          </a:prstGeom>
          <a:ln>
            <a:solidFill>
              <a:schemeClr val="bg2"/>
            </a:solidFill>
            <a:prstDash val="dash"/>
          </a:ln>
        </p:spPr>
        <p:style>
          <a:lnRef idx="1">
            <a:schemeClr val="accent1"/>
          </a:lnRef>
          <a:fillRef idx="0">
            <a:schemeClr val="accent1"/>
          </a:fillRef>
          <a:effectRef idx="0">
            <a:schemeClr val="accent1"/>
          </a:effectRef>
          <a:fontRef idx="minor">
            <a:schemeClr val="tx1"/>
          </a:fontRef>
        </p:style>
      </p:cxnSp>
      <p:sp>
        <p:nvSpPr>
          <p:cNvPr id="25" name="Hộp_Văn_Bản 1"/>
          <p:cNvSpPr txBox="1">
            <a:spLocks noChangeArrowheads="1"/>
          </p:cNvSpPr>
          <p:nvPr/>
        </p:nvSpPr>
        <p:spPr bwMode="auto">
          <a:xfrm>
            <a:off x="1017459" y="1672531"/>
            <a:ext cx="2114173" cy="400110"/>
          </a:xfrm>
          <a:prstGeom prst="rect">
            <a:avLst/>
          </a:prstGeom>
          <a:noFill/>
          <a:ln w="9525">
            <a:noFill/>
            <a:miter lim="800000"/>
            <a:headEnd/>
            <a:tailEnd/>
          </a:ln>
        </p:spPr>
        <p:txBody>
          <a:bodyPr wrap="square">
            <a:spAutoFit/>
          </a:bodyPr>
          <a:lstStyle/>
          <a:p>
            <a:pPr marL="342900" indent="-342900">
              <a:buFont typeface="Wingdings" pitchFamily="2" charset="2"/>
              <a:buChar char="ü"/>
            </a:pPr>
            <a:r>
              <a:rPr lang="en-US" sz="2000" i="1" smtClean="0"/>
              <a:t>ORM </a:t>
            </a:r>
            <a:r>
              <a:rPr lang="en-US" sz="2000" i="1" err="1" smtClean="0"/>
              <a:t>là</a:t>
            </a:r>
            <a:r>
              <a:rPr lang="en-US" sz="2000" i="1" smtClean="0"/>
              <a:t> </a:t>
            </a:r>
            <a:r>
              <a:rPr lang="en-US" sz="2000" i="1" err="1" smtClean="0"/>
              <a:t>gì</a:t>
            </a:r>
            <a:r>
              <a:rPr lang="en-US" sz="2000" i="1" smtClean="0"/>
              <a:t>?</a:t>
            </a:r>
            <a:endParaRPr lang="en-US" sz="2000" i="1"/>
          </a:p>
        </p:txBody>
      </p:sp>
      <p:sp>
        <p:nvSpPr>
          <p:cNvPr id="26" name="Hộp_Văn_Bản 5"/>
          <p:cNvSpPr txBox="1">
            <a:spLocks noChangeArrowheads="1"/>
          </p:cNvSpPr>
          <p:nvPr/>
        </p:nvSpPr>
        <p:spPr bwMode="auto">
          <a:xfrm>
            <a:off x="978102" y="2224594"/>
            <a:ext cx="3055136" cy="400110"/>
          </a:xfrm>
          <a:prstGeom prst="rect">
            <a:avLst/>
          </a:prstGeom>
          <a:noFill/>
          <a:ln w="9525">
            <a:noFill/>
            <a:miter lim="800000"/>
            <a:headEnd/>
            <a:tailEnd/>
          </a:ln>
        </p:spPr>
        <p:txBody>
          <a:bodyPr wrap="square">
            <a:spAutoFit/>
          </a:bodyPr>
          <a:lstStyle/>
          <a:p>
            <a:pPr marL="342900" indent="-342900">
              <a:buFont typeface="Wingdings" pitchFamily="2" charset="2"/>
              <a:buChar char="ü"/>
            </a:pPr>
            <a:r>
              <a:rPr lang="en-US" sz="2000" i="1" smtClean="0"/>
              <a:t>Hibernate là gì ? </a:t>
            </a:r>
            <a:endParaRPr lang="en-US" sz="2000" i="1"/>
          </a:p>
        </p:txBody>
      </p:sp>
      <p:sp>
        <p:nvSpPr>
          <p:cNvPr id="27" name="Hộp_Văn_Bản 6"/>
          <p:cNvSpPr txBox="1">
            <a:spLocks noChangeArrowheads="1"/>
          </p:cNvSpPr>
          <p:nvPr/>
        </p:nvSpPr>
        <p:spPr bwMode="auto">
          <a:xfrm>
            <a:off x="1017459" y="2817359"/>
            <a:ext cx="2970177" cy="400110"/>
          </a:xfrm>
          <a:prstGeom prst="rect">
            <a:avLst/>
          </a:prstGeom>
          <a:noFill/>
          <a:ln w="9525">
            <a:noFill/>
            <a:miter lim="800000"/>
            <a:headEnd/>
            <a:tailEnd/>
          </a:ln>
        </p:spPr>
        <p:txBody>
          <a:bodyPr wrap="square">
            <a:spAutoFit/>
          </a:bodyPr>
          <a:lstStyle/>
          <a:p>
            <a:pPr marL="342900" indent="-342900">
              <a:buFont typeface="Wingdings" pitchFamily="2" charset="2"/>
              <a:buChar char="ü"/>
            </a:pPr>
            <a:r>
              <a:rPr lang="en-US" sz="2000" i="1" err="1" smtClean="0"/>
              <a:t>Kiến</a:t>
            </a:r>
            <a:r>
              <a:rPr lang="en-US" sz="2000" i="1" smtClean="0"/>
              <a:t> </a:t>
            </a:r>
            <a:r>
              <a:rPr lang="en-US" sz="2000" i="1" err="1" smtClean="0"/>
              <a:t>trúc</a:t>
            </a:r>
            <a:r>
              <a:rPr lang="en-US" sz="2000" i="1" smtClean="0"/>
              <a:t> hibernate</a:t>
            </a:r>
            <a:endParaRPr lang="en-US" sz="2000" i="1"/>
          </a:p>
        </p:txBody>
      </p:sp>
      <p:sp>
        <p:nvSpPr>
          <p:cNvPr id="28" name="Hộp_Văn_Bản 7"/>
          <p:cNvSpPr txBox="1">
            <a:spLocks noChangeArrowheads="1"/>
          </p:cNvSpPr>
          <p:nvPr/>
        </p:nvSpPr>
        <p:spPr bwMode="auto">
          <a:xfrm>
            <a:off x="1063259" y="3408484"/>
            <a:ext cx="2749493" cy="400110"/>
          </a:xfrm>
          <a:prstGeom prst="rect">
            <a:avLst/>
          </a:prstGeom>
          <a:noFill/>
          <a:ln w="9525">
            <a:noFill/>
            <a:miter lim="800000"/>
            <a:headEnd/>
            <a:tailEnd/>
          </a:ln>
        </p:spPr>
        <p:txBody>
          <a:bodyPr wrap="square">
            <a:spAutoFit/>
          </a:bodyPr>
          <a:lstStyle/>
          <a:p>
            <a:pPr marL="342900" indent="-342900">
              <a:buFont typeface="Wingdings" pitchFamily="2" charset="2"/>
              <a:buChar char="ü"/>
            </a:pPr>
            <a:r>
              <a:rPr lang="en-US" sz="2000" i="1" err="1" smtClean="0"/>
              <a:t>Môi</a:t>
            </a:r>
            <a:r>
              <a:rPr lang="en-US" sz="2000" i="1" smtClean="0"/>
              <a:t> </a:t>
            </a:r>
            <a:r>
              <a:rPr lang="en-US" sz="2000" i="1" err="1" smtClean="0"/>
              <a:t>trường</a:t>
            </a:r>
            <a:endParaRPr lang="en-US" sz="2000" i="1"/>
          </a:p>
        </p:txBody>
      </p:sp>
      <p:cxnSp>
        <p:nvCxnSpPr>
          <p:cNvPr id="29" name="Đường kết nối Thẳng 4"/>
          <p:cNvCxnSpPr/>
          <p:nvPr/>
        </p:nvCxnSpPr>
        <p:spPr>
          <a:xfrm>
            <a:off x="1155501" y="2072641"/>
            <a:ext cx="2700338" cy="0"/>
          </a:xfrm>
          <a:prstGeom prst="line">
            <a:avLst/>
          </a:prstGeom>
          <a:ln>
            <a:solidFill>
              <a:schemeClr val="bg2"/>
            </a:solidFill>
            <a:prstDash val="dash"/>
          </a:ln>
        </p:spPr>
        <p:style>
          <a:lnRef idx="1">
            <a:schemeClr val="accent1"/>
          </a:lnRef>
          <a:fillRef idx="0">
            <a:schemeClr val="accent1"/>
          </a:fillRef>
          <a:effectRef idx="0">
            <a:schemeClr val="accent1"/>
          </a:effectRef>
          <a:fontRef idx="minor">
            <a:schemeClr val="tx1"/>
          </a:fontRef>
        </p:style>
      </p:cxnSp>
      <p:cxnSp>
        <p:nvCxnSpPr>
          <p:cNvPr id="30" name="Đường kết nối Thẳng 10"/>
          <p:cNvCxnSpPr/>
          <p:nvPr/>
        </p:nvCxnSpPr>
        <p:spPr>
          <a:xfrm>
            <a:off x="1155501" y="2669894"/>
            <a:ext cx="2700338" cy="0"/>
          </a:xfrm>
          <a:prstGeom prst="line">
            <a:avLst/>
          </a:prstGeom>
          <a:ln>
            <a:solidFill>
              <a:schemeClr val="bg2"/>
            </a:solidFill>
            <a:prstDash val="dash"/>
          </a:ln>
        </p:spPr>
        <p:style>
          <a:lnRef idx="1">
            <a:schemeClr val="accent1"/>
          </a:lnRef>
          <a:fillRef idx="0">
            <a:schemeClr val="accent1"/>
          </a:fillRef>
          <a:effectRef idx="0">
            <a:schemeClr val="accent1"/>
          </a:effectRef>
          <a:fontRef idx="minor">
            <a:schemeClr val="tx1"/>
          </a:fontRef>
        </p:style>
      </p:cxnSp>
      <p:cxnSp>
        <p:nvCxnSpPr>
          <p:cNvPr id="31" name="Đường kết nối Thẳng 11"/>
          <p:cNvCxnSpPr/>
          <p:nvPr/>
        </p:nvCxnSpPr>
        <p:spPr>
          <a:xfrm>
            <a:off x="1112414" y="3247953"/>
            <a:ext cx="2700338" cy="0"/>
          </a:xfrm>
          <a:prstGeom prst="line">
            <a:avLst/>
          </a:prstGeom>
          <a:ln>
            <a:solidFill>
              <a:schemeClr val="bg2"/>
            </a:solidFill>
            <a:prstDash val="dash"/>
          </a:ln>
        </p:spPr>
        <p:style>
          <a:lnRef idx="1">
            <a:schemeClr val="accent1"/>
          </a:lnRef>
          <a:fillRef idx="0">
            <a:schemeClr val="accent1"/>
          </a:fillRef>
          <a:effectRef idx="0">
            <a:schemeClr val="accent1"/>
          </a:effectRef>
          <a:fontRef idx="minor">
            <a:schemeClr val="tx1"/>
          </a:fontRef>
        </p:style>
      </p:cxnSp>
      <p:cxnSp>
        <p:nvCxnSpPr>
          <p:cNvPr id="32" name="Đường kết nối Thẳng 12"/>
          <p:cNvCxnSpPr/>
          <p:nvPr/>
        </p:nvCxnSpPr>
        <p:spPr>
          <a:xfrm>
            <a:off x="1112414" y="3820909"/>
            <a:ext cx="2700338" cy="0"/>
          </a:xfrm>
          <a:prstGeom prst="line">
            <a:avLst/>
          </a:prstGeom>
          <a:ln>
            <a:solidFill>
              <a:schemeClr val="bg2"/>
            </a:solidFill>
            <a:prstDash val="dash"/>
          </a:ln>
        </p:spPr>
        <p:style>
          <a:lnRef idx="1">
            <a:schemeClr val="accent1"/>
          </a:lnRef>
          <a:fillRef idx="0">
            <a:schemeClr val="accent1"/>
          </a:fillRef>
          <a:effectRef idx="0">
            <a:schemeClr val="accent1"/>
          </a:effectRef>
          <a:fontRef idx="minor">
            <a:schemeClr val="tx1"/>
          </a:fontRef>
        </p:style>
      </p:cxnSp>
      <p:sp>
        <p:nvSpPr>
          <p:cNvPr id="33" name="Hộp_Văn_Bản 7"/>
          <p:cNvSpPr txBox="1">
            <a:spLocks noChangeArrowheads="1"/>
          </p:cNvSpPr>
          <p:nvPr/>
        </p:nvSpPr>
        <p:spPr bwMode="auto">
          <a:xfrm>
            <a:off x="1069442" y="3978469"/>
            <a:ext cx="2885218" cy="400110"/>
          </a:xfrm>
          <a:prstGeom prst="rect">
            <a:avLst/>
          </a:prstGeom>
          <a:noFill/>
          <a:ln w="9525">
            <a:noFill/>
            <a:miter lim="800000"/>
            <a:headEnd/>
            <a:tailEnd/>
          </a:ln>
        </p:spPr>
        <p:txBody>
          <a:bodyPr wrap="square">
            <a:spAutoFit/>
          </a:bodyPr>
          <a:lstStyle/>
          <a:p>
            <a:pPr marL="342900" indent="-342900">
              <a:buFont typeface="Wingdings" pitchFamily="2" charset="2"/>
              <a:buChar char="ü"/>
            </a:pPr>
            <a:r>
              <a:rPr lang="en-US" sz="2000" i="1" smtClean="0"/>
              <a:t>File </a:t>
            </a:r>
            <a:r>
              <a:rPr lang="en-US" sz="2000" i="1" err="1" smtClean="0"/>
              <a:t>cấu</a:t>
            </a:r>
            <a:r>
              <a:rPr lang="en-US" sz="2000" i="1" smtClean="0"/>
              <a:t> </a:t>
            </a:r>
            <a:r>
              <a:rPr lang="en-US" sz="2000" i="1" err="1" smtClean="0"/>
              <a:t>hình</a:t>
            </a:r>
            <a:r>
              <a:rPr lang="en-US" sz="2000" i="1" smtClean="0"/>
              <a:t> XML</a:t>
            </a:r>
            <a:endParaRPr lang="en-US" sz="2000" i="1"/>
          </a:p>
        </p:txBody>
      </p:sp>
      <p:cxnSp>
        <p:nvCxnSpPr>
          <p:cNvPr id="34" name="Đường kết nối Thẳng 12"/>
          <p:cNvCxnSpPr/>
          <p:nvPr/>
        </p:nvCxnSpPr>
        <p:spPr>
          <a:xfrm>
            <a:off x="1161882" y="4364851"/>
            <a:ext cx="2700338" cy="0"/>
          </a:xfrm>
          <a:prstGeom prst="line">
            <a:avLst/>
          </a:prstGeom>
          <a:ln>
            <a:solidFill>
              <a:schemeClr val="bg2"/>
            </a:solidFill>
            <a:prstDash val="dash"/>
          </a:ln>
        </p:spPr>
        <p:style>
          <a:lnRef idx="1">
            <a:schemeClr val="accent1"/>
          </a:lnRef>
          <a:fillRef idx="0">
            <a:schemeClr val="accent1"/>
          </a:fillRef>
          <a:effectRef idx="0">
            <a:schemeClr val="accent1"/>
          </a:effectRef>
          <a:fontRef idx="minor">
            <a:schemeClr val="tx1"/>
          </a:fontRef>
        </p:style>
      </p:cxnSp>
      <p:sp>
        <p:nvSpPr>
          <p:cNvPr id="35" name="Hộp_Văn_Bản 7"/>
          <p:cNvSpPr txBox="1">
            <a:spLocks noChangeArrowheads="1"/>
          </p:cNvSpPr>
          <p:nvPr/>
        </p:nvSpPr>
        <p:spPr bwMode="auto">
          <a:xfrm>
            <a:off x="1063259" y="4504214"/>
            <a:ext cx="2276053" cy="400110"/>
          </a:xfrm>
          <a:prstGeom prst="rect">
            <a:avLst/>
          </a:prstGeom>
          <a:noFill/>
          <a:ln w="9525">
            <a:noFill/>
            <a:miter lim="800000"/>
            <a:headEnd/>
            <a:tailEnd/>
          </a:ln>
        </p:spPr>
        <p:txBody>
          <a:bodyPr wrap="square">
            <a:spAutoFit/>
          </a:bodyPr>
          <a:lstStyle/>
          <a:p>
            <a:pPr marL="342900" indent="-342900">
              <a:buFont typeface="Wingdings" pitchFamily="2" charset="2"/>
              <a:buChar char="ü"/>
            </a:pPr>
            <a:r>
              <a:rPr lang="en-US" sz="2000" i="1" smtClean="0"/>
              <a:t>File mapping</a:t>
            </a:r>
            <a:endParaRPr lang="en-US" sz="2000" i="1"/>
          </a:p>
        </p:txBody>
      </p:sp>
      <p:cxnSp>
        <p:nvCxnSpPr>
          <p:cNvPr id="36" name="Đường kết nối Thẳng 12"/>
          <p:cNvCxnSpPr/>
          <p:nvPr/>
        </p:nvCxnSpPr>
        <p:spPr>
          <a:xfrm>
            <a:off x="1188946" y="4869965"/>
            <a:ext cx="2700338" cy="0"/>
          </a:xfrm>
          <a:prstGeom prst="line">
            <a:avLst/>
          </a:prstGeom>
          <a:ln>
            <a:solidFill>
              <a:schemeClr val="bg2"/>
            </a:solidFill>
            <a:prstDash val="dash"/>
          </a:ln>
        </p:spPr>
        <p:style>
          <a:lnRef idx="1">
            <a:schemeClr val="accent1"/>
          </a:lnRef>
          <a:fillRef idx="0">
            <a:schemeClr val="accent1"/>
          </a:fillRef>
          <a:effectRef idx="0">
            <a:schemeClr val="accent1"/>
          </a:effectRef>
          <a:fontRef idx="minor">
            <a:schemeClr val="tx1"/>
          </a:fontRef>
        </p:style>
      </p:cxnSp>
      <p:sp>
        <p:nvSpPr>
          <p:cNvPr id="37" name="Hộp_Văn_Bản 7"/>
          <p:cNvSpPr txBox="1">
            <a:spLocks noChangeArrowheads="1"/>
          </p:cNvSpPr>
          <p:nvPr/>
        </p:nvSpPr>
        <p:spPr bwMode="auto">
          <a:xfrm>
            <a:off x="1063259" y="5009327"/>
            <a:ext cx="2462993" cy="400110"/>
          </a:xfrm>
          <a:prstGeom prst="rect">
            <a:avLst/>
          </a:prstGeom>
          <a:noFill/>
          <a:ln w="9525">
            <a:noFill/>
            <a:miter lim="800000"/>
            <a:headEnd/>
            <a:tailEnd/>
          </a:ln>
        </p:spPr>
        <p:txBody>
          <a:bodyPr wrap="square">
            <a:spAutoFit/>
          </a:bodyPr>
          <a:lstStyle/>
          <a:p>
            <a:pPr marL="342900" indent="-342900">
              <a:buFont typeface="Wingdings" pitchFamily="2" charset="2"/>
              <a:buChar char="ü"/>
            </a:pPr>
            <a:r>
              <a:rPr lang="en-US" sz="2000" i="1" err="1" smtClean="0"/>
              <a:t>Thuộc</a:t>
            </a:r>
            <a:r>
              <a:rPr lang="en-US" sz="2000" i="1" smtClean="0"/>
              <a:t> </a:t>
            </a:r>
            <a:r>
              <a:rPr lang="en-US" sz="2000" i="1" err="1" smtClean="0"/>
              <a:t>tính</a:t>
            </a:r>
            <a:r>
              <a:rPr lang="en-US" sz="2000" i="1" smtClean="0"/>
              <a:t> type</a:t>
            </a:r>
            <a:endParaRPr lang="en-US" sz="2000" i="1"/>
          </a:p>
        </p:txBody>
      </p:sp>
      <p:cxnSp>
        <p:nvCxnSpPr>
          <p:cNvPr id="38" name="Đường kết nối Thẳng 12"/>
          <p:cNvCxnSpPr/>
          <p:nvPr/>
        </p:nvCxnSpPr>
        <p:spPr>
          <a:xfrm>
            <a:off x="1155501" y="5415601"/>
            <a:ext cx="2700338" cy="0"/>
          </a:xfrm>
          <a:prstGeom prst="line">
            <a:avLst/>
          </a:prstGeom>
          <a:ln>
            <a:solidFill>
              <a:schemeClr val="bg2"/>
            </a:solidFill>
            <a:prstDash val="dash"/>
          </a:ln>
        </p:spPr>
        <p:style>
          <a:lnRef idx="1">
            <a:schemeClr val="accent1"/>
          </a:lnRef>
          <a:fillRef idx="0">
            <a:schemeClr val="accent1"/>
          </a:fillRef>
          <a:effectRef idx="0">
            <a:schemeClr val="accent1"/>
          </a:effectRef>
          <a:fontRef idx="minor">
            <a:schemeClr val="tx1"/>
          </a:fontRef>
        </p:style>
      </p:cxnSp>
      <p:sp>
        <p:nvSpPr>
          <p:cNvPr id="39" name="Hộp_Văn_Bản 7"/>
          <p:cNvSpPr txBox="1">
            <a:spLocks noChangeArrowheads="1"/>
          </p:cNvSpPr>
          <p:nvPr/>
        </p:nvSpPr>
        <p:spPr bwMode="auto">
          <a:xfrm>
            <a:off x="1069442" y="5591286"/>
            <a:ext cx="2364264" cy="400110"/>
          </a:xfrm>
          <a:prstGeom prst="rect">
            <a:avLst/>
          </a:prstGeom>
          <a:noFill/>
          <a:ln w="9525">
            <a:noFill/>
            <a:miter lim="800000"/>
            <a:headEnd/>
            <a:tailEnd/>
          </a:ln>
        </p:spPr>
        <p:txBody>
          <a:bodyPr wrap="square">
            <a:spAutoFit/>
          </a:bodyPr>
          <a:lstStyle/>
          <a:p>
            <a:pPr marL="342900" indent="-342900">
              <a:buFont typeface="Wingdings" pitchFamily="2" charset="2"/>
              <a:buChar char="ü"/>
            </a:pPr>
            <a:r>
              <a:rPr lang="en-US" sz="2000" i="1" err="1" smtClean="0"/>
              <a:t>Lớp</a:t>
            </a:r>
            <a:r>
              <a:rPr lang="en-US" sz="2000" i="1" smtClean="0"/>
              <a:t> Persistent</a:t>
            </a:r>
            <a:endParaRPr lang="en-US" sz="2000" i="1"/>
          </a:p>
        </p:txBody>
      </p:sp>
      <p:cxnSp>
        <p:nvCxnSpPr>
          <p:cNvPr id="40" name="Đường kết nối Thẳng 12"/>
          <p:cNvCxnSpPr/>
          <p:nvPr/>
        </p:nvCxnSpPr>
        <p:spPr>
          <a:xfrm>
            <a:off x="1161882" y="5991396"/>
            <a:ext cx="2700338" cy="0"/>
          </a:xfrm>
          <a:prstGeom prst="line">
            <a:avLst/>
          </a:prstGeom>
          <a:ln>
            <a:solidFill>
              <a:schemeClr val="bg2"/>
            </a:solidFill>
            <a:prstDash val="dash"/>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a:xfrm>
            <a:off x="6590717" y="5978739"/>
            <a:ext cx="2133600" cy="476250"/>
          </a:xfrm>
        </p:spPr>
        <p:txBody>
          <a:bodyPr/>
          <a:lstStyle/>
          <a:p>
            <a:pPr>
              <a:defRPr/>
            </a:pPr>
            <a:fld id="{62912402-182E-467D-8198-A05C7261325A}" type="slidenum">
              <a:rPr lang="en-US" smtClean="0"/>
              <a:pPr>
                <a:defRPr/>
              </a:pPr>
              <a:t>3</a:t>
            </a:fld>
            <a:endParaRPr lang="en-US"/>
          </a:p>
        </p:txBody>
      </p:sp>
    </p:spTree>
    <p:extLst>
      <p:ext uri="{BB962C8B-B14F-4D97-AF65-F5344CB8AC3E}">
        <p14:creationId xmlns:p14="http://schemas.microsoft.com/office/powerpoint/2010/main" val="3014632884"/>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361" y="584684"/>
            <a:ext cx="8007341" cy="5065960"/>
          </a:xfrm>
        </p:spPr>
        <p:txBody>
          <a:bodyPr/>
          <a:lstStyle/>
          <a:p>
            <a:pPr>
              <a:buFont typeface="Wingdings" panose="05000000000000000000" pitchFamily="2" charset="2"/>
              <a:buChar char="Ø"/>
            </a:pPr>
            <a:r>
              <a:rPr lang="en-US" sz="2400" smtClean="0"/>
              <a:t>Các phương thức của interface Session</a:t>
            </a:r>
          </a:p>
          <a:p>
            <a:pPr marL="0" indent="0">
              <a:buNone/>
            </a:pPr>
            <a:endParaRPr lang="en-US" sz="200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139" y="1067418"/>
            <a:ext cx="7467519" cy="5277905"/>
          </a:xfrm>
          <a:prstGeom prst="rect">
            <a:avLst/>
          </a:prstGeom>
        </p:spPr>
      </p:pic>
      <p:sp>
        <p:nvSpPr>
          <p:cNvPr id="5" name="Slide Number Placeholder 4"/>
          <p:cNvSpPr>
            <a:spLocks noGrp="1"/>
          </p:cNvSpPr>
          <p:nvPr>
            <p:ph type="sldNum" sz="quarter" idx="12"/>
          </p:nvPr>
        </p:nvSpPr>
        <p:spPr>
          <a:xfrm>
            <a:off x="6625204" y="6035723"/>
            <a:ext cx="2133600" cy="476250"/>
          </a:xfrm>
        </p:spPr>
        <p:txBody>
          <a:bodyPr/>
          <a:lstStyle/>
          <a:p>
            <a:pPr>
              <a:defRPr/>
            </a:pPr>
            <a:fld id="{62912402-182E-467D-8198-A05C7261325A}" type="slidenum">
              <a:rPr lang="en-US" smtClean="0"/>
              <a:pPr>
                <a:defRPr/>
              </a:pPr>
              <a:t>30</a:t>
            </a:fld>
            <a:endParaRPr lang="en-US"/>
          </a:p>
        </p:txBody>
      </p:sp>
    </p:spTree>
    <p:extLst>
      <p:ext uri="{BB962C8B-B14F-4D97-AF65-F5344CB8AC3E}">
        <p14:creationId xmlns:p14="http://schemas.microsoft.com/office/powerpoint/2010/main" val="3740125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7604" y="584684"/>
            <a:ext cx="7308812" cy="5688632"/>
          </a:xfrm>
        </p:spPr>
      </p:pic>
      <p:sp>
        <p:nvSpPr>
          <p:cNvPr id="3" name="Slide Number Placeholder 2"/>
          <p:cNvSpPr>
            <a:spLocks noGrp="1"/>
          </p:cNvSpPr>
          <p:nvPr>
            <p:ph type="sldNum" sz="quarter" idx="12"/>
          </p:nvPr>
        </p:nvSpPr>
        <p:spPr>
          <a:xfrm>
            <a:off x="6553200" y="6007100"/>
            <a:ext cx="2133600" cy="476250"/>
          </a:xfrm>
        </p:spPr>
        <p:txBody>
          <a:bodyPr/>
          <a:lstStyle/>
          <a:p>
            <a:pPr>
              <a:defRPr/>
            </a:pPr>
            <a:fld id="{62912402-182E-467D-8198-A05C7261325A}" type="slidenum">
              <a:rPr lang="en-US" smtClean="0"/>
              <a:pPr>
                <a:defRPr/>
              </a:pPr>
              <a:t>31</a:t>
            </a:fld>
            <a:endParaRPr lang="en-US"/>
          </a:p>
        </p:txBody>
      </p:sp>
    </p:spTree>
    <p:extLst>
      <p:ext uri="{BB962C8B-B14F-4D97-AF65-F5344CB8AC3E}">
        <p14:creationId xmlns:p14="http://schemas.microsoft.com/office/powerpoint/2010/main" val="16760957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553200" y="6007100"/>
            <a:ext cx="2133600" cy="476250"/>
          </a:xfrm>
        </p:spPr>
        <p:txBody>
          <a:bodyPr/>
          <a:lstStyle/>
          <a:p>
            <a:pPr>
              <a:defRPr/>
            </a:pPr>
            <a:fld id="{62912402-182E-467D-8198-A05C7261325A}" type="slidenum">
              <a:rPr lang="en-US" smtClean="0"/>
              <a:pPr>
                <a:defRPr/>
              </a:pPr>
              <a:t>32</a:t>
            </a:fld>
            <a:endParaRPr lang="en-US"/>
          </a:p>
        </p:txBody>
      </p:sp>
      <p:sp>
        <p:nvSpPr>
          <p:cNvPr id="5" name="Title 1"/>
          <p:cNvSpPr txBox="1">
            <a:spLocks/>
          </p:cNvSpPr>
          <p:nvPr/>
        </p:nvSpPr>
        <p:spPr bwMode="auto">
          <a:xfrm>
            <a:off x="714192" y="648638"/>
            <a:ext cx="7772400" cy="59077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sz="3200" kern="0" smtClean="0"/>
              <a:t>10. O/R MAPPING</a:t>
            </a:r>
            <a:endParaRPr lang="en-US" sz="3200" kern="0"/>
          </a:p>
        </p:txBody>
      </p:sp>
      <p:sp>
        <p:nvSpPr>
          <p:cNvPr id="6" name="Subtitle 2"/>
          <p:cNvSpPr txBox="1">
            <a:spLocks/>
          </p:cNvSpPr>
          <p:nvPr/>
        </p:nvSpPr>
        <p:spPr bwMode="auto">
          <a:xfrm>
            <a:off x="575555" y="1361721"/>
            <a:ext cx="8049675" cy="468890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just">
              <a:buFont typeface="Wingdings" panose="05000000000000000000" pitchFamily="2" charset="2"/>
              <a:buChar char="Ø"/>
            </a:pPr>
            <a:r>
              <a:rPr lang="en-US" sz="2400" kern="0" smtClean="0"/>
              <a:t>Mô hình O/R Mapping là chữ viết tắt của cụm từ mô hình </a:t>
            </a:r>
            <a:r>
              <a:rPr lang="en-US" sz="2400" b="1" kern="0" smtClean="0"/>
              <a:t>Object Relational Mapping</a:t>
            </a:r>
            <a:r>
              <a:rPr lang="en-US" sz="2400" kern="0" smtClean="0"/>
              <a:t> là một phương pháp lập trình giúp người dùng chuyển đổi từ mô hình database sang mô hình hướng đối tượng.</a:t>
            </a:r>
          </a:p>
          <a:p>
            <a:pPr algn="just">
              <a:buFont typeface="Wingdings" panose="05000000000000000000" pitchFamily="2" charset="2"/>
              <a:buChar char="Ø"/>
            </a:pPr>
            <a:r>
              <a:rPr lang="en-US" sz="2400" kern="0" smtClean="0"/>
              <a:t>Có 3 chủ đề O/R mapping trong Hibernate quan trọng nhất mà chúng ta phải tìm hiểu chi tiết là:</a:t>
            </a:r>
            <a:endParaRPr lang="en-US" sz="2000" kern="0" smtClean="0"/>
          </a:p>
          <a:p>
            <a:pPr marL="793750" indent="-328613"/>
            <a:r>
              <a:rPr lang="en-US" sz="2000" kern="0" smtClean="0"/>
              <a:t>Mapping về collections.</a:t>
            </a:r>
          </a:p>
          <a:p>
            <a:pPr marL="793750" indent="-328613"/>
            <a:r>
              <a:rPr lang="en-US" sz="2000" kern="0" smtClean="0"/>
              <a:t>Mapping về liên kết giữa các lớp entity </a:t>
            </a:r>
          </a:p>
          <a:p>
            <a:pPr marL="793750" indent="-328613"/>
            <a:r>
              <a:rPr lang="en-US" sz="2000" kern="0" smtClean="0"/>
              <a:t>Component Mapping</a:t>
            </a:r>
          </a:p>
          <a:p>
            <a:endParaRPr lang="en-US" sz="2000" kern="0"/>
          </a:p>
        </p:txBody>
      </p:sp>
    </p:spTree>
    <p:extLst>
      <p:ext uri="{BB962C8B-B14F-4D97-AF65-F5344CB8AC3E}">
        <p14:creationId xmlns:p14="http://schemas.microsoft.com/office/powerpoint/2010/main" val="251072757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2664"/>
            <a:ext cx="8229600" cy="778098"/>
          </a:xfrm>
        </p:spPr>
        <p:txBody>
          <a:bodyPr/>
          <a:lstStyle/>
          <a:p>
            <a:r>
              <a:rPr lang="en-US" sz="3200" smtClean="0"/>
              <a:t> </a:t>
            </a:r>
            <a:r>
              <a:rPr lang="en-US" sz="3200"/>
              <a:t>O/R </a:t>
            </a:r>
            <a:r>
              <a:rPr lang="en-US" sz="3200" smtClean="0"/>
              <a:t>MAPPING (</a:t>
            </a:r>
            <a:r>
              <a:rPr lang="en-US" sz="3200" err="1" smtClean="0"/>
              <a:t>tt</a:t>
            </a:r>
            <a:r>
              <a:rPr lang="en-US" sz="3200" smtClean="0"/>
              <a:t>)</a:t>
            </a:r>
            <a:endParaRPr lang="en-US" sz="3200"/>
          </a:p>
        </p:txBody>
      </p:sp>
      <p:sp>
        <p:nvSpPr>
          <p:cNvPr id="3" name="Content Placeholder 2"/>
          <p:cNvSpPr>
            <a:spLocks noGrp="1"/>
          </p:cNvSpPr>
          <p:nvPr>
            <p:ph idx="1"/>
          </p:nvPr>
        </p:nvSpPr>
        <p:spPr>
          <a:xfrm>
            <a:off x="575556" y="1144443"/>
            <a:ext cx="7740860" cy="5292588"/>
          </a:xfrm>
        </p:spPr>
        <p:txBody>
          <a:bodyPr/>
          <a:lstStyle/>
          <a:p>
            <a:pPr>
              <a:buFont typeface="Wingdings" panose="05000000000000000000" pitchFamily="2" charset="2"/>
              <a:buChar char="Ø"/>
            </a:pPr>
            <a:r>
              <a:rPr lang="en-US" sz="2400" smtClean="0"/>
              <a:t>Collections Mappings: </a:t>
            </a:r>
          </a:p>
          <a:p>
            <a:pPr marL="165100" indent="0" algn="just" eaLnBrk="1" fontAlgn="t" hangingPunct="1">
              <a:buNone/>
            </a:pPr>
            <a:r>
              <a:rPr lang="en-US" sz="2400"/>
              <a:t>Nếu một entity hoặc lớp có một tập các giá trị trong một biến Collection cụ thể, thì chúng ta có thể ánh xạ các giá trị đó bằng bất kỳ một trong các interface collections có sẵn trong java</a:t>
            </a:r>
            <a:endParaRPr lang="en-US" sz="1600"/>
          </a:p>
        </p:txBody>
      </p:sp>
      <p:graphicFrame>
        <p:nvGraphicFramePr>
          <p:cNvPr id="4" name="Table 3"/>
          <p:cNvGraphicFramePr>
            <a:graphicFrameLocks noGrp="1"/>
          </p:cNvGraphicFramePr>
          <p:nvPr>
            <p:extLst>
              <p:ext uri="{D42A27DB-BD31-4B8C-83A1-F6EECF244321}">
                <p14:modId xmlns:p14="http://schemas.microsoft.com/office/powerpoint/2010/main" val="906851526"/>
              </p:ext>
            </p:extLst>
          </p:nvPr>
        </p:nvGraphicFramePr>
        <p:xfrm>
          <a:off x="1007604" y="3175725"/>
          <a:ext cx="7128792" cy="3101550"/>
        </p:xfrm>
        <a:graphic>
          <a:graphicData uri="http://schemas.openxmlformats.org/drawingml/2006/table">
            <a:tbl>
              <a:tblPr firstRow="1" firstCol="1" bandRow="1"/>
              <a:tblGrid>
                <a:gridCol w="1811707">
                  <a:extLst>
                    <a:ext uri="{9D8B030D-6E8A-4147-A177-3AD203B41FA5}">
                      <a16:colId xmlns:a16="http://schemas.microsoft.com/office/drawing/2014/main" val="20000"/>
                    </a:ext>
                  </a:extLst>
                </a:gridCol>
                <a:gridCol w="5317085">
                  <a:extLst>
                    <a:ext uri="{9D8B030D-6E8A-4147-A177-3AD203B41FA5}">
                      <a16:colId xmlns:a16="http://schemas.microsoft.com/office/drawing/2014/main" val="20001"/>
                    </a:ext>
                  </a:extLst>
                </a:gridCol>
              </a:tblGrid>
              <a:tr h="372256">
                <a:tc>
                  <a:txBody>
                    <a:bodyPr/>
                    <a:lstStyle/>
                    <a:p>
                      <a:pPr>
                        <a:lnSpc>
                          <a:spcPct val="107000"/>
                        </a:lnSpc>
                        <a:spcAft>
                          <a:spcPts val="1125"/>
                        </a:spcAft>
                      </a:pPr>
                      <a:r>
                        <a:rPr lang="en-US" sz="16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Kiểu Collection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DDDDDD"/>
                      </a:solidFill>
                      <a:prstDash val="solid"/>
                      <a:round/>
                      <a:headEnd type="none" w="med" len="med"/>
                      <a:tailEnd type="none" w="med" len="med"/>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EEEEEE"/>
                    </a:solidFill>
                  </a:tcPr>
                </a:tc>
                <a:tc>
                  <a:txBody>
                    <a:bodyPr/>
                    <a:lstStyle/>
                    <a:p>
                      <a:pPr>
                        <a:lnSpc>
                          <a:spcPct val="107000"/>
                        </a:lnSpc>
                        <a:spcAft>
                          <a:spcPts val="1125"/>
                        </a:spcAft>
                      </a:pPr>
                      <a:r>
                        <a:rPr lang="en-US" sz="16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Mapping và môt tả</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a:noFill/>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610915">
                <a:tc>
                  <a:txBody>
                    <a:bodyPr/>
                    <a:lstStyle/>
                    <a:p>
                      <a:pPr>
                        <a:lnSpc>
                          <a:spcPct val="107000"/>
                        </a:lnSpc>
                        <a:spcAft>
                          <a:spcPts val="1125"/>
                        </a:spcAft>
                      </a:pPr>
                      <a:r>
                        <a:rPr lang="en-US" sz="1600" u="sng">
                          <a:solidFill>
                            <a:srgbClr val="008000"/>
                          </a:solidFill>
                          <a:effectLst/>
                          <a:latin typeface="Arial" panose="020B0604020202020204" pitchFamily="34" charset="0"/>
                          <a:ea typeface="Times New Roman" panose="02020603050405020304" pitchFamily="18" charset="0"/>
                          <a:cs typeface="Times New Roman" panose="02020603050405020304" pitchFamily="18" charset="0"/>
                          <a:hlinkClick r:id="rId2"/>
                        </a:rPr>
                        <a:t>java.util.Set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tc>
                  <a:txBody>
                    <a:bodyPr/>
                    <a:lstStyle/>
                    <a:p>
                      <a:pPr>
                        <a:lnSpc>
                          <a:spcPct val="107000"/>
                        </a:lnSpc>
                        <a:spcAft>
                          <a:spcPts val="1125"/>
                        </a:spcAft>
                      </a:pPr>
                      <a:r>
                        <a:rPr lang="en-US" sz="160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Điều này được ánh xạ với một phần tử &lt;set&gt; và được khởi tạo với java.util.HashSet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856588">
                <a:tc>
                  <a:txBody>
                    <a:bodyPr/>
                    <a:lstStyle/>
                    <a:p>
                      <a:pPr>
                        <a:lnSpc>
                          <a:spcPct val="107000"/>
                        </a:lnSpc>
                        <a:spcAft>
                          <a:spcPts val="1125"/>
                        </a:spcAft>
                      </a:pPr>
                      <a:r>
                        <a:rPr lang="en-US" sz="1600" u="sng">
                          <a:solidFill>
                            <a:srgbClr val="008000"/>
                          </a:solidFill>
                          <a:effectLst/>
                          <a:latin typeface="Arial" panose="020B0604020202020204" pitchFamily="34" charset="0"/>
                          <a:ea typeface="Times New Roman" panose="02020603050405020304" pitchFamily="18" charset="0"/>
                          <a:cs typeface="Times New Roman" panose="02020603050405020304" pitchFamily="18" charset="0"/>
                          <a:hlinkClick r:id="rId3"/>
                        </a:rPr>
                        <a:t>java.util.SortedSet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tc>
                  <a:txBody>
                    <a:bodyPr/>
                    <a:lstStyle/>
                    <a:p>
                      <a:pPr>
                        <a:lnSpc>
                          <a:spcPct val="107000"/>
                        </a:lnSpc>
                        <a:spcAft>
                          <a:spcPts val="1125"/>
                        </a:spcAft>
                      </a:pPr>
                      <a:r>
                        <a:rPr lang="en-US" sz="160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Điều này được ánh xạ với một phần tử &lt;set&gt; và được khởi tạo với java.util.TreeSet. Thuộc tính </a:t>
                      </a:r>
                      <a:r>
                        <a:rPr lang="en-US" sz="1600" b="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sort</a:t>
                      </a:r>
                      <a:r>
                        <a:rPr lang="en-US" sz="160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để định nghĩa một tập được sắp xếp hoặc không.</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610915">
                <a:tc>
                  <a:txBody>
                    <a:bodyPr/>
                    <a:lstStyle/>
                    <a:p>
                      <a:pPr>
                        <a:lnSpc>
                          <a:spcPct val="107000"/>
                        </a:lnSpc>
                        <a:spcAft>
                          <a:spcPts val="1125"/>
                        </a:spcAft>
                      </a:pPr>
                      <a:r>
                        <a:rPr lang="en-US" sz="1600" u="sng">
                          <a:solidFill>
                            <a:srgbClr val="008000"/>
                          </a:solidFill>
                          <a:effectLst/>
                          <a:latin typeface="Arial" panose="020B0604020202020204" pitchFamily="34" charset="0"/>
                          <a:ea typeface="Times New Roman" panose="02020603050405020304" pitchFamily="18" charset="0"/>
                          <a:cs typeface="Times New Roman" panose="02020603050405020304" pitchFamily="18" charset="0"/>
                          <a:hlinkClick r:id="rId4"/>
                        </a:rPr>
                        <a:t>java.util.List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tc>
                  <a:txBody>
                    <a:bodyPr/>
                    <a:lstStyle/>
                    <a:p>
                      <a:pPr>
                        <a:lnSpc>
                          <a:spcPct val="107000"/>
                        </a:lnSpc>
                        <a:spcAft>
                          <a:spcPts val="1125"/>
                        </a:spcAft>
                      </a:pPr>
                      <a:r>
                        <a:rPr lang="en-US" sz="160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Điều này được ánh xạ với một phần tử &lt;list&gt; và được khởi tạo với java.util.ArrayList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610915">
                <a:tc>
                  <a:txBody>
                    <a:bodyPr/>
                    <a:lstStyle/>
                    <a:p>
                      <a:pPr>
                        <a:lnSpc>
                          <a:spcPct val="107000"/>
                        </a:lnSpc>
                        <a:spcAft>
                          <a:spcPts val="1125"/>
                        </a:spcAft>
                      </a:pPr>
                      <a:r>
                        <a:rPr lang="en-US" sz="1600" u="sng">
                          <a:solidFill>
                            <a:srgbClr val="008000"/>
                          </a:solidFill>
                          <a:effectLst/>
                          <a:latin typeface="Arial" panose="020B0604020202020204" pitchFamily="34" charset="0"/>
                          <a:ea typeface="Times New Roman" panose="02020603050405020304" pitchFamily="18" charset="0"/>
                          <a:cs typeface="Times New Roman" panose="02020603050405020304" pitchFamily="18" charset="0"/>
                          <a:hlinkClick r:id="rId5"/>
                        </a:rPr>
                        <a:t>java.util.Collection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tc>
                  <a:txBody>
                    <a:bodyPr/>
                    <a:lstStyle/>
                    <a:p>
                      <a:pPr>
                        <a:lnSpc>
                          <a:spcPct val="107000"/>
                        </a:lnSpc>
                        <a:spcAft>
                          <a:spcPts val="1125"/>
                        </a:spcAft>
                      </a:pPr>
                      <a:r>
                        <a:rPr lang="en-US" sz="160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Điều này được ánh xạ với một phần tử &lt;bag&gt; or &lt;ibag&gt; và được khởi tạo với java.util.ArrayList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12"/>
          </p:nvPr>
        </p:nvSpPr>
        <p:spPr>
          <a:xfrm>
            <a:off x="6585148" y="6000032"/>
            <a:ext cx="2133600" cy="476250"/>
          </a:xfrm>
        </p:spPr>
        <p:txBody>
          <a:bodyPr/>
          <a:lstStyle/>
          <a:p>
            <a:pPr>
              <a:defRPr/>
            </a:pPr>
            <a:fld id="{62912402-182E-467D-8198-A05C7261325A}" type="slidenum">
              <a:rPr lang="en-US" smtClean="0"/>
              <a:pPr>
                <a:defRPr/>
              </a:pPr>
              <a:t>33</a:t>
            </a:fld>
            <a:endParaRPr lang="en-US"/>
          </a:p>
        </p:txBody>
      </p:sp>
    </p:spTree>
    <p:extLst>
      <p:ext uri="{BB962C8B-B14F-4D97-AF65-F5344CB8AC3E}">
        <p14:creationId xmlns:p14="http://schemas.microsoft.com/office/powerpoint/2010/main" val="41909495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167" y="466762"/>
            <a:ext cx="8229600" cy="742094"/>
          </a:xfrm>
        </p:spPr>
        <p:txBody>
          <a:bodyPr/>
          <a:lstStyle/>
          <a:p>
            <a:r>
              <a:rPr lang="en-US" sz="3200" smtClean="0"/>
              <a:t> </a:t>
            </a:r>
            <a:r>
              <a:rPr lang="en-US" sz="3200"/>
              <a:t>O/R MAPPING (</a:t>
            </a:r>
            <a:r>
              <a:rPr lang="en-US" sz="3200" err="1"/>
              <a:t>tt</a:t>
            </a:r>
            <a:r>
              <a:rPr lang="en-US" sz="3200"/>
              <a:t>)</a:t>
            </a:r>
          </a:p>
        </p:txBody>
      </p:sp>
      <p:sp>
        <p:nvSpPr>
          <p:cNvPr id="3" name="Content Placeholder 2"/>
          <p:cNvSpPr>
            <a:spLocks noGrp="1"/>
          </p:cNvSpPr>
          <p:nvPr>
            <p:ph idx="1"/>
          </p:nvPr>
        </p:nvSpPr>
        <p:spPr>
          <a:xfrm>
            <a:off x="647564" y="1160748"/>
            <a:ext cx="8039236" cy="4968552"/>
          </a:xfrm>
        </p:spPr>
        <p:txBody>
          <a:bodyPr/>
          <a:lstStyle/>
          <a:p>
            <a:pPr>
              <a:buFont typeface="Wingdings" panose="05000000000000000000" pitchFamily="2" charset="2"/>
              <a:buChar char="Ø"/>
            </a:pPr>
            <a:r>
              <a:rPr lang="en-US" sz="2400" smtClean="0"/>
              <a:t>Association Mapping: chỉ định kiểu liên kết</a:t>
            </a:r>
          </a:p>
          <a:p>
            <a:pPr marL="0" indent="0">
              <a:buNone/>
            </a:pPr>
            <a:endParaRPr lang="en-US" sz="2000" smtClean="0"/>
          </a:p>
          <a:p>
            <a:pPr marL="0" indent="0">
              <a:buNone/>
            </a:pPr>
            <a:endParaRPr lang="en-US" sz="2000"/>
          </a:p>
          <a:p>
            <a:pPr marL="0" indent="0">
              <a:buNone/>
            </a:pPr>
            <a:endParaRPr lang="en-US" sz="2000" smtClean="0"/>
          </a:p>
          <a:p>
            <a:pPr marL="0" indent="0">
              <a:buNone/>
            </a:pPr>
            <a:endParaRPr lang="en-US" sz="2000"/>
          </a:p>
          <a:p>
            <a:pPr marL="0" indent="0">
              <a:buNone/>
            </a:pPr>
            <a:endParaRPr lang="en-US" sz="2000" smtClean="0"/>
          </a:p>
          <a:p>
            <a:pPr marL="0" indent="0">
              <a:buNone/>
            </a:pPr>
            <a:endParaRPr lang="en-US" sz="2000"/>
          </a:p>
          <a:p>
            <a:pPr>
              <a:buFont typeface="Wingdings" panose="05000000000000000000" pitchFamily="2" charset="2"/>
              <a:buChar char="Ø"/>
            </a:pPr>
            <a:r>
              <a:rPr lang="en-US" sz="2400" smtClean="0"/>
              <a:t>Component Mapping</a:t>
            </a:r>
          </a:p>
          <a:p>
            <a:pPr marL="344488" indent="0" algn="just">
              <a:buNone/>
            </a:pPr>
            <a:r>
              <a:rPr lang="en-US" sz="2000"/>
              <a:t>Trường hợp một lớp Entity có thể có một tham chiếu đến một lớp khác như là một biến thành viên. Nếu lớp được tham chiếu đó không có vòng đời của chính nó và hoàn toàn phụ thuộc vào vòng đời của lớp thực thể sở hữu, lớp được tham chiếu đó được gọi là lớp Component</a:t>
            </a:r>
            <a:endParaRPr lang="en-US" sz="1400" smtClean="0"/>
          </a:p>
          <a:p>
            <a:pPr marL="0" indent="0">
              <a:buNone/>
            </a:pPr>
            <a:endParaRPr lang="en-US" sz="2000" smtClean="0"/>
          </a:p>
        </p:txBody>
      </p:sp>
      <p:graphicFrame>
        <p:nvGraphicFramePr>
          <p:cNvPr id="4" name="Table 3"/>
          <p:cNvGraphicFramePr>
            <a:graphicFrameLocks noGrp="1"/>
          </p:cNvGraphicFramePr>
          <p:nvPr>
            <p:extLst>
              <p:ext uri="{D42A27DB-BD31-4B8C-83A1-F6EECF244321}">
                <p14:modId xmlns:p14="http://schemas.microsoft.com/office/powerpoint/2010/main" val="999637448"/>
              </p:ext>
            </p:extLst>
          </p:nvPr>
        </p:nvGraphicFramePr>
        <p:xfrm>
          <a:off x="1223628" y="1673869"/>
          <a:ext cx="6804756" cy="1971155"/>
        </p:xfrm>
        <a:graphic>
          <a:graphicData uri="http://schemas.openxmlformats.org/drawingml/2006/table">
            <a:tbl>
              <a:tblPr firstRow="1" firstCol="1" bandRow="1"/>
              <a:tblGrid>
                <a:gridCol w="1696173">
                  <a:extLst>
                    <a:ext uri="{9D8B030D-6E8A-4147-A177-3AD203B41FA5}">
                      <a16:colId xmlns:a16="http://schemas.microsoft.com/office/drawing/2014/main" val="20000"/>
                    </a:ext>
                  </a:extLst>
                </a:gridCol>
                <a:gridCol w="5108583">
                  <a:extLst>
                    <a:ext uri="{9D8B030D-6E8A-4147-A177-3AD203B41FA5}">
                      <a16:colId xmlns:a16="http://schemas.microsoft.com/office/drawing/2014/main" val="20001"/>
                    </a:ext>
                  </a:extLst>
                </a:gridCol>
              </a:tblGrid>
              <a:tr h="394231">
                <a:tc>
                  <a:txBody>
                    <a:bodyPr/>
                    <a:lstStyle/>
                    <a:p>
                      <a:pPr>
                        <a:lnSpc>
                          <a:spcPct val="107000"/>
                        </a:lnSpc>
                        <a:spcAft>
                          <a:spcPts val="1125"/>
                        </a:spcAft>
                      </a:pPr>
                      <a:r>
                        <a:rPr lang="en-US" sz="16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Kiểu Mapping</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DDDDDD"/>
                      </a:solidFill>
                      <a:prstDash val="solid"/>
                      <a:round/>
                      <a:headEnd type="none" w="med" len="med"/>
                      <a:tailEnd type="none" w="med" len="med"/>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EEEEEE"/>
                    </a:solidFill>
                  </a:tcPr>
                </a:tc>
                <a:tc>
                  <a:txBody>
                    <a:bodyPr/>
                    <a:lstStyle/>
                    <a:p>
                      <a:pPr>
                        <a:lnSpc>
                          <a:spcPct val="107000"/>
                        </a:lnSpc>
                        <a:spcAft>
                          <a:spcPts val="1125"/>
                        </a:spcAft>
                      </a:pPr>
                      <a:r>
                        <a:rPr lang="en-US" sz="16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Mô tả</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a:noFill/>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394231">
                <a:tc>
                  <a:txBody>
                    <a:bodyPr/>
                    <a:lstStyle/>
                    <a:p>
                      <a:pPr>
                        <a:lnSpc>
                          <a:spcPct val="107000"/>
                        </a:lnSpc>
                        <a:spcAft>
                          <a:spcPts val="1125"/>
                        </a:spcAft>
                      </a:pPr>
                      <a:r>
                        <a:rPr lang="en-US" sz="1600" u="sng">
                          <a:solidFill>
                            <a:srgbClr val="008000"/>
                          </a:solidFill>
                          <a:effectLst/>
                          <a:latin typeface="Arial" panose="020B0604020202020204" pitchFamily="34" charset="0"/>
                          <a:ea typeface="Calibri" panose="020F0502020204030204" pitchFamily="34" charset="0"/>
                          <a:cs typeface="Times New Roman" panose="02020603050405020304" pitchFamily="18" charset="0"/>
                          <a:hlinkClick r:id="rId2"/>
                        </a:rPr>
                        <a:t>Many-to-One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tc>
                  <a:txBody>
                    <a:bodyPr/>
                    <a:lstStyle/>
                    <a:p>
                      <a:pPr>
                        <a:lnSpc>
                          <a:spcPct val="107000"/>
                        </a:lnSpc>
                        <a:spcAft>
                          <a:spcPts val="1125"/>
                        </a:spcAft>
                      </a:pPr>
                      <a:r>
                        <a:rPr lang="en-US" sz="160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Mapping mối quan hệ many-to-one trong Hibernate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94231">
                <a:tc>
                  <a:txBody>
                    <a:bodyPr/>
                    <a:lstStyle/>
                    <a:p>
                      <a:pPr>
                        <a:lnSpc>
                          <a:spcPct val="107000"/>
                        </a:lnSpc>
                        <a:spcAft>
                          <a:spcPts val="1125"/>
                        </a:spcAft>
                      </a:pPr>
                      <a:r>
                        <a:rPr lang="en-US" sz="1600" u="sng">
                          <a:solidFill>
                            <a:srgbClr val="008000"/>
                          </a:solidFill>
                          <a:effectLst/>
                          <a:latin typeface="Arial" panose="020B0604020202020204" pitchFamily="34" charset="0"/>
                          <a:ea typeface="Calibri" panose="020F0502020204030204" pitchFamily="34" charset="0"/>
                          <a:cs typeface="Times New Roman" panose="02020603050405020304" pitchFamily="18" charset="0"/>
                          <a:hlinkClick r:id="rId3"/>
                        </a:rPr>
                        <a:t>One-to-One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tc>
                  <a:txBody>
                    <a:bodyPr/>
                    <a:lstStyle/>
                    <a:p>
                      <a:pPr>
                        <a:lnSpc>
                          <a:spcPct val="107000"/>
                        </a:lnSpc>
                        <a:spcAft>
                          <a:spcPts val="1125"/>
                        </a:spcAft>
                      </a:pPr>
                      <a:r>
                        <a:rPr lang="en-US" sz="160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Mapping mối quan hệ one-to-one trong Hibernate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94231">
                <a:tc>
                  <a:txBody>
                    <a:bodyPr/>
                    <a:lstStyle/>
                    <a:p>
                      <a:pPr>
                        <a:lnSpc>
                          <a:spcPct val="107000"/>
                        </a:lnSpc>
                        <a:spcAft>
                          <a:spcPts val="1125"/>
                        </a:spcAft>
                      </a:pPr>
                      <a:r>
                        <a:rPr lang="en-US" sz="1600" u="sng">
                          <a:solidFill>
                            <a:srgbClr val="008000"/>
                          </a:solidFill>
                          <a:effectLst/>
                          <a:latin typeface="Arial" panose="020B0604020202020204" pitchFamily="34" charset="0"/>
                          <a:ea typeface="Calibri" panose="020F0502020204030204" pitchFamily="34" charset="0"/>
                          <a:cs typeface="Times New Roman" panose="02020603050405020304" pitchFamily="18" charset="0"/>
                          <a:hlinkClick r:id="rId4"/>
                        </a:rPr>
                        <a:t>One-to-Many</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tc>
                  <a:txBody>
                    <a:bodyPr/>
                    <a:lstStyle/>
                    <a:p>
                      <a:pPr>
                        <a:lnSpc>
                          <a:spcPct val="107000"/>
                        </a:lnSpc>
                        <a:spcAft>
                          <a:spcPts val="1125"/>
                        </a:spcAft>
                      </a:pPr>
                      <a:r>
                        <a:rPr lang="en-US" sz="160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Mapping one-to-many relationship using Hibernate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94231">
                <a:tc>
                  <a:txBody>
                    <a:bodyPr/>
                    <a:lstStyle/>
                    <a:p>
                      <a:pPr>
                        <a:lnSpc>
                          <a:spcPct val="107000"/>
                        </a:lnSpc>
                        <a:spcAft>
                          <a:spcPts val="1125"/>
                        </a:spcAft>
                      </a:pPr>
                      <a:r>
                        <a:rPr lang="en-US" sz="1600" u="sng">
                          <a:solidFill>
                            <a:srgbClr val="008000"/>
                          </a:solidFill>
                          <a:effectLst/>
                          <a:latin typeface="Arial" panose="020B0604020202020204" pitchFamily="34" charset="0"/>
                          <a:ea typeface="Calibri" panose="020F0502020204030204" pitchFamily="34" charset="0"/>
                          <a:cs typeface="Times New Roman" panose="02020603050405020304" pitchFamily="18" charset="0"/>
                          <a:hlinkClick r:id="rId5"/>
                        </a:rPr>
                        <a:t>Many-to-Many</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tc>
                  <a:txBody>
                    <a:bodyPr/>
                    <a:lstStyle/>
                    <a:p>
                      <a:pPr>
                        <a:lnSpc>
                          <a:spcPct val="107000"/>
                        </a:lnSpc>
                        <a:spcAft>
                          <a:spcPts val="1125"/>
                        </a:spcAft>
                      </a:pPr>
                      <a:r>
                        <a:rPr lang="en-US" sz="160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Mapping mối quan hệ many-to-many trong Hibernate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sp>
        <p:nvSpPr>
          <p:cNvPr id="6" name="Slide Number Placeholder 5"/>
          <p:cNvSpPr>
            <a:spLocks noGrp="1"/>
          </p:cNvSpPr>
          <p:nvPr>
            <p:ph type="sldNum" sz="quarter" idx="12"/>
          </p:nvPr>
        </p:nvSpPr>
        <p:spPr>
          <a:xfrm>
            <a:off x="6553200" y="6007100"/>
            <a:ext cx="2133600" cy="476250"/>
          </a:xfrm>
        </p:spPr>
        <p:txBody>
          <a:bodyPr/>
          <a:lstStyle/>
          <a:p>
            <a:pPr>
              <a:defRPr/>
            </a:pPr>
            <a:fld id="{62912402-182E-467D-8198-A05C7261325A}" type="slidenum">
              <a:rPr lang="en-US" smtClean="0"/>
              <a:pPr>
                <a:defRPr/>
              </a:pPr>
              <a:t>34</a:t>
            </a:fld>
            <a:endParaRPr lang="en-US"/>
          </a:p>
        </p:txBody>
      </p:sp>
    </p:spTree>
    <p:extLst>
      <p:ext uri="{BB962C8B-B14F-4D97-AF65-F5344CB8AC3E}">
        <p14:creationId xmlns:p14="http://schemas.microsoft.com/office/powerpoint/2010/main" val="39356560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698293" y="526056"/>
            <a:ext cx="7772400" cy="6987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sz="3200" kern="0" smtClean="0"/>
              <a:t>11. ANNOTATIONS</a:t>
            </a:r>
            <a:endParaRPr lang="en-US" sz="3200" kern="0"/>
          </a:p>
        </p:txBody>
      </p:sp>
      <p:sp>
        <p:nvSpPr>
          <p:cNvPr id="6" name="Subtitle 2"/>
          <p:cNvSpPr txBox="1">
            <a:spLocks/>
          </p:cNvSpPr>
          <p:nvPr/>
        </p:nvSpPr>
        <p:spPr bwMode="auto">
          <a:xfrm>
            <a:off x="698293" y="1376772"/>
            <a:ext cx="7772400" cy="471652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just">
              <a:buFont typeface="Wingdings" panose="05000000000000000000" pitchFamily="2" charset="2"/>
              <a:buChar char="Ø"/>
            </a:pPr>
            <a:r>
              <a:rPr lang="en-US" sz="2400" kern="0" smtClean="0"/>
              <a:t>Hibernate Annotations là cách mới nhất để định nghĩa các mapping mà không cần sử dụng file XML.</a:t>
            </a:r>
          </a:p>
          <a:p>
            <a:pPr algn="just">
              <a:buFont typeface="Wingdings" panose="05000000000000000000" pitchFamily="2" charset="2"/>
              <a:buChar char="Ø"/>
            </a:pPr>
            <a:r>
              <a:rPr lang="en-US" sz="2400" smtClean="0"/>
              <a:t>Giúp đánh </a:t>
            </a:r>
            <a:r>
              <a:rPr lang="en-US" sz="2400"/>
              <a:t>dấu các hàm, class hoặc phương thức để có thể tìm kiếm đúng và nhanh hơn cho một tiến trình xử lý. </a:t>
            </a:r>
            <a:endParaRPr lang="en-US" sz="2400" kern="0" smtClean="0"/>
          </a:p>
          <a:p>
            <a:pPr>
              <a:buFont typeface="Wingdings" panose="05000000000000000000" pitchFamily="2" charset="2"/>
              <a:buChar char="q"/>
            </a:pPr>
            <a:r>
              <a:rPr lang="en-US" sz="2400"/>
              <a:t>Tạo lớp Entity với các annotation: các chú thích được sử dụng</a:t>
            </a:r>
          </a:p>
          <a:p>
            <a:pPr marL="0" indent="0">
              <a:buNone/>
            </a:pPr>
            <a:r>
              <a:rPr lang="en-US" sz="2400"/>
              <a:t>     + @Entity Annotation</a:t>
            </a:r>
          </a:p>
          <a:p>
            <a:pPr marL="0" indent="0">
              <a:buNone/>
            </a:pPr>
            <a:r>
              <a:rPr lang="en-US" sz="2400"/>
              <a:t>     + @Table Annotation</a:t>
            </a:r>
          </a:p>
          <a:p>
            <a:pPr marL="0" indent="0">
              <a:buNone/>
            </a:pPr>
            <a:r>
              <a:rPr lang="en-US" sz="2400"/>
              <a:t>     + @ID and @GeneratedValue Annotations</a:t>
            </a:r>
          </a:p>
          <a:p>
            <a:pPr marL="0" indent="0">
              <a:buNone/>
            </a:pPr>
            <a:r>
              <a:rPr lang="en-US" sz="2400"/>
              <a:t>     + @Column Annotation</a:t>
            </a:r>
          </a:p>
          <a:p>
            <a:pPr algn="just">
              <a:buFont typeface="Wingdings" panose="05000000000000000000" pitchFamily="2" charset="2"/>
              <a:buChar char="Ø"/>
            </a:pPr>
            <a:endParaRPr lang="en-US" sz="2000" kern="0" smtClean="0"/>
          </a:p>
        </p:txBody>
      </p:sp>
      <p:sp>
        <p:nvSpPr>
          <p:cNvPr id="7" name="Slide Number Placeholder 3"/>
          <p:cNvSpPr>
            <a:spLocks noGrp="1"/>
          </p:cNvSpPr>
          <p:nvPr>
            <p:ph type="sldNum" sz="quarter" idx="12"/>
          </p:nvPr>
        </p:nvSpPr>
        <p:spPr>
          <a:xfrm>
            <a:off x="6553200" y="6007100"/>
            <a:ext cx="2133600" cy="476250"/>
          </a:xfrm>
        </p:spPr>
        <p:txBody>
          <a:bodyPr/>
          <a:lstStyle/>
          <a:p>
            <a:pPr>
              <a:defRPr/>
            </a:pPr>
            <a:fld id="{1BB432E8-D6D4-4349-8FCC-DF3028BD2FA3}" type="slidenum">
              <a:rPr lang="en-US" smtClean="0"/>
              <a:pPr>
                <a:defRPr/>
              </a:pPr>
              <a:t>35</a:t>
            </a:fld>
            <a:endParaRPr lang="en-US"/>
          </a:p>
        </p:txBody>
      </p:sp>
    </p:spTree>
    <p:extLst>
      <p:ext uri="{BB962C8B-B14F-4D97-AF65-F5344CB8AC3E}">
        <p14:creationId xmlns:p14="http://schemas.microsoft.com/office/powerpoint/2010/main" val="393223184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660232" y="6007100"/>
            <a:ext cx="2133600" cy="476250"/>
          </a:xfrm>
        </p:spPr>
        <p:txBody>
          <a:bodyPr/>
          <a:lstStyle/>
          <a:p>
            <a:pPr>
              <a:defRPr/>
            </a:pPr>
            <a:fld id="{62912402-182E-467D-8198-A05C7261325A}" type="slidenum">
              <a:rPr lang="en-US" smtClean="0"/>
              <a:pPr>
                <a:defRPr/>
              </a:pPr>
              <a:t>36</a:t>
            </a:fld>
            <a:endParaRPr lang="en-US"/>
          </a:p>
        </p:txBody>
      </p:sp>
      <p:pic>
        <p:nvPicPr>
          <p:cNvPr id="5" name="Picture 4" descr="annotation voi mapping xml"/>
          <p:cNvPicPr/>
          <p:nvPr/>
        </p:nvPicPr>
        <p:blipFill>
          <a:blip r:embed="rId2">
            <a:extLst>
              <a:ext uri="{28A0092B-C50C-407E-A947-70E740481C1C}">
                <a14:useLocalDpi xmlns:a14="http://schemas.microsoft.com/office/drawing/2010/main" val="0"/>
              </a:ext>
            </a:extLst>
          </a:blip>
          <a:srcRect/>
          <a:stretch>
            <a:fillRect/>
          </a:stretch>
        </p:blipFill>
        <p:spPr bwMode="auto">
          <a:xfrm>
            <a:off x="791580" y="800707"/>
            <a:ext cx="7731688" cy="5206393"/>
          </a:xfrm>
          <a:prstGeom prst="rect">
            <a:avLst/>
          </a:prstGeom>
          <a:noFill/>
          <a:ln>
            <a:noFill/>
          </a:ln>
        </p:spPr>
      </p:pic>
    </p:spTree>
    <p:extLst>
      <p:ext uri="{BB962C8B-B14F-4D97-AF65-F5344CB8AC3E}">
        <p14:creationId xmlns:p14="http://schemas.microsoft.com/office/powerpoint/2010/main" val="40606616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553200" y="6043308"/>
            <a:ext cx="2133600" cy="476250"/>
          </a:xfrm>
        </p:spPr>
        <p:txBody>
          <a:bodyPr/>
          <a:lstStyle/>
          <a:p>
            <a:pPr>
              <a:defRPr/>
            </a:pPr>
            <a:fld id="{62912402-182E-467D-8198-A05C7261325A}" type="slidenum">
              <a:rPr lang="en-US" smtClean="0"/>
              <a:pPr>
                <a:defRPr/>
              </a:pPr>
              <a:t>37</a:t>
            </a:fld>
            <a:endParaRPr lang="en-US"/>
          </a:p>
        </p:txBody>
      </p:sp>
      <p:sp>
        <p:nvSpPr>
          <p:cNvPr id="5" name="Title 1"/>
          <p:cNvSpPr txBox="1">
            <a:spLocks/>
          </p:cNvSpPr>
          <p:nvPr/>
        </p:nvSpPr>
        <p:spPr bwMode="auto">
          <a:xfrm>
            <a:off x="840007" y="614363"/>
            <a:ext cx="7772400" cy="87880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sz="3200" kern="0" smtClean="0"/>
              <a:t>12. QUERY LANGUAGE</a:t>
            </a:r>
            <a:endParaRPr lang="en-US" sz="3200" kern="0"/>
          </a:p>
        </p:txBody>
      </p:sp>
      <p:sp>
        <p:nvSpPr>
          <p:cNvPr id="6" name="Subtitle 2"/>
          <p:cNvSpPr txBox="1">
            <a:spLocks/>
          </p:cNvSpPr>
          <p:nvPr/>
        </p:nvSpPr>
        <p:spPr bwMode="auto">
          <a:xfrm>
            <a:off x="688763" y="1359577"/>
            <a:ext cx="7772400" cy="465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just">
              <a:buFont typeface="Wingdings" panose="05000000000000000000" pitchFamily="2" charset="2"/>
              <a:buChar char="Ø"/>
            </a:pPr>
            <a:r>
              <a:rPr lang="en-US" sz="2000" b="1" kern="0" smtClean="0"/>
              <a:t>Hibernate Query Language (HQL) </a:t>
            </a:r>
            <a:r>
              <a:rPr lang="en-US" sz="2000" kern="0" smtClean="0"/>
              <a:t>là một ngôn ngữ truy vấn hướng đối tượng, tương tự như SQL nhưng thay vì làm việc trên các bảng và cột, HQL làm việc với các đối tượng persistent và các thuộc tính của chúng. </a:t>
            </a:r>
          </a:p>
          <a:p>
            <a:pPr algn="just">
              <a:buFont typeface="Wingdings" panose="05000000000000000000" pitchFamily="2" charset="2"/>
              <a:buChar char="Ø"/>
            </a:pPr>
            <a:r>
              <a:rPr lang="en-US" sz="2000"/>
              <a:t>Mệnh đề </a:t>
            </a:r>
            <a:r>
              <a:rPr lang="en-US" sz="2000" smtClean="0"/>
              <a:t>FROM</a:t>
            </a:r>
          </a:p>
          <a:p>
            <a:pPr algn="just">
              <a:buFont typeface="Wingdings" panose="05000000000000000000" pitchFamily="2" charset="2"/>
              <a:buChar char="Ø"/>
            </a:pPr>
            <a:endParaRPr lang="en-US" sz="2000" smtClean="0"/>
          </a:p>
          <a:p>
            <a:pPr algn="just">
              <a:buFont typeface="Wingdings" panose="05000000000000000000" pitchFamily="2" charset="2"/>
              <a:buChar char="Ø"/>
            </a:pPr>
            <a:endParaRPr lang="en-US" sz="2000"/>
          </a:p>
          <a:p>
            <a:pPr algn="just">
              <a:buFont typeface="Wingdings" panose="05000000000000000000" pitchFamily="2" charset="2"/>
              <a:buChar char="Ø"/>
            </a:pPr>
            <a:endParaRPr lang="en-US" sz="2000" smtClean="0"/>
          </a:p>
          <a:p>
            <a:pPr algn="just">
              <a:buFont typeface="Wingdings" panose="05000000000000000000" pitchFamily="2" charset="2"/>
              <a:buChar char="Ø"/>
            </a:pPr>
            <a:endParaRPr lang="en-US" sz="2000"/>
          </a:p>
          <a:p>
            <a:pPr algn="just">
              <a:spcBef>
                <a:spcPts val="1200"/>
              </a:spcBef>
              <a:buFont typeface="Wingdings" panose="05000000000000000000" pitchFamily="2" charset="2"/>
              <a:buChar char="Ø"/>
            </a:pPr>
            <a:r>
              <a:rPr lang="en-US" sz="2000" smtClean="0"/>
              <a:t>Mệnh </a:t>
            </a:r>
            <a:r>
              <a:rPr lang="en-US" sz="2000"/>
              <a:t>đề AS</a:t>
            </a:r>
          </a:p>
          <a:p>
            <a:pPr algn="just">
              <a:buFont typeface="Wingdings" panose="05000000000000000000" pitchFamily="2" charset="2"/>
              <a:buChar char="Ø"/>
            </a:pPr>
            <a:endParaRPr lang="en-US" sz="2000" kern="0" smtClean="0"/>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1" t="14027" r="3716" b="11099"/>
          <a:stretch/>
        </p:blipFill>
        <p:spPr>
          <a:xfrm>
            <a:off x="1197816" y="3104964"/>
            <a:ext cx="6794564" cy="1440160"/>
          </a:xfrm>
          <a:prstGeom prst="rect">
            <a:avLst/>
          </a:prstGeom>
        </p:spPr>
      </p:pic>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t="14305" r="3549" b="11548"/>
          <a:stretch/>
        </p:blipFill>
        <p:spPr>
          <a:xfrm>
            <a:off x="1186045" y="4941167"/>
            <a:ext cx="6806335" cy="1332149"/>
          </a:xfrm>
          <a:prstGeom prst="rect">
            <a:avLst/>
          </a:prstGeom>
        </p:spPr>
      </p:pic>
    </p:spTree>
    <p:extLst>
      <p:ext uri="{BB962C8B-B14F-4D97-AF65-F5344CB8AC3E}">
        <p14:creationId xmlns:p14="http://schemas.microsoft.com/office/powerpoint/2010/main" val="208976024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4512" y="610299"/>
            <a:ext cx="8229600" cy="5292588"/>
          </a:xfrm>
        </p:spPr>
        <p:txBody>
          <a:bodyPr/>
          <a:lstStyle/>
          <a:p>
            <a:pPr>
              <a:buFont typeface="Wingdings" panose="05000000000000000000" pitchFamily="2" charset="2"/>
              <a:buChar char="Ø"/>
            </a:pPr>
            <a:r>
              <a:rPr lang="en-US" sz="2000" smtClean="0"/>
              <a:t>Mệnh đề SELECT</a:t>
            </a:r>
          </a:p>
          <a:p>
            <a:pPr marL="0" indent="0">
              <a:buNone/>
            </a:pPr>
            <a:endParaRPr lang="en-US" sz="2000" smtClean="0"/>
          </a:p>
          <a:p>
            <a:pPr marL="0" indent="0">
              <a:buNone/>
            </a:pPr>
            <a:endParaRPr lang="en-US" sz="2000"/>
          </a:p>
          <a:p>
            <a:pPr marL="0" indent="0">
              <a:buNone/>
            </a:pPr>
            <a:endParaRPr lang="en-US" sz="2000" smtClean="0"/>
          </a:p>
          <a:p>
            <a:pPr marL="0" indent="0">
              <a:buNone/>
            </a:pPr>
            <a:endParaRPr lang="en-US" sz="2000"/>
          </a:p>
          <a:p>
            <a:pPr marL="0" indent="0">
              <a:buNone/>
            </a:pPr>
            <a:endParaRPr lang="en-US" sz="2000" smtClean="0"/>
          </a:p>
          <a:p>
            <a:pPr>
              <a:buFont typeface="Wingdings" panose="05000000000000000000" pitchFamily="2" charset="2"/>
              <a:buChar char="Ø"/>
            </a:pPr>
            <a:r>
              <a:rPr lang="en-US" sz="2000" smtClean="0"/>
              <a:t>Mệnh đề WHERE</a:t>
            </a:r>
          </a:p>
          <a:p>
            <a:pPr>
              <a:buFont typeface="Wingdings" panose="05000000000000000000" pitchFamily="2" charset="2"/>
              <a:buChar char="Ø"/>
            </a:pPr>
            <a:endParaRPr lang="en-US" sz="2000"/>
          </a:p>
          <a:p>
            <a:pPr>
              <a:buFont typeface="Wingdings" panose="05000000000000000000" pitchFamily="2" charset="2"/>
              <a:buChar char="Ø"/>
            </a:pPr>
            <a:endParaRPr lang="en-US" sz="2000" smtClean="0"/>
          </a:p>
          <a:p>
            <a:pPr>
              <a:buFont typeface="Wingdings" panose="05000000000000000000" pitchFamily="2" charset="2"/>
              <a:buChar char="Ø"/>
            </a:pPr>
            <a:endParaRPr lang="en-US" sz="2000"/>
          </a:p>
          <a:p>
            <a:pPr>
              <a:spcBef>
                <a:spcPts val="1800"/>
              </a:spcBef>
              <a:buFont typeface="Wingdings" panose="05000000000000000000" pitchFamily="2" charset="2"/>
              <a:buChar char="Ø"/>
            </a:pPr>
            <a:r>
              <a:rPr lang="en-US" sz="2000" smtClean="0"/>
              <a:t>Sử dụng tham số</a:t>
            </a:r>
          </a:p>
          <a:p>
            <a:pPr>
              <a:buFont typeface="Wingdings" panose="05000000000000000000" pitchFamily="2" charset="2"/>
              <a:buChar char="Ø"/>
            </a:pPr>
            <a:endParaRPr lang="en-US" sz="2000" smtClean="0"/>
          </a:p>
          <a:p>
            <a:pPr marL="0" indent="0">
              <a:buNone/>
            </a:pPr>
            <a:endParaRPr lang="en-US" sz="2000" smtClean="0"/>
          </a:p>
          <a:p>
            <a:pPr marL="0" indent="0">
              <a:buNone/>
            </a:pPr>
            <a:endParaRPr lang="en-US" sz="200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7742" y="1034864"/>
            <a:ext cx="7215761" cy="1752845"/>
          </a:xfrm>
          <a:prstGeom prst="rect">
            <a:avLst/>
          </a:prstGeom>
        </p:spPr>
      </p:pic>
      <p:sp>
        <p:nvSpPr>
          <p:cNvPr id="7" name="Slide Number Placeholder 6"/>
          <p:cNvSpPr>
            <a:spLocks noGrp="1"/>
          </p:cNvSpPr>
          <p:nvPr>
            <p:ph type="sldNum" sz="quarter" idx="12"/>
          </p:nvPr>
        </p:nvSpPr>
        <p:spPr>
          <a:xfrm>
            <a:off x="6553200" y="6007100"/>
            <a:ext cx="2133600" cy="476250"/>
          </a:xfrm>
        </p:spPr>
        <p:txBody>
          <a:bodyPr/>
          <a:lstStyle/>
          <a:p>
            <a:pPr>
              <a:defRPr/>
            </a:pPr>
            <a:fld id="{62912402-182E-467D-8198-A05C7261325A}" type="slidenum">
              <a:rPr lang="en-US" smtClean="0"/>
              <a:pPr>
                <a:defRPr/>
              </a:pPr>
              <a:t>38</a:t>
            </a:fld>
            <a:endParaRPr lang="en-US"/>
          </a:p>
        </p:txBody>
      </p:sp>
      <p:pic>
        <p:nvPicPr>
          <p:cNvPr id="8" name="Picture 7"/>
          <p:cNvPicPr>
            <a:picLocks noChangeAspect="1"/>
          </p:cNvPicPr>
          <p:nvPr/>
        </p:nvPicPr>
        <p:blipFill rotWithShape="1">
          <a:blip r:embed="rId3"/>
          <a:srcRect t="18809" b="14108"/>
          <a:stretch/>
        </p:blipFill>
        <p:spPr>
          <a:xfrm>
            <a:off x="1007741" y="3133375"/>
            <a:ext cx="7215761" cy="1301094"/>
          </a:xfrm>
          <a:prstGeom prst="rect">
            <a:avLst/>
          </a:prstGeom>
        </p:spPr>
      </p:pic>
      <p:pic>
        <p:nvPicPr>
          <p:cNvPr id="9" name="Picture 8"/>
          <p:cNvPicPr>
            <a:picLocks noChangeAspect="1"/>
          </p:cNvPicPr>
          <p:nvPr/>
        </p:nvPicPr>
        <p:blipFill>
          <a:blip r:embed="rId4"/>
          <a:stretch>
            <a:fillRect/>
          </a:stretch>
        </p:blipFill>
        <p:spPr>
          <a:xfrm>
            <a:off x="1042394" y="4780135"/>
            <a:ext cx="7202013" cy="1478054"/>
          </a:xfrm>
          <a:prstGeom prst="rect">
            <a:avLst/>
          </a:prstGeom>
        </p:spPr>
      </p:pic>
    </p:spTree>
    <p:extLst>
      <p:ext uri="{BB962C8B-B14F-4D97-AF65-F5344CB8AC3E}">
        <p14:creationId xmlns:p14="http://schemas.microsoft.com/office/powerpoint/2010/main" val="13876754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558779" y="6007100"/>
            <a:ext cx="2133600" cy="476250"/>
          </a:xfrm>
        </p:spPr>
        <p:txBody>
          <a:bodyPr/>
          <a:lstStyle/>
          <a:p>
            <a:pPr>
              <a:defRPr/>
            </a:pPr>
            <a:fld id="{62912402-182E-467D-8198-A05C7261325A}" type="slidenum">
              <a:rPr lang="en-US" smtClean="0"/>
              <a:pPr>
                <a:defRPr/>
              </a:pPr>
              <a:t>39</a:t>
            </a:fld>
            <a:endParaRPr lang="en-US"/>
          </a:p>
        </p:txBody>
      </p:sp>
      <p:sp>
        <p:nvSpPr>
          <p:cNvPr id="6" name="Content Placeholder 2"/>
          <p:cNvSpPr>
            <a:spLocks noGrp="1"/>
          </p:cNvSpPr>
          <p:nvPr>
            <p:ph idx="1"/>
          </p:nvPr>
        </p:nvSpPr>
        <p:spPr>
          <a:xfrm>
            <a:off x="528600" y="727445"/>
            <a:ext cx="8229600" cy="5292588"/>
          </a:xfrm>
        </p:spPr>
        <p:txBody>
          <a:bodyPr/>
          <a:lstStyle/>
          <a:p>
            <a:pPr>
              <a:buFont typeface="Wingdings" panose="05000000000000000000" pitchFamily="2" charset="2"/>
              <a:buChar char="Ø"/>
            </a:pPr>
            <a:r>
              <a:rPr lang="en-US" sz="2000" err="1" smtClean="0"/>
              <a:t>Mệnh</a:t>
            </a:r>
            <a:r>
              <a:rPr lang="en-US" sz="2000" smtClean="0"/>
              <a:t> </a:t>
            </a:r>
            <a:r>
              <a:rPr lang="en-US" sz="2000" err="1" smtClean="0"/>
              <a:t>đề</a:t>
            </a:r>
            <a:r>
              <a:rPr lang="en-US" sz="2000" smtClean="0"/>
              <a:t> DELETE</a:t>
            </a:r>
          </a:p>
          <a:p>
            <a:pPr>
              <a:buFont typeface="Wingdings" panose="05000000000000000000" pitchFamily="2" charset="2"/>
              <a:buChar char="Ø"/>
            </a:pPr>
            <a:endParaRPr lang="en-US" sz="2000" smtClean="0"/>
          </a:p>
          <a:p>
            <a:pPr marL="0" indent="0">
              <a:buNone/>
            </a:pPr>
            <a:endParaRPr lang="en-US" sz="2000" smtClean="0"/>
          </a:p>
          <a:p>
            <a:pPr marL="0" indent="0">
              <a:buNone/>
            </a:pPr>
            <a:endParaRPr lang="en-US" sz="2000"/>
          </a:p>
          <a:p>
            <a:pPr marL="0" indent="0">
              <a:buNone/>
            </a:pPr>
            <a:endParaRPr lang="en-US" sz="2000" smtClean="0"/>
          </a:p>
          <a:p>
            <a:pPr marL="0" indent="0">
              <a:spcBef>
                <a:spcPts val="1200"/>
              </a:spcBef>
              <a:buNone/>
            </a:pPr>
            <a:endParaRPr lang="en-US" sz="2000" smtClean="0"/>
          </a:p>
          <a:p>
            <a:pPr>
              <a:spcBef>
                <a:spcPts val="2400"/>
              </a:spcBef>
              <a:buFont typeface="Wingdings" panose="05000000000000000000" pitchFamily="2" charset="2"/>
              <a:buChar char="Ø"/>
            </a:pPr>
            <a:r>
              <a:rPr lang="en-US" sz="2000" err="1" smtClean="0"/>
              <a:t>Mệnh</a:t>
            </a:r>
            <a:r>
              <a:rPr lang="en-US" sz="2000" smtClean="0"/>
              <a:t> </a:t>
            </a:r>
            <a:r>
              <a:rPr lang="en-US" sz="2000" err="1" smtClean="0"/>
              <a:t>đề</a:t>
            </a:r>
            <a:r>
              <a:rPr lang="en-US" sz="2000" smtClean="0"/>
              <a:t> UPDATE</a:t>
            </a:r>
          </a:p>
          <a:p>
            <a:pPr>
              <a:buFont typeface="Wingdings" panose="05000000000000000000" pitchFamily="2" charset="2"/>
              <a:buChar char="Ø"/>
            </a:pPr>
            <a:endParaRPr lang="en-US" sz="2000"/>
          </a:p>
          <a:p>
            <a:pPr>
              <a:buFont typeface="Wingdings" panose="05000000000000000000" pitchFamily="2" charset="2"/>
              <a:buChar char="Ø"/>
            </a:pPr>
            <a:endParaRPr lang="en-US" sz="2000" smtClean="0"/>
          </a:p>
          <a:p>
            <a:pPr>
              <a:buFont typeface="Wingdings" panose="05000000000000000000" pitchFamily="2" charset="2"/>
              <a:buChar char="Ø"/>
            </a:pPr>
            <a:endParaRPr lang="en-US" sz="2000"/>
          </a:p>
          <a:p>
            <a:pPr marL="0" indent="0">
              <a:buNone/>
            </a:pPr>
            <a:endParaRPr lang="en-US" sz="2000" smtClean="0"/>
          </a:p>
          <a:p>
            <a:pPr marL="0" indent="0">
              <a:buNone/>
            </a:pPr>
            <a:endParaRPr lang="en-US" sz="2000" smtClean="0"/>
          </a:p>
          <a:p>
            <a:pPr marL="0" indent="0">
              <a:buNone/>
            </a:pPr>
            <a:endParaRPr lang="en-US" sz="2000"/>
          </a:p>
        </p:txBody>
      </p:sp>
      <p:pic>
        <p:nvPicPr>
          <p:cNvPr id="11" name="Picture 10"/>
          <p:cNvPicPr>
            <a:picLocks noChangeAspect="1"/>
          </p:cNvPicPr>
          <p:nvPr/>
        </p:nvPicPr>
        <p:blipFill>
          <a:blip r:embed="rId2"/>
          <a:stretch>
            <a:fillRect/>
          </a:stretch>
        </p:blipFill>
        <p:spPr>
          <a:xfrm>
            <a:off x="1028645" y="1114272"/>
            <a:ext cx="7215761" cy="2161495"/>
          </a:xfrm>
          <a:prstGeom prst="rect">
            <a:avLst/>
          </a:prstGeom>
        </p:spPr>
      </p:pic>
      <p:pic>
        <p:nvPicPr>
          <p:cNvPr id="12" name="Picture 11"/>
          <p:cNvPicPr>
            <a:picLocks noChangeAspect="1"/>
          </p:cNvPicPr>
          <p:nvPr/>
        </p:nvPicPr>
        <p:blipFill>
          <a:blip r:embed="rId3"/>
          <a:stretch>
            <a:fillRect/>
          </a:stretch>
        </p:blipFill>
        <p:spPr>
          <a:xfrm>
            <a:off x="1056427" y="3697618"/>
            <a:ext cx="7202012" cy="2539694"/>
          </a:xfrm>
          <a:prstGeom prst="rect">
            <a:avLst/>
          </a:prstGeom>
        </p:spPr>
      </p:pic>
    </p:spTree>
    <p:extLst>
      <p:ext uri="{BB962C8B-B14F-4D97-AF65-F5344CB8AC3E}">
        <p14:creationId xmlns:p14="http://schemas.microsoft.com/office/powerpoint/2010/main" val="19363083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660232" y="6007100"/>
            <a:ext cx="2133600" cy="476250"/>
          </a:xfrm>
        </p:spPr>
        <p:txBody>
          <a:bodyPr/>
          <a:lstStyle/>
          <a:p>
            <a:pPr>
              <a:defRPr/>
            </a:pPr>
            <a:fld id="{62912402-182E-467D-8198-A05C7261325A}" type="slidenum">
              <a:rPr lang="en-US" smtClean="0"/>
              <a:pPr>
                <a:defRPr/>
              </a:pPr>
              <a:t>4</a:t>
            </a:fld>
            <a:endParaRPr lang="en-US"/>
          </a:p>
        </p:txBody>
      </p:sp>
      <p:sp>
        <p:nvSpPr>
          <p:cNvPr id="5" name="Title 1"/>
          <p:cNvSpPr txBox="1">
            <a:spLocks/>
          </p:cNvSpPr>
          <p:nvPr/>
        </p:nvSpPr>
        <p:spPr bwMode="auto">
          <a:xfrm>
            <a:off x="567812" y="682091"/>
            <a:ext cx="7772400" cy="57584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sz="3200" kern="0" smtClean="0">
                <a:latin typeface="Arial" panose="020B0604020202020204" pitchFamily="34" charset="0"/>
                <a:cs typeface="Arial" panose="020B0604020202020204" pitchFamily="34" charset="0"/>
              </a:rPr>
              <a:t>1. ORM</a:t>
            </a:r>
            <a:endParaRPr lang="en-US" sz="3200" kern="0">
              <a:latin typeface="Arial" panose="020B0604020202020204" pitchFamily="34" charset="0"/>
              <a:cs typeface="Arial" panose="020B0604020202020204" pitchFamily="34" charset="0"/>
            </a:endParaRPr>
          </a:p>
        </p:txBody>
      </p:sp>
      <p:sp>
        <p:nvSpPr>
          <p:cNvPr id="6" name="Subtitle 2"/>
          <p:cNvSpPr txBox="1">
            <a:spLocks/>
          </p:cNvSpPr>
          <p:nvPr/>
        </p:nvSpPr>
        <p:spPr bwMode="auto">
          <a:xfrm>
            <a:off x="699620" y="1376772"/>
            <a:ext cx="7508784" cy="421246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buFont typeface="Wingdings" panose="05000000000000000000" pitchFamily="2" charset="2"/>
              <a:buChar char="Ø"/>
            </a:pPr>
            <a:r>
              <a:rPr lang="en-US" sz="2400" kern="0" err="1"/>
              <a:t>Ứng</a:t>
            </a:r>
            <a:r>
              <a:rPr lang="en-US" sz="2400" kern="0"/>
              <a:t> </a:t>
            </a:r>
            <a:r>
              <a:rPr lang="en-US" sz="2400" kern="0" err="1"/>
              <a:t>dụng</a:t>
            </a:r>
            <a:r>
              <a:rPr lang="en-US" sz="2400" kern="0"/>
              <a:t> </a:t>
            </a:r>
            <a:r>
              <a:rPr lang="en-US" sz="2400" kern="0" err="1"/>
              <a:t>có</a:t>
            </a:r>
            <a:r>
              <a:rPr lang="en-US" sz="2400" kern="0"/>
              <a:t> </a:t>
            </a:r>
            <a:r>
              <a:rPr lang="en-US" sz="2400" kern="0" err="1"/>
              <a:t>thể</a:t>
            </a:r>
            <a:r>
              <a:rPr lang="en-US" sz="2400" kern="0"/>
              <a:t> chia </a:t>
            </a:r>
            <a:r>
              <a:rPr lang="en-US" sz="2400" kern="0" err="1"/>
              <a:t>làm</a:t>
            </a:r>
            <a:r>
              <a:rPr lang="en-US" sz="2400" kern="0"/>
              <a:t> 3 </a:t>
            </a:r>
            <a:r>
              <a:rPr lang="en-US" sz="2400" kern="0" err="1"/>
              <a:t>phần</a:t>
            </a:r>
            <a:r>
              <a:rPr lang="en-US" sz="2400" kern="0"/>
              <a:t> </a:t>
            </a:r>
            <a:r>
              <a:rPr lang="en-US" sz="2400" kern="0" err="1"/>
              <a:t>như</a:t>
            </a:r>
            <a:r>
              <a:rPr lang="en-US" sz="2400" kern="0"/>
              <a:t> </a:t>
            </a:r>
            <a:r>
              <a:rPr lang="en-US" sz="2400" kern="0" err="1"/>
              <a:t>sau</a:t>
            </a:r>
            <a:r>
              <a:rPr lang="en-US" sz="2400" kern="0"/>
              <a:t>: </a:t>
            </a:r>
          </a:p>
          <a:p>
            <a:pPr marL="0" indent="630238" defTabSz="1079500">
              <a:buNone/>
            </a:pPr>
            <a:r>
              <a:rPr lang="en-US" sz="2000" kern="0"/>
              <a:t>-</a:t>
            </a:r>
            <a:r>
              <a:rPr lang="en-US" sz="2000" kern="0" smtClean="0"/>
              <a:t> </a:t>
            </a:r>
            <a:r>
              <a:rPr lang="en-US" sz="2200" kern="0" err="1"/>
              <a:t>Phần</a:t>
            </a:r>
            <a:r>
              <a:rPr lang="en-US" sz="2200" kern="0"/>
              <a:t> </a:t>
            </a:r>
            <a:r>
              <a:rPr lang="en-US" sz="2200" kern="0" err="1"/>
              <a:t>giao</a:t>
            </a:r>
            <a:r>
              <a:rPr lang="en-US" sz="2200" kern="0"/>
              <a:t> </a:t>
            </a:r>
            <a:r>
              <a:rPr lang="en-US" sz="2200" kern="0" err="1"/>
              <a:t>diện</a:t>
            </a:r>
            <a:r>
              <a:rPr lang="en-US" sz="2200" kern="0"/>
              <a:t> </a:t>
            </a:r>
            <a:r>
              <a:rPr lang="en-US" sz="2200" kern="0" err="1"/>
              <a:t>người</a:t>
            </a:r>
            <a:r>
              <a:rPr lang="en-US" sz="2200" kern="0"/>
              <a:t> </a:t>
            </a:r>
            <a:r>
              <a:rPr lang="en-US" sz="2200" kern="0" err="1"/>
              <a:t>dùng</a:t>
            </a:r>
            <a:r>
              <a:rPr lang="en-US" sz="2200" kern="0"/>
              <a:t> (UI layer)  </a:t>
            </a:r>
          </a:p>
          <a:p>
            <a:pPr marL="0" indent="630238" defTabSz="1079500">
              <a:buNone/>
            </a:pPr>
            <a:r>
              <a:rPr lang="en-US" sz="2200" kern="0"/>
              <a:t>-</a:t>
            </a:r>
            <a:r>
              <a:rPr lang="en-US" sz="2200" kern="0" smtClean="0"/>
              <a:t> </a:t>
            </a:r>
            <a:r>
              <a:rPr lang="en-US" sz="2200" kern="0" err="1"/>
              <a:t>Phần</a:t>
            </a:r>
            <a:r>
              <a:rPr lang="en-US" sz="2200" kern="0"/>
              <a:t> </a:t>
            </a:r>
            <a:r>
              <a:rPr lang="en-US" sz="2200" kern="0" err="1"/>
              <a:t>xử</a:t>
            </a:r>
            <a:r>
              <a:rPr lang="en-US" sz="2200" kern="0"/>
              <a:t> </a:t>
            </a:r>
            <a:r>
              <a:rPr lang="en-US" sz="2200" kern="0" err="1"/>
              <a:t>lý</a:t>
            </a:r>
            <a:r>
              <a:rPr lang="en-US" sz="2200" kern="0"/>
              <a:t> </a:t>
            </a:r>
            <a:r>
              <a:rPr lang="en-US" sz="2200" kern="0" err="1"/>
              <a:t>nghiệp</a:t>
            </a:r>
            <a:r>
              <a:rPr lang="en-US" sz="2200" kern="0"/>
              <a:t> </a:t>
            </a:r>
            <a:r>
              <a:rPr lang="en-US" sz="2200" kern="0" err="1"/>
              <a:t>vụ</a:t>
            </a:r>
            <a:r>
              <a:rPr lang="en-US" sz="2200" kern="0"/>
              <a:t> (business layer</a:t>
            </a:r>
            <a:r>
              <a:rPr lang="en-US" sz="2200" kern="0" smtClean="0"/>
              <a:t>)</a:t>
            </a:r>
          </a:p>
          <a:p>
            <a:pPr marL="0" indent="630238" defTabSz="1079500">
              <a:buNone/>
            </a:pPr>
            <a:r>
              <a:rPr lang="en-US" sz="2200" kern="0"/>
              <a:t>	</a:t>
            </a:r>
            <a:r>
              <a:rPr lang="en-US" sz="2200" kern="0" smtClean="0"/>
              <a:t>+ </a:t>
            </a:r>
            <a:r>
              <a:rPr lang="en-US" sz="2200"/>
              <a:t>B</a:t>
            </a:r>
            <a:r>
              <a:rPr lang="en-US" sz="2200" smtClean="0"/>
              <a:t>usiness </a:t>
            </a:r>
            <a:r>
              <a:rPr lang="en-US" sz="2200"/>
              <a:t>logic layer </a:t>
            </a:r>
            <a:endParaRPr lang="en-US" sz="2200" smtClean="0"/>
          </a:p>
          <a:p>
            <a:pPr marL="0" indent="630238" defTabSz="1079500">
              <a:buNone/>
            </a:pPr>
            <a:r>
              <a:rPr lang="en-US" sz="2200"/>
              <a:t>	</a:t>
            </a:r>
            <a:r>
              <a:rPr lang="en-US" sz="2200" smtClean="0"/>
              <a:t>+ </a:t>
            </a:r>
            <a:r>
              <a:rPr lang="en-US" sz="2200" err="1"/>
              <a:t>P</a:t>
            </a:r>
            <a:r>
              <a:rPr lang="en-US" sz="2200" err="1" smtClean="0"/>
              <a:t>ersitence</a:t>
            </a:r>
            <a:r>
              <a:rPr lang="en-US" sz="2200" smtClean="0"/>
              <a:t> </a:t>
            </a:r>
            <a:r>
              <a:rPr lang="en-US" sz="2200"/>
              <a:t>layer</a:t>
            </a:r>
            <a:r>
              <a:rPr lang="en-US" sz="2200" kern="0" smtClean="0"/>
              <a:t> </a:t>
            </a:r>
            <a:endParaRPr lang="en-US" sz="2200" kern="0"/>
          </a:p>
          <a:p>
            <a:pPr marL="0" indent="630238" defTabSz="1079500">
              <a:buNone/>
            </a:pPr>
            <a:r>
              <a:rPr lang="en-US" sz="2200" kern="0"/>
              <a:t>-</a:t>
            </a:r>
            <a:r>
              <a:rPr lang="en-US" sz="2200" kern="0" smtClean="0"/>
              <a:t> </a:t>
            </a:r>
            <a:r>
              <a:rPr lang="en-US" sz="2200" kern="0" err="1"/>
              <a:t>Phần</a:t>
            </a:r>
            <a:r>
              <a:rPr lang="en-US" sz="2200" kern="0"/>
              <a:t> </a:t>
            </a:r>
            <a:r>
              <a:rPr lang="en-US" sz="2200" kern="0" err="1"/>
              <a:t>chứa</a:t>
            </a:r>
            <a:r>
              <a:rPr lang="en-US" sz="2200" kern="0"/>
              <a:t> </a:t>
            </a:r>
            <a:r>
              <a:rPr lang="en-US" sz="2200" kern="0" err="1"/>
              <a:t>dữ</a:t>
            </a:r>
            <a:r>
              <a:rPr lang="en-US" sz="2200" kern="0"/>
              <a:t> </a:t>
            </a:r>
            <a:r>
              <a:rPr lang="en-US" sz="2200" kern="0" err="1"/>
              <a:t>liệu</a:t>
            </a:r>
            <a:r>
              <a:rPr lang="en-US" sz="2200" kern="0"/>
              <a:t> (data layer)</a:t>
            </a:r>
          </a:p>
          <a:p>
            <a:pPr algn="just">
              <a:spcBef>
                <a:spcPts val="2400"/>
              </a:spcBef>
              <a:buFont typeface="Wingdings" panose="05000000000000000000" pitchFamily="2" charset="2"/>
              <a:buChar char="Ø"/>
            </a:pPr>
            <a:r>
              <a:rPr lang="en-US" sz="2400" b="1" kern="0"/>
              <a:t>O</a:t>
            </a:r>
            <a:r>
              <a:rPr lang="en-US" sz="2400" kern="0"/>
              <a:t>bject </a:t>
            </a:r>
            <a:r>
              <a:rPr lang="en-US" sz="2400" b="1" kern="0"/>
              <a:t>R</a:t>
            </a:r>
            <a:r>
              <a:rPr lang="en-US" sz="2400" kern="0"/>
              <a:t>elational </a:t>
            </a:r>
            <a:r>
              <a:rPr lang="en-US" sz="2400" b="1" kern="0"/>
              <a:t>M</a:t>
            </a:r>
            <a:r>
              <a:rPr lang="en-US" sz="2400" kern="0"/>
              <a:t>apping </a:t>
            </a:r>
            <a:r>
              <a:rPr lang="en-US" sz="2400" kern="0" err="1"/>
              <a:t>là</a:t>
            </a:r>
            <a:r>
              <a:rPr lang="en-US" sz="2400" kern="0"/>
              <a:t> </a:t>
            </a:r>
            <a:r>
              <a:rPr lang="en-US" sz="2400" kern="0" err="1"/>
              <a:t>một</a:t>
            </a:r>
            <a:r>
              <a:rPr lang="en-US" sz="2400" kern="0"/>
              <a:t> </a:t>
            </a:r>
            <a:r>
              <a:rPr lang="en-US" sz="2400" kern="0" err="1"/>
              <a:t>kỹ</a:t>
            </a:r>
            <a:r>
              <a:rPr lang="en-US" sz="2400" kern="0"/>
              <a:t> </a:t>
            </a:r>
            <a:r>
              <a:rPr lang="en-US" sz="2400" kern="0" err="1" smtClean="0"/>
              <a:t>thuật</a:t>
            </a:r>
            <a:r>
              <a:rPr lang="en-US" sz="2400" kern="0" smtClean="0"/>
              <a:t> </a:t>
            </a:r>
            <a:r>
              <a:rPr lang="en-US" sz="2400" kern="0" err="1" smtClean="0"/>
              <a:t>lập</a:t>
            </a:r>
            <a:r>
              <a:rPr lang="en-US" sz="2400" kern="0" smtClean="0"/>
              <a:t> </a:t>
            </a:r>
            <a:r>
              <a:rPr lang="en-US" sz="2400" kern="0" err="1"/>
              <a:t>trình</a:t>
            </a:r>
            <a:r>
              <a:rPr lang="en-US" sz="2400" kern="0"/>
              <a:t> </a:t>
            </a:r>
            <a:r>
              <a:rPr lang="en-US" sz="2400" kern="0" err="1"/>
              <a:t>thực</a:t>
            </a:r>
            <a:r>
              <a:rPr lang="en-US" sz="2400" kern="0"/>
              <a:t> </a:t>
            </a:r>
            <a:r>
              <a:rPr lang="en-US" sz="2400" kern="0" err="1"/>
              <a:t>hiện</a:t>
            </a:r>
            <a:r>
              <a:rPr lang="en-US" sz="2400" kern="0"/>
              <a:t> </a:t>
            </a:r>
            <a:r>
              <a:rPr lang="en-US" sz="2400" kern="0" err="1"/>
              <a:t>ánh</a:t>
            </a:r>
            <a:r>
              <a:rPr lang="en-US" sz="2400" kern="0"/>
              <a:t> </a:t>
            </a:r>
            <a:r>
              <a:rPr lang="en-US" sz="2400" kern="0" err="1"/>
              <a:t>xạ</a:t>
            </a:r>
            <a:r>
              <a:rPr lang="en-US" sz="2400" kern="0"/>
              <a:t> CSDL sang </a:t>
            </a:r>
            <a:r>
              <a:rPr lang="en-US" sz="2400" kern="0" err="1"/>
              <a:t>các</a:t>
            </a:r>
            <a:r>
              <a:rPr lang="en-US" sz="2400" kern="0"/>
              <a:t> </a:t>
            </a:r>
            <a:r>
              <a:rPr lang="en-US" sz="2400" kern="0" err="1"/>
              <a:t>đối</a:t>
            </a:r>
            <a:r>
              <a:rPr lang="en-US" sz="2400" kern="0"/>
              <a:t> </a:t>
            </a:r>
            <a:r>
              <a:rPr lang="en-US" sz="2400" kern="0" err="1"/>
              <a:t>tượng</a:t>
            </a:r>
            <a:r>
              <a:rPr lang="en-US" sz="2400" kern="0"/>
              <a:t> </a:t>
            </a:r>
            <a:r>
              <a:rPr lang="en-US" sz="2400" kern="0" err="1"/>
              <a:t>trong</a:t>
            </a:r>
            <a:r>
              <a:rPr lang="en-US" sz="2400" kern="0"/>
              <a:t> </a:t>
            </a:r>
            <a:r>
              <a:rPr lang="en-US" sz="2400" kern="0" err="1"/>
              <a:t>các</a:t>
            </a:r>
            <a:r>
              <a:rPr lang="en-US" sz="2400" kern="0"/>
              <a:t> </a:t>
            </a:r>
            <a:r>
              <a:rPr lang="en-US" sz="2400" kern="0" err="1"/>
              <a:t>ngôn</a:t>
            </a:r>
            <a:r>
              <a:rPr lang="en-US" sz="2400" kern="0"/>
              <a:t> </a:t>
            </a:r>
            <a:r>
              <a:rPr lang="en-US" sz="2400" kern="0" err="1"/>
              <a:t>ngữ</a:t>
            </a:r>
            <a:r>
              <a:rPr lang="en-US" sz="2400" kern="0"/>
              <a:t> </a:t>
            </a:r>
            <a:r>
              <a:rPr lang="en-US" sz="2400" kern="0" err="1"/>
              <a:t>lập</a:t>
            </a:r>
            <a:r>
              <a:rPr lang="en-US" sz="2400" kern="0"/>
              <a:t> </a:t>
            </a:r>
            <a:r>
              <a:rPr lang="en-US" sz="2400" kern="0" err="1"/>
              <a:t>trình</a:t>
            </a:r>
            <a:r>
              <a:rPr lang="en-US" sz="2400" kern="0"/>
              <a:t> </a:t>
            </a:r>
            <a:r>
              <a:rPr lang="en-US" sz="2400" kern="0" err="1"/>
              <a:t>hướng</a:t>
            </a:r>
            <a:r>
              <a:rPr lang="en-US" sz="2400" kern="0"/>
              <a:t> </a:t>
            </a:r>
            <a:r>
              <a:rPr lang="en-US" sz="2400" kern="0" err="1"/>
              <a:t>đối</a:t>
            </a:r>
            <a:r>
              <a:rPr lang="en-US" sz="2400" kern="0"/>
              <a:t> </a:t>
            </a:r>
            <a:r>
              <a:rPr lang="en-US" sz="2400" kern="0" err="1"/>
              <a:t>tượng</a:t>
            </a:r>
            <a:r>
              <a:rPr lang="en-US" sz="2400" kern="0"/>
              <a:t>.</a:t>
            </a:r>
          </a:p>
          <a:p>
            <a:pPr>
              <a:buFont typeface="Wingdings" panose="05000000000000000000" pitchFamily="2" charset="2"/>
              <a:buChar char="§"/>
            </a:pPr>
            <a:endParaRPr lang="en-US" sz="2400" kern="0"/>
          </a:p>
        </p:txBody>
      </p:sp>
    </p:spTree>
    <p:extLst>
      <p:ext uri="{BB962C8B-B14F-4D97-AF65-F5344CB8AC3E}">
        <p14:creationId xmlns:p14="http://schemas.microsoft.com/office/powerpoint/2010/main" val="413599360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300" y="527725"/>
            <a:ext cx="8229600" cy="738440"/>
          </a:xfrm>
        </p:spPr>
        <p:txBody>
          <a:bodyPr/>
          <a:lstStyle/>
          <a:p>
            <a:r>
              <a:rPr lang="en-US" sz="3200" smtClean="0"/>
              <a:t>13. CRITERIA QUERY</a:t>
            </a:r>
            <a:endParaRPr lang="en-US" sz="3200"/>
          </a:p>
        </p:txBody>
      </p:sp>
      <p:sp>
        <p:nvSpPr>
          <p:cNvPr id="3" name="Content Placeholder 2"/>
          <p:cNvSpPr>
            <a:spLocks noGrp="1"/>
          </p:cNvSpPr>
          <p:nvPr>
            <p:ph idx="1"/>
          </p:nvPr>
        </p:nvSpPr>
        <p:spPr>
          <a:xfrm>
            <a:off x="634906" y="1160748"/>
            <a:ext cx="8045317" cy="4899985"/>
          </a:xfrm>
        </p:spPr>
        <p:txBody>
          <a:bodyPr/>
          <a:lstStyle/>
          <a:p>
            <a:pPr algn="just">
              <a:buFont typeface="Wingdings" panose="05000000000000000000" pitchFamily="2" charset="2"/>
              <a:buChar char="Ø"/>
            </a:pPr>
            <a:r>
              <a:rPr lang="en-US" sz="2400" smtClean="0"/>
              <a:t>Hibernate </a:t>
            </a:r>
            <a:r>
              <a:rPr lang="en-US" sz="2400" err="1"/>
              <a:t>cho</a:t>
            </a:r>
            <a:r>
              <a:rPr lang="en-US" sz="2400"/>
              <a:t> </a:t>
            </a:r>
            <a:r>
              <a:rPr lang="en-US" sz="2400" err="1"/>
              <a:t>phép</a:t>
            </a:r>
            <a:r>
              <a:rPr lang="en-US" sz="2400"/>
              <a:t> </a:t>
            </a:r>
            <a:r>
              <a:rPr lang="en-US" sz="2400" err="1"/>
              <a:t>chúng</a:t>
            </a:r>
            <a:r>
              <a:rPr lang="en-US" sz="2400"/>
              <a:t> ta </a:t>
            </a:r>
            <a:r>
              <a:rPr lang="en-US" sz="2400" err="1"/>
              <a:t>viết</a:t>
            </a:r>
            <a:r>
              <a:rPr lang="en-US" sz="2400"/>
              <a:t> </a:t>
            </a:r>
            <a:r>
              <a:rPr lang="en-US" sz="2400" err="1"/>
              <a:t>câu</a:t>
            </a:r>
            <a:r>
              <a:rPr lang="en-US" sz="2400"/>
              <a:t> </a:t>
            </a:r>
            <a:r>
              <a:rPr lang="en-US" sz="2400" err="1"/>
              <a:t>truy</a:t>
            </a:r>
            <a:r>
              <a:rPr lang="en-US" sz="2400"/>
              <a:t> </a:t>
            </a:r>
            <a:r>
              <a:rPr lang="en-US" sz="2400" err="1"/>
              <a:t>vấn</a:t>
            </a:r>
            <a:r>
              <a:rPr lang="en-US" sz="2400"/>
              <a:t> </a:t>
            </a:r>
            <a:r>
              <a:rPr lang="en-US" sz="2400" err="1"/>
              <a:t>bằng</a:t>
            </a:r>
            <a:r>
              <a:rPr lang="en-US" sz="2400"/>
              <a:t> "code" </a:t>
            </a:r>
            <a:r>
              <a:rPr lang="en-US" sz="2400" err="1"/>
              <a:t>thay</a:t>
            </a:r>
            <a:r>
              <a:rPr lang="en-US" sz="2400"/>
              <a:t> </a:t>
            </a:r>
            <a:r>
              <a:rPr lang="en-US" sz="2400" err="1"/>
              <a:t>vì</a:t>
            </a:r>
            <a:r>
              <a:rPr lang="en-US" sz="2400"/>
              <a:t> </a:t>
            </a:r>
            <a:r>
              <a:rPr lang="en-US" sz="2400" err="1"/>
              <a:t>phải</a:t>
            </a:r>
            <a:r>
              <a:rPr lang="en-US" sz="2400"/>
              <a:t> </a:t>
            </a:r>
            <a:r>
              <a:rPr lang="en-US" sz="2400" err="1"/>
              <a:t>gõ</a:t>
            </a:r>
            <a:r>
              <a:rPr lang="en-US" sz="2400"/>
              <a:t> </a:t>
            </a:r>
            <a:r>
              <a:rPr lang="en-US" sz="2400" err="1"/>
              <a:t>các</a:t>
            </a:r>
            <a:r>
              <a:rPr lang="en-US" sz="2400"/>
              <a:t> </a:t>
            </a:r>
            <a:r>
              <a:rPr lang="en-US" sz="2400" err="1"/>
              <a:t>mệnh</a:t>
            </a:r>
            <a:r>
              <a:rPr lang="en-US" sz="2400"/>
              <a:t> </a:t>
            </a:r>
            <a:r>
              <a:rPr lang="en-US" sz="2400" err="1"/>
              <a:t>đề</a:t>
            </a:r>
            <a:r>
              <a:rPr lang="en-US" sz="2400"/>
              <a:t> </a:t>
            </a:r>
            <a:r>
              <a:rPr lang="en-US" sz="2400" err="1"/>
              <a:t>như</a:t>
            </a:r>
            <a:r>
              <a:rPr lang="en-US" sz="2400"/>
              <a:t> Select, From,.. </a:t>
            </a:r>
            <a:r>
              <a:rPr lang="en-US" sz="2400" err="1"/>
              <a:t>bằng</a:t>
            </a:r>
            <a:r>
              <a:rPr lang="en-US" sz="2400"/>
              <a:t> API </a:t>
            </a:r>
            <a:r>
              <a:rPr lang="en-US" sz="2400" err="1"/>
              <a:t>mang</a:t>
            </a:r>
            <a:r>
              <a:rPr lang="en-US" sz="2400"/>
              <a:t> </a:t>
            </a:r>
            <a:r>
              <a:rPr lang="en-US" sz="2400" err="1"/>
              <a:t>tên</a:t>
            </a:r>
            <a:r>
              <a:rPr lang="en-US" sz="2400"/>
              <a:t> Criteria. </a:t>
            </a:r>
            <a:endParaRPr lang="en-US" sz="2400" smtClean="0"/>
          </a:p>
          <a:p>
            <a:pPr algn="just">
              <a:buFont typeface="Wingdings" panose="05000000000000000000" pitchFamily="2" charset="2"/>
              <a:buChar char="Ø"/>
            </a:pPr>
            <a:r>
              <a:rPr lang="en-US" sz="2400" err="1"/>
              <a:t>Câu</a:t>
            </a:r>
            <a:r>
              <a:rPr lang="en-US" sz="2400"/>
              <a:t> </a:t>
            </a:r>
            <a:r>
              <a:rPr lang="en-US" sz="2400" err="1"/>
              <a:t>truy</a:t>
            </a:r>
            <a:r>
              <a:rPr lang="en-US" sz="2400"/>
              <a:t> </a:t>
            </a:r>
            <a:r>
              <a:rPr lang="en-US" sz="2400" err="1"/>
              <a:t>vấn</a:t>
            </a:r>
            <a:r>
              <a:rPr lang="en-US" sz="2400"/>
              <a:t> </a:t>
            </a:r>
            <a:r>
              <a:rPr lang="en-US" sz="2400" err="1"/>
              <a:t>cơ</a:t>
            </a:r>
            <a:r>
              <a:rPr lang="en-US" sz="2400"/>
              <a:t> </a:t>
            </a:r>
            <a:r>
              <a:rPr lang="en-US" sz="2400" err="1" smtClean="0"/>
              <a:t>bản</a:t>
            </a:r>
            <a:r>
              <a:rPr lang="en-US" sz="2400" smtClean="0"/>
              <a:t>: “</a:t>
            </a:r>
            <a:r>
              <a:rPr lang="en-US" sz="2400" err="1" smtClean="0"/>
              <a:t>lấy</a:t>
            </a:r>
            <a:r>
              <a:rPr lang="en-US" sz="2400" smtClean="0"/>
              <a:t> </a:t>
            </a:r>
            <a:r>
              <a:rPr lang="en-US" sz="2400" err="1"/>
              <a:t>tất</a:t>
            </a:r>
            <a:r>
              <a:rPr lang="en-US" sz="2400"/>
              <a:t> </a:t>
            </a:r>
            <a:r>
              <a:rPr lang="en-US" sz="2400" err="1"/>
              <a:t>cả</a:t>
            </a:r>
            <a:r>
              <a:rPr lang="en-US" sz="2400"/>
              <a:t> </a:t>
            </a:r>
            <a:r>
              <a:rPr lang="en-US" sz="2400" err="1"/>
              <a:t>đối</a:t>
            </a:r>
            <a:r>
              <a:rPr lang="en-US" sz="2400"/>
              <a:t> </a:t>
            </a:r>
            <a:r>
              <a:rPr lang="en-US" sz="2400" err="1"/>
              <a:t>tượng</a:t>
            </a:r>
            <a:r>
              <a:rPr lang="en-US" sz="2400"/>
              <a:t> </a:t>
            </a:r>
            <a:r>
              <a:rPr lang="en-US" sz="2400" err="1"/>
              <a:t>trong</a:t>
            </a:r>
            <a:r>
              <a:rPr lang="en-US" sz="2400"/>
              <a:t> </a:t>
            </a:r>
            <a:r>
              <a:rPr lang="en-US" sz="2400" err="1"/>
              <a:t>lớp</a:t>
            </a:r>
            <a:r>
              <a:rPr lang="en-US" sz="2400"/>
              <a:t> Employee </a:t>
            </a:r>
            <a:r>
              <a:rPr lang="en-US" sz="2400" smtClean="0"/>
              <a:t>"</a:t>
            </a:r>
          </a:p>
          <a:p>
            <a:pPr marL="0" indent="0">
              <a:buNone/>
            </a:pPr>
            <a:endParaRPr lang="en-US" sz="2000" smtClean="0"/>
          </a:p>
          <a:p>
            <a:pPr marL="0" indent="0">
              <a:buNone/>
            </a:pPr>
            <a:endParaRPr lang="en-US" sz="2000"/>
          </a:p>
          <a:p>
            <a:pPr>
              <a:buFont typeface="Wingdings" panose="05000000000000000000" pitchFamily="2" charset="2"/>
              <a:buChar char="Ø"/>
            </a:pPr>
            <a:endParaRPr lang="en-US" sz="2000" smtClean="0"/>
          </a:p>
          <a:p>
            <a:pPr marL="0" indent="0">
              <a:buNone/>
            </a:pPr>
            <a:endParaRPr lang="en-US" sz="2000" smtClean="0"/>
          </a:p>
          <a:p>
            <a:pPr marL="0" indent="0">
              <a:buNone/>
            </a:pPr>
            <a:endParaRPr lang="en-US" sz="2000" smtClean="0"/>
          </a:p>
          <a:p>
            <a:pPr marL="0" indent="0">
              <a:buNone/>
            </a:pPr>
            <a:endParaRPr lang="en-US" sz="2000" smtClean="0"/>
          </a:p>
          <a:p>
            <a:pPr marL="0" indent="0">
              <a:buNone/>
            </a:pPr>
            <a:endParaRPr lang="en-US" sz="2000"/>
          </a:p>
        </p:txBody>
      </p:sp>
      <p:sp>
        <p:nvSpPr>
          <p:cNvPr id="4" name="Slide Number Placeholder 3"/>
          <p:cNvSpPr>
            <a:spLocks noGrp="1"/>
          </p:cNvSpPr>
          <p:nvPr>
            <p:ph type="sldNum" sz="quarter" idx="12"/>
          </p:nvPr>
        </p:nvSpPr>
        <p:spPr>
          <a:xfrm>
            <a:off x="6553200" y="6060733"/>
            <a:ext cx="2133600" cy="476250"/>
          </a:xfrm>
        </p:spPr>
        <p:txBody>
          <a:bodyPr/>
          <a:lstStyle/>
          <a:p>
            <a:pPr>
              <a:defRPr/>
            </a:pPr>
            <a:fld id="{62912402-182E-467D-8198-A05C7261325A}" type="slidenum">
              <a:rPr lang="en-US" smtClean="0"/>
              <a:pPr>
                <a:defRPr/>
              </a:pPr>
              <a:t>40</a:t>
            </a:fld>
            <a:endParaRPr lang="en-US"/>
          </a:p>
        </p:txBody>
      </p:sp>
      <p:pic>
        <p:nvPicPr>
          <p:cNvPr id="6" name="Picture 5"/>
          <p:cNvPicPr>
            <a:picLocks noChangeAspect="1"/>
          </p:cNvPicPr>
          <p:nvPr/>
        </p:nvPicPr>
        <p:blipFill>
          <a:blip r:embed="rId2"/>
          <a:stretch>
            <a:fillRect/>
          </a:stretch>
        </p:blipFill>
        <p:spPr>
          <a:xfrm>
            <a:off x="1403648" y="3104964"/>
            <a:ext cx="6365331" cy="1559765"/>
          </a:xfrm>
          <a:prstGeom prst="rect">
            <a:avLst/>
          </a:prstGeom>
        </p:spPr>
      </p:pic>
      <p:pic>
        <p:nvPicPr>
          <p:cNvPr id="7" name="Picture 6"/>
          <p:cNvPicPr>
            <a:picLocks noChangeAspect="1"/>
          </p:cNvPicPr>
          <p:nvPr/>
        </p:nvPicPr>
        <p:blipFill>
          <a:blip r:embed="rId3"/>
          <a:stretch>
            <a:fillRect/>
          </a:stretch>
        </p:blipFill>
        <p:spPr>
          <a:xfrm>
            <a:off x="1403648" y="4545125"/>
            <a:ext cx="6353451" cy="1753734"/>
          </a:xfrm>
          <a:prstGeom prst="rect">
            <a:avLst/>
          </a:prstGeom>
        </p:spPr>
      </p:pic>
    </p:spTree>
    <p:extLst>
      <p:ext uri="{BB962C8B-B14F-4D97-AF65-F5344CB8AC3E}">
        <p14:creationId xmlns:p14="http://schemas.microsoft.com/office/powerpoint/2010/main" val="223750674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8550"/>
            <a:ext cx="8229600" cy="942768"/>
          </a:xfrm>
        </p:spPr>
        <p:txBody>
          <a:bodyPr/>
          <a:lstStyle/>
          <a:p>
            <a:r>
              <a:rPr lang="en-US" sz="3200"/>
              <a:t>CRITERIA </a:t>
            </a:r>
            <a:r>
              <a:rPr lang="en-US" sz="3200" smtClean="0"/>
              <a:t>QUERY (</a:t>
            </a:r>
            <a:r>
              <a:rPr lang="en-US" sz="3200" err="1" smtClean="0"/>
              <a:t>tt</a:t>
            </a:r>
            <a:r>
              <a:rPr lang="en-US" sz="3200" smtClean="0"/>
              <a:t>)</a:t>
            </a:r>
            <a:endParaRPr lang="en-US" sz="3200"/>
          </a:p>
        </p:txBody>
      </p:sp>
      <p:sp>
        <p:nvSpPr>
          <p:cNvPr id="3" name="Content Placeholder 2"/>
          <p:cNvSpPr>
            <a:spLocks noGrp="1"/>
          </p:cNvSpPr>
          <p:nvPr>
            <p:ph idx="1"/>
          </p:nvPr>
        </p:nvSpPr>
        <p:spPr>
          <a:xfrm>
            <a:off x="575556" y="1392912"/>
            <a:ext cx="8229600" cy="4360728"/>
          </a:xfrm>
        </p:spPr>
        <p:txBody>
          <a:bodyPr/>
          <a:lstStyle/>
          <a:p>
            <a:pPr>
              <a:buFont typeface="Wingdings" panose="05000000000000000000" pitchFamily="2" charset="2"/>
              <a:buChar char="Ø"/>
            </a:pPr>
            <a:r>
              <a:rPr lang="en-US" sz="2400" b="1" smtClean="0"/>
              <a:t>Restrictions</a:t>
            </a:r>
            <a:r>
              <a:rPr lang="en-US" sz="2400" smtClean="0"/>
              <a:t>: </a:t>
            </a:r>
            <a:r>
              <a:rPr lang="en-US" sz="2400" err="1"/>
              <a:t>lấy</a:t>
            </a:r>
            <a:r>
              <a:rPr lang="en-US" sz="2400"/>
              <a:t> </a:t>
            </a:r>
            <a:r>
              <a:rPr lang="en-US" sz="2400" err="1"/>
              <a:t>các</a:t>
            </a:r>
            <a:r>
              <a:rPr lang="en-US" sz="2400"/>
              <a:t> </a:t>
            </a:r>
            <a:r>
              <a:rPr lang="en-US" sz="2400" err="1"/>
              <a:t>đối</a:t>
            </a:r>
            <a:r>
              <a:rPr lang="en-US" sz="2400"/>
              <a:t> </a:t>
            </a:r>
            <a:r>
              <a:rPr lang="en-US" sz="2400" err="1"/>
              <a:t>tượng</a:t>
            </a:r>
            <a:r>
              <a:rPr lang="en-US" sz="2400"/>
              <a:t> </a:t>
            </a:r>
            <a:r>
              <a:rPr lang="en-US" sz="2400" err="1"/>
              <a:t>trong</a:t>
            </a:r>
            <a:r>
              <a:rPr lang="en-US" sz="2400"/>
              <a:t> </a:t>
            </a:r>
            <a:r>
              <a:rPr lang="en-US" sz="2400" err="1"/>
              <a:t>lớp</a:t>
            </a:r>
            <a:r>
              <a:rPr lang="en-US" sz="2400"/>
              <a:t> Employee </a:t>
            </a:r>
            <a:r>
              <a:rPr lang="en-US" sz="2400" err="1"/>
              <a:t>có</a:t>
            </a:r>
            <a:r>
              <a:rPr lang="en-US" sz="2400"/>
              <a:t> </a:t>
            </a:r>
            <a:r>
              <a:rPr lang="en-US" sz="2400" err="1"/>
              <a:t>số</a:t>
            </a:r>
            <a:r>
              <a:rPr lang="en-US" sz="2400"/>
              <a:t> views </a:t>
            </a:r>
            <a:r>
              <a:rPr lang="en-US" sz="2400" err="1"/>
              <a:t>lớn</a:t>
            </a:r>
            <a:r>
              <a:rPr lang="en-US" sz="2400"/>
              <a:t> </a:t>
            </a:r>
            <a:r>
              <a:rPr lang="en-US" sz="2400" err="1"/>
              <a:t>hơn</a:t>
            </a:r>
            <a:r>
              <a:rPr lang="en-US" sz="2400"/>
              <a:t> </a:t>
            </a:r>
            <a:r>
              <a:rPr lang="en-US" sz="2400" smtClean="0"/>
              <a:t>10.000</a:t>
            </a:r>
          </a:p>
          <a:p>
            <a:pPr>
              <a:buFont typeface="Wingdings" panose="05000000000000000000" pitchFamily="2" charset="2"/>
              <a:buChar char="Ø"/>
            </a:pPr>
            <a:endParaRPr lang="en-US" sz="2000"/>
          </a:p>
          <a:p>
            <a:pPr>
              <a:buFont typeface="Wingdings" panose="05000000000000000000" pitchFamily="2" charset="2"/>
              <a:buChar char="Ø"/>
            </a:pPr>
            <a:endParaRPr lang="en-US" sz="2000" smtClean="0"/>
          </a:p>
          <a:p>
            <a:pPr>
              <a:buFont typeface="Wingdings" panose="05000000000000000000" pitchFamily="2" charset="2"/>
              <a:buChar char="Ø"/>
            </a:pPr>
            <a:endParaRPr lang="en-US" sz="2000"/>
          </a:p>
          <a:p>
            <a:pPr>
              <a:buFont typeface="Wingdings" panose="05000000000000000000" pitchFamily="2" charset="2"/>
              <a:buChar char="Ø"/>
            </a:pPr>
            <a:endParaRPr lang="en-US" sz="2000" smtClean="0"/>
          </a:p>
          <a:p>
            <a:pPr>
              <a:buFont typeface="Wingdings" panose="05000000000000000000" pitchFamily="2" charset="2"/>
              <a:buChar char="Ø"/>
            </a:pPr>
            <a:endParaRPr lang="en-US" sz="2000"/>
          </a:p>
          <a:p>
            <a:pPr>
              <a:buFont typeface="Wingdings" panose="05000000000000000000" pitchFamily="2" charset="2"/>
              <a:buChar char="Ø"/>
            </a:pPr>
            <a:endParaRPr lang="en-US" sz="2000" smtClean="0"/>
          </a:p>
          <a:p>
            <a:pPr>
              <a:buFont typeface="Wingdings" panose="05000000000000000000" pitchFamily="2" charset="2"/>
              <a:buChar char="Ø"/>
            </a:pPr>
            <a:endParaRPr lang="en-US" sz="2000" smtClean="0"/>
          </a:p>
          <a:p>
            <a:pPr>
              <a:buFont typeface="Wingdings" panose="05000000000000000000" pitchFamily="2" charset="2"/>
              <a:buChar char="Ø"/>
            </a:pPr>
            <a:endParaRPr lang="en-US" sz="2000"/>
          </a:p>
          <a:p>
            <a:pPr>
              <a:buFont typeface="Wingdings" panose="05000000000000000000" pitchFamily="2" charset="2"/>
              <a:buChar char="Ø"/>
            </a:pPr>
            <a:endParaRPr lang="en-US" sz="2400" smtClean="0"/>
          </a:p>
          <a:p>
            <a:pPr>
              <a:buFont typeface="Wingdings" panose="05000000000000000000" pitchFamily="2" charset="2"/>
              <a:buChar char="Ø"/>
            </a:pPr>
            <a:r>
              <a:rPr lang="en-US" sz="2400" smtClean="0"/>
              <a:t>Query </a:t>
            </a:r>
            <a:r>
              <a:rPr lang="en-US" sz="2400" err="1"/>
              <a:t>sử</a:t>
            </a:r>
            <a:r>
              <a:rPr lang="en-US" sz="2400"/>
              <a:t> </a:t>
            </a:r>
            <a:r>
              <a:rPr lang="en-US" sz="2400" err="1"/>
              <a:t>dụng</a:t>
            </a:r>
            <a:r>
              <a:rPr lang="en-US" sz="2400"/>
              <a:t> </a:t>
            </a:r>
            <a:r>
              <a:rPr lang="en-US" sz="2400" b="1"/>
              <a:t>Restrictions.gt</a:t>
            </a:r>
            <a:r>
              <a:rPr lang="en-US" sz="2400"/>
              <a:t> </a:t>
            </a:r>
            <a:r>
              <a:rPr lang="en-US" sz="2400" err="1"/>
              <a:t>là</a:t>
            </a:r>
            <a:r>
              <a:rPr lang="en-US" sz="2400"/>
              <a:t> </a:t>
            </a:r>
            <a:r>
              <a:rPr lang="en-US" sz="2400" b="1"/>
              <a:t>Greater Than</a:t>
            </a:r>
            <a:endParaRPr lang="en-US" sz="2400" smtClean="0"/>
          </a:p>
          <a:p>
            <a:pPr>
              <a:buFont typeface="Wingdings" panose="05000000000000000000" pitchFamily="2" charset="2"/>
              <a:buChar char="Ø"/>
            </a:pPr>
            <a:endParaRPr lang="en-US" sz="2000"/>
          </a:p>
        </p:txBody>
      </p:sp>
      <p:sp>
        <p:nvSpPr>
          <p:cNvPr id="4" name="Slide Number Placeholder 3"/>
          <p:cNvSpPr>
            <a:spLocks noGrp="1"/>
          </p:cNvSpPr>
          <p:nvPr>
            <p:ph type="sldNum" sz="quarter" idx="12"/>
          </p:nvPr>
        </p:nvSpPr>
        <p:spPr>
          <a:xfrm>
            <a:off x="6565754" y="5960928"/>
            <a:ext cx="2133600" cy="476250"/>
          </a:xfrm>
        </p:spPr>
        <p:txBody>
          <a:bodyPr/>
          <a:lstStyle/>
          <a:p>
            <a:pPr>
              <a:defRPr/>
            </a:pPr>
            <a:fld id="{62912402-182E-467D-8198-A05C7261325A}" type="slidenum">
              <a:rPr lang="en-US" smtClean="0"/>
              <a:pPr>
                <a:defRPr/>
              </a:pPr>
              <a:t>41</a:t>
            </a:fld>
            <a:endParaRPr lang="en-US"/>
          </a:p>
        </p:txBody>
      </p:sp>
      <p:sp>
        <p:nvSpPr>
          <p:cNvPr id="5" name="Rectangle 1"/>
          <p:cNvSpPr>
            <a:spLocks noChangeArrowheads="1"/>
          </p:cNvSpPr>
          <p:nvPr/>
        </p:nvSpPr>
        <p:spPr bwMode="auto">
          <a:xfrm>
            <a:off x="726112" y="2335680"/>
            <a:ext cx="7979782" cy="1477328"/>
          </a:xfrm>
          <a:prstGeom prst="rect">
            <a:avLst/>
          </a:prstGeom>
          <a:solidFill>
            <a:srgbClr val="FFFD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28528"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smtClean="0">
                <a:ln>
                  <a:noFill/>
                </a:ln>
                <a:solidFill>
                  <a:srgbClr val="0000FF"/>
                </a:solidFill>
                <a:effectLst/>
                <a:latin typeface="Arial" panose="020B0604020202020204" pitchFamily="34" charset="0"/>
                <a:ea typeface="Times New Roman" panose="02020603050405020304" pitchFamily="18" charset="0"/>
                <a:cs typeface="Arial" panose="020B0604020202020204" pitchFamily="34" charset="0"/>
              </a:rPr>
              <a:t>String</a:t>
            </a:r>
            <a:r>
              <a:rPr kumimoji="0" lang="en-US" altLang="en-US" sz="24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hql </a:t>
            </a:r>
            <a:r>
              <a:rPr kumimoji="0" lang="en-US" altLang="en-US" sz="2400" b="0" i="0" u="none" strike="noStrike" cap="none" normalizeH="0" baseline="0" smtClean="0">
                <a:ln>
                  <a:noFill/>
                </a:ln>
                <a:solidFill>
                  <a:srgbClr val="666600"/>
                </a:solidFill>
                <a:effectLst/>
                <a:latin typeface="Arial" panose="020B0604020202020204" pitchFamily="34" charset="0"/>
                <a:ea typeface="Times New Roman" panose="02020603050405020304" pitchFamily="18" charset="0"/>
                <a:cs typeface="Arial" panose="020B0604020202020204" pitchFamily="34" charset="0"/>
              </a:rPr>
              <a:t>=</a:t>
            </a:r>
            <a:r>
              <a:rPr kumimoji="0" lang="en-US" altLang="en-US" sz="24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en-US" sz="2400" b="0" i="0" u="none" strike="noStrike" cap="none" normalizeH="0" baseline="0" smtClean="0">
                <a:ln>
                  <a:noFill/>
                </a:ln>
                <a:solidFill>
                  <a:srgbClr val="A31515"/>
                </a:solidFill>
                <a:effectLst/>
                <a:latin typeface="Arial" panose="020B0604020202020204" pitchFamily="34" charset="0"/>
                <a:ea typeface="Times New Roman" panose="02020603050405020304" pitchFamily="18" charset="0"/>
                <a:cs typeface="Arial" panose="020B0604020202020204" pitchFamily="34" charset="0"/>
              </a:rPr>
              <a:t>"FROM </a:t>
            </a:r>
            <a:r>
              <a:rPr kumimoji="0" lang="en-US" altLang="en-US" sz="24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Employee </a:t>
            </a:r>
            <a:r>
              <a:rPr kumimoji="0" lang="en-US" altLang="en-US" sz="2400" b="0" i="0" u="none" strike="noStrike" cap="none" normalizeH="0" baseline="0" smtClean="0">
                <a:ln>
                  <a:noFill/>
                </a:ln>
                <a:solidFill>
                  <a:srgbClr val="A31515"/>
                </a:solidFill>
                <a:effectLst/>
                <a:latin typeface="Arial" panose="020B0604020202020204" pitchFamily="34" charset="0"/>
                <a:ea typeface="Times New Roman" panose="02020603050405020304" pitchFamily="18" charset="0"/>
                <a:cs typeface="Arial" panose="020B0604020202020204" pitchFamily="34" charset="0"/>
              </a:rPr>
              <a:t>WHERE </a:t>
            </a:r>
            <a:r>
              <a:rPr kumimoji="0" lang="en-US" altLang="en-US" sz="24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Employee</a:t>
            </a:r>
            <a:r>
              <a:rPr kumimoji="0" lang="en-US" altLang="en-US" sz="2400" b="0" i="0" u="none" strike="noStrike" cap="none" normalizeH="0" baseline="0" smtClean="0">
                <a:ln>
                  <a:noFill/>
                </a:ln>
                <a:solidFill>
                  <a:srgbClr val="A31515"/>
                </a:solidFill>
                <a:effectLst/>
                <a:latin typeface="Arial" panose="020B0604020202020204" pitchFamily="34" charset="0"/>
                <a:ea typeface="Times New Roman" panose="02020603050405020304" pitchFamily="18" charset="0"/>
                <a:cs typeface="Arial" panose="020B0604020202020204" pitchFamily="34" charset="0"/>
              </a:rPr>
              <a:t>.views &gt; 10000"</a:t>
            </a:r>
            <a:r>
              <a:rPr kumimoji="0" lang="en-US" altLang="en-US" sz="2400" b="0" i="0" u="none" strike="noStrike" cap="none" normalizeH="0" baseline="0" smtClean="0">
                <a:ln>
                  <a:noFill/>
                </a:ln>
                <a:solidFill>
                  <a:srgbClr val="666600"/>
                </a:solidFill>
                <a:effectLst/>
                <a:latin typeface="Arial" panose="020B0604020202020204" pitchFamily="34" charset="0"/>
                <a:ea typeface="Times New Roman" panose="02020603050405020304" pitchFamily="18"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smtClean="0">
                <a:ln>
                  <a:noFill/>
                </a:ln>
                <a:solidFill>
                  <a:srgbClr val="0000FF"/>
                </a:solidFill>
                <a:effectLst/>
                <a:latin typeface="Arial" panose="020B0604020202020204" pitchFamily="34" charset="0"/>
                <a:ea typeface="Times New Roman" panose="02020603050405020304" pitchFamily="18" charset="0"/>
                <a:cs typeface="Arial" panose="020B0604020202020204" pitchFamily="34" charset="0"/>
              </a:rPr>
              <a:t>Query</a:t>
            </a:r>
            <a:r>
              <a:rPr kumimoji="0" lang="en-US" altLang="en-US" sz="24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query </a:t>
            </a:r>
            <a:r>
              <a:rPr kumimoji="0" lang="en-US" altLang="en-US" sz="2400" b="0" i="0" u="none" strike="noStrike" cap="none" normalizeH="0" baseline="0" smtClean="0">
                <a:ln>
                  <a:noFill/>
                </a:ln>
                <a:solidFill>
                  <a:srgbClr val="666600"/>
                </a:solidFill>
                <a:effectLst/>
                <a:latin typeface="Arial" panose="020B0604020202020204" pitchFamily="34" charset="0"/>
                <a:ea typeface="Times New Roman" panose="02020603050405020304" pitchFamily="18" charset="0"/>
                <a:cs typeface="Arial" panose="020B0604020202020204" pitchFamily="34" charset="0"/>
              </a:rPr>
              <a:t>=</a:t>
            </a:r>
            <a:r>
              <a:rPr kumimoji="0" lang="en-US" altLang="en-US" sz="24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session</a:t>
            </a:r>
            <a:r>
              <a:rPr kumimoji="0" lang="en-US" altLang="en-US" sz="2400" b="0" i="0" u="none" strike="noStrike" cap="none" normalizeH="0" baseline="0" smtClean="0">
                <a:ln>
                  <a:noFill/>
                </a:ln>
                <a:solidFill>
                  <a:srgbClr val="666600"/>
                </a:solidFill>
                <a:effectLst/>
                <a:latin typeface="Arial" panose="020B0604020202020204" pitchFamily="34" charset="0"/>
                <a:ea typeface="Times New Roman" panose="02020603050405020304" pitchFamily="18" charset="0"/>
                <a:cs typeface="Arial" panose="020B0604020202020204" pitchFamily="34" charset="0"/>
              </a:rPr>
              <a:t>.</a:t>
            </a:r>
            <a:r>
              <a:rPr kumimoji="0" lang="en-US" altLang="en-US" sz="24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createQuery</a:t>
            </a:r>
            <a:r>
              <a:rPr kumimoji="0" lang="en-US" altLang="en-US" sz="2400" b="0" i="0" u="none" strike="noStrike" cap="none" normalizeH="0" baseline="0" smtClean="0">
                <a:ln>
                  <a:noFill/>
                </a:ln>
                <a:solidFill>
                  <a:srgbClr val="666600"/>
                </a:solidFill>
                <a:effectLst/>
                <a:latin typeface="Arial" panose="020B0604020202020204" pitchFamily="34" charset="0"/>
                <a:ea typeface="Times New Roman" panose="02020603050405020304" pitchFamily="18" charset="0"/>
                <a:cs typeface="Arial" panose="020B0604020202020204" pitchFamily="34" charset="0"/>
              </a:rPr>
              <a:t>(</a:t>
            </a:r>
            <a:r>
              <a:rPr kumimoji="0" lang="en-US" altLang="en-US" sz="24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hql</a:t>
            </a:r>
            <a:r>
              <a:rPr kumimoji="0" lang="en-US" altLang="en-US" sz="2400" b="0" i="0" u="none" strike="noStrike" cap="none" normalizeH="0" baseline="0" smtClean="0">
                <a:ln>
                  <a:noFill/>
                </a:ln>
                <a:solidFill>
                  <a:srgbClr val="666600"/>
                </a:solidFill>
                <a:effectLst/>
                <a:latin typeface="Arial" panose="020B0604020202020204" pitchFamily="34" charset="0"/>
                <a:ea typeface="Times New Roman" panose="02020603050405020304" pitchFamily="18"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smtClean="0">
                <a:ln>
                  <a:noFill/>
                </a:ln>
                <a:solidFill>
                  <a:srgbClr val="0000FF"/>
                </a:solidFill>
                <a:effectLst/>
                <a:latin typeface="Arial" panose="020B0604020202020204" pitchFamily="34" charset="0"/>
                <a:ea typeface="Times New Roman" panose="02020603050405020304" pitchFamily="18" charset="0"/>
                <a:cs typeface="Arial" panose="020B0604020202020204" pitchFamily="34" charset="0"/>
              </a:rPr>
              <a:t>List</a:t>
            </a:r>
            <a:r>
              <a:rPr kumimoji="0" lang="en-US" altLang="en-US" sz="24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results </a:t>
            </a:r>
            <a:r>
              <a:rPr kumimoji="0" lang="en-US" altLang="en-US" sz="2400" b="0" i="0" u="none" strike="noStrike" cap="none" normalizeH="0" baseline="0" smtClean="0">
                <a:ln>
                  <a:noFill/>
                </a:ln>
                <a:solidFill>
                  <a:srgbClr val="666600"/>
                </a:solidFill>
                <a:effectLst/>
                <a:latin typeface="Arial" panose="020B0604020202020204" pitchFamily="34" charset="0"/>
                <a:ea typeface="Times New Roman" panose="02020603050405020304" pitchFamily="18" charset="0"/>
                <a:cs typeface="Arial" panose="020B0604020202020204" pitchFamily="34" charset="0"/>
              </a:rPr>
              <a:t>=</a:t>
            </a:r>
            <a:r>
              <a:rPr kumimoji="0" lang="en-US" altLang="en-US" sz="24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query</a:t>
            </a:r>
            <a:r>
              <a:rPr kumimoji="0" lang="en-US" altLang="en-US" sz="2400" b="0" i="0" u="none" strike="noStrike" cap="none" normalizeH="0" baseline="0" smtClean="0">
                <a:ln>
                  <a:noFill/>
                </a:ln>
                <a:solidFill>
                  <a:srgbClr val="666600"/>
                </a:solidFill>
                <a:effectLst/>
                <a:latin typeface="Arial" panose="020B0604020202020204" pitchFamily="34" charset="0"/>
                <a:ea typeface="Times New Roman" panose="02020603050405020304" pitchFamily="18" charset="0"/>
                <a:cs typeface="Arial" panose="020B0604020202020204" pitchFamily="34" charset="0"/>
              </a:rPr>
              <a:t>.</a:t>
            </a:r>
            <a:r>
              <a:rPr kumimoji="0" lang="en-US" altLang="en-US" sz="24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list</a:t>
            </a:r>
            <a:r>
              <a:rPr kumimoji="0" lang="en-US" altLang="en-US" sz="2400" b="0" i="0" u="none" strike="noStrike" cap="none" normalizeH="0" baseline="0" smtClean="0">
                <a:ln>
                  <a:noFill/>
                </a:ln>
                <a:solidFill>
                  <a:srgbClr val="666600"/>
                </a:solidFill>
                <a:effectLst/>
                <a:latin typeface="Arial" panose="020B0604020202020204" pitchFamily="34" charset="0"/>
                <a:ea typeface="Times New Roman" panose="02020603050405020304" pitchFamily="18" charset="0"/>
                <a:cs typeface="Arial" panose="020B0604020202020204" pitchFamily="34" charset="0"/>
              </a:rPr>
              <a:t>();</a:t>
            </a:r>
            <a:endParaRPr kumimoji="0" lang="en-US" altLang="en-US" sz="2400" b="0" i="0" u="none" strike="noStrike" cap="none" normalizeH="0" baseline="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719572" y="4166827"/>
            <a:ext cx="7967228" cy="1107996"/>
          </a:xfrm>
          <a:prstGeom prst="rect">
            <a:avLst/>
          </a:prstGeom>
          <a:solidFill>
            <a:srgbClr val="FFFD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28528"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smtClean="0">
                <a:ln>
                  <a:noFill/>
                </a:ln>
                <a:solidFill>
                  <a:srgbClr val="0000FF"/>
                </a:solidFill>
                <a:effectLst/>
                <a:ea typeface="Times New Roman" panose="02020603050405020304" pitchFamily="18" charset="0"/>
                <a:cs typeface="Arial" panose="020B0604020202020204" pitchFamily="34" charset="0"/>
              </a:rPr>
              <a:t>Criteria</a:t>
            </a:r>
            <a:r>
              <a:rPr kumimoji="0" lang="en-US" altLang="en-US" sz="2400" b="0" i="0" u="none" strike="noStrike" cap="none" normalizeH="0" baseline="0" smtClean="0">
                <a:ln>
                  <a:noFill/>
                </a:ln>
                <a:solidFill>
                  <a:srgbClr val="000000"/>
                </a:solidFill>
                <a:effectLst/>
                <a:ea typeface="Times New Roman" panose="02020603050405020304" pitchFamily="18" charset="0"/>
                <a:cs typeface="Arial" panose="020B0604020202020204" pitchFamily="34" charset="0"/>
              </a:rPr>
              <a:t> ctr </a:t>
            </a:r>
            <a:r>
              <a:rPr kumimoji="0" lang="en-US" altLang="en-US" sz="2400" b="0" i="0" u="none" strike="noStrike" cap="none" normalizeH="0" baseline="0" smtClean="0">
                <a:ln>
                  <a:noFill/>
                </a:ln>
                <a:solidFill>
                  <a:srgbClr val="666600"/>
                </a:solidFill>
                <a:effectLst/>
                <a:ea typeface="Times New Roman" panose="02020603050405020304" pitchFamily="18" charset="0"/>
                <a:cs typeface="Arial" panose="020B0604020202020204" pitchFamily="34" charset="0"/>
              </a:rPr>
              <a:t>=</a:t>
            </a:r>
            <a:r>
              <a:rPr kumimoji="0" lang="en-US" altLang="en-US" sz="2400" b="0" i="0" u="none" strike="noStrike" cap="none" normalizeH="0" baseline="0" smtClean="0">
                <a:ln>
                  <a:noFill/>
                </a:ln>
                <a:solidFill>
                  <a:srgbClr val="000000"/>
                </a:solidFill>
                <a:effectLst/>
                <a:ea typeface="Times New Roman" panose="02020603050405020304" pitchFamily="18" charset="0"/>
                <a:cs typeface="Arial" panose="020B0604020202020204" pitchFamily="34" charset="0"/>
              </a:rPr>
              <a:t> session</a:t>
            </a:r>
            <a:r>
              <a:rPr kumimoji="0" lang="en-US" altLang="en-US" sz="2400" b="0" i="0" u="none" strike="noStrike" cap="none" normalizeH="0" baseline="0" smtClean="0">
                <a:ln>
                  <a:noFill/>
                </a:ln>
                <a:solidFill>
                  <a:srgbClr val="666600"/>
                </a:solidFill>
                <a:effectLst/>
                <a:ea typeface="Times New Roman" panose="02020603050405020304" pitchFamily="18" charset="0"/>
                <a:cs typeface="Arial" panose="020B0604020202020204" pitchFamily="34" charset="0"/>
              </a:rPr>
              <a:t>.</a:t>
            </a:r>
            <a:r>
              <a:rPr kumimoji="0" lang="en-US" altLang="en-US" sz="2400" b="0" i="0" u="none" strike="noStrike" cap="none" normalizeH="0" baseline="0" smtClean="0">
                <a:ln>
                  <a:noFill/>
                </a:ln>
                <a:solidFill>
                  <a:srgbClr val="000000"/>
                </a:solidFill>
                <a:effectLst/>
                <a:ea typeface="Times New Roman" panose="02020603050405020304" pitchFamily="18" charset="0"/>
                <a:cs typeface="Arial" panose="020B0604020202020204" pitchFamily="34" charset="0"/>
              </a:rPr>
              <a:t>createCriteria</a:t>
            </a:r>
            <a:r>
              <a:rPr kumimoji="0" lang="en-US" altLang="en-US" sz="2400" b="0" i="0" u="none" strike="noStrike" cap="none" normalizeH="0" baseline="0" smtClean="0">
                <a:ln>
                  <a:noFill/>
                </a:ln>
                <a:solidFill>
                  <a:srgbClr val="666600"/>
                </a:solidFill>
                <a:effectLst/>
                <a:ea typeface="Times New Roman" panose="02020603050405020304" pitchFamily="18" charset="0"/>
                <a:cs typeface="Arial" panose="020B0604020202020204" pitchFamily="34" charset="0"/>
              </a:rPr>
              <a:t>(</a:t>
            </a:r>
            <a:r>
              <a:rPr kumimoji="0" lang="en-US" altLang="en-US" sz="2400" b="0" i="0" u="none" strike="noStrike" cap="none" normalizeH="0" baseline="0" smtClean="0">
                <a:ln>
                  <a:noFill/>
                </a:ln>
                <a:solidFill>
                  <a:srgbClr val="000000"/>
                </a:solidFill>
                <a:effectLst/>
                <a:ea typeface="Times New Roman" panose="02020603050405020304" pitchFamily="18" charset="0"/>
                <a:cs typeface="Arial" panose="020B0604020202020204" pitchFamily="34" charset="0"/>
              </a:rPr>
              <a:t>Employee</a:t>
            </a:r>
            <a:r>
              <a:rPr kumimoji="0" lang="en-US" altLang="en-US" sz="2400" b="0" i="0" u="none" strike="noStrike" cap="none" normalizeH="0" baseline="0" smtClean="0">
                <a:ln>
                  <a:noFill/>
                </a:ln>
                <a:solidFill>
                  <a:srgbClr val="666600"/>
                </a:solidFill>
                <a:effectLst/>
                <a:ea typeface="Times New Roman" panose="02020603050405020304" pitchFamily="18" charset="0"/>
                <a:cs typeface="Arial" panose="020B0604020202020204" pitchFamily="34" charset="0"/>
              </a:rPr>
              <a:t>.</a:t>
            </a:r>
            <a:r>
              <a:rPr kumimoji="0" lang="en-US" altLang="en-US" sz="2400" b="0" i="0" u="none" strike="noStrike" cap="none" normalizeH="0" baseline="0" smtClean="0">
                <a:ln>
                  <a:noFill/>
                </a:ln>
                <a:solidFill>
                  <a:srgbClr val="0000FF"/>
                </a:solidFill>
                <a:effectLst/>
                <a:ea typeface="Times New Roman" panose="02020603050405020304" pitchFamily="18" charset="0"/>
                <a:cs typeface="Arial" panose="020B0604020202020204" pitchFamily="34" charset="0"/>
              </a:rPr>
              <a:t>class</a:t>
            </a:r>
            <a:r>
              <a:rPr kumimoji="0" lang="en-US" altLang="en-US" sz="2400" b="0" i="0" u="none" strike="noStrike" cap="none" normalizeH="0" baseline="0" smtClean="0">
                <a:ln>
                  <a:noFill/>
                </a:ln>
                <a:solidFill>
                  <a:srgbClr val="666600"/>
                </a:solidFill>
                <a:effectLst/>
                <a:ea typeface="Times New Roman" panose="02020603050405020304" pitchFamily="18"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smtClean="0">
                <a:ln>
                  <a:noFill/>
                </a:ln>
                <a:solidFill>
                  <a:srgbClr val="000000"/>
                </a:solidFill>
                <a:effectLst/>
                <a:ea typeface="Times New Roman" panose="02020603050405020304" pitchFamily="18" charset="0"/>
                <a:cs typeface="Arial" panose="020B0604020202020204" pitchFamily="34" charset="0"/>
              </a:rPr>
              <a:t>ctr</a:t>
            </a:r>
            <a:r>
              <a:rPr kumimoji="0" lang="en-US" altLang="en-US" sz="2400" b="0" i="0" u="none" strike="noStrike" cap="none" normalizeH="0" baseline="0" smtClean="0">
                <a:ln>
                  <a:noFill/>
                </a:ln>
                <a:solidFill>
                  <a:srgbClr val="666600"/>
                </a:solidFill>
                <a:effectLst/>
                <a:ea typeface="Times New Roman" panose="02020603050405020304" pitchFamily="18" charset="0"/>
                <a:cs typeface="Arial" panose="020B0604020202020204" pitchFamily="34" charset="0"/>
              </a:rPr>
              <a:t>.</a:t>
            </a:r>
            <a:r>
              <a:rPr kumimoji="0" lang="en-US" altLang="en-US" sz="2400" b="0" i="0" u="none" strike="noStrike" cap="none" normalizeH="0" baseline="0" smtClean="0">
                <a:ln>
                  <a:noFill/>
                </a:ln>
                <a:solidFill>
                  <a:srgbClr val="000000"/>
                </a:solidFill>
                <a:effectLst/>
                <a:ea typeface="Times New Roman" panose="02020603050405020304" pitchFamily="18" charset="0"/>
                <a:cs typeface="Arial" panose="020B0604020202020204" pitchFamily="34" charset="0"/>
              </a:rPr>
              <a:t>add</a:t>
            </a:r>
            <a:r>
              <a:rPr kumimoji="0" lang="en-US" altLang="en-US" sz="2400" b="0" i="0" u="none" strike="noStrike" cap="none" normalizeH="0" baseline="0" smtClean="0">
                <a:ln>
                  <a:noFill/>
                </a:ln>
                <a:solidFill>
                  <a:srgbClr val="666600"/>
                </a:solidFill>
                <a:effectLst/>
                <a:ea typeface="Times New Roman" panose="02020603050405020304" pitchFamily="18" charset="0"/>
                <a:cs typeface="Arial" panose="020B0604020202020204" pitchFamily="34" charset="0"/>
              </a:rPr>
              <a:t>(</a:t>
            </a:r>
            <a:r>
              <a:rPr kumimoji="0" lang="en-US" altLang="en-US" sz="2400" b="0" i="0" u="none" strike="noStrike" cap="none" normalizeH="0" baseline="0" smtClean="0">
                <a:ln>
                  <a:noFill/>
                </a:ln>
                <a:solidFill>
                  <a:srgbClr val="0000FF"/>
                </a:solidFill>
                <a:effectLst/>
                <a:ea typeface="Times New Roman" panose="02020603050405020304" pitchFamily="18" charset="0"/>
                <a:cs typeface="Arial" panose="020B0604020202020204" pitchFamily="34" charset="0"/>
              </a:rPr>
              <a:t>Restrictions</a:t>
            </a:r>
            <a:r>
              <a:rPr kumimoji="0" lang="en-US" altLang="en-US" sz="2400" b="0" i="0" u="none" strike="noStrike" cap="none" normalizeH="0" baseline="0" smtClean="0">
                <a:ln>
                  <a:noFill/>
                </a:ln>
                <a:solidFill>
                  <a:srgbClr val="666600"/>
                </a:solidFill>
                <a:effectLst/>
                <a:ea typeface="Times New Roman" panose="02020603050405020304" pitchFamily="18" charset="0"/>
                <a:cs typeface="Arial" panose="020B0604020202020204" pitchFamily="34" charset="0"/>
              </a:rPr>
              <a:t>.</a:t>
            </a:r>
            <a:r>
              <a:rPr kumimoji="0" lang="en-US" altLang="en-US" sz="2400" b="0" i="0" u="none" strike="noStrike" cap="none" normalizeH="0" baseline="0" smtClean="0">
                <a:ln>
                  <a:noFill/>
                </a:ln>
                <a:solidFill>
                  <a:srgbClr val="000000"/>
                </a:solidFill>
                <a:effectLst/>
                <a:ea typeface="Times New Roman" panose="02020603050405020304" pitchFamily="18" charset="0"/>
                <a:cs typeface="Arial" panose="020B0604020202020204" pitchFamily="34" charset="0"/>
              </a:rPr>
              <a:t>gt</a:t>
            </a:r>
            <a:r>
              <a:rPr kumimoji="0" lang="en-US" altLang="en-US" sz="2400" b="0" i="0" u="none" strike="noStrike" cap="none" normalizeH="0" baseline="0" smtClean="0">
                <a:ln>
                  <a:noFill/>
                </a:ln>
                <a:solidFill>
                  <a:srgbClr val="666600"/>
                </a:solidFill>
                <a:effectLst/>
                <a:ea typeface="Times New Roman" panose="02020603050405020304" pitchFamily="18" charset="0"/>
                <a:cs typeface="Arial" panose="020B0604020202020204" pitchFamily="34" charset="0"/>
              </a:rPr>
              <a:t>(</a:t>
            </a:r>
            <a:r>
              <a:rPr kumimoji="0" lang="en-US" altLang="en-US" sz="2400" b="0" i="0" u="none" strike="noStrike" cap="none" normalizeH="0" baseline="0" smtClean="0">
                <a:ln>
                  <a:noFill/>
                </a:ln>
                <a:solidFill>
                  <a:srgbClr val="A31515"/>
                </a:solidFill>
                <a:effectLst/>
                <a:ea typeface="Times New Roman" panose="02020603050405020304" pitchFamily="18" charset="0"/>
                <a:cs typeface="Arial" panose="020B0604020202020204" pitchFamily="34" charset="0"/>
              </a:rPr>
              <a:t>"views"</a:t>
            </a:r>
            <a:r>
              <a:rPr kumimoji="0" lang="en-US" altLang="en-US" sz="2400" b="0" i="0" u="none" strike="noStrike" cap="none" normalizeH="0" baseline="0" smtClean="0">
                <a:ln>
                  <a:noFill/>
                </a:ln>
                <a:solidFill>
                  <a:srgbClr val="666600"/>
                </a:solidFill>
                <a:effectLst/>
                <a:ea typeface="Times New Roman" panose="02020603050405020304" pitchFamily="18" charset="0"/>
                <a:cs typeface="Arial" panose="020B0604020202020204" pitchFamily="34" charset="0"/>
              </a:rPr>
              <a:t>,</a:t>
            </a:r>
            <a:r>
              <a:rPr kumimoji="0" lang="en-US" altLang="en-US" sz="2400" b="0" i="0" u="none" strike="noStrike" cap="none" normalizeH="0" baseline="0" smtClean="0">
                <a:ln>
                  <a:noFill/>
                </a:ln>
                <a:solidFill>
                  <a:srgbClr val="000000"/>
                </a:solidFill>
                <a:effectLst/>
                <a:ea typeface="Times New Roman" panose="02020603050405020304" pitchFamily="18" charset="0"/>
                <a:cs typeface="Arial" panose="020B0604020202020204" pitchFamily="34" charset="0"/>
              </a:rPr>
              <a:t> </a:t>
            </a:r>
            <a:r>
              <a:rPr kumimoji="0" lang="en-US" altLang="en-US" sz="2400" b="0" i="0" u="none" strike="noStrike" cap="none" normalizeH="0" baseline="0" smtClean="0">
                <a:ln>
                  <a:noFill/>
                </a:ln>
                <a:solidFill>
                  <a:srgbClr val="006666"/>
                </a:solidFill>
                <a:effectLst/>
                <a:ea typeface="Times New Roman" panose="02020603050405020304" pitchFamily="18" charset="0"/>
                <a:cs typeface="Arial" panose="020B0604020202020204" pitchFamily="34" charset="0"/>
              </a:rPr>
              <a:t>10000</a:t>
            </a:r>
            <a:r>
              <a:rPr kumimoji="0" lang="en-US" altLang="en-US" sz="2400" b="0" i="0" u="none" strike="noStrike" cap="none" normalizeH="0" baseline="0" smtClean="0">
                <a:ln>
                  <a:noFill/>
                </a:ln>
                <a:solidFill>
                  <a:srgbClr val="666600"/>
                </a:solidFill>
                <a:effectLst/>
                <a:ea typeface="Times New Roman" panose="02020603050405020304" pitchFamily="18" charset="0"/>
                <a:cs typeface="Arial" panose="020B0604020202020204" pitchFamily="34" charset="0"/>
              </a:rPr>
              <a:t>));</a:t>
            </a:r>
            <a:endParaRPr kumimoji="0" lang="en-US" altLang="en-US" sz="2400" b="0" i="0" u="none" strike="noStrike" cap="none" normalizeH="0" baseline="0" smtClean="0">
              <a:ln>
                <a:noFill/>
              </a:ln>
              <a:solidFill>
                <a:srgbClr val="0000FF"/>
              </a:solidFill>
              <a:effectLst/>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smtClean="0">
                <a:ln>
                  <a:noFill/>
                </a:ln>
                <a:solidFill>
                  <a:srgbClr val="0000FF"/>
                </a:solidFill>
                <a:effectLst/>
                <a:ea typeface="Calibri" panose="020F0502020204030204" pitchFamily="34" charset="0"/>
                <a:cs typeface="Arial" panose="020B0604020202020204" pitchFamily="34" charset="0"/>
              </a:rPr>
              <a:t>List</a:t>
            </a:r>
            <a:r>
              <a:rPr kumimoji="0" lang="en-US" altLang="en-US" sz="2400" b="0" i="0" u="none" strike="noStrike" cap="none" normalizeH="0" baseline="0" smtClean="0">
                <a:ln>
                  <a:noFill/>
                </a:ln>
                <a:solidFill>
                  <a:srgbClr val="000000"/>
                </a:solidFill>
                <a:effectLst/>
                <a:ea typeface="Calibri" panose="020F0502020204030204" pitchFamily="34" charset="0"/>
                <a:cs typeface="Arial" panose="020B0604020202020204" pitchFamily="34" charset="0"/>
              </a:rPr>
              <a:t> results </a:t>
            </a:r>
            <a:r>
              <a:rPr kumimoji="0" lang="en-US" altLang="en-US" sz="2400" b="0" i="0" u="none" strike="noStrike" cap="none" normalizeH="0" baseline="0" smtClean="0">
                <a:ln>
                  <a:noFill/>
                </a:ln>
                <a:solidFill>
                  <a:srgbClr val="666600"/>
                </a:solidFill>
                <a:effectLst/>
                <a:ea typeface="Calibri" panose="020F0502020204030204" pitchFamily="34" charset="0"/>
                <a:cs typeface="Arial" panose="020B0604020202020204" pitchFamily="34" charset="0"/>
              </a:rPr>
              <a:t>=</a:t>
            </a:r>
            <a:r>
              <a:rPr kumimoji="0" lang="en-US" altLang="en-US" sz="2400" b="0" i="0" u="none" strike="noStrike" cap="none" normalizeH="0" baseline="0" smtClean="0">
                <a:ln>
                  <a:noFill/>
                </a:ln>
                <a:solidFill>
                  <a:srgbClr val="000000"/>
                </a:solidFill>
                <a:effectLst/>
                <a:ea typeface="Calibri" panose="020F0502020204030204" pitchFamily="34" charset="0"/>
                <a:cs typeface="Arial" panose="020B0604020202020204" pitchFamily="34" charset="0"/>
              </a:rPr>
              <a:t> ctr</a:t>
            </a:r>
            <a:r>
              <a:rPr kumimoji="0" lang="en-US" altLang="en-US" sz="2400" b="0" i="0" u="none" strike="noStrike" cap="none" normalizeH="0" baseline="0" smtClean="0">
                <a:ln>
                  <a:noFill/>
                </a:ln>
                <a:solidFill>
                  <a:srgbClr val="666600"/>
                </a:solidFill>
                <a:effectLst/>
                <a:ea typeface="Calibri" panose="020F0502020204030204" pitchFamily="34" charset="0"/>
                <a:cs typeface="Arial" panose="020B0604020202020204" pitchFamily="34" charset="0"/>
              </a:rPr>
              <a:t>.</a:t>
            </a:r>
            <a:r>
              <a:rPr kumimoji="0" lang="en-US" altLang="en-US" sz="2400" b="0" i="0" u="none" strike="noStrike" cap="none" normalizeH="0" baseline="0" smtClean="0">
                <a:ln>
                  <a:noFill/>
                </a:ln>
                <a:solidFill>
                  <a:srgbClr val="000000"/>
                </a:solidFill>
                <a:effectLst/>
                <a:ea typeface="Calibri" panose="020F0502020204030204" pitchFamily="34" charset="0"/>
                <a:cs typeface="Arial" panose="020B0604020202020204" pitchFamily="34" charset="0"/>
              </a:rPr>
              <a:t>list</a:t>
            </a:r>
            <a:r>
              <a:rPr kumimoji="0" lang="en-US" altLang="en-US" sz="2400" b="0" i="0" u="none" strike="noStrike" cap="none" normalizeH="0" baseline="0" smtClean="0">
                <a:ln>
                  <a:noFill/>
                </a:ln>
                <a:solidFill>
                  <a:srgbClr val="666600"/>
                </a:solidFill>
                <a:effectLst/>
                <a:ea typeface="Calibri" panose="020F0502020204030204" pitchFamily="34" charset="0"/>
                <a:cs typeface="Arial" panose="020B0604020202020204" pitchFamily="34" charset="0"/>
              </a:rPr>
              <a:t>();</a:t>
            </a:r>
            <a:r>
              <a:rPr kumimoji="0" lang="en-US" altLang="en-US" sz="2400" b="0" i="0" u="none" strike="noStrike" cap="none" normalizeH="0" baseline="0" smtClean="0">
                <a:ln>
                  <a:noFill/>
                </a:ln>
                <a:solidFill>
                  <a:schemeClr val="tx1"/>
                </a:solidFill>
                <a:effectLst/>
              </a:rPr>
              <a:t> </a:t>
            </a:r>
          </a:p>
        </p:txBody>
      </p:sp>
    </p:spTree>
    <p:extLst>
      <p:ext uri="{BB962C8B-B14F-4D97-AF65-F5344CB8AC3E}">
        <p14:creationId xmlns:p14="http://schemas.microsoft.com/office/powerpoint/2010/main" val="8136513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994122"/>
          </a:xfrm>
        </p:spPr>
        <p:txBody>
          <a:bodyPr/>
          <a:lstStyle/>
          <a:p>
            <a:r>
              <a:rPr lang="en-US" sz="3200"/>
              <a:t>CRITERIA </a:t>
            </a:r>
            <a:r>
              <a:rPr lang="en-US" sz="3200" smtClean="0"/>
              <a:t>QUERY (</a:t>
            </a:r>
            <a:r>
              <a:rPr lang="en-US" sz="3200"/>
              <a:t>tt)</a:t>
            </a:r>
          </a:p>
        </p:txBody>
      </p:sp>
      <p:sp>
        <p:nvSpPr>
          <p:cNvPr id="3" name="Content Placeholder 2"/>
          <p:cNvSpPr>
            <a:spLocks noGrp="1"/>
          </p:cNvSpPr>
          <p:nvPr>
            <p:ph idx="1"/>
          </p:nvPr>
        </p:nvSpPr>
        <p:spPr>
          <a:xfrm>
            <a:off x="457200" y="1398786"/>
            <a:ext cx="8229600" cy="3700463"/>
          </a:xfrm>
        </p:spPr>
        <p:txBody>
          <a:bodyPr/>
          <a:lstStyle/>
          <a:p>
            <a:pPr>
              <a:buFont typeface="Wingdings" panose="05000000000000000000" pitchFamily="2" charset="2"/>
              <a:buChar char="Ø"/>
            </a:pPr>
            <a:r>
              <a:rPr lang="en-US" sz="2400" b="1" smtClean="0"/>
              <a:t>AND/OR</a:t>
            </a:r>
            <a:r>
              <a:rPr lang="en-US" sz="2400" smtClean="0"/>
              <a:t>: sử dụng LogicalExpression</a:t>
            </a:r>
          </a:p>
          <a:p>
            <a:pPr>
              <a:buFont typeface="Wingdings" panose="05000000000000000000" pitchFamily="2" charset="2"/>
              <a:buChar char="Ø"/>
            </a:pPr>
            <a:endParaRPr lang="en-US" sz="2400"/>
          </a:p>
        </p:txBody>
      </p:sp>
      <p:sp>
        <p:nvSpPr>
          <p:cNvPr id="4" name="Slide Number Placeholder 3"/>
          <p:cNvSpPr>
            <a:spLocks noGrp="1"/>
          </p:cNvSpPr>
          <p:nvPr>
            <p:ph type="sldNum" sz="quarter" idx="12"/>
          </p:nvPr>
        </p:nvSpPr>
        <p:spPr>
          <a:xfrm>
            <a:off x="6548505" y="6062487"/>
            <a:ext cx="2133600" cy="476250"/>
          </a:xfrm>
        </p:spPr>
        <p:txBody>
          <a:bodyPr/>
          <a:lstStyle/>
          <a:p>
            <a:pPr>
              <a:defRPr/>
            </a:pPr>
            <a:fld id="{62912402-182E-467D-8198-A05C7261325A}" type="slidenum">
              <a:rPr lang="en-US" smtClean="0"/>
              <a:pPr>
                <a:defRPr/>
              </a:pPr>
              <a:t>42</a:t>
            </a:fld>
            <a:endParaRPr lang="en-US"/>
          </a:p>
        </p:txBody>
      </p:sp>
      <p:sp>
        <p:nvSpPr>
          <p:cNvPr id="10" name="Rectangle 6"/>
          <p:cNvSpPr>
            <a:spLocks noChangeArrowheads="1"/>
          </p:cNvSpPr>
          <p:nvPr/>
        </p:nvSpPr>
        <p:spPr bwMode="auto">
          <a:xfrm>
            <a:off x="750881" y="2060848"/>
            <a:ext cx="7931224" cy="3323987"/>
          </a:xfrm>
          <a:prstGeom prst="rect">
            <a:avLst/>
          </a:prstGeom>
          <a:solidFill>
            <a:srgbClr val="FFFD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28528"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smtClean="0">
                <a:ln>
                  <a:noFill/>
                </a:ln>
                <a:solidFill>
                  <a:srgbClr val="0000FF"/>
                </a:solidFill>
                <a:effectLst/>
                <a:latin typeface="Arial" panose="020B0604020202020204" pitchFamily="34" charset="0"/>
                <a:ea typeface="Times New Roman" panose="02020603050405020304" pitchFamily="18" charset="0"/>
                <a:cs typeface="Arial" panose="020B0604020202020204" pitchFamily="34" charset="0"/>
              </a:rPr>
              <a:t>Criteria</a:t>
            </a:r>
            <a:r>
              <a:rPr kumimoji="0" lang="en-US" altLang="en-US" sz="24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ctr </a:t>
            </a:r>
            <a:r>
              <a:rPr kumimoji="0" lang="en-US" altLang="en-US" sz="2400" b="0" i="0" u="none" strike="noStrike" cap="none" normalizeH="0" baseline="0" smtClean="0">
                <a:ln>
                  <a:noFill/>
                </a:ln>
                <a:solidFill>
                  <a:srgbClr val="666600"/>
                </a:solidFill>
                <a:effectLst/>
                <a:latin typeface="Arial" panose="020B0604020202020204" pitchFamily="34" charset="0"/>
                <a:ea typeface="Times New Roman" panose="02020603050405020304" pitchFamily="18" charset="0"/>
                <a:cs typeface="Arial" panose="020B0604020202020204" pitchFamily="34" charset="0"/>
              </a:rPr>
              <a:t>=</a:t>
            </a:r>
            <a:r>
              <a:rPr kumimoji="0" lang="en-US" altLang="en-US" sz="24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session</a:t>
            </a:r>
            <a:r>
              <a:rPr kumimoji="0" lang="en-US" altLang="en-US" sz="2400" b="0" i="0" u="none" strike="noStrike" cap="none" normalizeH="0" baseline="0" smtClean="0">
                <a:ln>
                  <a:noFill/>
                </a:ln>
                <a:solidFill>
                  <a:srgbClr val="666600"/>
                </a:solidFill>
                <a:effectLst/>
                <a:latin typeface="Arial" panose="020B0604020202020204" pitchFamily="34" charset="0"/>
                <a:ea typeface="Times New Roman" panose="02020603050405020304" pitchFamily="18" charset="0"/>
                <a:cs typeface="Arial" panose="020B0604020202020204" pitchFamily="34" charset="0"/>
              </a:rPr>
              <a:t>.</a:t>
            </a:r>
            <a:r>
              <a:rPr kumimoji="0" lang="en-US" altLang="en-US" sz="24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createCriteria</a:t>
            </a:r>
            <a:r>
              <a:rPr kumimoji="0" lang="en-US" altLang="en-US" sz="2400" b="0" i="0" u="none" strike="noStrike" cap="none" normalizeH="0" baseline="0" smtClean="0">
                <a:ln>
                  <a:noFill/>
                </a:ln>
                <a:solidFill>
                  <a:srgbClr val="666600"/>
                </a:solidFill>
                <a:effectLst/>
                <a:latin typeface="Arial" panose="020B0604020202020204" pitchFamily="34" charset="0"/>
                <a:ea typeface="Times New Roman" panose="02020603050405020304" pitchFamily="18" charset="0"/>
                <a:cs typeface="Arial" panose="020B0604020202020204" pitchFamily="34" charset="0"/>
              </a:rPr>
              <a:t>(</a:t>
            </a:r>
            <a:r>
              <a:rPr kumimoji="0" lang="en-US" altLang="en-US" sz="24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Employee</a:t>
            </a:r>
            <a:r>
              <a:rPr kumimoji="0" lang="en-US" altLang="en-US" sz="2400" b="0" i="0" u="none" strike="noStrike" cap="none" normalizeH="0" baseline="0" smtClean="0">
                <a:ln>
                  <a:noFill/>
                </a:ln>
                <a:solidFill>
                  <a:srgbClr val="666600"/>
                </a:solidFill>
                <a:effectLst/>
                <a:latin typeface="Arial" panose="020B0604020202020204" pitchFamily="34" charset="0"/>
                <a:ea typeface="Times New Roman" panose="02020603050405020304" pitchFamily="18" charset="0"/>
                <a:cs typeface="Arial" panose="020B0604020202020204" pitchFamily="34" charset="0"/>
              </a:rPr>
              <a:t>.</a:t>
            </a:r>
            <a:r>
              <a:rPr kumimoji="0" lang="en-US" altLang="en-US" sz="2400" b="0" i="0" u="none" strike="noStrike" cap="none" normalizeH="0" baseline="0" smtClean="0">
                <a:ln>
                  <a:noFill/>
                </a:ln>
                <a:solidFill>
                  <a:srgbClr val="0000FF"/>
                </a:solidFill>
                <a:effectLst/>
                <a:latin typeface="Arial" panose="020B0604020202020204" pitchFamily="34" charset="0"/>
                <a:ea typeface="Times New Roman" panose="02020603050405020304" pitchFamily="18" charset="0"/>
                <a:cs typeface="Arial" panose="020B0604020202020204" pitchFamily="34" charset="0"/>
              </a:rPr>
              <a:t>class</a:t>
            </a:r>
            <a:r>
              <a:rPr kumimoji="0" lang="en-US" altLang="en-US" sz="2400" b="0" i="0" u="none" strike="noStrike" cap="none" normalizeH="0" baseline="0" smtClean="0">
                <a:ln>
                  <a:noFill/>
                </a:ln>
                <a:solidFill>
                  <a:srgbClr val="666600"/>
                </a:solidFill>
                <a:effectLst/>
                <a:latin typeface="Arial" panose="020B0604020202020204" pitchFamily="34" charset="0"/>
                <a:ea typeface="Times New Roman" panose="02020603050405020304" pitchFamily="18"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smtClean="0">
                <a:ln>
                  <a:noFill/>
                </a:ln>
                <a:solidFill>
                  <a:srgbClr val="0000FF"/>
                </a:solidFill>
                <a:effectLst/>
                <a:latin typeface="Arial" panose="020B0604020202020204" pitchFamily="34" charset="0"/>
                <a:ea typeface="Times New Roman" panose="02020603050405020304" pitchFamily="18" charset="0"/>
                <a:cs typeface="Arial" panose="020B0604020202020204" pitchFamily="34" charset="0"/>
              </a:rPr>
              <a:t>Criterion</a:t>
            </a:r>
            <a:r>
              <a:rPr kumimoji="0" lang="en-US" altLang="en-US" sz="24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views </a:t>
            </a:r>
            <a:r>
              <a:rPr kumimoji="0" lang="en-US" altLang="en-US" sz="2400" b="0" i="0" u="none" strike="noStrike" cap="none" normalizeH="0" baseline="0" smtClean="0">
                <a:ln>
                  <a:noFill/>
                </a:ln>
                <a:solidFill>
                  <a:srgbClr val="666600"/>
                </a:solidFill>
                <a:effectLst/>
                <a:latin typeface="Arial" panose="020B0604020202020204" pitchFamily="34" charset="0"/>
                <a:ea typeface="Times New Roman" panose="02020603050405020304" pitchFamily="18" charset="0"/>
                <a:cs typeface="Arial" panose="020B0604020202020204" pitchFamily="34" charset="0"/>
              </a:rPr>
              <a:t>=</a:t>
            </a:r>
            <a:r>
              <a:rPr kumimoji="0" lang="en-US" altLang="en-US" sz="24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en-US" sz="2400" b="0" i="0" u="none" strike="noStrike" cap="none" normalizeH="0" baseline="0" smtClean="0">
                <a:ln>
                  <a:noFill/>
                </a:ln>
                <a:solidFill>
                  <a:srgbClr val="0000FF"/>
                </a:solidFill>
                <a:effectLst/>
                <a:latin typeface="Arial" panose="020B0604020202020204" pitchFamily="34" charset="0"/>
                <a:ea typeface="Times New Roman" panose="02020603050405020304" pitchFamily="18" charset="0"/>
                <a:cs typeface="Arial" panose="020B0604020202020204" pitchFamily="34" charset="0"/>
              </a:rPr>
              <a:t>Restriction</a:t>
            </a:r>
            <a:r>
              <a:rPr kumimoji="0" lang="en-US" altLang="en-US" sz="2400" b="0" i="0" u="none" strike="noStrike" cap="none" normalizeH="0" baseline="0" smtClean="0">
                <a:ln>
                  <a:noFill/>
                </a:ln>
                <a:solidFill>
                  <a:srgbClr val="666600"/>
                </a:solidFill>
                <a:effectLst/>
                <a:latin typeface="Arial" panose="020B0604020202020204" pitchFamily="34" charset="0"/>
                <a:ea typeface="Times New Roman" panose="02020603050405020304" pitchFamily="18" charset="0"/>
                <a:cs typeface="Arial" panose="020B0604020202020204" pitchFamily="34" charset="0"/>
              </a:rPr>
              <a:t>.</a:t>
            </a:r>
            <a:r>
              <a:rPr kumimoji="0" lang="en-US" altLang="en-US" sz="24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gt</a:t>
            </a:r>
            <a:r>
              <a:rPr kumimoji="0" lang="en-US" altLang="en-US" sz="2400" b="0" i="0" u="none" strike="noStrike" cap="none" normalizeH="0" baseline="0" smtClean="0">
                <a:ln>
                  <a:noFill/>
                </a:ln>
                <a:solidFill>
                  <a:srgbClr val="666600"/>
                </a:solidFill>
                <a:effectLst/>
                <a:latin typeface="Arial" panose="020B0604020202020204" pitchFamily="34" charset="0"/>
                <a:ea typeface="Times New Roman" panose="02020603050405020304" pitchFamily="18" charset="0"/>
                <a:cs typeface="Arial" panose="020B0604020202020204" pitchFamily="34" charset="0"/>
              </a:rPr>
              <a:t>(</a:t>
            </a:r>
            <a:r>
              <a:rPr kumimoji="0" lang="en-US" altLang="en-US" sz="2400" b="0" i="0" u="none" strike="noStrike" cap="none" normalizeH="0" baseline="0" smtClean="0">
                <a:ln>
                  <a:noFill/>
                </a:ln>
                <a:solidFill>
                  <a:srgbClr val="A31515"/>
                </a:solidFill>
                <a:effectLst/>
                <a:latin typeface="Arial" panose="020B0604020202020204" pitchFamily="34" charset="0"/>
                <a:ea typeface="Times New Roman" panose="02020603050405020304" pitchFamily="18" charset="0"/>
                <a:cs typeface="Arial" panose="020B0604020202020204" pitchFamily="34" charset="0"/>
              </a:rPr>
              <a:t>"views"</a:t>
            </a:r>
            <a:r>
              <a:rPr kumimoji="0" lang="en-US" altLang="en-US" sz="2400" b="0" i="0" u="none" strike="noStrike" cap="none" normalizeH="0" baseline="0" smtClean="0">
                <a:ln>
                  <a:noFill/>
                </a:ln>
                <a:solidFill>
                  <a:srgbClr val="666600"/>
                </a:solidFill>
                <a:effectLst/>
                <a:latin typeface="Arial" panose="020B0604020202020204" pitchFamily="34" charset="0"/>
                <a:ea typeface="Times New Roman" panose="02020603050405020304" pitchFamily="18" charset="0"/>
                <a:cs typeface="Arial" panose="020B0604020202020204" pitchFamily="34" charset="0"/>
              </a:rPr>
              <a:t>,</a:t>
            </a:r>
            <a:r>
              <a:rPr kumimoji="0" lang="en-US" altLang="en-US" sz="24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en-US" sz="2400" b="0" i="0" u="none" strike="noStrike" cap="none" normalizeH="0" baseline="0" smtClean="0">
                <a:ln>
                  <a:noFill/>
                </a:ln>
                <a:solidFill>
                  <a:srgbClr val="006666"/>
                </a:solidFill>
                <a:effectLst/>
                <a:latin typeface="Arial" panose="020B0604020202020204" pitchFamily="34" charset="0"/>
                <a:ea typeface="Times New Roman" panose="02020603050405020304" pitchFamily="18" charset="0"/>
                <a:cs typeface="Arial" panose="020B0604020202020204" pitchFamily="34" charset="0"/>
              </a:rPr>
              <a:t>10000</a:t>
            </a:r>
            <a:r>
              <a:rPr kumimoji="0" lang="en-US" altLang="en-US" sz="2400" b="0" i="0" u="none" strike="noStrike" cap="none" normalizeH="0" baseline="0" smtClean="0">
                <a:ln>
                  <a:noFill/>
                </a:ln>
                <a:solidFill>
                  <a:srgbClr val="666600"/>
                </a:solidFill>
                <a:effectLst/>
                <a:latin typeface="Arial" panose="020B0604020202020204" pitchFamily="34" charset="0"/>
                <a:ea typeface="Times New Roman" panose="02020603050405020304" pitchFamily="18"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smtClean="0">
                <a:ln>
                  <a:noFill/>
                </a:ln>
                <a:solidFill>
                  <a:srgbClr val="0000FF"/>
                </a:solidFill>
                <a:effectLst/>
                <a:latin typeface="Arial" panose="020B0604020202020204" pitchFamily="34" charset="0"/>
                <a:ea typeface="Times New Roman" panose="02020603050405020304" pitchFamily="18" charset="0"/>
                <a:cs typeface="Arial" panose="020B0604020202020204" pitchFamily="34" charset="0"/>
              </a:rPr>
              <a:t>Criterion</a:t>
            </a:r>
            <a:r>
              <a:rPr kumimoji="0" lang="en-US" altLang="en-US" sz="24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comments </a:t>
            </a:r>
            <a:r>
              <a:rPr kumimoji="0" lang="en-US" altLang="en-US" sz="2400" b="0" i="0" u="none" strike="noStrike" cap="none" normalizeH="0" baseline="0" smtClean="0">
                <a:ln>
                  <a:noFill/>
                </a:ln>
                <a:solidFill>
                  <a:srgbClr val="666600"/>
                </a:solidFill>
                <a:effectLst/>
                <a:latin typeface="Arial" panose="020B0604020202020204" pitchFamily="34" charset="0"/>
                <a:ea typeface="Times New Roman" panose="02020603050405020304" pitchFamily="18" charset="0"/>
                <a:cs typeface="Arial" panose="020B0604020202020204" pitchFamily="34" charset="0"/>
              </a:rPr>
              <a:t>=</a:t>
            </a:r>
            <a:r>
              <a:rPr kumimoji="0" lang="en-US" altLang="en-US" sz="24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en-US" sz="2400" b="0" i="0" u="none" strike="noStrike" cap="none" normalizeH="0" baseline="0" smtClean="0">
                <a:ln>
                  <a:noFill/>
                </a:ln>
                <a:solidFill>
                  <a:srgbClr val="0000FF"/>
                </a:solidFill>
                <a:effectLst/>
                <a:latin typeface="Arial" panose="020B0604020202020204" pitchFamily="34" charset="0"/>
                <a:ea typeface="Times New Roman" panose="02020603050405020304" pitchFamily="18" charset="0"/>
                <a:cs typeface="Arial" panose="020B0604020202020204" pitchFamily="34" charset="0"/>
              </a:rPr>
              <a:t>Restriction</a:t>
            </a:r>
            <a:r>
              <a:rPr kumimoji="0" lang="en-US" altLang="en-US" sz="2400" b="0" i="0" u="none" strike="noStrike" cap="none" normalizeH="0" baseline="0" smtClean="0">
                <a:ln>
                  <a:noFill/>
                </a:ln>
                <a:solidFill>
                  <a:srgbClr val="666600"/>
                </a:solidFill>
                <a:effectLst/>
                <a:latin typeface="Arial" panose="020B0604020202020204" pitchFamily="34" charset="0"/>
                <a:ea typeface="Times New Roman" panose="02020603050405020304" pitchFamily="18" charset="0"/>
                <a:cs typeface="Arial" panose="020B0604020202020204" pitchFamily="34" charset="0"/>
              </a:rPr>
              <a:t>.</a:t>
            </a:r>
            <a:r>
              <a:rPr kumimoji="0" lang="en-US" altLang="en-US" sz="24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gt</a:t>
            </a:r>
            <a:r>
              <a:rPr kumimoji="0" lang="en-US" altLang="en-US" sz="2400" b="0" i="0" u="none" strike="noStrike" cap="none" normalizeH="0" baseline="0" smtClean="0">
                <a:ln>
                  <a:noFill/>
                </a:ln>
                <a:solidFill>
                  <a:srgbClr val="666600"/>
                </a:solidFill>
                <a:effectLst/>
                <a:latin typeface="Arial" panose="020B0604020202020204" pitchFamily="34" charset="0"/>
                <a:ea typeface="Times New Roman" panose="02020603050405020304" pitchFamily="18" charset="0"/>
                <a:cs typeface="Arial" panose="020B0604020202020204" pitchFamily="34" charset="0"/>
              </a:rPr>
              <a:t>(</a:t>
            </a:r>
            <a:r>
              <a:rPr kumimoji="0" lang="en-US" altLang="en-US" sz="2400" b="0" i="0" u="none" strike="noStrike" cap="none" normalizeH="0" baseline="0" smtClean="0">
                <a:ln>
                  <a:noFill/>
                </a:ln>
                <a:solidFill>
                  <a:srgbClr val="A31515"/>
                </a:solidFill>
                <a:effectLst/>
                <a:latin typeface="Arial" panose="020B0604020202020204" pitchFamily="34" charset="0"/>
                <a:ea typeface="Times New Roman" panose="02020603050405020304" pitchFamily="18" charset="0"/>
                <a:cs typeface="Arial" panose="020B0604020202020204" pitchFamily="34" charset="0"/>
              </a:rPr>
              <a:t>"comments"</a:t>
            </a:r>
            <a:r>
              <a:rPr kumimoji="0" lang="en-US" altLang="en-US" sz="2400" b="0" i="0" u="none" strike="noStrike" cap="none" normalizeH="0" baseline="0" smtClean="0">
                <a:ln>
                  <a:noFill/>
                </a:ln>
                <a:solidFill>
                  <a:srgbClr val="666600"/>
                </a:solidFill>
                <a:effectLst/>
                <a:latin typeface="Arial" panose="020B0604020202020204" pitchFamily="34" charset="0"/>
                <a:ea typeface="Times New Roman" panose="02020603050405020304" pitchFamily="18" charset="0"/>
                <a:cs typeface="Arial" panose="020B0604020202020204" pitchFamily="34" charset="0"/>
              </a:rPr>
              <a:t>,</a:t>
            </a:r>
            <a:r>
              <a:rPr kumimoji="0" lang="en-US" altLang="en-US" sz="24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en-US" sz="2400" b="0" i="0" u="none" strike="noStrike" cap="none" normalizeH="0" baseline="0" smtClean="0">
                <a:ln>
                  <a:noFill/>
                </a:ln>
                <a:solidFill>
                  <a:srgbClr val="006666"/>
                </a:solidFill>
                <a:effectLst/>
                <a:latin typeface="Arial" panose="020B0604020202020204" pitchFamily="34" charset="0"/>
                <a:ea typeface="Times New Roman" panose="02020603050405020304" pitchFamily="18" charset="0"/>
                <a:cs typeface="Arial" panose="020B0604020202020204" pitchFamily="34" charset="0"/>
              </a:rPr>
              <a:t>10</a:t>
            </a:r>
            <a:r>
              <a:rPr kumimoji="0" lang="en-US" altLang="en-US" sz="2400" b="0" i="0" u="none" strike="noStrike" cap="none" normalizeH="0" baseline="0" smtClean="0">
                <a:ln>
                  <a:noFill/>
                </a:ln>
                <a:solidFill>
                  <a:srgbClr val="666600"/>
                </a:solidFill>
                <a:effectLst/>
                <a:latin typeface="Arial" panose="020B0604020202020204" pitchFamily="34" charset="0"/>
                <a:ea typeface="Times New Roman" panose="02020603050405020304" pitchFamily="18"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smtClean="0">
                <a:ln>
                  <a:noFill/>
                </a:ln>
                <a:solidFill>
                  <a:srgbClr val="0000FF"/>
                </a:solidFill>
                <a:effectLst/>
                <a:latin typeface="Arial" panose="020B0604020202020204" pitchFamily="34" charset="0"/>
                <a:ea typeface="Times New Roman" panose="02020603050405020304" pitchFamily="18" charset="0"/>
                <a:cs typeface="Arial" panose="020B0604020202020204" pitchFamily="34" charset="0"/>
              </a:rPr>
              <a:t>LogicalExpression</a:t>
            </a:r>
            <a:r>
              <a:rPr kumimoji="0" lang="en-US" altLang="en-US" sz="24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andExp </a:t>
            </a:r>
            <a:r>
              <a:rPr kumimoji="0" lang="en-US" altLang="en-US" sz="2400" b="0" i="0" u="none" strike="noStrike" cap="none" normalizeH="0" baseline="0" smtClean="0">
                <a:ln>
                  <a:noFill/>
                </a:ln>
                <a:solidFill>
                  <a:srgbClr val="666600"/>
                </a:solidFill>
                <a:effectLst/>
                <a:latin typeface="Arial" panose="020B0604020202020204" pitchFamily="34" charset="0"/>
                <a:ea typeface="Times New Roman" panose="02020603050405020304" pitchFamily="18" charset="0"/>
                <a:cs typeface="Arial" panose="020B0604020202020204" pitchFamily="34" charset="0"/>
              </a:rPr>
              <a:t>=</a:t>
            </a:r>
            <a:r>
              <a:rPr kumimoji="0" lang="en-US" altLang="en-US" sz="24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en-US" sz="2400" b="0" i="0" u="none" strike="noStrike" cap="none" normalizeH="0" baseline="0" smtClean="0">
                <a:ln>
                  <a:noFill/>
                </a:ln>
                <a:solidFill>
                  <a:srgbClr val="0000FF"/>
                </a:solidFill>
                <a:effectLst/>
                <a:latin typeface="Arial" panose="020B0604020202020204" pitchFamily="34" charset="0"/>
                <a:ea typeface="Times New Roman" panose="02020603050405020304" pitchFamily="18" charset="0"/>
                <a:cs typeface="Arial" panose="020B0604020202020204" pitchFamily="34" charset="0"/>
              </a:rPr>
              <a:t>Restrictions</a:t>
            </a:r>
            <a:r>
              <a:rPr kumimoji="0" lang="en-US" altLang="en-US" sz="2400" b="0" i="0" u="none" strike="noStrike" cap="none" normalizeH="0" baseline="0" smtClean="0">
                <a:ln>
                  <a:noFill/>
                </a:ln>
                <a:solidFill>
                  <a:srgbClr val="666600"/>
                </a:solidFill>
                <a:effectLst/>
                <a:latin typeface="Arial" panose="020B0604020202020204" pitchFamily="34" charset="0"/>
                <a:ea typeface="Times New Roman" panose="02020603050405020304" pitchFamily="18" charset="0"/>
                <a:cs typeface="Arial" panose="020B0604020202020204" pitchFamily="34" charset="0"/>
              </a:rPr>
              <a:t>.</a:t>
            </a:r>
            <a:r>
              <a:rPr kumimoji="0" lang="en-US" altLang="en-US" sz="2400" b="0" i="0" u="none" strike="noStrike" cap="none" normalizeH="0" baseline="0" smtClean="0">
                <a:ln>
                  <a:noFill/>
                </a:ln>
                <a:solidFill>
                  <a:srgbClr val="0000FF"/>
                </a:solidFill>
                <a:effectLst/>
                <a:latin typeface="Arial" panose="020B0604020202020204" pitchFamily="34" charset="0"/>
                <a:ea typeface="Times New Roman" panose="02020603050405020304" pitchFamily="18" charset="0"/>
                <a:cs typeface="Arial" panose="020B0604020202020204" pitchFamily="34" charset="0"/>
              </a:rPr>
              <a:t>and</a:t>
            </a:r>
            <a:r>
              <a:rPr kumimoji="0" lang="en-US" altLang="en-US" sz="2400" b="0" i="0" u="none" strike="noStrike" cap="none" normalizeH="0" baseline="0" smtClean="0">
                <a:ln>
                  <a:noFill/>
                </a:ln>
                <a:solidFill>
                  <a:srgbClr val="666600"/>
                </a:solidFill>
                <a:effectLst/>
                <a:latin typeface="Arial" panose="020B0604020202020204" pitchFamily="34" charset="0"/>
                <a:ea typeface="Times New Roman" panose="02020603050405020304" pitchFamily="18" charset="0"/>
                <a:cs typeface="Arial" panose="020B0604020202020204" pitchFamily="34" charset="0"/>
              </a:rPr>
              <a:t>(</a:t>
            </a:r>
            <a:r>
              <a:rPr kumimoji="0" lang="en-US" altLang="en-US" sz="24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views</a:t>
            </a:r>
            <a:r>
              <a:rPr kumimoji="0" lang="en-US" altLang="en-US" sz="2400" b="0" i="0" u="none" strike="noStrike" cap="none" normalizeH="0" baseline="0" smtClean="0">
                <a:ln>
                  <a:noFill/>
                </a:ln>
                <a:solidFill>
                  <a:srgbClr val="666600"/>
                </a:solidFill>
                <a:effectLst/>
                <a:latin typeface="Arial" panose="020B0604020202020204" pitchFamily="34" charset="0"/>
                <a:ea typeface="Times New Roman" panose="02020603050405020304" pitchFamily="18" charset="0"/>
                <a:cs typeface="Arial" panose="020B0604020202020204" pitchFamily="34" charset="0"/>
              </a:rPr>
              <a:t>,</a:t>
            </a:r>
            <a:r>
              <a:rPr kumimoji="0" lang="en-US" altLang="en-US" sz="24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comments</a:t>
            </a:r>
            <a:r>
              <a:rPr kumimoji="0" lang="en-US" altLang="en-US" sz="2400" b="0" i="0" u="none" strike="noStrike" cap="none" normalizeH="0" baseline="0" smtClean="0">
                <a:ln>
                  <a:noFill/>
                </a:ln>
                <a:solidFill>
                  <a:srgbClr val="666600"/>
                </a:solidFill>
                <a:effectLst/>
                <a:latin typeface="Arial" panose="020B0604020202020204" pitchFamily="34" charset="0"/>
                <a:ea typeface="Times New Roman" panose="02020603050405020304" pitchFamily="18" charset="0"/>
                <a:cs typeface="Arial" panose="020B0604020202020204" pitchFamily="34" charset="0"/>
              </a:rPr>
              <a:t>);</a:t>
            </a:r>
            <a:r>
              <a:rPr kumimoji="0" lang="en-US" altLang="en-US" sz="24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ctr</a:t>
            </a:r>
            <a:r>
              <a:rPr kumimoji="0" lang="en-US" altLang="en-US" sz="2400" b="0" i="0" u="none" strike="noStrike" cap="none" normalizeH="0" baseline="0" smtClean="0">
                <a:ln>
                  <a:noFill/>
                </a:ln>
                <a:solidFill>
                  <a:srgbClr val="666600"/>
                </a:solidFill>
                <a:effectLst/>
                <a:latin typeface="Arial" panose="020B0604020202020204" pitchFamily="34" charset="0"/>
                <a:ea typeface="Times New Roman" panose="02020603050405020304" pitchFamily="18" charset="0"/>
                <a:cs typeface="Arial" panose="020B0604020202020204" pitchFamily="34" charset="0"/>
              </a:rPr>
              <a:t>.</a:t>
            </a:r>
            <a:r>
              <a:rPr kumimoji="0" lang="en-US" altLang="en-US" sz="24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add</a:t>
            </a:r>
            <a:r>
              <a:rPr kumimoji="0" lang="en-US" altLang="en-US" sz="2400" b="0" i="0" u="none" strike="noStrike" cap="none" normalizeH="0" baseline="0" smtClean="0">
                <a:ln>
                  <a:noFill/>
                </a:ln>
                <a:solidFill>
                  <a:srgbClr val="666600"/>
                </a:solidFill>
                <a:effectLst/>
                <a:latin typeface="Arial" panose="020B0604020202020204" pitchFamily="34" charset="0"/>
                <a:ea typeface="Times New Roman" panose="02020603050405020304" pitchFamily="18" charset="0"/>
                <a:cs typeface="Arial" panose="020B0604020202020204" pitchFamily="34" charset="0"/>
              </a:rPr>
              <a:t>(</a:t>
            </a:r>
            <a:r>
              <a:rPr kumimoji="0" lang="en-US" altLang="en-US" sz="24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andExp</a:t>
            </a:r>
            <a:r>
              <a:rPr kumimoji="0" lang="en-US" altLang="en-US" sz="2400" b="0" i="0" u="none" strike="noStrike" cap="none" normalizeH="0" baseline="0" smtClean="0">
                <a:ln>
                  <a:noFill/>
                </a:ln>
                <a:solidFill>
                  <a:srgbClr val="666600"/>
                </a:solidFill>
                <a:effectLst/>
                <a:latin typeface="Arial" panose="020B0604020202020204" pitchFamily="34" charset="0"/>
                <a:ea typeface="Times New Roman" panose="02020603050405020304" pitchFamily="18"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smtClean="0">
                <a:ln>
                  <a:noFill/>
                </a:ln>
                <a:solidFill>
                  <a:srgbClr val="0000FF"/>
                </a:solidFill>
                <a:effectLst/>
                <a:latin typeface="Arial" panose="020B0604020202020204" pitchFamily="34" charset="0"/>
                <a:ea typeface="Times New Roman" panose="02020603050405020304" pitchFamily="18" charset="0"/>
                <a:cs typeface="Arial" panose="020B0604020202020204" pitchFamily="34" charset="0"/>
              </a:rPr>
              <a:t>LogicalExpression</a:t>
            </a:r>
            <a:r>
              <a:rPr kumimoji="0" lang="en-US" altLang="en-US" sz="24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orExp </a:t>
            </a:r>
            <a:r>
              <a:rPr kumimoji="0" lang="en-US" altLang="en-US" sz="2400" b="0" i="0" u="none" strike="noStrike" cap="none" normalizeH="0" baseline="0" smtClean="0">
                <a:ln>
                  <a:noFill/>
                </a:ln>
                <a:solidFill>
                  <a:srgbClr val="666600"/>
                </a:solidFill>
                <a:effectLst/>
                <a:latin typeface="Arial" panose="020B0604020202020204" pitchFamily="34" charset="0"/>
                <a:ea typeface="Times New Roman" panose="02020603050405020304" pitchFamily="18" charset="0"/>
                <a:cs typeface="Arial" panose="020B0604020202020204" pitchFamily="34" charset="0"/>
              </a:rPr>
              <a:t>=</a:t>
            </a:r>
            <a:r>
              <a:rPr kumimoji="0" lang="en-US" altLang="en-US" sz="24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en-US" sz="2400" b="0" i="0" u="none" strike="noStrike" cap="none" normalizeH="0" baseline="0" smtClean="0">
                <a:ln>
                  <a:noFill/>
                </a:ln>
                <a:solidFill>
                  <a:srgbClr val="0000FF"/>
                </a:solidFill>
                <a:effectLst/>
                <a:latin typeface="Arial" panose="020B0604020202020204" pitchFamily="34" charset="0"/>
                <a:ea typeface="Times New Roman" panose="02020603050405020304" pitchFamily="18" charset="0"/>
                <a:cs typeface="Arial" panose="020B0604020202020204" pitchFamily="34" charset="0"/>
              </a:rPr>
              <a:t>Restrictions</a:t>
            </a:r>
            <a:r>
              <a:rPr kumimoji="0" lang="en-US" altLang="en-US" sz="2400" b="0" i="0" u="none" strike="noStrike" cap="none" normalizeH="0" baseline="0" smtClean="0">
                <a:ln>
                  <a:noFill/>
                </a:ln>
                <a:solidFill>
                  <a:srgbClr val="666600"/>
                </a:solidFill>
                <a:effectLst/>
                <a:latin typeface="Arial" panose="020B0604020202020204" pitchFamily="34" charset="0"/>
                <a:ea typeface="Times New Roman" panose="02020603050405020304" pitchFamily="18" charset="0"/>
                <a:cs typeface="Arial" panose="020B0604020202020204" pitchFamily="34" charset="0"/>
              </a:rPr>
              <a:t>.</a:t>
            </a:r>
            <a:r>
              <a:rPr kumimoji="0" lang="en-US" altLang="en-US" sz="2400" b="0" i="0" u="none" strike="noStrike" cap="none" normalizeH="0" baseline="0" smtClean="0">
                <a:ln>
                  <a:noFill/>
                </a:ln>
                <a:solidFill>
                  <a:srgbClr val="0000FF"/>
                </a:solidFill>
                <a:effectLst/>
                <a:latin typeface="Arial" panose="020B0604020202020204" pitchFamily="34" charset="0"/>
                <a:ea typeface="Times New Roman" panose="02020603050405020304" pitchFamily="18" charset="0"/>
                <a:cs typeface="Arial" panose="020B0604020202020204" pitchFamily="34" charset="0"/>
              </a:rPr>
              <a:t>or</a:t>
            </a:r>
            <a:r>
              <a:rPr kumimoji="0" lang="en-US" altLang="en-US" sz="2400" b="0" i="0" u="none" strike="noStrike" cap="none" normalizeH="0" baseline="0" smtClean="0">
                <a:ln>
                  <a:noFill/>
                </a:ln>
                <a:solidFill>
                  <a:srgbClr val="666600"/>
                </a:solidFill>
                <a:effectLst/>
                <a:latin typeface="Arial" panose="020B0604020202020204" pitchFamily="34" charset="0"/>
                <a:ea typeface="Times New Roman" panose="02020603050405020304" pitchFamily="18" charset="0"/>
                <a:cs typeface="Arial" panose="020B0604020202020204" pitchFamily="34" charset="0"/>
              </a:rPr>
              <a:t>(</a:t>
            </a:r>
            <a:r>
              <a:rPr kumimoji="0" lang="en-US" altLang="en-US" sz="24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views</a:t>
            </a:r>
            <a:r>
              <a:rPr kumimoji="0" lang="en-US" altLang="en-US" sz="2400" b="0" i="0" u="none" strike="noStrike" cap="none" normalizeH="0" baseline="0" smtClean="0">
                <a:ln>
                  <a:noFill/>
                </a:ln>
                <a:solidFill>
                  <a:srgbClr val="666600"/>
                </a:solidFill>
                <a:effectLst/>
                <a:latin typeface="Arial" panose="020B0604020202020204" pitchFamily="34" charset="0"/>
                <a:ea typeface="Times New Roman" panose="02020603050405020304" pitchFamily="18" charset="0"/>
                <a:cs typeface="Arial" panose="020B0604020202020204" pitchFamily="34" charset="0"/>
              </a:rPr>
              <a:t>,</a:t>
            </a:r>
            <a:r>
              <a:rPr kumimoji="0" lang="en-US" altLang="en-US" sz="24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comments</a:t>
            </a:r>
            <a:r>
              <a:rPr kumimoji="0" lang="en-US" altLang="en-US" sz="2400" b="0" i="0" u="none" strike="noStrike" cap="none" normalizeH="0" baseline="0" smtClean="0">
                <a:ln>
                  <a:noFill/>
                </a:ln>
                <a:solidFill>
                  <a:srgbClr val="666600"/>
                </a:solidFill>
                <a:effectLst/>
                <a:latin typeface="Arial" panose="020B0604020202020204" pitchFamily="34" charset="0"/>
                <a:ea typeface="Times New Roman" panose="02020603050405020304" pitchFamily="18"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ctr</a:t>
            </a:r>
            <a:r>
              <a:rPr kumimoji="0" lang="en-US" altLang="en-US" sz="2400" b="0" i="0" u="none" strike="noStrike" cap="none" normalizeH="0" baseline="0" smtClean="0">
                <a:ln>
                  <a:noFill/>
                </a:ln>
                <a:solidFill>
                  <a:srgbClr val="666600"/>
                </a:solidFill>
                <a:effectLst/>
                <a:latin typeface="Arial" panose="020B0604020202020204" pitchFamily="34" charset="0"/>
                <a:ea typeface="Times New Roman" panose="02020603050405020304" pitchFamily="18" charset="0"/>
                <a:cs typeface="Arial" panose="020B0604020202020204" pitchFamily="34" charset="0"/>
              </a:rPr>
              <a:t>.</a:t>
            </a:r>
            <a:r>
              <a:rPr kumimoji="0" lang="en-US" altLang="en-US" sz="24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add</a:t>
            </a:r>
            <a:r>
              <a:rPr kumimoji="0" lang="en-US" altLang="en-US" sz="2400" b="0" i="0" u="none" strike="noStrike" cap="none" normalizeH="0" baseline="0" smtClean="0">
                <a:ln>
                  <a:noFill/>
                </a:ln>
                <a:solidFill>
                  <a:srgbClr val="666600"/>
                </a:solidFill>
                <a:effectLst/>
                <a:latin typeface="Arial" panose="020B0604020202020204" pitchFamily="34" charset="0"/>
                <a:ea typeface="Times New Roman" panose="02020603050405020304" pitchFamily="18" charset="0"/>
                <a:cs typeface="Arial" panose="020B0604020202020204" pitchFamily="34" charset="0"/>
              </a:rPr>
              <a:t>(</a:t>
            </a:r>
            <a:r>
              <a:rPr kumimoji="0" lang="en-US" altLang="en-US" sz="24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orExp</a:t>
            </a:r>
            <a:r>
              <a:rPr kumimoji="0" lang="en-US" altLang="en-US" sz="2400" b="0" i="0" u="none" strike="noStrike" cap="none" normalizeH="0" baseline="0" smtClean="0">
                <a:ln>
                  <a:noFill/>
                </a:ln>
                <a:solidFill>
                  <a:srgbClr val="666600"/>
                </a:solidFill>
                <a:effectLst/>
                <a:latin typeface="Arial" panose="020B0604020202020204" pitchFamily="34" charset="0"/>
                <a:ea typeface="Times New Roman" panose="02020603050405020304" pitchFamily="18"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smtClean="0">
                <a:ln>
                  <a:noFill/>
                </a:ln>
                <a:solidFill>
                  <a:srgbClr val="0000FF"/>
                </a:solidFill>
                <a:effectLst/>
                <a:latin typeface="Arial" panose="020B0604020202020204" pitchFamily="34" charset="0"/>
                <a:ea typeface="Times New Roman" panose="02020603050405020304" pitchFamily="18" charset="0"/>
                <a:cs typeface="Arial" panose="020B0604020202020204" pitchFamily="34" charset="0"/>
              </a:rPr>
              <a:t>List</a:t>
            </a:r>
            <a:r>
              <a:rPr kumimoji="0" lang="en-US" altLang="en-US" sz="24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results </a:t>
            </a:r>
            <a:r>
              <a:rPr kumimoji="0" lang="en-US" altLang="en-US" sz="2400" b="0" i="0" u="none" strike="noStrike" cap="none" normalizeH="0" baseline="0" smtClean="0">
                <a:ln>
                  <a:noFill/>
                </a:ln>
                <a:solidFill>
                  <a:srgbClr val="666600"/>
                </a:solidFill>
                <a:effectLst/>
                <a:latin typeface="Arial" panose="020B0604020202020204" pitchFamily="34" charset="0"/>
                <a:ea typeface="Times New Roman" panose="02020603050405020304" pitchFamily="18" charset="0"/>
                <a:cs typeface="Arial" panose="020B0604020202020204" pitchFamily="34" charset="0"/>
              </a:rPr>
              <a:t>=</a:t>
            </a:r>
            <a:r>
              <a:rPr kumimoji="0" lang="en-US" altLang="en-US" sz="24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ctr</a:t>
            </a:r>
            <a:r>
              <a:rPr kumimoji="0" lang="en-US" altLang="en-US" sz="2400" b="0" i="0" u="none" strike="noStrike" cap="none" normalizeH="0" baseline="0" smtClean="0">
                <a:ln>
                  <a:noFill/>
                </a:ln>
                <a:solidFill>
                  <a:srgbClr val="666600"/>
                </a:solidFill>
                <a:effectLst/>
                <a:latin typeface="Arial" panose="020B0604020202020204" pitchFamily="34" charset="0"/>
                <a:ea typeface="Times New Roman" panose="02020603050405020304" pitchFamily="18" charset="0"/>
                <a:cs typeface="Arial" panose="020B0604020202020204" pitchFamily="34" charset="0"/>
              </a:rPr>
              <a:t>.</a:t>
            </a:r>
            <a:r>
              <a:rPr kumimoji="0" lang="en-US" altLang="en-US" sz="24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list</a:t>
            </a:r>
            <a:r>
              <a:rPr kumimoji="0" lang="en-US" altLang="en-US" sz="2400" b="0" i="0" u="none" strike="noStrike" cap="none" normalizeH="0" baseline="0" smtClean="0">
                <a:ln>
                  <a:noFill/>
                </a:ln>
                <a:solidFill>
                  <a:srgbClr val="666600"/>
                </a:solidFill>
                <a:effectLst/>
                <a:latin typeface="Arial" panose="020B0604020202020204" pitchFamily="34" charset="0"/>
                <a:ea typeface="Times New Roman" panose="02020603050405020304" pitchFamily="18" charset="0"/>
                <a:cs typeface="Arial" panose="020B0604020202020204" pitchFamily="34" charset="0"/>
              </a:rPr>
              <a:t>();</a:t>
            </a:r>
            <a:endParaRPr kumimoji="0" lang="en-US" altLang="en-US" sz="24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151487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5006" y="1514941"/>
            <a:ext cx="7967228" cy="4355307"/>
          </a:xfrm>
        </p:spPr>
        <p:txBody>
          <a:bodyPr/>
          <a:lstStyle/>
          <a:p>
            <a:pPr marL="344488" lvl="1" indent="-284163" algn="just">
              <a:buFont typeface="Wingdings" panose="05000000000000000000" pitchFamily="2" charset="2"/>
              <a:buChar char="Ø"/>
            </a:pPr>
            <a:r>
              <a:rPr lang="en-US" sz="2400" b="1" smtClean="0"/>
              <a:t>Paging: </a:t>
            </a:r>
            <a:r>
              <a:rPr lang="en-US" sz="2400" smtClean="0"/>
              <a:t>sử </a:t>
            </a:r>
            <a:r>
              <a:rPr lang="en-US" sz="2400" err="1" smtClean="0"/>
              <a:t>dụng</a:t>
            </a:r>
            <a:r>
              <a:rPr lang="en-US" sz="2400" smtClean="0"/>
              <a:t> </a:t>
            </a:r>
            <a:r>
              <a:rPr lang="en-US" sz="2400" err="1" smtClean="0"/>
              <a:t>hàm</a:t>
            </a:r>
            <a:r>
              <a:rPr lang="en-US" sz="2400" smtClean="0"/>
              <a:t> </a:t>
            </a:r>
            <a:r>
              <a:rPr lang="en-US" sz="2400" err="1" smtClean="0"/>
              <a:t>được</a:t>
            </a:r>
            <a:r>
              <a:rPr lang="en-US" sz="2400" smtClean="0"/>
              <a:t> </a:t>
            </a:r>
            <a:r>
              <a:rPr lang="en-US" sz="2400" err="1" smtClean="0"/>
              <a:t>cung</a:t>
            </a:r>
            <a:r>
              <a:rPr lang="en-US" sz="2400" smtClean="0"/>
              <a:t> </a:t>
            </a:r>
            <a:r>
              <a:rPr lang="en-US" sz="2400" err="1" smtClean="0"/>
              <a:t>cấp</a:t>
            </a:r>
            <a:r>
              <a:rPr lang="en-US" sz="2400" smtClean="0"/>
              <a:t> </a:t>
            </a:r>
            <a:r>
              <a:rPr lang="en-US" sz="2400" err="1" smtClean="0"/>
              <a:t>bởi</a:t>
            </a:r>
            <a:r>
              <a:rPr lang="en-US" sz="2400" smtClean="0"/>
              <a:t> </a:t>
            </a:r>
            <a:r>
              <a:rPr lang="en-US" sz="2400" err="1" smtClean="0"/>
              <a:t>lớp</a:t>
            </a:r>
            <a:r>
              <a:rPr lang="en-US" sz="2400" smtClean="0"/>
              <a:t> </a:t>
            </a:r>
            <a:r>
              <a:rPr lang="en-US" sz="2400" b="1" smtClean="0"/>
              <a:t>Criteria</a:t>
            </a:r>
            <a:r>
              <a:rPr lang="en-US" sz="2400" smtClean="0"/>
              <a:t>: </a:t>
            </a:r>
            <a:r>
              <a:rPr lang="en-US" sz="2400" b="1" err="1"/>
              <a:t>setFirstResult</a:t>
            </a:r>
            <a:r>
              <a:rPr lang="en-US" sz="2400"/>
              <a:t> </a:t>
            </a:r>
            <a:r>
              <a:rPr lang="en-US" sz="2400" err="1"/>
              <a:t>và</a:t>
            </a:r>
            <a:r>
              <a:rPr lang="en-US" sz="2400"/>
              <a:t> </a:t>
            </a:r>
            <a:r>
              <a:rPr lang="en-US" sz="2400" b="1" err="1" smtClean="0"/>
              <a:t>setMaxResults</a:t>
            </a:r>
            <a:endParaRPr lang="en-US" sz="2400" b="1" smtClean="0"/>
          </a:p>
          <a:p>
            <a:pPr marL="344488" lvl="1" indent="-284163" algn="just">
              <a:buFont typeface="Wingdings" panose="05000000000000000000" pitchFamily="2" charset="2"/>
              <a:buChar char="Ø"/>
            </a:pPr>
            <a:endParaRPr lang="en-US" sz="2000" smtClean="0"/>
          </a:p>
          <a:p>
            <a:pPr marL="344488" lvl="1" indent="-284163">
              <a:buFont typeface="Wingdings" panose="05000000000000000000" pitchFamily="2" charset="2"/>
              <a:buChar char="Ø"/>
            </a:pPr>
            <a:endParaRPr lang="en-US" sz="2000"/>
          </a:p>
          <a:p>
            <a:pPr marL="344488" lvl="1" indent="-284163">
              <a:buFont typeface="Wingdings" panose="05000000000000000000" pitchFamily="2" charset="2"/>
              <a:buChar char="Ø"/>
            </a:pPr>
            <a:endParaRPr lang="en-US" sz="2000" smtClean="0"/>
          </a:p>
          <a:p>
            <a:pPr marL="344488" lvl="1" indent="-284163">
              <a:buFont typeface="Wingdings" panose="05000000000000000000" pitchFamily="2" charset="2"/>
              <a:buChar char="Ø"/>
            </a:pPr>
            <a:endParaRPr lang="en-US" sz="2000"/>
          </a:p>
          <a:p>
            <a:pPr marL="344488" lvl="1" indent="-284163">
              <a:buFont typeface="Wingdings" panose="05000000000000000000" pitchFamily="2" charset="2"/>
              <a:buChar char="Ø"/>
            </a:pPr>
            <a:endParaRPr lang="en-US" sz="2000" smtClean="0"/>
          </a:p>
          <a:p>
            <a:pPr marL="60325" lvl="1" indent="0" algn="just">
              <a:buNone/>
            </a:pPr>
            <a:r>
              <a:rPr lang="en-US" sz="2400" err="1" smtClean="0"/>
              <a:t>Câu</a:t>
            </a:r>
            <a:r>
              <a:rPr lang="en-US" sz="2400" smtClean="0"/>
              <a:t> </a:t>
            </a:r>
            <a:r>
              <a:rPr lang="en-US" sz="2400" err="1"/>
              <a:t>truy</a:t>
            </a:r>
            <a:r>
              <a:rPr lang="en-US" sz="2400"/>
              <a:t> </a:t>
            </a:r>
            <a:r>
              <a:rPr lang="en-US" sz="2400" err="1"/>
              <a:t>vấn</a:t>
            </a:r>
            <a:r>
              <a:rPr lang="en-US" sz="2400"/>
              <a:t> </a:t>
            </a:r>
            <a:r>
              <a:rPr lang="en-US" sz="2400" err="1"/>
              <a:t>sẽ</a:t>
            </a:r>
            <a:r>
              <a:rPr lang="en-US" sz="2400"/>
              <a:t> </a:t>
            </a:r>
            <a:r>
              <a:rPr lang="en-US" sz="2400" err="1"/>
              <a:t>lấy</a:t>
            </a:r>
            <a:r>
              <a:rPr lang="en-US" sz="2400"/>
              <a:t> </a:t>
            </a:r>
            <a:r>
              <a:rPr lang="en-US" sz="2400" err="1"/>
              <a:t>đối</a:t>
            </a:r>
            <a:r>
              <a:rPr lang="en-US" sz="2400"/>
              <a:t> </a:t>
            </a:r>
            <a:r>
              <a:rPr lang="en-US" sz="2400" err="1"/>
              <a:t>tượng</a:t>
            </a:r>
            <a:r>
              <a:rPr lang="en-US" sz="2400"/>
              <a:t> </a:t>
            </a:r>
            <a:r>
              <a:rPr lang="en-US" sz="2400" err="1"/>
              <a:t>từ</a:t>
            </a:r>
            <a:r>
              <a:rPr lang="en-US" sz="2400"/>
              <a:t> </a:t>
            </a:r>
            <a:r>
              <a:rPr lang="en-US" sz="2400" err="1"/>
              <a:t>vị</a:t>
            </a:r>
            <a:r>
              <a:rPr lang="en-US" sz="2400"/>
              <a:t> </a:t>
            </a:r>
            <a:r>
              <a:rPr lang="en-US" sz="2400" err="1"/>
              <a:t>trí</a:t>
            </a:r>
            <a:r>
              <a:rPr lang="en-US" sz="2400"/>
              <a:t> </a:t>
            </a:r>
            <a:r>
              <a:rPr lang="en-US" sz="2400" err="1"/>
              <a:t>thứ</a:t>
            </a:r>
            <a:r>
              <a:rPr lang="en-US" sz="2400"/>
              <a:t> 11 </a:t>
            </a:r>
            <a:r>
              <a:rPr lang="en-US" sz="2400" err="1"/>
              <a:t>đến</a:t>
            </a:r>
            <a:r>
              <a:rPr lang="en-US" sz="2400"/>
              <a:t> 20 (</a:t>
            </a:r>
            <a:r>
              <a:rPr lang="en-US" sz="2400" err="1"/>
              <a:t>trang</a:t>
            </a:r>
            <a:r>
              <a:rPr lang="en-US" sz="2400"/>
              <a:t> 2, </a:t>
            </a:r>
            <a:r>
              <a:rPr lang="en-US" sz="2400" err="1"/>
              <a:t>mỗi</a:t>
            </a:r>
            <a:r>
              <a:rPr lang="en-US" sz="2400"/>
              <a:t> </a:t>
            </a:r>
            <a:r>
              <a:rPr lang="en-US" sz="2400" err="1"/>
              <a:t>trang</a:t>
            </a:r>
            <a:r>
              <a:rPr lang="en-US" sz="2400"/>
              <a:t> 10 </a:t>
            </a:r>
            <a:r>
              <a:rPr lang="en-US" sz="2400" err="1"/>
              <a:t>kết</a:t>
            </a:r>
            <a:r>
              <a:rPr lang="en-US" sz="2400"/>
              <a:t> </a:t>
            </a:r>
            <a:r>
              <a:rPr lang="en-US" sz="2400" err="1"/>
              <a:t>quả</a:t>
            </a:r>
            <a:r>
              <a:rPr lang="en-US" sz="2400"/>
              <a:t>).</a:t>
            </a:r>
          </a:p>
          <a:p>
            <a:pPr marL="344488" lvl="1" indent="-284163">
              <a:buFont typeface="Wingdings" panose="05000000000000000000" pitchFamily="2" charset="2"/>
              <a:buChar char="Ø"/>
            </a:pPr>
            <a:endParaRPr lang="en-US" sz="2400"/>
          </a:p>
        </p:txBody>
      </p:sp>
      <p:sp>
        <p:nvSpPr>
          <p:cNvPr id="4" name="Slide Number Placeholder 3"/>
          <p:cNvSpPr>
            <a:spLocks noGrp="1"/>
          </p:cNvSpPr>
          <p:nvPr>
            <p:ph type="sldNum" sz="quarter" idx="12"/>
          </p:nvPr>
        </p:nvSpPr>
        <p:spPr>
          <a:xfrm>
            <a:off x="6553200" y="6007100"/>
            <a:ext cx="2133600" cy="476250"/>
          </a:xfrm>
        </p:spPr>
        <p:txBody>
          <a:bodyPr/>
          <a:lstStyle/>
          <a:p>
            <a:pPr>
              <a:defRPr/>
            </a:pPr>
            <a:fld id="{62912402-182E-467D-8198-A05C7261325A}" type="slidenum">
              <a:rPr lang="en-US" smtClean="0"/>
              <a:pPr>
                <a:defRPr/>
              </a:pPr>
              <a:t>43</a:t>
            </a:fld>
            <a:endParaRPr lang="en-US"/>
          </a:p>
        </p:txBody>
      </p:sp>
      <p:sp>
        <p:nvSpPr>
          <p:cNvPr id="5" name="Title 1"/>
          <p:cNvSpPr>
            <a:spLocks noGrp="1"/>
          </p:cNvSpPr>
          <p:nvPr>
            <p:ph type="title"/>
          </p:nvPr>
        </p:nvSpPr>
        <p:spPr>
          <a:xfrm>
            <a:off x="457200" y="548680"/>
            <a:ext cx="8229600" cy="907741"/>
          </a:xfrm>
        </p:spPr>
        <p:txBody>
          <a:bodyPr/>
          <a:lstStyle/>
          <a:p>
            <a:r>
              <a:rPr lang="en-US" sz="3200"/>
              <a:t>CRITERIA </a:t>
            </a:r>
            <a:r>
              <a:rPr lang="en-US" sz="3200" smtClean="0"/>
              <a:t>QUERY (</a:t>
            </a:r>
            <a:r>
              <a:rPr lang="en-US" sz="3200" err="1" smtClean="0"/>
              <a:t>tt</a:t>
            </a:r>
            <a:r>
              <a:rPr lang="en-US" sz="3200" smtClean="0"/>
              <a:t>)</a:t>
            </a:r>
            <a:endParaRPr lang="en-US" sz="3200"/>
          </a:p>
        </p:txBody>
      </p:sp>
      <p:sp>
        <p:nvSpPr>
          <p:cNvPr id="6" name="Rectangle 1"/>
          <p:cNvSpPr>
            <a:spLocks noChangeArrowheads="1"/>
          </p:cNvSpPr>
          <p:nvPr/>
        </p:nvSpPr>
        <p:spPr bwMode="auto">
          <a:xfrm>
            <a:off x="788994" y="2522418"/>
            <a:ext cx="7653240" cy="1477328"/>
          </a:xfrm>
          <a:prstGeom prst="rect">
            <a:avLst/>
          </a:prstGeom>
          <a:solidFill>
            <a:srgbClr val="FFFD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28528"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smtClean="0">
                <a:ln>
                  <a:noFill/>
                </a:ln>
                <a:solidFill>
                  <a:srgbClr val="0000FF"/>
                </a:solidFill>
                <a:effectLst/>
                <a:latin typeface="Arial" panose="020B0604020202020204" pitchFamily="34" charset="0"/>
                <a:ea typeface="Times New Roman" panose="02020603050405020304" pitchFamily="18" charset="0"/>
                <a:cs typeface="Arial" panose="020B0604020202020204" pitchFamily="34" charset="0"/>
              </a:rPr>
              <a:t>Criteria</a:t>
            </a:r>
            <a:r>
              <a:rPr kumimoji="0" lang="en-US" altLang="en-US" sz="24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en-US" sz="2400" b="0" i="0" u="none" strike="noStrike" cap="none" normalizeH="0" baseline="0" err="1"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ctr</a:t>
            </a:r>
            <a:r>
              <a:rPr kumimoji="0" lang="en-US" altLang="en-US" sz="24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en-US" sz="2400" b="0" i="0" u="none" strike="noStrike" cap="none" normalizeH="0" baseline="0" smtClean="0">
                <a:ln>
                  <a:noFill/>
                </a:ln>
                <a:solidFill>
                  <a:srgbClr val="666600"/>
                </a:solidFill>
                <a:effectLst/>
                <a:latin typeface="Arial" panose="020B0604020202020204" pitchFamily="34" charset="0"/>
                <a:ea typeface="Times New Roman" panose="02020603050405020304" pitchFamily="18" charset="0"/>
                <a:cs typeface="Arial" panose="020B0604020202020204" pitchFamily="34" charset="0"/>
              </a:rPr>
              <a:t>=</a:t>
            </a:r>
            <a:r>
              <a:rPr kumimoji="0" lang="en-US" altLang="en-US" sz="24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en-US" sz="2400" b="0" i="0" u="none" strike="noStrike" cap="none" normalizeH="0" baseline="0" err="1"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session</a:t>
            </a:r>
            <a:r>
              <a:rPr kumimoji="0" lang="en-US" altLang="en-US" sz="2400" b="0" i="0" u="none" strike="noStrike" cap="none" normalizeH="0" baseline="0" err="1" smtClean="0">
                <a:ln>
                  <a:noFill/>
                </a:ln>
                <a:solidFill>
                  <a:srgbClr val="666600"/>
                </a:solidFill>
                <a:effectLst/>
                <a:latin typeface="Arial" panose="020B0604020202020204" pitchFamily="34" charset="0"/>
                <a:ea typeface="Times New Roman" panose="02020603050405020304" pitchFamily="18" charset="0"/>
                <a:cs typeface="Arial" panose="020B0604020202020204" pitchFamily="34" charset="0"/>
              </a:rPr>
              <a:t>.</a:t>
            </a:r>
            <a:r>
              <a:rPr kumimoji="0" lang="en-US" altLang="en-US" sz="2400" b="0" i="0" u="none" strike="noStrike" cap="none" normalizeH="0" baseline="0" err="1"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createCriteria</a:t>
            </a:r>
            <a:r>
              <a:rPr kumimoji="0" lang="en-US" altLang="en-US" sz="2400" b="0" i="0" u="none" strike="noStrike" cap="none" normalizeH="0" baseline="0" smtClean="0">
                <a:ln>
                  <a:noFill/>
                </a:ln>
                <a:solidFill>
                  <a:srgbClr val="666600"/>
                </a:solidFill>
                <a:effectLst/>
                <a:latin typeface="Arial" panose="020B0604020202020204" pitchFamily="34" charset="0"/>
                <a:ea typeface="Times New Roman" panose="02020603050405020304" pitchFamily="18" charset="0"/>
                <a:cs typeface="Arial" panose="020B0604020202020204" pitchFamily="34" charset="0"/>
              </a:rPr>
              <a:t>(</a:t>
            </a:r>
            <a:r>
              <a:rPr kumimoji="0" lang="en-US" altLang="en-US" sz="2400" b="0" i="0" u="none" strike="noStrike" cap="none" normalizeH="0" baseline="0" err="1" smtClean="0">
                <a:ln>
                  <a:noFill/>
                </a:ln>
                <a:solidFill>
                  <a:srgbClr val="0000FF"/>
                </a:solidFill>
                <a:effectLst/>
                <a:latin typeface="Arial" panose="020B0604020202020204" pitchFamily="34" charset="0"/>
                <a:ea typeface="Times New Roman" panose="02020603050405020304" pitchFamily="18" charset="0"/>
                <a:cs typeface="Arial" panose="020B0604020202020204" pitchFamily="34" charset="0"/>
              </a:rPr>
              <a:t>Articles</a:t>
            </a:r>
            <a:r>
              <a:rPr kumimoji="0" lang="en-US" altLang="en-US" sz="2400" b="0" i="0" u="none" strike="noStrike" cap="none" normalizeH="0" baseline="0" err="1" smtClean="0">
                <a:ln>
                  <a:noFill/>
                </a:ln>
                <a:solidFill>
                  <a:srgbClr val="666600"/>
                </a:solidFill>
                <a:effectLst/>
                <a:latin typeface="Arial" panose="020B0604020202020204" pitchFamily="34" charset="0"/>
                <a:ea typeface="Times New Roman" panose="02020603050405020304" pitchFamily="18" charset="0"/>
                <a:cs typeface="Arial" panose="020B0604020202020204" pitchFamily="34" charset="0"/>
              </a:rPr>
              <a:t>.</a:t>
            </a:r>
            <a:r>
              <a:rPr kumimoji="0" lang="en-US" altLang="en-US" sz="2400" b="0" i="0" u="none" strike="noStrike" cap="none" normalizeH="0" baseline="0" err="1" smtClean="0">
                <a:ln>
                  <a:noFill/>
                </a:ln>
                <a:solidFill>
                  <a:srgbClr val="0000FF"/>
                </a:solidFill>
                <a:effectLst/>
                <a:latin typeface="Arial" panose="020B0604020202020204" pitchFamily="34" charset="0"/>
                <a:ea typeface="Times New Roman" panose="02020603050405020304" pitchFamily="18" charset="0"/>
                <a:cs typeface="Arial" panose="020B0604020202020204" pitchFamily="34" charset="0"/>
              </a:rPr>
              <a:t>class</a:t>
            </a:r>
            <a:r>
              <a:rPr kumimoji="0" lang="en-US" altLang="en-US" sz="2400" b="0" i="0" u="none" strike="noStrike" cap="none" normalizeH="0" baseline="0" smtClean="0">
                <a:ln>
                  <a:noFill/>
                </a:ln>
                <a:solidFill>
                  <a:srgbClr val="666600"/>
                </a:solidFill>
                <a:effectLst/>
                <a:latin typeface="Arial" panose="020B0604020202020204" pitchFamily="34" charset="0"/>
                <a:ea typeface="Times New Roman" panose="02020603050405020304" pitchFamily="18"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err="1"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ctr</a:t>
            </a:r>
            <a:r>
              <a:rPr kumimoji="0" lang="en-US" altLang="en-US" sz="2400" b="0" i="0" u="none" strike="noStrike" cap="none" normalizeH="0" baseline="0" err="1" smtClean="0">
                <a:ln>
                  <a:noFill/>
                </a:ln>
                <a:solidFill>
                  <a:srgbClr val="666600"/>
                </a:solidFill>
                <a:effectLst/>
                <a:latin typeface="Arial" panose="020B0604020202020204" pitchFamily="34" charset="0"/>
                <a:ea typeface="Times New Roman" panose="02020603050405020304" pitchFamily="18" charset="0"/>
                <a:cs typeface="Arial" panose="020B0604020202020204" pitchFamily="34" charset="0"/>
              </a:rPr>
              <a:t>.</a:t>
            </a:r>
            <a:r>
              <a:rPr kumimoji="0" lang="en-US" altLang="en-US" sz="2400" b="0" i="0" u="none" strike="noStrike" cap="none" normalizeH="0" baseline="0" err="1"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setFirstResult</a:t>
            </a:r>
            <a:r>
              <a:rPr kumimoji="0" lang="en-US" altLang="en-US" sz="2400" b="0" i="0" u="none" strike="noStrike" cap="none" normalizeH="0" baseline="0" smtClean="0">
                <a:ln>
                  <a:noFill/>
                </a:ln>
                <a:solidFill>
                  <a:srgbClr val="666600"/>
                </a:solidFill>
                <a:effectLst/>
                <a:latin typeface="Arial" panose="020B0604020202020204" pitchFamily="34" charset="0"/>
                <a:ea typeface="Times New Roman" panose="02020603050405020304" pitchFamily="18" charset="0"/>
                <a:cs typeface="Arial" panose="020B0604020202020204" pitchFamily="34" charset="0"/>
              </a:rPr>
              <a:t>(</a:t>
            </a:r>
            <a:r>
              <a:rPr kumimoji="0" lang="en-US" altLang="en-US" sz="2400" b="0" i="0" u="none" strike="noStrike" cap="none" normalizeH="0" baseline="0" smtClean="0">
                <a:ln>
                  <a:noFill/>
                </a:ln>
                <a:solidFill>
                  <a:srgbClr val="006666"/>
                </a:solidFill>
                <a:effectLst/>
                <a:latin typeface="Arial" panose="020B0604020202020204" pitchFamily="34" charset="0"/>
                <a:ea typeface="Times New Roman" panose="02020603050405020304" pitchFamily="18" charset="0"/>
                <a:cs typeface="Arial" panose="020B0604020202020204" pitchFamily="34" charset="0"/>
              </a:rPr>
              <a:t>11</a:t>
            </a:r>
            <a:r>
              <a:rPr kumimoji="0" lang="en-US" altLang="en-US" sz="2400" b="0" i="0" u="none" strike="noStrike" cap="none" normalizeH="0" baseline="0" smtClean="0">
                <a:ln>
                  <a:noFill/>
                </a:ln>
                <a:solidFill>
                  <a:srgbClr val="666600"/>
                </a:solidFill>
                <a:effectLst/>
                <a:latin typeface="Arial" panose="020B0604020202020204" pitchFamily="34" charset="0"/>
                <a:ea typeface="Times New Roman" panose="02020603050405020304" pitchFamily="18"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err="1"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ctr</a:t>
            </a:r>
            <a:r>
              <a:rPr kumimoji="0" lang="en-US" altLang="en-US" sz="2400" b="0" i="0" u="none" strike="noStrike" cap="none" normalizeH="0" baseline="0" err="1" smtClean="0">
                <a:ln>
                  <a:noFill/>
                </a:ln>
                <a:solidFill>
                  <a:srgbClr val="666600"/>
                </a:solidFill>
                <a:effectLst/>
                <a:latin typeface="Arial" panose="020B0604020202020204" pitchFamily="34" charset="0"/>
                <a:ea typeface="Times New Roman" panose="02020603050405020304" pitchFamily="18" charset="0"/>
                <a:cs typeface="Arial" panose="020B0604020202020204" pitchFamily="34" charset="0"/>
              </a:rPr>
              <a:t>.</a:t>
            </a:r>
            <a:r>
              <a:rPr kumimoji="0" lang="en-US" altLang="en-US" sz="2400" b="0" i="0" u="none" strike="noStrike" cap="none" normalizeH="0" baseline="0" err="1"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setMaxResults</a:t>
            </a:r>
            <a:r>
              <a:rPr kumimoji="0" lang="en-US" altLang="en-US" sz="2400" b="0" i="0" u="none" strike="noStrike" cap="none" normalizeH="0" baseline="0" smtClean="0">
                <a:ln>
                  <a:noFill/>
                </a:ln>
                <a:solidFill>
                  <a:srgbClr val="666600"/>
                </a:solidFill>
                <a:effectLst/>
                <a:latin typeface="Arial" panose="020B0604020202020204" pitchFamily="34" charset="0"/>
                <a:ea typeface="Times New Roman" panose="02020603050405020304" pitchFamily="18" charset="0"/>
                <a:cs typeface="Arial" panose="020B0604020202020204" pitchFamily="34" charset="0"/>
              </a:rPr>
              <a:t>(</a:t>
            </a:r>
            <a:r>
              <a:rPr kumimoji="0" lang="en-US" altLang="en-US" sz="2400" b="0" i="0" u="none" strike="noStrike" cap="none" normalizeH="0" baseline="0" smtClean="0">
                <a:ln>
                  <a:noFill/>
                </a:ln>
                <a:solidFill>
                  <a:srgbClr val="006666"/>
                </a:solidFill>
                <a:effectLst/>
                <a:latin typeface="Arial" panose="020B0604020202020204" pitchFamily="34" charset="0"/>
                <a:ea typeface="Times New Roman" panose="02020603050405020304" pitchFamily="18" charset="0"/>
                <a:cs typeface="Arial" panose="020B0604020202020204" pitchFamily="34" charset="0"/>
              </a:rPr>
              <a:t>20</a:t>
            </a:r>
            <a:r>
              <a:rPr kumimoji="0" lang="en-US" altLang="en-US" sz="2400" b="0" i="0" u="none" strike="noStrike" cap="none" normalizeH="0" baseline="0" smtClean="0">
                <a:ln>
                  <a:noFill/>
                </a:ln>
                <a:solidFill>
                  <a:srgbClr val="666600"/>
                </a:solidFill>
                <a:effectLst/>
                <a:latin typeface="Arial" panose="020B0604020202020204" pitchFamily="34" charset="0"/>
                <a:ea typeface="Times New Roman" panose="02020603050405020304" pitchFamily="18"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smtClean="0">
                <a:ln>
                  <a:noFill/>
                </a:ln>
                <a:solidFill>
                  <a:srgbClr val="0000FF"/>
                </a:solidFill>
                <a:effectLst/>
                <a:latin typeface="Arial" panose="020B0604020202020204" pitchFamily="34" charset="0"/>
                <a:ea typeface="Times New Roman" panose="02020603050405020304" pitchFamily="18" charset="0"/>
                <a:cs typeface="Arial" panose="020B0604020202020204" pitchFamily="34" charset="0"/>
              </a:rPr>
              <a:t>List</a:t>
            </a:r>
            <a:r>
              <a:rPr kumimoji="0" lang="en-US" altLang="en-US" sz="24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results </a:t>
            </a:r>
            <a:r>
              <a:rPr kumimoji="0" lang="en-US" altLang="en-US" sz="2400" b="0" i="0" u="none" strike="noStrike" cap="none" normalizeH="0" baseline="0" smtClean="0">
                <a:ln>
                  <a:noFill/>
                </a:ln>
                <a:solidFill>
                  <a:srgbClr val="666600"/>
                </a:solidFill>
                <a:effectLst/>
                <a:latin typeface="Arial" panose="020B0604020202020204" pitchFamily="34" charset="0"/>
                <a:ea typeface="Times New Roman" panose="02020603050405020304" pitchFamily="18" charset="0"/>
                <a:cs typeface="Arial" panose="020B0604020202020204" pitchFamily="34" charset="0"/>
              </a:rPr>
              <a:t>=</a:t>
            </a:r>
            <a:r>
              <a:rPr kumimoji="0" lang="en-US" altLang="en-US" sz="24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en-US" sz="2400" b="0" i="0" u="none" strike="noStrike" cap="none" normalizeH="0" baseline="0" err="1"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ctr</a:t>
            </a:r>
            <a:r>
              <a:rPr kumimoji="0" lang="en-US" altLang="en-US" sz="2400" b="0" i="0" u="none" strike="noStrike" cap="none" normalizeH="0" baseline="0" err="1" smtClean="0">
                <a:ln>
                  <a:noFill/>
                </a:ln>
                <a:solidFill>
                  <a:srgbClr val="666600"/>
                </a:solidFill>
                <a:effectLst/>
                <a:latin typeface="Arial" panose="020B0604020202020204" pitchFamily="34" charset="0"/>
                <a:ea typeface="Times New Roman" panose="02020603050405020304" pitchFamily="18" charset="0"/>
                <a:cs typeface="Arial" panose="020B0604020202020204" pitchFamily="34" charset="0"/>
              </a:rPr>
              <a:t>.</a:t>
            </a:r>
            <a:r>
              <a:rPr kumimoji="0" lang="en-US" altLang="en-US" sz="2400" b="0" i="0" u="none" strike="noStrike" cap="none" normalizeH="0" baseline="0" err="1"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list</a:t>
            </a:r>
            <a:r>
              <a:rPr kumimoji="0" lang="en-US" altLang="en-US" sz="2400" b="0" i="0" u="none" strike="noStrike" cap="none" normalizeH="0" baseline="0" smtClean="0">
                <a:ln>
                  <a:noFill/>
                </a:ln>
                <a:solidFill>
                  <a:srgbClr val="666600"/>
                </a:solidFill>
                <a:effectLst/>
                <a:latin typeface="Arial" panose="020B0604020202020204" pitchFamily="34" charset="0"/>
                <a:ea typeface="Times New Roman" panose="02020603050405020304" pitchFamily="18" charset="0"/>
                <a:cs typeface="Arial" panose="020B0604020202020204" pitchFamily="34" charset="0"/>
              </a:rPr>
              <a:t>();</a:t>
            </a:r>
            <a:endParaRPr kumimoji="0" lang="en-US" altLang="en-US" sz="24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828443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4684"/>
            <a:ext cx="8229600" cy="832954"/>
          </a:xfrm>
        </p:spPr>
        <p:txBody>
          <a:bodyPr/>
          <a:lstStyle/>
          <a:p>
            <a:r>
              <a:rPr lang="en-US" sz="3200"/>
              <a:t>CRITERIA </a:t>
            </a:r>
            <a:r>
              <a:rPr lang="en-US" sz="3200" smtClean="0"/>
              <a:t>QUERY (</a:t>
            </a:r>
            <a:r>
              <a:rPr lang="en-US" sz="3200"/>
              <a:t>tt)</a:t>
            </a:r>
          </a:p>
        </p:txBody>
      </p:sp>
      <p:sp>
        <p:nvSpPr>
          <p:cNvPr id="3" name="Content Placeholder 2"/>
          <p:cNvSpPr>
            <a:spLocks noGrp="1"/>
          </p:cNvSpPr>
          <p:nvPr>
            <p:ph idx="1"/>
          </p:nvPr>
        </p:nvSpPr>
        <p:spPr>
          <a:xfrm>
            <a:off x="457200" y="1417638"/>
            <a:ext cx="8229600" cy="3700463"/>
          </a:xfrm>
        </p:spPr>
        <p:txBody>
          <a:bodyPr/>
          <a:lstStyle/>
          <a:p>
            <a:pPr>
              <a:buFont typeface="Wingdings" panose="05000000000000000000" pitchFamily="2" charset="2"/>
              <a:buChar char="Ø"/>
            </a:pPr>
            <a:r>
              <a:rPr lang="en-US" sz="2400" b="1" smtClean="0"/>
              <a:t>Sorting: </a:t>
            </a:r>
            <a:r>
              <a:rPr lang="en-US" sz="2400" smtClean="0"/>
              <a:t>sử </a:t>
            </a:r>
            <a:r>
              <a:rPr lang="en-US" sz="2400"/>
              <a:t>dụng </a:t>
            </a:r>
            <a:r>
              <a:rPr lang="en-US" sz="2400" b="1"/>
              <a:t>addOrder()</a:t>
            </a:r>
            <a:r>
              <a:rPr lang="en-US" sz="2400"/>
              <a:t>, với tham </a:t>
            </a:r>
            <a:r>
              <a:rPr lang="en-US" sz="2400" smtClean="0"/>
              <a:t>số là</a:t>
            </a:r>
            <a:r>
              <a:rPr lang="en-US" sz="2400"/>
              <a:t> </a:t>
            </a:r>
            <a:r>
              <a:rPr lang="en-US" sz="2400" b="1"/>
              <a:t>Order.desc()</a:t>
            </a:r>
            <a:r>
              <a:rPr lang="en-US" sz="2400"/>
              <a:t> hoặc </a:t>
            </a:r>
            <a:r>
              <a:rPr lang="en-US" sz="2400" b="1"/>
              <a:t>Order.asc</a:t>
            </a:r>
            <a:r>
              <a:rPr lang="en-US" sz="2400" b="1" smtClean="0"/>
              <a:t>()</a:t>
            </a:r>
            <a:endParaRPr lang="en-US" sz="2400"/>
          </a:p>
          <a:p>
            <a:pPr>
              <a:buFont typeface="Wingdings" panose="05000000000000000000" pitchFamily="2" charset="2"/>
              <a:buChar char="Ø"/>
            </a:pPr>
            <a:endParaRPr lang="en-US" sz="2400" b="1" smtClean="0"/>
          </a:p>
          <a:p>
            <a:pPr>
              <a:buFont typeface="Wingdings" panose="05000000000000000000" pitchFamily="2" charset="2"/>
              <a:buChar char="Ø"/>
            </a:pPr>
            <a:endParaRPr lang="en-US" sz="2400" b="1" smtClean="0"/>
          </a:p>
          <a:p>
            <a:pPr>
              <a:buFont typeface="Wingdings" panose="05000000000000000000" pitchFamily="2" charset="2"/>
              <a:buChar char="Ø"/>
            </a:pPr>
            <a:endParaRPr lang="en-US" sz="2400" b="1"/>
          </a:p>
          <a:p>
            <a:pPr>
              <a:buFont typeface="Wingdings" panose="05000000000000000000" pitchFamily="2" charset="2"/>
              <a:buChar char="Ø"/>
            </a:pPr>
            <a:endParaRPr lang="en-US" sz="2400" b="1" smtClean="0"/>
          </a:p>
          <a:p>
            <a:pPr>
              <a:buFont typeface="Wingdings" panose="05000000000000000000" pitchFamily="2" charset="2"/>
              <a:buChar char="Ø"/>
            </a:pPr>
            <a:endParaRPr lang="en-US" sz="2400" b="1"/>
          </a:p>
          <a:p>
            <a:pPr>
              <a:buFont typeface="Wingdings" panose="05000000000000000000" pitchFamily="2" charset="2"/>
              <a:buChar char="Ø"/>
            </a:pPr>
            <a:r>
              <a:rPr lang="en-US" sz="2400"/>
              <a:t>Để thêm nhiều Order, chúng ta chỉ việc ghi như </a:t>
            </a:r>
            <a:r>
              <a:rPr lang="en-US" sz="2400" smtClean="0"/>
              <a:t>sau:</a:t>
            </a:r>
          </a:p>
          <a:p>
            <a:pPr>
              <a:buFont typeface="Wingdings" panose="05000000000000000000" pitchFamily="2" charset="2"/>
              <a:buChar char="Ø"/>
            </a:pPr>
            <a:endParaRPr lang="en-US" sz="2400" b="1"/>
          </a:p>
        </p:txBody>
      </p:sp>
      <p:sp>
        <p:nvSpPr>
          <p:cNvPr id="4" name="Slide Number Placeholder 3"/>
          <p:cNvSpPr>
            <a:spLocks noGrp="1"/>
          </p:cNvSpPr>
          <p:nvPr>
            <p:ph type="sldNum" sz="quarter" idx="12"/>
          </p:nvPr>
        </p:nvSpPr>
        <p:spPr>
          <a:xfrm>
            <a:off x="6553200" y="6007100"/>
            <a:ext cx="2133600" cy="476250"/>
          </a:xfrm>
        </p:spPr>
        <p:txBody>
          <a:bodyPr/>
          <a:lstStyle/>
          <a:p>
            <a:pPr>
              <a:defRPr/>
            </a:pPr>
            <a:fld id="{62912402-182E-467D-8198-A05C7261325A}" type="slidenum">
              <a:rPr lang="en-US" smtClean="0"/>
              <a:pPr>
                <a:defRPr/>
              </a:pPr>
              <a:t>44</a:t>
            </a:fld>
            <a:endParaRPr lang="en-US"/>
          </a:p>
        </p:txBody>
      </p:sp>
      <p:sp>
        <p:nvSpPr>
          <p:cNvPr id="5" name="Rectangle 1"/>
          <p:cNvSpPr>
            <a:spLocks noChangeArrowheads="1"/>
          </p:cNvSpPr>
          <p:nvPr/>
        </p:nvSpPr>
        <p:spPr bwMode="auto">
          <a:xfrm>
            <a:off x="706163" y="2507652"/>
            <a:ext cx="7430233" cy="1477328"/>
          </a:xfrm>
          <a:prstGeom prst="rect">
            <a:avLst/>
          </a:prstGeom>
          <a:solidFill>
            <a:srgbClr val="FFFD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28528"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smtClean="0">
                <a:ln>
                  <a:noFill/>
                </a:ln>
                <a:solidFill>
                  <a:srgbClr val="0000FF"/>
                </a:solidFill>
                <a:effectLst/>
                <a:ea typeface="Times New Roman" panose="02020603050405020304" pitchFamily="18" charset="0"/>
                <a:cs typeface="Arial" panose="020B0604020202020204" pitchFamily="34" charset="0"/>
              </a:rPr>
              <a:t>Criteria</a:t>
            </a:r>
            <a:r>
              <a:rPr kumimoji="0" lang="en-US" altLang="en-US" sz="2400" b="0" i="0" u="none" strike="noStrike" cap="none" normalizeH="0" baseline="0" smtClean="0">
                <a:ln>
                  <a:noFill/>
                </a:ln>
                <a:solidFill>
                  <a:srgbClr val="000000"/>
                </a:solidFill>
                <a:effectLst/>
                <a:ea typeface="Times New Roman" panose="02020603050405020304" pitchFamily="18" charset="0"/>
                <a:cs typeface="Arial" panose="020B0604020202020204" pitchFamily="34" charset="0"/>
              </a:rPr>
              <a:t> ctr </a:t>
            </a:r>
            <a:r>
              <a:rPr kumimoji="0" lang="en-US" altLang="en-US" sz="2400" b="0" i="0" u="none" strike="noStrike" cap="none" normalizeH="0" baseline="0" smtClean="0">
                <a:ln>
                  <a:noFill/>
                </a:ln>
                <a:solidFill>
                  <a:srgbClr val="666600"/>
                </a:solidFill>
                <a:effectLst/>
                <a:ea typeface="Times New Roman" panose="02020603050405020304" pitchFamily="18" charset="0"/>
                <a:cs typeface="Arial" panose="020B0604020202020204" pitchFamily="34" charset="0"/>
              </a:rPr>
              <a:t>=</a:t>
            </a:r>
            <a:r>
              <a:rPr kumimoji="0" lang="en-US" altLang="en-US" sz="2400" b="0" i="0" u="none" strike="noStrike" cap="none" normalizeH="0" baseline="0" smtClean="0">
                <a:ln>
                  <a:noFill/>
                </a:ln>
                <a:solidFill>
                  <a:srgbClr val="000000"/>
                </a:solidFill>
                <a:effectLst/>
                <a:ea typeface="Times New Roman" panose="02020603050405020304" pitchFamily="18" charset="0"/>
                <a:cs typeface="Arial" panose="020B0604020202020204" pitchFamily="34" charset="0"/>
              </a:rPr>
              <a:t> session</a:t>
            </a:r>
            <a:r>
              <a:rPr kumimoji="0" lang="en-US" altLang="en-US" sz="2400" b="0" i="0" u="none" strike="noStrike" cap="none" normalizeH="0" baseline="0" smtClean="0">
                <a:ln>
                  <a:noFill/>
                </a:ln>
                <a:solidFill>
                  <a:srgbClr val="666600"/>
                </a:solidFill>
                <a:effectLst/>
                <a:ea typeface="Times New Roman" panose="02020603050405020304" pitchFamily="18" charset="0"/>
                <a:cs typeface="Arial" panose="020B0604020202020204" pitchFamily="34" charset="0"/>
              </a:rPr>
              <a:t>.</a:t>
            </a:r>
            <a:r>
              <a:rPr kumimoji="0" lang="en-US" altLang="en-US" sz="2400" b="0" i="0" u="none" strike="noStrike" cap="none" normalizeH="0" baseline="0" smtClean="0">
                <a:ln>
                  <a:noFill/>
                </a:ln>
                <a:solidFill>
                  <a:srgbClr val="000000"/>
                </a:solidFill>
                <a:effectLst/>
                <a:ea typeface="Times New Roman" panose="02020603050405020304" pitchFamily="18" charset="0"/>
                <a:cs typeface="Arial" panose="020B0604020202020204" pitchFamily="34" charset="0"/>
              </a:rPr>
              <a:t>createCriteria</a:t>
            </a:r>
            <a:r>
              <a:rPr kumimoji="0" lang="en-US" altLang="en-US" sz="2400" b="0" i="0" u="none" strike="noStrike" cap="none" normalizeH="0" baseline="0" smtClean="0">
                <a:ln>
                  <a:noFill/>
                </a:ln>
                <a:solidFill>
                  <a:srgbClr val="666600"/>
                </a:solidFill>
                <a:effectLst/>
                <a:ea typeface="Times New Roman" panose="02020603050405020304" pitchFamily="18" charset="0"/>
                <a:cs typeface="Arial" panose="020B0604020202020204" pitchFamily="34" charset="0"/>
              </a:rPr>
              <a:t>(</a:t>
            </a:r>
            <a:r>
              <a:rPr kumimoji="0" lang="en-US" altLang="en-US" sz="2400" b="0" i="0" u="none" strike="noStrike" cap="none" normalizeH="0" baseline="0" smtClean="0">
                <a:ln>
                  <a:noFill/>
                </a:ln>
                <a:solidFill>
                  <a:srgbClr val="0000FF"/>
                </a:solidFill>
                <a:effectLst/>
                <a:ea typeface="Times New Roman" panose="02020603050405020304" pitchFamily="18" charset="0"/>
                <a:cs typeface="Arial" panose="020B0604020202020204" pitchFamily="34" charset="0"/>
              </a:rPr>
              <a:t>Employee</a:t>
            </a:r>
            <a:r>
              <a:rPr kumimoji="0" lang="en-US" altLang="en-US" sz="2400" b="0" i="0" u="none" strike="noStrike" cap="none" normalizeH="0" baseline="0" smtClean="0">
                <a:ln>
                  <a:noFill/>
                </a:ln>
                <a:solidFill>
                  <a:srgbClr val="666600"/>
                </a:solidFill>
                <a:effectLst/>
                <a:ea typeface="Times New Roman" panose="02020603050405020304" pitchFamily="18" charset="0"/>
                <a:cs typeface="Arial" panose="020B0604020202020204" pitchFamily="34" charset="0"/>
              </a:rPr>
              <a:t>.</a:t>
            </a:r>
            <a:r>
              <a:rPr kumimoji="0" lang="en-US" altLang="en-US" sz="2400" b="0" i="0" u="none" strike="noStrike" cap="none" normalizeH="0" baseline="0" smtClean="0">
                <a:ln>
                  <a:noFill/>
                </a:ln>
                <a:solidFill>
                  <a:srgbClr val="0000FF"/>
                </a:solidFill>
                <a:effectLst/>
                <a:ea typeface="Times New Roman" panose="02020603050405020304" pitchFamily="18" charset="0"/>
                <a:cs typeface="Arial" panose="020B0604020202020204" pitchFamily="34" charset="0"/>
              </a:rPr>
              <a:t>class</a:t>
            </a:r>
            <a:r>
              <a:rPr kumimoji="0" lang="en-US" altLang="en-US" sz="2400" b="0" i="0" u="none" strike="noStrike" cap="none" normalizeH="0" baseline="0" smtClean="0">
                <a:ln>
                  <a:noFill/>
                </a:ln>
                <a:solidFill>
                  <a:srgbClr val="666600"/>
                </a:solidFill>
                <a:effectLst/>
                <a:ea typeface="Times New Roman" panose="02020603050405020304" pitchFamily="18"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smtClean="0">
                <a:ln>
                  <a:noFill/>
                </a:ln>
                <a:solidFill>
                  <a:srgbClr val="000000"/>
                </a:solidFill>
                <a:effectLst/>
                <a:ea typeface="Times New Roman" panose="02020603050405020304" pitchFamily="18" charset="0"/>
                <a:cs typeface="Arial" panose="020B0604020202020204" pitchFamily="34" charset="0"/>
              </a:rPr>
              <a:t>ctr</a:t>
            </a:r>
            <a:r>
              <a:rPr kumimoji="0" lang="en-US" altLang="en-US" sz="2400" b="0" i="0" u="none" strike="noStrike" cap="none" normalizeH="0" baseline="0" smtClean="0">
                <a:ln>
                  <a:noFill/>
                </a:ln>
                <a:solidFill>
                  <a:srgbClr val="666600"/>
                </a:solidFill>
                <a:effectLst/>
                <a:ea typeface="Times New Roman" panose="02020603050405020304" pitchFamily="18" charset="0"/>
                <a:cs typeface="Arial" panose="020B0604020202020204" pitchFamily="34" charset="0"/>
              </a:rPr>
              <a:t>.</a:t>
            </a:r>
            <a:r>
              <a:rPr kumimoji="0" lang="en-US" altLang="en-US" sz="2400" b="0" i="0" u="none" strike="noStrike" cap="none" normalizeH="0" baseline="0" smtClean="0">
                <a:ln>
                  <a:noFill/>
                </a:ln>
                <a:solidFill>
                  <a:srgbClr val="000000"/>
                </a:solidFill>
                <a:effectLst/>
                <a:ea typeface="Times New Roman" panose="02020603050405020304" pitchFamily="18" charset="0"/>
                <a:cs typeface="Arial" panose="020B0604020202020204" pitchFamily="34" charset="0"/>
              </a:rPr>
              <a:t>add</a:t>
            </a:r>
            <a:r>
              <a:rPr kumimoji="0" lang="en-US" altLang="en-US" sz="2400" b="0" i="0" u="none" strike="noStrike" cap="none" normalizeH="0" baseline="0" smtClean="0">
                <a:ln>
                  <a:noFill/>
                </a:ln>
                <a:solidFill>
                  <a:srgbClr val="666600"/>
                </a:solidFill>
                <a:effectLst/>
                <a:ea typeface="Times New Roman" panose="02020603050405020304" pitchFamily="18" charset="0"/>
                <a:cs typeface="Arial" panose="020B0604020202020204" pitchFamily="34" charset="0"/>
              </a:rPr>
              <a:t>(</a:t>
            </a:r>
            <a:r>
              <a:rPr kumimoji="0" lang="en-US" altLang="en-US" sz="2400" b="0" i="0" u="none" strike="noStrike" cap="none" normalizeH="0" baseline="0" smtClean="0">
                <a:ln>
                  <a:noFill/>
                </a:ln>
                <a:solidFill>
                  <a:srgbClr val="0000FF"/>
                </a:solidFill>
                <a:effectLst/>
                <a:ea typeface="Times New Roman" panose="02020603050405020304" pitchFamily="18" charset="0"/>
                <a:cs typeface="Arial" panose="020B0604020202020204" pitchFamily="34" charset="0"/>
              </a:rPr>
              <a:t>Restrictions</a:t>
            </a:r>
            <a:r>
              <a:rPr kumimoji="0" lang="en-US" altLang="en-US" sz="2400" b="0" i="0" u="none" strike="noStrike" cap="none" normalizeH="0" baseline="0" smtClean="0">
                <a:ln>
                  <a:noFill/>
                </a:ln>
                <a:solidFill>
                  <a:srgbClr val="666600"/>
                </a:solidFill>
                <a:effectLst/>
                <a:ea typeface="Times New Roman" panose="02020603050405020304" pitchFamily="18" charset="0"/>
                <a:cs typeface="Arial" panose="020B0604020202020204" pitchFamily="34" charset="0"/>
              </a:rPr>
              <a:t>.</a:t>
            </a:r>
            <a:r>
              <a:rPr kumimoji="0" lang="en-US" altLang="en-US" sz="2400" b="0" i="0" u="none" strike="noStrike" cap="none" normalizeH="0" baseline="0" smtClean="0">
                <a:ln>
                  <a:noFill/>
                </a:ln>
                <a:solidFill>
                  <a:srgbClr val="000000"/>
                </a:solidFill>
                <a:effectLst/>
                <a:ea typeface="Times New Roman" panose="02020603050405020304" pitchFamily="18" charset="0"/>
                <a:cs typeface="Arial" panose="020B0604020202020204" pitchFamily="34" charset="0"/>
              </a:rPr>
              <a:t>gt</a:t>
            </a:r>
            <a:r>
              <a:rPr kumimoji="0" lang="en-US" altLang="en-US" sz="2400" b="0" i="0" u="none" strike="noStrike" cap="none" normalizeH="0" baseline="0" smtClean="0">
                <a:ln>
                  <a:noFill/>
                </a:ln>
                <a:solidFill>
                  <a:srgbClr val="666600"/>
                </a:solidFill>
                <a:effectLst/>
                <a:ea typeface="Times New Roman" panose="02020603050405020304" pitchFamily="18" charset="0"/>
                <a:cs typeface="Arial" panose="020B0604020202020204" pitchFamily="34" charset="0"/>
              </a:rPr>
              <a:t>(</a:t>
            </a:r>
            <a:r>
              <a:rPr kumimoji="0" lang="en-US" altLang="en-US" sz="2400" b="0" i="0" u="none" strike="noStrike" cap="none" normalizeH="0" baseline="0" smtClean="0">
                <a:ln>
                  <a:noFill/>
                </a:ln>
                <a:solidFill>
                  <a:srgbClr val="A31515"/>
                </a:solidFill>
                <a:effectLst/>
                <a:ea typeface="Times New Roman" panose="02020603050405020304" pitchFamily="18" charset="0"/>
                <a:cs typeface="Arial" panose="020B0604020202020204" pitchFamily="34" charset="0"/>
              </a:rPr>
              <a:t>"views"</a:t>
            </a:r>
            <a:r>
              <a:rPr kumimoji="0" lang="en-US" altLang="en-US" sz="2400" b="0" i="0" u="none" strike="noStrike" cap="none" normalizeH="0" baseline="0" smtClean="0">
                <a:ln>
                  <a:noFill/>
                </a:ln>
                <a:solidFill>
                  <a:srgbClr val="666600"/>
                </a:solidFill>
                <a:effectLst/>
                <a:ea typeface="Times New Roman" panose="02020603050405020304" pitchFamily="18" charset="0"/>
                <a:cs typeface="Arial" panose="020B0604020202020204" pitchFamily="34" charset="0"/>
              </a:rPr>
              <a:t>,</a:t>
            </a:r>
            <a:r>
              <a:rPr kumimoji="0" lang="en-US" altLang="en-US" sz="2400" b="0" i="0" u="none" strike="noStrike" cap="none" normalizeH="0" baseline="0" smtClean="0">
                <a:ln>
                  <a:noFill/>
                </a:ln>
                <a:solidFill>
                  <a:srgbClr val="000000"/>
                </a:solidFill>
                <a:effectLst/>
                <a:ea typeface="Times New Roman" panose="02020603050405020304" pitchFamily="18" charset="0"/>
                <a:cs typeface="Arial" panose="020B0604020202020204" pitchFamily="34" charset="0"/>
              </a:rPr>
              <a:t> </a:t>
            </a:r>
            <a:r>
              <a:rPr kumimoji="0" lang="en-US" altLang="en-US" sz="2400" b="0" i="0" u="none" strike="noStrike" cap="none" normalizeH="0" baseline="0" smtClean="0">
                <a:ln>
                  <a:noFill/>
                </a:ln>
                <a:solidFill>
                  <a:srgbClr val="006666"/>
                </a:solidFill>
                <a:effectLst/>
                <a:ea typeface="Times New Roman" panose="02020603050405020304" pitchFamily="18" charset="0"/>
                <a:cs typeface="Arial" panose="020B0604020202020204" pitchFamily="34" charset="0"/>
              </a:rPr>
              <a:t>10000</a:t>
            </a:r>
            <a:r>
              <a:rPr kumimoji="0" lang="en-US" altLang="en-US" sz="2400" b="0" i="0" u="none" strike="noStrike" cap="none" normalizeH="0" baseline="0" smtClean="0">
                <a:ln>
                  <a:noFill/>
                </a:ln>
                <a:solidFill>
                  <a:srgbClr val="666600"/>
                </a:solidFill>
                <a:effectLst/>
                <a:ea typeface="Times New Roman" panose="02020603050405020304" pitchFamily="18"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smtClean="0">
                <a:ln>
                  <a:noFill/>
                </a:ln>
                <a:solidFill>
                  <a:srgbClr val="000000"/>
                </a:solidFill>
                <a:effectLst/>
                <a:ea typeface="Times New Roman" panose="02020603050405020304" pitchFamily="18" charset="0"/>
                <a:cs typeface="Arial" panose="020B0604020202020204" pitchFamily="34" charset="0"/>
              </a:rPr>
              <a:t>ctr</a:t>
            </a:r>
            <a:r>
              <a:rPr kumimoji="0" lang="en-US" altLang="en-US" sz="2400" b="0" i="0" u="none" strike="noStrike" cap="none" normalizeH="0" baseline="0" smtClean="0">
                <a:ln>
                  <a:noFill/>
                </a:ln>
                <a:solidFill>
                  <a:srgbClr val="666600"/>
                </a:solidFill>
                <a:effectLst/>
                <a:ea typeface="Times New Roman" panose="02020603050405020304" pitchFamily="18" charset="0"/>
                <a:cs typeface="Arial" panose="020B0604020202020204" pitchFamily="34" charset="0"/>
              </a:rPr>
              <a:t>.</a:t>
            </a:r>
            <a:r>
              <a:rPr kumimoji="0" lang="en-US" altLang="en-US" sz="2400" b="0" i="0" u="none" strike="noStrike" cap="none" normalizeH="0" baseline="0" smtClean="0">
                <a:ln>
                  <a:noFill/>
                </a:ln>
                <a:solidFill>
                  <a:srgbClr val="000000"/>
                </a:solidFill>
                <a:effectLst/>
                <a:ea typeface="Times New Roman" panose="02020603050405020304" pitchFamily="18" charset="0"/>
                <a:cs typeface="Arial" panose="020B0604020202020204" pitchFamily="34" charset="0"/>
              </a:rPr>
              <a:t>addOrder</a:t>
            </a:r>
            <a:r>
              <a:rPr kumimoji="0" lang="en-US" altLang="en-US" sz="2400" b="0" i="0" u="none" strike="noStrike" cap="none" normalizeH="0" baseline="0" smtClean="0">
                <a:ln>
                  <a:noFill/>
                </a:ln>
                <a:solidFill>
                  <a:srgbClr val="666600"/>
                </a:solidFill>
                <a:effectLst/>
                <a:ea typeface="Times New Roman" panose="02020603050405020304" pitchFamily="18" charset="0"/>
                <a:cs typeface="Arial" panose="020B0604020202020204" pitchFamily="34" charset="0"/>
              </a:rPr>
              <a:t>(</a:t>
            </a:r>
            <a:r>
              <a:rPr kumimoji="0" lang="en-US" altLang="en-US" sz="2400" b="0" i="0" u="none" strike="noStrike" cap="none" normalizeH="0" baseline="0" smtClean="0">
                <a:ln>
                  <a:noFill/>
                </a:ln>
                <a:solidFill>
                  <a:srgbClr val="0000FF"/>
                </a:solidFill>
                <a:effectLst/>
                <a:ea typeface="Times New Roman" panose="02020603050405020304" pitchFamily="18" charset="0"/>
                <a:cs typeface="Arial" panose="020B0604020202020204" pitchFamily="34" charset="0"/>
              </a:rPr>
              <a:t>Order</a:t>
            </a:r>
            <a:r>
              <a:rPr kumimoji="0" lang="en-US" altLang="en-US" sz="2400" b="0" i="0" u="none" strike="noStrike" cap="none" normalizeH="0" baseline="0" smtClean="0">
                <a:ln>
                  <a:noFill/>
                </a:ln>
                <a:solidFill>
                  <a:srgbClr val="666600"/>
                </a:solidFill>
                <a:effectLst/>
                <a:ea typeface="Times New Roman" panose="02020603050405020304" pitchFamily="18" charset="0"/>
                <a:cs typeface="Arial" panose="020B0604020202020204" pitchFamily="34" charset="0"/>
              </a:rPr>
              <a:t>.</a:t>
            </a:r>
            <a:r>
              <a:rPr kumimoji="0" lang="en-US" altLang="en-US" sz="2400" b="0" i="0" u="none" strike="noStrike" cap="none" normalizeH="0" baseline="0" smtClean="0">
                <a:ln>
                  <a:noFill/>
                </a:ln>
                <a:solidFill>
                  <a:srgbClr val="000000"/>
                </a:solidFill>
                <a:effectLst/>
                <a:ea typeface="Times New Roman" panose="02020603050405020304" pitchFamily="18" charset="0"/>
                <a:cs typeface="Arial" panose="020B0604020202020204" pitchFamily="34" charset="0"/>
              </a:rPr>
              <a:t>desc</a:t>
            </a:r>
            <a:r>
              <a:rPr kumimoji="0" lang="en-US" altLang="en-US" sz="2400" b="0" i="0" u="none" strike="noStrike" cap="none" normalizeH="0" baseline="0" smtClean="0">
                <a:ln>
                  <a:noFill/>
                </a:ln>
                <a:solidFill>
                  <a:srgbClr val="666600"/>
                </a:solidFill>
                <a:effectLst/>
                <a:ea typeface="Times New Roman" panose="02020603050405020304" pitchFamily="18" charset="0"/>
                <a:cs typeface="Arial" panose="020B0604020202020204" pitchFamily="34" charset="0"/>
              </a:rPr>
              <a:t>(</a:t>
            </a:r>
            <a:r>
              <a:rPr kumimoji="0" lang="en-US" altLang="en-US" sz="2400" b="0" i="0" u="none" strike="noStrike" cap="none" normalizeH="0" baseline="0" smtClean="0">
                <a:ln>
                  <a:noFill/>
                </a:ln>
                <a:solidFill>
                  <a:srgbClr val="A31515"/>
                </a:solidFill>
                <a:effectLst/>
                <a:ea typeface="Times New Roman" panose="02020603050405020304" pitchFamily="18" charset="0"/>
                <a:cs typeface="Arial" panose="020B0604020202020204" pitchFamily="34" charset="0"/>
              </a:rPr>
              <a:t>"views"</a:t>
            </a:r>
            <a:r>
              <a:rPr kumimoji="0" lang="en-US" altLang="en-US" sz="2400" b="0" i="0" u="none" strike="noStrike" cap="none" normalizeH="0" baseline="0" smtClean="0">
                <a:ln>
                  <a:noFill/>
                </a:ln>
                <a:solidFill>
                  <a:srgbClr val="666600"/>
                </a:solidFill>
                <a:effectLst/>
                <a:ea typeface="Times New Roman" panose="02020603050405020304" pitchFamily="18" charset="0"/>
                <a:cs typeface="Arial" panose="020B0604020202020204" pitchFamily="34" charset="0"/>
              </a:rPr>
              <a:t>));</a:t>
            </a:r>
            <a:endParaRPr kumimoji="0" lang="en-US" altLang="en-US" sz="2400" b="0" i="0" u="none" strike="noStrike" cap="none" normalizeH="0" baseline="0" smtClean="0">
              <a:ln>
                <a:noFill/>
              </a:ln>
              <a:solidFill>
                <a:srgbClr val="0000FF"/>
              </a:solidFill>
              <a:effectLst/>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smtClean="0">
                <a:ln>
                  <a:noFill/>
                </a:ln>
                <a:solidFill>
                  <a:srgbClr val="0000FF"/>
                </a:solidFill>
                <a:effectLst/>
                <a:ea typeface="Calibri" panose="020F0502020204030204" pitchFamily="34" charset="0"/>
                <a:cs typeface="Arial" panose="020B0604020202020204" pitchFamily="34" charset="0"/>
              </a:rPr>
              <a:t>List</a:t>
            </a:r>
            <a:r>
              <a:rPr kumimoji="0" lang="en-US" altLang="en-US" sz="2400" b="0" i="0" u="none" strike="noStrike" cap="none" normalizeH="0" baseline="0" smtClean="0">
                <a:ln>
                  <a:noFill/>
                </a:ln>
                <a:solidFill>
                  <a:srgbClr val="000000"/>
                </a:solidFill>
                <a:effectLst/>
                <a:ea typeface="Calibri" panose="020F0502020204030204" pitchFamily="34" charset="0"/>
                <a:cs typeface="Arial" panose="020B0604020202020204" pitchFamily="34" charset="0"/>
              </a:rPr>
              <a:t> results </a:t>
            </a:r>
            <a:r>
              <a:rPr kumimoji="0" lang="en-US" altLang="en-US" sz="2400" b="0" i="0" u="none" strike="noStrike" cap="none" normalizeH="0" baseline="0" smtClean="0">
                <a:ln>
                  <a:noFill/>
                </a:ln>
                <a:solidFill>
                  <a:srgbClr val="666600"/>
                </a:solidFill>
                <a:effectLst/>
                <a:ea typeface="Calibri" panose="020F0502020204030204" pitchFamily="34" charset="0"/>
                <a:cs typeface="Arial" panose="020B0604020202020204" pitchFamily="34" charset="0"/>
              </a:rPr>
              <a:t>=</a:t>
            </a:r>
            <a:r>
              <a:rPr kumimoji="0" lang="en-US" altLang="en-US" sz="2400" b="0" i="0" u="none" strike="noStrike" cap="none" normalizeH="0" baseline="0" smtClean="0">
                <a:ln>
                  <a:noFill/>
                </a:ln>
                <a:solidFill>
                  <a:srgbClr val="000000"/>
                </a:solidFill>
                <a:effectLst/>
                <a:ea typeface="Calibri" panose="020F0502020204030204" pitchFamily="34" charset="0"/>
                <a:cs typeface="Arial" panose="020B0604020202020204" pitchFamily="34" charset="0"/>
              </a:rPr>
              <a:t> ctr</a:t>
            </a:r>
            <a:r>
              <a:rPr kumimoji="0" lang="en-US" altLang="en-US" sz="2400" b="0" i="0" u="none" strike="noStrike" cap="none" normalizeH="0" baseline="0" smtClean="0">
                <a:ln>
                  <a:noFill/>
                </a:ln>
                <a:solidFill>
                  <a:srgbClr val="666600"/>
                </a:solidFill>
                <a:effectLst/>
                <a:ea typeface="Calibri" panose="020F0502020204030204" pitchFamily="34" charset="0"/>
                <a:cs typeface="Arial" panose="020B0604020202020204" pitchFamily="34" charset="0"/>
              </a:rPr>
              <a:t>.</a:t>
            </a:r>
            <a:r>
              <a:rPr kumimoji="0" lang="en-US" altLang="en-US" sz="2400" b="0" i="0" u="none" strike="noStrike" cap="none" normalizeH="0" baseline="0" smtClean="0">
                <a:ln>
                  <a:noFill/>
                </a:ln>
                <a:solidFill>
                  <a:srgbClr val="000000"/>
                </a:solidFill>
                <a:effectLst/>
                <a:ea typeface="Calibri" panose="020F0502020204030204" pitchFamily="34" charset="0"/>
                <a:cs typeface="Arial" panose="020B0604020202020204" pitchFamily="34" charset="0"/>
              </a:rPr>
              <a:t>list</a:t>
            </a:r>
            <a:r>
              <a:rPr kumimoji="0" lang="en-US" altLang="en-US" sz="2400" b="0" i="0" u="none" strike="noStrike" cap="none" normalizeH="0" baseline="0" smtClean="0">
                <a:ln>
                  <a:noFill/>
                </a:ln>
                <a:solidFill>
                  <a:srgbClr val="666600"/>
                </a:solidFill>
                <a:effectLst/>
                <a:ea typeface="Calibri" panose="020F0502020204030204" pitchFamily="34" charset="0"/>
                <a:cs typeface="Arial" panose="020B0604020202020204" pitchFamily="34" charset="0"/>
              </a:rPr>
              <a:t>();</a:t>
            </a:r>
            <a:r>
              <a:rPr kumimoji="0" lang="en-US" altLang="en-US" sz="2400" b="0" i="0" u="none" strike="noStrike" cap="none" normalizeH="0" baseline="0" smtClean="0">
                <a:ln>
                  <a:noFill/>
                </a:ln>
                <a:solidFill>
                  <a:schemeClr val="tx1"/>
                </a:solidFill>
                <a:effectLst/>
              </a:rPr>
              <a:t> </a:t>
            </a:r>
          </a:p>
        </p:txBody>
      </p:sp>
      <p:sp>
        <p:nvSpPr>
          <p:cNvPr id="6" name="Rectangle 2"/>
          <p:cNvSpPr>
            <a:spLocks noChangeArrowheads="1"/>
          </p:cNvSpPr>
          <p:nvPr/>
        </p:nvSpPr>
        <p:spPr bwMode="auto">
          <a:xfrm>
            <a:off x="736162" y="5058318"/>
            <a:ext cx="7400234" cy="738664"/>
          </a:xfrm>
          <a:prstGeom prst="rect">
            <a:avLst/>
          </a:prstGeom>
          <a:solidFill>
            <a:srgbClr val="FFFD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28528"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ctr</a:t>
            </a:r>
            <a:r>
              <a:rPr kumimoji="0" lang="en-US" altLang="en-US" sz="2400" b="0" i="0" u="none" strike="noStrike" cap="none" normalizeH="0" baseline="0" smtClean="0">
                <a:ln>
                  <a:noFill/>
                </a:ln>
                <a:solidFill>
                  <a:srgbClr val="666600"/>
                </a:solidFill>
                <a:effectLst/>
                <a:latin typeface="Arial" panose="020B0604020202020204" pitchFamily="34" charset="0"/>
                <a:ea typeface="Times New Roman" panose="02020603050405020304" pitchFamily="18" charset="0"/>
                <a:cs typeface="Arial" panose="020B0604020202020204" pitchFamily="34" charset="0"/>
              </a:rPr>
              <a:t>.</a:t>
            </a:r>
            <a:r>
              <a:rPr kumimoji="0" lang="en-US" altLang="en-US" sz="24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addOrder</a:t>
            </a:r>
            <a:r>
              <a:rPr kumimoji="0" lang="en-US" altLang="en-US" sz="2400" b="0" i="0" u="none" strike="noStrike" cap="none" normalizeH="0" baseline="0" smtClean="0">
                <a:ln>
                  <a:noFill/>
                </a:ln>
                <a:solidFill>
                  <a:srgbClr val="666600"/>
                </a:solidFill>
                <a:effectLst/>
                <a:latin typeface="Arial" panose="020B0604020202020204" pitchFamily="34" charset="0"/>
                <a:ea typeface="Times New Roman" panose="02020603050405020304" pitchFamily="18" charset="0"/>
                <a:cs typeface="Arial" panose="020B0604020202020204" pitchFamily="34" charset="0"/>
              </a:rPr>
              <a:t>(</a:t>
            </a:r>
            <a:r>
              <a:rPr kumimoji="0" lang="en-US" altLang="en-US" sz="2400" b="0" i="0" u="none" strike="noStrike" cap="none" normalizeH="0" baseline="0" smtClean="0">
                <a:ln>
                  <a:noFill/>
                </a:ln>
                <a:solidFill>
                  <a:srgbClr val="0000FF"/>
                </a:solidFill>
                <a:effectLst/>
                <a:latin typeface="Arial" panose="020B0604020202020204" pitchFamily="34" charset="0"/>
                <a:ea typeface="Times New Roman" panose="02020603050405020304" pitchFamily="18" charset="0"/>
                <a:cs typeface="Arial" panose="020B0604020202020204" pitchFamily="34" charset="0"/>
              </a:rPr>
              <a:t>Order</a:t>
            </a:r>
            <a:r>
              <a:rPr kumimoji="0" lang="en-US" altLang="en-US" sz="2400" b="0" i="0" u="none" strike="noStrike" cap="none" normalizeH="0" baseline="0" smtClean="0">
                <a:ln>
                  <a:noFill/>
                </a:ln>
                <a:solidFill>
                  <a:srgbClr val="666600"/>
                </a:solidFill>
                <a:effectLst/>
                <a:latin typeface="Arial" panose="020B0604020202020204" pitchFamily="34" charset="0"/>
                <a:ea typeface="Times New Roman" panose="02020603050405020304" pitchFamily="18" charset="0"/>
                <a:cs typeface="Arial" panose="020B0604020202020204" pitchFamily="34" charset="0"/>
              </a:rPr>
              <a:t>.</a:t>
            </a:r>
            <a:r>
              <a:rPr kumimoji="0" lang="en-US" altLang="en-US" sz="24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desc</a:t>
            </a:r>
            <a:r>
              <a:rPr kumimoji="0" lang="en-US" altLang="en-US" sz="2400" b="0" i="0" u="none" strike="noStrike" cap="none" normalizeH="0" baseline="0" smtClean="0">
                <a:ln>
                  <a:noFill/>
                </a:ln>
                <a:solidFill>
                  <a:srgbClr val="666600"/>
                </a:solidFill>
                <a:effectLst/>
                <a:latin typeface="Arial" panose="020B0604020202020204" pitchFamily="34" charset="0"/>
                <a:ea typeface="Times New Roman" panose="02020603050405020304" pitchFamily="18" charset="0"/>
                <a:cs typeface="Arial" panose="020B0604020202020204" pitchFamily="34" charset="0"/>
              </a:rPr>
              <a:t>(</a:t>
            </a:r>
            <a:r>
              <a:rPr kumimoji="0" lang="en-US" altLang="en-US" sz="2400" b="0" i="0" u="none" strike="noStrike" cap="none" normalizeH="0" baseline="0" smtClean="0">
                <a:ln>
                  <a:noFill/>
                </a:ln>
                <a:solidFill>
                  <a:srgbClr val="A31515"/>
                </a:solidFill>
                <a:effectLst/>
                <a:latin typeface="Arial" panose="020B0604020202020204" pitchFamily="34" charset="0"/>
                <a:ea typeface="Times New Roman" panose="02020603050405020304" pitchFamily="18" charset="0"/>
                <a:cs typeface="Arial" panose="020B0604020202020204" pitchFamily="34" charset="0"/>
              </a:rPr>
              <a:t>"views"</a:t>
            </a:r>
            <a:r>
              <a:rPr kumimoji="0" lang="en-US" altLang="en-US" sz="2400" b="0" i="0" u="none" strike="noStrike" cap="none" normalizeH="0" baseline="0" smtClean="0">
                <a:ln>
                  <a:noFill/>
                </a:ln>
                <a:solidFill>
                  <a:srgbClr val="666600"/>
                </a:solidFill>
                <a:effectLst/>
                <a:latin typeface="Arial" panose="020B0604020202020204" pitchFamily="34" charset="0"/>
                <a:ea typeface="Times New Roman" panose="02020603050405020304" pitchFamily="18"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ctr</a:t>
            </a:r>
            <a:r>
              <a:rPr kumimoji="0" lang="en-US" altLang="en-US" sz="2400" b="0" i="0" u="none" strike="noStrike" cap="none" normalizeH="0" baseline="0" smtClean="0">
                <a:ln>
                  <a:noFill/>
                </a:ln>
                <a:solidFill>
                  <a:srgbClr val="666600"/>
                </a:solidFill>
                <a:effectLst/>
                <a:latin typeface="Arial" panose="020B0604020202020204" pitchFamily="34" charset="0"/>
                <a:ea typeface="Times New Roman" panose="02020603050405020304" pitchFamily="18" charset="0"/>
                <a:cs typeface="Arial" panose="020B0604020202020204" pitchFamily="34" charset="0"/>
              </a:rPr>
              <a:t>.</a:t>
            </a:r>
            <a:r>
              <a:rPr kumimoji="0" lang="en-US" altLang="en-US" sz="24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addOrder</a:t>
            </a:r>
            <a:r>
              <a:rPr kumimoji="0" lang="en-US" altLang="en-US" sz="2400" b="0" i="0" u="none" strike="noStrike" cap="none" normalizeH="0" baseline="0" smtClean="0">
                <a:ln>
                  <a:noFill/>
                </a:ln>
                <a:solidFill>
                  <a:srgbClr val="666600"/>
                </a:solidFill>
                <a:effectLst/>
                <a:latin typeface="Arial" panose="020B0604020202020204" pitchFamily="34" charset="0"/>
                <a:ea typeface="Times New Roman" panose="02020603050405020304" pitchFamily="18" charset="0"/>
                <a:cs typeface="Arial" panose="020B0604020202020204" pitchFamily="34" charset="0"/>
              </a:rPr>
              <a:t>(</a:t>
            </a:r>
            <a:r>
              <a:rPr kumimoji="0" lang="en-US" altLang="en-US" sz="2400" b="0" i="0" u="none" strike="noStrike" cap="none" normalizeH="0" baseline="0" smtClean="0">
                <a:ln>
                  <a:noFill/>
                </a:ln>
                <a:solidFill>
                  <a:srgbClr val="0000FF"/>
                </a:solidFill>
                <a:effectLst/>
                <a:latin typeface="Arial" panose="020B0604020202020204" pitchFamily="34" charset="0"/>
                <a:ea typeface="Times New Roman" panose="02020603050405020304" pitchFamily="18" charset="0"/>
                <a:cs typeface="Arial" panose="020B0604020202020204" pitchFamily="34" charset="0"/>
              </a:rPr>
              <a:t>Order</a:t>
            </a:r>
            <a:r>
              <a:rPr kumimoji="0" lang="en-US" altLang="en-US" sz="2400" b="0" i="0" u="none" strike="noStrike" cap="none" normalizeH="0" baseline="0" smtClean="0">
                <a:ln>
                  <a:noFill/>
                </a:ln>
                <a:solidFill>
                  <a:srgbClr val="666600"/>
                </a:solidFill>
                <a:effectLst/>
                <a:latin typeface="Arial" panose="020B0604020202020204" pitchFamily="34" charset="0"/>
                <a:ea typeface="Times New Roman" panose="02020603050405020304" pitchFamily="18" charset="0"/>
                <a:cs typeface="Arial" panose="020B0604020202020204" pitchFamily="34" charset="0"/>
              </a:rPr>
              <a:t>.</a:t>
            </a:r>
            <a:r>
              <a:rPr kumimoji="0" lang="en-US" altLang="en-US" sz="24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desc</a:t>
            </a:r>
            <a:r>
              <a:rPr kumimoji="0" lang="en-US" altLang="en-US" sz="2400" b="0" i="0" u="none" strike="noStrike" cap="none" normalizeH="0" baseline="0" smtClean="0">
                <a:ln>
                  <a:noFill/>
                </a:ln>
                <a:solidFill>
                  <a:srgbClr val="666600"/>
                </a:solidFill>
                <a:effectLst/>
                <a:latin typeface="Arial" panose="020B0604020202020204" pitchFamily="34" charset="0"/>
                <a:ea typeface="Times New Roman" panose="02020603050405020304" pitchFamily="18" charset="0"/>
                <a:cs typeface="Arial" panose="020B0604020202020204" pitchFamily="34" charset="0"/>
              </a:rPr>
              <a:t>(</a:t>
            </a:r>
            <a:r>
              <a:rPr kumimoji="0" lang="en-US" altLang="en-US" sz="2400" b="0" i="0" u="none" strike="noStrike" cap="none" normalizeH="0" baseline="0" smtClean="0">
                <a:ln>
                  <a:noFill/>
                </a:ln>
                <a:solidFill>
                  <a:srgbClr val="A31515"/>
                </a:solidFill>
                <a:effectLst/>
                <a:latin typeface="Arial" panose="020B0604020202020204" pitchFamily="34" charset="0"/>
                <a:ea typeface="Times New Roman" panose="02020603050405020304" pitchFamily="18" charset="0"/>
                <a:cs typeface="Arial" panose="020B0604020202020204" pitchFamily="34" charset="0"/>
              </a:rPr>
              <a:t>"comments"</a:t>
            </a:r>
            <a:r>
              <a:rPr kumimoji="0" lang="en-US" altLang="en-US" sz="2400" b="0" i="0" u="none" strike="noStrike" cap="none" normalizeH="0" baseline="0" smtClean="0">
                <a:ln>
                  <a:noFill/>
                </a:ln>
                <a:solidFill>
                  <a:srgbClr val="666600"/>
                </a:solidFill>
                <a:effectLst/>
                <a:latin typeface="Arial" panose="020B0604020202020204" pitchFamily="34" charset="0"/>
                <a:ea typeface="Times New Roman" panose="02020603050405020304" pitchFamily="18" charset="0"/>
                <a:cs typeface="Arial" panose="020B0604020202020204" pitchFamily="34" charset="0"/>
              </a:rPr>
              <a:t>));</a:t>
            </a:r>
            <a:endParaRPr kumimoji="0" lang="en-US" altLang="en-US" sz="24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113013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8680"/>
            <a:ext cx="8229600" cy="868958"/>
          </a:xfrm>
        </p:spPr>
        <p:txBody>
          <a:bodyPr/>
          <a:lstStyle/>
          <a:p>
            <a:r>
              <a:rPr lang="en-US" sz="3200"/>
              <a:t>CRITERIA </a:t>
            </a:r>
            <a:r>
              <a:rPr lang="en-US" sz="3200" smtClean="0"/>
              <a:t>QUERY (</a:t>
            </a:r>
            <a:r>
              <a:rPr lang="en-US" sz="3200"/>
              <a:t>tt)</a:t>
            </a:r>
          </a:p>
        </p:txBody>
      </p:sp>
      <p:sp>
        <p:nvSpPr>
          <p:cNvPr id="3" name="Content Placeholder 2"/>
          <p:cNvSpPr>
            <a:spLocks noGrp="1"/>
          </p:cNvSpPr>
          <p:nvPr>
            <p:ph idx="1"/>
          </p:nvPr>
        </p:nvSpPr>
        <p:spPr>
          <a:xfrm>
            <a:off x="457200" y="1417638"/>
            <a:ext cx="8229600" cy="3700463"/>
          </a:xfrm>
        </p:spPr>
        <p:txBody>
          <a:bodyPr/>
          <a:lstStyle/>
          <a:p>
            <a:pPr>
              <a:buFont typeface="Wingdings" panose="05000000000000000000" pitchFamily="2" charset="2"/>
              <a:buChar char="Ø"/>
            </a:pPr>
            <a:r>
              <a:rPr lang="en-US" sz="2400" b="1" smtClean="0"/>
              <a:t>Hàm tính toán:</a:t>
            </a:r>
            <a:r>
              <a:rPr lang="en-US" sz="2400"/>
              <a:t>Tương tự với </a:t>
            </a:r>
            <a:r>
              <a:rPr lang="en-US" sz="2400" b="1" smtClean="0"/>
              <a:t>Restrictions</a:t>
            </a:r>
            <a:r>
              <a:rPr lang="en-US" sz="2400" smtClean="0"/>
              <a:t>, có </a:t>
            </a:r>
            <a:r>
              <a:rPr lang="en-US" sz="2400"/>
              <a:t>thể thêm các phép tính với giá trị vào câu truy vấn sử dụng </a:t>
            </a:r>
            <a:r>
              <a:rPr lang="en-US" sz="2400" b="1" smtClean="0"/>
              <a:t>setProjection</a:t>
            </a:r>
          </a:p>
          <a:p>
            <a:pPr>
              <a:buFont typeface="Wingdings" panose="05000000000000000000" pitchFamily="2" charset="2"/>
              <a:buChar char="Ø"/>
            </a:pPr>
            <a:endParaRPr lang="en-US" sz="2400" b="1" smtClean="0"/>
          </a:p>
          <a:p>
            <a:pPr>
              <a:buFont typeface="Wingdings" panose="05000000000000000000" pitchFamily="2" charset="2"/>
              <a:buChar char="Ø"/>
            </a:pPr>
            <a:endParaRPr lang="en-US" sz="2400" b="1"/>
          </a:p>
          <a:p>
            <a:pPr>
              <a:buFont typeface="Wingdings" panose="05000000000000000000" pitchFamily="2" charset="2"/>
              <a:buChar char="Ø"/>
            </a:pPr>
            <a:endParaRPr lang="en-US" sz="2400" b="1" smtClean="0"/>
          </a:p>
          <a:p>
            <a:pPr>
              <a:buFont typeface="Wingdings" panose="05000000000000000000" pitchFamily="2" charset="2"/>
              <a:buChar char="Ø"/>
            </a:pPr>
            <a:endParaRPr lang="en-US" sz="2400" b="1"/>
          </a:p>
          <a:p>
            <a:pPr>
              <a:buFont typeface="Wingdings" panose="05000000000000000000" pitchFamily="2" charset="2"/>
              <a:buChar char="Ø"/>
            </a:pPr>
            <a:endParaRPr lang="en-US" sz="2400" b="1" smtClean="0"/>
          </a:p>
          <a:p>
            <a:pPr>
              <a:buFont typeface="Wingdings" panose="05000000000000000000" pitchFamily="2" charset="2"/>
              <a:buChar char="Ø"/>
            </a:pPr>
            <a:endParaRPr lang="en-US" sz="2400" b="1" smtClean="0"/>
          </a:p>
          <a:p>
            <a:pPr>
              <a:buFont typeface="Wingdings" panose="05000000000000000000" pitchFamily="2" charset="2"/>
              <a:buChar char="Ø"/>
            </a:pPr>
            <a:r>
              <a:rPr lang="en-US" sz="2400" b="1"/>
              <a:t>Projections.rowCount()</a:t>
            </a:r>
            <a:r>
              <a:rPr lang="en-US" sz="2400"/>
              <a:t> sẽ đếm số đối tượng có trong lớp Articles và trả về một object Integer trong list.</a:t>
            </a:r>
          </a:p>
          <a:p>
            <a:pPr>
              <a:buFont typeface="Wingdings" panose="05000000000000000000" pitchFamily="2" charset="2"/>
              <a:buChar char="Ø"/>
            </a:pPr>
            <a:endParaRPr lang="en-US" sz="2400" b="1" smtClean="0"/>
          </a:p>
          <a:p>
            <a:pPr>
              <a:buFont typeface="Wingdings" panose="05000000000000000000" pitchFamily="2" charset="2"/>
              <a:buChar char="Ø"/>
            </a:pPr>
            <a:endParaRPr lang="en-US"/>
          </a:p>
          <a:p>
            <a:pPr>
              <a:buFont typeface="Wingdings" panose="05000000000000000000" pitchFamily="2" charset="2"/>
              <a:buChar char="Ø"/>
            </a:pPr>
            <a:endParaRPr lang="en-US" sz="2400" b="1"/>
          </a:p>
        </p:txBody>
      </p:sp>
      <p:sp>
        <p:nvSpPr>
          <p:cNvPr id="4" name="Slide Number Placeholder 3"/>
          <p:cNvSpPr>
            <a:spLocks noGrp="1"/>
          </p:cNvSpPr>
          <p:nvPr>
            <p:ph type="sldNum" sz="quarter" idx="12"/>
          </p:nvPr>
        </p:nvSpPr>
        <p:spPr>
          <a:xfrm>
            <a:off x="6553200" y="6053157"/>
            <a:ext cx="2133600" cy="476250"/>
          </a:xfrm>
        </p:spPr>
        <p:txBody>
          <a:bodyPr/>
          <a:lstStyle/>
          <a:p>
            <a:pPr>
              <a:defRPr/>
            </a:pPr>
            <a:fld id="{62912402-182E-467D-8198-A05C7261325A}" type="slidenum">
              <a:rPr lang="en-US" smtClean="0"/>
              <a:pPr>
                <a:defRPr/>
              </a:pPr>
              <a:t>45</a:t>
            </a:fld>
            <a:endParaRPr lang="en-US"/>
          </a:p>
        </p:txBody>
      </p:sp>
      <p:pic>
        <p:nvPicPr>
          <p:cNvPr id="5" name="Picture 4"/>
          <p:cNvPicPr>
            <a:picLocks noChangeAspect="1"/>
          </p:cNvPicPr>
          <p:nvPr/>
        </p:nvPicPr>
        <p:blipFill>
          <a:blip r:embed="rId3"/>
          <a:stretch>
            <a:fillRect/>
          </a:stretch>
        </p:blipFill>
        <p:spPr>
          <a:xfrm>
            <a:off x="1079612" y="2564087"/>
            <a:ext cx="7200800" cy="2716606"/>
          </a:xfrm>
          <a:prstGeom prst="rect">
            <a:avLst/>
          </a:prstGeom>
        </p:spPr>
      </p:pic>
    </p:spTree>
    <p:extLst>
      <p:ext uri="{BB962C8B-B14F-4D97-AF65-F5344CB8AC3E}">
        <p14:creationId xmlns:p14="http://schemas.microsoft.com/office/powerpoint/2010/main" val="6852845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234735077"/>
              </p:ext>
            </p:extLst>
          </p:nvPr>
        </p:nvGraphicFramePr>
        <p:xfrm>
          <a:off x="575556" y="584687"/>
          <a:ext cx="8064896" cy="5688628"/>
        </p:xfrm>
        <a:graphic>
          <a:graphicData uri="http://schemas.openxmlformats.org/drawingml/2006/table">
            <a:tbl>
              <a:tblPr firstRow="1" firstCol="1" bandRow="1">
                <a:tableStyleId>{5C22544A-7EE6-4342-B048-85BDC9FD1C3A}</a:tableStyleId>
              </a:tblPr>
              <a:tblGrid>
                <a:gridCol w="1908212">
                  <a:extLst>
                    <a:ext uri="{9D8B030D-6E8A-4147-A177-3AD203B41FA5}">
                      <a16:colId xmlns:a16="http://schemas.microsoft.com/office/drawing/2014/main" val="3706389095"/>
                    </a:ext>
                  </a:extLst>
                </a:gridCol>
                <a:gridCol w="2977254">
                  <a:extLst>
                    <a:ext uri="{9D8B030D-6E8A-4147-A177-3AD203B41FA5}">
                      <a16:colId xmlns:a16="http://schemas.microsoft.com/office/drawing/2014/main" val="3945514635"/>
                    </a:ext>
                  </a:extLst>
                </a:gridCol>
                <a:gridCol w="3179430">
                  <a:extLst>
                    <a:ext uri="{9D8B030D-6E8A-4147-A177-3AD203B41FA5}">
                      <a16:colId xmlns:a16="http://schemas.microsoft.com/office/drawing/2014/main" val="1378251696"/>
                    </a:ext>
                  </a:extLst>
                </a:gridCol>
              </a:tblGrid>
              <a:tr h="566572">
                <a:tc>
                  <a:txBody>
                    <a:bodyPr/>
                    <a:lstStyle/>
                    <a:p>
                      <a:pPr marL="0" marR="485775">
                        <a:lnSpc>
                          <a:spcPct val="107000"/>
                        </a:lnSpc>
                        <a:spcBef>
                          <a:spcPts val="0"/>
                        </a:spcBef>
                        <a:spcAft>
                          <a:spcPts val="0"/>
                        </a:spcAft>
                      </a:pPr>
                      <a:r>
                        <a:rPr lang="en-US" sz="1200">
                          <a:effectLst/>
                        </a:rPr>
                        <a:t>Projection</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90897" marR="90897" marT="90897" marB="90897" anchor="ctr"/>
                </a:tc>
                <a:tc>
                  <a:txBody>
                    <a:bodyPr/>
                    <a:lstStyle/>
                    <a:p>
                      <a:pPr marL="0" marR="0">
                        <a:lnSpc>
                          <a:spcPct val="107000"/>
                        </a:lnSpc>
                        <a:spcBef>
                          <a:spcPts val="0"/>
                        </a:spcBef>
                        <a:spcAft>
                          <a:spcPts val="0"/>
                        </a:spcAft>
                      </a:pPr>
                      <a:r>
                        <a:rPr lang="en-US" sz="1200">
                          <a:effectLst/>
                        </a:rPr>
                        <a:t>Description</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90897" marR="90897" marT="90897" marB="90897" anchor="ctr"/>
                </a:tc>
                <a:tc>
                  <a:txBody>
                    <a:bodyPr/>
                    <a:lstStyle/>
                    <a:p>
                      <a:pPr marL="0" marR="0">
                        <a:lnSpc>
                          <a:spcPct val="107000"/>
                        </a:lnSpc>
                        <a:spcBef>
                          <a:spcPts val="0"/>
                        </a:spcBef>
                        <a:spcAft>
                          <a:spcPts val="0"/>
                        </a:spcAft>
                      </a:pPr>
                      <a:r>
                        <a:rPr lang="en-US" sz="1200">
                          <a:effectLst/>
                        </a:rPr>
                        <a:t>Example</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90897" marR="90897" marT="90897" marB="90897" anchor="ctr"/>
                </a:tc>
                <a:extLst>
                  <a:ext uri="{0D108BD9-81ED-4DB2-BD59-A6C34878D82A}">
                    <a16:rowId xmlns:a16="http://schemas.microsoft.com/office/drawing/2014/main" val="3318615781"/>
                  </a:ext>
                </a:extLst>
              </a:tr>
              <a:tr h="853676">
                <a:tc>
                  <a:txBody>
                    <a:bodyPr/>
                    <a:lstStyle/>
                    <a:p>
                      <a:pPr marL="0" marR="0">
                        <a:lnSpc>
                          <a:spcPct val="107000"/>
                        </a:lnSpc>
                        <a:spcBef>
                          <a:spcPts val="0"/>
                        </a:spcBef>
                        <a:spcAft>
                          <a:spcPts val="0"/>
                        </a:spcAft>
                      </a:pPr>
                      <a:r>
                        <a:rPr lang="en-US" sz="1200">
                          <a:effectLst/>
                        </a:rPr>
                        <a:t>Projections.rowCount</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90897" marR="90897" marT="90897" marB="90897" anchor="ctr"/>
                </a:tc>
                <a:tc>
                  <a:txBody>
                    <a:bodyPr/>
                    <a:lstStyle/>
                    <a:p>
                      <a:pPr marL="0" marR="0">
                        <a:lnSpc>
                          <a:spcPct val="107000"/>
                        </a:lnSpc>
                        <a:spcBef>
                          <a:spcPts val="0"/>
                        </a:spcBef>
                        <a:spcAft>
                          <a:spcPts val="0"/>
                        </a:spcAft>
                      </a:pPr>
                      <a:r>
                        <a:rPr lang="en-US" sz="1200">
                          <a:effectLst/>
                        </a:rPr>
                        <a:t>Đếm tổng số đối tượng (dòng) trong lớp</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90897" marR="90897" marT="90897" marB="90897" anchor="ctr"/>
                </a:tc>
                <a:tc>
                  <a:txBody>
                    <a:bodyPr/>
                    <a:lstStyle/>
                    <a:p>
                      <a:pPr marL="0" marR="0">
                        <a:lnSpc>
                          <a:spcPct val="107000"/>
                        </a:lnSpc>
                        <a:spcBef>
                          <a:spcPts val="0"/>
                        </a:spcBef>
                        <a:spcAft>
                          <a:spcPts val="0"/>
                        </a:spcAft>
                      </a:pPr>
                      <a:r>
                        <a:rPr lang="en-US" sz="1200">
                          <a:effectLst/>
                        </a:rPr>
                        <a:t>ctr.setProjection(Projections.rowCount());</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90897" marR="90897" marT="90897" marB="90897" anchor="ctr"/>
                </a:tc>
                <a:extLst>
                  <a:ext uri="{0D108BD9-81ED-4DB2-BD59-A6C34878D82A}">
                    <a16:rowId xmlns:a16="http://schemas.microsoft.com/office/drawing/2014/main" val="3868803801"/>
                  </a:ext>
                </a:extLst>
              </a:tr>
              <a:tr h="853676">
                <a:tc>
                  <a:txBody>
                    <a:bodyPr/>
                    <a:lstStyle/>
                    <a:p>
                      <a:pPr marL="0" marR="0">
                        <a:lnSpc>
                          <a:spcPct val="107000"/>
                        </a:lnSpc>
                        <a:spcBef>
                          <a:spcPts val="0"/>
                        </a:spcBef>
                        <a:spcAft>
                          <a:spcPts val="0"/>
                        </a:spcAft>
                      </a:pPr>
                      <a:r>
                        <a:rPr lang="en-US" sz="1200">
                          <a:effectLst/>
                        </a:rPr>
                        <a:t>Projections.avg</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90897" marR="90897" marT="90897" marB="90897" anchor="ctr"/>
                </a:tc>
                <a:tc>
                  <a:txBody>
                    <a:bodyPr/>
                    <a:lstStyle/>
                    <a:p>
                      <a:pPr marL="0" marR="0">
                        <a:lnSpc>
                          <a:spcPct val="107000"/>
                        </a:lnSpc>
                        <a:spcBef>
                          <a:spcPts val="0"/>
                        </a:spcBef>
                        <a:spcAft>
                          <a:spcPts val="0"/>
                        </a:spcAft>
                      </a:pPr>
                      <a:r>
                        <a:rPr lang="en-US" sz="1200">
                          <a:effectLst/>
                        </a:rPr>
                        <a:t>Tính trung bình giá trị của thuộc tính (cột)</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90897" marR="90897" marT="90897" marB="90897" anchor="ctr"/>
                </a:tc>
                <a:tc>
                  <a:txBody>
                    <a:bodyPr/>
                    <a:lstStyle/>
                    <a:p>
                      <a:pPr marL="0" marR="0">
                        <a:lnSpc>
                          <a:spcPct val="107000"/>
                        </a:lnSpc>
                        <a:spcBef>
                          <a:spcPts val="0"/>
                        </a:spcBef>
                        <a:spcAft>
                          <a:spcPts val="0"/>
                        </a:spcAft>
                      </a:pPr>
                      <a:r>
                        <a:rPr lang="en-US" sz="1200">
                          <a:effectLst/>
                        </a:rPr>
                        <a:t>ctr.setProjection(Projections.avg("views"));</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90897" marR="90897" marT="90897" marB="90897" anchor="ctr"/>
                </a:tc>
                <a:extLst>
                  <a:ext uri="{0D108BD9-81ED-4DB2-BD59-A6C34878D82A}">
                    <a16:rowId xmlns:a16="http://schemas.microsoft.com/office/drawing/2014/main" val="3991217007"/>
                  </a:ext>
                </a:extLst>
              </a:tr>
              <a:tr h="853676">
                <a:tc>
                  <a:txBody>
                    <a:bodyPr/>
                    <a:lstStyle/>
                    <a:p>
                      <a:pPr marL="0" marR="0">
                        <a:lnSpc>
                          <a:spcPct val="107000"/>
                        </a:lnSpc>
                        <a:spcBef>
                          <a:spcPts val="0"/>
                        </a:spcBef>
                        <a:spcAft>
                          <a:spcPts val="0"/>
                        </a:spcAft>
                      </a:pPr>
                      <a:r>
                        <a:rPr lang="en-US" sz="1200">
                          <a:effectLst/>
                        </a:rPr>
                        <a:t>Projections.countDistinct</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90897" marR="90897" marT="90897" marB="90897" anchor="ctr"/>
                </a:tc>
                <a:tc>
                  <a:txBody>
                    <a:bodyPr/>
                    <a:lstStyle/>
                    <a:p>
                      <a:pPr marL="0" marR="0">
                        <a:lnSpc>
                          <a:spcPct val="107000"/>
                        </a:lnSpc>
                        <a:spcBef>
                          <a:spcPts val="0"/>
                        </a:spcBef>
                        <a:spcAft>
                          <a:spcPts val="0"/>
                        </a:spcAft>
                      </a:pPr>
                      <a:r>
                        <a:rPr lang="en-US" sz="1200">
                          <a:effectLst/>
                        </a:rPr>
                        <a:t>Đếm số đối tượng (không trùng lắp) trong lớp</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90897" marR="90897" marT="90897" marB="90897" anchor="ctr"/>
                </a:tc>
                <a:tc>
                  <a:txBody>
                    <a:bodyPr/>
                    <a:lstStyle/>
                    <a:p>
                      <a:pPr marL="0" marR="0">
                        <a:lnSpc>
                          <a:spcPct val="107000"/>
                        </a:lnSpc>
                        <a:spcBef>
                          <a:spcPts val="0"/>
                        </a:spcBef>
                        <a:spcAft>
                          <a:spcPts val="0"/>
                        </a:spcAft>
                      </a:pPr>
                      <a:r>
                        <a:rPr lang="en-US" sz="1200">
                          <a:effectLst/>
                        </a:rPr>
                        <a:t>ctr.setProjection(Projections.countDistinct("author"));</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90897" marR="90897" marT="90897" marB="90897" anchor="ctr"/>
                </a:tc>
                <a:extLst>
                  <a:ext uri="{0D108BD9-81ED-4DB2-BD59-A6C34878D82A}">
                    <a16:rowId xmlns:a16="http://schemas.microsoft.com/office/drawing/2014/main" val="2630774018"/>
                  </a:ext>
                </a:extLst>
              </a:tr>
              <a:tr h="853676">
                <a:tc>
                  <a:txBody>
                    <a:bodyPr/>
                    <a:lstStyle/>
                    <a:p>
                      <a:pPr marL="0" marR="0">
                        <a:lnSpc>
                          <a:spcPct val="107000"/>
                        </a:lnSpc>
                        <a:spcBef>
                          <a:spcPts val="0"/>
                        </a:spcBef>
                        <a:spcAft>
                          <a:spcPts val="0"/>
                        </a:spcAft>
                      </a:pPr>
                      <a:r>
                        <a:rPr lang="en-US" sz="1200">
                          <a:effectLst/>
                        </a:rPr>
                        <a:t>Projections.max</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90897" marR="90897" marT="90897" marB="90897" anchor="ctr"/>
                </a:tc>
                <a:tc>
                  <a:txBody>
                    <a:bodyPr/>
                    <a:lstStyle/>
                    <a:p>
                      <a:pPr marL="0" marR="0">
                        <a:lnSpc>
                          <a:spcPct val="107000"/>
                        </a:lnSpc>
                        <a:spcBef>
                          <a:spcPts val="0"/>
                        </a:spcBef>
                        <a:spcAft>
                          <a:spcPts val="0"/>
                        </a:spcAft>
                      </a:pPr>
                      <a:r>
                        <a:rPr lang="en-US" sz="1200">
                          <a:effectLst/>
                        </a:rPr>
                        <a:t>Lấy giá trị lớn nhất của thuộc tính</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90897" marR="90897" marT="90897" marB="90897" anchor="ctr"/>
                </a:tc>
                <a:tc>
                  <a:txBody>
                    <a:bodyPr/>
                    <a:lstStyle/>
                    <a:p>
                      <a:pPr marL="0" marR="0">
                        <a:lnSpc>
                          <a:spcPct val="107000"/>
                        </a:lnSpc>
                        <a:spcBef>
                          <a:spcPts val="0"/>
                        </a:spcBef>
                        <a:spcAft>
                          <a:spcPts val="0"/>
                        </a:spcAft>
                      </a:pPr>
                      <a:r>
                        <a:rPr lang="en-US" sz="1200">
                          <a:effectLst/>
                        </a:rPr>
                        <a:t>ctr.setProjection(Projections.max("views"));</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90897" marR="90897" marT="90897" marB="90897" anchor="ctr"/>
                </a:tc>
                <a:extLst>
                  <a:ext uri="{0D108BD9-81ED-4DB2-BD59-A6C34878D82A}">
                    <a16:rowId xmlns:a16="http://schemas.microsoft.com/office/drawing/2014/main" val="778424476"/>
                  </a:ext>
                </a:extLst>
              </a:tr>
              <a:tr h="853676">
                <a:tc>
                  <a:txBody>
                    <a:bodyPr/>
                    <a:lstStyle/>
                    <a:p>
                      <a:pPr marL="0" marR="0">
                        <a:lnSpc>
                          <a:spcPct val="107000"/>
                        </a:lnSpc>
                        <a:spcBef>
                          <a:spcPts val="0"/>
                        </a:spcBef>
                        <a:spcAft>
                          <a:spcPts val="0"/>
                        </a:spcAft>
                      </a:pPr>
                      <a:r>
                        <a:rPr lang="en-US" sz="1200">
                          <a:effectLst/>
                        </a:rPr>
                        <a:t>Projections.min</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90897" marR="90897" marT="90897" marB="90897" anchor="ctr"/>
                </a:tc>
                <a:tc>
                  <a:txBody>
                    <a:bodyPr/>
                    <a:lstStyle/>
                    <a:p>
                      <a:pPr marL="0" marR="0">
                        <a:lnSpc>
                          <a:spcPct val="107000"/>
                        </a:lnSpc>
                        <a:spcBef>
                          <a:spcPts val="0"/>
                        </a:spcBef>
                        <a:spcAft>
                          <a:spcPts val="0"/>
                        </a:spcAft>
                      </a:pPr>
                      <a:r>
                        <a:rPr lang="en-US" sz="1200">
                          <a:effectLst/>
                        </a:rPr>
                        <a:t>Lấy giá trị nhỏ nhất của thuộc tính</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90897" marR="90897" marT="90897" marB="90897" anchor="ctr"/>
                </a:tc>
                <a:tc>
                  <a:txBody>
                    <a:bodyPr/>
                    <a:lstStyle/>
                    <a:p>
                      <a:pPr marL="0" marR="0">
                        <a:lnSpc>
                          <a:spcPct val="107000"/>
                        </a:lnSpc>
                        <a:spcBef>
                          <a:spcPts val="0"/>
                        </a:spcBef>
                        <a:spcAft>
                          <a:spcPts val="0"/>
                        </a:spcAft>
                      </a:pPr>
                      <a:r>
                        <a:rPr lang="en-US" sz="1200">
                          <a:effectLst/>
                        </a:rPr>
                        <a:t>ctr.setProjection(Projections.min("views"));</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90897" marR="90897" marT="90897" marB="90897" anchor="ctr"/>
                </a:tc>
                <a:extLst>
                  <a:ext uri="{0D108BD9-81ED-4DB2-BD59-A6C34878D82A}">
                    <a16:rowId xmlns:a16="http://schemas.microsoft.com/office/drawing/2014/main" val="3042516208"/>
                  </a:ext>
                </a:extLst>
              </a:tr>
              <a:tr h="853676">
                <a:tc>
                  <a:txBody>
                    <a:bodyPr/>
                    <a:lstStyle/>
                    <a:p>
                      <a:pPr marL="0" marR="0">
                        <a:lnSpc>
                          <a:spcPct val="107000"/>
                        </a:lnSpc>
                        <a:spcBef>
                          <a:spcPts val="0"/>
                        </a:spcBef>
                        <a:spcAft>
                          <a:spcPts val="0"/>
                        </a:spcAft>
                      </a:pPr>
                      <a:r>
                        <a:rPr lang="en-US" sz="1200">
                          <a:effectLst/>
                        </a:rPr>
                        <a:t>Projections.sum</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90897" marR="90897" marT="90897" marB="90897" anchor="ctr"/>
                </a:tc>
                <a:tc>
                  <a:txBody>
                    <a:bodyPr/>
                    <a:lstStyle/>
                    <a:p>
                      <a:pPr marL="0" marR="0">
                        <a:lnSpc>
                          <a:spcPct val="107000"/>
                        </a:lnSpc>
                        <a:spcBef>
                          <a:spcPts val="0"/>
                        </a:spcBef>
                        <a:spcAft>
                          <a:spcPts val="0"/>
                        </a:spcAft>
                      </a:pPr>
                      <a:r>
                        <a:rPr lang="en-US" sz="1200">
                          <a:effectLst/>
                        </a:rPr>
                        <a:t>Tính tổng các giá trị trong thuộc tính</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90897" marR="90897" marT="90897" marB="90897" anchor="ctr"/>
                </a:tc>
                <a:tc>
                  <a:txBody>
                    <a:bodyPr/>
                    <a:lstStyle/>
                    <a:p>
                      <a:pPr marL="0" marR="0">
                        <a:lnSpc>
                          <a:spcPct val="107000"/>
                        </a:lnSpc>
                        <a:spcBef>
                          <a:spcPts val="0"/>
                        </a:spcBef>
                        <a:spcAft>
                          <a:spcPts val="0"/>
                        </a:spcAft>
                      </a:pPr>
                      <a:r>
                        <a:rPr lang="en-US" sz="1200">
                          <a:effectLst/>
                        </a:rPr>
                        <a:t>ctr.setProjection(Projections.sum("views"));</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90897" marR="90897" marT="90897" marB="90897" anchor="ctr"/>
                </a:tc>
                <a:extLst>
                  <a:ext uri="{0D108BD9-81ED-4DB2-BD59-A6C34878D82A}">
                    <a16:rowId xmlns:a16="http://schemas.microsoft.com/office/drawing/2014/main" val="2328145010"/>
                  </a:ext>
                </a:extLst>
              </a:tr>
            </a:tbl>
          </a:graphicData>
        </a:graphic>
      </p:graphicFrame>
      <p:sp>
        <p:nvSpPr>
          <p:cNvPr id="4" name="Slide Number Placeholder 3"/>
          <p:cNvSpPr>
            <a:spLocks noGrp="1"/>
          </p:cNvSpPr>
          <p:nvPr>
            <p:ph type="sldNum" sz="quarter" idx="12"/>
          </p:nvPr>
        </p:nvSpPr>
        <p:spPr>
          <a:xfrm>
            <a:off x="6731349" y="6381750"/>
            <a:ext cx="2133600" cy="476250"/>
          </a:xfrm>
        </p:spPr>
        <p:txBody>
          <a:bodyPr/>
          <a:lstStyle/>
          <a:p>
            <a:pPr>
              <a:defRPr/>
            </a:pPr>
            <a:fld id="{62912402-182E-467D-8198-A05C7261325A}" type="slidenum">
              <a:rPr lang="en-US" smtClean="0"/>
              <a:pPr>
                <a:defRPr/>
              </a:pPr>
              <a:t>46</a:t>
            </a:fld>
            <a:endParaRPr lang="en-US"/>
          </a:p>
        </p:txBody>
      </p:sp>
    </p:spTree>
    <p:extLst>
      <p:ext uri="{BB962C8B-B14F-4D97-AF65-F5344CB8AC3E}">
        <p14:creationId xmlns:p14="http://schemas.microsoft.com/office/powerpoint/2010/main" val="41100437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133" y="760273"/>
            <a:ext cx="8229600" cy="803392"/>
          </a:xfrm>
        </p:spPr>
        <p:txBody>
          <a:bodyPr/>
          <a:lstStyle/>
          <a:p>
            <a:r>
              <a:rPr lang="en-US" sz="3200"/>
              <a:t>14. NATIVE SQL</a:t>
            </a:r>
            <a:br>
              <a:rPr lang="en-US" sz="3200"/>
            </a:br>
            <a:endParaRPr lang="en-US" sz="3200"/>
          </a:p>
        </p:txBody>
      </p:sp>
      <p:sp>
        <p:nvSpPr>
          <p:cNvPr id="3" name="Content Placeholder 2"/>
          <p:cNvSpPr>
            <a:spLocks noGrp="1"/>
          </p:cNvSpPr>
          <p:nvPr>
            <p:ph idx="1"/>
          </p:nvPr>
        </p:nvSpPr>
        <p:spPr>
          <a:xfrm>
            <a:off x="457200" y="1376772"/>
            <a:ext cx="8229600" cy="3700463"/>
          </a:xfrm>
        </p:spPr>
        <p:txBody>
          <a:bodyPr/>
          <a:lstStyle/>
          <a:p>
            <a:pPr>
              <a:buFont typeface="Wingdings" panose="05000000000000000000" pitchFamily="2" charset="2"/>
              <a:buChar char="Ø"/>
            </a:pPr>
            <a:r>
              <a:rPr lang="en-US" sz="2400">
                <a:cs typeface="Times New Roman" panose="02020603050405020304" pitchFamily="18" charset="0"/>
              </a:rPr>
              <a:t>C</a:t>
            </a:r>
            <a:r>
              <a:rPr lang="en-US" sz="2400" smtClean="0">
                <a:cs typeface="Times New Roman" panose="02020603050405020304" pitchFamily="18" charset="0"/>
              </a:rPr>
              <a:t>ó </a:t>
            </a:r>
            <a:r>
              <a:rPr lang="en-US" sz="2400">
                <a:cs typeface="Times New Roman" panose="02020603050405020304" pitchFamily="18" charset="0"/>
              </a:rPr>
              <a:t>thể sử dụng Native SQL trong Hibernate để thực hiện các truy vấn </a:t>
            </a:r>
            <a:r>
              <a:rPr lang="en-US" sz="2400" smtClean="0">
                <a:cs typeface="Times New Roman" panose="02020603050405020304" pitchFamily="18" charset="0"/>
              </a:rPr>
              <a:t>CSDL nếu muốn </a:t>
            </a:r>
            <a:r>
              <a:rPr lang="en-US" sz="2400">
                <a:cs typeface="Times New Roman" panose="02020603050405020304" pitchFamily="18" charset="0"/>
              </a:rPr>
              <a:t>sử dụng các tính năng </a:t>
            </a:r>
            <a:r>
              <a:rPr lang="en-US" sz="2400" smtClean="0">
                <a:cs typeface="Times New Roman" panose="02020603050405020304" pitchFamily="18" charset="0"/>
              </a:rPr>
              <a:t>CSDL cụ </a:t>
            </a:r>
            <a:r>
              <a:rPr lang="en-US" sz="2400">
                <a:cs typeface="Times New Roman" panose="02020603050405020304" pitchFamily="18" charset="0"/>
              </a:rPr>
              <a:t>thể </a:t>
            </a:r>
            <a:r>
              <a:rPr lang="en-US" sz="2400" smtClean="0">
                <a:cs typeface="Times New Roman" panose="02020603050405020304" pitchFamily="18" charset="0"/>
              </a:rPr>
              <a:t>như: </a:t>
            </a:r>
            <a:r>
              <a:rPr lang="en-US" sz="2400">
                <a:cs typeface="Times New Roman" panose="02020603050405020304" pitchFamily="18" charset="0"/>
              </a:rPr>
              <a:t>hint hoặc từ khoá CONNECT trong Oracle. </a:t>
            </a:r>
            <a:endParaRPr lang="en-US" sz="2400" smtClean="0">
              <a:cs typeface="Times New Roman" panose="02020603050405020304" pitchFamily="18" charset="0"/>
            </a:endParaRPr>
          </a:p>
          <a:p>
            <a:pPr>
              <a:buFont typeface="Wingdings" panose="05000000000000000000" pitchFamily="2" charset="2"/>
              <a:buChar char="Ø"/>
            </a:pPr>
            <a:r>
              <a:rPr lang="en-US" sz="2400" smtClean="0">
                <a:cs typeface="Times New Roman" panose="02020603050405020304" pitchFamily="18" charset="0"/>
              </a:rPr>
              <a:t>Hibernate </a:t>
            </a:r>
            <a:r>
              <a:rPr lang="en-US" sz="2400">
                <a:cs typeface="Times New Roman" panose="02020603050405020304" pitchFamily="18" charset="0"/>
              </a:rPr>
              <a:t>3.x cho phép </a:t>
            </a:r>
            <a:r>
              <a:rPr lang="en-US" sz="2400" smtClean="0">
                <a:cs typeface="Times New Roman" panose="02020603050405020304" pitchFamily="18" charset="0"/>
              </a:rPr>
              <a:t>chỉ </a:t>
            </a:r>
            <a:r>
              <a:rPr lang="en-US" sz="2400">
                <a:cs typeface="Times New Roman" panose="02020603050405020304" pitchFamily="18" charset="0"/>
              </a:rPr>
              <a:t>định SQL viết tay, </a:t>
            </a:r>
            <a:r>
              <a:rPr lang="en-US" sz="2400" smtClean="0">
                <a:cs typeface="Times New Roman" panose="02020603050405020304" pitchFamily="18" charset="0"/>
              </a:rPr>
              <a:t>gồm </a:t>
            </a:r>
            <a:r>
              <a:rPr lang="en-US" sz="2400">
                <a:cs typeface="Times New Roman" panose="02020603050405020304" pitchFamily="18" charset="0"/>
              </a:rPr>
              <a:t>các stored </a:t>
            </a:r>
            <a:r>
              <a:rPr lang="en-US" sz="2400" smtClean="0">
                <a:cs typeface="Times New Roman" panose="02020603050405020304" pitchFamily="18" charset="0"/>
              </a:rPr>
              <a:t>procedures </a:t>
            </a:r>
            <a:r>
              <a:rPr lang="en-US" sz="2400">
                <a:cs typeface="Times New Roman" panose="02020603050405020304" pitchFamily="18" charset="0"/>
              </a:rPr>
              <a:t>và tất cả các thao tác create, update, delete và select.</a:t>
            </a:r>
          </a:p>
          <a:p>
            <a:pPr>
              <a:buFont typeface="Wingdings" panose="05000000000000000000" pitchFamily="2" charset="2"/>
              <a:buChar char="Ø"/>
            </a:pPr>
            <a:r>
              <a:rPr lang="en-US" sz="2400">
                <a:cs typeface="Times New Roman" panose="02020603050405020304" pitchFamily="18" charset="0"/>
              </a:rPr>
              <a:t>Sau khi </a:t>
            </a:r>
            <a:r>
              <a:rPr lang="en-US" sz="2400" smtClean="0">
                <a:cs typeface="Times New Roman" panose="02020603050405020304" pitchFamily="18" charset="0"/>
              </a:rPr>
              <a:t>truyền </a:t>
            </a:r>
            <a:r>
              <a:rPr lang="en-US" sz="2400">
                <a:cs typeface="Times New Roman" panose="02020603050405020304" pitchFamily="18" charset="0"/>
              </a:rPr>
              <a:t>một chuỗi chứa truy vấn SQL đến phương thức createSQLQuery(), </a:t>
            </a:r>
            <a:r>
              <a:rPr lang="en-US" sz="2400" smtClean="0">
                <a:cs typeface="Times New Roman" panose="02020603050405020304" pitchFamily="18" charset="0"/>
              </a:rPr>
              <a:t>phải </a:t>
            </a:r>
            <a:r>
              <a:rPr lang="en-US" sz="2400">
                <a:cs typeface="Times New Roman" panose="02020603050405020304" pitchFamily="18" charset="0"/>
              </a:rPr>
              <a:t>liên kết kết quả trả về SQL cho thực thể Hibernate hiện có, một </a:t>
            </a:r>
            <a:r>
              <a:rPr lang="en-US" sz="2400" smtClean="0">
                <a:cs typeface="Times New Roman" panose="02020603050405020304" pitchFamily="18" charset="0"/>
              </a:rPr>
              <a:t>join </a:t>
            </a:r>
            <a:r>
              <a:rPr lang="en-US" sz="2400">
                <a:cs typeface="Times New Roman" panose="02020603050405020304" pitchFamily="18" charset="0"/>
              </a:rPr>
              <a:t>hoặc một kết quả vô hướng (scalar) sử dụng các phương thức addEntity(), addJoin() và addScalar() tương ứng.</a:t>
            </a:r>
          </a:p>
          <a:p>
            <a:endParaRPr lang="en-US"/>
          </a:p>
        </p:txBody>
      </p:sp>
      <p:sp>
        <p:nvSpPr>
          <p:cNvPr id="4" name="Slide Number Placeholder 3"/>
          <p:cNvSpPr>
            <a:spLocks noGrp="1"/>
          </p:cNvSpPr>
          <p:nvPr>
            <p:ph type="sldNum" sz="quarter" idx="12"/>
          </p:nvPr>
        </p:nvSpPr>
        <p:spPr>
          <a:xfrm>
            <a:off x="6553200" y="6007100"/>
            <a:ext cx="2133600" cy="476250"/>
          </a:xfrm>
        </p:spPr>
        <p:txBody>
          <a:bodyPr/>
          <a:lstStyle/>
          <a:p>
            <a:pPr>
              <a:defRPr/>
            </a:pPr>
            <a:fld id="{62912402-182E-467D-8198-A05C7261325A}" type="slidenum">
              <a:rPr lang="en-US" smtClean="0"/>
              <a:pPr>
                <a:defRPr/>
              </a:pPr>
              <a:t>47</a:t>
            </a:fld>
            <a:endParaRPr lang="en-US"/>
          </a:p>
        </p:txBody>
      </p:sp>
    </p:spTree>
    <p:extLst>
      <p:ext uri="{BB962C8B-B14F-4D97-AF65-F5344CB8AC3E}">
        <p14:creationId xmlns:p14="http://schemas.microsoft.com/office/powerpoint/2010/main" val="40961011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553200" y="5973018"/>
            <a:ext cx="2133600" cy="476250"/>
          </a:xfrm>
        </p:spPr>
        <p:txBody>
          <a:bodyPr/>
          <a:lstStyle/>
          <a:p>
            <a:pPr>
              <a:defRPr/>
            </a:pPr>
            <a:fld id="{62912402-182E-467D-8198-A05C7261325A}" type="slidenum">
              <a:rPr lang="en-US" smtClean="0"/>
              <a:pPr>
                <a:defRPr/>
              </a:pPr>
              <a:t>48</a:t>
            </a:fld>
            <a:endParaRPr lang="en-US"/>
          </a:p>
        </p:txBody>
      </p:sp>
      <p:sp>
        <p:nvSpPr>
          <p:cNvPr id="5" name="Title 1"/>
          <p:cNvSpPr txBox="1">
            <a:spLocks/>
          </p:cNvSpPr>
          <p:nvPr/>
        </p:nvSpPr>
        <p:spPr bwMode="auto">
          <a:xfrm>
            <a:off x="652028" y="614699"/>
            <a:ext cx="7772400" cy="64807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sz="3200" kern="0" smtClean="0"/>
              <a:t>NATIVE SQL (tt)</a:t>
            </a:r>
            <a:endParaRPr lang="en-US" sz="3200" kern="0"/>
          </a:p>
        </p:txBody>
      </p:sp>
      <p:sp>
        <p:nvSpPr>
          <p:cNvPr id="6" name="Subtitle 2"/>
          <p:cNvSpPr txBox="1">
            <a:spLocks/>
          </p:cNvSpPr>
          <p:nvPr/>
        </p:nvSpPr>
        <p:spPr bwMode="auto">
          <a:xfrm>
            <a:off x="652028" y="1262771"/>
            <a:ext cx="7560840" cy="500455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buFont typeface="Wingdings" panose="05000000000000000000" pitchFamily="2" charset="2"/>
              <a:buChar char="Ø"/>
            </a:pPr>
            <a:r>
              <a:rPr lang="en-US" sz="2400" kern="0" smtClean="0"/>
              <a:t>Truy vấn vô hướng(Scalar): Các truy vấn SQL cơ bản nhất là để có được một danh sách các vô hướng (giá trị) từ một hoặc nhiều bảng. </a:t>
            </a:r>
            <a:endParaRPr lang="en-US" sz="2400" kern="0"/>
          </a:p>
          <a:p>
            <a:pPr>
              <a:buFont typeface="Wingdings" panose="05000000000000000000" pitchFamily="2" charset="2"/>
              <a:buChar char="Ø"/>
            </a:pPr>
            <a:endParaRPr lang="en-US" sz="2400" kern="0" smtClean="0"/>
          </a:p>
          <a:p>
            <a:pPr>
              <a:buFont typeface="Wingdings" panose="05000000000000000000" pitchFamily="2" charset="2"/>
              <a:buChar char="Ø"/>
            </a:pPr>
            <a:endParaRPr lang="en-US" sz="2400" kern="0"/>
          </a:p>
          <a:p>
            <a:pPr>
              <a:buFont typeface="Wingdings" panose="05000000000000000000" pitchFamily="2" charset="2"/>
              <a:buChar char="Ø"/>
            </a:pPr>
            <a:endParaRPr lang="en-US" sz="2400" kern="0" smtClean="0"/>
          </a:p>
          <a:p>
            <a:pPr>
              <a:spcBef>
                <a:spcPts val="1800"/>
              </a:spcBef>
              <a:buFont typeface="Wingdings" panose="05000000000000000000" pitchFamily="2" charset="2"/>
              <a:buChar char="Ø"/>
            </a:pPr>
            <a:r>
              <a:rPr lang="en-US" sz="2400"/>
              <a:t>Truy vấn Entity</a:t>
            </a:r>
            <a:r>
              <a:rPr lang="en-US" sz="2400" smtClean="0"/>
              <a:t>: trả về </a:t>
            </a:r>
            <a:r>
              <a:rPr lang="en-US" sz="2400"/>
              <a:t>các đối tượng Entity</a:t>
            </a:r>
          </a:p>
          <a:p>
            <a:pPr>
              <a:buFont typeface="Wingdings" panose="05000000000000000000" pitchFamily="2" charset="2"/>
              <a:buChar char="Ø"/>
            </a:pPr>
            <a:endParaRPr lang="en-US" sz="1400" kern="0" smtClean="0"/>
          </a:p>
          <a:p>
            <a:pPr>
              <a:buFont typeface="Wingdings" panose="05000000000000000000" pitchFamily="2" charset="2"/>
              <a:buChar char="Ø"/>
            </a:pPr>
            <a:endParaRPr lang="en-US" sz="2000" kern="0" smtClean="0"/>
          </a:p>
          <a:p>
            <a:pPr>
              <a:buFont typeface="Wingdings" panose="05000000000000000000" pitchFamily="2" charset="2"/>
              <a:buChar char="Ø"/>
            </a:pPr>
            <a:endParaRPr lang="en-US" sz="2000" kern="0" smtClean="0"/>
          </a:p>
          <a:p>
            <a:endParaRPr lang="en-US" sz="2000" kern="0" smtClean="0"/>
          </a:p>
          <a:p>
            <a:endParaRPr lang="en-US" sz="2000" kern="0" smtClean="0"/>
          </a:p>
          <a:p>
            <a:endParaRPr lang="en-US" sz="2000" kern="0" smtClean="0"/>
          </a:p>
          <a:p>
            <a:pPr>
              <a:buFont typeface="Wingdings" panose="05000000000000000000" pitchFamily="2" charset="2"/>
              <a:buChar char="Ø"/>
            </a:pPr>
            <a:endParaRPr lang="en-US" sz="2000" kern="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t="11628" r="1156" b="9302"/>
          <a:stretch/>
        </p:blipFill>
        <p:spPr>
          <a:xfrm>
            <a:off x="1247863" y="2488497"/>
            <a:ext cx="6908749" cy="1434986"/>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t="7210" r="1158" b="11070"/>
          <a:stretch/>
        </p:blipFill>
        <p:spPr>
          <a:xfrm>
            <a:off x="1243016" y="4442286"/>
            <a:ext cx="6891506" cy="1506994"/>
          </a:xfrm>
          <a:prstGeom prst="rect">
            <a:avLst/>
          </a:prstGeom>
        </p:spPr>
      </p:pic>
    </p:spTree>
    <p:extLst>
      <p:ext uri="{BB962C8B-B14F-4D97-AF65-F5344CB8AC3E}">
        <p14:creationId xmlns:p14="http://schemas.microsoft.com/office/powerpoint/2010/main" val="24436734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0788"/>
            <a:ext cx="8003232" cy="3700463"/>
          </a:xfrm>
        </p:spPr>
        <p:txBody>
          <a:bodyPr/>
          <a:lstStyle/>
          <a:p>
            <a:pPr marL="465138" indent="-344488" algn="just">
              <a:buFont typeface="Wingdings" panose="05000000000000000000" pitchFamily="2" charset="2"/>
              <a:buChar char="Ø"/>
            </a:pPr>
            <a:r>
              <a:rPr lang="en-US" sz="2400" smtClean="0"/>
              <a:t>Truy </a:t>
            </a:r>
            <a:r>
              <a:rPr lang="en-US" sz="2400"/>
              <a:t>vấn Entity với Named </a:t>
            </a:r>
            <a:r>
              <a:rPr lang="en-US" sz="2400" smtClean="0"/>
              <a:t>SQL: trả về các đối </a:t>
            </a:r>
            <a:r>
              <a:rPr lang="en-US" sz="2400"/>
              <a:t>tượng thực thể từ truy vấn native sql thông qua addEntity() và sử dụng truy vấn Named SQL</a:t>
            </a:r>
          </a:p>
          <a:p>
            <a:endParaRPr lang="en-US"/>
          </a:p>
          <a:p>
            <a:endParaRPr lang="en-US"/>
          </a:p>
        </p:txBody>
      </p:sp>
      <p:sp>
        <p:nvSpPr>
          <p:cNvPr id="4" name="Slide Number Placeholder 3"/>
          <p:cNvSpPr>
            <a:spLocks noGrp="1"/>
          </p:cNvSpPr>
          <p:nvPr>
            <p:ph type="sldNum" sz="quarter" idx="12"/>
          </p:nvPr>
        </p:nvSpPr>
        <p:spPr>
          <a:xfrm>
            <a:off x="6553200" y="6005141"/>
            <a:ext cx="2133600" cy="476250"/>
          </a:xfrm>
        </p:spPr>
        <p:txBody>
          <a:bodyPr/>
          <a:lstStyle/>
          <a:p>
            <a:pPr>
              <a:defRPr/>
            </a:pPr>
            <a:fld id="{62912402-182E-467D-8198-A05C7261325A}" type="slidenum">
              <a:rPr lang="en-US" smtClean="0"/>
              <a:pPr>
                <a:defRPr/>
              </a:pPr>
              <a:t>49</a:t>
            </a:fld>
            <a:endParaRPr lang="en-US"/>
          </a:p>
        </p:txBody>
      </p:sp>
      <p:sp>
        <p:nvSpPr>
          <p:cNvPr id="5" name="Title 1"/>
          <p:cNvSpPr txBox="1">
            <a:spLocks/>
          </p:cNvSpPr>
          <p:nvPr/>
        </p:nvSpPr>
        <p:spPr bwMode="auto">
          <a:xfrm>
            <a:off x="674445" y="707128"/>
            <a:ext cx="7772400" cy="64807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sz="3200" kern="0" smtClean="0"/>
              <a:t> NATIVE SQL (tt)</a:t>
            </a:r>
            <a:endParaRPr lang="en-US" sz="3200" kern="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t="7692" r="1659" b="4616"/>
          <a:stretch/>
        </p:blipFill>
        <p:spPr>
          <a:xfrm>
            <a:off x="986296" y="2902563"/>
            <a:ext cx="7161130" cy="2484276"/>
          </a:xfrm>
          <a:prstGeom prst="rect">
            <a:avLst/>
          </a:prstGeom>
        </p:spPr>
      </p:pic>
    </p:spTree>
    <p:extLst>
      <p:ext uri="{BB962C8B-B14F-4D97-AF65-F5344CB8AC3E}">
        <p14:creationId xmlns:p14="http://schemas.microsoft.com/office/powerpoint/2010/main" val="34862145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791580" y="656692"/>
            <a:ext cx="7757662" cy="5580620"/>
          </a:xfrm>
          <a:prstGeom prst="rect">
            <a:avLst/>
          </a:prstGeom>
        </p:spPr>
      </p:pic>
      <p:sp>
        <p:nvSpPr>
          <p:cNvPr id="3" name="Slide Number Placeholder 2"/>
          <p:cNvSpPr>
            <a:spLocks noGrp="1"/>
          </p:cNvSpPr>
          <p:nvPr>
            <p:ph type="sldNum" sz="quarter" idx="12"/>
          </p:nvPr>
        </p:nvSpPr>
        <p:spPr>
          <a:xfrm>
            <a:off x="6603019" y="6007100"/>
            <a:ext cx="2133600" cy="476250"/>
          </a:xfrm>
        </p:spPr>
        <p:txBody>
          <a:bodyPr/>
          <a:lstStyle/>
          <a:p>
            <a:pPr>
              <a:defRPr/>
            </a:pPr>
            <a:fld id="{62912402-182E-467D-8198-A05C7261325A}" type="slidenum">
              <a:rPr lang="en-US" smtClean="0"/>
              <a:pPr>
                <a:defRPr/>
              </a:pPr>
              <a:t>5</a:t>
            </a:fld>
            <a:endParaRPr lang="en-US"/>
          </a:p>
        </p:txBody>
      </p:sp>
    </p:spTree>
    <p:extLst>
      <p:ext uri="{BB962C8B-B14F-4D97-AF65-F5344CB8AC3E}">
        <p14:creationId xmlns:p14="http://schemas.microsoft.com/office/powerpoint/2010/main" val="24736901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553200" y="6007100"/>
            <a:ext cx="2133600" cy="476250"/>
          </a:xfrm>
        </p:spPr>
        <p:txBody>
          <a:bodyPr/>
          <a:lstStyle/>
          <a:p>
            <a:pPr>
              <a:defRPr/>
            </a:pPr>
            <a:fld id="{62912402-182E-467D-8198-A05C7261325A}" type="slidenum">
              <a:rPr lang="en-US" smtClean="0"/>
              <a:pPr>
                <a:defRPr/>
              </a:pPr>
              <a:t>50</a:t>
            </a:fld>
            <a:endParaRPr lang="en-US"/>
          </a:p>
        </p:txBody>
      </p:sp>
      <p:sp>
        <p:nvSpPr>
          <p:cNvPr id="5" name="Title 1"/>
          <p:cNvSpPr txBox="1">
            <a:spLocks/>
          </p:cNvSpPr>
          <p:nvPr/>
        </p:nvSpPr>
        <p:spPr bwMode="auto">
          <a:xfrm>
            <a:off x="848556" y="614363"/>
            <a:ext cx="7772400" cy="62677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sz="3200" kern="0" dirty="0" smtClean="0"/>
              <a:t>15. BỘ NHỚ CACHE</a:t>
            </a:r>
            <a:endParaRPr lang="en-US" sz="3200" kern="0" dirty="0"/>
          </a:p>
        </p:txBody>
      </p:sp>
      <p:sp>
        <p:nvSpPr>
          <p:cNvPr id="6" name="Subtitle 2"/>
          <p:cNvSpPr txBox="1">
            <a:spLocks/>
          </p:cNvSpPr>
          <p:nvPr/>
        </p:nvSpPr>
        <p:spPr bwMode="auto">
          <a:xfrm>
            <a:off x="647564" y="1391879"/>
            <a:ext cx="7812868" cy="485381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just">
              <a:buFont typeface="Wingdings" panose="05000000000000000000" pitchFamily="2" charset="2"/>
              <a:buChar char="Ø"/>
            </a:pPr>
            <a:r>
              <a:rPr lang="en-US" sz="2400" kern="0" dirty="0" err="1" smtClean="0"/>
              <a:t>Bộ</a:t>
            </a:r>
            <a:r>
              <a:rPr lang="en-US" sz="2400" kern="0" dirty="0" smtClean="0"/>
              <a:t> </a:t>
            </a:r>
            <a:r>
              <a:rPr lang="en-US" sz="2400" kern="0" dirty="0" err="1" smtClean="0"/>
              <a:t>nhớ</a:t>
            </a:r>
            <a:r>
              <a:rPr lang="en-US" sz="2400" kern="0" dirty="0" smtClean="0"/>
              <a:t> </a:t>
            </a:r>
            <a:r>
              <a:rPr lang="en-US" sz="2400" kern="0" dirty="0" err="1" smtClean="0"/>
              <a:t>đệm</a:t>
            </a:r>
            <a:r>
              <a:rPr lang="en-US" sz="2400" kern="0" dirty="0" smtClean="0"/>
              <a:t> </a:t>
            </a:r>
            <a:r>
              <a:rPr lang="en-US" sz="2400" kern="0" dirty="0" err="1" smtClean="0"/>
              <a:t>giúp</a:t>
            </a:r>
            <a:r>
              <a:rPr lang="en-US" sz="2400" kern="0" dirty="0" smtClean="0"/>
              <a:t> </a:t>
            </a:r>
            <a:r>
              <a:rPr lang="en-US" sz="2400" kern="0" dirty="0" err="1" smtClean="0"/>
              <a:t>tối</a:t>
            </a:r>
            <a:r>
              <a:rPr lang="en-US" sz="2400" kern="0" dirty="0" smtClean="0"/>
              <a:t> </a:t>
            </a:r>
            <a:r>
              <a:rPr lang="en-US" sz="2400" kern="0" dirty="0" err="1" smtClean="0"/>
              <a:t>ưu</a:t>
            </a:r>
            <a:r>
              <a:rPr lang="en-US" sz="2400" kern="0" dirty="0" smtClean="0"/>
              <a:t> </a:t>
            </a:r>
            <a:r>
              <a:rPr lang="en-US" sz="2400" kern="0" dirty="0" err="1" smtClean="0"/>
              <a:t>hóa</a:t>
            </a:r>
            <a:r>
              <a:rPr lang="en-US" sz="2400" kern="0" dirty="0" smtClean="0"/>
              <a:t> </a:t>
            </a:r>
            <a:r>
              <a:rPr lang="en-US" sz="2400" kern="0" dirty="0" err="1" smtClean="0"/>
              <a:t>hiệu</a:t>
            </a:r>
            <a:r>
              <a:rPr lang="en-US" sz="2400" kern="0" dirty="0" smtClean="0"/>
              <a:t> </a:t>
            </a:r>
            <a:r>
              <a:rPr lang="en-US" sz="2400" kern="0" dirty="0" err="1" smtClean="0"/>
              <a:t>của</a:t>
            </a:r>
            <a:r>
              <a:rPr lang="en-US" sz="2400" kern="0" dirty="0" smtClean="0"/>
              <a:t> </a:t>
            </a:r>
            <a:r>
              <a:rPr lang="en-US" sz="2400" kern="0" dirty="0" err="1" smtClean="0"/>
              <a:t>suất</a:t>
            </a:r>
            <a:r>
              <a:rPr lang="en-US" sz="2400" kern="0" dirty="0" smtClean="0"/>
              <a:t> </a:t>
            </a:r>
            <a:r>
              <a:rPr lang="en-US" sz="2400" kern="0" dirty="0" err="1" smtClean="0"/>
              <a:t>ứng</a:t>
            </a:r>
            <a:r>
              <a:rPr lang="en-US" sz="2400" kern="0" dirty="0" smtClean="0"/>
              <a:t> </a:t>
            </a:r>
            <a:r>
              <a:rPr lang="en-US" sz="2400" kern="0" dirty="0" err="1" smtClean="0"/>
              <a:t>dụng</a:t>
            </a:r>
            <a:r>
              <a:rPr lang="en-US" sz="2400" kern="0" dirty="0" smtClean="0"/>
              <a:t>.</a:t>
            </a:r>
          </a:p>
          <a:p>
            <a:pPr algn="just">
              <a:buFont typeface="Wingdings" panose="05000000000000000000" pitchFamily="2" charset="2"/>
              <a:buChar char="Ø"/>
            </a:pPr>
            <a:r>
              <a:rPr lang="en-US" sz="2400" dirty="0" err="1" smtClean="0"/>
              <a:t>Bộ</a:t>
            </a:r>
            <a:r>
              <a:rPr lang="en-US" sz="2400" dirty="0" smtClean="0"/>
              <a:t> </a:t>
            </a:r>
            <a:r>
              <a:rPr lang="en-US" sz="2400" dirty="0" err="1" smtClean="0"/>
              <a:t>nhớ</a:t>
            </a:r>
            <a:r>
              <a:rPr lang="en-US" sz="2400" dirty="0" smtClean="0"/>
              <a:t> cache </a:t>
            </a:r>
            <a:r>
              <a:rPr lang="en-US" sz="2400" dirty="0" err="1"/>
              <a:t>nằm</a:t>
            </a:r>
            <a:r>
              <a:rPr lang="en-US" sz="2400" dirty="0"/>
              <a:t> </a:t>
            </a:r>
            <a:r>
              <a:rPr lang="en-US" sz="2400" dirty="0" err="1"/>
              <a:t>giữa</a:t>
            </a:r>
            <a:r>
              <a:rPr lang="en-US" sz="2400" dirty="0"/>
              <a:t> </a:t>
            </a:r>
            <a:r>
              <a:rPr lang="en-US" sz="2400" dirty="0" err="1"/>
              <a:t>ứng</a:t>
            </a:r>
            <a:r>
              <a:rPr lang="en-US" sz="2400" dirty="0"/>
              <a:t> </a:t>
            </a:r>
            <a:r>
              <a:rPr lang="en-US" sz="2400" dirty="0" err="1"/>
              <a:t>dụng</a:t>
            </a:r>
            <a:r>
              <a:rPr lang="en-US" sz="2400" dirty="0"/>
              <a:t> </a:t>
            </a:r>
            <a:r>
              <a:rPr lang="en-US" sz="2400" dirty="0" err="1"/>
              <a:t>và</a:t>
            </a:r>
            <a:r>
              <a:rPr lang="en-US" sz="2400" dirty="0"/>
              <a:t> </a:t>
            </a:r>
            <a:r>
              <a:rPr lang="en-US" sz="2400" dirty="0" err="1"/>
              <a:t>cơ</a:t>
            </a:r>
            <a:r>
              <a:rPr lang="en-US" sz="2400" dirty="0"/>
              <a:t> </a:t>
            </a:r>
            <a:r>
              <a:rPr lang="en-US" sz="2400" dirty="0" err="1"/>
              <a:t>sở</a:t>
            </a:r>
            <a:r>
              <a:rPr lang="en-US" sz="2400" dirty="0"/>
              <a:t> </a:t>
            </a:r>
            <a:r>
              <a:rPr lang="en-US" sz="2400" dirty="0" err="1"/>
              <a:t>dữ</a:t>
            </a:r>
            <a:r>
              <a:rPr lang="en-US" sz="2400" dirty="0"/>
              <a:t> </a:t>
            </a:r>
            <a:r>
              <a:rPr lang="en-US" sz="2400" dirty="0" err="1"/>
              <a:t>liệu</a:t>
            </a:r>
            <a:r>
              <a:rPr lang="en-US" sz="2400" dirty="0"/>
              <a:t> </a:t>
            </a:r>
            <a:r>
              <a:rPr lang="en-US" sz="2400" dirty="0" err="1"/>
              <a:t>để</a:t>
            </a:r>
            <a:r>
              <a:rPr lang="en-US" sz="2400" dirty="0"/>
              <a:t> </a:t>
            </a:r>
            <a:r>
              <a:rPr lang="en-US" sz="2400" dirty="0" err="1"/>
              <a:t>tránh</a:t>
            </a:r>
            <a:r>
              <a:rPr lang="en-US" sz="2400" dirty="0"/>
              <a:t> </a:t>
            </a:r>
            <a:r>
              <a:rPr lang="en-US" sz="2400" dirty="0" err="1"/>
              <a:t>số</a:t>
            </a:r>
            <a:r>
              <a:rPr lang="en-US" sz="2400" dirty="0"/>
              <a:t> </a:t>
            </a:r>
            <a:r>
              <a:rPr lang="en-US" sz="2400" dirty="0" err="1"/>
              <a:t>lượng</a:t>
            </a:r>
            <a:r>
              <a:rPr lang="en-US" sz="2400" dirty="0"/>
              <a:t> </a:t>
            </a:r>
            <a:r>
              <a:rPr lang="en-US" sz="2400" dirty="0" err="1"/>
              <a:t>lượt</a:t>
            </a:r>
            <a:r>
              <a:rPr lang="en-US" sz="2400" dirty="0"/>
              <a:t> </a:t>
            </a:r>
            <a:r>
              <a:rPr lang="en-US" sz="2400" dirty="0" err="1"/>
              <a:t>truy</a:t>
            </a:r>
            <a:r>
              <a:rPr lang="en-US" sz="2400" dirty="0"/>
              <a:t> </a:t>
            </a:r>
            <a:r>
              <a:rPr lang="en-US" sz="2400" dirty="0" err="1"/>
              <a:t>cập</a:t>
            </a:r>
            <a:r>
              <a:rPr lang="en-US" sz="2400" dirty="0"/>
              <a:t> </a:t>
            </a:r>
            <a:r>
              <a:rPr lang="en-US" sz="2400" dirty="0" err="1"/>
              <a:t>cơ</a:t>
            </a:r>
            <a:r>
              <a:rPr lang="en-US" sz="2400" dirty="0"/>
              <a:t> </a:t>
            </a:r>
            <a:r>
              <a:rPr lang="en-US" sz="2400" dirty="0" err="1"/>
              <a:t>sở</a:t>
            </a:r>
            <a:r>
              <a:rPr lang="en-US" sz="2400" dirty="0"/>
              <a:t> </a:t>
            </a:r>
            <a:r>
              <a:rPr lang="en-US" sz="2400" dirty="0" err="1"/>
              <a:t>dữ</a:t>
            </a:r>
            <a:r>
              <a:rPr lang="en-US" sz="2400" dirty="0"/>
              <a:t> </a:t>
            </a:r>
            <a:r>
              <a:rPr lang="en-US" sz="2400" dirty="0" err="1"/>
              <a:t>liệu</a:t>
            </a:r>
            <a:r>
              <a:rPr lang="en-US" sz="2400" dirty="0"/>
              <a:t> </a:t>
            </a:r>
            <a:r>
              <a:rPr lang="en-US" sz="2400" dirty="0" err="1"/>
              <a:t>càng</a:t>
            </a:r>
            <a:r>
              <a:rPr lang="en-US" sz="2400" dirty="0"/>
              <a:t> </a:t>
            </a:r>
            <a:r>
              <a:rPr lang="en-US" sz="2400" dirty="0" err="1"/>
              <a:t>nhiều</a:t>
            </a:r>
            <a:r>
              <a:rPr lang="en-US" sz="2400" dirty="0"/>
              <a:t> </a:t>
            </a:r>
            <a:r>
              <a:rPr lang="en-US" sz="2400" dirty="0" err="1"/>
              <a:t>càng</a:t>
            </a:r>
            <a:r>
              <a:rPr lang="en-US" sz="2400" dirty="0"/>
              <a:t> </a:t>
            </a:r>
            <a:r>
              <a:rPr lang="en-US" sz="2400" dirty="0" err="1"/>
              <a:t>tốt</a:t>
            </a:r>
            <a:r>
              <a:rPr lang="en-US" sz="2400" dirty="0"/>
              <a:t> </a:t>
            </a:r>
            <a:r>
              <a:rPr lang="en-US" sz="2400" dirty="0" err="1"/>
              <a:t>để</a:t>
            </a:r>
            <a:r>
              <a:rPr lang="en-US" sz="2400" dirty="0"/>
              <a:t> </a:t>
            </a:r>
            <a:r>
              <a:rPr lang="en-US" sz="2400" dirty="0" err="1"/>
              <a:t>cung</a:t>
            </a:r>
            <a:r>
              <a:rPr lang="en-US" sz="2400" dirty="0"/>
              <a:t> </a:t>
            </a:r>
            <a:r>
              <a:rPr lang="en-US" sz="2400" dirty="0" err="1"/>
              <a:t>cấp</a:t>
            </a:r>
            <a:r>
              <a:rPr lang="en-US" sz="2400" dirty="0"/>
              <a:t> </a:t>
            </a:r>
            <a:r>
              <a:rPr lang="en-US" sz="2400" dirty="0" err="1"/>
              <a:t>cho</a:t>
            </a:r>
            <a:r>
              <a:rPr lang="en-US" sz="2400" dirty="0"/>
              <a:t> </a:t>
            </a:r>
            <a:r>
              <a:rPr lang="en-US" sz="2400" dirty="0" err="1"/>
              <a:t>một</a:t>
            </a:r>
            <a:r>
              <a:rPr lang="en-US" sz="2400" dirty="0"/>
              <a:t> </a:t>
            </a:r>
            <a:r>
              <a:rPr lang="en-US" sz="2400" dirty="0" err="1"/>
              <a:t>hiệu</a:t>
            </a:r>
            <a:r>
              <a:rPr lang="en-US" sz="2400" dirty="0"/>
              <a:t> </a:t>
            </a:r>
            <a:r>
              <a:rPr lang="en-US" sz="2400" dirty="0" err="1"/>
              <a:t>suất</a:t>
            </a:r>
            <a:r>
              <a:rPr lang="en-US" sz="2400" dirty="0"/>
              <a:t> </a:t>
            </a:r>
            <a:r>
              <a:rPr lang="en-US" sz="2400" dirty="0" err="1"/>
              <a:t>tốt</a:t>
            </a:r>
            <a:r>
              <a:rPr lang="en-US" sz="2400" dirty="0"/>
              <a:t> </a:t>
            </a:r>
            <a:r>
              <a:rPr lang="en-US" sz="2400" dirty="0" err="1"/>
              <a:t>hơn</a:t>
            </a:r>
            <a:r>
              <a:rPr lang="en-US" sz="2400" dirty="0"/>
              <a:t> </a:t>
            </a:r>
            <a:r>
              <a:rPr lang="en-US" sz="2400" dirty="0" err="1"/>
              <a:t>cho</a:t>
            </a:r>
            <a:r>
              <a:rPr lang="en-US" sz="2400" dirty="0"/>
              <a:t> </a:t>
            </a:r>
            <a:r>
              <a:rPr lang="en-US" sz="2400" dirty="0" err="1"/>
              <a:t>các</a:t>
            </a:r>
            <a:r>
              <a:rPr lang="en-US" sz="2400" dirty="0"/>
              <a:t> </a:t>
            </a:r>
            <a:r>
              <a:rPr lang="en-US" sz="2400" dirty="0" err="1"/>
              <a:t>ứng</a:t>
            </a:r>
            <a:r>
              <a:rPr lang="en-US" sz="2400" dirty="0"/>
              <a:t> </a:t>
            </a:r>
            <a:r>
              <a:rPr lang="en-US" sz="2400" dirty="0" err="1"/>
              <a:t>dụng</a:t>
            </a:r>
            <a:r>
              <a:rPr lang="en-US" sz="2400" dirty="0" smtClean="0"/>
              <a:t>.</a:t>
            </a:r>
            <a:endParaRPr lang="en-US" sz="2400" kern="0" dirty="0" smtClean="0"/>
          </a:p>
          <a:p>
            <a:pPr algn="just">
              <a:buFont typeface="Wingdings" panose="05000000000000000000" pitchFamily="2" charset="2"/>
              <a:buChar char="Ø"/>
            </a:pPr>
            <a:r>
              <a:rPr lang="en-US" sz="2400" dirty="0" err="1" smtClean="0"/>
              <a:t>Các</a:t>
            </a:r>
            <a:r>
              <a:rPr lang="en-US" sz="2400" dirty="0" smtClean="0"/>
              <a:t> </a:t>
            </a:r>
            <a:r>
              <a:rPr lang="en-US" sz="2400" dirty="0" err="1"/>
              <a:t>kiểu</a:t>
            </a:r>
            <a:r>
              <a:rPr lang="en-US" sz="2400" dirty="0"/>
              <a:t> </a:t>
            </a:r>
            <a:r>
              <a:rPr lang="en-US" sz="2400" dirty="0" err="1"/>
              <a:t>bộ</a:t>
            </a:r>
            <a:r>
              <a:rPr lang="en-US" sz="2400" dirty="0"/>
              <a:t> </a:t>
            </a:r>
            <a:r>
              <a:rPr lang="en-US" sz="2400" dirty="0" err="1"/>
              <a:t>nhớ</a:t>
            </a:r>
            <a:r>
              <a:rPr lang="en-US" sz="2400" dirty="0"/>
              <a:t> cache </a:t>
            </a:r>
            <a:r>
              <a:rPr lang="en-US" sz="2400" dirty="0" err="1"/>
              <a:t>trong</a:t>
            </a:r>
            <a:r>
              <a:rPr lang="en-US" sz="2400" dirty="0"/>
              <a:t> </a:t>
            </a:r>
            <a:r>
              <a:rPr lang="en-US" sz="2400" dirty="0" smtClean="0"/>
              <a:t>hibernate</a:t>
            </a:r>
            <a:r>
              <a:rPr lang="en-US" sz="2400" dirty="0"/>
              <a:t>:</a:t>
            </a:r>
          </a:p>
          <a:p>
            <a:pPr marL="630238" algn="just">
              <a:spcBef>
                <a:spcPts val="0"/>
              </a:spcBef>
              <a:buFont typeface="Arial" panose="020B0604020202020204" pitchFamily="34" charset="0"/>
              <a:buChar char="•"/>
            </a:pPr>
            <a:r>
              <a:rPr lang="en-US" sz="2400" dirty="0" err="1" smtClean="0"/>
              <a:t>Bộ</a:t>
            </a:r>
            <a:r>
              <a:rPr lang="en-US" sz="2400" dirty="0" smtClean="0"/>
              <a:t> </a:t>
            </a:r>
            <a:r>
              <a:rPr lang="en-US" sz="2400" dirty="0" err="1"/>
              <a:t>nhớ</a:t>
            </a:r>
            <a:r>
              <a:rPr lang="en-US" sz="2400" dirty="0"/>
              <a:t> cache </a:t>
            </a:r>
            <a:r>
              <a:rPr lang="en-US" sz="2400" dirty="0" err="1"/>
              <a:t>cấp</a:t>
            </a:r>
            <a:r>
              <a:rPr lang="en-US" sz="2400" dirty="0"/>
              <a:t> </a:t>
            </a:r>
            <a:r>
              <a:rPr lang="en-US" sz="2400" dirty="0" err="1"/>
              <a:t>một</a:t>
            </a:r>
            <a:r>
              <a:rPr lang="en-US" sz="2400" dirty="0"/>
              <a:t> (First – </a:t>
            </a:r>
            <a:r>
              <a:rPr lang="en-US" sz="2400" dirty="0" smtClean="0"/>
              <a:t>level)</a:t>
            </a:r>
          </a:p>
          <a:p>
            <a:pPr marL="630238" algn="just">
              <a:spcBef>
                <a:spcPts val="0"/>
              </a:spcBef>
              <a:buFont typeface="Arial" panose="020B0604020202020204" pitchFamily="34" charset="0"/>
              <a:buChar char="•"/>
            </a:pPr>
            <a:r>
              <a:rPr lang="en-US" sz="2400" dirty="0" err="1" smtClean="0"/>
              <a:t>Bộ</a:t>
            </a:r>
            <a:r>
              <a:rPr lang="en-US" sz="2400" dirty="0" smtClean="0"/>
              <a:t> </a:t>
            </a:r>
            <a:r>
              <a:rPr lang="en-US" sz="2400" dirty="0" err="1"/>
              <a:t>nhớ</a:t>
            </a:r>
            <a:r>
              <a:rPr lang="en-US" sz="2400" dirty="0"/>
              <a:t> cache </a:t>
            </a:r>
            <a:r>
              <a:rPr lang="en-US" sz="2400" dirty="0" err="1"/>
              <a:t>cấp</a:t>
            </a:r>
            <a:r>
              <a:rPr lang="en-US" sz="2400" dirty="0"/>
              <a:t> </a:t>
            </a:r>
            <a:r>
              <a:rPr lang="en-US" sz="2400" dirty="0" err="1"/>
              <a:t>hai</a:t>
            </a:r>
            <a:r>
              <a:rPr lang="en-US" sz="2400" dirty="0"/>
              <a:t> (Second – </a:t>
            </a:r>
            <a:r>
              <a:rPr lang="en-US" sz="2400" dirty="0" smtClean="0"/>
              <a:t>level)</a:t>
            </a:r>
          </a:p>
          <a:p>
            <a:pPr marL="630238" algn="just">
              <a:spcBef>
                <a:spcPts val="0"/>
              </a:spcBef>
              <a:buFont typeface="Arial" panose="020B0604020202020204" pitchFamily="34" charset="0"/>
              <a:buChar char="•"/>
            </a:pPr>
            <a:r>
              <a:rPr lang="en-US" sz="2400" dirty="0" err="1" smtClean="0"/>
              <a:t>Bộ</a:t>
            </a:r>
            <a:r>
              <a:rPr lang="en-US" sz="2400" dirty="0" smtClean="0"/>
              <a:t> </a:t>
            </a:r>
            <a:r>
              <a:rPr lang="en-US" sz="2400" dirty="0" err="1"/>
              <a:t>nhớ</a:t>
            </a:r>
            <a:r>
              <a:rPr lang="en-US" sz="2400" dirty="0"/>
              <a:t> cache </a:t>
            </a:r>
            <a:r>
              <a:rPr lang="en-US" sz="2400" dirty="0" err="1"/>
              <a:t>cấp</a:t>
            </a:r>
            <a:r>
              <a:rPr lang="en-US" sz="2400" dirty="0"/>
              <a:t> </a:t>
            </a:r>
            <a:r>
              <a:rPr lang="en-US" sz="2400" dirty="0" err="1"/>
              <a:t>truy</a:t>
            </a:r>
            <a:r>
              <a:rPr lang="en-US" sz="2400" dirty="0"/>
              <a:t> </a:t>
            </a:r>
            <a:r>
              <a:rPr lang="en-US" sz="2400" dirty="0" err="1" smtClean="0"/>
              <a:t>vấn</a:t>
            </a:r>
            <a:endParaRPr lang="en-US" sz="2400" dirty="0" smtClean="0"/>
          </a:p>
        </p:txBody>
      </p:sp>
    </p:spTree>
    <p:extLst>
      <p:ext uri="{BB962C8B-B14F-4D97-AF65-F5344CB8AC3E}">
        <p14:creationId xmlns:p14="http://schemas.microsoft.com/office/powerpoint/2010/main" val="22864287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787" y="457200"/>
            <a:ext cx="8229600" cy="1143000"/>
          </a:xfrm>
        </p:spPr>
        <p:txBody>
          <a:bodyPr/>
          <a:lstStyle/>
          <a:p>
            <a:r>
              <a:rPr lang="en-US" sz="3200" dirty="0"/>
              <a:t>BỘ </a:t>
            </a:r>
            <a:r>
              <a:rPr lang="en-US" sz="3200"/>
              <a:t>NHỚ </a:t>
            </a:r>
            <a:r>
              <a:rPr lang="en-US" sz="3200" smtClean="0"/>
              <a:t>CACHE (</a:t>
            </a:r>
            <a:r>
              <a:rPr lang="en-US" sz="3200" dirty="0" err="1" smtClean="0"/>
              <a:t>tt</a:t>
            </a:r>
            <a:r>
              <a:rPr lang="en-US" sz="3200" dirty="0" smtClean="0"/>
              <a:t>)</a:t>
            </a:r>
            <a:endParaRPr lang="en-US" sz="3200" dirty="0"/>
          </a:p>
        </p:txBody>
      </p:sp>
      <p:sp>
        <p:nvSpPr>
          <p:cNvPr id="3" name="Content Placeholder 2"/>
          <p:cNvSpPr>
            <a:spLocks noGrp="1"/>
          </p:cNvSpPr>
          <p:nvPr>
            <p:ph idx="1"/>
          </p:nvPr>
        </p:nvSpPr>
        <p:spPr>
          <a:xfrm>
            <a:off x="457200" y="1600200"/>
            <a:ext cx="8229600" cy="4709120"/>
          </a:xfrm>
        </p:spPr>
        <p:txBody>
          <a:bodyPr/>
          <a:lstStyle/>
          <a:p>
            <a:pPr>
              <a:buFont typeface="Wingdings" panose="05000000000000000000" pitchFamily="2" charset="2"/>
              <a:buChar char="Ø"/>
            </a:pPr>
            <a:r>
              <a:rPr lang="en-US" sz="2400" b="1" dirty="0" err="1" smtClean="0"/>
              <a:t>Bộ</a:t>
            </a:r>
            <a:r>
              <a:rPr lang="en-US" sz="2400" b="1" dirty="0" smtClean="0"/>
              <a:t> </a:t>
            </a:r>
            <a:r>
              <a:rPr lang="en-US" sz="2400" b="1" dirty="0" err="1" smtClean="0"/>
              <a:t>nhớ</a:t>
            </a:r>
            <a:r>
              <a:rPr lang="en-US" sz="2400" b="1" dirty="0" smtClean="0"/>
              <a:t> cache </a:t>
            </a:r>
            <a:r>
              <a:rPr lang="en-US" sz="2400" b="1" dirty="0" err="1" smtClean="0"/>
              <a:t>cấp</a:t>
            </a:r>
            <a:r>
              <a:rPr lang="en-US" sz="2400" b="1" dirty="0" smtClean="0"/>
              <a:t> </a:t>
            </a:r>
            <a:r>
              <a:rPr lang="en-US" sz="2400" b="1" dirty="0" err="1" smtClean="0"/>
              <a:t>một</a:t>
            </a:r>
            <a:r>
              <a:rPr lang="en-US" sz="2400" b="1" dirty="0" smtClean="0"/>
              <a:t>(First – level):</a:t>
            </a:r>
            <a:r>
              <a:rPr lang="en-US" sz="2400" dirty="0" err="1"/>
              <a:t>là</a:t>
            </a:r>
            <a:r>
              <a:rPr lang="en-US" sz="2400" dirty="0"/>
              <a:t> </a:t>
            </a:r>
            <a:r>
              <a:rPr lang="en-US" sz="2400" dirty="0" err="1"/>
              <a:t>bộ</a:t>
            </a:r>
            <a:r>
              <a:rPr lang="en-US" sz="2400" dirty="0"/>
              <a:t> </a:t>
            </a:r>
            <a:r>
              <a:rPr lang="en-US" sz="2400" dirty="0" err="1"/>
              <a:t>nhớ</a:t>
            </a:r>
            <a:r>
              <a:rPr lang="en-US" sz="2400" dirty="0"/>
              <a:t> cache Session </a:t>
            </a:r>
            <a:r>
              <a:rPr lang="en-US" sz="2400" dirty="0" err="1"/>
              <a:t>và</a:t>
            </a:r>
            <a:r>
              <a:rPr lang="en-US" sz="2400" dirty="0"/>
              <a:t> </a:t>
            </a:r>
            <a:r>
              <a:rPr lang="en-US" sz="2400" dirty="0" err="1"/>
              <a:t>là</a:t>
            </a:r>
            <a:r>
              <a:rPr lang="en-US" sz="2400" dirty="0"/>
              <a:t> </a:t>
            </a:r>
            <a:r>
              <a:rPr lang="en-US" sz="2400" dirty="0" err="1"/>
              <a:t>một</a:t>
            </a:r>
            <a:r>
              <a:rPr lang="en-US" sz="2400" dirty="0"/>
              <a:t> </a:t>
            </a:r>
            <a:r>
              <a:rPr lang="en-US" sz="2400" dirty="0" err="1"/>
              <a:t>bộ</a:t>
            </a:r>
            <a:r>
              <a:rPr lang="en-US" sz="2400" dirty="0"/>
              <a:t> </a:t>
            </a:r>
            <a:r>
              <a:rPr lang="en-US" sz="2400" dirty="0" err="1"/>
              <a:t>nhớ</a:t>
            </a:r>
            <a:r>
              <a:rPr lang="en-US" sz="2400" dirty="0"/>
              <a:t> cache </a:t>
            </a:r>
            <a:r>
              <a:rPr lang="en-US" sz="2400" dirty="0" err="1"/>
              <a:t>bắt</a:t>
            </a:r>
            <a:r>
              <a:rPr lang="en-US" sz="2400" dirty="0"/>
              <a:t> </a:t>
            </a:r>
            <a:r>
              <a:rPr lang="en-US" sz="2400" dirty="0" err="1"/>
              <a:t>buộc</a:t>
            </a:r>
            <a:r>
              <a:rPr lang="en-US" sz="2400" dirty="0"/>
              <a:t> </a:t>
            </a:r>
            <a:r>
              <a:rPr lang="en-US" sz="2400" dirty="0" err="1"/>
              <a:t>thông</a:t>
            </a:r>
            <a:r>
              <a:rPr lang="en-US" sz="2400" dirty="0"/>
              <a:t> qua </a:t>
            </a:r>
            <a:r>
              <a:rPr lang="en-US" sz="2400" dirty="0" err="1"/>
              <a:t>đó</a:t>
            </a:r>
            <a:r>
              <a:rPr lang="en-US" sz="2400" dirty="0"/>
              <a:t> </a:t>
            </a:r>
            <a:r>
              <a:rPr lang="en-US" sz="2400" dirty="0" err="1"/>
              <a:t>tất</a:t>
            </a:r>
            <a:r>
              <a:rPr lang="en-US" sz="2400" dirty="0"/>
              <a:t> </a:t>
            </a:r>
            <a:r>
              <a:rPr lang="en-US" sz="2400" dirty="0" err="1"/>
              <a:t>cả</a:t>
            </a:r>
            <a:r>
              <a:rPr lang="en-US" sz="2400" dirty="0"/>
              <a:t> </a:t>
            </a:r>
            <a:r>
              <a:rPr lang="en-US" sz="2400" dirty="0" err="1"/>
              <a:t>các</a:t>
            </a:r>
            <a:r>
              <a:rPr lang="en-US" sz="2400" dirty="0"/>
              <a:t> </a:t>
            </a:r>
            <a:r>
              <a:rPr lang="en-US" sz="2400" dirty="0" err="1"/>
              <a:t>yêu</a:t>
            </a:r>
            <a:r>
              <a:rPr lang="en-US" sz="2400" dirty="0"/>
              <a:t> </a:t>
            </a:r>
            <a:r>
              <a:rPr lang="en-US" sz="2400" dirty="0" err="1"/>
              <a:t>cầu</a:t>
            </a:r>
            <a:r>
              <a:rPr lang="en-US" sz="2400" dirty="0"/>
              <a:t> </a:t>
            </a:r>
            <a:r>
              <a:rPr lang="en-US" sz="2400" dirty="0" err="1"/>
              <a:t>phải</a:t>
            </a:r>
            <a:r>
              <a:rPr lang="en-US" sz="2400" dirty="0"/>
              <a:t> </a:t>
            </a:r>
            <a:r>
              <a:rPr lang="en-US" sz="2400" dirty="0" err="1"/>
              <a:t>vượt</a:t>
            </a:r>
            <a:r>
              <a:rPr lang="en-US" sz="2400" dirty="0"/>
              <a:t> qua. </a:t>
            </a:r>
            <a:r>
              <a:rPr lang="en-US" sz="2400" dirty="0" err="1"/>
              <a:t>Đối</a:t>
            </a:r>
            <a:r>
              <a:rPr lang="en-US" sz="2400" dirty="0"/>
              <a:t> </a:t>
            </a:r>
            <a:r>
              <a:rPr lang="en-US" sz="2400" dirty="0" err="1"/>
              <a:t>tượng</a:t>
            </a:r>
            <a:r>
              <a:rPr lang="en-US" sz="2400" dirty="0"/>
              <a:t> Session </a:t>
            </a:r>
            <a:r>
              <a:rPr lang="en-US" sz="2400" dirty="0" err="1"/>
              <a:t>giữ</a:t>
            </a:r>
            <a:r>
              <a:rPr lang="en-US" sz="2400" dirty="0"/>
              <a:t> </a:t>
            </a:r>
            <a:r>
              <a:rPr lang="en-US" sz="2400" dirty="0" err="1"/>
              <a:t>một</a:t>
            </a:r>
            <a:r>
              <a:rPr lang="en-US" sz="2400" dirty="0"/>
              <a:t> </a:t>
            </a:r>
            <a:r>
              <a:rPr lang="en-US" sz="2400" dirty="0" err="1"/>
              <a:t>đối</a:t>
            </a:r>
            <a:r>
              <a:rPr lang="en-US" sz="2400" dirty="0"/>
              <a:t> </a:t>
            </a:r>
            <a:r>
              <a:rPr lang="en-US" sz="2400" dirty="0" err="1"/>
              <a:t>tượng</a:t>
            </a:r>
            <a:r>
              <a:rPr lang="en-US" sz="2400" dirty="0"/>
              <a:t> </a:t>
            </a:r>
            <a:r>
              <a:rPr lang="en-US" sz="2400" dirty="0" err="1"/>
              <a:t>thuộc</a:t>
            </a:r>
            <a:r>
              <a:rPr lang="en-US" sz="2400" dirty="0"/>
              <a:t> </a:t>
            </a:r>
            <a:r>
              <a:rPr lang="en-US" sz="2400" dirty="0" err="1"/>
              <a:t>quyền</a:t>
            </a:r>
            <a:r>
              <a:rPr lang="en-US" sz="2400" dirty="0"/>
              <a:t> </a:t>
            </a:r>
            <a:r>
              <a:rPr lang="en-US" sz="2400" dirty="0" err="1"/>
              <a:t>sở</a:t>
            </a:r>
            <a:r>
              <a:rPr lang="en-US" sz="2400" dirty="0"/>
              <a:t> </a:t>
            </a:r>
            <a:r>
              <a:rPr lang="en-US" sz="2400" dirty="0" err="1"/>
              <a:t>hữu</a:t>
            </a:r>
            <a:r>
              <a:rPr lang="en-US" sz="2400" dirty="0"/>
              <a:t> </a:t>
            </a:r>
            <a:r>
              <a:rPr lang="en-US" sz="2400" dirty="0" err="1"/>
              <a:t>của</a:t>
            </a:r>
            <a:r>
              <a:rPr lang="en-US" sz="2400" dirty="0"/>
              <a:t> </a:t>
            </a:r>
            <a:r>
              <a:rPr lang="en-US" sz="2400" dirty="0" err="1"/>
              <a:t>nó</a:t>
            </a:r>
            <a:r>
              <a:rPr lang="en-US" sz="2400" dirty="0"/>
              <a:t> </a:t>
            </a:r>
            <a:r>
              <a:rPr lang="en-US" sz="2400" dirty="0" err="1"/>
              <a:t>trước</a:t>
            </a:r>
            <a:r>
              <a:rPr lang="en-US" sz="2400" dirty="0"/>
              <a:t> </a:t>
            </a:r>
            <a:r>
              <a:rPr lang="en-US" sz="2400" dirty="0" err="1"/>
              <a:t>khi</a:t>
            </a:r>
            <a:r>
              <a:rPr lang="en-US" sz="2400" dirty="0"/>
              <a:t> commit </a:t>
            </a:r>
            <a:r>
              <a:rPr lang="en-US" sz="2400" dirty="0" err="1"/>
              <a:t>nó</a:t>
            </a:r>
            <a:r>
              <a:rPr lang="en-US" sz="2400" dirty="0"/>
              <a:t> </a:t>
            </a:r>
            <a:r>
              <a:rPr lang="en-US" sz="2400" dirty="0" err="1"/>
              <a:t>vào</a:t>
            </a:r>
            <a:r>
              <a:rPr lang="en-US" sz="2400" dirty="0"/>
              <a:t> </a:t>
            </a:r>
            <a:r>
              <a:rPr lang="en-US" sz="2400" dirty="0" err="1"/>
              <a:t>cơ</a:t>
            </a:r>
            <a:r>
              <a:rPr lang="en-US" sz="2400" dirty="0"/>
              <a:t> </a:t>
            </a:r>
            <a:r>
              <a:rPr lang="en-US" sz="2400" dirty="0" err="1"/>
              <a:t>sở</a:t>
            </a:r>
            <a:r>
              <a:rPr lang="en-US" sz="2400" dirty="0"/>
              <a:t> </a:t>
            </a:r>
            <a:r>
              <a:rPr lang="en-US" sz="2400" dirty="0" err="1"/>
              <a:t>dữ</a:t>
            </a:r>
            <a:r>
              <a:rPr lang="en-US" sz="2400" dirty="0"/>
              <a:t> </a:t>
            </a:r>
            <a:r>
              <a:rPr lang="en-US" sz="2400" dirty="0" err="1"/>
              <a:t>liệu</a:t>
            </a:r>
            <a:r>
              <a:rPr lang="en-US" sz="2400" dirty="0" smtClean="0"/>
              <a:t>.</a:t>
            </a:r>
          </a:p>
          <a:p>
            <a:pPr>
              <a:buFont typeface="Wingdings" panose="05000000000000000000" pitchFamily="2" charset="2"/>
              <a:buChar char="Ø"/>
            </a:pPr>
            <a:r>
              <a:rPr lang="en-US" sz="2400" b="1" dirty="0" err="1" smtClean="0"/>
              <a:t>Bộ</a:t>
            </a:r>
            <a:r>
              <a:rPr lang="en-US" sz="2400" b="1" dirty="0" smtClean="0"/>
              <a:t> </a:t>
            </a:r>
            <a:r>
              <a:rPr lang="en-US" sz="2400" b="1" dirty="0" err="1" smtClean="0"/>
              <a:t>nhớ</a:t>
            </a:r>
            <a:r>
              <a:rPr lang="en-US" sz="2400" b="1" dirty="0" smtClean="0"/>
              <a:t> cache </a:t>
            </a:r>
            <a:r>
              <a:rPr lang="en-US" sz="2400" b="1" dirty="0" err="1" smtClean="0"/>
              <a:t>cấp</a:t>
            </a:r>
            <a:r>
              <a:rPr lang="en-US" sz="2400" b="1" dirty="0" smtClean="0"/>
              <a:t> 2(Second – level):</a:t>
            </a:r>
            <a:r>
              <a:rPr lang="en-US" sz="2400" dirty="0" err="1"/>
              <a:t>là</a:t>
            </a:r>
            <a:r>
              <a:rPr lang="en-US" sz="2400" dirty="0"/>
              <a:t> </a:t>
            </a:r>
            <a:r>
              <a:rPr lang="en-US" sz="2400" dirty="0" err="1"/>
              <a:t>một</a:t>
            </a:r>
            <a:r>
              <a:rPr lang="en-US" sz="2400" dirty="0"/>
              <a:t> </a:t>
            </a:r>
            <a:r>
              <a:rPr lang="en-US" sz="2400" dirty="0" err="1"/>
              <a:t>bộ</a:t>
            </a:r>
            <a:r>
              <a:rPr lang="en-US" sz="2400" dirty="0"/>
              <a:t> </a:t>
            </a:r>
            <a:r>
              <a:rPr lang="en-US" sz="2400" dirty="0" err="1"/>
              <a:t>nhớ</a:t>
            </a:r>
            <a:r>
              <a:rPr lang="en-US" sz="2400" dirty="0"/>
              <a:t> cache </a:t>
            </a:r>
            <a:r>
              <a:rPr lang="en-US" sz="2400" dirty="0" err="1"/>
              <a:t>tùy</a:t>
            </a:r>
            <a:r>
              <a:rPr lang="en-US" sz="2400" dirty="0"/>
              <a:t> </a:t>
            </a:r>
            <a:r>
              <a:rPr lang="en-US" sz="2400" dirty="0" err="1"/>
              <a:t>chọn</a:t>
            </a:r>
            <a:r>
              <a:rPr lang="en-US" sz="2400" dirty="0"/>
              <a:t>. </a:t>
            </a:r>
            <a:r>
              <a:rPr lang="en-US" sz="2400" dirty="0" err="1"/>
              <a:t>Và</a:t>
            </a:r>
            <a:r>
              <a:rPr lang="en-US" sz="2400" dirty="0"/>
              <a:t> </a:t>
            </a:r>
            <a:r>
              <a:rPr lang="en-US" sz="2400" dirty="0" err="1"/>
              <a:t>bộ</a:t>
            </a:r>
            <a:r>
              <a:rPr lang="en-US" sz="2400" dirty="0"/>
              <a:t> </a:t>
            </a:r>
            <a:r>
              <a:rPr lang="en-US" sz="2400" dirty="0" err="1"/>
              <a:t>nhớ</a:t>
            </a:r>
            <a:r>
              <a:rPr lang="en-US" sz="2400" dirty="0"/>
              <a:t> cache </a:t>
            </a:r>
            <a:r>
              <a:rPr lang="en-US" sz="2400" dirty="0" err="1"/>
              <a:t>cấp</a:t>
            </a:r>
            <a:r>
              <a:rPr lang="en-US" sz="2400" dirty="0"/>
              <a:t> </a:t>
            </a:r>
            <a:r>
              <a:rPr lang="en-US" sz="2400" dirty="0" err="1"/>
              <a:t>một</a:t>
            </a:r>
            <a:r>
              <a:rPr lang="en-US" sz="2400" dirty="0"/>
              <a:t> </a:t>
            </a:r>
            <a:r>
              <a:rPr lang="en-US" sz="2400" dirty="0" err="1"/>
              <a:t>sẽ</a:t>
            </a:r>
            <a:r>
              <a:rPr lang="en-US" sz="2400" dirty="0"/>
              <a:t> </a:t>
            </a:r>
            <a:r>
              <a:rPr lang="en-US" sz="2400" dirty="0" err="1"/>
              <a:t>luôn</a:t>
            </a:r>
            <a:r>
              <a:rPr lang="en-US" sz="2400" dirty="0"/>
              <a:t> </a:t>
            </a:r>
            <a:r>
              <a:rPr lang="en-US" sz="2400" dirty="0" err="1"/>
              <a:t>được</a:t>
            </a:r>
            <a:r>
              <a:rPr lang="en-US" sz="2400" dirty="0"/>
              <a:t> </a:t>
            </a:r>
            <a:r>
              <a:rPr lang="en-US" sz="2400" dirty="0" err="1"/>
              <a:t>thảo</a:t>
            </a:r>
            <a:r>
              <a:rPr lang="en-US" sz="2400" dirty="0"/>
              <a:t> </a:t>
            </a:r>
            <a:r>
              <a:rPr lang="en-US" sz="2400" dirty="0" err="1"/>
              <a:t>luận</a:t>
            </a:r>
            <a:r>
              <a:rPr lang="en-US" sz="2400" dirty="0"/>
              <a:t> </a:t>
            </a:r>
            <a:r>
              <a:rPr lang="en-US" sz="2400" dirty="0" err="1"/>
              <a:t>trước</a:t>
            </a:r>
            <a:r>
              <a:rPr lang="en-US" sz="2400" dirty="0"/>
              <a:t> </a:t>
            </a:r>
            <a:r>
              <a:rPr lang="en-US" sz="2400" dirty="0" err="1"/>
              <a:t>khi</a:t>
            </a:r>
            <a:r>
              <a:rPr lang="en-US" sz="2400" dirty="0"/>
              <a:t> </a:t>
            </a:r>
            <a:r>
              <a:rPr lang="en-US" sz="2400" dirty="0" err="1"/>
              <a:t>thực</a:t>
            </a:r>
            <a:r>
              <a:rPr lang="en-US" sz="2400" dirty="0"/>
              <a:t> </a:t>
            </a:r>
            <a:r>
              <a:rPr lang="en-US" sz="2400" dirty="0" err="1"/>
              <a:t>hiện</a:t>
            </a:r>
            <a:r>
              <a:rPr lang="en-US" sz="2400" dirty="0"/>
              <a:t> </a:t>
            </a:r>
            <a:r>
              <a:rPr lang="en-US" sz="2400" dirty="0" err="1"/>
              <a:t>xác</a:t>
            </a:r>
            <a:r>
              <a:rPr lang="en-US" sz="2400" dirty="0"/>
              <a:t> </a:t>
            </a:r>
            <a:r>
              <a:rPr lang="en-US" sz="2400" dirty="0" err="1"/>
              <a:t>định</a:t>
            </a:r>
            <a:r>
              <a:rPr lang="en-US" sz="2400" dirty="0"/>
              <a:t> </a:t>
            </a:r>
            <a:r>
              <a:rPr lang="en-US" sz="2400" dirty="0" err="1"/>
              <a:t>vị</a:t>
            </a:r>
            <a:r>
              <a:rPr lang="en-US" sz="2400" dirty="0"/>
              <a:t> </a:t>
            </a:r>
            <a:r>
              <a:rPr lang="en-US" sz="2400" dirty="0" err="1"/>
              <a:t>trí</a:t>
            </a:r>
            <a:r>
              <a:rPr lang="en-US" sz="2400" dirty="0"/>
              <a:t> </a:t>
            </a:r>
            <a:r>
              <a:rPr lang="en-US" sz="2400" dirty="0" err="1"/>
              <a:t>một</a:t>
            </a:r>
            <a:r>
              <a:rPr lang="en-US" sz="2400" dirty="0"/>
              <a:t> </a:t>
            </a:r>
            <a:r>
              <a:rPr lang="en-US" sz="2400" dirty="0" err="1"/>
              <a:t>đối</a:t>
            </a:r>
            <a:r>
              <a:rPr lang="en-US" sz="2400" dirty="0"/>
              <a:t> </a:t>
            </a:r>
            <a:r>
              <a:rPr lang="en-US" sz="2400" dirty="0" err="1"/>
              <a:t>tượng</a:t>
            </a:r>
            <a:r>
              <a:rPr lang="en-US" sz="2400" dirty="0"/>
              <a:t> </a:t>
            </a:r>
            <a:r>
              <a:rPr lang="en-US" sz="2400" dirty="0" err="1"/>
              <a:t>trong</a:t>
            </a:r>
            <a:r>
              <a:rPr lang="en-US" sz="2400" dirty="0"/>
              <a:t> </a:t>
            </a:r>
            <a:r>
              <a:rPr lang="en-US" sz="2400" dirty="0" err="1"/>
              <a:t>bộ</a:t>
            </a:r>
            <a:r>
              <a:rPr lang="en-US" sz="2400" dirty="0"/>
              <a:t> </a:t>
            </a:r>
            <a:r>
              <a:rPr lang="en-US" sz="2400" dirty="0" err="1"/>
              <a:t>nhớ</a:t>
            </a:r>
            <a:r>
              <a:rPr lang="en-US" sz="2400" dirty="0"/>
              <a:t> cache </a:t>
            </a:r>
            <a:r>
              <a:rPr lang="en-US" sz="2400" err="1"/>
              <a:t>cấp</a:t>
            </a:r>
            <a:r>
              <a:rPr lang="en-US" sz="2400"/>
              <a:t> </a:t>
            </a:r>
            <a:r>
              <a:rPr lang="en-US" sz="2400" smtClean="0"/>
              <a:t>hai</a:t>
            </a:r>
            <a:endParaRPr lang="en-US" sz="2400" b="1" dirty="0"/>
          </a:p>
        </p:txBody>
      </p:sp>
      <p:sp>
        <p:nvSpPr>
          <p:cNvPr id="4" name="Slide Number Placeholder 3"/>
          <p:cNvSpPr>
            <a:spLocks noGrp="1"/>
          </p:cNvSpPr>
          <p:nvPr>
            <p:ph type="sldNum" sz="quarter" idx="12"/>
          </p:nvPr>
        </p:nvSpPr>
        <p:spPr>
          <a:xfrm>
            <a:off x="6570654" y="6071195"/>
            <a:ext cx="2133600" cy="476250"/>
          </a:xfrm>
        </p:spPr>
        <p:txBody>
          <a:bodyPr/>
          <a:lstStyle/>
          <a:p>
            <a:pPr>
              <a:defRPr/>
            </a:pPr>
            <a:fld id="{62912402-182E-467D-8198-A05C7261325A}" type="slidenum">
              <a:rPr lang="en-US" smtClean="0"/>
              <a:pPr>
                <a:defRPr/>
              </a:pPr>
              <a:t>51</a:t>
            </a:fld>
            <a:endParaRPr lang="en-US"/>
          </a:p>
        </p:txBody>
      </p:sp>
    </p:spTree>
    <p:extLst>
      <p:ext uri="{BB962C8B-B14F-4D97-AF65-F5344CB8AC3E}">
        <p14:creationId xmlns:p14="http://schemas.microsoft.com/office/powerpoint/2010/main" val="38577710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sz="3200"/>
              <a:t>BỘ NHỚ </a:t>
            </a:r>
            <a:r>
              <a:rPr lang="en-US" sz="3200" smtClean="0"/>
              <a:t>CACHE (</a:t>
            </a:r>
            <a:r>
              <a:rPr lang="en-US" sz="3200"/>
              <a:t>tt)</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400" b="1"/>
              <a:t>Bộ nhớ cache cấp truy vấn:</a:t>
            </a:r>
            <a:r>
              <a:rPr lang="en-US" sz="2400"/>
              <a:t>là bộ nhớ thực hiện cho các kết quả truy vấn kết hợp chặt chẽ với bộ nhớ cache cấp hai. Đây là tính năng tùy chọn và yêu cầu thêm hai vùng bộ nhớ cache vật lý giữ kết quả truy vấn và các dấu thời gian khi một bảng được cập nhật lần cuối. </a:t>
            </a:r>
            <a:endParaRPr lang="en-US" sz="2400" b="1"/>
          </a:p>
          <a:p>
            <a:endParaRPr lang="en-US"/>
          </a:p>
        </p:txBody>
      </p:sp>
      <p:sp>
        <p:nvSpPr>
          <p:cNvPr id="4" name="Slide Number Placeholder 3"/>
          <p:cNvSpPr>
            <a:spLocks noGrp="1"/>
          </p:cNvSpPr>
          <p:nvPr>
            <p:ph type="sldNum" sz="quarter" idx="12"/>
          </p:nvPr>
        </p:nvSpPr>
        <p:spPr>
          <a:xfrm>
            <a:off x="6553200" y="6019656"/>
            <a:ext cx="2133600" cy="476250"/>
          </a:xfrm>
        </p:spPr>
        <p:txBody>
          <a:bodyPr/>
          <a:lstStyle/>
          <a:p>
            <a:pPr>
              <a:defRPr/>
            </a:pPr>
            <a:fld id="{62912402-182E-467D-8198-A05C7261325A}" type="slidenum">
              <a:rPr lang="en-US" smtClean="0"/>
              <a:pPr>
                <a:defRPr/>
              </a:pPr>
              <a:t>52</a:t>
            </a:fld>
            <a:endParaRPr lang="en-US"/>
          </a:p>
        </p:txBody>
      </p:sp>
    </p:spTree>
    <p:extLst>
      <p:ext uri="{BB962C8B-B14F-4D97-AF65-F5344CB8AC3E}">
        <p14:creationId xmlns:p14="http://schemas.microsoft.com/office/powerpoint/2010/main" val="21142900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553200" y="6084911"/>
            <a:ext cx="2133600" cy="476250"/>
          </a:xfrm>
        </p:spPr>
        <p:txBody>
          <a:bodyPr/>
          <a:lstStyle/>
          <a:p>
            <a:pPr>
              <a:defRPr/>
            </a:pPr>
            <a:fld id="{62912402-182E-467D-8198-A05C7261325A}" type="slidenum">
              <a:rPr lang="en-US" smtClean="0"/>
              <a:pPr>
                <a:defRPr/>
              </a:pPr>
              <a:t>53</a:t>
            </a:fld>
            <a:endParaRPr lang="en-US"/>
          </a:p>
        </p:txBody>
      </p:sp>
      <p:pic>
        <p:nvPicPr>
          <p:cNvPr id="5" name="Picture 4" descr="cache bộ nhớ đệm trong hibernate"/>
          <p:cNvPicPr/>
          <p:nvPr/>
        </p:nvPicPr>
        <p:blipFill>
          <a:blip r:embed="rId2">
            <a:extLst>
              <a:ext uri="{28A0092B-C50C-407E-A947-70E740481C1C}">
                <a14:useLocalDpi xmlns:a14="http://schemas.microsoft.com/office/drawing/2010/main" val="0"/>
              </a:ext>
            </a:extLst>
          </a:blip>
          <a:srcRect/>
          <a:stretch>
            <a:fillRect/>
          </a:stretch>
        </p:blipFill>
        <p:spPr bwMode="auto">
          <a:xfrm>
            <a:off x="1108372" y="1320030"/>
            <a:ext cx="7252768" cy="4881277"/>
          </a:xfrm>
          <a:prstGeom prst="rect">
            <a:avLst/>
          </a:prstGeom>
          <a:noFill/>
          <a:ln>
            <a:noFill/>
          </a:ln>
        </p:spPr>
      </p:pic>
      <p:sp>
        <p:nvSpPr>
          <p:cNvPr id="6" name="Title 1"/>
          <p:cNvSpPr txBox="1">
            <a:spLocks/>
          </p:cNvSpPr>
          <p:nvPr/>
        </p:nvSpPr>
        <p:spPr bwMode="auto">
          <a:xfrm>
            <a:off x="848556" y="614363"/>
            <a:ext cx="7772400" cy="62677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sz="3200" kern="0" dirty="0" smtClean="0"/>
              <a:t>BỘ </a:t>
            </a:r>
            <a:r>
              <a:rPr lang="en-US" sz="3200" kern="0" smtClean="0"/>
              <a:t>NHỚ CACHE (tt)</a:t>
            </a:r>
            <a:endParaRPr lang="en-US" sz="3200" kern="0" dirty="0"/>
          </a:p>
        </p:txBody>
      </p:sp>
    </p:spTree>
    <p:extLst>
      <p:ext uri="{BB962C8B-B14F-4D97-AF65-F5344CB8AC3E}">
        <p14:creationId xmlns:p14="http://schemas.microsoft.com/office/powerpoint/2010/main" val="3438731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672"/>
            <a:ext cx="8229600" cy="1015516"/>
          </a:xfrm>
        </p:spPr>
        <p:txBody>
          <a:bodyPr/>
          <a:lstStyle/>
          <a:p>
            <a:r>
              <a:rPr lang="en-US" sz="3200" dirty="0" smtClean="0"/>
              <a:t>BỘ </a:t>
            </a:r>
            <a:r>
              <a:rPr lang="en-US" sz="3200" smtClean="0"/>
              <a:t>NHỚ CACHE (tt)</a:t>
            </a:r>
            <a:endParaRPr lang="en-US" sz="3200" dirty="0"/>
          </a:p>
        </p:txBody>
      </p:sp>
      <p:sp>
        <p:nvSpPr>
          <p:cNvPr id="3" name="Content Placeholder 2"/>
          <p:cNvSpPr>
            <a:spLocks noGrp="1"/>
          </p:cNvSpPr>
          <p:nvPr>
            <p:ph idx="1"/>
          </p:nvPr>
        </p:nvSpPr>
        <p:spPr>
          <a:xfrm>
            <a:off x="457200" y="1396711"/>
            <a:ext cx="8229600" cy="4709120"/>
          </a:xfrm>
        </p:spPr>
        <p:txBody>
          <a:bodyPr/>
          <a:lstStyle/>
          <a:p>
            <a:pPr>
              <a:buFont typeface="Wingdings" panose="05000000000000000000" pitchFamily="2" charset="2"/>
              <a:buChar char="Ø"/>
            </a:pPr>
            <a:r>
              <a:rPr lang="en-US" sz="2400" dirty="0" err="1" smtClean="0"/>
              <a:t>Chiến</a:t>
            </a:r>
            <a:r>
              <a:rPr lang="en-US" sz="2400" dirty="0" smtClean="0"/>
              <a:t> </a:t>
            </a:r>
            <a:r>
              <a:rPr lang="en-US" sz="2400" dirty="0" err="1" smtClean="0"/>
              <a:t>lược</a:t>
            </a:r>
            <a:r>
              <a:rPr lang="en-US" sz="2400" dirty="0" smtClean="0"/>
              <a:t> </a:t>
            </a:r>
            <a:r>
              <a:rPr lang="en-US" sz="2400" dirty="0" err="1" smtClean="0"/>
              <a:t>truy</a:t>
            </a:r>
            <a:r>
              <a:rPr lang="en-US" sz="2400" dirty="0" smtClean="0"/>
              <a:t> </a:t>
            </a:r>
            <a:r>
              <a:rPr lang="en-US" sz="2400" dirty="0" err="1" smtClean="0"/>
              <a:t>cập</a:t>
            </a:r>
            <a:r>
              <a:rPr lang="en-US" sz="2400" dirty="0" smtClean="0"/>
              <a:t> </a:t>
            </a:r>
            <a:r>
              <a:rPr lang="en-US" sz="2400" dirty="0" err="1" smtClean="0"/>
              <a:t>đồng</a:t>
            </a:r>
            <a:r>
              <a:rPr lang="en-US" sz="2400" dirty="0" smtClean="0"/>
              <a:t> </a:t>
            </a:r>
            <a:r>
              <a:rPr lang="en-US" sz="2400" dirty="0" err="1" smtClean="0"/>
              <a:t>thời:</a:t>
            </a:r>
            <a:r>
              <a:rPr lang="en-US" sz="2400" dirty="0" err="1"/>
              <a:t>Chiến</a:t>
            </a:r>
            <a:r>
              <a:rPr lang="en-US" sz="2400" dirty="0"/>
              <a:t> </a:t>
            </a:r>
            <a:r>
              <a:rPr lang="en-US" sz="2400" dirty="0" err="1"/>
              <a:t>lược</a:t>
            </a:r>
            <a:r>
              <a:rPr lang="en-US" sz="2400" dirty="0"/>
              <a:t> </a:t>
            </a:r>
            <a:r>
              <a:rPr lang="en-US" sz="2400" dirty="0" err="1"/>
              <a:t>truy</a:t>
            </a:r>
            <a:r>
              <a:rPr lang="en-US" sz="2400" dirty="0"/>
              <a:t> </a:t>
            </a:r>
            <a:r>
              <a:rPr lang="en-US" sz="2400" dirty="0" err="1"/>
              <a:t>cập</a:t>
            </a:r>
            <a:r>
              <a:rPr lang="en-US" sz="2400" dirty="0"/>
              <a:t> </a:t>
            </a:r>
            <a:r>
              <a:rPr lang="en-US" sz="2400" dirty="0" err="1"/>
              <a:t>đồng</a:t>
            </a:r>
            <a:r>
              <a:rPr lang="en-US" sz="2400" dirty="0"/>
              <a:t> </a:t>
            </a:r>
            <a:r>
              <a:rPr lang="en-US" sz="2400" dirty="0" err="1"/>
              <a:t>thời</a:t>
            </a:r>
            <a:r>
              <a:rPr lang="en-US" sz="2400" dirty="0"/>
              <a:t> </a:t>
            </a:r>
            <a:r>
              <a:rPr lang="en-US" sz="2400" dirty="0" err="1"/>
              <a:t>là</a:t>
            </a:r>
            <a:r>
              <a:rPr lang="en-US" sz="2400" dirty="0"/>
              <a:t> </a:t>
            </a:r>
            <a:r>
              <a:rPr lang="en-US" sz="2400" dirty="0" err="1"/>
              <a:t>bộ</a:t>
            </a:r>
            <a:r>
              <a:rPr lang="en-US" sz="2400" dirty="0"/>
              <a:t> </a:t>
            </a:r>
            <a:r>
              <a:rPr lang="en-US" sz="2400" dirty="0" err="1"/>
              <a:t>điều</a:t>
            </a:r>
            <a:r>
              <a:rPr lang="en-US" sz="2400" dirty="0"/>
              <a:t> </a:t>
            </a:r>
            <a:r>
              <a:rPr lang="en-US" sz="2400" dirty="0" err="1"/>
              <a:t>chỉnh</a:t>
            </a:r>
            <a:r>
              <a:rPr lang="en-US" sz="2400" dirty="0"/>
              <a:t> </a:t>
            </a:r>
            <a:r>
              <a:rPr lang="en-US" sz="2400" dirty="0" err="1"/>
              <a:t>có</a:t>
            </a:r>
            <a:r>
              <a:rPr lang="en-US" sz="2400" dirty="0"/>
              <a:t> </a:t>
            </a:r>
            <a:r>
              <a:rPr lang="en-US" sz="2400" dirty="0" err="1"/>
              <a:t>trách</a:t>
            </a:r>
            <a:r>
              <a:rPr lang="en-US" sz="2400" dirty="0"/>
              <a:t> </a:t>
            </a:r>
            <a:r>
              <a:rPr lang="en-US" sz="2400" dirty="0" err="1"/>
              <a:t>nhiệm</a:t>
            </a:r>
            <a:r>
              <a:rPr lang="en-US" sz="2400" dirty="0"/>
              <a:t> </a:t>
            </a:r>
            <a:r>
              <a:rPr lang="en-US" sz="2400" dirty="0" err="1"/>
              <a:t>lưu</a:t>
            </a:r>
            <a:r>
              <a:rPr lang="en-US" sz="2400" dirty="0"/>
              <a:t> </a:t>
            </a:r>
            <a:r>
              <a:rPr lang="en-US" sz="2400" dirty="0" err="1"/>
              <a:t>trữ</a:t>
            </a:r>
            <a:r>
              <a:rPr lang="en-US" sz="2400" dirty="0"/>
              <a:t> </a:t>
            </a:r>
            <a:r>
              <a:rPr lang="en-US" sz="2400" dirty="0" err="1"/>
              <a:t>các</a:t>
            </a:r>
            <a:r>
              <a:rPr lang="en-US" sz="2400" dirty="0"/>
              <a:t> </a:t>
            </a:r>
            <a:r>
              <a:rPr lang="en-US" sz="2400" dirty="0" err="1"/>
              <a:t>mục</a:t>
            </a:r>
            <a:r>
              <a:rPr lang="en-US" sz="2400" dirty="0"/>
              <a:t> </a:t>
            </a:r>
            <a:r>
              <a:rPr lang="en-US" sz="2400" dirty="0" err="1"/>
              <a:t>dữ</a:t>
            </a:r>
            <a:r>
              <a:rPr lang="en-US" sz="2400" dirty="0"/>
              <a:t> </a:t>
            </a:r>
            <a:r>
              <a:rPr lang="en-US" sz="2400" dirty="0" err="1"/>
              <a:t>liệu</a:t>
            </a:r>
            <a:r>
              <a:rPr lang="en-US" sz="2400" dirty="0"/>
              <a:t> </a:t>
            </a:r>
            <a:r>
              <a:rPr lang="en-US" sz="2400" dirty="0" err="1"/>
              <a:t>trong</a:t>
            </a:r>
            <a:r>
              <a:rPr lang="en-US" sz="2400" dirty="0"/>
              <a:t> </a:t>
            </a:r>
            <a:r>
              <a:rPr lang="en-US" sz="2400" dirty="0" err="1"/>
              <a:t>bộ</a:t>
            </a:r>
            <a:r>
              <a:rPr lang="en-US" sz="2400" dirty="0"/>
              <a:t> </a:t>
            </a:r>
            <a:r>
              <a:rPr lang="en-US" sz="2400" dirty="0" err="1"/>
              <a:t>nhớ</a:t>
            </a:r>
            <a:r>
              <a:rPr lang="en-US" sz="2400" dirty="0"/>
              <a:t> cache </a:t>
            </a:r>
            <a:r>
              <a:rPr lang="en-US" sz="2400" dirty="0" err="1"/>
              <a:t>và</a:t>
            </a:r>
            <a:r>
              <a:rPr lang="en-US" sz="2400" dirty="0"/>
              <a:t> </a:t>
            </a:r>
            <a:r>
              <a:rPr lang="en-US" sz="2400" dirty="0" err="1"/>
              <a:t>lấy</a:t>
            </a:r>
            <a:r>
              <a:rPr lang="en-US" sz="2400" dirty="0"/>
              <a:t> </a:t>
            </a:r>
            <a:r>
              <a:rPr lang="en-US" sz="2400" dirty="0" err="1"/>
              <a:t>chúng</a:t>
            </a:r>
            <a:r>
              <a:rPr lang="en-US" sz="2400" dirty="0"/>
              <a:t> </a:t>
            </a:r>
            <a:r>
              <a:rPr lang="en-US" sz="2400" dirty="0" err="1"/>
              <a:t>từ</a:t>
            </a:r>
            <a:r>
              <a:rPr lang="en-US" sz="2400" dirty="0"/>
              <a:t> </a:t>
            </a:r>
            <a:r>
              <a:rPr lang="en-US" sz="2400" dirty="0" err="1"/>
              <a:t>bộ</a:t>
            </a:r>
            <a:r>
              <a:rPr lang="en-US" sz="2400" dirty="0"/>
              <a:t> </a:t>
            </a:r>
            <a:r>
              <a:rPr lang="en-US" sz="2400" dirty="0" err="1"/>
              <a:t>nhớ</a:t>
            </a:r>
            <a:r>
              <a:rPr lang="en-US" sz="2400" dirty="0"/>
              <a:t> </a:t>
            </a:r>
            <a:r>
              <a:rPr lang="en-US" sz="2400" dirty="0" smtClean="0"/>
              <a:t>cache.</a:t>
            </a:r>
          </a:p>
          <a:p>
            <a:pPr>
              <a:buFont typeface="Wingdings" panose="05000000000000000000" pitchFamily="2" charset="2"/>
              <a:buChar char="Ø"/>
            </a:pPr>
            <a:r>
              <a:rPr lang="en-US" sz="2400" dirty="0" err="1" smtClean="0"/>
              <a:t>Có</a:t>
            </a:r>
            <a:r>
              <a:rPr lang="en-US" sz="2400" dirty="0" smtClean="0"/>
              <a:t> </a:t>
            </a:r>
            <a:r>
              <a:rPr lang="en-US" sz="2400" dirty="0" err="1" smtClean="0"/>
              <a:t>các</a:t>
            </a:r>
            <a:r>
              <a:rPr lang="en-US" sz="2400" dirty="0" smtClean="0"/>
              <a:t> </a:t>
            </a:r>
            <a:r>
              <a:rPr lang="en-US" sz="2400" dirty="0" err="1" smtClean="0"/>
              <a:t>kiểu</a:t>
            </a:r>
            <a:r>
              <a:rPr lang="en-US" sz="2400" dirty="0" smtClean="0"/>
              <a:t> </a:t>
            </a:r>
            <a:r>
              <a:rPr lang="en-US" sz="2400" dirty="0" err="1" smtClean="0"/>
              <a:t>chiến</a:t>
            </a:r>
            <a:r>
              <a:rPr lang="en-US" sz="2400" dirty="0" smtClean="0"/>
              <a:t> </a:t>
            </a:r>
            <a:r>
              <a:rPr lang="en-US" sz="2400" dirty="0" err="1" smtClean="0"/>
              <a:t>lược</a:t>
            </a:r>
            <a:r>
              <a:rPr lang="en-US" sz="2400" dirty="0" smtClean="0"/>
              <a:t>:</a:t>
            </a:r>
          </a:p>
          <a:p>
            <a:pPr lvl="1">
              <a:buFont typeface="Arial" panose="020B0604020202020204" pitchFamily="34" charset="0"/>
              <a:buChar char="•"/>
            </a:pPr>
            <a:r>
              <a:rPr lang="en-US" sz="2000" b="1" dirty="0"/>
              <a:t>Transactional</a:t>
            </a:r>
            <a:r>
              <a:rPr lang="en-US" sz="2000" dirty="0"/>
              <a:t>: </a:t>
            </a:r>
            <a:r>
              <a:rPr lang="en-US" sz="2000" dirty="0" err="1"/>
              <a:t>Sử</a:t>
            </a:r>
            <a:r>
              <a:rPr lang="en-US" sz="2000" dirty="0"/>
              <a:t> </a:t>
            </a:r>
            <a:r>
              <a:rPr lang="en-US" sz="2000" dirty="0" err="1"/>
              <a:t>dụng</a:t>
            </a:r>
            <a:r>
              <a:rPr lang="en-US" sz="2000" dirty="0"/>
              <a:t> </a:t>
            </a:r>
            <a:r>
              <a:rPr lang="en-US" sz="2000" dirty="0" err="1"/>
              <a:t>chiến</a:t>
            </a:r>
            <a:r>
              <a:rPr lang="en-US" sz="2000" dirty="0"/>
              <a:t> </a:t>
            </a:r>
            <a:r>
              <a:rPr lang="en-US" sz="2000" dirty="0" err="1"/>
              <a:t>lược</a:t>
            </a:r>
            <a:r>
              <a:rPr lang="en-US" sz="2000" dirty="0"/>
              <a:t> </a:t>
            </a:r>
            <a:r>
              <a:rPr lang="en-US" sz="2000" dirty="0" err="1"/>
              <a:t>này</a:t>
            </a:r>
            <a:r>
              <a:rPr lang="en-US" sz="2000" dirty="0"/>
              <a:t> </a:t>
            </a:r>
            <a:r>
              <a:rPr lang="en-US" sz="2000" dirty="0" err="1"/>
              <a:t>để</a:t>
            </a:r>
            <a:r>
              <a:rPr lang="en-US" sz="2000" dirty="0"/>
              <a:t> </a:t>
            </a:r>
            <a:r>
              <a:rPr lang="en-US" sz="2000" dirty="0" err="1"/>
              <a:t>đọc</a:t>
            </a:r>
            <a:r>
              <a:rPr lang="en-US" sz="2000" dirty="0"/>
              <a:t> – </a:t>
            </a:r>
            <a:r>
              <a:rPr lang="en-US" sz="2000" dirty="0" err="1"/>
              <a:t>chủ</a:t>
            </a:r>
            <a:r>
              <a:rPr lang="en-US" sz="2000" dirty="0"/>
              <a:t> </a:t>
            </a:r>
            <a:r>
              <a:rPr lang="en-US" sz="2000" dirty="0" err="1"/>
              <a:t>yếu</a:t>
            </a:r>
            <a:r>
              <a:rPr lang="en-US" sz="2000" dirty="0"/>
              <a:t> </a:t>
            </a:r>
            <a:r>
              <a:rPr lang="en-US" sz="2000" dirty="0" err="1"/>
              <a:t>là</a:t>
            </a:r>
            <a:r>
              <a:rPr lang="en-US" sz="2000" dirty="0"/>
              <a:t> </a:t>
            </a:r>
            <a:r>
              <a:rPr lang="en-US" sz="2000" dirty="0" err="1"/>
              <a:t>dữ</a:t>
            </a:r>
            <a:r>
              <a:rPr lang="en-US" sz="2000" dirty="0"/>
              <a:t> </a:t>
            </a:r>
            <a:r>
              <a:rPr lang="en-US" sz="2000" dirty="0" err="1"/>
              <a:t>liệu</a:t>
            </a:r>
            <a:r>
              <a:rPr lang="en-US" sz="1200" dirty="0"/>
              <a:t>	</a:t>
            </a:r>
            <a:endParaRPr lang="en-US" sz="1200" dirty="0" smtClean="0"/>
          </a:p>
          <a:p>
            <a:pPr lvl="1">
              <a:buFont typeface="Arial" panose="020B0604020202020204" pitchFamily="34" charset="0"/>
              <a:buChar char="•"/>
            </a:pPr>
            <a:r>
              <a:rPr lang="en-US" sz="2000" b="1" dirty="0"/>
              <a:t>Read-write</a:t>
            </a:r>
            <a:r>
              <a:rPr lang="en-US" sz="2000" dirty="0"/>
              <a:t>: </a:t>
            </a:r>
            <a:r>
              <a:rPr lang="en-US" sz="2000" dirty="0" err="1"/>
              <a:t>Một</a:t>
            </a:r>
            <a:r>
              <a:rPr lang="en-US" sz="2000" dirty="0"/>
              <a:t> </a:t>
            </a:r>
            <a:r>
              <a:rPr lang="en-US" sz="2000" dirty="0" err="1"/>
              <a:t>lần</a:t>
            </a:r>
            <a:r>
              <a:rPr lang="en-US" sz="2000" dirty="0"/>
              <a:t> </a:t>
            </a:r>
            <a:r>
              <a:rPr lang="en-US" sz="2000" dirty="0" err="1"/>
              <a:t>nữa</a:t>
            </a:r>
            <a:r>
              <a:rPr lang="en-US" sz="2000" dirty="0"/>
              <a:t> </a:t>
            </a:r>
            <a:r>
              <a:rPr lang="en-US" sz="2000" dirty="0" err="1"/>
              <a:t>sử</a:t>
            </a:r>
            <a:r>
              <a:rPr lang="en-US" sz="2000" dirty="0"/>
              <a:t> </a:t>
            </a:r>
            <a:r>
              <a:rPr lang="en-US" sz="2000" dirty="0" err="1"/>
              <a:t>dụng</a:t>
            </a:r>
            <a:r>
              <a:rPr lang="en-US" sz="2000" dirty="0"/>
              <a:t> </a:t>
            </a:r>
            <a:r>
              <a:rPr lang="en-US" sz="2000" dirty="0" err="1"/>
              <a:t>chiến</a:t>
            </a:r>
            <a:r>
              <a:rPr lang="en-US" sz="2000" dirty="0"/>
              <a:t> </a:t>
            </a:r>
            <a:r>
              <a:rPr lang="en-US" sz="2000" dirty="0" err="1"/>
              <a:t>lược</a:t>
            </a:r>
            <a:r>
              <a:rPr lang="en-US" sz="2000" dirty="0"/>
              <a:t> </a:t>
            </a:r>
            <a:r>
              <a:rPr lang="en-US" sz="2000" dirty="0" err="1"/>
              <a:t>này</a:t>
            </a:r>
            <a:r>
              <a:rPr lang="en-US" sz="2000" dirty="0"/>
              <a:t> </a:t>
            </a:r>
            <a:r>
              <a:rPr lang="en-US" sz="2000" dirty="0" err="1"/>
              <a:t>để</a:t>
            </a:r>
            <a:r>
              <a:rPr lang="en-US" sz="2000" dirty="0"/>
              <a:t> </a:t>
            </a:r>
            <a:r>
              <a:rPr lang="en-US" sz="2000" dirty="0" err="1"/>
              <a:t>đọc</a:t>
            </a:r>
            <a:r>
              <a:rPr lang="en-US" sz="2000" dirty="0"/>
              <a:t> – </a:t>
            </a:r>
            <a:r>
              <a:rPr lang="en-US" sz="2000" dirty="0" err="1"/>
              <a:t>chủ</a:t>
            </a:r>
            <a:r>
              <a:rPr lang="en-US" sz="2000" dirty="0"/>
              <a:t> </a:t>
            </a:r>
            <a:r>
              <a:rPr lang="en-US" sz="2000" dirty="0" err="1"/>
              <a:t>yếu</a:t>
            </a:r>
            <a:r>
              <a:rPr lang="en-US" sz="2000" dirty="0"/>
              <a:t> </a:t>
            </a:r>
            <a:r>
              <a:rPr lang="en-US" sz="2000" dirty="0" err="1"/>
              <a:t>là</a:t>
            </a:r>
            <a:r>
              <a:rPr lang="en-US" sz="2000" dirty="0"/>
              <a:t> </a:t>
            </a:r>
            <a:r>
              <a:rPr lang="en-US" sz="2000" dirty="0" err="1"/>
              <a:t>dữ</a:t>
            </a:r>
            <a:r>
              <a:rPr lang="en-US" sz="2000" dirty="0"/>
              <a:t> </a:t>
            </a:r>
            <a:r>
              <a:rPr lang="en-US" sz="2000" dirty="0" err="1"/>
              <a:t>liệu</a:t>
            </a:r>
            <a:r>
              <a:rPr lang="en-US" sz="1600" dirty="0" smtClean="0"/>
              <a:t>	</a:t>
            </a:r>
          </a:p>
          <a:p>
            <a:pPr lvl="1">
              <a:buFont typeface="Arial" panose="020B0604020202020204" pitchFamily="34" charset="0"/>
              <a:buChar char="•"/>
            </a:pPr>
            <a:r>
              <a:rPr lang="en-US" sz="2000" b="1" dirty="0" err="1"/>
              <a:t>Nonstrict</a:t>
            </a:r>
            <a:r>
              <a:rPr lang="en-US" sz="2000" b="1" dirty="0"/>
              <a:t>-read-write</a:t>
            </a:r>
            <a:r>
              <a:rPr lang="en-US" sz="2000" dirty="0"/>
              <a:t>: </a:t>
            </a:r>
            <a:r>
              <a:rPr lang="en-US" sz="2000" dirty="0" err="1"/>
              <a:t>Sử</a:t>
            </a:r>
            <a:r>
              <a:rPr lang="en-US" sz="2000" dirty="0"/>
              <a:t> </a:t>
            </a:r>
            <a:r>
              <a:rPr lang="en-US" sz="2000" dirty="0" err="1"/>
              <a:t>dụng</a:t>
            </a:r>
            <a:r>
              <a:rPr lang="en-US" sz="2000" dirty="0"/>
              <a:t> </a:t>
            </a:r>
            <a:r>
              <a:rPr lang="en-US" sz="2000" dirty="0" err="1"/>
              <a:t>chiến</a:t>
            </a:r>
            <a:r>
              <a:rPr lang="en-US" sz="2000" dirty="0"/>
              <a:t> </a:t>
            </a:r>
            <a:r>
              <a:rPr lang="en-US" sz="2000" dirty="0" err="1"/>
              <a:t>lược</a:t>
            </a:r>
            <a:r>
              <a:rPr lang="en-US" sz="2000" dirty="0"/>
              <a:t> </a:t>
            </a:r>
            <a:r>
              <a:rPr lang="en-US" sz="2000" dirty="0" err="1"/>
              <a:t>này</a:t>
            </a:r>
            <a:r>
              <a:rPr lang="en-US" sz="2000" dirty="0"/>
              <a:t> </a:t>
            </a:r>
            <a:r>
              <a:rPr lang="en-US" sz="2000" dirty="0" err="1"/>
              <a:t>nếu</a:t>
            </a:r>
            <a:r>
              <a:rPr lang="en-US" sz="2000" dirty="0"/>
              <a:t> </a:t>
            </a:r>
            <a:r>
              <a:rPr lang="en-US" sz="2000" dirty="0" err="1"/>
              <a:t>dữ</a:t>
            </a:r>
            <a:r>
              <a:rPr lang="en-US" sz="2000" dirty="0"/>
              <a:t> </a:t>
            </a:r>
            <a:r>
              <a:rPr lang="en-US" sz="2000" dirty="0" err="1"/>
              <a:t>liệu</a:t>
            </a:r>
            <a:r>
              <a:rPr lang="en-US" sz="2000" dirty="0"/>
              <a:t> </a:t>
            </a:r>
            <a:r>
              <a:rPr lang="en-US" sz="2000" dirty="0" err="1"/>
              <a:t>hầu</a:t>
            </a:r>
            <a:r>
              <a:rPr lang="en-US" sz="2000" dirty="0"/>
              <a:t> </a:t>
            </a:r>
            <a:r>
              <a:rPr lang="en-US" sz="2000" dirty="0" err="1"/>
              <a:t>như</a:t>
            </a:r>
            <a:r>
              <a:rPr lang="en-US" sz="2000" dirty="0"/>
              <a:t> </a:t>
            </a:r>
            <a:r>
              <a:rPr lang="en-US" sz="2000" dirty="0" err="1"/>
              <a:t>không</a:t>
            </a:r>
            <a:r>
              <a:rPr lang="en-US" sz="2000" dirty="0"/>
              <a:t> </a:t>
            </a:r>
            <a:r>
              <a:rPr lang="en-US" sz="2000" dirty="0" err="1"/>
              <a:t>thay</a:t>
            </a:r>
            <a:r>
              <a:rPr lang="en-US" sz="2000" dirty="0"/>
              <a:t> </a:t>
            </a:r>
            <a:r>
              <a:rPr lang="en-US" sz="2000" dirty="0" err="1"/>
              <a:t>đổi</a:t>
            </a:r>
            <a:r>
              <a:rPr lang="en-US" sz="2000" dirty="0"/>
              <a:t> </a:t>
            </a:r>
            <a:r>
              <a:rPr lang="en-US" sz="2000" dirty="0" err="1"/>
              <a:t>và</a:t>
            </a:r>
            <a:r>
              <a:rPr lang="en-US" sz="2000" dirty="0"/>
              <a:t> </a:t>
            </a:r>
            <a:r>
              <a:rPr lang="en-US" sz="2000" dirty="0" err="1"/>
              <a:t>một</a:t>
            </a:r>
            <a:r>
              <a:rPr lang="en-US" sz="2000" dirty="0"/>
              <a:t> </a:t>
            </a:r>
            <a:r>
              <a:rPr lang="en-US" sz="2000" dirty="0" err="1"/>
              <a:t>khả</a:t>
            </a:r>
            <a:r>
              <a:rPr lang="en-US" sz="2000" dirty="0"/>
              <a:t> </a:t>
            </a:r>
            <a:r>
              <a:rPr lang="en-US" sz="2000" dirty="0" err="1"/>
              <a:t>năng</a:t>
            </a:r>
            <a:r>
              <a:rPr lang="en-US" sz="2000" dirty="0"/>
              <a:t> </a:t>
            </a:r>
            <a:r>
              <a:rPr lang="en-US" sz="2000" dirty="0" err="1"/>
              <a:t>nhỏ</a:t>
            </a:r>
            <a:r>
              <a:rPr lang="en-US" sz="2000" dirty="0"/>
              <a:t> </a:t>
            </a:r>
            <a:r>
              <a:rPr lang="en-US" sz="2000" dirty="0" err="1"/>
              <a:t>dữ</a:t>
            </a:r>
            <a:r>
              <a:rPr lang="en-US" sz="2000" dirty="0"/>
              <a:t> </a:t>
            </a:r>
            <a:r>
              <a:rPr lang="en-US" sz="2000" dirty="0" err="1"/>
              <a:t>liệu</a:t>
            </a:r>
            <a:r>
              <a:rPr lang="en-US" sz="2000" dirty="0"/>
              <a:t> </a:t>
            </a:r>
            <a:r>
              <a:rPr lang="en-US" sz="2000" dirty="0" err="1"/>
              <a:t>cũ</a:t>
            </a:r>
            <a:r>
              <a:rPr lang="en-US" sz="2000" dirty="0"/>
              <a:t> </a:t>
            </a:r>
            <a:r>
              <a:rPr lang="en-US" sz="2000" dirty="0" err="1"/>
              <a:t>không</a:t>
            </a:r>
            <a:r>
              <a:rPr lang="en-US" sz="2000" dirty="0"/>
              <a:t> </a:t>
            </a:r>
            <a:r>
              <a:rPr lang="en-US" sz="2000" dirty="0" err="1"/>
              <a:t>phải</a:t>
            </a:r>
            <a:r>
              <a:rPr lang="en-US" sz="2000" dirty="0"/>
              <a:t> </a:t>
            </a:r>
            <a:r>
              <a:rPr lang="en-US" sz="2000" dirty="0" err="1"/>
              <a:t>là</a:t>
            </a:r>
            <a:r>
              <a:rPr lang="en-US" sz="2000" dirty="0"/>
              <a:t> </a:t>
            </a:r>
            <a:r>
              <a:rPr lang="en-US" sz="2000" dirty="0" err="1"/>
              <a:t>mối</a:t>
            </a:r>
            <a:r>
              <a:rPr lang="en-US" sz="2000" dirty="0"/>
              <a:t> </a:t>
            </a:r>
            <a:r>
              <a:rPr lang="en-US" sz="2000" dirty="0" err="1"/>
              <a:t>quan</a:t>
            </a:r>
            <a:r>
              <a:rPr lang="en-US" sz="2000" dirty="0"/>
              <a:t> </a:t>
            </a:r>
            <a:r>
              <a:rPr lang="en-US" sz="2000" dirty="0" err="1"/>
              <a:t>tâm</a:t>
            </a:r>
            <a:r>
              <a:rPr lang="en-US" sz="2000" dirty="0"/>
              <a:t> </a:t>
            </a:r>
            <a:r>
              <a:rPr lang="en-US" sz="2000" dirty="0" err="1"/>
              <a:t>quan</a:t>
            </a:r>
            <a:r>
              <a:rPr lang="en-US" sz="2000" dirty="0"/>
              <a:t> </a:t>
            </a:r>
            <a:r>
              <a:rPr lang="en-US" sz="2000" dirty="0" err="1"/>
              <a:t>trọng</a:t>
            </a:r>
            <a:r>
              <a:rPr lang="en-US" sz="2000" dirty="0" smtClean="0"/>
              <a:t>.</a:t>
            </a:r>
          </a:p>
          <a:p>
            <a:pPr lvl="1"/>
            <a:endParaRPr lang="en-US" sz="2000" dirty="0"/>
          </a:p>
          <a:p>
            <a:pPr lvl="1"/>
            <a:endParaRPr lang="en-US" sz="2000" dirty="0"/>
          </a:p>
        </p:txBody>
      </p:sp>
      <p:sp>
        <p:nvSpPr>
          <p:cNvPr id="4" name="Slide Number Placeholder 3"/>
          <p:cNvSpPr>
            <a:spLocks noGrp="1"/>
          </p:cNvSpPr>
          <p:nvPr>
            <p:ph type="sldNum" sz="quarter" idx="12"/>
          </p:nvPr>
        </p:nvSpPr>
        <p:spPr>
          <a:xfrm>
            <a:off x="6553200" y="6071195"/>
            <a:ext cx="2133600" cy="476250"/>
          </a:xfrm>
        </p:spPr>
        <p:txBody>
          <a:bodyPr/>
          <a:lstStyle/>
          <a:p>
            <a:pPr>
              <a:defRPr/>
            </a:pPr>
            <a:fld id="{62912402-182E-467D-8198-A05C7261325A}" type="slidenum">
              <a:rPr lang="en-US" smtClean="0"/>
              <a:pPr>
                <a:defRPr/>
              </a:pPr>
              <a:t>54</a:t>
            </a:fld>
            <a:endParaRPr lang="en-US" dirty="0"/>
          </a:p>
        </p:txBody>
      </p:sp>
    </p:spTree>
    <p:extLst>
      <p:ext uri="{BB962C8B-B14F-4D97-AF65-F5344CB8AC3E}">
        <p14:creationId xmlns:p14="http://schemas.microsoft.com/office/powerpoint/2010/main" val="31734562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1562"/>
            <a:ext cx="8229600" cy="742094"/>
          </a:xfrm>
        </p:spPr>
        <p:txBody>
          <a:bodyPr/>
          <a:lstStyle/>
          <a:p>
            <a:r>
              <a:rPr lang="en-US" sz="3200" smtClean="0"/>
              <a:t>BỘ </a:t>
            </a:r>
            <a:r>
              <a:rPr lang="en-US" sz="3200"/>
              <a:t>NHỚ </a:t>
            </a:r>
            <a:r>
              <a:rPr lang="en-US" sz="3200" smtClean="0"/>
              <a:t>CACHE (tt)</a:t>
            </a:r>
            <a:endParaRPr lang="en-US" sz="3200"/>
          </a:p>
        </p:txBody>
      </p:sp>
      <p:sp>
        <p:nvSpPr>
          <p:cNvPr id="3" name="Content Placeholder 2"/>
          <p:cNvSpPr>
            <a:spLocks noGrp="1"/>
          </p:cNvSpPr>
          <p:nvPr>
            <p:ph idx="1"/>
          </p:nvPr>
        </p:nvSpPr>
        <p:spPr>
          <a:xfrm>
            <a:off x="604958" y="1581273"/>
            <a:ext cx="8229600" cy="5256584"/>
          </a:xfrm>
        </p:spPr>
        <p:txBody>
          <a:bodyPr/>
          <a:lstStyle/>
          <a:p>
            <a:pPr marL="742950" lvl="2" indent="-342900">
              <a:buFont typeface="Arial" panose="020B0604020202020204" pitchFamily="34" charset="0"/>
              <a:buChar char="•"/>
            </a:pPr>
            <a:r>
              <a:rPr lang="en-US" sz="2000" b="1"/>
              <a:t>Read-only</a:t>
            </a:r>
            <a:r>
              <a:rPr lang="en-US" sz="2000"/>
              <a:t>: Một chiến lược truy cập đồng thời phù hợp với dữ liệu mà không bao giờ thay đổi. </a:t>
            </a:r>
            <a:r>
              <a:rPr lang="en-US" sz="2000" smtClean="0"/>
              <a:t>Chỉ sử dụng nó cho dữ liệu tham khảo</a:t>
            </a:r>
            <a:endParaRPr lang="en-US" sz="2000" dirty="0" smtClean="0"/>
          </a:p>
          <a:p>
            <a:pPr>
              <a:buFont typeface="Wingdings" panose="05000000000000000000" pitchFamily="2" charset="2"/>
              <a:buChar char="Ø"/>
            </a:pPr>
            <a:r>
              <a:rPr lang="en-US" sz="2400" dirty="0" err="1" smtClean="0"/>
              <a:t>Bộ</a:t>
            </a:r>
            <a:r>
              <a:rPr lang="en-US" sz="2400" dirty="0" smtClean="0"/>
              <a:t> </a:t>
            </a:r>
            <a:r>
              <a:rPr lang="en-US" sz="2400" dirty="0" err="1" smtClean="0"/>
              <a:t>nhớ</a:t>
            </a:r>
            <a:r>
              <a:rPr lang="en-US" sz="2400" dirty="0" smtClean="0"/>
              <a:t> cache </a:t>
            </a:r>
            <a:r>
              <a:rPr lang="en-US" sz="2400" dirty="0" err="1" smtClean="0"/>
              <a:t>truy</a:t>
            </a:r>
            <a:r>
              <a:rPr lang="en-US" sz="2400" dirty="0" smtClean="0"/>
              <a:t> </a:t>
            </a:r>
            <a:r>
              <a:rPr lang="en-US" sz="2400" dirty="0" err="1" smtClean="0"/>
              <a:t>vấn</a:t>
            </a:r>
            <a:r>
              <a:rPr lang="en-US" sz="2400" dirty="0" smtClean="0"/>
              <a:t> : </a:t>
            </a:r>
            <a:r>
              <a:rPr lang="en-US" sz="2400" dirty="0" err="1" smtClean="0"/>
              <a:t>sử</a:t>
            </a:r>
            <a:r>
              <a:rPr lang="en-US" sz="2400" dirty="0" smtClean="0"/>
              <a:t> </a:t>
            </a:r>
            <a:r>
              <a:rPr lang="en-US" sz="2400" dirty="0" err="1" smtClean="0"/>
              <a:t>dụng</a:t>
            </a:r>
            <a:r>
              <a:rPr lang="en-US" sz="2400" dirty="0" smtClean="0"/>
              <a:t> </a:t>
            </a:r>
            <a:r>
              <a:rPr lang="en-US" sz="2400" dirty="0" err="1" smtClean="0"/>
              <a:t>thuộc</a:t>
            </a:r>
            <a:r>
              <a:rPr lang="en-US" sz="2400" dirty="0" smtClean="0"/>
              <a:t> </a:t>
            </a:r>
            <a:r>
              <a:rPr lang="en-US" sz="2400" dirty="0" err="1" smtClean="0"/>
              <a:t>tính</a:t>
            </a:r>
            <a:r>
              <a:rPr lang="en-US" sz="2400" dirty="0" smtClean="0"/>
              <a:t> </a:t>
            </a:r>
            <a:r>
              <a:rPr lang="en-US" sz="2400" b="1" dirty="0" err="1" smtClean="0"/>
              <a:t>hibernate.cache.use_query_cache</a:t>
            </a:r>
            <a:r>
              <a:rPr lang="en-US" sz="2400" b="1" dirty="0" smtClean="0"/>
              <a:t> </a:t>
            </a:r>
            <a:r>
              <a:rPr lang="en-US" sz="2400" b="1" dirty="0"/>
              <a:t>= </a:t>
            </a:r>
            <a:r>
              <a:rPr lang="en-US" sz="2400" b="1" dirty="0" smtClean="0"/>
              <a:t>“true</a:t>
            </a:r>
            <a:r>
              <a:rPr lang="en-US" sz="2400" b="1" dirty="0"/>
              <a:t>”</a:t>
            </a:r>
            <a:r>
              <a:rPr lang="en-US" sz="2400" dirty="0"/>
              <a:t> </a:t>
            </a:r>
            <a:r>
              <a:rPr lang="en-US" sz="2400" dirty="0" err="1" smtClean="0"/>
              <a:t>trong</a:t>
            </a:r>
            <a:r>
              <a:rPr lang="en-US" sz="2400" dirty="0" smtClean="0"/>
              <a:t> </a:t>
            </a:r>
            <a:r>
              <a:rPr lang="en-US" sz="2400" dirty="0" err="1" smtClean="0"/>
              <a:t>tệp</a:t>
            </a:r>
            <a:r>
              <a:rPr lang="en-US" sz="2400" dirty="0" smtClean="0"/>
              <a:t> tin </a:t>
            </a:r>
            <a:r>
              <a:rPr lang="en-US" sz="2400" dirty="0" err="1" smtClean="0"/>
              <a:t>cấu</a:t>
            </a:r>
            <a:r>
              <a:rPr lang="en-US" sz="2400" dirty="0" smtClean="0"/>
              <a:t> </a:t>
            </a:r>
            <a:r>
              <a:rPr lang="en-US" sz="2400" dirty="0" err="1" smtClean="0"/>
              <a:t>hình</a:t>
            </a:r>
            <a:r>
              <a:rPr lang="en-US" sz="2400" dirty="0" smtClean="0"/>
              <a:t>.</a:t>
            </a:r>
          </a:p>
          <a:p>
            <a:pPr>
              <a:buFont typeface="Wingdings" panose="05000000000000000000" pitchFamily="2" charset="2"/>
              <a:buChar char="Ø"/>
            </a:pPr>
            <a:endParaRPr lang="en-US" sz="2000" dirty="0"/>
          </a:p>
        </p:txBody>
      </p:sp>
      <p:sp>
        <p:nvSpPr>
          <p:cNvPr id="4" name="Slide Number Placeholder 3"/>
          <p:cNvSpPr>
            <a:spLocks noGrp="1"/>
          </p:cNvSpPr>
          <p:nvPr>
            <p:ph type="sldNum" sz="quarter" idx="12"/>
          </p:nvPr>
        </p:nvSpPr>
        <p:spPr>
          <a:xfrm>
            <a:off x="6553200" y="6007100"/>
            <a:ext cx="2133600" cy="476250"/>
          </a:xfrm>
        </p:spPr>
        <p:txBody>
          <a:bodyPr/>
          <a:lstStyle/>
          <a:p>
            <a:pPr>
              <a:defRPr/>
            </a:pPr>
            <a:fld id="{62912402-182E-467D-8198-A05C7261325A}" type="slidenum">
              <a:rPr lang="en-US" smtClean="0"/>
              <a:pPr>
                <a:defRPr/>
              </a:pPr>
              <a:t>55</a:t>
            </a:fld>
            <a:endParaRPr lang="en-US"/>
          </a:p>
        </p:txBody>
      </p:sp>
      <p:sp>
        <p:nvSpPr>
          <p:cNvPr id="8" name="Rectangle 2"/>
          <p:cNvSpPr>
            <a:spLocks noChangeArrowheads="1"/>
          </p:cNvSpPr>
          <p:nvPr/>
        </p:nvSpPr>
        <p:spPr bwMode="auto">
          <a:xfrm>
            <a:off x="995514" y="3752116"/>
            <a:ext cx="7463172"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Session </a:t>
            </a:r>
            <a:r>
              <a:rPr kumimoji="0" lang="en-US" altLang="en-US" sz="2000" b="1"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session</a:t>
            </a:r>
            <a:r>
              <a:rPr kumimoji="0" lang="en-US" altLang="en-US" sz="2000" b="1"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2000" b="1"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SessionFactory.openSession</a:t>
            </a:r>
            <a:r>
              <a:rPr kumimoji="0" lang="en-US" altLang="en-US" sz="2000" b="1"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Query </a:t>
            </a:r>
            <a:r>
              <a:rPr kumimoji="0" lang="en-US" altLang="en-US" sz="2000" b="1"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query</a:t>
            </a:r>
            <a:r>
              <a:rPr kumimoji="0" lang="en-US" altLang="en-US" sz="2000" b="1"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2000" b="1"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session.createQuery</a:t>
            </a:r>
            <a:r>
              <a:rPr kumimoji="0" lang="en-US" altLang="en-US" sz="2000" b="1"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("FROM EMPLOYEE");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query.setCacheable</a:t>
            </a:r>
            <a:r>
              <a:rPr kumimoji="0" lang="en-US" altLang="en-US" sz="2000" b="1"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(true);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List users = </a:t>
            </a:r>
            <a:r>
              <a:rPr kumimoji="0" lang="en-US" altLang="en-US" sz="2000" b="1"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query.list</a:t>
            </a:r>
            <a:r>
              <a:rPr kumimoji="0" lang="en-US" altLang="en-US" sz="2000" b="1"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SessionFactory.closeSession</a:t>
            </a:r>
            <a:r>
              <a:rPr kumimoji="0" lang="en-US" altLang="en-US" sz="2000" b="1"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1"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endParaRPr kumimoji="0" lang="en-US" altLang="en-US" sz="4400" b="1" i="1"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119900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553200" y="6039885"/>
            <a:ext cx="2133600" cy="476250"/>
          </a:xfrm>
        </p:spPr>
        <p:txBody>
          <a:bodyPr/>
          <a:lstStyle/>
          <a:p>
            <a:pPr>
              <a:defRPr/>
            </a:pPr>
            <a:fld id="{62912402-182E-467D-8198-A05C7261325A}" type="slidenum">
              <a:rPr lang="en-US" smtClean="0"/>
              <a:pPr>
                <a:defRPr/>
              </a:pPr>
              <a:t>56</a:t>
            </a:fld>
            <a:endParaRPr lang="en-US"/>
          </a:p>
        </p:txBody>
      </p:sp>
      <p:sp>
        <p:nvSpPr>
          <p:cNvPr id="5" name="Title 1"/>
          <p:cNvSpPr txBox="1">
            <a:spLocks/>
          </p:cNvSpPr>
          <p:nvPr/>
        </p:nvSpPr>
        <p:spPr bwMode="auto">
          <a:xfrm>
            <a:off x="928700" y="656692"/>
            <a:ext cx="7772400" cy="7347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sz="3200" kern="0" smtClean="0"/>
              <a:t>16. BATCH PROCESSING</a:t>
            </a:r>
            <a:endParaRPr lang="en-US" sz="3200" kern="0"/>
          </a:p>
        </p:txBody>
      </p:sp>
      <p:sp>
        <p:nvSpPr>
          <p:cNvPr id="6" name="Subtitle 2"/>
          <p:cNvSpPr txBox="1">
            <a:spLocks/>
          </p:cNvSpPr>
          <p:nvPr/>
        </p:nvSpPr>
        <p:spPr bwMode="auto">
          <a:xfrm>
            <a:off x="667244" y="1328237"/>
            <a:ext cx="8019555" cy="437637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buFont typeface="Wingdings" panose="05000000000000000000" pitchFamily="2" charset="2"/>
              <a:buChar char="Ø"/>
            </a:pPr>
            <a:r>
              <a:rPr lang="en-US" sz="2400" smtClean="0"/>
              <a:t>Ta </a:t>
            </a:r>
            <a:r>
              <a:rPr lang="en-US" sz="2400"/>
              <a:t>có tình huống như sau: cần insert 100000 bản ghi vào database. Nếu insert lần lượt và đẩy từng đối tượng một thì thời gian sẽ rất lâu vì phải mở/đóng connection nhiều lần</a:t>
            </a:r>
            <a:r>
              <a:rPr lang="en-US" sz="2400" smtClean="0"/>
              <a:t>.</a:t>
            </a:r>
          </a:p>
          <a:p>
            <a:pPr>
              <a:buFont typeface="Wingdings" panose="05000000000000000000" pitchFamily="2" charset="2"/>
              <a:buChar char="Ø"/>
            </a:pPr>
            <a:endParaRPr lang="en-US" sz="2000"/>
          </a:p>
          <a:p>
            <a:pPr marL="0" indent="749300">
              <a:buNone/>
            </a:pPr>
            <a:r>
              <a:rPr lang="en-US" sz="2000" b="1"/>
              <a:t>Session session = SessionFactory.openSession();</a:t>
            </a:r>
            <a:endParaRPr lang="en-US" sz="2000"/>
          </a:p>
          <a:p>
            <a:pPr marL="0" indent="749300">
              <a:buNone/>
            </a:pPr>
            <a:r>
              <a:rPr lang="en-US" sz="2000" b="1"/>
              <a:t>Transaction tx = session.beginTransaction();</a:t>
            </a:r>
            <a:endParaRPr lang="en-US" sz="2000"/>
          </a:p>
          <a:p>
            <a:pPr marL="0" indent="749300">
              <a:buNone/>
            </a:pPr>
            <a:r>
              <a:rPr lang="en-US" sz="2000" b="1"/>
              <a:t>for ( int i=0; i&lt;100000; i++ ) {</a:t>
            </a:r>
            <a:endParaRPr lang="en-US" sz="2000"/>
          </a:p>
          <a:p>
            <a:pPr marL="0" indent="749300">
              <a:buNone/>
            </a:pPr>
            <a:r>
              <a:rPr lang="en-US" sz="2000" b="1"/>
              <a:t>    Employee employee = new Employee(.....);</a:t>
            </a:r>
            <a:endParaRPr lang="en-US" sz="2000"/>
          </a:p>
          <a:p>
            <a:pPr marL="0" indent="749300">
              <a:buNone/>
            </a:pPr>
            <a:r>
              <a:rPr lang="en-US" sz="2000" b="1"/>
              <a:t>    session.save(employee);</a:t>
            </a:r>
            <a:endParaRPr lang="en-US" sz="2000"/>
          </a:p>
          <a:p>
            <a:pPr marL="0" indent="749300">
              <a:buNone/>
            </a:pPr>
            <a:r>
              <a:rPr lang="en-US" sz="2000" b="1"/>
              <a:t>}</a:t>
            </a:r>
            <a:endParaRPr lang="en-US" sz="2000"/>
          </a:p>
          <a:p>
            <a:pPr marL="0" indent="749300">
              <a:buNone/>
            </a:pPr>
            <a:r>
              <a:rPr lang="en-US" sz="2000" b="1"/>
              <a:t>tx.commit();</a:t>
            </a:r>
            <a:endParaRPr lang="en-US" sz="2000"/>
          </a:p>
          <a:p>
            <a:pPr marL="0" indent="749300">
              <a:buNone/>
            </a:pPr>
            <a:r>
              <a:rPr lang="en-US" sz="2000" b="1"/>
              <a:t>session.close</a:t>
            </a:r>
            <a:r>
              <a:rPr lang="en-US" sz="2000" b="1" smtClean="0"/>
              <a:t>();</a:t>
            </a:r>
            <a:endParaRPr lang="en-US" sz="2000"/>
          </a:p>
        </p:txBody>
      </p:sp>
    </p:spTree>
    <p:extLst>
      <p:ext uri="{BB962C8B-B14F-4D97-AF65-F5344CB8AC3E}">
        <p14:creationId xmlns:p14="http://schemas.microsoft.com/office/powerpoint/2010/main" val="125443431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553200" y="6007100"/>
            <a:ext cx="2133600" cy="476250"/>
          </a:xfrm>
        </p:spPr>
        <p:txBody>
          <a:bodyPr/>
          <a:lstStyle/>
          <a:p>
            <a:pPr>
              <a:defRPr/>
            </a:pPr>
            <a:fld id="{62912402-182E-467D-8198-A05C7261325A}" type="slidenum">
              <a:rPr lang="en-US" smtClean="0"/>
              <a:pPr>
                <a:defRPr/>
              </a:pPr>
              <a:t>57</a:t>
            </a:fld>
            <a:endParaRPr lang="en-US"/>
          </a:p>
        </p:txBody>
      </p:sp>
      <p:sp>
        <p:nvSpPr>
          <p:cNvPr id="5" name="Title 1"/>
          <p:cNvSpPr txBox="1">
            <a:spLocks/>
          </p:cNvSpPr>
          <p:nvPr/>
        </p:nvSpPr>
        <p:spPr bwMode="auto">
          <a:xfrm>
            <a:off x="914400" y="614363"/>
            <a:ext cx="7772400" cy="7347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sz="3200" kern="0" smtClean="0"/>
              <a:t>BATCH PROCESSING (tt)</a:t>
            </a:r>
            <a:endParaRPr lang="en-US" sz="3200" kern="0"/>
          </a:p>
        </p:txBody>
      </p:sp>
      <p:sp>
        <p:nvSpPr>
          <p:cNvPr id="6" name="Rectangle 5"/>
          <p:cNvSpPr/>
          <p:nvPr/>
        </p:nvSpPr>
        <p:spPr>
          <a:xfrm>
            <a:off x="611560" y="1326706"/>
            <a:ext cx="7513937" cy="1477328"/>
          </a:xfrm>
          <a:prstGeom prst="rect">
            <a:avLst/>
          </a:prstGeom>
        </p:spPr>
        <p:txBody>
          <a:bodyPr wrap="square">
            <a:spAutoFit/>
          </a:bodyPr>
          <a:lstStyle/>
          <a:p>
            <a:pPr algn="just">
              <a:buFont typeface="Wingdings" panose="05000000000000000000" pitchFamily="2" charset="2"/>
              <a:buChar char="Ø"/>
            </a:pPr>
            <a:r>
              <a:rPr lang="en-US" sz="2400"/>
              <a:t> </a:t>
            </a:r>
            <a:r>
              <a:rPr lang="en-US" sz="2400" b="1" err="1"/>
              <a:t>OutOfMemoryException</a:t>
            </a:r>
            <a:r>
              <a:rPr lang="en-US" sz="2400"/>
              <a:t> </a:t>
            </a:r>
            <a:r>
              <a:rPr lang="en-US" sz="2400" err="1"/>
              <a:t>khi</a:t>
            </a:r>
            <a:r>
              <a:rPr lang="en-US" sz="2400"/>
              <a:t> ở </a:t>
            </a:r>
            <a:r>
              <a:rPr lang="en-US" sz="2400" err="1"/>
              <a:t>hàng</a:t>
            </a:r>
            <a:r>
              <a:rPr lang="en-US" sz="2400"/>
              <a:t> 50.000. </a:t>
            </a:r>
            <a:endParaRPr lang="en-US" sz="2400" kern="0" smtClean="0"/>
          </a:p>
          <a:p>
            <a:pPr algn="just">
              <a:buFont typeface="Wingdings" panose="05000000000000000000" pitchFamily="2" charset="2"/>
              <a:buChar char="Ø"/>
            </a:pPr>
            <a:r>
              <a:rPr lang="en-US" sz="2400" kern="0" smtClean="0"/>
              <a:t> Batch </a:t>
            </a:r>
            <a:r>
              <a:rPr lang="en-US" sz="2400" kern="0"/>
              <a:t>Processing </a:t>
            </a:r>
            <a:r>
              <a:rPr lang="en-US" sz="2400" kern="0" err="1"/>
              <a:t>là</a:t>
            </a:r>
            <a:r>
              <a:rPr lang="en-US" sz="2400" kern="0"/>
              <a:t> </a:t>
            </a:r>
            <a:r>
              <a:rPr lang="en-US" sz="2400" kern="0" err="1"/>
              <a:t>xử</a:t>
            </a:r>
            <a:r>
              <a:rPr lang="en-US" sz="2400" kern="0"/>
              <a:t> </a:t>
            </a:r>
            <a:r>
              <a:rPr lang="en-US" sz="2400" kern="0" err="1"/>
              <a:t>lý</a:t>
            </a:r>
            <a:r>
              <a:rPr lang="en-US" sz="2400" kern="0"/>
              <a:t> </a:t>
            </a:r>
            <a:r>
              <a:rPr lang="en-US" sz="2400" kern="0" err="1"/>
              <a:t>theo</a:t>
            </a:r>
            <a:r>
              <a:rPr lang="en-US" sz="2400" kern="0"/>
              <a:t> </a:t>
            </a:r>
            <a:r>
              <a:rPr lang="en-US" sz="2400" kern="0" err="1"/>
              <a:t>lô</a:t>
            </a:r>
            <a:r>
              <a:rPr lang="en-US" sz="2400" kern="0"/>
              <a:t>, </a:t>
            </a:r>
            <a:r>
              <a:rPr lang="en-US" sz="2400" kern="0" err="1"/>
              <a:t>tức</a:t>
            </a:r>
            <a:r>
              <a:rPr lang="en-US" sz="2400" kern="0"/>
              <a:t> </a:t>
            </a:r>
            <a:r>
              <a:rPr lang="en-US" sz="2400" kern="0" err="1"/>
              <a:t>là</a:t>
            </a:r>
            <a:r>
              <a:rPr lang="en-US" sz="2400" kern="0"/>
              <a:t> ta </a:t>
            </a:r>
            <a:r>
              <a:rPr lang="en-US" sz="2400" kern="0" err="1"/>
              <a:t>sẽ</a:t>
            </a:r>
            <a:r>
              <a:rPr lang="en-US" sz="2400" kern="0"/>
              <a:t> insert </a:t>
            </a:r>
            <a:r>
              <a:rPr lang="en-US" sz="2400" kern="0" err="1"/>
              <a:t>và</a:t>
            </a:r>
            <a:r>
              <a:rPr lang="en-US" sz="2400" kern="0"/>
              <a:t> </a:t>
            </a:r>
            <a:r>
              <a:rPr lang="en-US" sz="2400" kern="0" err="1"/>
              <a:t>đẩy</a:t>
            </a:r>
            <a:r>
              <a:rPr lang="en-US" sz="2400" kern="0"/>
              <a:t> </a:t>
            </a:r>
            <a:r>
              <a:rPr lang="en-US" sz="2400" kern="0" err="1"/>
              <a:t>từng</a:t>
            </a:r>
            <a:r>
              <a:rPr lang="en-US" sz="2400" kern="0"/>
              <a:t> </a:t>
            </a:r>
            <a:r>
              <a:rPr lang="en-US" sz="2400" kern="0" err="1"/>
              <a:t>lô</a:t>
            </a:r>
            <a:r>
              <a:rPr lang="en-US" sz="2400" kern="0"/>
              <a:t> </a:t>
            </a:r>
            <a:r>
              <a:rPr lang="en-US" sz="2400" kern="0" err="1"/>
              <a:t>bản</a:t>
            </a:r>
            <a:r>
              <a:rPr lang="en-US" sz="2400" kern="0"/>
              <a:t> </a:t>
            </a:r>
            <a:r>
              <a:rPr lang="en-US" sz="2400" kern="0" err="1"/>
              <a:t>ghi</a:t>
            </a:r>
            <a:r>
              <a:rPr lang="en-US" sz="2400" kern="0"/>
              <a:t> </a:t>
            </a:r>
            <a:r>
              <a:rPr lang="en-US" sz="2400" kern="0" err="1"/>
              <a:t>vào</a:t>
            </a:r>
            <a:r>
              <a:rPr lang="en-US" sz="2400" kern="0"/>
              <a:t> database</a:t>
            </a:r>
            <a:r>
              <a:rPr lang="en-US" sz="2400" kern="0" smtClean="0"/>
              <a:t>.</a:t>
            </a:r>
          </a:p>
          <a:p>
            <a:pPr algn="just">
              <a:buFont typeface="Wingdings" panose="05000000000000000000" pitchFamily="2" charset="2"/>
              <a:buChar char="Ø"/>
            </a:pPr>
            <a:endParaRPr lang="en-US" kern="0"/>
          </a:p>
        </p:txBody>
      </p:sp>
      <p:pic>
        <p:nvPicPr>
          <p:cNvPr id="7" name="Picture 6" descr="Hibernate Batch Processing là gì? Batch Processing trong Hibernate"/>
          <p:cNvPicPr/>
          <p:nvPr/>
        </p:nvPicPr>
        <p:blipFill>
          <a:blip r:embed="rId2">
            <a:extLst>
              <a:ext uri="{28A0092B-C50C-407E-A947-70E740481C1C}">
                <a14:useLocalDpi xmlns:a14="http://schemas.microsoft.com/office/drawing/2010/main" val="0"/>
              </a:ext>
            </a:extLst>
          </a:blip>
          <a:srcRect/>
          <a:stretch>
            <a:fillRect/>
          </a:stretch>
        </p:blipFill>
        <p:spPr bwMode="auto">
          <a:xfrm>
            <a:off x="1409096" y="2492896"/>
            <a:ext cx="6516724" cy="3780420"/>
          </a:xfrm>
          <a:prstGeom prst="rect">
            <a:avLst/>
          </a:prstGeom>
          <a:noFill/>
          <a:ln>
            <a:noFill/>
          </a:ln>
        </p:spPr>
      </p:pic>
    </p:spTree>
    <p:extLst>
      <p:ext uri="{BB962C8B-B14F-4D97-AF65-F5344CB8AC3E}">
        <p14:creationId xmlns:p14="http://schemas.microsoft.com/office/powerpoint/2010/main" val="36311750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567500" y="6032607"/>
            <a:ext cx="2133600" cy="476250"/>
          </a:xfrm>
        </p:spPr>
        <p:txBody>
          <a:bodyPr/>
          <a:lstStyle/>
          <a:p>
            <a:pPr>
              <a:defRPr/>
            </a:pPr>
            <a:fld id="{62912402-182E-467D-8198-A05C7261325A}" type="slidenum">
              <a:rPr lang="en-US" smtClean="0"/>
              <a:pPr>
                <a:defRPr/>
              </a:pPr>
              <a:t>58</a:t>
            </a:fld>
            <a:endParaRPr lang="en-US"/>
          </a:p>
        </p:txBody>
      </p:sp>
      <p:sp>
        <p:nvSpPr>
          <p:cNvPr id="5" name="Title 1"/>
          <p:cNvSpPr txBox="1">
            <a:spLocks/>
          </p:cNvSpPr>
          <p:nvPr/>
        </p:nvSpPr>
        <p:spPr bwMode="auto">
          <a:xfrm>
            <a:off x="928700" y="656692"/>
            <a:ext cx="7772400" cy="7347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sz="3200" kern="0" smtClean="0"/>
              <a:t>BATCH PROCESSING (tt)</a:t>
            </a:r>
            <a:endParaRPr lang="en-US" sz="3200" kern="0"/>
          </a:p>
        </p:txBody>
      </p:sp>
      <p:sp>
        <p:nvSpPr>
          <p:cNvPr id="6" name="Subtitle 2"/>
          <p:cNvSpPr txBox="1">
            <a:spLocks/>
          </p:cNvSpPr>
          <p:nvPr/>
        </p:nvSpPr>
        <p:spPr bwMode="auto">
          <a:xfrm>
            <a:off x="719572" y="1525850"/>
            <a:ext cx="7704856" cy="437637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2000" b="1">
                <a:latin typeface="Consolas" panose="020B0609020204030204" pitchFamily="49" charset="0"/>
              </a:rPr>
              <a:t>Session session = sessionFactory.openSession();</a:t>
            </a:r>
            <a:endParaRPr lang="en-US" sz="2000">
              <a:latin typeface="Consolas" panose="020B0609020204030204" pitchFamily="49" charset="0"/>
            </a:endParaRPr>
          </a:p>
          <a:p>
            <a:pPr marL="0" indent="0">
              <a:buNone/>
            </a:pPr>
            <a:r>
              <a:rPr lang="en-US" sz="2000" b="1">
                <a:latin typeface="Consolas" panose="020B0609020204030204" pitchFamily="49" charset="0"/>
              </a:rPr>
              <a:t>Transaction tx = session.beginTransaction();</a:t>
            </a:r>
            <a:endParaRPr lang="en-US" sz="2000">
              <a:latin typeface="Consolas" panose="020B0609020204030204" pitchFamily="49" charset="0"/>
            </a:endParaRPr>
          </a:p>
          <a:p>
            <a:pPr marL="0" indent="0">
              <a:buNone/>
            </a:pPr>
            <a:r>
              <a:rPr lang="en-US" sz="2000" b="1">
                <a:latin typeface="Consolas" panose="020B0609020204030204" pitchFamily="49" charset="0"/>
              </a:rPr>
              <a:t>for ( int i=0; i&lt;100000; i++ ) {</a:t>
            </a:r>
            <a:endParaRPr lang="en-US" sz="2000">
              <a:latin typeface="Consolas" panose="020B0609020204030204" pitchFamily="49" charset="0"/>
            </a:endParaRPr>
          </a:p>
          <a:p>
            <a:pPr marL="0" indent="0">
              <a:buNone/>
            </a:pPr>
            <a:r>
              <a:rPr lang="en-US" sz="2000" b="1" smtClean="0">
                <a:latin typeface="Consolas" panose="020B0609020204030204" pitchFamily="49" charset="0"/>
              </a:rPr>
              <a:t>	Customer </a:t>
            </a:r>
            <a:r>
              <a:rPr lang="en-US" sz="2000" b="1">
                <a:latin typeface="Consolas" panose="020B0609020204030204" pitchFamily="49" charset="0"/>
              </a:rPr>
              <a:t>customer = new Customer(.....);</a:t>
            </a:r>
            <a:endParaRPr lang="en-US" sz="2000">
              <a:latin typeface="Consolas" panose="020B0609020204030204" pitchFamily="49" charset="0"/>
            </a:endParaRPr>
          </a:p>
          <a:p>
            <a:pPr marL="0" indent="0">
              <a:buNone/>
            </a:pPr>
            <a:r>
              <a:rPr lang="en-US" sz="2000" b="1" smtClean="0">
                <a:latin typeface="Consolas" panose="020B0609020204030204" pitchFamily="49" charset="0"/>
              </a:rPr>
              <a:t>	Session.save(customer</a:t>
            </a:r>
            <a:r>
              <a:rPr lang="en-US" sz="2000" b="1">
                <a:latin typeface="Consolas" panose="020B0609020204030204" pitchFamily="49" charset="0"/>
              </a:rPr>
              <a:t>);</a:t>
            </a:r>
            <a:endParaRPr lang="en-US" sz="2000">
              <a:latin typeface="Consolas" panose="020B0609020204030204" pitchFamily="49" charset="0"/>
            </a:endParaRPr>
          </a:p>
          <a:p>
            <a:pPr marL="0" indent="0">
              <a:buNone/>
            </a:pPr>
            <a:r>
              <a:rPr lang="en-US" sz="2000" b="1" smtClean="0">
                <a:latin typeface="Consolas" panose="020B0609020204030204" pitchFamily="49" charset="0"/>
              </a:rPr>
              <a:t>	if </a:t>
            </a:r>
            <a:r>
              <a:rPr lang="en-US" sz="2000" b="1">
                <a:latin typeface="Consolas" panose="020B0609020204030204" pitchFamily="49" charset="0"/>
              </a:rPr>
              <a:t>( i % 50 == 0 ) { </a:t>
            </a:r>
            <a:endParaRPr lang="en-US" sz="2000" b="1" smtClean="0">
              <a:latin typeface="Consolas" panose="020B0609020204030204" pitchFamily="49" charset="0"/>
            </a:endParaRPr>
          </a:p>
          <a:p>
            <a:pPr marL="0" indent="0">
              <a:buNone/>
            </a:pPr>
            <a:r>
              <a:rPr lang="en-US" sz="2000" b="1">
                <a:latin typeface="Consolas" panose="020B0609020204030204" pitchFamily="49" charset="0"/>
              </a:rPr>
              <a:t>	</a:t>
            </a:r>
            <a:r>
              <a:rPr lang="en-US" sz="2000" b="1" smtClean="0">
                <a:latin typeface="Consolas" panose="020B0609020204030204" pitchFamily="49" charset="0"/>
              </a:rPr>
              <a:t>//</a:t>
            </a:r>
            <a:r>
              <a:rPr lang="en-US" sz="2000" b="1">
                <a:latin typeface="Consolas" panose="020B0609020204030204" pitchFamily="49" charset="0"/>
              </a:rPr>
              <a:t>50, same as the JDBC batch size</a:t>
            </a:r>
            <a:endParaRPr lang="en-US" sz="2000">
              <a:latin typeface="Consolas" panose="020B0609020204030204" pitchFamily="49" charset="0"/>
            </a:endParaRPr>
          </a:p>
          <a:p>
            <a:pPr marL="0" indent="0">
              <a:buNone/>
            </a:pPr>
            <a:r>
              <a:rPr lang="en-US" sz="2000" b="1" smtClean="0">
                <a:latin typeface="Consolas" panose="020B0609020204030204" pitchFamily="49" charset="0"/>
              </a:rPr>
              <a:t>	//</a:t>
            </a:r>
            <a:r>
              <a:rPr lang="en-US" sz="2000" b="1">
                <a:latin typeface="Consolas" panose="020B0609020204030204" pitchFamily="49" charset="0"/>
              </a:rPr>
              <a:t>flush a batch of inserts and release memory:</a:t>
            </a:r>
            <a:endParaRPr lang="en-US" sz="2000">
              <a:latin typeface="Consolas" panose="020B0609020204030204" pitchFamily="49" charset="0"/>
            </a:endParaRPr>
          </a:p>
          <a:p>
            <a:pPr marL="0" indent="0">
              <a:buNone/>
            </a:pPr>
            <a:r>
              <a:rPr lang="en-US" sz="2000" b="1" smtClean="0">
                <a:latin typeface="Consolas" panose="020B0609020204030204" pitchFamily="49" charset="0"/>
              </a:rPr>
              <a:t>		session.flush</a:t>
            </a:r>
            <a:r>
              <a:rPr lang="en-US" sz="2000" b="1">
                <a:latin typeface="Consolas" panose="020B0609020204030204" pitchFamily="49" charset="0"/>
              </a:rPr>
              <a:t>();</a:t>
            </a:r>
            <a:endParaRPr lang="en-US" sz="2000">
              <a:latin typeface="Consolas" panose="020B0609020204030204" pitchFamily="49" charset="0"/>
            </a:endParaRPr>
          </a:p>
          <a:p>
            <a:pPr marL="0" indent="0">
              <a:buNone/>
            </a:pPr>
            <a:r>
              <a:rPr lang="en-US" sz="2000" b="1" smtClean="0">
                <a:latin typeface="Consolas" panose="020B0609020204030204" pitchFamily="49" charset="0"/>
              </a:rPr>
              <a:t>		session.clear</a:t>
            </a:r>
            <a:r>
              <a:rPr lang="en-US" sz="2000" b="1">
                <a:latin typeface="Consolas" panose="020B0609020204030204" pitchFamily="49" charset="0"/>
              </a:rPr>
              <a:t>();	} }</a:t>
            </a:r>
            <a:endParaRPr lang="en-US" sz="2000">
              <a:latin typeface="Consolas" panose="020B0609020204030204" pitchFamily="49" charset="0"/>
            </a:endParaRPr>
          </a:p>
          <a:p>
            <a:pPr marL="0" indent="0">
              <a:buNone/>
            </a:pPr>
            <a:r>
              <a:rPr lang="en-US" sz="2000" b="1" smtClean="0">
                <a:latin typeface="Consolas" panose="020B0609020204030204" pitchFamily="49" charset="0"/>
              </a:rPr>
              <a:t>	tx.commit</a:t>
            </a:r>
            <a:r>
              <a:rPr lang="en-US" sz="2000" b="1">
                <a:latin typeface="Consolas" panose="020B0609020204030204" pitchFamily="49" charset="0"/>
              </a:rPr>
              <a:t>();</a:t>
            </a:r>
            <a:endParaRPr lang="en-US" sz="2000">
              <a:latin typeface="Consolas" panose="020B0609020204030204" pitchFamily="49" charset="0"/>
            </a:endParaRPr>
          </a:p>
          <a:p>
            <a:pPr marL="0" indent="0">
              <a:buNone/>
            </a:pPr>
            <a:r>
              <a:rPr lang="en-US" sz="2000" b="1" smtClean="0">
                <a:latin typeface="Consolas" panose="020B0609020204030204" pitchFamily="49" charset="0"/>
              </a:rPr>
              <a:t>	session.close</a:t>
            </a:r>
            <a:r>
              <a:rPr lang="en-US" sz="2000" b="1">
                <a:latin typeface="Consolas" panose="020B0609020204030204" pitchFamily="49" charset="0"/>
              </a:rPr>
              <a:t>();</a:t>
            </a:r>
            <a:endParaRPr lang="en-US" sz="2000">
              <a:latin typeface="Consolas" panose="020B0609020204030204" pitchFamily="49" charset="0"/>
            </a:endParaRPr>
          </a:p>
        </p:txBody>
      </p:sp>
    </p:spTree>
    <p:extLst>
      <p:ext uri="{BB962C8B-B14F-4D97-AF65-F5344CB8AC3E}">
        <p14:creationId xmlns:p14="http://schemas.microsoft.com/office/powerpoint/2010/main" val="28305721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849" y="849733"/>
            <a:ext cx="8229600" cy="720080"/>
          </a:xfrm>
        </p:spPr>
        <p:txBody>
          <a:bodyPr/>
          <a:lstStyle/>
          <a:p>
            <a:r>
              <a:rPr lang="en-US" sz="3200"/>
              <a:t>BATCH </a:t>
            </a:r>
            <a:r>
              <a:rPr lang="en-US" sz="3200" smtClean="0"/>
              <a:t>PROCESSING (</a:t>
            </a:r>
            <a:r>
              <a:rPr lang="en-US" sz="3200"/>
              <a:t>tt)</a:t>
            </a:r>
            <a:r>
              <a:rPr lang="en-US"/>
              <a:t/>
            </a:r>
            <a:br>
              <a:rPr lang="en-US"/>
            </a:br>
            <a:endParaRPr lang="en-US"/>
          </a:p>
        </p:txBody>
      </p:sp>
      <p:sp>
        <p:nvSpPr>
          <p:cNvPr id="3" name="Content Placeholder 2"/>
          <p:cNvSpPr>
            <a:spLocks noGrp="1"/>
          </p:cNvSpPr>
          <p:nvPr>
            <p:ph idx="1"/>
          </p:nvPr>
        </p:nvSpPr>
        <p:spPr>
          <a:xfrm>
            <a:off x="471678" y="1188991"/>
            <a:ext cx="8229600" cy="3700463"/>
          </a:xfrm>
        </p:spPr>
        <p:txBody>
          <a:bodyPr/>
          <a:lstStyle/>
          <a:p>
            <a:r>
              <a:rPr lang="en-US" sz="2400" b="1" smtClean="0"/>
              <a:t>Batch insert:</a:t>
            </a:r>
            <a:r>
              <a:rPr lang="en-US" sz="2400" smtClean="0"/>
              <a:t>k</a:t>
            </a:r>
            <a:r>
              <a:rPr lang="vi-VN" sz="2400" smtClean="0"/>
              <a:t>hi tạo </a:t>
            </a:r>
            <a:r>
              <a:rPr lang="vi-VN" sz="2400"/>
              <a:t>mới đối tượng persistent, sử dụng các method flush() và clear() để điều khiển kích thương của bộ nhớ cache</a:t>
            </a:r>
            <a:endParaRPr lang="en-US" sz="2400"/>
          </a:p>
          <a:p>
            <a:endParaRPr lang="en-US" sz="2400"/>
          </a:p>
        </p:txBody>
      </p:sp>
      <p:sp>
        <p:nvSpPr>
          <p:cNvPr id="4" name="Slide Number Placeholder 3"/>
          <p:cNvSpPr>
            <a:spLocks noGrp="1"/>
          </p:cNvSpPr>
          <p:nvPr>
            <p:ph type="sldNum" sz="quarter" idx="12"/>
          </p:nvPr>
        </p:nvSpPr>
        <p:spPr>
          <a:xfrm>
            <a:off x="6567678" y="6007100"/>
            <a:ext cx="2133600" cy="476250"/>
          </a:xfrm>
        </p:spPr>
        <p:txBody>
          <a:bodyPr/>
          <a:lstStyle/>
          <a:p>
            <a:pPr>
              <a:defRPr/>
            </a:pPr>
            <a:fld id="{62912402-182E-467D-8198-A05C7261325A}" type="slidenum">
              <a:rPr lang="en-US" smtClean="0"/>
              <a:pPr>
                <a:defRPr/>
              </a:pPr>
              <a:t>59</a:t>
            </a:fld>
            <a:endParaRPr lang="en-US"/>
          </a:p>
        </p:txBody>
      </p:sp>
      <p:pic>
        <p:nvPicPr>
          <p:cNvPr id="5" name="Picture 4"/>
          <p:cNvPicPr>
            <a:picLocks noChangeAspect="1"/>
          </p:cNvPicPr>
          <p:nvPr/>
        </p:nvPicPr>
        <p:blipFill>
          <a:blip r:embed="rId2"/>
          <a:stretch>
            <a:fillRect/>
          </a:stretch>
        </p:blipFill>
        <p:spPr>
          <a:xfrm>
            <a:off x="752052" y="2348880"/>
            <a:ext cx="7668852" cy="3896345"/>
          </a:xfrm>
          <a:prstGeom prst="rect">
            <a:avLst/>
          </a:prstGeom>
        </p:spPr>
      </p:pic>
    </p:spTree>
    <p:extLst>
      <p:ext uri="{BB962C8B-B14F-4D97-AF65-F5344CB8AC3E}">
        <p14:creationId xmlns:p14="http://schemas.microsoft.com/office/powerpoint/2010/main" val="450573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5716" y="584684"/>
            <a:ext cx="4752528" cy="580926"/>
          </a:xfrm>
        </p:spPr>
        <p:txBody>
          <a:bodyPr/>
          <a:lstStyle/>
          <a:p>
            <a:r>
              <a:rPr lang="en-US" sz="3200" smtClean="0"/>
              <a:t>ORM (</a:t>
            </a:r>
            <a:r>
              <a:rPr lang="en-US" sz="3200" err="1" smtClean="0"/>
              <a:t>tt</a:t>
            </a:r>
            <a:r>
              <a:rPr lang="en-US" sz="3200" smtClean="0"/>
              <a:t>)</a:t>
            </a:r>
            <a:endParaRPr lang="en-US" sz="3200"/>
          </a:p>
        </p:txBody>
      </p:sp>
      <p:sp>
        <p:nvSpPr>
          <p:cNvPr id="3" name="Content Placeholder 2"/>
          <p:cNvSpPr>
            <a:spLocks noGrp="1"/>
          </p:cNvSpPr>
          <p:nvPr>
            <p:ph idx="1"/>
          </p:nvPr>
        </p:nvSpPr>
        <p:spPr>
          <a:xfrm>
            <a:off x="457200" y="1268760"/>
            <a:ext cx="8075240" cy="3700463"/>
          </a:xfrm>
        </p:spPr>
        <p:txBody>
          <a:bodyPr/>
          <a:lstStyle/>
          <a:p>
            <a:pPr marL="284163" indent="0" algn="just">
              <a:buNone/>
            </a:pPr>
            <a:r>
              <a:rPr lang="en-US" sz="2400" smtClean="0"/>
              <a:t>Java </a:t>
            </a:r>
            <a:r>
              <a:rPr lang="en-US" sz="2400"/>
              <a:t>ORM </a:t>
            </a:r>
            <a:r>
              <a:rPr lang="en-US" sz="2400" smtClean="0"/>
              <a:t>Framework: </a:t>
            </a:r>
            <a:r>
              <a:rPr lang="en-US" sz="2400"/>
              <a:t>m</a:t>
            </a:r>
            <a:r>
              <a:rPr lang="en-US" sz="2400" smtClean="0"/>
              <a:t>ột </a:t>
            </a:r>
            <a:r>
              <a:rPr lang="en-US" sz="2400"/>
              <a:t>persistent framework là một dịch vụ ORM lưu và truy xuất các đối tượng vào một cơ sở dữ liệu quan hệ</a:t>
            </a:r>
            <a:r>
              <a:rPr lang="en-US" sz="2400" smtClean="0"/>
              <a:t>.</a:t>
            </a:r>
          </a:p>
          <a:p>
            <a:pPr marL="0" lvl="0" indent="0" algn="just">
              <a:spcBef>
                <a:spcPts val="1200"/>
              </a:spcBef>
              <a:buNone/>
            </a:pPr>
            <a:r>
              <a:rPr lang="en-US" sz="2400" smtClean="0"/>
              <a:t>           + </a:t>
            </a:r>
            <a:r>
              <a:rPr lang="en-US" sz="2400"/>
              <a:t>Enterprise JavaBeans Entity Beans</a:t>
            </a:r>
          </a:p>
          <a:p>
            <a:pPr marL="0" lvl="0" indent="0" algn="just">
              <a:buNone/>
            </a:pPr>
            <a:r>
              <a:rPr lang="en-US" sz="2400" smtClean="0"/>
              <a:t>           + Java </a:t>
            </a:r>
            <a:r>
              <a:rPr lang="en-US" sz="2400"/>
              <a:t>Data Objects</a:t>
            </a:r>
          </a:p>
          <a:p>
            <a:pPr marL="0" lvl="0" indent="0" algn="just">
              <a:buNone/>
            </a:pPr>
            <a:r>
              <a:rPr lang="en-US" sz="2400"/>
              <a:t> </a:t>
            </a:r>
            <a:r>
              <a:rPr lang="en-US" sz="2400" smtClean="0"/>
              <a:t>          + Castor</a:t>
            </a:r>
            <a:endParaRPr lang="en-US" sz="2400"/>
          </a:p>
          <a:p>
            <a:pPr marL="0" lvl="0" indent="0" algn="just">
              <a:buNone/>
            </a:pPr>
            <a:r>
              <a:rPr lang="en-US" sz="2400" smtClean="0"/>
              <a:t>           + TopLink</a:t>
            </a:r>
            <a:endParaRPr lang="en-US" sz="2400"/>
          </a:p>
          <a:p>
            <a:pPr marL="0" lvl="0" indent="0" algn="just">
              <a:buNone/>
            </a:pPr>
            <a:r>
              <a:rPr lang="en-US" sz="2400" smtClean="0"/>
              <a:t>           + Spring </a:t>
            </a:r>
            <a:r>
              <a:rPr lang="en-US" sz="2400"/>
              <a:t>DAO</a:t>
            </a:r>
          </a:p>
          <a:p>
            <a:pPr marL="0" lvl="0" indent="0" algn="just">
              <a:buNone/>
            </a:pPr>
            <a:r>
              <a:rPr lang="en-US" sz="2400" smtClean="0"/>
              <a:t>           + Hibernate</a:t>
            </a:r>
            <a:endParaRPr lang="en-US" sz="2400"/>
          </a:p>
          <a:p>
            <a:pPr marL="0" indent="0">
              <a:buNone/>
            </a:pPr>
            <a:endParaRPr lang="en-US" sz="2400"/>
          </a:p>
        </p:txBody>
      </p:sp>
      <p:sp>
        <p:nvSpPr>
          <p:cNvPr id="4" name="Slide Number Placeholder 3"/>
          <p:cNvSpPr>
            <a:spLocks noGrp="1"/>
          </p:cNvSpPr>
          <p:nvPr>
            <p:ph type="sldNum" sz="quarter" idx="12"/>
          </p:nvPr>
        </p:nvSpPr>
        <p:spPr>
          <a:xfrm>
            <a:off x="6553200" y="6007100"/>
            <a:ext cx="2133600" cy="476250"/>
          </a:xfrm>
        </p:spPr>
        <p:txBody>
          <a:bodyPr/>
          <a:lstStyle/>
          <a:p>
            <a:pPr>
              <a:defRPr/>
            </a:pPr>
            <a:fld id="{62912402-182E-467D-8198-A05C7261325A}" type="slidenum">
              <a:rPr lang="en-US" smtClean="0"/>
              <a:pPr>
                <a:defRPr/>
              </a:pPr>
              <a:t>6</a:t>
            </a:fld>
            <a:endParaRPr lang="en-US"/>
          </a:p>
        </p:txBody>
      </p:sp>
    </p:spTree>
    <p:extLst>
      <p:ext uri="{BB962C8B-B14F-4D97-AF65-F5344CB8AC3E}">
        <p14:creationId xmlns:p14="http://schemas.microsoft.com/office/powerpoint/2010/main" val="12557919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035" y="793752"/>
            <a:ext cx="8229600" cy="877742"/>
          </a:xfrm>
        </p:spPr>
        <p:txBody>
          <a:bodyPr/>
          <a:lstStyle/>
          <a:p>
            <a:r>
              <a:rPr lang="en-US" sz="3200"/>
              <a:t>BATCH </a:t>
            </a:r>
            <a:r>
              <a:rPr lang="en-US" sz="3200" smtClean="0"/>
              <a:t>PROCESSING (</a:t>
            </a:r>
            <a:r>
              <a:rPr lang="en-US" sz="3200"/>
              <a:t>tt)</a:t>
            </a:r>
            <a:br>
              <a:rPr lang="en-US" sz="3200"/>
            </a:br>
            <a:endParaRPr lang="en-US" sz="3200"/>
          </a:p>
        </p:txBody>
      </p:sp>
      <p:sp>
        <p:nvSpPr>
          <p:cNvPr id="3" name="Content Placeholder 2"/>
          <p:cNvSpPr>
            <a:spLocks noGrp="1"/>
          </p:cNvSpPr>
          <p:nvPr>
            <p:ph idx="1"/>
          </p:nvPr>
        </p:nvSpPr>
        <p:spPr>
          <a:xfrm>
            <a:off x="472035" y="1484784"/>
            <a:ext cx="8229600" cy="3700463"/>
          </a:xfrm>
        </p:spPr>
        <p:txBody>
          <a:bodyPr/>
          <a:lstStyle/>
          <a:p>
            <a:r>
              <a:rPr lang="en-US" sz="2400" b="1" smtClean="0"/>
              <a:t>Batch update:</a:t>
            </a:r>
            <a:r>
              <a:rPr lang="vi-VN" sz="2400" smtClean="0"/>
              <a:t>Cũng </a:t>
            </a:r>
            <a:r>
              <a:rPr lang="vi-VN" sz="2400"/>
              <a:t>giống như lúc insert, khi truy xuất, cập nhật dữ liệu hãy dùng các method  flush() và clear() để điều khiển kích thương của bộ nhớ cache. Ngoài ra sử dụng method scroll() để tận dụng các con trỏ ở server cho các truy vấn trả về nhiều hàng dữ liệu.</a:t>
            </a:r>
            <a:endParaRPr lang="en-US" sz="2400"/>
          </a:p>
          <a:p>
            <a:endParaRPr lang="en-US"/>
          </a:p>
        </p:txBody>
      </p:sp>
      <p:sp>
        <p:nvSpPr>
          <p:cNvPr id="4" name="Slide Number Placeholder 3"/>
          <p:cNvSpPr>
            <a:spLocks noGrp="1"/>
          </p:cNvSpPr>
          <p:nvPr>
            <p:ph type="sldNum" sz="quarter" idx="12"/>
          </p:nvPr>
        </p:nvSpPr>
        <p:spPr>
          <a:xfrm>
            <a:off x="6553200" y="6007100"/>
            <a:ext cx="2133600" cy="476250"/>
          </a:xfrm>
        </p:spPr>
        <p:txBody>
          <a:bodyPr/>
          <a:lstStyle/>
          <a:p>
            <a:pPr>
              <a:defRPr/>
            </a:pPr>
            <a:fld id="{62912402-182E-467D-8198-A05C7261325A}" type="slidenum">
              <a:rPr lang="en-US" smtClean="0"/>
              <a:pPr>
                <a:defRPr/>
              </a:pPr>
              <a:t>60</a:t>
            </a:fld>
            <a:endParaRPr lang="en-US"/>
          </a:p>
        </p:txBody>
      </p:sp>
    </p:spTree>
    <p:extLst>
      <p:ext uri="{BB962C8B-B14F-4D97-AF65-F5344CB8AC3E}">
        <p14:creationId xmlns:p14="http://schemas.microsoft.com/office/powerpoint/2010/main" val="32099504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660232" y="5995713"/>
            <a:ext cx="2133600" cy="476250"/>
          </a:xfrm>
        </p:spPr>
        <p:txBody>
          <a:bodyPr/>
          <a:lstStyle/>
          <a:p>
            <a:pPr>
              <a:defRPr/>
            </a:pPr>
            <a:fld id="{62912402-182E-467D-8198-A05C7261325A}" type="slidenum">
              <a:rPr lang="en-US" smtClean="0"/>
              <a:pPr>
                <a:defRPr/>
              </a:pPr>
              <a:t>61</a:t>
            </a:fld>
            <a:endParaRPr lang="en-US"/>
          </a:p>
        </p:txBody>
      </p:sp>
      <p:sp>
        <p:nvSpPr>
          <p:cNvPr id="8" name="Title 6"/>
          <p:cNvSpPr txBox="1">
            <a:spLocks/>
          </p:cNvSpPr>
          <p:nvPr/>
        </p:nvSpPr>
        <p:spPr bwMode="auto">
          <a:xfrm>
            <a:off x="575556" y="260648"/>
            <a:ext cx="7772400" cy="14700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sz="3200" kern="0" smtClean="0"/>
              <a:t>BATCH PROCESSING (tt)</a:t>
            </a:r>
            <a:endParaRPr lang="en-US" sz="3200" kern="0"/>
          </a:p>
        </p:txBody>
      </p:sp>
      <p:pic>
        <p:nvPicPr>
          <p:cNvPr id="9" name="Content Placeholder 4"/>
          <p:cNvPicPr>
            <a:picLocks noGrp="1" noChangeAspect="1"/>
          </p:cNvPicPr>
          <p:nvPr>
            <p:ph idx="4294967295"/>
          </p:nvPr>
        </p:nvPicPr>
        <p:blipFill>
          <a:blip r:embed="rId2"/>
          <a:stretch>
            <a:fillRect/>
          </a:stretch>
        </p:blipFill>
        <p:spPr>
          <a:xfrm>
            <a:off x="706334" y="3744241"/>
            <a:ext cx="7749588" cy="2489597"/>
          </a:xfrm>
          <a:prstGeom prst="rect">
            <a:avLst/>
          </a:prstGeom>
        </p:spPr>
      </p:pic>
      <p:pic>
        <p:nvPicPr>
          <p:cNvPr id="10" name="Picture 9"/>
          <p:cNvPicPr>
            <a:picLocks noChangeAspect="1"/>
          </p:cNvPicPr>
          <p:nvPr/>
        </p:nvPicPr>
        <p:blipFill rotWithShape="1">
          <a:blip r:embed="rId3"/>
          <a:srcRect b="16331"/>
          <a:stretch/>
        </p:blipFill>
        <p:spPr>
          <a:xfrm>
            <a:off x="688078" y="1304764"/>
            <a:ext cx="7767844" cy="2441736"/>
          </a:xfrm>
          <a:prstGeom prst="rect">
            <a:avLst/>
          </a:prstGeom>
        </p:spPr>
      </p:pic>
    </p:spTree>
    <p:extLst>
      <p:ext uri="{BB962C8B-B14F-4D97-AF65-F5344CB8AC3E}">
        <p14:creationId xmlns:p14="http://schemas.microsoft.com/office/powerpoint/2010/main" val="41340855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532" y="788425"/>
            <a:ext cx="8229600" cy="678989"/>
          </a:xfrm>
        </p:spPr>
        <p:txBody>
          <a:bodyPr/>
          <a:lstStyle/>
          <a:p>
            <a:r>
              <a:rPr lang="en-US" sz="3200"/>
              <a:t>BATCH </a:t>
            </a:r>
            <a:r>
              <a:rPr lang="en-US" sz="3200" smtClean="0"/>
              <a:t>PROCESSING (</a:t>
            </a:r>
            <a:r>
              <a:rPr lang="en-US" sz="3200"/>
              <a:t>tt)</a:t>
            </a:r>
            <a:br>
              <a:rPr lang="en-US" sz="3200"/>
            </a:br>
            <a:endParaRPr lang="en-US" sz="3200"/>
          </a:p>
        </p:txBody>
      </p:sp>
      <p:sp>
        <p:nvSpPr>
          <p:cNvPr id="3" name="Content Placeholder 2"/>
          <p:cNvSpPr>
            <a:spLocks noGrp="1"/>
          </p:cNvSpPr>
          <p:nvPr>
            <p:ph idx="1"/>
          </p:nvPr>
        </p:nvSpPr>
        <p:spPr>
          <a:xfrm>
            <a:off x="457200" y="1149770"/>
            <a:ext cx="8229600" cy="3700463"/>
          </a:xfrm>
        </p:spPr>
        <p:txBody>
          <a:bodyPr/>
          <a:lstStyle/>
          <a:p>
            <a:r>
              <a:rPr lang="en-US" sz="2400" b="1" smtClean="0"/>
              <a:t>Stateless Sesssion: </a:t>
            </a:r>
            <a:r>
              <a:rPr lang="en-US" sz="2400" smtClean="0"/>
              <a:t>Trái </a:t>
            </a:r>
            <a:r>
              <a:rPr lang="en-US" sz="2400"/>
              <a:t>với Session, StatelessSession không có cache-level 1 hoặc giao tiếp với cache-level 2. Nó cũng không gắn với một Persistence Context nào.</a:t>
            </a:r>
          </a:p>
          <a:p>
            <a:endParaRPr lang="en-US"/>
          </a:p>
        </p:txBody>
      </p:sp>
      <p:sp>
        <p:nvSpPr>
          <p:cNvPr id="4" name="Slide Number Placeholder 3"/>
          <p:cNvSpPr>
            <a:spLocks noGrp="1"/>
          </p:cNvSpPr>
          <p:nvPr>
            <p:ph type="sldNum" sz="quarter" idx="12"/>
          </p:nvPr>
        </p:nvSpPr>
        <p:spPr>
          <a:xfrm>
            <a:off x="6649768" y="6007100"/>
            <a:ext cx="2133600" cy="476250"/>
          </a:xfrm>
        </p:spPr>
        <p:txBody>
          <a:bodyPr/>
          <a:lstStyle/>
          <a:p>
            <a:pPr>
              <a:defRPr/>
            </a:pPr>
            <a:fld id="{62912402-182E-467D-8198-A05C7261325A}" type="slidenum">
              <a:rPr lang="en-US" smtClean="0"/>
              <a:pPr>
                <a:defRPr/>
              </a:pPr>
              <a:t>62</a:t>
            </a:fld>
            <a:endParaRPr lang="en-US"/>
          </a:p>
        </p:txBody>
      </p:sp>
      <p:pic>
        <p:nvPicPr>
          <p:cNvPr id="5" name="Picture 4"/>
          <p:cNvPicPr>
            <a:picLocks noChangeAspect="1"/>
          </p:cNvPicPr>
          <p:nvPr/>
        </p:nvPicPr>
        <p:blipFill>
          <a:blip r:embed="rId2"/>
          <a:stretch>
            <a:fillRect/>
          </a:stretch>
        </p:blipFill>
        <p:spPr>
          <a:xfrm>
            <a:off x="827169" y="2348939"/>
            <a:ext cx="7586230" cy="3894651"/>
          </a:xfrm>
          <a:prstGeom prst="rect">
            <a:avLst/>
          </a:prstGeom>
        </p:spPr>
      </p:pic>
    </p:spTree>
    <p:extLst>
      <p:ext uri="{BB962C8B-B14F-4D97-AF65-F5344CB8AC3E}">
        <p14:creationId xmlns:p14="http://schemas.microsoft.com/office/powerpoint/2010/main" val="4606083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624228" y="6001327"/>
            <a:ext cx="2133600" cy="476250"/>
          </a:xfrm>
        </p:spPr>
        <p:txBody>
          <a:bodyPr/>
          <a:lstStyle/>
          <a:p>
            <a:pPr>
              <a:defRPr/>
            </a:pPr>
            <a:fld id="{62912402-182E-467D-8198-A05C7261325A}" type="slidenum">
              <a:rPr lang="en-US" smtClean="0"/>
              <a:pPr>
                <a:defRPr/>
              </a:pPr>
              <a:t>63</a:t>
            </a:fld>
            <a:endParaRPr lang="en-US"/>
          </a:p>
        </p:txBody>
      </p:sp>
      <p:sp>
        <p:nvSpPr>
          <p:cNvPr id="5" name="Title 1"/>
          <p:cNvSpPr txBox="1">
            <a:spLocks/>
          </p:cNvSpPr>
          <p:nvPr/>
        </p:nvSpPr>
        <p:spPr bwMode="auto">
          <a:xfrm>
            <a:off x="767044" y="737085"/>
            <a:ext cx="7772400" cy="72008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sz="3200" kern="0" smtClean="0"/>
              <a:t>17. INTERCEPTORS</a:t>
            </a:r>
            <a:endParaRPr lang="en-US" sz="3200" kern="0"/>
          </a:p>
        </p:txBody>
      </p:sp>
      <p:sp>
        <p:nvSpPr>
          <p:cNvPr id="6" name="Subtitle 2"/>
          <p:cNvSpPr txBox="1">
            <a:spLocks/>
          </p:cNvSpPr>
          <p:nvPr/>
        </p:nvSpPr>
        <p:spPr bwMode="auto">
          <a:xfrm>
            <a:off x="611560" y="1457165"/>
            <a:ext cx="7927884" cy="482453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just">
              <a:buFont typeface="Wingdings" panose="05000000000000000000" pitchFamily="2" charset="2"/>
              <a:buChar char="Ø"/>
            </a:pPr>
            <a:r>
              <a:rPr lang="en-US" sz="2400" kern="0" err="1" smtClean="0"/>
              <a:t>Một</a:t>
            </a:r>
            <a:r>
              <a:rPr lang="en-US" sz="2400" kern="0" smtClean="0"/>
              <a:t> </a:t>
            </a:r>
            <a:r>
              <a:rPr lang="en-US" sz="2400" kern="0" err="1" smtClean="0"/>
              <a:t>đối</a:t>
            </a:r>
            <a:r>
              <a:rPr lang="en-US" sz="2400" kern="0" smtClean="0"/>
              <a:t> </a:t>
            </a:r>
            <a:r>
              <a:rPr lang="en-US" sz="2400" kern="0" err="1" smtClean="0"/>
              <a:t>tượng</a:t>
            </a:r>
            <a:r>
              <a:rPr lang="en-US" sz="2400" kern="0" smtClean="0"/>
              <a:t> </a:t>
            </a:r>
            <a:r>
              <a:rPr lang="en-US" sz="2400" kern="0" err="1" smtClean="0"/>
              <a:t>sẽ</a:t>
            </a:r>
            <a:r>
              <a:rPr lang="en-US" sz="2400" kern="0" smtClean="0"/>
              <a:t> </a:t>
            </a:r>
            <a:r>
              <a:rPr lang="en-US" sz="2400" kern="0" err="1" smtClean="0"/>
              <a:t>được</a:t>
            </a:r>
            <a:r>
              <a:rPr lang="en-US" sz="2400" kern="0" smtClean="0"/>
              <a:t> </a:t>
            </a:r>
            <a:r>
              <a:rPr lang="en-US" sz="2400" kern="0" err="1" smtClean="0"/>
              <a:t>tạo</a:t>
            </a:r>
            <a:r>
              <a:rPr lang="en-US" sz="2400" kern="0" smtClean="0"/>
              <a:t> </a:t>
            </a:r>
            <a:r>
              <a:rPr lang="en-US" sz="2400" kern="0" err="1" smtClean="0"/>
              <a:t>ra</a:t>
            </a:r>
            <a:r>
              <a:rPr lang="en-US" sz="2400" kern="0" smtClean="0"/>
              <a:t> </a:t>
            </a:r>
            <a:r>
              <a:rPr lang="en-US" sz="2400" kern="0" err="1" smtClean="0"/>
              <a:t>và</a:t>
            </a:r>
            <a:r>
              <a:rPr lang="en-US" sz="2400" kern="0" smtClean="0"/>
              <a:t> </a:t>
            </a:r>
            <a:r>
              <a:rPr lang="en-US" sz="2400" kern="0" err="1" smtClean="0"/>
              <a:t>tồn</a:t>
            </a:r>
            <a:r>
              <a:rPr lang="en-US" sz="2400" kern="0" smtClean="0"/>
              <a:t> </a:t>
            </a:r>
            <a:r>
              <a:rPr lang="en-US" sz="2400" kern="0" err="1" smtClean="0"/>
              <a:t>tại</a:t>
            </a:r>
            <a:r>
              <a:rPr lang="en-US" sz="2400" kern="0" smtClean="0"/>
              <a:t>. </a:t>
            </a:r>
            <a:r>
              <a:rPr lang="en-US" sz="2400" kern="0" err="1" smtClean="0"/>
              <a:t>Một</a:t>
            </a:r>
            <a:r>
              <a:rPr lang="en-US" sz="2400" kern="0" smtClean="0"/>
              <a:t> </a:t>
            </a:r>
            <a:r>
              <a:rPr lang="en-US" sz="2400" kern="0" err="1" smtClean="0"/>
              <a:t>khi</a:t>
            </a:r>
            <a:r>
              <a:rPr lang="en-US" sz="2400" kern="0" smtClean="0"/>
              <a:t> </a:t>
            </a:r>
            <a:r>
              <a:rPr lang="en-US" sz="2400" kern="0" err="1" smtClean="0"/>
              <a:t>đối</a:t>
            </a:r>
            <a:r>
              <a:rPr lang="en-US" sz="2400" kern="0" smtClean="0"/>
              <a:t> </a:t>
            </a:r>
            <a:r>
              <a:rPr lang="en-US" sz="2400" kern="0" err="1" smtClean="0"/>
              <a:t>tượng</a:t>
            </a:r>
            <a:r>
              <a:rPr lang="en-US" sz="2400" kern="0" smtClean="0"/>
              <a:t> </a:t>
            </a:r>
            <a:r>
              <a:rPr lang="en-US" sz="2400" kern="0" err="1" smtClean="0"/>
              <a:t>đã</a:t>
            </a:r>
            <a:r>
              <a:rPr lang="en-US" sz="2400" kern="0" smtClean="0"/>
              <a:t> </a:t>
            </a:r>
            <a:r>
              <a:rPr lang="en-US" sz="2400" kern="0" err="1" smtClean="0"/>
              <a:t>được</a:t>
            </a:r>
            <a:r>
              <a:rPr lang="en-US" sz="2400" kern="0" smtClean="0"/>
              <a:t> </a:t>
            </a:r>
            <a:r>
              <a:rPr lang="en-US" sz="2400" kern="0" err="1" smtClean="0"/>
              <a:t>thay</a:t>
            </a:r>
            <a:r>
              <a:rPr lang="en-US" sz="2400" kern="0" smtClean="0"/>
              <a:t> </a:t>
            </a:r>
            <a:r>
              <a:rPr lang="en-US" sz="2400" kern="0" err="1" smtClean="0"/>
              <a:t>đổi</a:t>
            </a:r>
            <a:r>
              <a:rPr lang="en-US" sz="2400" kern="0" smtClean="0"/>
              <a:t>, </a:t>
            </a:r>
            <a:r>
              <a:rPr lang="en-US" sz="2400" kern="0" err="1" smtClean="0"/>
              <a:t>nó</a:t>
            </a:r>
            <a:r>
              <a:rPr lang="en-US" sz="2400" kern="0" smtClean="0"/>
              <a:t> </a:t>
            </a:r>
            <a:r>
              <a:rPr lang="en-US" sz="2400" kern="0" err="1" smtClean="0"/>
              <a:t>phải</a:t>
            </a:r>
            <a:r>
              <a:rPr lang="en-US" sz="2400" kern="0" smtClean="0"/>
              <a:t> </a:t>
            </a:r>
            <a:r>
              <a:rPr lang="en-US" sz="2400" kern="0" err="1" smtClean="0"/>
              <a:t>được</a:t>
            </a:r>
            <a:r>
              <a:rPr lang="en-US" sz="2400" kern="0" smtClean="0"/>
              <a:t> </a:t>
            </a:r>
            <a:r>
              <a:rPr lang="en-US" sz="2400" kern="0" err="1" smtClean="0"/>
              <a:t>lưu</a:t>
            </a:r>
            <a:r>
              <a:rPr lang="en-US" sz="2400" kern="0" smtClean="0"/>
              <a:t> </a:t>
            </a:r>
            <a:r>
              <a:rPr lang="en-US" sz="2400" kern="0" err="1" smtClean="0"/>
              <a:t>trở</a:t>
            </a:r>
            <a:r>
              <a:rPr lang="en-US" sz="2400" kern="0" smtClean="0"/>
              <a:t> </a:t>
            </a:r>
            <a:r>
              <a:rPr lang="en-US" sz="2400" kern="0" err="1" smtClean="0"/>
              <a:t>lại</a:t>
            </a:r>
            <a:r>
              <a:rPr lang="en-US" sz="2400" kern="0" smtClean="0"/>
              <a:t> </a:t>
            </a:r>
            <a:r>
              <a:rPr lang="en-US" sz="2400" kern="0" err="1" smtClean="0"/>
              <a:t>cơ</a:t>
            </a:r>
            <a:r>
              <a:rPr lang="en-US" sz="2400" kern="0" smtClean="0"/>
              <a:t> </a:t>
            </a:r>
            <a:r>
              <a:rPr lang="en-US" sz="2400" kern="0" err="1" smtClean="0"/>
              <a:t>sở</a:t>
            </a:r>
            <a:r>
              <a:rPr lang="en-US" sz="2400" kern="0" smtClean="0"/>
              <a:t> </a:t>
            </a:r>
            <a:r>
              <a:rPr lang="en-US" sz="2400" kern="0" err="1" smtClean="0"/>
              <a:t>dữ</a:t>
            </a:r>
            <a:r>
              <a:rPr lang="en-US" sz="2400" kern="0" smtClean="0"/>
              <a:t> </a:t>
            </a:r>
            <a:r>
              <a:rPr lang="en-US" sz="2400" kern="0" err="1" smtClean="0"/>
              <a:t>liệu</a:t>
            </a:r>
            <a:r>
              <a:rPr lang="en-US" sz="2400" kern="0" smtClean="0"/>
              <a:t>, </a:t>
            </a:r>
            <a:r>
              <a:rPr lang="en-US" sz="2400" err="1" smtClean="0"/>
              <a:t>quá</a:t>
            </a:r>
            <a:r>
              <a:rPr lang="en-US" sz="2400" smtClean="0"/>
              <a:t> </a:t>
            </a:r>
            <a:r>
              <a:rPr lang="en-US" sz="2400" err="1" smtClean="0"/>
              <a:t>trình</a:t>
            </a:r>
            <a:r>
              <a:rPr lang="en-US" sz="2400" smtClean="0"/>
              <a:t> </a:t>
            </a:r>
            <a:r>
              <a:rPr lang="en-US" sz="2400" err="1" smtClean="0"/>
              <a:t>này</a:t>
            </a:r>
            <a:r>
              <a:rPr lang="en-US" sz="2400" smtClean="0"/>
              <a:t> </a:t>
            </a:r>
            <a:r>
              <a:rPr lang="en-US" sz="2400" err="1" smtClean="0"/>
              <a:t>tiếp</a:t>
            </a:r>
            <a:r>
              <a:rPr lang="en-US" sz="2400" smtClean="0"/>
              <a:t> </a:t>
            </a:r>
            <a:r>
              <a:rPr lang="en-US" sz="2400" err="1" smtClean="0"/>
              <a:t>tục</a:t>
            </a:r>
            <a:r>
              <a:rPr lang="en-US" sz="2400" smtClean="0"/>
              <a:t> </a:t>
            </a:r>
            <a:r>
              <a:rPr lang="en-US" sz="2400" err="1" smtClean="0"/>
              <a:t>cho</a:t>
            </a:r>
            <a:r>
              <a:rPr lang="en-US" sz="2400" smtClean="0"/>
              <a:t> </a:t>
            </a:r>
            <a:r>
              <a:rPr lang="en-US" sz="2400" err="1" smtClean="0"/>
              <a:t>đến</a:t>
            </a:r>
            <a:r>
              <a:rPr lang="en-US" sz="2400" smtClean="0"/>
              <a:t> </a:t>
            </a:r>
            <a:r>
              <a:rPr lang="en-US" sz="2400" err="1" smtClean="0"/>
              <a:t>khi</a:t>
            </a:r>
            <a:r>
              <a:rPr lang="en-US" sz="2400" smtClean="0"/>
              <a:t> </a:t>
            </a:r>
            <a:r>
              <a:rPr lang="en-US" sz="2400" err="1" smtClean="0"/>
              <a:t>đối</a:t>
            </a:r>
            <a:r>
              <a:rPr lang="en-US" sz="2400" smtClean="0"/>
              <a:t> </a:t>
            </a:r>
            <a:r>
              <a:rPr lang="en-US" sz="2400" err="1" smtClean="0"/>
              <a:t>tượng</a:t>
            </a:r>
            <a:r>
              <a:rPr lang="en-US" sz="2400" smtClean="0"/>
              <a:t> </a:t>
            </a:r>
            <a:r>
              <a:rPr lang="en-US" sz="2400" err="1" smtClean="0"/>
              <a:t>tiếp</a:t>
            </a:r>
            <a:r>
              <a:rPr lang="en-US" sz="2400" smtClean="0"/>
              <a:t> </a:t>
            </a:r>
            <a:r>
              <a:rPr lang="en-US" sz="2400" err="1" smtClean="0"/>
              <a:t>theo</a:t>
            </a:r>
            <a:r>
              <a:rPr lang="en-US" sz="2400" smtClean="0"/>
              <a:t> </a:t>
            </a:r>
            <a:r>
              <a:rPr lang="en-US" sz="2400" err="1" smtClean="0"/>
              <a:t>được</a:t>
            </a:r>
            <a:r>
              <a:rPr lang="en-US" sz="2400" smtClean="0"/>
              <a:t> </a:t>
            </a:r>
            <a:r>
              <a:rPr lang="en-US" sz="2400" err="1" smtClean="0"/>
              <a:t>yêu</a:t>
            </a:r>
            <a:r>
              <a:rPr lang="en-US" sz="2400" smtClean="0"/>
              <a:t> </a:t>
            </a:r>
            <a:r>
              <a:rPr lang="en-US" sz="2400" err="1" smtClean="0"/>
              <a:t>cầu</a:t>
            </a:r>
            <a:endParaRPr lang="en-US" sz="2400" smtClean="0"/>
          </a:p>
          <a:p>
            <a:pPr algn="just">
              <a:buFont typeface="Wingdings" panose="05000000000000000000" pitchFamily="2" charset="2"/>
              <a:buChar char="Ø"/>
            </a:pPr>
            <a:r>
              <a:rPr lang="en-US" sz="2400" smtClean="0"/>
              <a:t>Interceptor </a:t>
            </a:r>
            <a:r>
              <a:rPr lang="en-US" sz="2400" err="1" smtClean="0"/>
              <a:t>cho</a:t>
            </a:r>
            <a:r>
              <a:rPr lang="en-US" sz="2400" smtClean="0"/>
              <a:t> </a:t>
            </a:r>
            <a:r>
              <a:rPr lang="en-US" sz="2400" err="1" smtClean="0"/>
              <a:t>phép</a:t>
            </a:r>
            <a:r>
              <a:rPr lang="en-US" sz="2400" smtClean="0"/>
              <a:t> </a:t>
            </a:r>
            <a:r>
              <a:rPr lang="en-US" sz="2400" err="1" smtClean="0"/>
              <a:t>ứng</a:t>
            </a:r>
            <a:r>
              <a:rPr lang="en-US" sz="2400" smtClean="0"/>
              <a:t> </a:t>
            </a:r>
            <a:r>
              <a:rPr lang="en-US" sz="2400" err="1" smtClean="0"/>
              <a:t>dụng</a:t>
            </a:r>
            <a:r>
              <a:rPr lang="en-US" sz="2400" smtClean="0"/>
              <a:t> </a:t>
            </a:r>
            <a:r>
              <a:rPr lang="en-US" sz="2400" err="1" smtClean="0"/>
              <a:t>kiểm</a:t>
            </a:r>
            <a:r>
              <a:rPr lang="en-US" sz="2400" smtClean="0"/>
              <a:t> </a:t>
            </a:r>
            <a:r>
              <a:rPr lang="en-US" sz="2400" err="1" smtClean="0"/>
              <a:t>tra</a:t>
            </a:r>
            <a:r>
              <a:rPr lang="en-US" sz="2400" smtClean="0"/>
              <a:t> </a:t>
            </a:r>
            <a:r>
              <a:rPr lang="en-US" sz="2400" err="1" smtClean="0"/>
              <a:t>hoặc</a:t>
            </a:r>
            <a:r>
              <a:rPr lang="en-US" sz="2400" smtClean="0"/>
              <a:t> </a:t>
            </a:r>
            <a:r>
              <a:rPr lang="en-US" sz="2400" err="1" smtClean="0"/>
              <a:t>thao</a:t>
            </a:r>
            <a:r>
              <a:rPr lang="en-US" sz="2400" smtClean="0"/>
              <a:t> </a:t>
            </a:r>
            <a:r>
              <a:rPr lang="en-US" sz="2400" err="1" smtClean="0"/>
              <a:t>tác</a:t>
            </a:r>
            <a:r>
              <a:rPr lang="en-US" sz="2400" smtClean="0"/>
              <a:t> </a:t>
            </a:r>
            <a:r>
              <a:rPr lang="en-US" sz="2400" err="1" smtClean="0"/>
              <a:t>các</a:t>
            </a:r>
            <a:r>
              <a:rPr lang="en-US" sz="2400" smtClean="0"/>
              <a:t> </a:t>
            </a:r>
            <a:r>
              <a:rPr lang="en-US" sz="2400" err="1" smtClean="0"/>
              <a:t>thuộc</a:t>
            </a:r>
            <a:r>
              <a:rPr lang="en-US" sz="2400" smtClean="0"/>
              <a:t> </a:t>
            </a:r>
            <a:r>
              <a:rPr lang="en-US" sz="2400" err="1" smtClean="0"/>
              <a:t>tính</a:t>
            </a:r>
            <a:r>
              <a:rPr lang="en-US" sz="2400" smtClean="0"/>
              <a:t> </a:t>
            </a:r>
            <a:r>
              <a:rPr lang="en-US" sz="2400" err="1" smtClean="0"/>
              <a:t>của</a:t>
            </a:r>
            <a:r>
              <a:rPr lang="en-US" sz="2400" smtClean="0"/>
              <a:t> </a:t>
            </a:r>
            <a:r>
              <a:rPr lang="en-US" sz="2400" err="1" smtClean="0"/>
              <a:t>một</a:t>
            </a:r>
            <a:r>
              <a:rPr lang="en-US" sz="2400" smtClean="0"/>
              <a:t> </a:t>
            </a:r>
            <a:r>
              <a:rPr lang="en-US" sz="2400" err="1" smtClean="0"/>
              <a:t>đối</a:t>
            </a:r>
            <a:r>
              <a:rPr lang="en-US" sz="2400" smtClean="0"/>
              <a:t> </a:t>
            </a:r>
            <a:r>
              <a:rPr lang="en-US" sz="2400" err="1" smtClean="0"/>
              <a:t>tượng</a:t>
            </a:r>
            <a:r>
              <a:rPr lang="en-US" sz="2400" smtClean="0"/>
              <a:t> persistent </a:t>
            </a:r>
            <a:r>
              <a:rPr lang="en-US" sz="2400" err="1" smtClean="0"/>
              <a:t>trước</a:t>
            </a:r>
            <a:r>
              <a:rPr lang="en-US" sz="2400" smtClean="0"/>
              <a:t> </a:t>
            </a:r>
            <a:r>
              <a:rPr lang="en-US" sz="2400" err="1" smtClean="0"/>
              <a:t>khi</a:t>
            </a:r>
            <a:r>
              <a:rPr lang="en-US" sz="2400" smtClean="0"/>
              <a:t> </a:t>
            </a:r>
            <a:r>
              <a:rPr lang="en-US" sz="2400" err="1" smtClean="0"/>
              <a:t>nó</a:t>
            </a:r>
            <a:r>
              <a:rPr lang="en-US" sz="2400" smtClean="0"/>
              <a:t> </a:t>
            </a:r>
            <a:r>
              <a:rPr lang="en-US" sz="2400" err="1" smtClean="0"/>
              <a:t>được</a:t>
            </a:r>
            <a:r>
              <a:rPr lang="en-US" sz="2400" smtClean="0"/>
              <a:t> </a:t>
            </a:r>
            <a:r>
              <a:rPr lang="en-US" sz="2400" err="1" smtClean="0"/>
              <a:t>lưu</a:t>
            </a:r>
            <a:r>
              <a:rPr lang="en-US" sz="2400" smtClean="0"/>
              <a:t>, </a:t>
            </a:r>
            <a:r>
              <a:rPr lang="en-US" sz="2400" err="1" smtClean="0"/>
              <a:t>cập</a:t>
            </a:r>
            <a:r>
              <a:rPr lang="en-US" sz="2400" smtClean="0"/>
              <a:t> </a:t>
            </a:r>
            <a:r>
              <a:rPr lang="en-US" sz="2400" err="1" smtClean="0"/>
              <a:t>nhật</a:t>
            </a:r>
            <a:r>
              <a:rPr lang="en-US" sz="2400" smtClean="0"/>
              <a:t>, </a:t>
            </a:r>
            <a:r>
              <a:rPr lang="en-US" sz="2400" err="1" smtClean="0"/>
              <a:t>xóa</a:t>
            </a:r>
            <a:r>
              <a:rPr lang="en-US" sz="2400" smtClean="0"/>
              <a:t> </a:t>
            </a:r>
            <a:r>
              <a:rPr lang="en-US" sz="2400" err="1" smtClean="0"/>
              <a:t>hoặc</a:t>
            </a:r>
            <a:r>
              <a:rPr lang="en-US" sz="2400" smtClean="0"/>
              <a:t> </a:t>
            </a:r>
            <a:r>
              <a:rPr lang="en-US" sz="2400" err="1" smtClean="0"/>
              <a:t>nạp</a:t>
            </a:r>
            <a:endParaRPr lang="en-US" sz="1100" kern="0" smtClean="0"/>
          </a:p>
        </p:txBody>
      </p:sp>
    </p:spTree>
    <p:extLst>
      <p:ext uri="{BB962C8B-B14F-4D97-AF65-F5344CB8AC3E}">
        <p14:creationId xmlns:p14="http://schemas.microsoft.com/office/powerpoint/2010/main" val="46991028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581" y="485095"/>
            <a:ext cx="8229600" cy="1143000"/>
          </a:xfrm>
        </p:spPr>
        <p:txBody>
          <a:bodyPr/>
          <a:lstStyle/>
          <a:p>
            <a:r>
              <a:rPr lang="en-US" sz="3200"/>
              <a:t>INTERCEPTORS (</a:t>
            </a:r>
            <a:r>
              <a:rPr lang="en-US" sz="3200" err="1"/>
              <a:t>tt</a:t>
            </a:r>
            <a:r>
              <a:rPr lang="en-US" sz="3200"/>
              <a:t>)</a:t>
            </a:r>
          </a:p>
        </p:txBody>
      </p:sp>
      <p:sp>
        <p:nvSpPr>
          <p:cNvPr id="3" name="Content Placeholder 2"/>
          <p:cNvSpPr>
            <a:spLocks noGrp="1"/>
          </p:cNvSpPr>
          <p:nvPr>
            <p:ph idx="1"/>
          </p:nvPr>
        </p:nvSpPr>
        <p:spPr>
          <a:xfrm>
            <a:off x="457200" y="1412776"/>
            <a:ext cx="8229600" cy="3700463"/>
          </a:xfrm>
        </p:spPr>
        <p:txBody>
          <a:bodyPr/>
          <a:lstStyle/>
          <a:p>
            <a:r>
              <a:rPr lang="en-US" err="1" smtClean="0"/>
              <a:t>Ưu</a:t>
            </a:r>
            <a:r>
              <a:rPr lang="en-US" smtClean="0"/>
              <a:t> </a:t>
            </a:r>
            <a:r>
              <a:rPr lang="en-US" err="1" smtClean="0"/>
              <a:t>điểm</a:t>
            </a:r>
            <a:r>
              <a:rPr lang="en-US" smtClean="0"/>
              <a:t>:</a:t>
            </a:r>
          </a:p>
          <a:p>
            <a:pPr lvl="1"/>
            <a:r>
              <a:rPr lang="en-US" sz="2400" err="1"/>
              <a:t>Dễ</a:t>
            </a:r>
            <a:r>
              <a:rPr lang="en-US" sz="2400"/>
              <a:t> </a:t>
            </a:r>
            <a:r>
              <a:rPr lang="en-US" sz="2400" err="1"/>
              <a:t>sử</a:t>
            </a:r>
            <a:r>
              <a:rPr lang="en-US" sz="2400"/>
              <a:t> </a:t>
            </a:r>
            <a:r>
              <a:rPr lang="en-US" sz="2400" err="1"/>
              <a:t>dụng</a:t>
            </a:r>
            <a:r>
              <a:rPr lang="en-US" sz="2400"/>
              <a:t>: </a:t>
            </a:r>
            <a:r>
              <a:rPr lang="en-US" sz="2400" err="1"/>
              <a:t>dễ</a:t>
            </a:r>
            <a:r>
              <a:rPr lang="en-US" sz="2400"/>
              <a:t> </a:t>
            </a:r>
            <a:r>
              <a:rPr lang="en-US" sz="2400" err="1"/>
              <a:t>dàng</a:t>
            </a:r>
            <a:r>
              <a:rPr lang="en-US" sz="2400"/>
              <a:t> </a:t>
            </a:r>
            <a:r>
              <a:rPr lang="en-US" sz="2400" err="1"/>
              <a:t>quản</a:t>
            </a:r>
            <a:r>
              <a:rPr lang="en-US" sz="2400"/>
              <a:t> </a:t>
            </a:r>
            <a:r>
              <a:rPr lang="en-US" sz="2400" err="1"/>
              <a:t>lí</a:t>
            </a:r>
            <a:r>
              <a:rPr lang="en-US" sz="2400"/>
              <a:t> </a:t>
            </a:r>
            <a:r>
              <a:rPr lang="en-US" sz="2400" err="1"/>
              <a:t>các</a:t>
            </a:r>
            <a:r>
              <a:rPr lang="en-US" sz="2400"/>
              <a:t> </a:t>
            </a:r>
            <a:r>
              <a:rPr lang="en-US" sz="2400" err="1"/>
              <a:t>kết</a:t>
            </a:r>
            <a:r>
              <a:rPr lang="en-US" sz="2400"/>
              <a:t> </a:t>
            </a:r>
            <a:r>
              <a:rPr lang="en-US" sz="2400" err="1"/>
              <a:t>nối</a:t>
            </a:r>
            <a:r>
              <a:rPr lang="en-US" sz="2400"/>
              <a:t> database </a:t>
            </a:r>
            <a:r>
              <a:rPr lang="en-US" sz="2400" err="1"/>
              <a:t>và</a:t>
            </a:r>
            <a:r>
              <a:rPr lang="en-US" sz="2400"/>
              <a:t> </a:t>
            </a:r>
            <a:r>
              <a:rPr lang="en-US" sz="2400" err="1"/>
              <a:t>dễ</a:t>
            </a:r>
            <a:r>
              <a:rPr lang="en-US" sz="2400"/>
              <a:t> fix bug, </a:t>
            </a:r>
            <a:r>
              <a:rPr lang="en-US" sz="2400" err="1"/>
              <a:t>cung</a:t>
            </a:r>
            <a:r>
              <a:rPr lang="en-US" sz="2400"/>
              <a:t> </a:t>
            </a:r>
            <a:r>
              <a:rPr lang="en-US" sz="2400" err="1"/>
              <a:t>cấp</a:t>
            </a:r>
            <a:r>
              <a:rPr lang="en-US" sz="2400"/>
              <a:t> </a:t>
            </a:r>
            <a:r>
              <a:rPr lang="en-US" sz="2400" err="1"/>
              <a:t>sẵn</a:t>
            </a:r>
            <a:r>
              <a:rPr lang="en-US" sz="2400"/>
              <a:t> </a:t>
            </a:r>
            <a:r>
              <a:rPr lang="en-US" sz="2400" err="1"/>
              <a:t>nhiều</a:t>
            </a:r>
            <a:r>
              <a:rPr lang="en-US" sz="2400"/>
              <a:t> API </a:t>
            </a:r>
            <a:r>
              <a:rPr lang="en-US" sz="2400" err="1"/>
              <a:t>truy</a:t>
            </a:r>
            <a:r>
              <a:rPr lang="en-US" sz="2400"/>
              <a:t> </a:t>
            </a:r>
            <a:r>
              <a:rPr lang="en-US" sz="2400" err="1"/>
              <a:t>vấn</a:t>
            </a:r>
            <a:endParaRPr lang="en-US" sz="2400"/>
          </a:p>
          <a:p>
            <a:pPr lvl="1"/>
            <a:r>
              <a:rPr lang="en-US" sz="2400" err="1"/>
              <a:t>Tính</a:t>
            </a:r>
            <a:r>
              <a:rPr lang="en-US" sz="2400"/>
              <a:t> </a:t>
            </a:r>
            <a:r>
              <a:rPr lang="en-US" sz="2400" err="1"/>
              <a:t>độc</a:t>
            </a:r>
            <a:r>
              <a:rPr lang="en-US" sz="2400"/>
              <a:t> </a:t>
            </a:r>
            <a:r>
              <a:rPr lang="en-US" sz="2400" err="1"/>
              <a:t>lập</a:t>
            </a:r>
            <a:r>
              <a:rPr lang="en-US" sz="2400"/>
              <a:t>: </a:t>
            </a:r>
            <a:r>
              <a:rPr lang="en-US" sz="2400" err="1"/>
              <a:t>không</a:t>
            </a:r>
            <a:r>
              <a:rPr lang="en-US" sz="2400"/>
              <a:t> </a:t>
            </a:r>
            <a:r>
              <a:rPr lang="en-US" sz="2400" err="1"/>
              <a:t>cần</a:t>
            </a:r>
            <a:r>
              <a:rPr lang="en-US" sz="2400"/>
              <a:t> </a:t>
            </a:r>
            <a:r>
              <a:rPr lang="en-US" sz="2400" err="1"/>
              <a:t>quan</a:t>
            </a:r>
            <a:r>
              <a:rPr lang="en-US" sz="2400"/>
              <a:t> </a:t>
            </a:r>
            <a:r>
              <a:rPr lang="en-US" sz="2400" err="1"/>
              <a:t>tâm</a:t>
            </a:r>
            <a:r>
              <a:rPr lang="en-US" sz="2400"/>
              <a:t> </a:t>
            </a:r>
            <a:r>
              <a:rPr lang="en-US" sz="2400" err="1"/>
              <a:t>tới</a:t>
            </a:r>
            <a:r>
              <a:rPr lang="en-US" sz="2400"/>
              <a:t> </a:t>
            </a:r>
            <a:r>
              <a:rPr lang="en-US" sz="2400" err="1"/>
              <a:t>cơ</a:t>
            </a:r>
            <a:r>
              <a:rPr lang="en-US" sz="2400"/>
              <a:t> </a:t>
            </a:r>
            <a:r>
              <a:rPr lang="en-US" sz="2400" err="1"/>
              <a:t>sở</a:t>
            </a:r>
            <a:r>
              <a:rPr lang="en-US" sz="2400"/>
              <a:t> </a:t>
            </a:r>
            <a:r>
              <a:rPr lang="en-US" sz="2400" err="1"/>
              <a:t>dữ</a:t>
            </a:r>
            <a:r>
              <a:rPr lang="en-US" sz="2400"/>
              <a:t> </a:t>
            </a:r>
            <a:r>
              <a:rPr lang="en-US" sz="2400" err="1"/>
              <a:t>liệu</a:t>
            </a:r>
            <a:r>
              <a:rPr lang="en-US" sz="2400"/>
              <a:t> </a:t>
            </a:r>
            <a:r>
              <a:rPr lang="en-US" sz="2400" err="1"/>
              <a:t>sử</a:t>
            </a:r>
            <a:r>
              <a:rPr lang="en-US" sz="2400"/>
              <a:t> </a:t>
            </a:r>
            <a:r>
              <a:rPr lang="en-US" sz="2400" err="1"/>
              <a:t>dụng</a:t>
            </a:r>
            <a:r>
              <a:rPr lang="en-US" sz="2400"/>
              <a:t> </a:t>
            </a:r>
            <a:r>
              <a:rPr lang="en-US" sz="2400" err="1"/>
              <a:t>khi</a:t>
            </a:r>
            <a:r>
              <a:rPr lang="en-US" sz="2400"/>
              <a:t> </a:t>
            </a:r>
            <a:r>
              <a:rPr lang="en-US" sz="2400" err="1"/>
              <a:t>viết</a:t>
            </a:r>
            <a:r>
              <a:rPr lang="en-US" sz="2400"/>
              <a:t> </a:t>
            </a:r>
            <a:r>
              <a:rPr lang="en-US" sz="2400" err="1"/>
              <a:t>câu</a:t>
            </a:r>
            <a:r>
              <a:rPr lang="en-US" sz="2400"/>
              <a:t> </a:t>
            </a:r>
            <a:r>
              <a:rPr lang="en-US" sz="2400" err="1"/>
              <a:t>lệnh</a:t>
            </a:r>
            <a:r>
              <a:rPr lang="en-US" sz="2400"/>
              <a:t> SQL.</a:t>
            </a:r>
          </a:p>
          <a:p>
            <a:pPr lvl="1"/>
            <a:r>
              <a:rPr lang="en-US" sz="2400" err="1"/>
              <a:t>Tính</a:t>
            </a:r>
            <a:r>
              <a:rPr lang="en-US" sz="2400"/>
              <a:t> </a:t>
            </a:r>
            <a:r>
              <a:rPr lang="en-US" sz="2400" err="1"/>
              <a:t>hướng</a:t>
            </a:r>
            <a:r>
              <a:rPr lang="en-US" sz="2400"/>
              <a:t> </a:t>
            </a:r>
            <a:r>
              <a:rPr lang="en-US" sz="2400" err="1"/>
              <a:t>đối</a:t>
            </a:r>
            <a:r>
              <a:rPr lang="en-US" sz="2400"/>
              <a:t> </a:t>
            </a:r>
            <a:r>
              <a:rPr lang="en-US" sz="2400" err="1"/>
              <a:t>tượng</a:t>
            </a:r>
            <a:r>
              <a:rPr lang="en-US" sz="2400"/>
              <a:t>: </a:t>
            </a:r>
            <a:r>
              <a:rPr lang="en-US" sz="2400" err="1"/>
              <a:t>tập</a:t>
            </a:r>
            <a:r>
              <a:rPr lang="en-US" sz="2400"/>
              <a:t> </a:t>
            </a:r>
            <a:r>
              <a:rPr lang="en-US" sz="2400" err="1"/>
              <a:t>trung</a:t>
            </a:r>
            <a:r>
              <a:rPr lang="en-US" sz="2400"/>
              <a:t> </a:t>
            </a:r>
            <a:r>
              <a:rPr lang="en-US" sz="2400" err="1"/>
              <a:t>xử</a:t>
            </a:r>
            <a:r>
              <a:rPr lang="en-US" sz="2400"/>
              <a:t> </a:t>
            </a:r>
            <a:r>
              <a:rPr lang="en-US" sz="2400" err="1"/>
              <a:t>lý</a:t>
            </a:r>
            <a:r>
              <a:rPr lang="en-US" sz="2400"/>
              <a:t> </a:t>
            </a:r>
            <a:r>
              <a:rPr lang="en-US" sz="2400" err="1"/>
              <a:t>theo</a:t>
            </a:r>
            <a:r>
              <a:rPr lang="en-US" sz="2400"/>
              <a:t> </a:t>
            </a:r>
            <a:r>
              <a:rPr lang="en-US" sz="2400" err="1"/>
              <a:t>hướng</a:t>
            </a:r>
            <a:r>
              <a:rPr lang="en-US" sz="2400"/>
              <a:t> </a:t>
            </a:r>
            <a:r>
              <a:rPr lang="en-US" sz="2400" err="1"/>
              <a:t>đối</a:t>
            </a:r>
            <a:r>
              <a:rPr lang="en-US" sz="2400"/>
              <a:t> </a:t>
            </a:r>
            <a:r>
              <a:rPr lang="en-US" sz="2400" err="1"/>
              <a:t>tượng</a:t>
            </a:r>
            <a:r>
              <a:rPr lang="en-US" sz="2400"/>
              <a:t>, </a:t>
            </a:r>
            <a:r>
              <a:rPr lang="en-US" sz="2400" err="1"/>
              <a:t>phù</a:t>
            </a:r>
            <a:r>
              <a:rPr lang="en-US" sz="2400"/>
              <a:t> </a:t>
            </a:r>
            <a:r>
              <a:rPr lang="en-US" sz="2400" err="1"/>
              <a:t>hợp</a:t>
            </a:r>
            <a:r>
              <a:rPr lang="en-US" sz="2400"/>
              <a:t> </a:t>
            </a:r>
            <a:r>
              <a:rPr lang="en-US" sz="2400" err="1"/>
              <a:t>sử</a:t>
            </a:r>
            <a:r>
              <a:rPr lang="en-US" sz="2400"/>
              <a:t> </a:t>
            </a:r>
            <a:r>
              <a:rPr lang="en-US" sz="2400" err="1"/>
              <a:t>dụng</a:t>
            </a:r>
            <a:r>
              <a:rPr lang="en-US" sz="2400"/>
              <a:t> </a:t>
            </a:r>
            <a:r>
              <a:rPr lang="en-US" sz="2400" err="1"/>
              <a:t>trong</a:t>
            </a:r>
            <a:r>
              <a:rPr lang="en-US" sz="2400"/>
              <a:t> </a:t>
            </a:r>
            <a:r>
              <a:rPr lang="en-US" sz="2400" err="1"/>
              <a:t>các</a:t>
            </a:r>
            <a:r>
              <a:rPr lang="en-US" sz="2400"/>
              <a:t> case CRUD(Create, Read, Update, Delete)</a:t>
            </a:r>
          </a:p>
          <a:p>
            <a:pPr lvl="1"/>
            <a:r>
              <a:rPr lang="en-US" sz="2400" err="1"/>
              <a:t>Tính</a:t>
            </a:r>
            <a:r>
              <a:rPr lang="en-US" sz="2400"/>
              <a:t> tin </a:t>
            </a:r>
            <a:r>
              <a:rPr lang="en-US" sz="2400" err="1"/>
              <a:t>cậy</a:t>
            </a:r>
            <a:r>
              <a:rPr lang="en-US" sz="2400"/>
              <a:t>: Hibernate </a:t>
            </a:r>
            <a:r>
              <a:rPr lang="en-US" sz="2400" err="1"/>
              <a:t>đã</a:t>
            </a:r>
            <a:r>
              <a:rPr lang="en-US" sz="2400"/>
              <a:t> </a:t>
            </a:r>
            <a:r>
              <a:rPr lang="en-US" sz="2400" err="1"/>
              <a:t>được</a:t>
            </a:r>
            <a:r>
              <a:rPr lang="en-US" sz="2400"/>
              <a:t> </a:t>
            </a:r>
            <a:r>
              <a:rPr lang="en-US" sz="2400" err="1"/>
              <a:t>kiểm</a:t>
            </a:r>
            <a:r>
              <a:rPr lang="en-US" sz="2400"/>
              <a:t> </a:t>
            </a:r>
            <a:r>
              <a:rPr lang="en-US" sz="2400" err="1"/>
              <a:t>thử</a:t>
            </a:r>
            <a:r>
              <a:rPr lang="en-US" sz="2400"/>
              <a:t> </a:t>
            </a:r>
            <a:r>
              <a:rPr lang="en-US" sz="2400" err="1"/>
              <a:t>và</a:t>
            </a:r>
            <a:r>
              <a:rPr lang="en-US" sz="2400"/>
              <a:t> </a:t>
            </a:r>
            <a:r>
              <a:rPr lang="en-US" sz="2400" err="1"/>
              <a:t>khá</a:t>
            </a:r>
            <a:r>
              <a:rPr lang="en-US" sz="2400"/>
              <a:t> an </a:t>
            </a:r>
            <a:r>
              <a:rPr lang="en-US" sz="2400" err="1"/>
              <a:t>toàn</a:t>
            </a:r>
            <a:r>
              <a:rPr lang="en-US" sz="2400"/>
              <a:t> </a:t>
            </a:r>
            <a:r>
              <a:rPr lang="en-US" sz="2400" err="1"/>
              <a:t>trong</a:t>
            </a:r>
            <a:r>
              <a:rPr lang="en-US" sz="2400"/>
              <a:t> </a:t>
            </a:r>
            <a:r>
              <a:rPr lang="en-US" sz="2400" err="1"/>
              <a:t>các</a:t>
            </a:r>
            <a:r>
              <a:rPr lang="en-US" sz="2400"/>
              <a:t> </a:t>
            </a:r>
            <a:r>
              <a:rPr lang="en-US" sz="2400" err="1"/>
              <a:t>truy</a:t>
            </a:r>
            <a:r>
              <a:rPr lang="en-US" sz="2400"/>
              <a:t> </a:t>
            </a:r>
            <a:r>
              <a:rPr lang="en-US" sz="2400" err="1"/>
              <a:t>vấn</a:t>
            </a:r>
            <a:endParaRPr lang="en-US" sz="2400"/>
          </a:p>
          <a:p>
            <a:endParaRPr lang="en-US" smtClean="0"/>
          </a:p>
        </p:txBody>
      </p:sp>
      <p:sp>
        <p:nvSpPr>
          <p:cNvPr id="4" name="Slide Number Placeholder 3"/>
          <p:cNvSpPr>
            <a:spLocks noGrp="1"/>
          </p:cNvSpPr>
          <p:nvPr>
            <p:ph type="sldNum" sz="quarter" idx="12"/>
          </p:nvPr>
        </p:nvSpPr>
        <p:spPr>
          <a:xfrm>
            <a:off x="6536726" y="6007100"/>
            <a:ext cx="2133600" cy="476250"/>
          </a:xfrm>
        </p:spPr>
        <p:txBody>
          <a:bodyPr/>
          <a:lstStyle/>
          <a:p>
            <a:pPr>
              <a:defRPr/>
            </a:pPr>
            <a:fld id="{62912402-182E-467D-8198-A05C7261325A}" type="slidenum">
              <a:rPr lang="en-US" smtClean="0"/>
              <a:pPr>
                <a:defRPr/>
              </a:pPr>
              <a:t>64</a:t>
            </a:fld>
            <a:endParaRPr lang="en-US"/>
          </a:p>
        </p:txBody>
      </p:sp>
    </p:spTree>
    <p:extLst>
      <p:ext uri="{BB962C8B-B14F-4D97-AF65-F5344CB8AC3E}">
        <p14:creationId xmlns:p14="http://schemas.microsoft.com/office/powerpoint/2010/main" val="23480798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56419"/>
            <a:ext cx="8229600" cy="1143000"/>
          </a:xfrm>
        </p:spPr>
        <p:txBody>
          <a:bodyPr/>
          <a:lstStyle/>
          <a:p>
            <a:r>
              <a:rPr lang="en-US" sz="3200"/>
              <a:t>INTERCEPTORS (</a:t>
            </a:r>
            <a:r>
              <a:rPr lang="en-US" sz="3200" err="1"/>
              <a:t>tt</a:t>
            </a:r>
            <a:r>
              <a:rPr lang="en-US" sz="3200"/>
              <a:t>)</a:t>
            </a:r>
          </a:p>
        </p:txBody>
      </p:sp>
      <p:sp>
        <p:nvSpPr>
          <p:cNvPr id="3" name="Content Placeholder 2"/>
          <p:cNvSpPr>
            <a:spLocks noGrp="1"/>
          </p:cNvSpPr>
          <p:nvPr>
            <p:ph idx="1"/>
          </p:nvPr>
        </p:nvSpPr>
        <p:spPr/>
        <p:txBody>
          <a:bodyPr/>
          <a:lstStyle/>
          <a:p>
            <a:r>
              <a:rPr lang="en-US" err="1" smtClean="0"/>
              <a:t>Nhược</a:t>
            </a:r>
            <a:r>
              <a:rPr lang="en-US" smtClean="0"/>
              <a:t> </a:t>
            </a:r>
            <a:r>
              <a:rPr lang="en-US" err="1"/>
              <a:t>điểm</a:t>
            </a:r>
            <a:r>
              <a:rPr lang="en-US"/>
              <a:t>:</a:t>
            </a:r>
          </a:p>
          <a:p>
            <a:pPr lvl="1"/>
            <a:r>
              <a:rPr lang="en-US" sz="2400" err="1" smtClean="0"/>
              <a:t>Không</a:t>
            </a:r>
            <a:r>
              <a:rPr lang="en-US" sz="2400" smtClean="0"/>
              <a:t> </a:t>
            </a:r>
            <a:r>
              <a:rPr lang="en-US" sz="2400" err="1" smtClean="0"/>
              <a:t>hỗ</a:t>
            </a:r>
            <a:r>
              <a:rPr lang="en-US" sz="2400" smtClean="0"/>
              <a:t> </a:t>
            </a:r>
            <a:r>
              <a:rPr lang="en-US" sz="2400" err="1" smtClean="0"/>
              <a:t>trợ</a:t>
            </a:r>
            <a:r>
              <a:rPr lang="en-US" sz="2400" smtClean="0"/>
              <a:t> </a:t>
            </a:r>
            <a:r>
              <a:rPr lang="en-US" sz="2400" err="1" smtClean="0"/>
              <a:t>các</a:t>
            </a:r>
            <a:r>
              <a:rPr lang="en-US" sz="2400" smtClean="0"/>
              <a:t> </a:t>
            </a:r>
            <a:r>
              <a:rPr lang="en-US" sz="2400" err="1" smtClean="0"/>
              <a:t>câu</a:t>
            </a:r>
            <a:r>
              <a:rPr lang="en-US" sz="2400" smtClean="0"/>
              <a:t> </a:t>
            </a:r>
            <a:r>
              <a:rPr lang="en-US" sz="2400" err="1" smtClean="0"/>
              <a:t>truy</a:t>
            </a:r>
            <a:r>
              <a:rPr lang="en-US" sz="2400" smtClean="0"/>
              <a:t> </a:t>
            </a:r>
            <a:r>
              <a:rPr lang="en-US" sz="2400" err="1" smtClean="0"/>
              <a:t>vấn</a:t>
            </a:r>
            <a:r>
              <a:rPr lang="en-US" sz="2400" smtClean="0"/>
              <a:t> </a:t>
            </a:r>
            <a:r>
              <a:rPr lang="en-US" sz="2400" err="1" smtClean="0"/>
              <a:t>phức</a:t>
            </a:r>
            <a:r>
              <a:rPr lang="en-US" sz="2400" smtClean="0"/>
              <a:t> </a:t>
            </a:r>
            <a:r>
              <a:rPr lang="en-US" sz="2400" err="1" smtClean="0"/>
              <a:t>tạp</a:t>
            </a:r>
            <a:endParaRPr lang="en-US" sz="2400"/>
          </a:p>
          <a:p>
            <a:pPr lvl="1"/>
            <a:r>
              <a:rPr lang="en-US" sz="2400" err="1" smtClean="0"/>
              <a:t>Một</a:t>
            </a:r>
            <a:r>
              <a:rPr lang="en-US" sz="2400" smtClean="0"/>
              <a:t> </a:t>
            </a:r>
            <a:r>
              <a:rPr lang="en-US" sz="2400" err="1" smtClean="0"/>
              <a:t>số</a:t>
            </a:r>
            <a:r>
              <a:rPr lang="en-US" sz="2400" smtClean="0"/>
              <a:t> </a:t>
            </a:r>
            <a:r>
              <a:rPr lang="en-US" sz="2400" err="1" smtClean="0"/>
              <a:t>trường</a:t>
            </a:r>
            <a:r>
              <a:rPr lang="en-US" sz="2400" smtClean="0"/>
              <a:t> </a:t>
            </a:r>
            <a:r>
              <a:rPr lang="en-US" sz="2400" err="1" smtClean="0"/>
              <a:t>hợp</a:t>
            </a:r>
            <a:r>
              <a:rPr lang="en-US" sz="2400" smtClean="0"/>
              <a:t> </a:t>
            </a:r>
            <a:r>
              <a:rPr lang="en-US" sz="2400" err="1" smtClean="0"/>
              <a:t>vẫn</a:t>
            </a:r>
            <a:r>
              <a:rPr lang="en-US" sz="2400" smtClean="0"/>
              <a:t> </a:t>
            </a:r>
            <a:r>
              <a:rPr lang="en-US" sz="2400" err="1" smtClean="0"/>
              <a:t>phải</a:t>
            </a:r>
            <a:r>
              <a:rPr lang="en-US" sz="2400" smtClean="0"/>
              <a:t> </a:t>
            </a:r>
            <a:r>
              <a:rPr lang="en-US" sz="2400" err="1" smtClean="0"/>
              <a:t>dùng</a:t>
            </a:r>
            <a:r>
              <a:rPr lang="en-US" sz="2400" smtClean="0"/>
              <a:t> native SQL do Hibernate </a:t>
            </a:r>
            <a:r>
              <a:rPr lang="en-US" sz="2400" err="1" smtClean="0"/>
              <a:t>không</a:t>
            </a:r>
            <a:r>
              <a:rPr lang="en-US" sz="2400" smtClean="0"/>
              <a:t> </a:t>
            </a:r>
            <a:r>
              <a:rPr lang="en-US" sz="2400" err="1" smtClean="0"/>
              <a:t>thể</a:t>
            </a:r>
            <a:r>
              <a:rPr lang="en-US" sz="2400" smtClean="0"/>
              <a:t> cover </a:t>
            </a:r>
            <a:r>
              <a:rPr lang="en-US" sz="2400" err="1" smtClean="0"/>
              <a:t>hết</a:t>
            </a:r>
            <a:r>
              <a:rPr lang="en-US" sz="2400" smtClean="0"/>
              <a:t> </a:t>
            </a:r>
            <a:r>
              <a:rPr lang="en-US" sz="2400" err="1" smtClean="0"/>
              <a:t>tất</a:t>
            </a:r>
            <a:r>
              <a:rPr lang="en-US" sz="2400" smtClean="0"/>
              <a:t> </a:t>
            </a:r>
            <a:r>
              <a:rPr lang="en-US" sz="2400" err="1" smtClean="0"/>
              <a:t>cả</a:t>
            </a:r>
            <a:r>
              <a:rPr lang="en-US" sz="2400" smtClean="0"/>
              <a:t> </a:t>
            </a:r>
            <a:r>
              <a:rPr lang="en-US" sz="2400" err="1" smtClean="0"/>
              <a:t>các</a:t>
            </a:r>
            <a:r>
              <a:rPr lang="en-US" sz="2400" smtClean="0"/>
              <a:t> </a:t>
            </a:r>
            <a:r>
              <a:rPr lang="en-US" sz="2400" err="1" smtClean="0"/>
              <a:t>cú</a:t>
            </a:r>
            <a:r>
              <a:rPr lang="en-US" sz="2400" smtClean="0"/>
              <a:t> </a:t>
            </a:r>
            <a:r>
              <a:rPr lang="en-US" sz="2400" err="1" smtClean="0"/>
              <a:t>pháp</a:t>
            </a:r>
            <a:r>
              <a:rPr lang="en-US" sz="2400" smtClean="0"/>
              <a:t> </a:t>
            </a:r>
            <a:r>
              <a:rPr lang="en-US" sz="2400" err="1" smtClean="0"/>
              <a:t>của</a:t>
            </a:r>
            <a:r>
              <a:rPr lang="en-US" sz="2400" smtClean="0"/>
              <a:t> </a:t>
            </a:r>
            <a:r>
              <a:rPr lang="en-US" sz="2400" err="1" smtClean="0"/>
              <a:t>hệ</a:t>
            </a:r>
            <a:r>
              <a:rPr lang="en-US" sz="2400" smtClean="0"/>
              <a:t> </a:t>
            </a:r>
            <a:r>
              <a:rPr lang="en-US" sz="2400" err="1" smtClean="0"/>
              <a:t>quản</a:t>
            </a:r>
            <a:r>
              <a:rPr lang="en-US" sz="2400" smtClean="0"/>
              <a:t> </a:t>
            </a:r>
            <a:r>
              <a:rPr lang="en-US" sz="2400" err="1" smtClean="0"/>
              <a:t>trị</a:t>
            </a:r>
            <a:r>
              <a:rPr lang="en-US" sz="2400" smtClean="0"/>
              <a:t> CSDL</a:t>
            </a:r>
            <a:endParaRPr lang="en-US" sz="2400"/>
          </a:p>
          <a:p>
            <a:pPr lvl="1"/>
            <a:r>
              <a:rPr lang="en-US" sz="2400" err="1" smtClean="0"/>
              <a:t>Bị</a:t>
            </a:r>
            <a:r>
              <a:rPr lang="en-US" sz="2400" smtClean="0"/>
              <a:t> </a:t>
            </a:r>
            <a:r>
              <a:rPr lang="en-US" sz="2400" err="1" smtClean="0"/>
              <a:t>hạn</a:t>
            </a:r>
            <a:r>
              <a:rPr lang="en-US" sz="2400" smtClean="0"/>
              <a:t> </a:t>
            </a:r>
            <a:r>
              <a:rPr lang="en-US" sz="2400" err="1" smtClean="0"/>
              <a:t>chế</a:t>
            </a:r>
            <a:r>
              <a:rPr lang="en-US" sz="2400" smtClean="0"/>
              <a:t> can </a:t>
            </a:r>
            <a:r>
              <a:rPr lang="en-US" sz="2400" err="1" smtClean="0"/>
              <a:t>thiệp</a:t>
            </a:r>
            <a:r>
              <a:rPr lang="en-US" sz="2400" smtClean="0"/>
              <a:t> </a:t>
            </a:r>
            <a:r>
              <a:rPr lang="en-US" sz="2400" err="1" smtClean="0"/>
              <a:t>vào</a:t>
            </a:r>
            <a:r>
              <a:rPr lang="en-US" sz="2400" smtClean="0"/>
              <a:t> </a:t>
            </a:r>
            <a:r>
              <a:rPr lang="en-US" sz="2400" err="1" smtClean="0"/>
              <a:t>câu</a:t>
            </a:r>
            <a:r>
              <a:rPr lang="en-US" sz="2400" smtClean="0"/>
              <a:t> </a:t>
            </a:r>
            <a:r>
              <a:rPr lang="en-US" sz="2400" err="1" smtClean="0"/>
              <a:t>lệnh</a:t>
            </a:r>
            <a:r>
              <a:rPr lang="en-US" sz="2400" smtClean="0"/>
              <a:t> SQL do </a:t>
            </a:r>
            <a:r>
              <a:rPr lang="en-US" sz="2400" err="1" smtClean="0"/>
              <a:t>nó</a:t>
            </a:r>
            <a:r>
              <a:rPr lang="en-US" sz="2400" smtClean="0"/>
              <a:t> </a:t>
            </a:r>
            <a:r>
              <a:rPr lang="en-US" sz="2400" err="1" smtClean="0"/>
              <a:t>được</a:t>
            </a:r>
            <a:r>
              <a:rPr lang="en-US" sz="2400" smtClean="0"/>
              <a:t> </a:t>
            </a:r>
            <a:r>
              <a:rPr lang="en-US" sz="2400" err="1" smtClean="0"/>
              <a:t>tự</a:t>
            </a:r>
            <a:r>
              <a:rPr lang="en-US" sz="2400" smtClean="0"/>
              <a:t> </a:t>
            </a:r>
            <a:r>
              <a:rPr lang="en-US" sz="2400" err="1" smtClean="0"/>
              <a:t>động</a:t>
            </a:r>
            <a:r>
              <a:rPr lang="en-US" sz="2400" smtClean="0"/>
              <a:t> </a:t>
            </a:r>
            <a:r>
              <a:rPr lang="en-US" sz="2400" err="1" smtClean="0"/>
              <a:t>sinh</a:t>
            </a:r>
            <a:r>
              <a:rPr lang="en-US" sz="2400" smtClean="0"/>
              <a:t> </a:t>
            </a:r>
            <a:r>
              <a:rPr lang="en-US" sz="2400" err="1" smtClean="0"/>
              <a:t>ra</a:t>
            </a:r>
            <a:endParaRPr lang="en-US" sz="2400" smtClean="0"/>
          </a:p>
          <a:p>
            <a:pPr marL="0" indent="0">
              <a:buNone/>
            </a:pPr>
            <a:endParaRPr lang="en-US"/>
          </a:p>
        </p:txBody>
      </p:sp>
      <p:sp>
        <p:nvSpPr>
          <p:cNvPr id="4" name="Slide Number Placeholder 3"/>
          <p:cNvSpPr>
            <a:spLocks noGrp="1"/>
          </p:cNvSpPr>
          <p:nvPr>
            <p:ph type="sldNum" sz="quarter" idx="12"/>
          </p:nvPr>
        </p:nvSpPr>
        <p:spPr>
          <a:xfrm>
            <a:off x="6565959" y="5985284"/>
            <a:ext cx="2133600" cy="476250"/>
          </a:xfrm>
        </p:spPr>
        <p:txBody>
          <a:bodyPr/>
          <a:lstStyle/>
          <a:p>
            <a:pPr>
              <a:defRPr/>
            </a:pPr>
            <a:fld id="{62912402-182E-467D-8198-A05C7261325A}" type="slidenum">
              <a:rPr lang="en-US" smtClean="0"/>
              <a:pPr>
                <a:defRPr/>
              </a:pPr>
              <a:t>65</a:t>
            </a:fld>
            <a:endParaRPr lang="en-US"/>
          </a:p>
        </p:txBody>
      </p:sp>
    </p:spTree>
    <p:extLst>
      <p:ext uri="{BB962C8B-B14F-4D97-AF65-F5344CB8AC3E}">
        <p14:creationId xmlns:p14="http://schemas.microsoft.com/office/powerpoint/2010/main" val="38624549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9473"/>
            <a:ext cx="8229600" cy="886110"/>
          </a:xfrm>
        </p:spPr>
        <p:txBody>
          <a:bodyPr/>
          <a:lstStyle/>
          <a:p>
            <a:r>
              <a:rPr lang="en-US" sz="3200" smtClean="0"/>
              <a:t>INTERCEPTORS (</a:t>
            </a:r>
            <a:r>
              <a:rPr lang="en-US" sz="3200" err="1" smtClean="0"/>
              <a:t>tt</a:t>
            </a:r>
            <a:r>
              <a:rPr lang="en-US" sz="3200" smtClean="0"/>
              <a:t>)</a:t>
            </a:r>
            <a:endParaRPr lang="en-US" sz="3200" b="1"/>
          </a:p>
        </p:txBody>
      </p:sp>
      <p:sp>
        <p:nvSpPr>
          <p:cNvPr id="3" name="Content Placeholder 2"/>
          <p:cNvSpPr>
            <a:spLocks noGrp="1"/>
          </p:cNvSpPr>
          <p:nvPr>
            <p:ph idx="1"/>
          </p:nvPr>
        </p:nvSpPr>
        <p:spPr>
          <a:xfrm>
            <a:off x="575556" y="1367217"/>
            <a:ext cx="7920880" cy="4582063"/>
          </a:xfrm>
        </p:spPr>
        <p:txBody>
          <a:bodyPr/>
          <a:lstStyle/>
          <a:p>
            <a:pPr>
              <a:spcAft>
                <a:spcPts val="1200"/>
              </a:spcAft>
              <a:buFont typeface="Wingdings" panose="05000000000000000000" pitchFamily="2" charset="2"/>
              <a:buChar char="Ø"/>
            </a:pPr>
            <a:r>
              <a:rPr lang="en-US" sz="2400" smtClean="0"/>
              <a:t>Các phương thức có sẵn trong Interceptor Interface</a:t>
            </a:r>
          </a:p>
          <a:p>
            <a:pPr marL="688975" indent="-284163">
              <a:buFont typeface="Wingdings" panose="05000000000000000000" pitchFamily="2" charset="2"/>
              <a:buChar char="§"/>
            </a:pPr>
            <a:r>
              <a:rPr lang="vi-VN" sz="2000" b="1"/>
              <a:t>instantiate()</a:t>
            </a:r>
            <a:r>
              <a:rPr lang="vi-VN" sz="2000"/>
              <a:t>Phương thức này được gọi khi một lớp persistent được khởi tạo</a:t>
            </a:r>
            <a:r>
              <a:rPr lang="vi-VN" sz="2000" smtClean="0"/>
              <a:t>.</a:t>
            </a:r>
            <a:endParaRPr lang="en-US" sz="2000" smtClean="0"/>
          </a:p>
          <a:p>
            <a:pPr marL="688975" indent="-284163">
              <a:buFont typeface="Wingdings" panose="05000000000000000000" pitchFamily="2" charset="2"/>
              <a:buChar char="§"/>
            </a:pPr>
            <a:r>
              <a:rPr lang="vi-VN" sz="2000" b="1"/>
              <a:t>onDelete()</a:t>
            </a:r>
            <a:r>
              <a:rPr lang="vi-VN" sz="2000"/>
              <a:t>Phương thức này được gọi trước khi một đối tượng bị xóa.</a:t>
            </a:r>
          </a:p>
          <a:p>
            <a:pPr marL="688975" indent="-284163">
              <a:buFont typeface="Wingdings" panose="05000000000000000000" pitchFamily="2" charset="2"/>
              <a:buChar char="§"/>
            </a:pPr>
            <a:r>
              <a:rPr lang="vi-VN" sz="2000" b="1"/>
              <a:t>onLoad()</a:t>
            </a:r>
            <a:r>
              <a:rPr lang="vi-VN" sz="2000"/>
              <a:t>Phương thức này được gọi trước khi một đối tượng được khởi tạo</a:t>
            </a:r>
            <a:r>
              <a:rPr lang="vi-VN" sz="2000" smtClean="0"/>
              <a:t>.</a:t>
            </a:r>
            <a:endParaRPr lang="en-US" sz="2000" smtClean="0"/>
          </a:p>
          <a:p>
            <a:pPr marL="688975" indent="-284163">
              <a:buFont typeface="Wingdings" panose="05000000000000000000" pitchFamily="2" charset="2"/>
              <a:buChar char="§"/>
            </a:pPr>
            <a:r>
              <a:rPr lang="vi-VN" sz="2000" b="1"/>
              <a:t>onSave()</a:t>
            </a:r>
            <a:r>
              <a:rPr lang="vi-VN" sz="2000"/>
              <a:t>Phương thức này được gọi trước khi một đối tượng được lưu</a:t>
            </a:r>
            <a:r>
              <a:rPr lang="vi-VN" sz="2000" smtClean="0"/>
              <a:t>.</a:t>
            </a:r>
            <a:endParaRPr lang="en-US" sz="2000" smtClean="0"/>
          </a:p>
          <a:p>
            <a:pPr marL="688975" indent="-284163">
              <a:buFont typeface="Wingdings" panose="05000000000000000000" pitchFamily="2" charset="2"/>
              <a:buChar char="§"/>
            </a:pPr>
            <a:r>
              <a:rPr lang="vi-VN" sz="2000" b="1"/>
              <a:t>postFlush()</a:t>
            </a:r>
            <a:r>
              <a:rPr lang="vi-VN" sz="2000"/>
              <a:t>Phương thức này được gọi sau khi flush và một đối tượng đã được update trong bộ nhớ.</a:t>
            </a:r>
          </a:p>
          <a:p>
            <a:pPr marL="688975" indent="-284163">
              <a:buFont typeface="Wingdings" panose="05000000000000000000" pitchFamily="2" charset="2"/>
              <a:buChar char="§"/>
            </a:pPr>
            <a:r>
              <a:rPr lang="vi-VN" sz="2000" b="1"/>
              <a:t>preFlush()</a:t>
            </a:r>
            <a:r>
              <a:rPr lang="vi-VN" sz="2000"/>
              <a:t>Phương thức này được gọi trước một flush.</a:t>
            </a:r>
          </a:p>
          <a:p>
            <a:pPr>
              <a:buFont typeface="Wingdings" panose="05000000000000000000" pitchFamily="2" charset="2"/>
              <a:buChar char="Ø"/>
            </a:pPr>
            <a:endParaRPr lang="vi-VN" sz="2000"/>
          </a:p>
          <a:p>
            <a:pPr>
              <a:buFont typeface="Wingdings" panose="05000000000000000000" pitchFamily="2" charset="2"/>
              <a:buChar char="Ø"/>
            </a:pPr>
            <a:endParaRPr lang="vi-VN" sz="2000"/>
          </a:p>
          <a:p>
            <a:pPr>
              <a:buFont typeface="Wingdings" panose="05000000000000000000" pitchFamily="2" charset="2"/>
              <a:buChar char="Ø"/>
            </a:pPr>
            <a:endParaRPr lang="vi-VN" sz="2000"/>
          </a:p>
          <a:p>
            <a:pPr>
              <a:buFont typeface="Wingdings" panose="05000000000000000000" pitchFamily="2" charset="2"/>
              <a:buChar char="Ø"/>
            </a:pPr>
            <a:endParaRPr lang="en-US" sz="2000" smtClean="0"/>
          </a:p>
          <a:p>
            <a:pPr marL="0" indent="0">
              <a:buNone/>
            </a:pPr>
            <a:endParaRPr lang="en-US" sz="2000"/>
          </a:p>
        </p:txBody>
      </p:sp>
      <p:sp>
        <p:nvSpPr>
          <p:cNvPr id="5" name="Slide Number Placeholder 4"/>
          <p:cNvSpPr>
            <a:spLocks noGrp="1"/>
          </p:cNvSpPr>
          <p:nvPr>
            <p:ph type="sldNum" sz="quarter" idx="12"/>
          </p:nvPr>
        </p:nvSpPr>
        <p:spPr>
          <a:xfrm>
            <a:off x="6553200" y="6007100"/>
            <a:ext cx="2133600" cy="476250"/>
          </a:xfrm>
        </p:spPr>
        <p:txBody>
          <a:bodyPr/>
          <a:lstStyle/>
          <a:p>
            <a:pPr>
              <a:defRPr/>
            </a:pPr>
            <a:fld id="{62912402-182E-467D-8198-A05C7261325A}" type="slidenum">
              <a:rPr lang="en-US" smtClean="0"/>
              <a:pPr>
                <a:defRPr/>
              </a:pPr>
              <a:t>66</a:t>
            </a:fld>
            <a:endParaRPr lang="en-US"/>
          </a:p>
        </p:txBody>
      </p:sp>
    </p:spTree>
    <p:extLst>
      <p:ext uri="{BB962C8B-B14F-4D97-AF65-F5344CB8AC3E}">
        <p14:creationId xmlns:p14="http://schemas.microsoft.com/office/powerpoint/2010/main" val="3446879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nh chữ nhật 1"/>
          <p:cNvSpPr/>
          <p:nvPr/>
        </p:nvSpPr>
        <p:spPr>
          <a:xfrm>
            <a:off x="898968" y="2564904"/>
            <a:ext cx="7104193" cy="1754326"/>
          </a:xfrm>
          <a:prstGeom prst="rect">
            <a:avLst/>
          </a:prstGeom>
        </p:spPr>
        <p:txBody>
          <a:bodyPr anchor="ctr">
            <a:spAutoFit/>
          </a:bodyPr>
          <a:lstStyle/>
          <a:p>
            <a:pPr algn="ctr">
              <a:defRPr/>
            </a:pPr>
            <a:r>
              <a:rPr lang="en-US" sz="5400" b="1" i="1" smtClean="0">
                <a:gradFill flip="none" rotWithShape="1">
                  <a:gsLst>
                    <a:gs pos="20000">
                      <a:schemeClr val="accent1">
                        <a:shade val="30000"/>
                        <a:satMod val="115000"/>
                        <a:lumMod val="95000"/>
                      </a:schemeClr>
                    </a:gs>
                    <a:gs pos="50000">
                      <a:schemeClr val="accent1">
                        <a:shade val="67500"/>
                        <a:satMod val="115000"/>
                      </a:schemeClr>
                    </a:gs>
                    <a:gs pos="69000">
                      <a:schemeClr val="accent1">
                        <a:shade val="100000"/>
                        <a:satMod val="115000"/>
                      </a:schemeClr>
                    </a:gs>
                  </a:gsLst>
                  <a:lin ang="16200000" scaled="1"/>
                  <a:tileRect/>
                </a:gradFill>
                <a:effectLst>
                  <a:outerShdw blurRad="50800" dist="38100" dir="18900000" algn="bl" rotWithShape="0">
                    <a:prstClr val="black">
                      <a:alpha val="40000"/>
                    </a:prstClr>
                  </a:outerShdw>
                </a:effectLst>
              </a:rPr>
              <a:t>Cảm ơn mọi người đã theo dõi!</a:t>
            </a:r>
            <a:endParaRPr lang="en-US" sz="5400" b="1" i="1">
              <a:gradFill flip="none" rotWithShape="1">
                <a:gsLst>
                  <a:gs pos="20000">
                    <a:schemeClr val="accent1">
                      <a:shade val="30000"/>
                      <a:satMod val="115000"/>
                      <a:lumMod val="95000"/>
                    </a:schemeClr>
                  </a:gs>
                  <a:gs pos="50000">
                    <a:schemeClr val="accent1">
                      <a:shade val="67500"/>
                      <a:satMod val="115000"/>
                    </a:schemeClr>
                  </a:gs>
                  <a:gs pos="69000">
                    <a:schemeClr val="accent1">
                      <a:shade val="100000"/>
                      <a:satMod val="115000"/>
                    </a:schemeClr>
                  </a:gs>
                </a:gsLst>
                <a:lin ang="16200000" scaled="1"/>
                <a:tileRect/>
              </a:gradFill>
              <a:effectLst>
                <a:outerShdw blurRad="50800" dist="38100" dir="18900000" algn="bl" rotWithShape="0">
                  <a:prstClr val="black">
                    <a:alpha val="40000"/>
                  </a:prstClr>
                </a:outerShdw>
              </a:effectLst>
            </a:endParaRPr>
          </a:p>
        </p:txBody>
      </p:sp>
      <p:sp>
        <p:nvSpPr>
          <p:cNvPr id="3" name="Slide Number Placeholder 2"/>
          <p:cNvSpPr>
            <a:spLocks noGrp="1"/>
          </p:cNvSpPr>
          <p:nvPr>
            <p:ph type="sldNum" sz="quarter" idx="12"/>
          </p:nvPr>
        </p:nvSpPr>
        <p:spPr>
          <a:xfrm>
            <a:off x="6556800" y="6007100"/>
            <a:ext cx="2133600" cy="476250"/>
          </a:xfrm>
        </p:spPr>
        <p:txBody>
          <a:bodyPr/>
          <a:lstStyle/>
          <a:p>
            <a:pPr>
              <a:defRPr/>
            </a:pPr>
            <a:fld id="{1BB432E8-D6D4-4349-8FCC-DF3028BD2FA3}" type="slidenum">
              <a:rPr lang="en-US" smtClean="0"/>
              <a:pPr>
                <a:defRPr/>
              </a:pPr>
              <a:t>67</a:t>
            </a:fld>
            <a:endParaRPr lang="en-US"/>
          </a:p>
        </p:txBody>
      </p:sp>
    </p:spTree>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6924" y="579880"/>
            <a:ext cx="4752528" cy="580926"/>
          </a:xfrm>
        </p:spPr>
        <p:txBody>
          <a:bodyPr/>
          <a:lstStyle/>
          <a:p>
            <a:r>
              <a:rPr lang="en-US" sz="3200" dirty="0" smtClean="0"/>
              <a:t>ORM (</a:t>
            </a:r>
            <a:r>
              <a:rPr lang="en-US" sz="3200" dirty="0" err="1" smtClean="0"/>
              <a:t>tt</a:t>
            </a:r>
            <a:r>
              <a:rPr lang="en-US" sz="3200" dirty="0" smtClean="0"/>
              <a:t>)</a:t>
            </a:r>
            <a:endParaRPr lang="en-US" sz="3200" dirty="0"/>
          </a:p>
        </p:txBody>
      </p:sp>
      <p:sp>
        <p:nvSpPr>
          <p:cNvPr id="3" name="Content Placeholder 2"/>
          <p:cNvSpPr>
            <a:spLocks noGrp="1"/>
          </p:cNvSpPr>
          <p:nvPr>
            <p:ph idx="1"/>
          </p:nvPr>
        </p:nvSpPr>
        <p:spPr>
          <a:xfrm>
            <a:off x="457200" y="1304764"/>
            <a:ext cx="8075240" cy="3700463"/>
          </a:xfrm>
        </p:spPr>
        <p:txBody>
          <a:bodyPr/>
          <a:lstStyle/>
          <a:p>
            <a:pPr>
              <a:spcAft>
                <a:spcPts val="1200"/>
              </a:spcAft>
              <a:buFont typeface="Wingdings" panose="05000000000000000000" pitchFamily="2" charset="2"/>
              <a:buChar char="Ø"/>
            </a:pPr>
            <a:r>
              <a:rPr lang="en-US" sz="2400" dirty="0" err="1" smtClean="0"/>
              <a:t>Lợi</a:t>
            </a:r>
            <a:r>
              <a:rPr lang="en-US" sz="2400" dirty="0" smtClean="0"/>
              <a:t> </a:t>
            </a:r>
            <a:r>
              <a:rPr lang="en-US" sz="2400" dirty="0" err="1"/>
              <a:t>ích</a:t>
            </a:r>
            <a:r>
              <a:rPr lang="en-US" sz="2400" dirty="0"/>
              <a:t> </a:t>
            </a:r>
            <a:r>
              <a:rPr lang="en-US" sz="2400" dirty="0" err="1"/>
              <a:t>của</a:t>
            </a:r>
            <a:r>
              <a:rPr lang="en-US" sz="2400" dirty="0"/>
              <a:t> ORM: </a:t>
            </a:r>
          </a:p>
          <a:p>
            <a:pPr marL="854075" lvl="0" indent="-223838" algn="just"/>
            <a:r>
              <a:rPr lang="en-US" sz="2400" dirty="0" err="1"/>
              <a:t>Tự</a:t>
            </a:r>
            <a:r>
              <a:rPr lang="en-US" sz="2400" dirty="0"/>
              <a:t> </a:t>
            </a:r>
            <a:r>
              <a:rPr lang="en-US" sz="2400" dirty="0" err="1"/>
              <a:t>động</a:t>
            </a:r>
            <a:r>
              <a:rPr lang="en-US" sz="2400" dirty="0"/>
              <a:t> </a:t>
            </a:r>
            <a:r>
              <a:rPr lang="en-US" sz="2400" dirty="0" err="1"/>
              <a:t>hóa</a:t>
            </a:r>
            <a:r>
              <a:rPr lang="en-US" sz="2400" dirty="0"/>
              <a:t> </a:t>
            </a:r>
            <a:r>
              <a:rPr lang="en-US" sz="2400" dirty="0" err="1"/>
              <a:t>chuyển</a:t>
            </a:r>
            <a:r>
              <a:rPr lang="en-US" sz="2400" dirty="0"/>
              <a:t> </a:t>
            </a:r>
            <a:r>
              <a:rPr lang="en-US" sz="2400" dirty="0" err="1"/>
              <a:t>đổi</a:t>
            </a:r>
            <a:r>
              <a:rPr lang="en-US" sz="2400" dirty="0"/>
              <a:t> </a:t>
            </a:r>
            <a:r>
              <a:rPr lang="en-US" sz="2400" dirty="0" err="1"/>
              <a:t>từ</a:t>
            </a:r>
            <a:r>
              <a:rPr lang="en-US" sz="2400" dirty="0"/>
              <a:t> object sang table </a:t>
            </a:r>
            <a:r>
              <a:rPr lang="en-US" sz="2400" dirty="0" err="1"/>
              <a:t>và</a:t>
            </a:r>
            <a:r>
              <a:rPr lang="en-US" sz="2400" dirty="0"/>
              <a:t> </a:t>
            </a:r>
            <a:r>
              <a:rPr lang="en-US" sz="2400" dirty="0" err="1"/>
              <a:t>ngược</a:t>
            </a:r>
            <a:r>
              <a:rPr lang="en-US" sz="2400" dirty="0"/>
              <a:t> </a:t>
            </a:r>
            <a:r>
              <a:rPr lang="en-US" sz="2400" dirty="0" err="1" smtClean="0"/>
              <a:t>lại</a:t>
            </a:r>
            <a:r>
              <a:rPr lang="en-US" sz="2400" dirty="0" smtClean="0"/>
              <a:t> </a:t>
            </a:r>
            <a:r>
              <a:rPr lang="en-US" sz="2400" dirty="0" err="1" smtClean="0"/>
              <a:t>giúp</a:t>
            </a:r>
            <a:r>
              <a:rPr lang="en-US" sz="2400" dirty="0" smtClean="0"/>
              <a:t> </a:t>
            </a:r>
            <a:r>
              <a:rPr lang="en-US" sz="2400" dirty="0" err="1" smtClean="0"/>
              <a:t>giảm</a:t>
            </a:r>
            <a:r>
              <a:rPr lang="en-US" sz="2400" dirty="0" smtClean="0"/>
              <a:t> </a:t>
            </a:r>
            <a:r>
              <a:rPr lang="en-US" sz="2400" dirty="0" err="1"/>
              <a:t>thời</a:t>
            </a:r>
            <a:r>
              <a:rPr lang="en-US" sz="2400" dirty="0"/>
              <a:t> </a:t>
            </a:r>
            <a:r>
              <a:rPr lang="en-US" sz="2400" dirty="0" err="1"/>
              <a:t>gian</a:t>
            </a:r>
            <a:r>
              <a:rPr lang="en-US" sz="2400" dirty="0"/>
              <a:t> </a:t>
            </a:r>
            <a:r>
              <a:rPr lang="en-US" sz="2400" dirty="0" err="1"/>
              <a:t>cũng</a:t>
            </a:r>
            <a:r>
              <a:rPr lang="en-US" sz="2400" dirty="0"/>
              <a:t> </a:t>
            </a:r>
            <a:r>
              <a:rPr lang="en-US" sz="2400" dirty="0" err="1"/>
              <a:t>như</a:t>
            </a:r>
            <a:r>
              <a:rPr lang="en-US" sz="2400" dirty="0"/>
              <a:t> chi </a:t>
            </a:r>
            <a:r>
              <a:rPr lang="en-US" sz="2400" dirty="0" err="1"/>
              <a:t>phí</a:t>
            </a:r>
            <a:r>
              <a:rPr lang="en-US" sz="2400" dirty="0"/>
              <a:t> </a:t>
            </a:r>
            <a:r>
              <a:rPr lang="en-US" sz="2400" dirty="0" err="1"/>
              <a:t>phát</a:t>
            </a:r>
            <a:r>
              <a:rPr lang="en-US" sz="2400" dirty="0"/>
              <a:t> </a:t>
            </a:r>
            <a:r>
              <a:rPr lang="en-US" sz="2400" dirty="0" err="1"/>
              <a:t>triển</a:t>
            </a:r>
            <a:r>
              <a:rPr lang="en-US" sz="2400" dirty="0"/>
              <a:t>. </a:t>
            </a:r>
          </a:p>
          <a:p>
            <a:pPr marL="854075" lvl="0" indent="-223838" algn="just"/>
            <a:r>
              <a:rPr lang="en-US" sz="2400" dirty="0"/>
              <a:t>ORM</a:t>
            </a:r>
            <a:r>
              <a:rPr lang="en-US" sz="2400" b="1" dirty="0"/>
              <a:t> </a:t>
            </a:r>
            <a:r>
              <a:rPr lang="en-US" sz="2400" dirty="0" err="1"/>
              <a:t>cũng</a:t>
            </a:r>
            <a:r>
              <a:rPr lang="en-US" sz="2400" dirty="0"/>
              <a:t> </a:t>
            </a:r>
            <a:r>
              <a:rPr lang="en-US" sz="2400" dirty="0" err="1"/>
              <a:t>cần</a:t>
            </a:r>
            <a:r>
              <a:rPr lang="en-US" sz="2400" dirty="0"/>
              <a:t> </a:t>
            </a:r>
            <a:r>
              <a:rPr lang="en-US" sz="2400" dirty="0" err="1"/>
              <a:t>ít</a:t>
            </a:r>
            <a:r>
              <a:rPr lang="en-US" sz="2400" dirty="0"/>
              <a:t> code </a:t>
            </a:r>
            <a:r>
              <a:rPr lang="en-US" sz="2400" dirty="0" err="1"/>
              <a:t>hơn</a:t>
            </a:r>
            <a:r>
              <a:rPr lang="en-US" sz="2400" dirty="0"/>
              <a:t> store procedures, </a:t>
            </a:r>
            <a:r>
              <a:rPr lang="en-US" sz="2400" dirty="0" err="1"/>
              <a:t>có</a:t>
            </a:r>
            <a:r>
              <a:rPr lang="en-US" sz="2400" dirty="0"/>
              <a:t> </a:t>
            </a:r>
            <a:r>
              <a:rPr lang="en-US" sz="2400" dirty="0" err="1"/>
              <a:t>khả</a:t>
            </a:r>
            <a:r>
              <a:rPr lang="en-US" sz="2400" dirty="0"/>
              <a:t> </a:t>
            </a:r>
            <a:r>
              <a:rPr lang="en-US" sz="2400" dirty="0" err="1"/>
              <a:t>năng</a:t>
            </a:r>
            <a:r>
              <a:rPr lang="en-US" sz="2400" dirty="0"/>
              <a:t> </a:t>
            </a:r>
            <a:r>
              <a:rPr lang="en-US" sz="2400" dirty="0" err="1"/>
              <a:t>thay</a:t>
            </a:r>
            <a:r>
              <a:rPr lang="en-US" sz="2400" dirty="0"/>
              <a:t> </a:t>
            </a:r>
            <a:r>
              <a:rPr lang="en-US" sz="2400" dirty="0" err="1"/>
              <a:t>thế</a:t>
            </a:r>
            <a:r>
              <a:rPr lang="en-US" sz="2400" dirty="0"/>
              <a:t> </a:t>
            </a:r>
            <a:r>
              <a:rPr lang="en-US" sz="2400" dirty="0" err="1"/>
              <a:t>số</a:t>
            </a:r>
            <a:r>
              <a:rPr lang="en-US" sz="2400" dirty="0"/>
              <a:t> </a:t>
            </a:r>
            <a:r>
              <a:rPr lang="en-US" sz="2400" dirty="0" err="1"/>
              <a:t>lượng</a:t>
            </a:r>
            <a:r>
              <a:rPr lang="en-US" sz="2400" dirty="0"/>
              <a:t> </a:t>
            </a:r>
            <a:r>
              <a:rPr lang="en-US" sz="2400" dirty="0" err="1"/>
              <a:t>lớn</a:t>
            </a:r>
            <a:r>
              <a:rPr lang="en-US" sz="2400" dirty="0"/>
              <a:t> store </a:t>
            </a:r>
            <a:r>
              <a:rPr lang="en-US" sz="2400" dirty="0" err="1"/>
              <a:t>procedudres</a:t>
            </a:r>
            <a:r>
              <a:rPr lang="en-US" sz="2400" dirty="0"/>
              <a:t> </a:t>
            </a:r>
            <a:r>
              <a:rPr lang="en-US" sz="2400" dirty="0" err="1"/>
              <a:t>cần</a:t>
            </a:r>
            <a:r>
              <a:rPr lang="en-US" sz="2400" dirty="0"/>
              <a:t> </a:t>
            </a:r>
            <a:r>
              <a:rPr lang="en-US" sz="2400" dirty="0" err="1"/>
              <a:t>phát</a:t>
            </a:r>
            <a:r>
              <a:rPr lang="en-US" sz="2400" dirty="0"/>
              <a:t> </a:t>
            </a:r>
            <a:r>
              <a:rPr lang="en-US" sz="2400" dirty="0" err="1"/>
              <a:t>triển</a:t>
            </a:r>
            <a:r>
              <a:rPr lang="en-US" sz="2400" dirty="0"/>
              <a:t>.</a:t>
            </a:r>
          </a:p>
          <a:p>
            <a:pPr marL="854075" lvl="0" indent="-223838" algn="just"/>
            <a:r>
              <a:rPr lang="en-US" sz="2400" dirty="0"/>
              <a:t>ORM </a:t>
            </a:r>
            <a:r>
              <a:rPr lang="en-US" sz="2400" dirty="0" err="1"/>
              <a:t>cũng</a:t>
            </a:r>
            <a:r>
              <a:rPr lang="en-US" sz="2400" dirty="0"/>
              <a:t> </a:t>
            </a:r>
            <a:r>
              <a:rPr lang="en-US" sz="2400" dirty="0" err="1"/>
              <a:t>giúp</a:t>
            </a:r>
            <a:r>
              <a:rPr lang="en-US" sz="2400" dirty="0"/>
              <a:t> </a:t>
            </a:r>
            <a:r>
              <a:rPr lang="en-US" sz="2400" dirty="0" err="1"/>
              <a:t>tăng</a:t>
            </a:r>
            <a:r>
              <a:rPr lang="en-US" sz="2400" dirty="0"/>
              <a:t> </a:t>
            </a:r>
            <a:r>
              <a:rPr lang="en-US" sz="2400" dirty="0" err="1"/>
              <a:t>tốc</a:t>
            </a:r>
            <a:r>
              <a:rPr lang="en-US" sz="2400" dirty="0"/>
              <a:t> </a:t>
            </a:r>
            <a:r>
              <a:rPr lang="en-US" sz="2400" dirty="0" err="1"/>
              <a:t>thực</a:t>
            </a:r>
            <a:r>
              <a:rPr lang="en-US" sz="2400" dirty="0"/>
              <a:t> </a:t>
            </a:r>
            <a:r>
              <a:rPr lang="en-US" sz="2400" dirty="0" err="1"/>
              <a:t>thi</a:t>
            </a:r>
            <a:r>
              <a:rPr lang="en-US" sz="2400" dirty="0"/>
              <a:t> </a:t>
            </a:r>
            <a:r>
              <a:rPr lang="en-US" sz="2400" dirty="0" err="1"/>
              <a:t>của</a:t>
            </a:r>
            <a:r>
              <a:rPr lang="en-US" sz="2400" dirty="0"/>
              <a:t> </a:t>
            </a:r>
            <a:r>
              <a:rPr lang="en-US" sz="2400" dirty="0" err="1"/>
              <a:t>hệ</a:t>
            </a:r>
            <a:r>
              <a:rPr lang="en-US" sz="2400" dirty="0"/>
              <a:t> </a:t>
            </a:r>
            <a:r>
              <a:rPr lang="en-US" sz="2400" dirty="0" err="1"/>
              <a:t>thống</a:t>
            </a:r>
            <a:r>
              <a:rPr lang="en-US" sz="2400" dirty="0"/>
              <a:t>.</a:t>
            </a:r>
          </a:p>
          <a:p>
            <a:pPr marL="0" indent="0" algn="just">
              <a:buNone/>
            </a:pPr>
            <a:endParaRPr lang="en-US" sz="2400" dirty="0"/>
          </a:p>
        </p:txBody>
      </p:sp>
      <p:sp>
        <p:nvSpPr>
          <p:cNvPr id="4" name="Slide Number Placeholder 3"/>
          <p:cNvSpPr>
            <a:spLocks noGrp="1"/>
          </p:cNvSpPr>
          <p:nvPr>
            <p:ph type="sldNum" sz="quarter" idx="12"/>
          </p:nvPr>
        </p:nvSpPr>
        <p:spPr>
          <a:xfrm>
            <a:off x="6588224" y="6007100"/>
            <a:ext cx="2133600" cy="476250"/>
          </a:xfrm>
        </p:spPr>
        <p:txBody>
          <a:bodyPr/>
          <a:lstStyle/>
          <a:p>
            <a:pPr>
              <a:defRPr/>
            </a:pPr>
            <a:fld id="{62912402-182E-467D-8198-A05C7261325A}" type="slidenum">
              <a:rPr lang="en-US" smtClean="0"/>
              <a:pPr>
                <a:defRPr/>
              </a:pPr>
              <a:t>7</a:t>
            </a:fld>
            <a:endParaRPr lang="en-US"/>
          </a:p>
        </p:txBody>
      </p:sp>
    </p:spTree>
    <p:extLst>
      <p:ext uri="{BB962C8B-B14F-4D97-AF65-F5344CB8AC3E}">
        <p14:creationId xmlns:p14="http://schemas.microsoft.com/office/powerpoint/2010/main" val="25673085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582780" y="5979686"/>
            <a:ext cx="2133600" cy="476250"/>
          </a:xfrm>
        </p:spPr>
        <p:txBody>
          <a:bodyPr/>
          <a:lstStyle/>
          <a:p>
            <a:pPr>
              <a:defRPr/>
            </a:pPr>
            <a:fld id="{62912402-182E-467D-8198-A05C7261325A}" type="slidenum">
              <a:rPr lang="en-US" smtClean="0"/>
              <a:pPr>
                <a:defRPr/>
              </a:pPr>
              <a:t>8</a:t>
            </a:fld>
            <a:endParaRPr lang="en-US"/>
          </a:p>
        </p:txBody>
      </p:sp>
      <p:sp>
        <p:nvSpPr>
          <p:cNvPr id="5" name="Title 1"/>
          <p:cNvSpPr txBox="1">
            <a:spLocks/>
          </p:cNvSpPr>
          <p:nvPr/>
        </p:nvSpPr>
        <p:spPr bwMode="auto">
          <a:xfrm>
            <a:off x="939625" y="654315"/>
            <a:ext cx="7772400" cy="64784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sz="3200" kern="0" smtClean="0"/>
              <a:t>2. GIỚI THIỆU HIBERNATE</a:t>
            </a:r>
            <a:endParaRPr lang="en-US" sz="3200" kern="0"/>
          </a:p>
        </p:txBody>
      </p:sp>
      <p:sp>
        <p:nvSpPr>
          <p:cNvPr id="6" name="Subtitle 2"/>
          <p:cNvSpPr txBox="1">
            <a:spLocks/>
          </p:cNvSpPr>
          <p:nvPr/>
        </p:nvSpPr>
        <p:spPr bwMode="auto">
          <a:xfrm>
            <a:off x="755576" y="1553453"/>
            <a:ext cx="7740860" cy="442849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just">
              <a:buFont typeface="Wingdings" panose="05000000000000000000" pitchFamily="2" charset="2"/>
              <a:buChar char="§"/>
            </a:pPr>
            <a:r>
              <a:rPr lang="en-US" sz="2400" kern="0" smtClean="0"/>
              <a:t>Hibernate framework </a:t>
            </a:r>
            <a:r>
              <a:rPr lang="en-US" sz="2400" kern="0" err="1" smtClean="0"/>
              <a:t>là</a:t>
            </a:r>
            <a:r>
              <a:rPr lang="en-US" sz="2400" kern="0" smtClean="0"/>
              <a:t> </a:t>
            </a:r>
            <a:r>
              <a:rPr lang="en-US" sz="2400" kern="0" err="1" smtClean="0"/>
              <a:t>một</a:t>
            </a:r>
            <a:r>
              <a:rPr lang="en-US" sz="2400" kern="0" smtClean="0"/>
              <a:t> </a:t>
            </a:r>
            <a:r>
              <a:rPr lang="en-US" sz="2400" kern="0" err="1" smtClean="0"/>
              <a:t>giải</a:t>
            </a:r>
            <a:r>
              <a:rPr lang="en-US" sz="2400" kern="0" smtClean="0"/>
              <a:t> </a:t>
            </a:r>
            <a:r>
              <a:rPr lang="en-US" sz="2400" kern="0" err="1" smtClean="0"/>
              <a:t>pháp</a:t>
            </a:r>
            <a:r>
              <a:rPr lang="en-US" sz="2400" kern="0" smtClean="0"/>
              <a:t> ORM </a:t>
            </a:r>
            <a:r>
              <a:rPr lang="en-US" sz="2400" kern="0" err="1" smtClean="0"/>
              <a:t>mã</a:t>
            </a:r>
            <a:r>
              <a:rPr lang="en-US" sz="2400" kern="0" smtClean="0"/>
              <a:t> </a:t>
            </a:r>
            <a:r>
              <a:rPr lang="en-US" sz="2400" kern="0" err="1" smtClean="0"/>
              <a:t>nguồn</a:t>
            </a:r>
            <a:r>
              <a:rPr lang="en-US" sz="2400" kern="0" smtClean="0"/>
              <a:t> </a:t>
            </a:r>
            <a:r>
              <a:rPr lang="en-US" sz="2400" kern="0" err="1" smtClean="0"/>
              <a:t>mở</a:t>
            </a:r>
            <a:r>
              <a:rPr lang="en-US" sz="2400" kern="0" smtClean="0"/>
              <a:t>, </a:t>
            </a:r>
            <a:r>
              <a:rPr lang="en-US" sz="2400" kern="0" err="1" smtClean="0"/>
              <a:t>gọn</a:t>
            </a:r>
            <a:r>
              <a:rPr lang="en-US" sz="2400" kern="0" smtClean="0"/>
              <a:t> </a:t>
            </a:r>
            <a:r>
              <a:rPr lang="en-US" sz="2400" kern="0" err="1" smtClean="0"/>
              <a:t>nhẹ</a:t>
            </a:r>
            <a:endParaRPr lang="en-US" sz="2400" kern="0" smtClean="0"/>
          </a:p>
          <a:p>
            <a:pPr algn="just">
              <a:buFont typeface="Wingdings" panose="05000000000000000000" pitchFamily="2" charset="2"/>
              <a:buChar char="§"/>
            </a:pPr>
            <a:r>
              <a:rPr lang="en-US" sz="2400" kern="0" err="1" smtClean="0"/>
              <a:t>Là</a:t>
            </a:r>
            <a:r>
              <a:rPr lang="en-US" sz="2400" kern="0" smtClean="0"/>
              <a:t> 1 Framework </a:t>
            </a:r>
            <a:r>
              <a:rPr lang="en-US" sz="2400" kern="0" err="1" smtClean="0"/>
              <a:t>cho</a:t>
            </a:r>
            <a:r>
              <a:rPr lang="en-US" sz="2400" kern="0" smtClean="0"/>
              <a:t> persistence layer: </a:t>
            </a:r>
            <a:r>
              <a:rPr lang="en-US" sz="2400" kern="0" err="1" smtClean="0"/>
              <a:t>Thực</a:t>
            </a:r>
            <a:r>
              <a:rPr lang="en-US" sz="2400" kern="0" smtClean="0"/>
              <a:t> </a:t>
            </a:r>
            <a:r>
              <a:rPr lang="en-US" sz="2400" kern="0" err="1" smtClean="0"/>
              <a:t>hiện</a:t>
            </a:r>
            <a:r>
              <a:rPr lang="en-US" sz="2400" kern="0" smtClean="0"/>
              <a:t> </a:t>
            </a:r>
            <a:r>
              <a:rPr lang="en-US" sz="2400" kern="0" err="1" smtClean="0"/>
              <a:t>giao</a:t>
            </a:r>
            <a:r>
              <a:rPr lang="en-US" sz="2400" kern="0" smtClean="0"/>
              <a:t> </a:t>
            </a:r>
            <a:r>
              <a:rPr lang="en-US" sz="2400" kern="0" err="1" smtClean="0"/>
              <a:t>tiếp</a:t>
            </a:r>
            <a:r>
              <a:rPr lang="en-US" sz="2400" kern="0" smtClean="0"/>
              <a:t> </a:t>
            </a:r>
            <a:r>
              <a:rPr lang="en-US" sz="2400" kern="0" err="1" smtClean="0"/>
              <a:t>giữa</a:t>
            </a:r>
            <a:r>
              <a:rPr lang="en-US" sz="2400" kern="0" smtClean="0"/>
              <a:t> </a:t>
            </a:r>
            <a:r>
              <a:rPr lang="en-US" sz="2400" kern="0" err="1" smtClean="0"/>
              <a:t>tầng</a:t>
            </a:r>
            <a:r>
              <a:rPr lang="en-US" sz="2400" kern="0" smtClean="0"/>
              <a:t> </a:t>
            </a:r>
            <a:r>
              <a:rPr lang="en-US" sz="2400" kern="0" err="1" smtClean="0"/>
              <a:t>ứng</a:t>
            </a:r>
            <a:r>
              <a:rPr lang="en-US" sz="2400" kern="0" smtClean="0"/>
              <a:t> </a:t>
            </a:r>
            <a:r>
              <a:rPr lang="en-US" sz="2400" kern="0" err="1" smtClean="0"/>
              <a:t>dụng</a:t>
            </a:r>
            <a:r>
              <a:rPr lang="en-US" sz="2400" kern="0" smtClean="0"/>
              <a:t> </a:t>
            </a:r>
            <a:r>
              <a:rPr lang="en-US" sz="2400" kern="0" err="1" smtClean="0"/>
              <a:t>với</a:t>
            </a:r>
            <a:r>
              <a:rPr lang="en-US" sz="2400" kern="0" smtClean="0"/>
              <a:t> </a:t>
            </a:r>
            <a:r>
              <a:rPr lang="en-US" sz="2400" kern="0" err="1" smtClean="0"/>
              <a:t>tầng</a:t>
            </a:r>
            <a:r>
              <a:rPr lang="en-US" sz="2400" kern="0" smtClean="0"/>
              <a:t> </a:t>
            </a:r>
            <a:r>
              <a:rPr lang="en-US" sz="2400" kern="0" err="1" smtClean="0"/>
              <a:t>dữ</a:t>
            </a:r>
            <a:r>
              <a:rPr lang="en-US" sz="2400" kern="0" smtClean="0"/>
              <a:t> </a:t>
            </a:r>
            <a:r>
              <a:rPr lang="en-US" sz="2400" kern="0" err="1" smtClean="0"/>
              <a:t>liệu</a:t>
            </a:r>
            <a:r>
              <a:rPr lang="en-US" sz="2400" kern="0" smtClean="0"/>
              <a:t> (</a:t>
            </a:r>
            <a:r>
              <a:rPr lang="en-US" sz="2400" kern="0" err="1" smtClean="0"/>
              <a:t>kết</a:t>
            </a:r>
            <a:r>
              <a:rPr lang="en-US" sz="2400" kern="0" smtClean="0"/>
              <a:t> </a:t>
            </a:r>
            <a:r>
              <a:rPr lang="en-US" sz="2400" kern="0" err="1" smtClean="0"/>
              <a:t>nối</a:t>
            </a:r>
            <a:r>
              <a:rPr lang="en-US" sz="2400" kern="0" smtClean="0"/>
              <a:t>, </a:t>
            </a:r>
            <a:r>
              <a:rPr lang="en-US" sz="2400" kern="0" err="1" smtClean="0"/>
              <a:t>truy</a:t>
            </a:r>
            <a:r>
              <a:rPr lang="en-US" sz="2400" kern="0" smtClean="0"/>
              <a:t> </a:t>
            </a:r>
            <a:r>
              <a:rPr lang="en-US" sz="2400" kern="0" err="1" smtClean="0"/>
              <a:t>xuất</a:t>
            </a:r>
            <a:r>
              <a:rPr lang="en-US" sz="2400" kern="0" smtClean="0"/>
              <a:t>, </a:t>
            </a:r>
            <a:r>
              <a:rPr lang="en-US" sz="2400" kern="0" err="1" smtClean="0"/>
              <a:t>lưu</a:t>
            </a:r>
            <a:r>
              <a:rPr lang="en-US" sz="2400" kern="0" smtClean="0"/>
              <a:t> </a:t>
            </a:r>
            <a:r>
              <a:rPr lang="en-US" sz="2400" kern="0" err="1" smtClean="0"/>
              <a:t>trữ</a:t>
            </a:r>
            <a:r>
              <a:rPr lang="en-US" sz="2400" kern="0" smtClean="0"/>
              <a:t>…)</a:t>
            </a:r>
          </a:p>
          <a:p>
            <a:pPr algn="just">
              <a:buFont typeface="Wingdings" panose="05000000000000000000" pitchFamily="2" charset="2"/>
              <a:buChar char="§"/>
            </a:pPr>
            <a:r>
              <a:rPr lang="en-US" sz="2400" kern="0" err="1"/>
              <a:t>Giúp</a:t>
            </a:r>
            <a:r>
              <a:rPr lang="en-US" sz="2400" kern="0"/>
              <a:t> </a:t>
            </a:r>
            <a:r>
              <a:rPr lang="en-US" sz="2400" kern="0" err="1"/>
              <a:t>đơn</a:t>
            </a:r>
            <a:r>
              <a:rPr lang="en-US" sz="2400" kern="0"/>
              <a:t> </a:t>
            </a:r>
            <a:r>
              <a:rPr lang="en-US" sz="2400" kern="0" err="1"/>
              <a:t>giản</a:t>
            </a:r>
            <a:r>
              <a:rPr lang="en-US" sz="2400" kern="0"/>
              <a:t> </a:t>
            </a:r>
            <a:r>
              <a:rPr lang="en-US" sz="2400" kern="0" err="1"/>
              <a:t>hoá</a:t>
            </a:r>
            <a:r>
              <a:rPr lang="en-US" sz="2400" kern="0"/>
              <a:t> </a:t>
            </a:r>
            <a:r>
              <a:rPr lang="en-US" sz="2400" kern="0" err="1"/>
              <a:t>sự</a:t>
            </a:r>
            <a:r>
              <a:rPr lang="en-US" sz="2400" kern="0"/>
              <a:t> </a:t>
            </a:r>
            <a:r>
              <a:rPr lang="en-US" sz="2400" kern="0" err="1"/>
              <a:t>phát</a:t>
            </a:r>
            <a:r>
              <a:rPr lang="en-US" sz="2400" kern="0"/>
              <a:t> </a:t>
            </a:r>
            <a:r>
              <a:rPr lang="en-US" sz="2400" kern="0" err="1"/>
              <a:t>triển</a:t>
            </a:r>
            <a:r>
              <a:rPr lang="en-US" sz="2400" kern="0"/>
              <a:t> </a:t>
            </a:r>
            <a:r>
              <a:rPr lang="en-US" sz="2400" kern="0" err="1"/>
              <a:t>của</a:t>
            </a:r>
            <a:r>
              <a:rPr lang="en-US" sz="2400" kern="0"/>
              <a:t> </a:t>
            </a:r>
            <a:r>
              <a:rPr lang="en-US" sz="2400" kern="0" err="1"/>
              <a:t>ứng</a:t>
            </a:r>
            <a:r>
              <a:rPr lang="en-US" sz="2400" kern="0"/>
              <a:t> </a:t>
            </a:r>
            <a:r>
              <a:rPr lang="en-US" sz="2400" kern="0" err="1"/>
              <a:t>dụng</a:t>
            </a:r>
            <a:r>
              <a:rPr lang="en-US" sz="2400" kern="0"/>
              <a:t> java </a:t>
            </a:r>
            <a:r>
              <a:rPr lang="en-US" sz="2400" kern="0" err="1"/>
              <a:t>để</a:t>
            </a:r>
            <a:r>
              <a:rPr lang="en-US" sz="2400" kern="0"/>
              <a:t> </a:t>
            </a:r>
            <a:r>
              <a:rPr lang="en-US" sz="2400" kern="0" err="1"/>
              <a:t>tương</a:t>
            </a:r>
            <a:r>
              <a:rPr lang="en-US" sz="2400" kern="0"/>
              <a:t> </a:t>
            </a:r>
            <a:r>
              <a:rPr lang="en-US" sz="2400" kern="0" err="1"/>
              <a:t>tác</a:t>
            </a:r>
            <a:r>
              <a:rPr lang="en-US" sz="2400" kern="0"/>
              <a:t> </a:t>
            </a:r>
            <a:r>
              <a:rPr lang="en-US" sz="2400" kern="0" err="1"/>
              <a:t>với</a:t>
            </a:r>
            <a:r>
              <a:rPr lang="en-US" sz="2400" kern="0"/>
              <a:t> </a:t>
            </a:r>
            <a:r>
              <a:rPr lang="en-US" sz="2400" kern="0" err="1"/>
              <a:t>cơ</a:t>
            </a:r>
            <a:r>
              <a:rPr lang="en-US" sz="2400" kern="0"/>
              <a:t> </a:t>
            </a:r>
            <a:r>
              <a:rPr lang="en-US" sz="2400" kern="0" err="1"/>
              <a:t>sở</a:t>
            </a:r>
            <a:r>
              <a:rPr lang="en-US" sz="2400" kern="0"/>
              <a:t> </a:t>
            </a:r>
            <a:r>
              <a:rPr lang="en-US" sz="2400" kern="0" err="1"/>
              <a:t>dữ</a:t>
            </a:r>
            <a:r>
              <a:rPr lang="en-US" sz="2400" kern="0"/>
              <a:t> </a:t>
            </a:r>
            <a:r>
              <a:rPr lang="en-US" sz="2400" kern="0" err="1" smtClean="0"/>
              <a:t>liệu</a:t>
            </a:r>
            <a:endParaRPr lang="en-US" sz="2400" kern="0"/>
          </a:p>
        </p:txBody>
      </p:sp>
    </p:spTree>
    <p:extLst>
      <p:ext uri="{BB962C8B-B14F-4D97-AF65-F5344CB8AC3E}">
        <p14:creationId xmlns:p14="http://schemas.microsoft.com/office/powerpoint/2010/main" val="398719112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9484" y="696110"/>
            <a:ext cx="8229600" cy="616930"/>
          </a:xfrm>
        </p:spPr>
        <p:txBody>
          <a:bodyPr/>
          <a:lstStyle/>
          <a:p>
            <a:r>
              <a:rPr lang="en-US" sz="3200" smtClean="0"/>
              <a:t>GIỚI </a:t>
            </a:r>
            <a:r>
              <a:rPr lang="en-US" sz="3200"/>
              <a:t>THIỆU </a:t>
            </a:r>
            <a:r>
              <a:rPr lang="en-US" sz="3200" smtClean="0"/>
              <a:t>HIBERNATE (</a:t>
            </a:r>
            <a:r>
              <a:rPr lang="en-US" sz="3200" err="1" smtClean="0"/>
              <a:t>tt</a:t>
            </a:r>
            <a:r>
              <a:rPr lang="en-US" sz="3200" smtClean="0"/>
              <a:t>)</a:t>
            </a:r>
            <a:endParaRPr lang="en-US" sz="3200"/>
          </a:p>
        </p:txBody>
      </p:sp>
      <p:sp>
        <p:nvSpPr>
          <p:cNvPr id="3" name="Content Placeholder 2"/>
          <p:cNvSpPr>
            <a:spLocks noGrp="1"/>
          </p:cNvSpPr>
          <p:nvPr>
            <p:ph idx="1"/>
          </p:nvPr>
        </p:nvSpPr>
        <p:spPr>
          <a:xfrm>
            <a:off x="571274" y="1542457"/>
            <a:ext cx="8111244" cy="4752528"/>
          </a:xfrm>
        </p:spPr>
        <p:txBody>
          <a:bodyPr/>
          <a:lstStyle/>
          <a:p>
            <a:pPr marL="0" indent="0">
              <a:buNone/>
            </a:pPr>
            <a:r>
              <a:rPr lang="en-US" sz="2400" err="1"/>
              <a:t>Lợi</a:t>
            </a:r>
            <a:r>
              <a:rPr lang="en-US" sz="2400"/>
              <a:t> </a:t>
            </a:r>
            <a:r>
              <a:rPr lang="en-US" sz="2400" err="1"/>
              <a:t>ích</a:t>
            </a:r>
            <a:r>
              <a:rPr lang="en-US" sz="2400"/>
              <a:t> </a:t>
            </a:r>
            <a:r>
              <a:rPr lang="en-US" sz="2400" err="1"/>
              <a:t>của</a:t>
            </a:r>
            <a:r>
              <a:rPr lang="en-US" sz="2400"/>
              <a:t> Hibernate </a:t>
            </a:r>
            <a:r>
              <a:rPr lang="en-US" sz="2400" smtClean="0"/>
              <a:t>Framework:</a:t>
            </a:r>
          </a:p>
          <a:p>
            <a:pPr marL="630238" indent="-346075" algn="just">
              <a:buFont typeface="Wingdings" panose="05000000000000000000" pitchFamily="2" charset="2"/>
              <a:buChar char="ü"/>
            </a:pPr>
            <a:r>
              <a:rPr lang="en-US" sz="2300" err="1" smtClean="0"/>
              <a:t>Mã</a:t>
            </a:r>
            <a:r>
              <a:rPr lang="en-US" sz="2300" smtClean="0"/>
              <a:t> </a:t>
            </a:r>
            <a:r>
              <a:rPr lang="en-US" sz="2300" err="1"/>
              <a:t>nguồn</a:t>
            </a:r>
            <a:r>
              <a:rPr lang="en-US" sz="2300"/>
              <a:t> </a:t>
            </a:r>
            <a:r>
              <a:rPr lang="en-US" sz="2300" err="1"/>
              <a:t>mở</a:t>
            </a:r>
            <a:r>
              <a:rPr lang="en-US" sz="2300"/>
              <a:t> </a:t>
            </a:r>
            <a:r>
              <a:rPr lang="en-US" sz="2300" err="1"/>
              <a:t>và</a:t>
            </a:r>
            <a:r>
              <a:rPr lang="en-US" sz="2300"/>
              <a:t> </a:t>
            </a:r>
            <a:r>
              <a:rPr lang="en-US" sz="2300" err="1" smtClean="0"/>
              <a:t>nhẹ</a:t>
            </a:r>
            <a:endParaRPr lang="en-US" sz="2300" smtClean="0"/>
          </a:p>
          <a:p>
            <a:pPr marL="630238" indent="-346075" algn="just">
              <a:buFont typeface="Wingdings" panose="05000000000000000000" pitchFamily="2" charset="2"/>
              <a:buChar char="ü"/>
            </a:pPr>
            <a:r>
              <a:rPr lang="en-US" sz="2300" err="1" smtClean="0"/>
              <a:t>Hiệu</a:t>
            </a:r>
            <a:r>
              <a:rPr lang="en-US" sz="2300" smtClean="0"/>
              <a:t> </a:t>
            </a:r>
            <a:r>
              <a:rPr lang="en-US" sz="2300" err="1"/>
              <a:t>suất</a:t>
            </a:r>
            <a:r>
              <a:rPr lang="en-US" sz="2300"/>
              <a:t> </a:t>
            </a:r>
            <a:r>
              <a:rPr lang="en-US" sz="2300" err="1"/>
              <a:t>nhanh</a:t>
            </a:r>
            <a:r>
              <a:rPr lang="en-US" sz="2300" smtClean="0"/>
              <a:t>: </a:t>
            </a:r>
            <a:r>
              <a:rPr lang="en-US" sz="2300" err="1"/>
              <a:t>bởi</a:t>
            </a:r>
            <a:r>
              <a:rPr lang="en-US" sz="2300"/>
              <a:t> </a:t>
            </a:r>
            <a:r>
              <a:rPr lang="en-US" sz="2300" err="1"/>
              <a:t>vì</a:t>
            </a:r>
            <a:r>
              <a:rPr lang="en-US" sz="2300"/>
              <a:t> </a:t>
            </a:r>
            <a:r>
              <a:rPr lang="en-US" sz="2300" err="1"/>
              <a:t>bộ</a:t>
            </a:r>
            <a:r>
              <a:rPr lang="en-US" sz="2300"/>
              <a:t> </a:t>
            </a:r>
            <a:r>
              <a:rPr lang="en-US" sz="2300" err="1"/>
              <a:t>nhớ</a:t>
            </a:r>
            <a:r>
              <a:rPr lang="en-US" sz="2300"/>
              <a:t> cache </a:t>
            </a:r>
            <a:r>
              <a:rPr lang="en-US" sz="2300" err="1"/>
              <a:t>được</a:t>
            </a:r>
            <a:r>
              <a:rPr lang="en-US" sz="2300"/>
              <a:t> </a:t>
            </a:r>
            <a:r>
              <a:rPr lang="en-US" sz="2300" err="1"/>
              <a:t>sử</a:t>
            </a:r>
            <a:r>
              <a:rPr lang="en-US" sz="2300"/>
              <a:t> </a:t>
            </a:r>
            <a:r>
              <a:rPr lang="en-US" sz="2300" err="1"/>
              <a:t>dụng</a:t>
            </a:r>
            <a:r>
              <a:rPr lang="en-US" sz="2300"/>
              <a:t> </a:t>
            </a:r>
            <a:r>
              <a:rPr lang="en-US" sz="2300" err="1"/>
              <a:t>trong</a:t>
            </a:r>
            <a:r>
              <a:rPr lang="en-US" sz="2300"/>
              <a:t> </a:t>
            </a:r>
            <a:r>
              <a:rPr lang="en-US" sz="2300" err="1"/>
              <a:t>nội</a:t>
            </a:r>
            <a:r>
              <a:rPr lang="en-US" sz="2300"/>
              <a:t> </a:t>
            </a:r>
            <a:r>
              <a:rPr lang="en-US" sz="2300" err="1"/>
              <a:t>bộ</a:t>
            </a:r>
            <a:r>
              <a:rPr lang="en-US" sz="2300"/>
              <a:t> Hibernate </a:t>
            </a:r>
            <a:r>
              <a:rPr lang="en-US" sz="2300" smtClean="0"/>
              <a:t>Framework</a:t>
            </a:r>
          </a:p>
          <a:p>
            <a:pPr marL="630238" indent="-346075" algn="just">
              <a:buFont typeface="Wingdings" panose="05000000000000000000" pitchFamily="2" charset="2"/>
              <a:buChar char="ü"/>
            </a:pPr>
            <a:r>
              <a:rPr lang="en-US" sz="2300" err="1"/>
              <a:t>Truy</a:t>
            </a:r>
            <a:r>
              <a:rPr lang="en-US" sz="2300"/>
              <a:t> </a:t>
            </a:r>
            <a:r>
              <a:rPr lang="en-US" sz="2300" err="1"/>
              <a:t>vấn</a:t>
            </a:r>
            <a:r>
              <a:rPr lang="en-US" sz="2300"/>
              <a:t> </a:t>
            </a:r>
            <a:r>
              <a:rPr lang="en-US" sz="2300" err="1"/>
              <a:t>cơ</a:t>
            </a:r>
            <a:r>
              <a:rPr lang="en-US" sz="2300"/>
              <a:t> </a:t>
            </a:r>
            <a:r>
              <a:rPr lang="en-US" sz="2300" err="1"/>
              <a:t>sở</a:t>
            </a:r>
            <a:r>
              <a:rPr lang="en-US" sz="2300"/>
              <a:t> </a:t>
            </a:r>
            <a:r>
              <a:rPr lang="en-US" sz="2300" err="1"/>
              <a:t>dữ</a:t>
            </a:r>
            <a:r>
              <a:rPr lang="en-US" sz="2300"/>
              <a:t> </a:t>
            </a:r>
            <a:r>
              <a:rPr lang="en-US" sz="2300" err="1"/>
              <a:t>liệu</a:t>
            </a:r>
            <a:r>
              <a:rPr lang="en-US" sz="2300"/>
              <a:t> </a:t>
            </a:r>
            <a:r>
              <a:rPr lang="en-US" sz="2300" err="1" smtClean="0"/>
              <a:t>độc</a:t>
            </a:r>
            <a:r>
              <a:rPr lang="en-US" sz="2300"/>
              <a:t> </a:t>
            </a:r>
            <a:r>
              <a:rPr lang="en-US" sz="2300" err="1" smtClean="0"/>
              <a:t>lập:thông</a:t>
            </a:r>
            <a:r>
              <a:rPr lang="en-US" sz="2300" smtClean="0"/>
              <a:t> qua HQL </a:t>
            </a:r>
            <a:r>
              <a:rPr lang="en-US" sz="2300"/>
              <a:t>(Hibernate Query Language) </a:t>
            </a:r>
            <a:r>
              <a:rPr lang="en-US" sz="2300" err="1"/>
              <a:t>là</a:t>
            </a:r>
            <a:r>
              <a:rPr lang="en-US" sz="2300"/>
              <a:t> </a:t>
            </a:r>
            <a:r>
              <a:rPr lang="en-US" sz="2300" err="1"/>
              <a:t>phiên</a:t>
            </a:r>
            <a:r>
              <a:rPr lang="en-US" sz="2300"/>
              <a:t> </a:t>
            </a:r>
            <a:r>
              <a:rPr lang="en-US" sz="2300" err="1"/>
              <a:t>bản</a:t>
            </a:r>
            <a:r>
              <a:rPr lang="en-US" sz="2300"/>
              <a:t> </a:t>
            </a:r>
            <a:r>
              <a:rPr lang="en-US" sz="2300" err="1"/>
              <a:t>hướng</a:t>
            </a:r>
            <a:r>
              <a:rPr lang="en-US" sz="2300"/>
              <a:t> </a:t>
            </a:r>
            <a:r>
              <a:rPr lang="en-US" sz="2300" err="1"/>
              <a:t>đối</a:t>
            </a:r>
            <a:r>
              <a:rPr lang="en-US" sz="2300"/>
              <a:t> </a:t>
            </a:r>
            <a:r>
              <a:rPr lang="en-US" sz="2300" err="1"/>
              <a:t>tượng</a:t>
            </a:r>
            <a:r>
              <a:rPr lang="en-US" sz="2300"/>
              <a:t> </a:t>
            </a:r>
            <a:r>
              <a:rPr lang="en-US" sz="2300" err="1"/>
              <a:t>của</a:t>
            </a:r>
            <a:r>
              <a:rPr lang="en-US" sz="2300"/>
              <a:t> </a:t>
            </a:r>
            <a:r>
              <a:rPr lang="en-US" sz="2300" smtClean="0"/>
              <a:t>SQL</a:t>
            </a:r>
          </a:p>
          <a:p>
            <a:pPr marL="630238" indent="-346075" algn="just">
              <a:buFont typeface="Wingdings" panose="05000000000000000000" pitchFamily="2" charset="2"/>
              <a:buChar char="ü"/>
            </a:pPr>
            <a:r>
              <a:rPr lang="en-US" sz="2300" err="1" smtClean="0"/>
              <a:t>Tạo</a:t>
            </a:r>
            <a:r>
              <a:rPr lang="en-US" sz="2300" smtClean="0"/>
              <a:t> </a:t>
            </a:r>
            <a:r>
              <a:rPr lang="en-US" sz="2300" err="1"/>
              <a:t>bảng</a:t>
            </a:r>
            <a:r>
              <a:rPr lang="en-US" sz="2300"/>
              <a:t> </a:t>
            </a:r>
            <a:r>
              <a:rPr lang="en-US" sz="2300" err="1"/>
              <a:t>tự</a:t>
            </a:r>
            <a:r>
              <a:rPr lang="en-US" sz="2300"/>
              <a:t> </a:t>
            </a:r>
            <a:r>
              <a:rPr lang="en-US" sz="2300" err="1"/>
              <a:t>động</a:t>
            </a:r>
            <a:r>
              <a:rPr lang="en-US" sz="2300"/>
              <a:t>: </a:t>
            </a:r>
            <a:r>
              <a:rPr lang="en-US" sz="2300" err="1" smtClean="0"/>
              <a:t>cung</a:t>
            </a:r>
            <a:r>
              <a:rPr lang="en-US" sz="2300" smtClean="0"/>
              <a:t> </a:t>
            </a:r>
            <a:r>
              <a:rPr lang="en-US" sz="2300" err="1"/>
              <a:t>cấp</a:t>
            </a:r>
            <a:r>
              <a:rPr lang="en-US" sz="2300"/>
              <a:t> </a:t>
            </a:r>
            <a:r>
              <a:rPr lang="en-US" sz="2300" err="1"/>
              <a:t>phương</a:t>
            </a:r>
            <a:r>
              <a:rPr lang="en-US" sz="2300"/>
              <a:t> </a:t>
            </a:r>
            <a:r>
              <a:rPr lang="en-US" sz="2300" err="1"/>
              <a:t>tiện</a:t>
            </a:r>
            <a:r>
              <a:rPr lang="en-US" sz="2300"/>
              <a:t> </a:t>
            </a:r>
            <a:r>
              <a:rPr lang="en-US" sz="2300" err="1"/>
              <a:t>để</a:t>
            </a:r>
            <a:r>
              <a:rPr lang="en-US" sz="2300"/>
              <a:t> </a:t>
            </a:r>
            <a:r>
              <a:rPr lang="en-US" sz="2300" err="1"/>
              <a:t>tạo</a:t>
            </a:r>
            <a:r>
              <a:rPr lang="en-US" sz="2300"/>
              <a:t> </a:t>
            </a:r>
            <a:r>
              <a:rPr lang="en-US" sz="2300" err="1"/>
              <a:t>ra</a:t>
            </a:r>
            <a:r>
              <a:rPr lang="en-US" sz="2300"/>
              <a:t> </a:t>
            </a:r>
            <a:r>
              <a:rPr lang="en-US" sz="2300" err="1"/>
              <a:t>các</a:t>
            </a:r>
            <a:r>
              <a:rPr lang="en-US" sz="2300"/>
              <a:t> </a:t>
            </a:r>
            <a:r>
              <a:rPr lang="en-US" sz="2300" err="1"/>
              <a:t>bảng</a:t>
            </a:r>
            <a:r>
              <a:rPr lang="en-US" sz="2300"/>
              <a:t> </a:t>
            </a:r>
            <a:r>
              <a:rPr lang="en-US" sz="2300" err="1"/>
              <a:t>cơ</a:t>
            </a:r>
            <a:r>
              <a:rPr lang="en-US" sz="2300"/>
              <a:t> </a:t>
            </a:r>
            <a:r>
              <a:rPr lang="en-US" sz="2300" err="1"/>
              <a:t>sở</a:t>
            </a:r>
            <a:r>
              <a:rPr lang="en-US" sz="2300"/>
              <a:t> </a:t>
            </a:r>
            <a:r>
              <a:rPr lang="en-US" sz="2300" err="1"/>
              <a:t>dữ</a:t>
            </a:r>
            <a:r>
              <a:rPr lang="en-US" sz="2300"/>
              <a:t> </a:t>
            </a:r>
            <a:r>
              <a:rPr lang="en-US" sz="2300" err="1"/>
              <a:t>liệu</a:t>
            </a:r>
            <a:r>
              <a:rPr lang="en-US" sz="2300"/>
              <a:t> </a:t>
            </a:r>
            <a:r>
              <a:rPr lang="en-US" sz="2300" err="1"/>
              <a:t>tự</a:t>
            </a:r>
            <a:r>
              <a:rPr lang="en-US" sz="2300"/>
              <a:t> </a:t>
            </a:r>
            <a:r>
              <a:rPr lang="en-US" sz="2300" err="1" smtClean="0"/>
              <a:t>động</a:t>
            </a:r>
            <a:r>
              <a:rPr lang="en-US" sz="2300" smtClean="0"/>
              <a:t> </a:t>
            </a:r>
          </a:p>
          <a:p>
            <a:pPr marL="630238" indent="-346075" algn="just">
              <a:buFont typeface="Wingdings" panose="05000000000000000000" pitchFamily="2" charset="2"/>
              <a:buChar char="ü"/>
            </a:pPr>
            <a:r>
              <a:rPr lang="en-US" sz="2300" err="1"/>
              <a:t>Đơn</a:t>
            </a:r>
            <a:r>
              <a:rPr lang="en-US" sz="2300"/>
              <a:t> </a:t>
            </a:r>
            <a:r>
              <a:rPr lang="en-US" sz="2300" err="1"/>
              <a:t>giản</a:t>
            </a:r>
            <a:r>
              <a:rPr lang="en-US" sz="2300"/>
              <a:t> </a:t>
            </a:r>
            <a:r>
              <a:rPr lang="en-US" sz="2300" err="1"/>
              <a:t>lệnh</a:t>
            </a:r>
            <a:r>
              <a:rPr lang="en-US" sz="2300"/>
              <a:t> join </a:t>
            </a:r>
            <a:r>
              <a:rPr lang="en-US" sz="2300" err="1"/>
              <a:t>phức</a:t>
            </a:r>
            <a:r>
              <a:rPr lang="en-US" sz="2300"/>
              <a:t> </a:t>
            </a:r>
            <a:r>
              <a:rPr lang="en-US" sz="2300" err="1" smtClean="0"/>
              <a:t>tạp</a:t>
            </a:r>
            <a:endParaRPr lang="en-US" sz="2300" smtClean="0"/>
          </a:p>
          <a:p>
            <a:pPr marL="630238" indent="-346075" algn="just">
              <a:buFont typeface="Wingdings" panose="05000000000000000000" pitchFamily="2" charset="2"/>
              <a:buChar char="ü"/>
            </a:pPr>
            <a:r>
              <a:rPr lang="en-US" sz="2300" err="1" smtClean="0"/>
              <a:t>Cung</a:t>
            </a:r>
            <a:r>
              <a:rPr lang="en-US" sz="2300" smtClean="0"/>
              <a:t> </a:t>
            </a:r>
            <a:r>
              <a:rPr lang="en-US" sz="2300" err="1"/>
              <a:t>cấp</a:t>
            </a:r>
            <a:r>
              <a:rPr lang="en-US" sz="2300"/>
              <a:t> </a:t>
            </a:r>
            <a:r>
              <a:rPr lang="en-US" sz="2300" err="1"/>
              <a:t>thống</a:t>
            </a:r>
            <a:r>
              <a:rPr lang="en-US" sz="2300"/>
              <a:t> </a:t>
            </a:r>
            <a:r>
              <a:rPr lang="en-US" sz="2300" err="1"/>
              <a:t>kê</a:t>
            </a:r>
            <a:r>
              <a:rPr lang="en-US" sz="2300"/>
              <a:t> </a:t>
            </a:r>
            <a:r>
              <a:rPr lang="en-US" sz="2300" err="1"/>
              <a:t>truy</a:t>
            </a:r>
            <a:r>
              <a:rPr lang="en-US" sz="2300"/>
              <a:t> </a:t>
            </a:r>
            <a:r>
              <a:rPr lang="en-US" sz="2300" err="1"/>
              <a:t>vấn</a:t>
            </a:r>
            <a:r>
              <a:rPr lang="en-US" sz="2300"/>
              <a:t> </a:t>
            </a:r>
            <a:r>
              <a:rPr lang="en-US" sz="2300" err="1"/>
              <a:t>và</a:t>
            </a:r>
            <a:r>
              <a:rPr lang="en-US" sz="2300"/>
              <a:t> </a:t>
            </a:r>
            <a:r>
              <a:rPr lang="en-US" sz="2300" err="1"/>
              <a:t>trạng</a:t>
            </a:r>
            <a:r>
              <a:rPr lang="en-US" sz="2300"/>
              <a:t> </a:t>
            </a:r>
            <a:r>
              <a:rPr lang="en-US" sz="2300" err="1"/>
              <a:t>thái</a:t>
            </a:r>
            <a:r>
              <a:rPr lang="en-US" sz="2300"/>
              <a:t> </a:t>
            </a:r>
            <a:r>
              <a:rPr lang="en-US" sz="2300" err="1"/>
              <a:t>cơ</a:t>
            </a:r>
            <a:r>
              <a:rPr lang="en-US" sz="2300"/>
              <a:t> </a:t>
            </a:r>
            <a:r>
              <a:rPr lang="en-US" sz="2300" err="1"/>
              <a:t>sở</a:t>
            </a:r>
            <a:r>
              <a:rPr lang="en-US" sz="2300"/>
              <a:t> </a:t>
            </a:r>
            <a:r>
              <a:rPr lang="en-US" sz="2300" err="1"/>
              <a:t>dữ</a:t>
            </a:r>
            <a:r>
              <a:rPr lang="en-US" sz="2300"/>
              <a:t> </a:t>
            </a:r>
            <a:r>
              <a:rPr lang="en-US" sz="2300" err="1"/>
              <a:t>liệu</a:t>
            </a:r>
            <a:endParaRPr lang="en-US" sz="2300" smtClean="0"/>
          </a:p>
          <a:p>
            <a:pPr marL="0" indent="0">
              <a:buNone/>
            </a:pPr>
            <a:endParaRPr lang="en-US" sz="2400" smtClean="0"/>
          </a:p>
          <a:p>
            <a:pPr>
              <a:buFont typeface="Wingdings" panose="05000000000000000000" pitchFamily="2" charset="2"/>
              <a:buChar char="§"/>
            </a:pPr>
            <a:endParaRPr lang="en-US" sz="2400"/>
          </a:p>
          <a:p>
            <a:pPr>
              <a:buFont typeface="Wingdings" panose="05000000000000000000" pitchFamily="2" charset="2"/>
              <a:buChar char="§"/>
            </a:pPr>
            <a:endParaRPr lang="en-US" sz="2400"/>
          </a:p>
          <a:p>
            <a:pPr>
              <a:buFont typeface="Wingdings" panose="05000000000000000000" pitchFamily="2" charset="2"/>
              <a:buChar char="§"/>
            </a:pPr>
            <a:endParaRPr lang="en-US" sz="2400"/>
          </a:p>
        </p:txBody>
      </p:sp>
      <p:sp>
        <p:nvSpPr>
          <p:cNvPr id="4" name="Slide Number Placeholder 3"/>
          <p:cNvSpPr>
            <a:spLocks noGrp="1"/>
          </p:cNvSpPr>
          <p:nvPr>
            <p:ph type="sldNum" sz="quarter" idx="12"/>
          </p:nvPr>
        </p:nvSpPr>
        <p:spPr>
          <a:xfrm>
            <a:off x="6566663" y="6048152"/>
            <a:ext cx="2133600" cy="476250"/>
          </a:xfrm>
        </p:spPr>
        <p:txBody>
          <a:bodyPr/>
          <a:lstStyle/>
          <a:p>
            <a:pPr>
              <a:defRPr/>
            </a:pPr>
            <a:fld id="{62912402-182E-467D-8198-A05C7261325A}" type="slidenum">
              <a:rPr lang="en-US" smtClean="0"/>
              <a:pPr>
                <a:defRPr/>
              </a:pPr>
              <a:t>9</a:t>
            </a:fld>
            <a:endParaRPr lang="en-US"/>
          </a:p>
        </p:txBody>
      </p:sp>
    </p:spTree>
    <p:extLst>
      <p:ext uri="{BB962C8B-B14F-4D97-AF65-F5344CB8AC3E}">
        <p14:creationId xmlns:p14="http://schemas.microsoft.com/office/powerpoint/2010/main" val="13878444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Default Design">
  <a:themeElements>
    <a:clrScheme name="">
      <a:dk1>
        <a:srgbClr val="4C4C4C"/>
      </a:dk1>
      <a:lt1>
        <a:srgbClr val="FFFFFF"/>
      </a:lt1>
      <a:dk2>
        <a:srgbClr val="66CCFF"/>
      </a:dk2>
      <a:lt2>
        <a:srgbClr val="666666"/>
      </a:lt2>
      <a:accent1>
        <a:srgbClr val="66CCFF"/>
      </a:accent1>
      <a:accent2>
        <a:srgbClr val="00FF80"/>
      </a:accent2>
      <a:accent3>
        <a:srgbClr val="FFFFFF"/>
      </a:accent3>
      <a:accent4>
        <a:srgbClr val="404040"/>
      </a:accent4>
      <a:accent5>
        <a:srgbClr val="B8E2FF"/>
      </a:accent5>
      <a:accent6>
        <a:srgbClr val="00E773"/>
      </a:accent6>
      <a:hlink>
        <a:srgbClr val="666666"/>
      </a:hlink>
      <a:folHlink>
        <a:srgbClr val="FF0080"/>
      </a:folHlink>
    </a:clrScheme>
    <a:fontScheme name="Default Design">
      <a:majorFont>
        <a:latin typeface="Arial"/>
        <a:ea typeface=""/>
        <a:cs typeface=""/>
      </a:majorFont>
      <a:minorFont>
        <a:latin typeface="Arial"/>
        <a:ea typeface=""/>
        <a:cs typeface=""/>
      </a:minorFont>
    </a:fontScheme>
    <a:fmtScheme name="Văn phòn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66"/>
        </a:dk1>
        <a:lt1>
          <a:srgbClr val="FFFFFF"/>
        </a:lt1>
        <a:dk2>
          <a:srgbClr val="000066"/>
        </a:dk2>
        <a:lt2>
          <a:srgbClr val="808080"/>
        </a:lt2>
        <a:accent1>
          <a:srgbClr val="BBE0E3"/>
        </a:accent1>
        <a:accent2>
          <a:srgbClr val="333399"/>
        </a:accent2>
        <a:accent3>
          <a:srgbClr val="FFFFFF"/>
        </a:accent3>
        <a:accent4>
          <a:srgbClr val="000056"/>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000066"/>
        </a:dk1>
        <a:lt1>
          <a:srgbClr val="FFFFFF"/>
        </a:lt1>
        <a:dk2>
          <a:srgbClr val="000066"/>
        </a:dk2>
        <a:lt2>
          <a:srgbClr val="808080"/>
        </a:lt2>
        <a:accent1>
          <a:srgbClr val="BBE0E3"/>
        </a:accent1>
        <a:accent2>
          <a:srgbClr val="333399"/>
        </a:accent2>
        <a:accent3>
          <a:srgbClr val="FFFFFF"/>
        </a:accent3>
        <a:accent4>
          <a:srgbClr val="000056"/>
        </a:accent4>
        <a:accent5>
          <a:srgbClr val="DAEDEF"/>
        </a:accent5>
        <a:accent6>
          <a:srgbClr val="2D2D8A"/>
        </a:accent6>
        <a:hlink>
          <a:srgbClr val="3366FF"/>
        </a:hlink>
        <a:folHlink>
          <a:srgbClr val="6699FF"/>
        </a:folHlink>
      </a:clrScheme>
      <a:clrMap bg1="lt1" tx1="dk1" bg2="lt2" tx2="dk2" accent1="accent1" accent2="accent2" accent3="accent3" accent4="accent4" accent5="accent5" accent6="accent6" hlink="hlink" folHlink="folHlink"/>
    </a:extraClrScheme>
    <a:extraClrScheme>
      <a:clrScheme name="Default Design 15">
        <a:dk1>
          <a:srgbClr val="000066"/>
        </a:dk1>
        <a:lt1>
          <a:srgbClr val="FFFFFF"/>
        </a:lt1>
        <a:dk2>
          <a:srgbClr val="000066"/>
        </a:dk2>
        <a:lt2>
          <a:srgbClr val="808080"/>
        </a:lt2>
        <a:accent1>
          <a:srgbClr val="BBE0E3"/>
        </a:accent1>
        <a:accent2>
          <a:srgbClr val="333399"/>
        </a:accent2>
        <a:accent3>
          <a:srgbClr val="FFFFFF"/>
        </a:accent3>
        <a:accent4>
          <a:srgbClr val="000056"/>
        </a:accent4>
        <a:accent5>
          <a:srgbClr val="DAEDEF"/>
        </a:accent5>
        <a:accent6>
          <a:srgbClr val="2D2D8A"/>
        </a:accent6>
        <a:hlink>
          <a:srgbClr val="000066"/>
        </a:hlink>
        <a:folHlink>
          <a:srgbClr val="3333FF"/>
        </a:folHlink>
      </a:clrScheme>
      <a:clrMap bg1="lt1" tx1="dk1" bg2="lt2" tx2="dk2" accent1="accent1" accent2="accent2" accent3="accent3" accent4="accent4" accent5="accent5" accent6="accent6" hlink="hlink" folHlink="folHlink"/>
    </a:extraClrScheme>
    <a:extraClrScheme>
      <a:clrScheme name="Default Design 16">
        <a:dk1>
          <a:srgbClr val="000066"/>
        </a:dk1>
        <a:lt1>
          <a:srgbClr val="FFFFFF"/>
        </a:lt1>
        <a:dk2>
          <a:srgbClr val="000066"/>
        </a:dk2>
        <a:lt2>
          <a:srgbClr val="808080"/>
        </a:lt2>
        <a:accent1>
          <a:srgbClr val="CCECFF"/>
        </a:accent1>
        <a:accent2>
          <a:srgbClr val="333399"/>
        </a:accent2>
        <a:accent3>
          <a:srgbClr val="FFFFFF"/>
        </a:accent3>
        <a:accent4>
          <a:srgbClr val="000056"/>
        </a:accent4>
        <a:accent5>
          <a:srgbClr val="E2F4FF"/>
        </a:accent5>
        <a:accent6>
          <a:srgbClr val="2D2D8A"/>
        </a:accent6>
        <a:hlink>
          <a:srgbClr val="000066"/>
        </a:hlink>
        <a:folHlink>
          <a:srgbClr val="3333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hủ đề của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Văn phòng">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ăn phòn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hủ đề của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Văn phòng">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ăn phòn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4068</TotalTime>
  <Words>3192</Words>
  <Application>Microsoft Office PowerPoint</Application>
  <PresentationFormat>On-screen Show (4:3)</PresentationFormat>
  <Paragraphs>596</Paragraphs>
  <Slides>67</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67</vt:i4>
      </vt:variant>
    </vt:vector>
  </HeadingPairs>
  <TitlesOfParts>
    <vt:vector size="74" baseType="lpstr">
      <vt:lpstr>Arial</vt:lpstr>
      <vt:lpstr>Calibri</vt:lpstr>
      <vt:lpstr>Consolas</vt:lpstr>
      <vt:lpstr>Courier New</vt:lpstr>
      <vt:lpstr>Times New Roman</vt:lpstr>
      <vt:lpstr>Wingdings</vt:lpstr>
      <vt:lpstr>Default Design</vt:lpstr>
      <vt:lpstr>GIỚI THIỆU VỀ  HIBERNATE FRAMEWORK</vt:lpstr>
      <vt:lpstr>Các thành viên</vt:lpstr>
      <vt:lpstr>NỘI DUNG CHÍNH</vt:lpstr>
      <vt:lpstr>PowerPoint Presentation</vt:lpstr>
      <vt:lpstr>PowerPoint Presentation</vt:lpstr>
      <vt:lpstr>ORM (tt)</vt:lpstr>
      <vt:lpstr>ORM (tt)</vt:lpstr>
      <vt:lpstr>PowerPoint Presentation</vt:lpstr>
      <vt:lpstr>GIỚI THIỆU HIBERNATE (tt)</vt:lpstr>
      <vt:lpstr>3. KIẾN TRÚC HIBERNATE</vt:lpstr>
      <vt:lpstr> KIẾN TRÚC HIBERNATE (tt)</vt:lpstr>
      <vt:lpstr>KIẾN TRÚC HIBERNATE (tt)</vt:lpstr>
      <vt:lpstr>4. MÔI TRƯỜNG</vt:lpstr>
      <vt:lpstr>PowerPoint Presentation</vt:lpstr>
      <vt:lpstr>PowerPoint Presentation</vt:lpstr>
      <vt:lpstr>MÔI TRƯỜNG (tt)</vt:lpstr>
      <vt:lpstr>MÔI TRƯỜNG (tt)</vt:lpstr>
      <vt:lpstr>PowerPoint Presentation</vt:lpstr>
      <vt:lpstr>PowerPoint Presentation</vt:lpstr>
      <vt:lpstr>PowerPoint Presentation</vt:lpstr>
      <vt:lpstr>PowerPoint Presentation</vt:lpstr>
      <vt:lpstr>PowerPoint Presentation</vt:lpstr>
      <vt:lpstr>PowerPoint Presentation</vt:lpstr>
      <vt:lpstr>THUỘC TÍNH TYPE (tt)</vt:lpstr>
      <vt:lpstr> THUỘC TÍNH TYPE (tt)</vt:lpstr>
      <vt:lpstr>PowerPoint Presentation</vt:lpstr>
      <vt:lpstr>PowerPoint Presentation</vt:lpstr>
      <vt:lpstr>PowerPoint Presentation</vt:lpstr>
      <vt:lpstr>SESSIONS (tt)</vt:lpstr>
      <vt:lpstr>PowerPoint Presentation</vt:lpstr>
      <vt:lpstr>PowerPoint Presentation</vt:lpstr>
      <vt:lpstr>PowerPoint Presentation</vt:lpstr>
      <vt:lpstr> O/R MAPPING (tt)</vt:lpstr>
      <vt:lpstr> O/R MAPPING (tt)</vt:lpstr>
      <vt:lpstr>PowerPoint Presentation</vt:lpstr>
      <vt:lpstr>PowerPoint Presentation</vt:lpstr>
      <vt:lpstr>PowerPoint Presentation</vt:lpstr>
      <vt:lpstr>PowerPoint Presentation</vt:lpstr>
      <vt:lpstr>PowerPoint Presentation</vt:lpstr>
      <vt:lpstr>13. CRITERIA QUERY</vt:lpstr>
      <vt:lpstr>CRITERIA QUERY (tt)</vt:lpstr>
      <vt:lpstr>CRITERIA QUERY (tt)</vt:lpstr>
      <vt:lpstr>CRITERIA QUERY (tt)</vt:lpstr>
      <vt:lpstr>CRITERIA QUERY (tt)</vt:lpstr>
      <vt:lpstr>CRITERIA QUERY (tt)</vt:lpstr>
      <vt:lpstr>PowerPoint Presentation</vt:lpstr>
      <vt:lpstr>14. NATIVE SQL </vt:lpstr>
      <vt:lpstr>PowerPoint Presentation</vt:lpstr>
      <vt:lpstr>PowerPoint Presentation</vt:lpstr>
      <vt:lpstr>PowerPoint Presentation</vt:lpstr>
      <vt:lpstr>BỘ NHỚ CACHE (tt)</vt:lpstr>
      <vt:lpstr>BỘ NHỚ CACHE (tt)</vt:lpstr>
      <vt:lpstr>PowerPoint Presentation</vt:lpstr>
      <vt:lpstr>BỘ NHỚ CACHE (tt)</vt:lpstr>
      <vt:lpstr>BỘ NHỚ CACHE (tt)</vt:lpstr>
      <vt:lpstr>PowerPoint Presentation</vt:lpstr>
      <vt:lpstr>PowerPoint Presentation</vt:lpstr>
      <vt:lpstr>PowerPoint Presentation</vt:lpstr>
      <vt:lpstr>BATCH PROCESSING (tt) </vt:lpstr>
      <vt:lpstr>BATCH PROCESSING (tt) </vt:lpstr>
      <vt:lpstr>PowerPoint Presentation</vt:lpstr>
      <vt:lpstr>BATCH PROCESSING (tt) </vt:lpstr>
      <vt:lpstr>PowerPoint Presentation</vt:lpstr>
      <vt:lpstr>INTERCEPTORS (tt)</vt:lpstr>
      <vt:lpstr>INTERCEPTORS (tt)</vt:lpstr>
      <vt:lpstr>INTERCEPTORS (tt)</vt:lpstr>
      <vt:lpstr>PowerPoint Presentation</vt:lpstr>
    </vt:vector>
  </TitlesOfParts>
  <Company>Presentation Magazine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Note pad and pen business PowerPoint template</dc:title>
  <dc:creator>Presentation Magazine</dc:creator>
  <cp:lastModifiedBy>Windows User</cp:lastModifiedBy>
  <cp:revision>265</cp:revision>
  <dcterms:modified xsi:type="dcterms:W3CDTF">2019-10-10T05:42:23Z</dcterms:modified>
</cp:coreProperties>
</file>