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35"/>
  </p:notesMasterIdLst>
  <p:handoutMasterIdLst>
    <p:handoutMasterId r:id="rId36"/>
  </p:handoutMasterIdLst>
  <p:sldIdLst>
    <p:sldId id="257" r:id="rId2"/>
    <p:sldId id="290" r:id="rId3"/>
    <p:sldId id="291" r:id="rId4"/>
    <p:sldId id="296" r:id="rId5"/>
    <p:sldId id="292" r:id="rId6"/>
    <p:sldId id="293" r:id="rId7"/>
    <p:sldId id="294" r:id="rId8"/>
    <p:sldId id="295" r:id="rId9"/>
    <p:sldId id="297" r:id="rId10"/>
    <p:sldId id="298" r:id="rId11"/>
    <p:sldId id="299" r:id="rId12"/>
    <p:sldId id="300" r:id="rId13"/>
    <p:sldId id="301" r:id="rId14"/>
    <p:sldId id="302" r:id="rId15"/>
    <p:sldId id="303" r:id="rId16"/>
    <p:sldId id="304" r:id="rId17"/>
    <p:sldId id="305" r:id="rId18"/>
    <p:sldId id="306" r:id="rId19"/>
    <p:sldId id="308" r:id="rId20"/>
    <p:sldId id="309" r:id="rId21"/>
    <p:sldId id="310" r:id="rId22"/>
    <p:sldId id="311" r:id="rId23"/>
    <p:sldId id="313" r:id="rId24"/>
    <p:sldId id="316" r:id="rId25"/>
    <p:sldId id="317" r:id="rId26"/>
    <p:sldId id="318" r:id="rId27"/>
    <p:sldId id="319" r:id="rId28"/>
    <p:sldId id="320" r:id="rId29"/>
    <p:sldId id="321" r:id="rId30"/>
    <p:sldId id="322" r:id="rId31"/>
    <p:sldId id="323" r:id="rId32"/>
    <p:sldId id="324" r:id="rId33"/>
    <p:sldId id="32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 Dinh Ngoc Thanh" initials="MDNT" lastIdx="1" clrIdx="0">
    <p:extLst>
      <p:ext uri="{19B8F6BF-5375-455C-9EA6-DF929625EA0E}">
        <p15:presenceInfo xmlns:p15="http://schemas.microsoft.com/office/powerpoint/2012/main" userId="faecc01c08177b38" providerId="Windows Live"/>
      </p:ext>
    </p:extLst>
  </p:cmAuthor>
  <p:cmAuthor id="2" name="HoangNhan" initials="H" lastIdx="1" clrIdx="1">
    <p:extLst>
      <p:ext uri="{19B8F6BF-5375-455C-9EA6-DF929625EA0E}">
        <p15:presenceInfo xmlns:p15="http://schemas.microsoft.com/office/powerpoint/2012/main" userId="HoangN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1C4"/>
    <a:srgbClr val="32599E"/>
    <a:srgbClr val="3E6DC2"/>
    <a:srgbClr val="3660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89228" autoAdjust="0"/>
  </p:normalViewPr>
  <p:slideViewPr>
    <p:cSldViewPr snapToGrid="0">
      <p:cViewPr varScale="1">
        <p:scale>
          <a:sx n="66" d="100"/>
          <a:sy n="66" d="100"/>
        </p:scale>
        <p:origin x="1224"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016DDC-E0B8-4E84-97F0-788DF03F4CDF}" type="datetimeFigureOut">
              <a:rPr lang="en-US" smtClean="0"/>
              <a:t>10/24/2013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D766E4-23BC-4389-8A45-8BA0246143EE}" type="slidenum">
              <a:rPr lang="en-US" smtClean="0"/>
              <a:t>‹#›</a:t>
            </a:fld>
            <a:endParaRPr lang="en-US"/>
          </a:p>
        </p:txBody>
      </p:sp>
    </p:spTree>
    <p:extLst>
      <p:ext uri="{BB962C8B-B14F-4D97-AF65-F5344CB8AC3E}">
        <p14:creationId xmlns:p14="http://schemas.microsoft.com/office/powerpoint/2010/main" val="31529113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4034D-8D87-40E0-BCC3-1D3EF6E0DAB1}" type="datetimeFigureOut">
              <a:rPr lang="en-US" smtClean="0"/>
              <a:t>10/24/2013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B9B04-5F5A-454B-8A55-3195F2D8B469}" type="slidenum">
              <a:rPr lang="en-US" smtClean="0"/>
              <a:t>‹#›</a:t>
            </a:fld>
            <a:endParaRPr lang="en-US"/>
          </a:p>
        </p:txBody>
      </p:sp>
    </p:spTree>
    <p:extLst>
      <p:ext uri="{BB962C8B-B14F-4D97-AF65-F5344CB8AC3E}">
        <p14:creationId xmlns:p14="http://schemas.microsoft.com/office/powerpoint/2010/main" val="278277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1</a:t>
            </a:fld>
            <a:endParaRPr lang="en-US"/>
          </a:p>
        </p:txBody>
      </p:sp>
    </p:spTree>
    <p:extLst>
      <p:ext uri="{BB962C8B-B14F-4D97-AF65-F5344CB8AC3E}">
        <p14:creationId xmlns:p14="http://schemas.microsoft.com/office/powerpoint/2010/main" val="2520721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B9B04-5F5A-454B-8A55-3195F2D8B469}" type="slidenum">
              <a:rPr lang="en-US" smtClean="0"/>
              <a:t>15</a:t>
            </a:fld>
            <a:endParaRPr lang="en-US"/>
          </a:p>
        </p:txBody>
      </p:sp>
    </p:spTree>
    <p:extLst>
      <p:ext uri="{BB962C8B-B14F-4D97-AF65-F5344CB8AC3E}">
        <p14:creationId xmlns:p14="http://schemas.microsoft.com/office/powerpoint/2010/main" val="262878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18</a:t>
            </a:fld>
            <a:endParaRPr lang="en-US"/>
          </a:p>
        </p:txBody>
      </p:sp>
    </p:spTree>
    <p:extLst>
      <p:ext uri="{BB962C8B-B14F-4D97-AF65-F5344CB8AC3E}">
        <p14:creationId xmlns:p14="http://schemas.microsoft.com/office/powerpoint/2010/main" val="2207051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Nói</a:t>
            </a:r>
            <a:r>
              <a:rPr lang="en-US" baseline="0" smtClean="0"/>
              <a:t> về định lý fermat</a:t>
            </a:r>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22</a:t>
            </a:fld>
            <a:endParaRPr lang="en-US"/>
          </a:p>
        </p:txBody>
      </p:sp>
    </p:spTree>
    <p:extLst>
      <p:ext uri="{BB962C8B-B14F-4D97-AF65-F5344CB8AC3E}">
        <p14:creationId xmlns:p14="http://schemas.microsoft.com/office/powerpoint/2010/main" val="520798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Nói</a:t>
            </a:r>
            <a:r>
              <a:rPr lang="en-US" baseline="0" smtClean="0"/>
              <a:t> về boruka</a:t>
            </a:r>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24</a:t>
            </a:fld>
            <a:endParaRPr lang="en-US"/>
          </a:p>
        </p:txBody>
      </p:sp>
    </p:spTree>
    <p:extLst>
      <p:ext uri="{BB962C8B-B14F-4D97-AF65-F5344CB8AC3E}">
        <p14:creationId xmlns:p14="http://schemas.microsoft.com/office/powerpoint/2010/main" val="5400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28</a:t>
            </a:fld>
            <a:endParaRPr lang="en-US"/>
          </a:p>
        </p:txBody>
      </p:sp>
    </p:spTree>
    <p:extLst>
      <p:ext uri="{BB962C8B-B14F-4D97-AF65-F5344CB8AC3E}">
        <p14:creationId xmlns:p14="http://schemas.microsoft.com/office/powerpoint/2010/main" val="472526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29</a:t>
            </a:fld>
            <a:endParaRPr lang="en-US"/>
          </a:p>
        </p:txBody>
      </p:sp>
    </p:spTree>
    <p:extLst>
      <p:ext uri="{BB962C8B-B14F-4D97-AF65-F5344CB8AC3E}">
        <p14:creationId xmlns:p14="http://schemas.microsoft.com/office/powerpoint/2010/main" val="1829532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30</a:t>
            </a:fld>
            <a:endParaRPr lang="en-US"/>
          </a:p>
        </p:txBody>
      </p:sp>
    </p:spTree>
    <p:extLst>
      <p:ext uri="{BB962C8B-B14F-4D97-AF65-F5344CB8AC3E}">
        <p14:creationId xmlns:p14="http://schemas.microsoft.com/office/powerpoint/2010/main" val="1148711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31</a:t>
            </a:fld>
            <a:endParaRPr lang="en-US"/>
          </a:p>
        </p:txBody>
      </p:sp>
    </p:spTree>
    <p:extLst>
      <p:ext uri="{BB962C8B-B14F-4D97-AF65-F5344CB8AC3E}">
        <p14:creationId xmlns:p14="http://schemas.microsoft.com/office/powerpoint/2010/main" val="1354345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32</a:t>
            </a:fld>
            <a:endParaRPr lang="en-US"/>
          </a:p>
        </p:txBody>
      </p:sp>
    </p:spTree>
    <p:extLst>
      <p:ext uri="{BB962C8B-B14F-4D97-AF65-F5344CB8AC3E}">
        <p14:creationId xmlns:p14="http://schemas.microsoft.com/office/powerpoint/2010/main" val="2063857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33</a:t>
            </a:fld>
            <a:endParaRPr lang="en-US"/>
          </a:p>
        </p:txBody>
      </p:sp>
    </p:spTree>
    <p:extLst>
      <p:ext uri="{BB962C8B-B14F-4D97-AF65-F5344CB8AC3E}">
        <p14:creationId xmlns:p14="http://schemas.microsoft.com/office/powerpoint/2010/main" val="125755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2</a:t>
            </a:fld>
            <a:endParaRPr lang="en-US"/>
          </a:p>
        </p:txBody>
      </p:sp>
    </p:spTree>
    <p:extLst>
      <p:ext uri="{BB962C8B-B14F-4D97-AF65-F5344CB8AC3E}">
        <p14:creationId xmlns:p14="http://schemas.microsoft.com/office/powerpoint/2010/main" val="1065373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3</a:t>
            </a:fld>
            <a:endParaRPr lang="en-US"/>
          </a:p>
        </p:txBody>
      </p:sp>
    </p:spTree>
    <p:extLst>
      <p:ext uri="{BB962C8B-B14F-4D97-AF65-F5344CB8AC3E}">
        <p14:creationId xmlns:p14="http://schemas.microsoft.com/office/powerpoint/2010/main" val="106557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B9B04-5F5A-454B-8A55-3195F2D8B469}" type="slidenum">
              <a:rPr lang="en-US" smtClean="0"/>
              <a:t>4</a:t>
            </a:fld>
            <a:endParaRPr lang="en-US"/>
          </a:p>
        </p:txBody>
      </p:sp>
    </p:spTree>
    <p:extLst>
      <p:ext uri="{BB962C8B-B14F-4D97-AF65-F5344CB8AC3E}">
        <p14:creationId xmlns:p14="http://schemas.microsoft.com/office/powerpoint/2010/main" val="29153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Nghiên</a:t>
            </a:r>
            <a:r>
              <a:rPr lang="en-US" baseline="0" dirty="0" smtClean="0"/>
              <a:t> </a:t>
            </a:r>
            <a:r>
              <a:rPr lang="en-US" baseline="0" dirty="0" err="1" smtClean="0"/>
              <a:t>cứu</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loại</a:t>
            </a:r>
            <a:r>
              <a:rPr lang="en-US" baseline="0" dirty="0" smtClean="0"/>
              <a:t> </a:t>
            </a:r>
            <a:r>
              <a:rPr lang="en-US" baseline="0" dirty="0" err="1" smtClean="0"/>
              <a:t>các</a:t>
            </a:r>
            <a:r>
              <a:rPr lang="en-US" baseline="0" dirty="0" smtClean="0"/>
              <a:t> </a:t>
            </a:r>
            <a:r>
              <a:rPr lang="en-US" baseline="0" dirty="0" err="1" smtClean="0"/>
              <a:t>gt</a:t>
            </a:r>
            <a:r>
              <a:rPr lang="en-US" baseline="0" dirty="0" smtClean="0"/>
              <a:t> </a:t>
            </a:r>
            <a:r>
              <a:rPr lang="en-US" baseline="0" dirty="0" err="1" smtClean="0"/>
              <a:t>ngẫu</a:t>
            </a:r>
            <a:r>
              <a:rPr lang="en-US" baseline="0" dirty="0" smtClean="0"/>
              <a:t> </a:t>
            </a:r>
            <a:r>
              <a:rPr lang="en-US" baseline="0" dirty="0" err="1" smtClean="0"/>
              <a:t>nhiên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55B9B04-5F5A-454B-8A55-3195F2D8B469}" type="slidenum">
              <a:rPr lang="en-US" smtClean="0"/>
              <a:t>5</a:t>
            </a:fld>
            <a:endParaRPr lang="en-US"/>
          </a:p>
        </p:txBody>
      </p:sp>
    </p:spTree>
    <p:extLst>
      <p:ext uri="{BB962C8B-B14F-4D97-AF65-F5344CB8AC3E}">
        <p14:creationId xmlns:p14="http://schemas.microsoft.com/office/powerpoint/2010/main" val="2015178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Phân</a:t>
            </a:r>
            <a:r>
              <a:rPr lang="en-US" baseline="0" dirty="0" smtClean="0"/>
              <a:t> </a:t>
            </a:r>
            <a:r>
              <a:rPr lang="en-US" baseline="0" dirty="0" err="1" smtClean="0"/>
              <a:t>tích</a:t>
            </a:r>
            <a:r>
              <a:rPr lang="en-US" baseline="0" dirty="0" smtClean="0"/>
              <a:t> </a:t>
            </a:r>
            <a:r>
              <a:rPr lang="en-US" baseline="0" dirty="0" err="1" smtClean="0"/>
              <a:t>cái</a:t>
            </a:r>
            <a:r>
              <a:rPr lang="en-US" baseline="0" dirty="0" smtClean="0"/>
              <a:t> </a:t>
            </a:r>
            <a:r>
              <a:rPr lang="en-US" baseline="0" dirty="0" err="1" smtClean="0"/>
              <a:t>hình</a:t>
            </a:r>
            <a:endParaRPr lang="en-US" baseline="0" dirty="0" smtClean="0"/>
          </a:p>
          <a:p>
            <a:r>
              <a:rPr lang="en-US" baseline="0" dirty="0" smtClean="0"/>
              <a:t>Ở </a:t>
            </a:r>
            <a:r>
              <a:rPr lang="en-US" baseline="0" dirty="0" err="1" smtClean="0"/>
              <a:t>phần</a:t>
            </a:r>
            <a:r>
              <a:rPr lang="en-US" baseline="0" dirty="0" smtClean="0"/>
              <a:t> </a:t>
            </a:r>
            <a:r>
              <a:rPr lang="en-US" baseline="0" dirty="0" err="1" smtClean="0"/>
              <a:t>sau</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phần</a:t>
            </a:r>
            <a:r>
              <a:rPr lang="en-US" baseline="0" dirty="0" smtClean="0"/>
              <a:t> demo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rõ</a:t>
            </a:r>
            <a:r>
              <a:rPr lang="en-US" baseline="0" dirty="0" smtClean="0"/>
              <a:t> </a:t>
            </a:r>
            <a:r>
              <a:rPr lang="en-US" baseline="0" dirty="0" err="1" smtClean="0"/>
              <a:t>ưu</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855B9B04-5F5A-454B-8A55-3195F2D8B469}" type="slidenum">
              <a:rPr lang="en-US" smtClean="0"/>
              <a:t>7</a:t>
            </a:fld>
            <a:endParaRPr lang="en-US"/>
          </a:p>
        </p:txBody>
      </p:sp>
    </p:spTree>
    <p:extLst>
      <p:ext uri="{BB962C8B-B14F-4D97-AF65-F5344CB8AC3E}">
        <p14:creationId xmlns:p14="http://schemas.microsoft.com/office/powerpoint/2010/main" val="3132194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Gt</a:t>
            </a:r>
            <a:r>
              <a:rPr lang="en-US" dirty="0" smtClean="0"/>
              <a:t> </a:t>
            </a:r>
            <a:r>
              <a:rPr lang="en-US" dirty="0" err="1" smtClean="0"/>
              <a:t>sơ</a:t>
            </a:r>
            <a:r>
              <a:rPr lang="en-US" baseline="0" dirty="0" smtClean="0"/>
              <a:t> lich </a:t>
            </a:r>
            <a:r>
              <a:rPr lang="en-US" baseline="0" dirty="0" err="1" smtClean="0"/>
              <a:t>su</a:t>
            </a:r>
            <a:endParaRPr lang="en-US" dirty="0"/>
          </a:p>
        </p:txBody>
      </p:sp>
      <p:sp>
        <p:nvSpPr>
          <p:cNvPr id="4" name="Slide Number Placeholder 3"/>
          <p:cNvSpPr>
            <a:spLocks noGrp="1"/>
          </p:cNvSpPr>
          <p:nvPr>
            <p:ph type="sldNum" sz="quarter" idx="10"/>
          </p:nvPr>
        </p:nvSpPr>
        <p:spPr/>
        <p:txBody>
          <a:bodyPr/>
          <a:lstStyle/>
          <a:p>
            <a:fld id="{855B9B04-5F5A-454B-8A55-3195F2D8B469}" type="slidenum">
              <a:rPr lang="en-US" smtClean="0"/>
              <a:t>10</a:t>
            </a:fld>
            <a:endParaRPr lang="en-US"/>
          </a:p>
        </p:txBody>
      </p:sp>
    </p:spTree>
    <p:extLst>
      <p:ext uri="{BB962C8B-B14F-4D97-AF65-F5344CB8AC3E}">
        <p14:creationId xmlns:p14="http://schemas.microsoft.com/office/powerpoint/2010/main" val="373355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Những</a:t>
            </a:r>
            <a:r>
              <a:rPr lang="en-US" dirty="0" smtClean="0"/>
              <a:t> </a:t>
            </a:r>
            <a:r>
              <a:rPr lang="en-US" dirty="0" err="1" smtClean="0"/>
              <a:t>bt</a:t>
            </a:r>
            <a:r>
              <a:rPr lang="en-US" dirty="0" smtClean="0"/>
              <a:t> </a:t>
            </a:r>
            <a:r>
              <a:rPr lang="en-US" dirty="0" err="1" smtClean="0"/>
              <a:t>chúng</a:t>
            </a:r>
            <a:r>
              <a:rPr lang="en-US" baseline="0" dirty="0" smtClean="0"/>
              <a:t> </a:t>
            </a:r>
            <a:r>
              <a:rPr lang="en-US" baseline="0" dirty="0" err="1" smtClean="0"/>
              <a:t>em</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gồm</a:t>
            </a:r>
            <a:r>
              <a:rPr lang="en-US" baseline="0" dirty="0" smtClean="0"/>
              <a:t> </a:t>
            </a:r>
            <a:r>
              <a:rPr lang="en-US" baseline="0" dirty="0" err="1" smtClean="0"/>
              <a:t>có</a:t>
            </a:r>
            <a:endParaRPr lang="en-US" dirty="0"/>
          </a:p>
        </p:txBody>
      </p:sp>
      <p:sp>
        <p:nvSpPr>
          <p:cNvPr id="4" name="Slide Number Placeholder 3"/>
          <p:cNvSpPr>
            <a:spLocks noGrp="1"/>
          </p:cNvSpPr>
          <p:nvPr>
            <p:ph type="sldNum" sz="quarter" idx="10"/>
          </p:nvPr>
        </p:nvSpPr>
        <p:spPr/>
        <p:txBody>
          <a:bodyPr/>
          <a:lstStyle/>
          <a:p>
            <a:fld id="{855B9B04-5F5A-454B-8A55-3195F2D8B469}" type="slidenum">
              <a:rPr lang="en-US" smtClean="0"/>
              <a:t>13</a:t>
            </a:fld>
            <a:endParaRPr lang="en-US"/>
          </a:p>
        </p:txBody>
      </p:sp>
    </p:spTree>
    <p:extLst>
      <p:ext uri="{BB962C8B-B14F-4D97-AF65-F5344CB8AC3E}">
        <p14:creationId xmlns:p14="http://schemas.microsoft.com/office/powerpoint/2010/main" val="2499489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Mặc</a:t>
            </a:r>
            <a:r>
              <a:rPr lang="en-US" dirty="0" smtClean="0"/>
              <a:t> </a:t>
            </a:r>
            <a:r>
              <a:rPr lang="en-US" dirty="0" err="1" smtClean="0"/>
              <a:t>dù</a:t>
            </a:r>
            <a:r>
              <a:rPr lang="en-US" baseline="0" dirty="0" smtClean="0"/>
              <a:t> </a:t>
            </a:r>
            <a:r>
              <a:rPr lang="en-US" baseline="0" dirty="0" err="1" smtClean="0"/>
              <a:t>chốt</a:t>
            </a:r>
            <a:r>
              <a:rPr lang="en-US" baseline="0" dirty="0" smtClean="0"/>
              <a:t> </a:t>
            </a:r>
            <a:r>
              <a:rPr lang="en-US" baseline="0" dirty="0" err="1" smtClean="0"/>
              <a:t>chọn</a:t>
            </a:r>
            <a:r>
              <a:rPr lang="en-US" baseline="0" dirty="0" smtClean="0"/>
              <a:t> </a:t>
            </a:r>
            <a:r>
              <a:rPr lang="en-US" baseline="0" dirty="0" err="1" smtClean="0"/>
              <a:t>nn</a:t>
            </a:r>
            <a:r>
              <a:rPr lang="en-US" baseline="0" dirty="0" smtClean="0"/>
              <a:t> </a:t>
            </a:r>
            <a:r>
              <a:rPr lang="en-US" baseline="0" dirty="0" err="1" smtClean="0"/>
              <a:t>nhưng</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bt</a:t>
            </a:r>
            <a:r>
              <a:rPr lang="en-US" baseline="0" dirty="0" smtClean="0"/>
              <a:t> </a:t>
            </a:r>
            <a:r>
              <a:rPr lang="en-US" baseline="0" dirty="0" err="1" smtClean="0"/>
              <a:t>lun</a:t>
            </a:r>
            <a:r>
              <a:rPr lang="en-US" baseline="0" dirty="0" smtClean="0"/>
              <a:t> </a:t>
            </a:r>
            <a:r>
              <a:rPr lang="en-US" baseline="0" dirty="0" err="1" smtClean="0"/>
              <a:t>đc</a:t>
            </a:r>
            <a:r>
              <a:rPr lang="en-US" baseline="0" dirty="0" smtClean="0"/>
              <a:t> </a:t>
            </a:r>
            <a:r>
              <a:rPr lang="en-US" baseline="0" dirty="0" err="1" smtClean="0"/>
              <a:t>sắp</a:t>
            </a:r>
            <a:r>
              <a:rPr lang="en-US" baseline="0" dirty="0" smtClean="0"/>
              <a:t> </a:t>
            </a:r>
            <a:r>
              <a:rPr lang="en-US" baseline="0" dirty="0" err="1" smtClean="0"/>
              <a:t>xếp</a:t>
            </a:r>
            <a:endParaRPr lang="en-US" dirty="0"/>
          </a:p>
        </p:txBody>
      </p:sp>
      <p:sp>
        <p:nvSpPr>
          <p:cNvPr id="4" name="Slide Number Placeholder 3"/>
          <p:cNvSpPr>
            <a:spLocks noGrp="1"/>
          </p:cNvSpPr>
          <p:nvPr>
            <p:ph type="sldNum" sz="quarter" idx="10"/>
          </p:nvPr>
        </p:nvSpPr>
        <p:spPr/>
        <p:txBody>
          <a:bodyPr/>
          <a:lstStyle/>
          <a:p>
            <a:fld id="{855B9B04-5F5A-454B-8A55-3195F2D8B469}" type="slidenum">
              <a:rPr lang="en-US" smtClean="0"/>
              <a:t>14</a:t>
            </a:fld>
            <a:endParaRPr lang="en-US"/>
          </a:p>
        </p:txBody>
      </p:sp>
    </p:spTree>
    <p:extLst>
      <p:ext uri="{BB962C8B-B14F-4D97-AF65-F5344CB8AC3E}">
        <p14:creationId xmlns:p14="http://schemas.microsoft.com/office/powerpoint/2010/main" val="111570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110EFB-A160-4ABA-A744-B15207CEF107}" type="datetime1">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1782885796"/>
      </p:ext>
    </p:extLst>
  </p:cSld>
  <p:clrMapOvr>
    <a:masterClrMapping/>
  </p:clrMapOvr>
  <p:transition spd="med">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77116B-C904-46FC-A402-0DB999ED2CFB}" type="datetime1">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3232612958"/>
      </p:ext>
    </p:extLst>
  </p:cSld>
  <p:clrMapOvr>
    <a:masterClrMapping/>
  </p:clrMapOvr>
  <p:transition spd="med">
    <p:pull/>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914F8-44E6-4E03-8D74-E229774333EA}" type="datetime1">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2395132908"/>
      </p:ext>
    </p:extLst>
  </p:cSld>
  <p:clrMapOvr>
    <a:masterClrMapping/>
  </p:clrMapOvr>
  <p:transition spd="med">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A276DA-7FFE-4B5C-A7B7-7AF1619CEF18}" type="datetime1">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ctr">
              <a:defRPr sz="2000"/>
            </a:lvl1pPr>
          </a:lstStyle>
          <a:p>
            <a:fld id="{5E54F205-0387-455D-ACDC-39AE519BD285}" type="slidenum">
              <a:rPr lang="en-US" smtClean="0"/>
              <a:pPr/>
              <a:t>‹#›</a:t>
            </a:fld>
            <a:endParaRPr lang="en-US"/>
          </a:p>
        </p:txBody>
      </p:sp>
    </p:spTree>
    <p:extLst>
      <p:ext uri="{BB962C8B-B14F-4D97-AF65-F5344CB8AC3E}">
        <p14:creationId xmlns:p14="http://schemas.microsoft.com/office/powerpoint/2010/main" val="1172490358"/>
      </p:ext>
    </p:extLst>
  </p:cSld>
  <p:clrMapOvr>
    <a:masterClrMapping/>
  </p:clrMapOvr>
  <p:transition spd="med">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EC5820-CAC6-489F-86CF-705C640C4F2C}" type="datetime1">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2636675600"/>
      </p:ext>
    </p:extLst>
  </p:cSld>
  <p:clrMapOvr>
    <a:masterClrMapping/>
  </p:clrMapOvr>
  <p:transition spd="med">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79A9FC-2114-4180-8037-92E02A3D0C73}" type="datetime1">
              <a:rPr lang="en-US" smtClean="0"/>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2509946510"/>
      </p:ext>
    </p:extLst>
  </p:cSld>
  <p:clrMapOvr>
    <a:masterClrMapping/>
  </p:clrMapOvr>
  <p:transition spd="med">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86071C-BDB4-4D06-AD4A-1A633AC0AA6A}" type="datetime1">
              <a:rPr lang="en-US" smtClean="0"/>
              <a:t>10/24/2013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4205403223"/>
      </p:ext>
    </p:extLst>
  </p:cSld>
  <p:clrMapOvr>
    <a:masterClrMapping/>
  </p:clrMapOvr>
  <p:transition spd="med">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94A88-E820-48F6-BBE3-39DE400A318A}" type="datetime1">
              <a:rPr lang="en-US" smtClean="0"/>
              <a:t>10/24/2013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362888815"/>
      </p:ext>
    </p:extLst>
  </p:cSld>
  <p:clrMapOvr>
    <a:masterClrMapping/>
  </p:clrMapOvr>
  <p:transition spd="med">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B0283-7492-4DCF-81C4-F9427D7EFA41}" type="datetime1">
              <a:rPr lang="en-US" smtClean="0"/>
              <a:t>10/24/2013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1646421487"/>
      </p:ext>
    </p:extLst>
  </p:cSld>
  <p:clrMapOvr>
    <a:masterClrMapping/>
  </p:clrMapOvr>
  <p:transition spd="med">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F6622-6667-4F7E-8431-CAA3DFB82C01}" type="datetime1">
              <a:rPr lang="en-US" smtClean="0"/>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3033145657"/>
      </p:ext>
    </p:extLst>
  </p:cSld>
  <p:clrMapOvr>
    <a:masterClrMapping/>
  </p:clrMapOvr>
  <p:transition spd="med">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1F681-7583-408D-BD8F-3142C9D666BE}" type="datetime1">
              <a:rPr lang="en-US" smtClean="0"/>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967250172"/>
      </p:ext>
    </p:extLst>
  </p:cSld>
  <p:clrMapOvr>
    <a:masterClrMapping/>
  </p:clrMapOvr>
  <p:transition spd="med">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FFF55F-1990-421C-8BBD-3F313AE3DD4C}" type="datetime1">
              <a:rPr lang="en-US" smtClean="0"/>
              <a:t>10/24/2013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54F205-0387-455D-ACDC-39AE519BD285}" type="slidenum">
              <a:rPr lang="en-US" smtClean="0"/>
              <a:t>‹#›</a:t>
            </a:fld>
            <a:endParaRPr lang="en-US"/>
          </a:p>
        </p:txBody>
      </p:sp>
    </p:spTree>
    <p:extLst>
      <p:ext uri="{BB962C8B-B14F-4D97-AF65-F5344CB8AC3E}">
        <p14:creationId xmlns:p14="http://schemas.microsoft.com/office/powerpoint/2010/main" val="18989051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spd="med">
    <p:pull/>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8128" y="857754"/>
            <a:ext cx="8307222" cy="2387600"/>
          </a:xfrm>
        </p:spPr>
        <p:txBody>
          <a:bodyPr>
            <a:normAutofit/>
          </a:bodyPr>
          <a:lstStyle/>
          <a:p>
            <a:r>
              <a:rPr lang="en-US" err="1" smtClean="0">
                <a:latin typeface="Times New Roman" panose="02020603050405020304" pitchFamily="18" charset="0"/>
                <a:cs typeface="Times New Roman" panose="02020603050405020304" pitchFamily="18" charset="0"/>
              </a:rPr>
              <a:t>Nghiên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Cứu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Giải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Thuật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Ngẫu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Nhiên</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79928" y="3640665"/>
            <a:ext cx="5674058" cy="2715686"/>
          </a:xfrm>
        </p:spPr>
        <p:txBody>
          <a:bodyPr>
            <a:normAutofit/>
          </a:bodyPr>
          <a:lstStyle/>
          <a:p>
            <a:pPr algn="l">
              <a:lnSpc>
                <a:spcPct val="150000"/>
              </a:lnSpc>
            </a:pPr>
            <a:r>
              <a:rPr lang="en-US" sz="2400" err="1">
                <a:latin typeface="Times New Roman" panose="02020603050405020304" pitchFamily="18" charset="0"/>
                <a:cs typeface="Times New Roman" panose="02020603050405020304" pitchFamily="18" charset="0"/>
              </a:rPr>
              <a:t>Thực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hiện</a:t>
            </a:r>
            <a:r>
              <a:rPr lang="en-US" sz="2400">
                <a:latin typeface="Times New Roman" panose="02020603050405020304" pitchFamily="18" charset="0"/>
                <a:cs typeface="Times New Roman" panose="02020603050405020304" pitchFamily="18" charset="0"/>
              </a:rPr>
              <a:t>:</a:t>
            </a:r>
          </a:p>
          <a:p>
            <a:pPr marL="342900" indent="-342900" algn="l">
              <a:lnSpc>
                <a:spcPct val="150000"/>
              </a:lnSpc>
              <a:buFont typeface="Arial" panose="020B0604020202020204" pitchFamily="34" charset="0"/>
              <a:buChar char="•"/>
            </a:pPr>
            <a:r>
              <a:rPr lang="en-US" sz="2400" err="1">
                <a:latin typeface="Times New Roman" panose="02020603050405020304" pitchFamily="18" charset="0"/>
                <a:cs typeface="Times New Roman" panose="02020603050405020304" pitchFamily="18" charset="0"/>
              </a:rPr>
              <a:t>Phan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Hoàng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Nhân</a:t>
            </a:r>
            <a:endParaRPr lang="en-US" sz="240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400" err="1">
                <a:latin typeface="Times New Roman" panose="02020603050405020304" pitchFamily="18" charset="0"/>
                <a:cs typeface="Times New Roman" panose="02020603050405020304" pitchFamily="18" charset="0"/>
              </a:rPr>
              <a:t>Đinh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Ngọc</a:t>
            </a:r>
            <a:r>
              <a:rPr lang="en-US" sz="2400">
                <a:latin typeface="Times New Roman" panose="02020603050405020304" pitchFamily="18" charset="0"/>
                <a:cs typeface="Times New Roman" panose="02020603050405020304" pitchFamily="18" charset="0"/>
              </a:rPr>
              <a:t> Thanh My</a:t>
            </a:r>
          </a:p>
          <a:p>
            <a:pPr algn="l">
              <a:lnSpc>
                <a:spcPct val="150000"/>
              </a:lnSpc>
            </a:pPr>
            <a:r>
              <a:rPr lang="en-US" sz="2400" err="1">
                <a:latin typeface="Times New Roman" panose="02020603050405020304" pitchFamily="18" charset="0"/>
                <a:cs typeface="Times New Roman" panose="02020603050405020304" pitchFamily="18" charset="0"/>
              </a:rPr>
              <a:t>Người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hướng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dẫn</a:t>
            </a:r>
            <a:r>
              <a:rPr lang="en-US" sz="2400">
                <a:latin typeface="Times New Roman" panose="02020603050405020304" pitchFamily="18" charset="0"/>
                <a:cs typeface="Times New Roman" panose="02020603050405020304" pitchFamily="18" charset="0"/>
              </a:rPr>
              <a:t>: TS. </a:t>
            </a:r>
            <a:r>
              <a:rPr lang="en-US" sz="2400" err="1">
                <a:latin typeface="Times New Roman" panose="02020603050405020304" pitchFamily="18" charset="0"/>
                <a:cs typeface="Times New Roman" panose="02020603050405020304" pitchFamily="18" charset="0"/>
              </a:rPr>
              <a:t>Nguyễn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Hòa</a:t>
            </a:r>
            <a:endParaRPr lang="en-US" sz="2400">
              <a:latin typeface="Times New Roman" panose="02020603050405020304" pitchFamily="18" charset="0"/>
              <a:cs typeface="Times New Roman" panose="02020603050405020304" pitchFamily="18" charset="0"/>
            </a:endParaRPr>
          </a:p>
          <a:p>
            <a:pPr lvl="2" algn="l"/>
            <a:endParaRPr lang="en-US" sz="24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13647" y="27296"/>
            <a:ext cx="9124950" cy="6843713"/>
          </a:xfrm>
          <a:prstGeom prst="rect">
            <a:avLst/>
          </a:prstGeom>
        </p:spPr>
      </p:pic>
      <p:sp>
        <p:nvSpPr>
          <p:cNvPr id="10" name="Subtitle 2"/>
          <p:cNvSpPr txBox="1">
            <a:spLocks/>
          </p:cNvSpPr>
          <p:nvPr/>
        </p:nvSpPr>
        <p:spPr>
          <a:xfrm>
            <a:off x="395786" y="86380"/>
            <a:ext cx="8458200" cy="1295400"/>
          </a:xfrm>
          <a:prstGeom prst="rect">
            <a:avLst/>
          </a:prstGeom>
        </p:spPr>
        <p:txBody>
          <a:bodyPr lIns="0" rIns="18288">
            <a:normAutofit/>
          </a:bodyPr>
          <a:lstStyle/>
          <a:p>
            <a:pPr algn="ctr" fontAlgn="base">
              <a:lnSpc>
                <a:spcPct val="90000"/>
              </a:lnSpc>
              <a:spcBef>
                <a:spcPct val="20000"/>
              </a:spcBef>
              <a:spcAft>
                <a:spcPct val="0"/>
              </a:spcAft>
              <a:buClr>
                <a:srgbClr val="E66C7D"/>
              </a:buClr>
              <a:buSzPct val="95000"/>
              <a:buFont typeface="Wingdings 2" pitchFamily="18" charset="2"/>
              <a:buNone/>
            </a:pPr>
            <a:r>
              <a:rPr lang="vi-VN" sz="2400" b="1">
                <a:solidFill>
                  <a:prstClr val="white"/>
                </a:solidFill>
                <a:effectLst>
                  <a:outerShdw blurRad="38100" dist="38100" dir="2700000" algn="tl">
                    <a:srgbClr val="000000"/>
                  </a:outerShdw>
                </a:effectLst>
                <a:latin typeface="Tahoma" pitchFamily="34" charset="0"/>
                <a:ea typeface="Tahoma" pitchFamily="34" charset="0"/>
                <a:cs typeface="Times New Roman" pitchFamily="18" charset="0"/>
              </a:rPr>
              <a:t>TRƯỜNG ĐẠI HỌC </a:t>
            </a:r>
            <a:r>
              <a:rPr lang="en-US" sz="2400" b="1" smtClean="0">
                <a:solidFill>
                  <a:prstClr val="white"/>
                </a:solidFill>
                <a:effectLst>
                  <a:outerShdw blurRad="38100" dist="38100" dir="2700000" algn="tl">
                    <a:srgbClr val="000000"/>
                  </a:outerShdw>
                </a:effectLst>
                <a:latin typeface="Tahoma" pitchFamily="34" charset="0"/>
                <a:ea typeface="Tahoma" pitchFamily="34" charset="0"/>
                <a:cs typeface="Times New Roman" pitchFamily="18" charset="0"/>
              </a:rPr>
              <a:t>SÀI GÒN</a:t>
            </a:r>
            <a:endParaRPr lang="vi-VN" sz="2400" b="1">
              <a:solidFill>
                <a:prstClr val="white"/>
              </a:solidFill>
              <a:effectLst>
                <a:outerShdw blurRad="38100" dist="38100" dir="2700000" algn="tl">
                  <a:srgbClr val="000000"/>
                </a:outerShdw>
              </a:effectLst>
              <a:latin typeface="Tahoma" pitchFamily="34" charset="0"/>
              <a:ea typeface="Tahoma" pitchFamily="34" charset="0"/>
              <a:cs typeface="Times New Roman" pitchFamily="18" charset="0"/>
            </a:endParaRPr>
          </a:p>
          <a:p>
            <a:pPr algn="ctr" fontAlgn="base">
              <a:lnSpc>
                <a:spcPct val="90000"/>
              </a:lnSpc>
              <a:spcBef>
                <a:spcPct val="20000"/>
              </a:spcBef>
              <a:spcAft>
                <a:spcPct val="0"/>
              </a:spcAft>
              <a:buClr>
                <a:srgbClr val="E66C7D"/>
              </a:buClr>
              <a:buSzPct val="95000"/>
              <a:buFont typeface="Wingdings 2" pitchFamily="18" charset="2"/>
              <a:buNone/>
            </a:pPr>
            <a:r>
              <a:rPr lang="vi-VN" sz="2400" b="1">
                <a:solidFill>
                  <a:prstClr val="white"/>
                </a:solidFill>
                <a:effectLst>
                  <a:outerShdw blurRad="38100" dist="38100" dir="2700000" algn="tl">
                    <a:srgbClr val="000000"/>
                  </a:outerShdw>
                </a:effectLst>
                <a:latin typeface="Tahoma" pitchFamily="34" charset="0"/>
                <a:ea typeface="Tahoma" pitchFamily="34" charset="0"/>
                <a:cs typeface="Times New Roman" pitchFamily="18" charset="0"/>
              </a:rPr>
              <a:t>KHOA CÔNG NGHỆ THÔNG TIN</a:t>
            </a:r>
            <a:endParaRPr lang="en-US" sz="2400" b="1">
              <a:solidFill>
                <a:prstClr val="white"/>
              </a:solidFill>
              <a:effectLst>
                <a:outerShdw blurRad="38100" dist="38100" dir="2700000" algn="tl">
                  <a:srgbClr val="000000"/>
                </a:outerShdw>
              </a:effectLst>
              <a:latin typeface="Tahoma" pitchFamily="34" charset="0"/>
              <a:ea typeface="Tahoma" pitchFamily="34" charset="0"/>
              <a:cs typeface="Times New Roman" pitchFamily="18" charset="0"/>
            </a:endParaRPr>
          </a:p>
          <a:p>
            <a:pPr algn="ctr" fontAlgn="base">
              <a:lnSpc>
                <a:spcPct val="90000"/>
              </a:lnSpc>
              <a:spcBef>
                <a:spcPct val="20000"/>
              </a:spcBef>
              <a:spcAft>
                <a:spcPct val="0"/>
              </a:spcAft>
              <a:buClr>
                <a:srgbClr val="E66C7D"/>
              </a:buClr>
              <a:buSzPct val="95000"/>
            </a:pPr>
            <a:r>
              <a:rPr lang="vi-VN" sz="2400">
                <a:solidFill>
                  <a:prstClr val="white"/>
                </a:solidFill>
                <a:effectLst>
                  <a:outerShdw blurRad="38100" dist="38100" dir="2700000" algn="tl">
                    <a:srgbClr val="000000"/>
                  </a:outerShdw>
                </a:effectLst>
                <a:latin typeface="Times New Roman" pitchFamily="18" charset="0"/>
                <a:ea typeface="Tahoma" pitchFamily="34" charset="0"/>
                <a:cs typeface="Times New Roman" pitchFamily="18" charset="0"/>
                <a:sym typeface="Wingdings" pitchFamily="2" charset="2"/>
              </a:rPr>
              <a:t></a:t>
            </a:r>
            <a:endParaRPr lang="vi-VN" sz="2400">
              <a:solidFill>
                <a:prstClr val="white"/>
              </a:solidFill>
              <a:effectLst>
                <a:outerShdw blurRad="38100" dist="38100" dir="2700000" algn="tl">
                  <a:srgbClr val="000000"/>
                </a:outerShdw>
              </a:effectLst>
              <a:latin typeface="Times New Roman" pitchFamily="18" charset="0"/>
              <a:ea typeface="Tahoma" pitchFamily="34" charset="0"/>
              <a:cs typeface="Times New Roman" pitchFamily="18" charset="0"/>
            </a:endParaRPr>
          </a:p>
          <a:p>
            <a:pPr algn="ctr" fontAlgn="base">
              <a:lnSpc>
                <a:spcPct val="90000"/>
              </a:lnSpc>
              <a:spcBef>
                <a:spcPct val="20000"/>
              </a:spcBef>
              <a:spcAft>
                <a:spcPct val="0"/>
              </a:spcAft>
              <a:buClr>
                <a:srgbClr val="E66C7D"/>
              </a:buClr>
              <a:buSzPct val="95000"/>
              <a:buFont typeface="Wingdings 2" pitchFamily="18" charset="2"/>
              <a:buNone/>
            </a:pPr>
            <a:endParaRPr lang="vi-VN" sz="1900" b="1">
              <a:solidFill>
                <a:prstClr val="white"/>
              </a:solidFill>
              <a:ea typeface="Tahoma" pitchFamily="34" charset="0"/>
              <a:cs typeface="Times New Roman" pitchFamily="18" charset="0"/>
            </a:endParaRPr>
          </a:p>
        </p:txBody>
      </p:sp>
      <p:sp>
        <p:nvSpPr>
          <p:cNvPr id="13" name="Title 1"/>
          <p:cNvSpPr txBox="1">
            <a:spLocks/>
          </p:cNvSpPr>
          <p:nvPr/>
        </p:nvSpPr>
        <p:spPr>
          <a:xfrm>
            <a:off x="1023582" y="2889980"/>
            <a:ext cx="7830403" cy="106375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defRPr/>
            </a:pPr>
            <a:r>
              <a:rPr lang="en-US" sz="40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ea typeface="Tahoma" pitchFamily="34" charset="0"/>
                <a:cs typeface="Arial" panose="020B0604020202020204" pitchFamily="34" charset="0"/>
              </a:rPr>
              <a:t>NGHIÊN CỨU VÀ ỨNG DỤNG CÁC GIẢI THUẬT NGẪU NHIÊN</a:t>
            </a:r>
            <a:endParaRPr lang="en-US"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ea typeface="Tahoma" pitchFamily="34" charset="0"/>
              <a:cs typeface="Arial" panose="020B0604020202020204" pitchFamily="34" charset="0"/>
            </a:endParaRPr>
          </a:p>
        </p:txBody>
      </p:sp>
      <p:sp>
        <p:nvSpPr>
          <p:cNvPr id="14" name="TextBox 6"/>
          <p:cNvSpPr txBox="1">
            <a:spLocks noChangeArrowheads="1"/>
          </p:cNvSpPr>
          <p:nvPr/>
        </p:nvSpPr>
        <p:spPr bwMode="auto">
          <a:xfrm>
            <a:off x="125070" y="2797459"/>
            <a:ext cx="1309688" cy="461962"/>
          </a:xfrm>
          <a:prstGeom prst="rect">
            <a:avLst/>
          </a:prstGeom>
          <a:noFill/>
          <a:ln w="9525">
            <a:noFill/>
            <a:miter lim="800000"/>
            <a:headEnd/>
            <a:tailEnd/>
          </a:ln>
        </p:spPr>
        <p:txBody>
          <a:bodyPr wrap="none">
            <a:spAutoFit/>
          </a:bodyPr>
          <a:lstStyle/>
          <a:p>
            <a:r>
              <a:rPr lang="vi-VN" sz="2400" b="1" u="sng">
                <a:latin typeface="Times New Roman" pitchFamily="18" charset="0"/>
                <a:cs typeface="Times New Roman" pitchFamily="18" charset="0"/>
              </a:rPr>
              <a:t>ĐỀ TÀI </a:t>
            </a:r>
          </a:p>
        </p:txBody>
      </p:sp>
      <p:pic>
        <p:nvPicPr>
          <p:cNvPr id="19" name="Picture 1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7057" y="172593"/>
            <a:ext cx="668022" cy="674666"/>
          </a:xfrm>
          <a:prstGeom prst="rect">
            <a:avLst/>
          </a:prstGeom>
          <a:noFill/>
        </p:spPr>
      </p:pic>
      <p:sp>
        <p:nvSpPr>
          <p:cNvPr id="21" name="Rectangle 20"/>
          <p:cNvSpPr/>
          <p:nvPr/>
        </p:nvSpPr>
        <p:spPr>
          <a:xfrm>
            <a:off x="1248620" y="1843223"/>
            <a:ext cx="6810040" cy="523220"/>
          </a:xfrm>
          <a:prstGeom prst="rect">
            <a:avLst/>
          </a:prstGeom>
          <a:noFill/>
        </p:spPr>
        <p:txBody>
          <a:bodyPr wrap="square" lIns="91440" tIns="45720" rIns="91440" bIns="45720">
            <a:spAutoFit/>
          </a:bodyPr>
          <a:lstStyle/>
          <a:p>
            <a:pPr algn="ctr"/>
            <a:r>
              <a:rPr lang="en-US" sz="2800" b="1" cap="none" spc="0" smtClean="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BÁO CÁO KHÓA LUẬN TỐT NGHIỆP</a:t>
            </a:r>
            <a:endParaRPr lang="en-US" sz="2800" b="1" cap="none" spc="0">
              <a:ln w="22225">
                <a:solidFill>
                  <a:schemeClr val="accent2"/>
                </a:solidFill>
                <a:prstDash val="solid"/>
              </a:ln>
              <a:solidFill>
                <a:schemeClr val="accent2">
                  <a:lumMod val="40000"/>
                  <a:lumOff val="60000"/>
                </a:schemeClr>
              </a:solidFill>
              <a:effectLst/>
            </a:endParaRPr>
          </a:p>
        </p:txBody>
      </p:sp>
      <p:sp>
        <p:nvSpPr>
          <p:cNvPr id="22" name="Subtitle 2"/>
          <p:cNvSpPr txBox="1">
            <a:spLocks/>
          </p:cNvSpPr>
          <p:nvPr/>
        </p:nvSpPr>
        <p:spPr>
          <a:xfrm>
            <a:off x="4804070" y="4477269"/>
            <a:ext cx="4319173" cy="2216578"/>
          </a:xfrm>
          <a:prstGeom prst="rect">
            <a:avLst/>
          </a:prstGeom>
        </p:spPr>
        <p:txBody>
          <a:bodyPr vert="horz" lIns="91440" tIns="45720" rIns="91440" bIns="45720" rtlCol="0">
            <a:normAutofit fontScale="70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50000"/>
              </a:lnSpc>
            </a:pPr>
            <a:r>
              <a:rPr lang="en-US" sz="2400" smtClean="0">
                <a:latin typeface="Arial" panose="020B0604020202020204" pitchFamily="34" charset="0"/>
                <a:cs typeface="Arial" panose="020B0604020202020204" pitchFamily="34" charset="0"/>
              </a:rPr>
              <a:t>Sinh viên thực hiện:</a:t>
            </a:r>
          </a:p>
          <a:p>
            <a:pPr marL="342900" indent="-342900" algn="l">
              <a:lnSpc>
                <a:spcPct val="150000"/>
              </a:lnSpc>
              <a:buFont typeface="Arial" panose="020B0604020202020204" pitchFamily="34" charset="0"/>
              <a:buChar char="•"/>
            </a:pPr>
            <a:r>
              <a:rPr lang="en-US" sz="2400" smtClean="0">
                <a:latin typeface="Arial" panose="020B0604020202020204" pitchFamily="34" charset="0"/>
                <a:cs typeface="Arial" panose="020B0604020202020204" pitchFamily="34" charset="0"/>
              </a:rPr>
              <a:t>Phan Hoàng Nhân</a:t>
            </a:r>
          </a:p>
          <a:p>
            <a:pPr marL="342900" indent="-342900" algn="l">
              <a:lnSpc>
                <a:spcPct val="150000"/>
              </a:lnSpc>
              <a:buFont typeface="Arial" panose="020B0604020202020204" pitchFamily="34" charset="0"/>
              <a:buChar char="•"/>
            </a:pPr>
            <a:r>
              <a:rPr lang="en-US" sz="2400" smtClean="0">
                <a:latin typeface="Arial" panose="020B0604020202020204" pitchFamily="34" charset="0"/>
                <a:cs typeface="Arial" panose="020B0604020202020204" pitchFamily="34" charset="0"/>
              </a:rPr>
              <a:t>Đinh Ngọc Thanh My</a:t>
            </a:r>
          </a:p>
          <a:p>
            <a:pPr algn="l">
              <a:lnSpc>
                <a:spcPct val="150000"/>
              </a:lnSpc>
            </a:pPr>
            <a:r>
              <a:rPr lang="en-US" sz="2400" smtClean="0">
                <a:latin typeface="Arial" panose="020B0604020202020204" pitchFamily="34" charset="0"/>
                <a:cs typeface="Arial" panose="020B0604020202020204" pitchFamily="34" charset="0"/>
              </a:rPr>
              <a:t>Giảng viên hướng dẫn: TS. Nguyễn Hòa</a:t>
            </a:r>
          </a:p>
          <a:p>
            <a:pPr lvl="2" algn="l"/>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50953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10</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0125" y="1707438"/>
            <a:ext cx="8502808" cy="4716676"/>
          </a:xfrm>
          <a:prstGeom prst="rect">
            <a:avLst/>
          </a:prstGeom>
        </p:spPr>
        <p:txBody>
          <a:bodyPr wrap="square">
            <a:spAutoFit/>
          </a:bodyPr>
          <a:lstStyle/>
          <a:p>
            <a:pPr marL="342900" indent="-342900">
              <a:lnSpc>
                <a:spcPct val="150000"/>
              </a:lnSpc>
              <a:spcAft>
                <a:spcPts val="450"/>
              </a:spcAft>
              <a:buFont typeface="Wingdings" panose="05000000000000000000" pitchFamily="2" charset="2"/>
              <a:buChar char="Ø"/>
            </a:pPr>
            <a:r>
              <a:rPr lang="vi-VN" sz="2400">
                <a:cs typeface="Arial" panose="020B0604020202020204" pitchFamily="34" charset="0"/>
              </a:rPr>
              <a:t>Lý thuyết số: bài toán kiểm tra số nguyên tố, tìm nghiệm phương trình đồng </a:t>
            </a:r>
            <a:r>
              <a:rPr lang="vi-VN" sz="2400" smtClean="0">
                <a:cs typeface="Arial" panose="020B0604020202020204" pitchFamily="34" charset="0"/>
              </a:rPr>
              <a:t>dư</a:t>
            </a:r>
            <a:r>
              <a:rPr lang="en-US" sz="2400" smtClean="0">
                <a:cs typeface="Arial" panose="020B0604020202020204" pitchFamily="34" charset="0"/>
              </a:rPr>
              <a:t>,…</a:t>
            </a:r>
            <a:r>
              <a:rPr lang="vi-VN" sz="2400" smtClean="0">
                <a:cs typeface="Arial" panose="020B0604020202020204" pitchFamily="34" charset="0"/>
              </a:rPr>
              <a:t>.</a:t>
            </a:r>
            <a:endParaRPr lang="vi-VN" sz="2400">
              <a:cs typeface="Arial" panose="020B0604020202020204" pitchFamily="34" charset="0"/>
            </a:endParaRPr>
          </a:p>
          <a:p>
            <a:pPr marL="342900" indent="-342900">
              <a:lnSpc>
                <a:spcPct val="150000"/>
              </a:lnSpc>
              <a:spcAft>
                <a:spcPts val="450"/>
              </a:spcAft>
              <a:buFont typeface="Wingdings" panose="05000000000000000000" pitchFamily="2" charset="2"/>
              <a:buChar char="Ø"/>
            </a:pPr>
            <a:r>
              <a:rPr lang="vi-VN" sz="2400">
                <a:cs typeface="Arial" panose="020B0604020202020204" pitchFamily="34" charset="0"/>
              </a:rPr>
              <a:t>Đại số: bài toán xác định tính đồng nhất của các ma trận và đa thức, hệ thống chứng minh tương </a:t>
            </a:r>
            <a:r>
              <a:rPr lang="vi-VN" sz="2400" smtClean="0">
                <a:cs typeface="Arial" panose="020B0604020202020204" pitchFamily="34" charset="0"/>
              </a:rPr>
              <a:t>tác</a:t>
            </a:r>
            <a:r>
              <a:rPr lang="en-US" sz="2400" smtClean="0">
                <a:cs typeface="Arial" panose="020B0604020202020204" pitchFamily="34" charset="0"/>
              </a:rPr>
              <a:t>,..</a:t>
            </a:r>
            <a:r>
              <a:rPr lang="vi-VN" sz="2400" smtClean="0">
                <a:cs typeface="Arial" panose="020B0604020202020204" pitchFamily="34" charset="0"/>
              </a:rPr>
              <a:t>.</a:t>
            </a:r>
            <a:endParaRPr lang="vi-VN" sz="2400">
              <a:cs typeface="Arial" panose="020B0604020202020204" pitchFamily="34" charset="0"/>
            </a:endParaRPr>
          </a:p>
          <a:p>
            <a:pPr marL="342900" indent="-342900">
              <a:lnSpc>
                <a:spcPct val="150000"/>
              </a:lnSpc>
              <a:spcAft>
                <a:spcPts val="450"/>
              </a:spcAft>
              <a:buFont typeface="Wingdings" panose="05000000000000000000" pitchFamily="2" charset="2"/>
              <a:buChar char="Ø"/>
            </a:pPr>
            <a:r>
              <a:rPr lang="vi-VN" sz="2400" smtClean="0">
                <a:cs typeface="Arial" panose="020B0604020202020204" pitchFamily="34" charset="0"/>
              </a:rPr>
              <a:t>Tìm </a:t>
            </a:r>
            <a:r>
              <a:rPr lang="vi-VN" sz="2400">
                <a:cs typeface="Arial" panose="020B0604020202020204" pitchFamily="34" charset="0"/>
              </a:rPr>
              <a:t>kiếm và sắp xếp: bài toán kiểm tra tính bằng nhau của hai xâu ký tự có độ dài lớn, so trùng mẫu, bài toán sắp xếp một dãy số (Quicksort</a:t>
            </a:r>
            <a:r>
              <a:rPr lang="vi-VN" sz="2400" smtClean="0">
                <a:cs typeface="Arial" panose="020B0604020202020204" pitchFamily="34" charset="0"/>
              </a:rPr>
              <a:t>)</a:t>
            </a:r>
            <a:r>
              <a:rPr lang="en-US" sz="2400" smtClean="0">
                <a:cs typeface="Arial" panose="020B0604020202020204" pitchFamily="34" charset="0"/>
              </a:rPr>
              <a:t>,..</a:t>
            </a:r>
            <a:r>
              <a:rPr lang="vi-VN" sz="2400" smtClean="0">
                <a:cs typeface="Arial" panose="020B0604020202020204" pitchFamily="34" charset="0"/>
              </a:rPr>
              <a:t>.</a:t>
            </a:r>
            <a:endParaRPr lang="vi-VN" sz="2400">
              <a:cs typeface="Arial" panose="020B0604020202020204" pitchFamily="34" charset="0"/>
            </a:endParaRPr>
          </a:p>
          <a:p>
            <a:pPr>
              <a:lnSpc>
                <a:spcPct val="150000"/>
              </a:lnSpc>
              <a:spcAft>
                <a:spcPts val="450"/>
              </a:spcAft>
            </a:pPr>
            <a:endParaRPr lang="en-US" sz="2400">
              <a:latin typeface="Arial" panose="020B0604020202020204" pitchFamily="34" charset="0"/>
              <a:cs typeface="Arial" panose="020B0604020202020204" pitchFamily="34" charset="0"/>
            </a:endParaRPr>
          </a:p>
        </p:txBody>
      </p:sp>
      <p:sp>
        <p:nvSpPr>
          <p:cNvPr id="12" name="Rectangle 3"/>
          <p:cNvSpPr txBox="1">
            <a:spLocks noChangeArrowheads="1"/>
          </p:cNvSpPr>
          <p:nvPr/>
        </p:nvSpPr>
        <p:spPr>
          <a:xfrm>
            <a:off x="559394" y="345460"/>
            <a:ext cx="589855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CÁC LĨNH VỰC ÁP DỤNG</a:t>
            </a:r>
          </a:p>
        </p:txBody>
      </p:sp>
      <p:sp>
        <p:nvSpPr>
          <p:cNvPr id="8" name="TextBox 7"/>
          <p:cNvSpPr txBox="1"/>
          <p:nvPr/>
        </p:nvSpPr>
        <p:spPr>
          <a:xfrm>
            <a:off x="8079475" y="6338496"/>
            <a:ext cx="418704" cy="369332"/>
          </a:xfrm>
          <a:prstGeom prst="rect">
            <a:avLst/>
          </a:prstGeom>
          <a:noFill/>
        </p:spPr>
        <p:txBody>
          <a:bodyPr wrap="none" rtlCol="0">
            <a:spAutoFit/>
          </a:bodyPr>
          <a:lstStyle/>
          <a:p>
            <a:fld id="{57A284C4-C6EF-419E-9AC9-1DBFAE6964BB}" type="slidenum">
              <a:rPr lang="en-US" smtClean="0"/>
              <a:t>10</a:t>
            </a:fld>
            <a:endParaRPr lang="en-US"/>
          </a:p>
        </p:txBody>
      </p:sp>
    </p:spTree>
    <p:extLst>
      <p:ext uri="{BB962C8B-B14F-4D97-AF65-F5344CB8AC3E}">
        <p14:creationId xmlns:p14="http://schemas.microsoft.com/office/powerpoint/2010/main" val="76847321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11</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33192" y="2087871"/>
            <a:ext cx="8502808" cy="3608680"/>
          </a:xfrm>
          <a:prstGeom prst="rect">
            <a:avLst/>
          </a:prstGeom>
        </p:spPr>
        <p:txBody>
          <a:bodyPr wrap="square">
            <a:spAutoFit/>
          </a:bodyPr>
          <a:lstStyle/>
          <a:p>
            <a:pPr marL="342900" indent="-342900">
              <a:lnSpc>
                <a:spcPct val="150000"/>
              </a:lnSpc>
              <a:spcAft>
                <a:spcPts val="450"/>
              </a:spcAft>
              <a:buFont typeface="Wingdings" panose="05000000000000000000" pitchFamily="2" charset="2"/>
              <a:buChar char="Ø"/>
            </a:pPr>
            <a:r>
              <a:rPr lang="vi-VN" sz="2400" dirty="0">
                <a:cs typeface="Arial" panose="020B0604020202020204" pitchFamily="34" charset="0"/>
              </a:rPr>
              <a:t>Lập trình toán: bài toán lập trình tuyến tính, làm </a:t>
            </a:r>
            <a:r>
              <a:rPr lang="vi-VN" sz="2400">
                <a:cs typeface="Arial" panose="020B0604020202020204" pitchFamily="34" charset="0"/>
              </a:rPr>
              <a:t>tròn </a:t>
            </a:r>
            <a:r>
              <a:rPr lang="vi-VN" sz="2400" smtClean="0">
                <a:cs typeface="Arial" panose="020B0604020202020204" pitchFamily="34" charset="0"/>
              </a:rPr>
              <a:t>số</a:t>
            </a:r>
            <a:r>
              <a:rPr lang="en-US" sz="2400" smtClean="0">
                <a:cs typeface="Arial" panose="020B0604020202020204" pitchFamily="34" charset="0"/>
              </a:rPr>
              <a:t>,..</a:t>
            </a:r>
            <a:r>
              <a:rPr lang="vi-VN" sz="2400" smtClean="0">
                <a:cs typeface="Arial" panose="020B0604020202020204" pitchFamily="34" charset="0"/>
              </a:rPr>
              <a:t>.</a:t>
            </a:r>
            <a:endParaRPr lang="en-US" sz="2400" dirty="0" smtClean="0">
              <a:cs typeface="Arial" panose="020B0604020202020204" pitchFamily="34" charset="0"/>
            </a:endParaRPr>
          </a:p>
          <a:p>
            <a:pPr marL="342900" indent="-342900">
              <a:lnSpc>
                <a:spcPct val="150000"/>
              </a:lnSpc>
              <a:spcAft>
                <a:spcPts val="450"/>
              </a:spcAft>
              <a:buFont typeface="Wingdings" panose="05000000000000000000" pitchFamily="2" charset="2"/>
              <a:buChar char="Ø"/>
            </a:pPr>
            <a:r>
              <a:rPr lang="vi-VN" sz="2400" dirty="0" smtClean="0">
                <a:cs typeface="Arial" panose="020B0604020202020204" pitchFamily="34" charset="0"/>
              </a:rPr>
              <a:t>Lý </a:t>
            </a:r>
            <a:r>
              <a:rPr lang="vi-VN" sz="2400" dirty="0">
                <a:cs typeface="Arial" panose="020B0604020202020204" pitchFamily="34" charset="0"/>
              </a:rPr>
              <a:t>thuyết đồ thị: bài toán tìm cây bao trùm nhỏ nhất, đường đi ngắn nhất, lát cắt </a:t>
            </a:r>
            <a:r>
              <a:rPr lang="vi-VN" sz="2400">
                <a:cs typeface="Arial" panose="020B0604020202020204" pitchFamily="34" charset="0"/>
              </a:rPr>
              <a:t>nhỏ </a:t>
            </a:r>
            <a:r>
              <a:rPr lang="vi-VN" sz="2400" smtClean="0">
                <a:cs typeface="Arial" panose="020B0604020202020204" pitchFamily="34" charset="0"/>
              </a:rPr>
              <a:t>nhất</a:t>
            </a:r>
            <a:r>
              <a:rPr lang="en-US" sz="2400" smtClean="0">
                <a:cs typeface="Arial" panose="020B0604020202020204" pitchFamily="34" charset="0"/>
              </a:rPr>
              <a:t>,..</a:t>
            </a:r>
            <a:r>
              <a:rPr lang="vi-VN" sz="2400" smtClean="0">
                <a:cs typeface="Arial" panose="020B0604020202020204" pitchFamily="34" charset="0"/>
              </a:rPr>
              <a:t>.</a:t>
            </a:r>
            <a:endParaRPr lang="vi-VN" sz="2400" dirty="0">
              <a:cs typeface="Arial" panose="020B0604020202020204" pitchFamily="34" charset="0"/>
            </a:endParaRPr>
          </a:p>
          <a:p>
            <a:pPr marL="342900" indent="-342900">
              <a:lnSpc>
                <a:spcPct val="150000"/>
              </a:lnSpc>
              <a:spcAft>
                <a:spcPts val="450"/>
              </a:spcAft>
              <a:buFont typeface="Wingdings" panose="05000000000000000000" pitchFamily="2" charset="2"/>
              <a:buChar char="Ø"/>
            </a:pPr>
            <a:r>
              <a:rPr lang="vi-VN" sz="2400" dirty="0">
                <a:cs typeface="Arial" panose="020B0604020202020204" pitchFamily="34" charset="0"/>
              </a:rPr>
              <a:t>Hình học: bài toán tìm cặp điểm gần nhau nhất.</a:t>
            </a:r>
          </a:p>
          <a:p>
            <a:pPr marL="342900" indent="-342900">
              <a:lnSpc>
                <a:spcPct val="150000"/>
              </a:lnSpc>
              <a:spcAft>
                <a:spcPts val="450"/>
              </a:spcAft>
              <a:buFont typeface="Wingdings" panose="05000000000000000000" pitchFamily="2" charset="2"/>
              <a:buChar char="Ø"/>
            </a:pPr>
            <a:r>
              <a:rPr lang="vi-VN" sz="2400" dirty="0">
                <a:cs typeface="Arial" panose="020B0604020202020204" pitchFamily="34" charset="0"/>
              </a:rPr>
              <a:t>Tối ưu tổ hợp: bài toán liệt kê tổ hợp, tính số phần tử của hợp các tập hợp, bài toán ghép cặp </a:t>
            </a:r>
            <a:r>
              <a:rPr lang="vi-VN" sz="2400">
                <a:cs typeface="Arial" panose="020B0604020202020204" pitchFamily="34" charset="0"/>
              </a:rPr>
              <a:t>cực </a:t>
            </a:r>
            <a:r>
              <a:rPr lang="vi-VN" sz="2400" smtClean="0">
                <a:cs typeface="Arial" panose="020B0604020202020204" pitchFamily="34" charset="0"/>
              </a:rPr>
              <a:t>đại</a:t>
            </a:r>
            <a:r>
              <a:rPr lang="en-US" sz="2400" smtClean="0">
                <a:cs typeface="Arial" panose="020B0604020202020204" pitchFamily="34" charset="0"/>
              </a:rPr>
              <a:t>,..</a:t>
            </a:r>
            <a:r>
              <a:rPr lang="vi-VN" sz="2400" smtClean="0">
                <a:cs typeface="Arial" panose="020B0604020202020204" pitchFamily="34" charset="0"/>
              </a:rPr>
              <a:t>.</a:t>
            </a:r>
            <a:endParaRPr lang="vi-VN" sz="2400" dirty="0">
              <a:cs typeface="Arial" panose="020B0604020202020204" pitchFamily="34" charset="0"/>
            </a:endParaRPr>
          </a:p>
        </p:txBody>
      </p:sp>
      <p:sp>
        <p:nvSpPr>
          <p:cNvPr id="12" name="Rectangle 3"/>
          <p:cNvSpPr txBox="1">
            <a:spLocks noChangeArrowheads="1"/>
          </p:cNvSpPr>
          <p:nvPr/>
        </p:nvSpPr>
        <p:spPr>
          <a:xfrm>
            <a:off x="559394" y="345460"/>
            <a:ext cx="589855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CÁC LĨNH VỰC ÁP DỤNG</a:t>
            </a:r>
          </a:p>
        </p:txBody>
      </p:sp>
      <p:sp>
        <p:nvSpPr>
          <p:cNvPr id="8" name="TextBox 7"/>
          <p:cNvSpPr txBox="1"/>
          <p:nvPr/>
        </p:nvSpPr>
        <p:spPr>
          <a:xfrm>
            <a:off x="8079475" y="6338496"/>
            <a:ext cx="418704" cy="369332"/>
          </a:xfrm>
          <a:prstGeom prst="rect">
            <a:avLst/>
          </a:prstGeom>
          <a:noFill/>
        </p:spPr>
        <p:txBody>
          <a:bodyPr wrap="none" rtlCol="0">
            <a:spAutoFit/>
          </a:bodyPr>
          <a:lstStyle/>
          <a:p>
            <a:fld id="{44E9B2E3-A546-4120-8F91-B14AA7607B30}" type="slidenum">
              <a:rPr lang="en-US" smtClean="0"/>
              <a:t>11</a:t>
            </a:fld>
            <a:endParaRPr lang="en-US"/>
          </a:p>
        </p:txBody>
      </p:sp>
    </p:spTree>
    <p:extLst>
      <p:ext uri="{BB962C8B-B14F-4D97-AF65-F5344CB8AC3E}">
        <p14:creationId xmlns:p14="http://schemas.microsoft.com/office/powerpoint/2010/main" val="3426996521"/>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12</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Động</a:t>
            </a:r>
            <a:r>
              <a:rPr lang="en-US" sz="2800" dirty="0">
                <a:latin typeface="Arial" pitchFamily="34" charset="0"/>
                <a:cs typeface="Arial" pitchFamily="34" charset="0"/>
              </a:rPr>
              <a:t> </a:t>
            </a:r>
            <a:r>
              <a:rPr lang="en-US" sz="2800" dirty="0" err="1">
                <a:latin typeface="Arial" pitchFamily="34" charset="0"/>
                <a:cs typeface="Arial" pitchFamily="34" charset="0"/>
              </a:rPr>
              <a:t>cơ</a:t>
            </a:r>
            <a:r>
              <a:rPr lang="en-US" sz="2800" dirty="0">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en-US" sz="2800" dirty="0" err="1">
                <a:latin typeface="Arial" pitchFamily="34" charset="0"/>
                <a:cs typeface="Arial" pitchFamily="34" charset="0"/>
              </a:rPr>
              <a:t>mục</a:t>
            </a:r>
            <a:r>
              <a:rPr lang="en-US" sz="2800" dirty="0">
                <a:latin typeface="Arial" pitchFamily="34" charset="0"/>
                <a:cs typeface="Arial" pitchFamily="34" charset="0"/>
              </a:rPr>
              <a:t> </a:t>
            </a:r>
            <a:r>
              <a:rPr lang="en-US" sz="2800" dirty="0" err="1">
                <a:latin typeface="Arial" pitchFamily="34" charset="0"/>
                <a:cs typeface="Arial" pitchFamily="34" charset="0"/>
              </a:rPr>
              <a:t>tiêu</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a:latin typeface="Arial" pitchFamily="34" charset="0"/>
                <a:cs typeface="Arial" pitchFamily="34" charset="0"/>
              </a:rPr>
              <a:t>nhiên</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solidFill>
                  <a:srgbClr val="0041C4"/>
                </a:solidFill>
                <a:latin typeface="Arial" pitchFamily="34" charset="0"/>
                <a:cs typeface="Arial" pitchFamily="34" charset="0"/>
              </a:rPr>
              <a:t>Một</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số</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ứng</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dụng</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của</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giải</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thuật</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ngẫu</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nhiên</a:t>
            </a:r>
            <a:endParaRPr lang="en-US" sz="2800" dirty="0">
              <a:solidFill>
                <a:srgbClr val="0041C4"/>
              </a:solidFill>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Hiện</a:t>
            </a:r>
            <a:r>
              <a:rPr lang="en-US" sz="2800" dirty="0">
                <a:latin typeface="Arial" pitchFamily="34" charset="0"/>
                <a:cs typeface="Arial" pitchFamily="34" charset="0"/>
              </a:rPr>
              <a:t> </a:t>
            </a:r>
            <a:r>
              <a:rPr lang="en-US" sz="2800" dirty="0" err="1">
                <a:latin typeface="Arial" pitchFamily="34" charset="0"/>
                <a:cs typeface="Arial" pitchFamily="34" charset="0"/>
              </a:rPr>
              <a:t>thực</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ứng</a:t>
            </a:r>
            <a:r>
              <a:rPr lang="en-US" sz="2800" dirty="0">
                <a:latin typeface="Arial" pitchFamily="34" charset="0"/>
                <a:cs typeface="Arial" pitchFamily="34" charset="0"/>
              </a:rPr>
              <a:t> </a:t>
            </a:r>
            <a:r>
              <a:rPr lang="en-US" sz="2800" dirty="0" err="1">
                <a:latin typeface="Arial" pitchFamily="34" charset="0"/>
                <a:cs typeface="Arial" pitchFamily="34" charset="0"/>
              </a:rPr>
              <a:t>dụng</a:t>
            </a:r>
            <a:r>
              <a:rPr lang="en-US" sz="2800" dirty="0">
                <a:latin typeface="Arial" pitchFamily="34" charset="0"/>
                <a:cs typeface="Arial" pitchFamily="34" charset="0"/>
              </a:rPr>
              <a:t> </a:t>
            </a: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smtClean="0">
                <a:latin typeface="Arial" pitchFamily="34" charset="0"/>
                <a:cs typeface="Arial" pitchFamily="34" charset="0"/>
              </a:rPr>
              <a:t>nhiên</a:t>
            </a:r>
            <a:endParaRPr lang="en-US" sz="2800" dirty="0">
              <a:solidFill>
                <a:srgbClr val="FF0000"/>
              </a:solidFill>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a:latin typeface="Arial" pitchFamily="34" charset="0"/>
                <a:cs typeface="Arial" pitchFamily="34" charset="0"/>
              </a:rPr>
              <a:t>Các</a:t>
            </a:r>
            <a:r>
              <a:rPr lang="en-GB" sz="2800" dirty="0">
                <a:latin typeface="Arial" pitchFamily="34" charset="0"/>
                <a:cs typeface="Arial" pitchFamily="34" charset="0"/>
              </a:rPr>
              <a:t> </a:t>
            </a:r>
            <a:r>
              <a:rPr lang="en-GB" sz="2800" dirty="0" err="1">
                <a:latin typeface="Arial" pitchFamily="34" charset="0"/>
                <a:cs typeface="Arial" pitchFamily="34" charset="0"/>
              </a:rPr>
              <a:t>đóng</a:t>
            </a:r>
            <a:r>
              <a:rPr lang="en-GB" sz="2800" dirty="0">
                <a:latin typeface="Arial" pitchFamily="34" charset="0"/>
                <a:cs typeface="Arial" pitchFamily="34" charset="0"/>
              </a:rPr>
              <a:t> </a:t>
            </a:r>
            <a:r>
              <a:rPr lang="en-GB" sz="2800" dirty="0" err="1">
                <a:latin typeface="Arial" pitchFamily="34" charset="0"/>
                <a:cs typeface="Arial" pitchFamily="34" charset="0"/>
              </a:rPr>
              <a:t>góp</a:t>
            </a:r>
            <a:r>
              <a:rPr lang="en-GB" sz="2800" dirty="0">
                <a:latin typeface="Arial" pitchFamily="34" charset="0"/>
                <a:cs typeface="Arial" pitchFamily="34" charset="0"/>
              </a:rPr>
              <a:t> </a:t>
            </a:r>
            <a:r>
              <a:rPr lang="en-GB" sz="2800" dirty="0" err="1" smtClean="0">
                <a:latin typeface="Arial" pitchFamily="34" charset="0"/>
                <a:cs typeface="Arial" pitchFamily="34" charset="0"/>
              </a:rPr>
              <a:t>chính</a:t>
            </a:r>
            <a:r>
              <a:rPr lang="en-GB" sz="2800" dirty="0">
                <a:latin typeface="Arial" pitchFamily="34" charset="0"/>
                <a:cs typeface="Arial" pitchFamily="34" charset="0"/>
              </a:rPr>
              <a:t> </a:t>
            </a:r>
            <a:r>
              <a:rPr lang="en-GB" sz="2800" dirty="0" err="1">
                <a:latin typeface="Arial" pitchFamily="34" charset="0"/>
                <a:cs typeface="Arial" pitchFamily="34" charset="0"/>
              </a:rPr>
              <a:t>của</a:t>
            </a:r>
            <a:r>
              <a:rPr lang="en-GB" sz="2800" dirty="0">
                <a:latin typeface="Arial" pitchFamily="34" charset="0"/>
                <a:cs typeface="Arial" pitchFamily="34" charset="0"/>
              </a:rPr>
              <a:t> </a:t>
            </a:r>
            <a:r>
              <a:rPr lang="en-GB" sz="2800" dirty="0" err="1">
                <a:latin typeface="Arial" pitchFamily="34" charset="0"/>
                <a:cs typeface="Arial" pitchFamily="34" charset="0"/>
              </a:rPr>
              <a:t>khóa</a:t>
            </a:r>
            <a:r>
              <a:rPr lang="en-GB" sz="2800" dirty="0">
                <a:latin typeface="Arial" pitchFamily="34" charset="0"/>
                <a:cs typeface="Arial" pitchFamily="34" charset="0"/>
              </a:rPr>
              <a:t> </a:t>
            </a:r>
            <a:r>
              <a:rPr lang="en-GB" sz="2800" dirty="0" err="1">
                <a:latin typeface="Arial" pitchFamily="34" charset="0"/>
                <a:cs typeface="Arial" pitchFamily="34" charset="0"/>
              </a:rPr>
              <a:t>luận</a:t>
            </a:r>
            <a:endParaRPr lang="en-GB" sz="2800" dirty="0">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smtClean="0">
                <a:latin typeface="Arial" pitchFamily="34" charset="0"/>
                <a:cs typeface="Arial" pitchFamily="34" charset="0"/>
              </a:rPr>
              <a:t>Kết</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luận</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và</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hướng</a:t>
            </a:r>
            <a:r>
              <a:rPr lang="en-GB" sz="2800" dirty="0" smtClean="0">
                <a:latin typeface="Arial" pitchFamily="34" charset="0"/>
                <a:cs typeface="Arial" pitchFamily="34" charset="0"/>
              </a:rPr>
              <a:t> </a:t>
            </a:r>
            <a:r>
              <a:rPr lang="en-GB" sz="2800" dirty="0" err="1">
                <a:latin typeface="Arial" pitchFamily="34" charset="0"/>
                <a:cs typeface="Arial" pitchFamily="34" charset="0"/>
              </a:rPr>
              <a:t>phát</a:t>
            </a:r>
            <a:r>
              <a:rPr lang="en-GB" sz="2800" dirty="0">
                <a:latin typeface="Arial" pitchFamily="34" charset="0"/>
                <a:cs typeface="Arial" pitchFamily="34" charset="0"/>
              </a:rPr>
              <a:t> </a:t>
            </a:r>
            <a:r>
              <a:rPr lang="en-GB" sz="2800" dirty="0" err="1">
                <a:latin typeface="Arial" pitchFamily="34" charset="0"/>
                <a:cs typeface="Arial" pitchFamily="34" charset="0"/>
              </a:rPr>
              <a:t>triển</a:t>
            </a:r>
            <a:endParaRPr lang="en-GB" sz="2800" dirty="0">
              <a:latin typeface="Arial" pitchFamily="34" charset="0"/>
              <a:cs typeface="Arial"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2D23C10E-1308-484E-ACF6-4D8202C05AF1}" type="slidenum">
              <a:rPr lang="en-US" smtClean="0"/>
              <a:t>12</a:t>
            </a:fld>
            <a:endParaRPr lang="en-US"/>
          </a:p>
        </p:txBody>
      </p:sp>
    </p:spTree>
    <p:extLst>
      <p:ext uri="{BB962C8B-B14F-4D97-AF65-F5344CB8AC3E}">
        <p14:creationId xmlns:p14="http://schemas.microsoft.com/office/powerpoint/2010/main" val="2804875707"/>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13</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95595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ỨNG DỤNG GIẢI THUẬT NGẪU NHIÊN</a:t>
            </a:r>
          </a:p>
        </p:txBody>
      </p:sp>
      <p:sp>
        <p:nvSpPr>
          <p:cNvPr id="2" name="Rectangle 1"/>
          <p:cNvSpPr/>
          <p:nvPr/>
        </p:nvSpPr>
        <p:spPr>
          <a:xfrm>
            <a:off x="775648" y="1875521"/>
            <a:ext cx="7942144" cy="324415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QuickSort</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Tìm</a:t>
            </a:r>
            <a:r>
              <a:rPr lang="en-US" sz="2800" dirty="0">
                <a:latin typeface="Arial" pitchFamily="34" charset="0"/>
                <a:cs typeface="Arial" pitchFamily="34" charset="0"/>
              </a:rPr>
              <a:t> </a:t>
            </a:r>
            <a:r>
              <a:rPr lang="en-US" sz="2800" dirty="0" err="1">
                <a:latin typeface="Arial" pitchFamily="34" charset="0"/>
                <a:cs typeface="Arial" pitchFamily="34" charset="0"/>
              </a:rPr>
              <a:t>cặp</a:t>
            </a:r>
            <a:r>
              <a:rPr lang="en-US" sz="2800" dirty="0">
                <a:latin typeface="Arial" pitchFamily="34" charset="0"/>
                <a:cs typeface="Arial" pitchFamily="34" charset="0"/>
              </a:rPr>
              <a:t> </a:t>
            </a:r>
            <a:r>
              <a:rPr lang="en-US" sz="2800" dirty="0" err="1">
                <a:latin typeface="Arial" pitchFamily="34" charset="0"/>
                <a:cs typeface="Arial" pitchFamily="34" charset="0"/>
              </a:rPr>
              <a:t>điểm</a:t>
            </a:r>
            <a:r>
              <a:rPr lang="en-US" sz="2800" dirty="0">
                <a:latin typeface="Arial" pitchFamily="34" charset="0"/>
                <a:cs typeface="Arial" pitchFamily="34" charset="0"/>
              </a:rPr>
              <a:t> </a:t>
            </a:r>
            <a:r>
              <a:rPr lang="en-US" sz="2800" dirty="0" err="1">
                <a:latin typeface="Arial" pitchFamily="34" charset="0"/>
                <a:cs typeface="Arial" pitchFamily="34" charset="0"/>
              </a:rPr>
              <a:t>gần</a:t>
            </a:r>
            <a:r>
              <a:rPr lang="en-US" sz="2800" dirty="0">
                <a:latin typeface="Arial" pitchFamily="34" charset="0"/>
                <a:cs typeface="Arial" pitchFamily="34" charset="0"/>
              </a:rPr>
              <a:t> </a:t>
            </a:r>
            <a:r>
              <a:rPr lang="en-US" sz="2800" dirty="0" err="1">
                <a:latin typeface="Arial" pitchFamily="34" charset="0"/>
                <a:cs typeface="Arial" pitchFamily="34" charset="0"/>
              </a:rPr>
              <a:t>nhất</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Kiểm</a:t>
            </a:r>
            <a:r>
              <a:rPr lang="en-US" sz="2800" dirty="0">
                <a:latin typeface="Arial" pitchFamily="34" charset="0"/>
                <a:cs typeface="Arial" pitchFamily="34" charset="0"/>
              </a:rPr>
              <a:t> </a:t>
            </a:r>
            <a:r>
              <a:rPr lang="en-US" sz="2800" dirty="0" err="1">
                <a:latin typeface="Arial" pitchFamily="34" charset="0"/>
                <a:cs typeface="Arial" pitchFamily="34" charset="0"/>
              </a:rPr>
              <a:t>tra</a:t>
            </a:r>
            <a:r>
              <a:rPr lang="en-US" sz="2800" dirty="0">
                <a:latin typeface="Arial" pitchFamily="34" charset="0"/>
                <a:cs typeface="Arial" pitchFamily="34" charset="0"/>
              </a:rPr>
              <a:t> </a:t>
            </a:r>
            <a:r>
              <a:rPr lang="en-US" sz="2800" dirty="0" err="1">
                <a:latin typeface="Arial" pitchFamily="34" charset="0"/>
                <a:cs typeface="Arial" pitchFamily="34" charset="0"/>
              </a:rPr>
              <a:t>phép</a:t>
            </a:r>
            <a:r>
              <a:rPr lang="en-US" sz="2800" dirty="0">
                <a:latin typeface="Arial" pitchFamily="34" charset="0"/>
                <a:cs typeface="Arial" pitchFamily="34" charset="0"/>
              </a:rPr>
              <a:t> </a:t>
            </a:r>
            <a:r>
              <a:rPr lang="en-US" sz="2800" dirty="0" err="1">
                <a:latin typeface="Arial" pitchFamily="34" charset="0"/>
                <a:cs typeface="Arial" pitchFamily="34" charset="0"/>
              </a:rPr>
              <a:t>nhân</a:t>
            </a:r>
            <a:r>
              <a:rPr lang="en-US" sz="2800" dirty="0">
                <a:latin typeface="Arial" pitchFamily="34" charset="0"/>
                <a:cs typeface="Arial" pitchFamily="34" charset="0"/>
              </a:rPr>
              <a:t> ma </a:t>
            </a:r>
            <a:r>
              <a:rPr lang="en-US" sz="2800" dirty="0" err="1">
                <a:latin typeface="Arial" pitchFamily="34" charset="0"/>
                <a:cs typeface="Arial" pitchFamily="34" charset="0"/>
              </a:rPr>
              <a:t>trận</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Xác</a:t>
            </a:r>
            <a:r>
              <a:rPr lang="en-US" sz="2800" dirty="0">
                <a:latin typeface="Arial" pitchFamily="34" charset="0"/>
                <a:cs typeface="Arial" pitchFamily="34" charset="0"/>
              </a:rPr>
              <a:t> </a:t>
            </a:r>
            <a:r>
              <a:rPr lang="en-US" sz="2800" dirty="0" err="1">
                <a:latin typeface="Arial" pitchFamily="34" charset="0"/>
                <a:cs typeface="Arial" pitchFamily="34" charset="0"/>
              </a:rPr>
              <a:t>định</a:t>
            </a:r>
            <a:r>
              <a:rPr lang="en-US" sz="2800" dirty="0">
                <a:latin typeface="Arial" pitchFamily="34" charset="0"/>
                <a:cs typeface="Arial" pitchFamily="34" charset="0"/>
              </a:rPr>
              <a:t> </a:t>
            </a:r>
            <a:r>
              <a:rPr lang="en-US" sz="2800" dirty="0" err="1">
                <a:latin typeface="Arial" pitchFamily="34" charset="0"/>
                <a:cs typeface="Arial" pitchFamily="34" charset="0"/>
              </a:rPr>
              <a:t>số</a:t>
            </a:r>
            <a:r>
              <a:rPr lang="en-US" sz="2800" dirty="0">
                <a:latin typeface="Arial" pitchFamily="34" charset="0"/>
                <a:cs typeface="Arial" pitchFamily="34" charset="0"/>
              </a:rPr>
              <a:t> </a:t>
            </a:r>
            <a:r>
              <a:rPr lang="en-US" sz="2800" dirty="0" err="1">
                <a:latin typeface="Arial" pitchFamily="34" charset="0"/>
                <a:cs typeface="Arial" pitchFamily="34" charset="0"/>
              </a:rPr>
              <a:t>nguyên</a:t>
            </a:r>
            <a:r>
              <a:rPr lang="en-US" sz="2800" dirty="0">
                <a:latin typeface="Arial" pitchFamily="34" charset="0"/>
                <a:cs typeface="Arial" pitchFamily="34" charset="0"/>
              </a:rPr>
              <a:t> </a:t>
            </a:r>
            <a:r>
              <a:rPr lang="en-US" sz="2800" dirty="0" err="1">
                <a:latin typeface="Arial" pitchFamily="34" charset="0"/>
                <a:cs typeface="Arial" pitchFamily="34" charset="0"/>
              </a:rPr>
              <a:t>tố</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Tìm</a:t>
            </a:r>
            <a:r>
              <a:rPr lang="en-US" sz="2800" dirty="0">
                <a:latin typeface="Arial" pitchFamily="34" charset="0"/>
                <a:cs typeface="Arial" pitchFamily="34" charset="0"/>
              </a:rPr>
              <a:t> </a:t>
            </a:r>
            <a:r>
              <a:rPr lang="en-US" sz="2800" dirty="0" err="1">
                <a:latin typeface="Arial" pitchFamily="34" charset="0"/>
                <a:cs typeface="Arial" pitchFamily="34" charset="0"/>
              </a:rPr>
              <a:t>cây</a:t>
            </a:r>
            <a:r>
              <a:rPr lang="en-US" sz="2800" dirty="0">
                <a:latin typeface="Arial" pitchFamily="34" charset="0"/>
                <a:cs typeface="Arial" pitchFamily="34" charset="0"/>
              </a:rPr>
              <a:t> </a:t>
            </a:r>
            <a:r>
              <a:rPr lang="en-US" sz="2800" dirty="0" err="1">
                <a:latin typeface="Arial" pitchFamily="34" charset="0"/>
                <a:cs typeface="Arial" pitchFamily="34" charset="0"/>
              </a:rPr>
              <a:t>bao</a:t>
            </a:r>
            <a:r>
              <a:rPr lang="en-US" sz="2800" dirty="0">
                <a:latin typeface="Arial" pitchFamily="34" charset="0"/>
                <a:cs typeface="Arial" pitchFamily="34" charset="0"/>
              </a:rPr>
              <a:t> </a:t>
            </a:r>
            <a:r>
              <a:rPr lang="en-US" sz="2800" dirty="0" err="1">
                <a:latin typeface="Arial" pitchFamily="34" charset="0"/>
                <a:cs typeface="Arial" pitchFamily="34" charset="0"/>
              </a:rPr>
              <a:t>trùm</a:t>
            </a:r>
            <a:r>
              <a:rPr lang="en-US" sz="2800" dirty="0">
                <a:latin typeface="Arial" pitchFamily="34" charset="0"/>
                <a:cs typeface="Arial" pitchFamily="34" charset="0"/>
              </a:rPr>
              <a:t> </a:t>
            </a:r>
            <a:r>
              <a:rPr lang="en-US" sz="2800" dirty="0" err="1">
                <a:latin typeface="Arial" pitchFamily="34" charset="0"/>
                <a:cs typeface="Arial" pitchFamily="34" charset="0"/>
              </a:rPr>
              <a:t>nhỏ</a:t>
            </a:r>
            <a:r>
              <a:rPr lang="en-US" sz="2800" dirty="0">
                <a:latin typeface="Arial" pitchFamily="34" charset="0"/>
                <a:cs typeface="Arial" pitchFamily="34" charset="0"/>
              </a:rPr>
              <a:t> </a:t>
            </a:r>
            <a:r>
              <a:rPr lang="en-US" sz="2800" dirty="0" err="1">
                <a:latin typeface="Arial" pitchFamily="34" charset="0"/>
                <a:cs typeface="Arial" pitchFamily="34" charset="0"/>
              </a:rPr>
              <a:t>nhất</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đồ</a:t>
            </a:r>
            <a:r>
              <a:rPr lang="en-US" sz="2800" dirty="0">
                <a:latin typeface="Arial" pitchFamily="34" charset="0"/>
                <a:cs typeface="Arial" pitchFamily="34" charset="0"/>
              </a:rPr>
              <a:t> </a:t>
            </a:r>
            <a:r>
              <a:rPr lang="en-US" sz="2800" dirty="0" err="1">
                <a:latin typeface="Arial" pitchFamily="34" charset="0"/>
                <a:cs typeface="Arial" pitchFamily="34" charset="0"/>
              </a:rPr>
              <a:t>thị</a:t>
            </a:r>
            <a:endParaRPr lang="en-US" sz="2800" dirty="0">
              <a:latin typeface="Arial" pitchFamily="34" charset="0"/>
              <a:cs typeface="Arial"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E116F931-483C-4E2A-BAEB-C8EB5B26EA19}" type="slidenum">
              <a:rPr lang="en-US" smtClean="0"/>
              <a:t>13</a:t>
            </a:fld>
            <a:endParaRPr lang="en-US"/>
          </a:p>
        </p:txBody>
      </p:sp>
    </p:spTree>
    <p:extLst>
      <p:ext uri="{BB962C8B-B14F-4D97-AF65-F5344CB8AC3E}">
        <p14:creationId xmlns:p14="http://schemas.microsoft.com/office/powerpoint/2010/main" val="110613201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14</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QUICKSORT</a:t>
            </a:r>
          </a:p>
        </p:txBody>
      </p:sp>
      <p:sp>
        <p:nvSpPr>
          <p:cNvPr id="2" name="Rectangle 1"/>
          <p:cNvSpPr/>
          <p:nvPr/>
        </p:nvSpPr>
        <p:spPr>
          <a:xfrm>
            <a:off x="573206" y="1506894"/>
            <a:ext cx="7942144" cy="507831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Quicksort (</a:t>
            </a:r>
            <a:r>
              <a:rPr lang="en-US" sz="2400" dirty="0" err="1">
                <a:latin typeface="Arial" panose="020B0604020202020204" pitchFamily="34" charset="0"/>
                <a:ea typeface="Times New Roman" panose="02020603050405020304" pitchFamily="18" charset="0"/>
                <a:cs typeface="Arial" panose="020B0604020202020204" pitchFamily="34" charset="0"/>
              </a:rPr>
              <a:t>cổ</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điển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áp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dụng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chiến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lược</a:t>
            </a:r>
            <a:r>
              <a:rPr lang="en-US" sz="2400" dirty="0">
                <a:latin typeface="Arial" panose="020B0604020202020204" pitchFamily="34" charset="0"/>
                <a:ea typeface="Times New Roman" panose="02020603050405020304" pitchFamily="18" charset="0"/>
                <a:cs typeface="Arial" panose="020B0604020202020204" pitchFamily="34" charset="0"/>
              </a:rPr>
              <a:t> chia </a:t>
            </a:r>
            <a:r>
              <a:rPr lang="en-US" sz="2400" dirty="0" err="1">
                <a:latin typeface="Arial" panose="020B0604020202020204" pitchFamily="34" charset="0"/>
                <a:ea typeface="Times New Roman" panose="02020603050405020304" pitchFamily="18" charset="0"/>
                <a:cs typeface="Arial" panose="020B0604020202020204" pitchFamily="34" charset="0"/>
              </a:rPr>
              <a:t>để</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trị</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để</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sắp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xếp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và</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có</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độ</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phức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tạp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trung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bình</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latin typeface="Arial" panose="020B0604020202020204" pitchFamily="34" charset="0"/>
                <a:ea typeface="Times New Roman" panose="02020603050405020304" pitchFamily="18" charset="0"/>
                <a:cs typeface="Arial" panose="020B0604020202020204" pitchFamily="34" charset="0"/>
              </a:rPr>
              <a:t> O(</a:t>
            </a:r>
            <a:r>
              <a:rPr lang="en-US" sz="2400" i="1" dirty="0">
                <a:latin typeface="Arial" panose="020B0604020202020204" pitchFamily="34" charset="0"/>
                <a:ea typeface="Times New Roman" panose="02020603050405020304" pitchFamily="18" charset="0"/>
                <a:cs typeface="Arial" panose="020B0604020202020204" pitchFamily="34" charset="0"/>
              </a:rPr>
              <a:t>n</a:t>
            </a:r>
            <a:r>
              <a:rPr lang="en-US" sz="2400" dirty="0">
                <a:latin typeface="Arial" panose="020B0604020202020204" pitchFamily="34" charset="0"/>
                <a:ea typeface="Times New Roman" panose="02020603050405020304" pitchFamily="18" charset="0"/>
                <a:cs typeface="Arial" panose="020B0604020202020204" pitchFamily="34" charset="0"/>
              </a:rPr>
              <a:t>log</a:t>
            </a:r>
            <a:r>
              <a:rPr lang="en-US" sz="2400" baseline="-25000" dirty="0">
                <a:latin typeface="Arial" panose="020B0604020202020204" pitchFamily="34" charset="0"/>
                <a:ea typeface="Times New Roman" panose="02020603050405020304" pitchFamily="18" charset="0"/>
                <a:cs typeface="Arial" panose="020B0604020202020204" pitchFamily="34" charset="0"/>
              </a:rPr>
              <a:t>2</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i="1" dirty="0">
                <a:latin typeface="Arial" panose="020B0604020202020204" pitchFamily="34" charset="0"/>
                <a:ea typeface="Times New Roman" panose="02020603050405020304" pitchFamily="18" charset="0"/>
                <a:cs typeface="Arial" panose="020B0604020202020204" pitchFamily="34" charset="0"/>
              </a:rPr>
              <a:t>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và</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độ</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phức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tạp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trong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trường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hợp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xấu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nhất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của</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này</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solidFill>
                  <a:srgbClr val="3E6DC2"/>
                </a:solidFill>
                <a:latin typeface="Arial" panose="020B0604020202020204" pitchFamily="34" charset="0"/>
                <a:ea typeface="Times New Roman" panose="02020603050405020304" pitchFamily="18" charset="0"/>
                <a:cs typeface="Arial" panose="020B0604020202020204" pitchFamily="34" charset="0"/>
              </a:rPr>
              <a:t> </a:t>
            </a:r>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O(</a:t>
            </a:r>
            <a:r>
              <a:rPr lang="en-US" sz="2400" i="1" dirty="0">
                <a:solidFill>
                  <a:srgbClr val="0041C4"/>
                </a:solidFill>
                <a:latin typeface="Arial" panose="020B0604020202020204" pitchFamily="34" charset="0"/>
                <a:ea typeface="Times New Roman" panose="02020603050405020304" pitchFamily="18" charset="0"/>
                <a:cs typeface="Arial" panose="020B0604020202020204" pitchFamily="34" charset="0"/>
              </a:rPr>
              <a:t>n</a:t>
            </a:r>
            <a:r>
              <a:rPr lang="en-US" sz="2400" baseline="30000" dirty="0">
                <a:solidFill>
                  <a:srgbClr val="0041C4"/>
                </a:solidFill>
                <a:latin typeface="Arial" panose="020B0604020202020204" pitchFamily="34" charset="0"/>
                <a:ea typeface="Times New Roman" panose="02020603050405020304" pitchFamily="18" charset="0"/>
                <a:cs typeface="Arial" panose="020B0604020202020204" pitchFamily="34" charset="0"/>
              </a:rPr>
              <a:t>2</a:t>
            </a:r>
            <a:r>
              <a:rPr lang="en-US" sz="2400" dirty="0" smtClean="0">
                <a:solidFill>
                  <a:srgbClr val="0041C4"/>
                </a:solidFill>
                <a:latin typeface="Arial" panose="020B0604020202020204" pitchFamily="34" charset="0"/>
                <a:ea typeface="Times New Roman" panose="02020603050405020304" pitchFamily="18" charset="0"/>
                <a:cs typeface="Arial" panose="020B0604020202020204" pitchFamily="34" charset="0"/>
              </a:rPr>
              <a:t>)</a:t>
            </a:r>
            <a:r>
              <a:rPr lang="en-US" sz="2400" dirty="0" smtClean="0">
                <a:latin typeface="Arial" panose="020B0604020202020204" pitchFamily="34" charset="0"/>
                <a:ea typeface="Times New Roman" panose="02020603050405020304" pitchFamily="18" charset="0"/>
                <a:cs typeface="Arial" panose="020B0604020202020204" pitchFamily="34" charset="0"/>
              </a:rPr>
              <a:t>.</a:t>
            </a:r>
            <a:endPar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Randomized-Quicksort </a:t>
            </a:r>
            <a:r>
              <a:rPr lang="en-US" sz="2400" dirty="0" err="1">
                <a:latin typeface="Arial" panose="020B0604020202020204" pitchFamily="34" charset="0"/>
                <a:ea typeface="Times New Roman" panose="02020603050405020304" pitchFamily="18" charset="0"/>
                <a:cs typeface="Arial" panose="020B0604020202020204" pitchFamily="34" charset="0"/>
              </a:rPr>
              <a:t>giúp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khắc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phục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hạn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chế</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của</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trường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hợp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xấu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nhất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với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độ</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phức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tạp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toán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O(</a:t>
            </a:r>
            <a:r>
              <a:rPr lang="en-US" sz="2400" i="1" dirty="0">
                <a:solidFill>
                  <a:srgbClr val="0041C4"/>
                </a:solidFill>
                <a:latin typeface="Arial" panose="020B0604020202020204" pitchFamily="34" charset="0"/>
                <a:ea typeface="Times New Roman" panose="02020603050405020304" pitchFamily="18" charset="0"/>
                <a:cs typeface="Arial" panose="020B0604020202020204" pitchFamily="34" charset="0"/>
              </a:rPr>
              <a:t>n</a:t>
            </a:r>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log</a:t>
            </a:r>
            <a:r>
              <a:rPr lang="en-US" sz="2400" baseline="-25000" dirty="0">
                <a:solidFill>
                  <a:srgbClr val="0041C4"/>
                </a:solidFill>
                <a:latin typeface="Arial" panose="020B0604020202020204" pitchFamily="34" charset="0"/>
                <a:ea typeface="Times New Roman" panose="02020603050405020304" pitchFamily="18" charset="0"/>
                <a:cs typeface="Arial" panose="020B0604020202020204" pitchFamily="34" charset="0"/>
              </a:rPr>
              <a:t>2</a:t>
            </a:r>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 </a:t>
            </a:r>
            <a:r>
              <a:rPr lang="en-US" sz="2400" i="1" dirty="0">
                <a:solidFill>
                  <a:srgbClr val="0041C4"/>
                </a:solidFill>
                <a:latin typeface="Arial" panose="020B0604020202020204" pitchFamily="34" charset="0"/>
                <a:ea typeface="Times New Roman" panose="02020603050405020304" pitchFamily="18" charset="0"/>
                <a:cs typeface="Arial" panose="020B0604020202020204" pitchFamily="34" charset="0"/>
              </a:rPr>
              <a:t>n</a:t>
            </a:r>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a:t>
            </a:r>
            <a:r>
              <a:rPr lang="en-US" sz="2400" dirty="0">
                <a:latin typeface="Arial" panose="020B0604020202020204" pitchFamily="34" charset="0"/>
                <a:ea typeface="Times New Roman" panose="02020603050405020304" pitchFamily="18"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Times New Roman" panose="02020603050405020304" pitchFamily="18" charset="0"/>
                <a:cs typeface="Arial" panose="020B0604020202020204" pitchFamily="34" charset="0"/>
              </a:rPr>
              <a:t> </a:t>
            </a:r>
          </a:p>
          <a:p>
            <a:pPr marL="342900" indent="-342900">
              <a:lnSpc>
                <a:spcPct val="150000"/>
              </a:lnSpc>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Radomized</a:t>
            </a:r>
            <a:r>
              <a:rPr lang="en-US" sz="2400" dirty="0">
                <a:latin typeface="Arial" panose="020B0604020202020204" pitchFamily="34" charset="0"/>
                <a:ea typeface="Times New Roman" panose="02020603050405020304" pitchFamily="18" charset="0"/>
                <a:cs typeface="Arial" panose="020B0604020202020204" pitchFamily="34" charset="0"/>
              </a:rPr>
              <a:t>-Quicksort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loại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Las Vegas.</a:t>
            </a:r>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4E04665F-F4E3-483D-9338-D147B12B5365}" type="slidenum">
              <a:rPr lang="en-US" smtClean="0"/>
              <a:t>14</a:t>
            </a:fld>
            <a:endParaRPr lang="en-US"/>
          </a:p>
        </p:txBody>
      </p:sp>
    </p:spTree>
    <p:extLst>
      <p:ext uri="{BB962C8B-B14F-4D97-AF65-F5344CB8AC3E}">
        <p14:creationId xmlns:p14="http://schemas.microsoft.com/office/powerpoint/2010/main" val="756943676"/>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15</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QUICKSORT – MÃ GIẢ</a:t>
            </a:r>
          </a:p>
        </p:txBody>
      </p:sp>
      <p:sp>
        <p:nvSpPr>
          <p:cNvPr id="9" name="Content Placeholder 2"/>
          <p:cNvSpPr>
            <a:spLocks noGrp="1"/>
          </p:cNvSpPr>
          <p:nvPr>
            <p:ph idx="1"/>
          </p:nvPr>
        </p:nvSpPr>
        <p:spPr>
          <a:xfrm>
            <a:off x="127096" y="2472378"/>
            <a:ext cx="3690866" cy="3263504"/>
          </a:xfrm>
        </p:spPr>
        <p:txBody>
          <a:bodyPr/>
          <a:lstStyle/>
          <a:p>
            <a:pPr indent="0" algn="just">
              <a:lnSpc>
                <a:spcPct val="150000"/>
              </a:lnSpc>
              <a:spcBef>
                <a:spcPts val="450"/>
              </a:spcBef>
              <a:buNone/>
            </a:pPr>
            <a:r>
              <a:rPr lang="en-US" sz="2100" dirty="0">
                <a:latin typeface="Arial" panose="020B0604020202020204" pitchFamily="34" charset="0"/>
                <a:ea typeface="Times New Roman" panose="02020603050405020304" pitchFamily="18" charset="0"/>
                <a:cs typeface="Arial" panose="020B0604020202020204" pitchFamily="34" charset="0"/>
              </a:rPr>
              <a:t>Randomized-Partition(</a:t>
            </a:r>
            <a:r>
              <a:rPr lang="en-US" sz="2100" i="1" dirty="0" err="1">
                <a:latin typeface="Arial" panose="020B0604020202020204" pitchFamily="34" charset="0"/>
                <a:ea typeface="Times New Roman" panose="02020603050405020304" pitchFamily="18" charset="0"/>
                <a:cs typeface="Arial" panose="020B0604020202020204" pitchFamily="34" charset="0"/>
              </a:rPr>
              <a:t>A,p,r</a:t>
            </a:r>
            <a:r>
              <a:rPr lang="en-US" sz="2100" dirty="0">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spcBef>
                <a:spcPts val="450"/>
              </a:spcBef>
              <a:buFont typeface="+mj-lt"/>
              <a:buAutoNum type="arabicPeriod"/>
            </a:pPr>
            <a:r>
              <a:rPr lang="en-US" sz="2100" i="1" dirty="0" err="1">
                <a:solidFill>
                  <a:srgbClr val="0041C4"/>
                </a:solidFill>
                <a:latin typeface="Arial" panose="020B0604020202020204" pitchFamily="34" charset="0"/>
                <a:ea typeface="Times New Roman" panose="02020603050405020304" pitchFamily="18" charset="0"/>
                <a:cs typeface="Arial" panose="020B0604020202020204" pitchFamily="34" charset="0"/>
              </a:rPr>
              <a:t>i</a:t>
            </a:r>
            <a:r>
              <a:rPr lang="en-US" sz="2100" dirty="0">
                <a:solidFill>
                  <a:srgbClr val="0041C4"/>
                </a:solidFill>
                <a:latin typeface="Arial" panose="020B0604020202020204" pitchFamily="34" charset="0"/>
                <a:ea typeface="Times New Roman" panose="02020603050405020304" pitchFamily="18" charset="0"/>
                <a:cs typeface="Arial" panose="020B0604020202020204" pitchFamily="34" charset="0"/>
              </a:rPr>
              <a:t>← Random(</a:t>
            </a:r>
            <a:r>
              <a:rPr lang="en-US" sz="2100" i="1" dirty="0" err="1">
                <a:solidFill>
                  <a:srgbClr val="0041C4"/>
                </a:solidFill>
                <a:latin typeface="Arial" panose="020B0604020202020204" pitchFamily="34" charset="0"/>
                <a:ea typeface="Times New Roman" panose="02020603050405020304" pitchFamily="18" charset="0"/>
                <a:cs typeface="Arial" panose="020B0604020202020204" pitchFamily="34" charset="0"/>
              </a:rPr>
              <a:t>p,r</a:t>
            </a:r>
            <a:r>
              <a:rPr lang="en-US" sz="2100" dirty="0">
                <a:solidFill>
                  <a:srgbClr val="0041C4"/>
                </a:solidFill>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spcBef>
                <a:spcPts val="900"/>
              </a:spcBef>
              <a:buFont typeface="+mj-lt"/>
              <a:buAutoNum type="arabicPeriod"/>
            </a:pPr>
            <a:r>
              <a:rPr lang="en-US" sz="2100" dirty="0">
                <a:latin typeface="Arial" panose="020B0604020202020204" pitchFamily="34" charset="0"/>
                <a:ea typeface="Times New Roman" panose="02020603050405020304" pitchFamily="18" charset="0"/>
                <a:cs typeface="Arial" panose="020B0604020202020204" pitchFamily="34" charset="0"/>
              </a:rPr>
              <a:t>exchange</a:t>
            </a:r>
            <a:r>
              <a:rPr lang="en-US" sz="2100" i="1" dirty="0">
                <a:latin typeface="Arial" panose="020B0604020202020204" pitchFamily="34" charset="0"/>
                <a:ea typeface="Times New Roman" panose="02020603050405020304" pitchFamily="18" charset="0"/>
                <a:cs typeface="Arial" panose="020B0604020202020204" pitchFamily="34" charset="0"/>
              </a:rPr>
              <a:t> A</a:t>
            </a:r>
            <a:r>
              <a:rPr lang="en-US" sz="2100" dirty="0">
                <a:latin typeface="Arial" panose="020B0604020202020204" pitchFamily="34" charset="0"/>
                <a:ea typeface="Times New Roman" panose="02020603050405020304" pitchFamily="18" charset="0"/>
                <a:cs typeface="Arial" panose="020B0604020202020204" pitchFamily="34" charset="0"/>
              </a:rPr>
              <a:t>[</a:t>
            </a:r>
            <a:r>
              <a:rPr lang="en-US" sz="2100" i="1" dirty="0">
                <a:latin typeface="Arial" panose="020B0604020202020204" pitchFamily="34" charset="0"/>
                <a:ea typeface="Times New Roman" panose="02020603050405020304" pitchFamily="18" charset="0"/>
                <a:cs typeface="Arial" panose="020B0604020202020204" pitchFamily="34" charset="0"/>
              </a:rPr>
              <a:t>r</a:t>
            </a:r>
            <a:r>
              <a:rPr lang="en-US" sz="2100" dirty="0">
                <a:latin typeface="Arial" panose="020B0604020202020204" pitchFamily="34" charset="0"/>
                <a:ea typeface="Times New Roman" panose="02020603050405020304" pitchFamily="18" charset="0"/>
                <a:cs typeface="Arial" panose="020B0604020202020204" pitchFamily="34" charset="0"/>
              </a:rPr>
              <a:t>] with </a:t>
            </a:r>
            <a:r>
              <a:rPr lang="en-US" sz="2100" i="1" dirty="0">
                <a:latin typeface="Arial" panose="020B0604020202020204" pitchFamily="34" charset="0"/>
                <a:ea typeface="Times New Roman" panose="02020603050405020304" pitchFamily="18" charset="0"/>
                <a:cs typeface="Arial" panose="020B0604020202020204" pitchFamily="34" charset="0"/>
              </a:rPr>
              <a:t>A</a:t>
            </a:r>
            <a:r>
              <a:rPr lang="en-US" sz="2100" dirty="0">
                <a:latin typeface="Arial" panose="020B0604020202020204" pitchFamily="34" charset="0"/>
                <a:ea typeface="Times New Roman" panose="02020603050405020304" pitchFamily="18" charset="0"/>
                <a:cs typeface="Arial" panose="020B0604020202020204" pitchFamily="34" charset="0"/>
              </a:rPr>
              <a:t>[</a:t>
            </a:r>
            <a:r>
              <a:rPr lang="en-US" sz="2100" i="1" dirty="0" err="1">
                <a:latin typeface="Arial" panose="020B0604020202020204" pitchFamily="34" charset="0"/>
                <a:ea typeface="Times New Roman" panose="02020603050405020304" pitchFamily="18" charset="0"/>
                <a:cs typeface="Arial" panose="020B0604020202020204" pitchFamily="34" charset="0"/>
              </a:rPr>
              <a:t>i</a:t>
            </a:r>
            <a:r>
              <a:rPr lang="en-US" sz="2100" dirty="0">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spcBef>
                <a:spcPts val="900"/>
              </a:spcBef>
              <a:buFont typeface="+mj-lt"/>
              <a:buAutoNum type="arabicPeriod"/>
            </a:pPr>
            <a:r>
              <a:rPr lang="en-US" sz="2100" b="1" dirty="0">
                <a:latin typeface="Arial" panose="020B0604020202020204" pitchFamily="34" charset="0"/>
                <a:ea typeface="Times New Roman" panose="02020603050405020304" pitchFamily="18" charset="0"/>
                <a:cs typeface="Arial" panose="020B0604020202020204" pitchFamily="34" charset="0"/>
              </a:rPr>
              <a:t>return</a:t>
            </a:r>
            <a:r>
              <a:rPr lang="en-US" sz="2100" dirty="0">
                <a:latin typeface="Arial" panose="020B0604020202020204" pitchFamily="34" charset="0"/>
                <a:ea typeface="Times New Roman" panose="02020603050405020304" pitchFamily="18" charset="0"/>
                <a:cs typeface="Arial" panose="020B0604020202020204" pitchFamily="34" charset="0"/>
              </a:rPr>
              <a:t> Partition(</a:t>
            </a:r>
            <a:r>
              <a:rPr lang="en-US" sz="2100" i="1" dirty="0" err="1">
                <a:latin typeface="Arial" panose="020B0604020202020204" pitchFamily="34" charset="0"/>
                <a:ea typeface="Times New Roman" panose="02020603050405020304" pitchFamily="18" charset="0"/>
                <a:cs typeface="Arial" panose="020B0604020202020204" pitchFamily="34" charset="0"/>
              </a:rPr>
              <a:t>A,p,r</a:t>
            </a:r>
            <a:r>
              <a:rPr lang="en-US" sz="2100" dirty="0">
                <a:latin typeface="Arial" panose="020B0604020202020204" pitchFamily="34" charset="0"/>
                <a:ea typeface="Times New Roman" panose="02020603050405020304" pitchFamily="18" charset="0"/>
                <a:cs typeface="Arial" panose="020B0604020202020204" pitchFamily="34" charset="0"/>
              </a:rPr>
              <a:t>)</a:t>
            </a:r>
          </a:p>
          <a:p>
            <a:pPr marL="0" indent="0">
              <a:buNone/>
            </a:pPr>
            <a:endParaRPr lang="en-US" dirty="0"/>
          </a:p>
        </p:txBody>
      </p:sp>
      <p:cxnSp>
        <p:nvCxnSpPr>
          <p:cNvPr id="10" name="Straight Connector 9"/>
          <p:cNvCxnSpPr/>
          <p:nvPr/>
        </p:nvCxnSpPr>
        <p:spPr>
          <a:xfrm flipH="1">
            <a:off x="3769561" y="2267661"/>
            <a:ext cx="13647" cy="3082261"/>
          </a:xfrm>
          <a:prstGeom prst="line">
            <a:avLst/>
          </a:prstGeom>
          <a:ln w="38100"/>
        </p:spPr>
        <p:style>
          <a:lnRef idx="1">
            <a:schemeClr val="dk1"/>
          </a:lnRef>
          <a:fillRef idx="0">
            <a:schemeClr val="dk1"/>
          </a:fillRef>
          <a:effectRef idx="0">
            <a:schemeClr val="dk1"/>
          </a:effectRef>
          <a:fontRef idx="minor">
            <a:schemeClr val="tx1"/>
          </a:fontRef>
        </p:style>
      </p:cxnSp>
      <p:sp>
        <p:nvSpPr>
          <p:cNvPr id="11" name="Content Placeholder 2"/>
          <p:cNvSpPr txBox="1">
            <a:spLocks/>
          </p:cNvSpPr>
          <p:nvPr/>
        </p:nvSpPr>
        <p:spPr>
          <a:xfrm>
            <a:off x="3817962" y="2472378"/>
            <a:ext cx="5036024" cy="351198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50000"/>
              </a:lnSpc>
              <a:spcBef>
                <a:spcPts val="450"/>
              </a:spcBef>
              <a:buNone/>
            </a:pPr>
            <a:r>
              <a:rPr lang="en-US" sz="2100" dirty="0">
                <a:latin typeface="Arial" panose="020B0604020202020204" pitchFamily="34" charset="0"/>
                <a:ea typeface="Times New Roman" panose="02020603050405020304" pitchFamily="18" charset="0"/>
                <a:cs typeface="Arial" panose="020B0604020202020204" pitchFamily="34" charset="0"/>
              </a:rPr>
              <a:t>Randomized-Quicksort(</a:t>
            </a:r>
            <a:r>
              <a:rPr lang="en-US" sz="2100" i="1" dirty="0" err="1">
                <a:latin typeface="Arial" panose="020B0604020202020204" pitchFamily="34" charset="0"/>
                <a:ea typeface="Times New Roman" panose="02020603050405020304" pitchFamily="18" charset="0"/>
                <a:cs typeface="Arial" panose="020B0604020202020204" pitchFamily="34" charset="0"/>
              </a:rPr>
              <a:t>A,p,r</a:t>
            </a:r>
            <a:r>
              <a:rPr lang="en-US" sz="2100" dirty="0">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spcBef>
                <a:spcPts val="450"/>
              </a:spcBef>
              <a:buFont typeface="+mj-lt"/>
              <a:buAutoNum type="arabicPeriod"/>
            </a:pPr>
            <a:r>
              <a:rPr lang="en-US" sz="2100" b="1" dirty="0">
                <a:latin typeface="Arial" panose="020B0604020202020204" pitchFamily="34" charset="0"/>
                <a:ea typeface="Times New Roman" panose="02020603050405020304" pitchFamily="18" charset="0"/>
                <a:cs typeface="Arial" panose="020B0604020202020204" pitchFamily="34" charset="0"/>
              </a:rPr>
              <a:t>if</a:t>
            </a:r>
            <a:r>
              <a:rPr lang="en-US" sz="2100" dirty="0">
                <a:latin typeface="Arial" panose="020B0604020202020204" pitchFamily="34" charset="0"/>
                <a:ea typeface="Times New Roman" panose="02020603050405020304" pitchFamily="18" charset="0"/>
                <a:cs typeface="Arial" panose="020B0604020202020204" pitchFamily="34" charset="0"/>
              </a:rPr>
              <a:t> </a:t>
            </a:r>
            <a:r>
              <a:rPr lang="en-US" sz="2100" i="1" dirty="0">
                <a:latin typeface="Arial" panose="020B0604020202020204" pitchFamily="34" charset="0"/>
                <a:ea typeface="Times New Roman" panose="02020603050405020304" pitchFamily="18" charset="0"/>
                <a:cs typeface="Arial" panose="020B0604020202020204" pitchFamily="34" charset="0"/>
              </a:rPr>
              <a:t>p</a:t>
            </a:r>
            <a:r>
              <a:rPr lang="en-US" sz="2100" dirty="0">
                <a:latin typeface="Arial" panose="020B0604020202020204" pitchFamily="34" charset="0"/>
                <a:ea typeface="Times New Roman" panose="02020603050405020304" pitchFamily="18" charset="0"/>
                <a:cs typeface="Arial" panose="020B0604020202020204" pitchFamily="34" charset="0"/>
              </a:rPr>
              <a:t>&lt;</a:t>
            </a:r>
            <a:r>
              <a:rPr lang="en-US" sz="2100" i="1" dirty="0">
                <a:latin typeface="Arial" panose="020B0604020202020204" pitchFamily="34" charset="0"/>
                <a:ea typeface="Times New Roman" panose="02020603050405020304" pitchFamily="18" charset="0"/>
                <a:cs typeface="Arial" panose="020B0604020202020204" pitchFamily="34" charset="0"/>
              </a:rPr>
              <a:t>r </a:t>
            </a:r>
            <a:r>
              <a:rPr lang="en-US" sz="2100" b="1" dirty="0">
                <a:latin typeface="Arial" panose="020B0604020202020204" pitchFamily="34" charset="0"/>
                <a:ea typeface="Times New Roman" panose="02020603050405020304" pitchFamily="18" charset="0"/>
                <a:cs typeface="Arial" panose="020B0604020202020204" pitchFamily="34" charset="0"/>
              </a:rPr>
              <a:t>then</a:t>
            </a:r>
            <a:endParaRPr lang="en-US" sz="2100" dirty="0">
              <a:latin typeface="Arial" panose="020B0604020202020204" pitchFamily="34" charset="0"/>
              <a:ea typeface="Times New Roman" panose="02020603050405020304" pitchFamily="18" charset="0"/>
              <a:cs typeface="Arial" panose="020B0604020202020204" pitchFamily="34" charset="0"/>
            </a:endParaRPr>
          </a:p>
          <a:p>
            <a:pPr marL="600075" lvl="1" indent="-257175" algn="just">
              <a:lnSpc>
                <a:spcPct val="150000"/>
              </a:lnSpc>
              <a:buFont typeface="+mj-lt"/>
              <a:buAutoNum type="arabicPeriod"/>
            </a:pPr>
            <a:r>
              <a:rPr lang="en-US" sz="2100" i="1" dirty="0">
                <a:latin typeface="Arial" panose="020B0604020202020204" pitchFamily="34" charset="0"/>
                <a:ea typeface="Times New Roman" panose="02020603050405020304" pitchFamily="18" charset="0"/>
                <a:cs typeface="Arial" panose="020B0604020202020204" pitchFamily="34" charset="0"/>
              </a:rPr>
              <a:t>      </a:t>
            </a:r>
            <a:r>
              <a:rPr lang="en-US" sz="2100" i="1" dirty="0" smtClean="0">
                <a:latin typeface="Arial" panose="020B0604020202020204" pitchFamily="34" charset="0"/>
                <a:ea typeface="Times New Roman" panose="02020603050405020304" pitchFamily="18" charset="0"/>
                <a:cs typeface="Arial" panose="020B0604020202020204" pitchFamily="34" charset="0"/>
              </a:rPr>
              <a:t>q</a:t>
            </a:r>
            <a:r>
              <a:rPr lang="en-US" sz="2000" dirty="0">
                <a:latin typeface="Arial" panose="020B0604020202020204" pitchFamily="34" charset="0"/>
                <a:cs typeface="Arial" panose="020B0604020202020204" pitchFamily="34" charset="0"/>
              </a:rPr>
              <a:t> ←</a:t>
            </a:r>
            <a:r>
              <a:rPr lang="en-US" sz="2100" dirty="0" smtClean="0">
                <a:latin typeface="Arial" panose="020B0604020202020204" pitchFamily="34" charset="0"/>
                <a:ea typeface="Times New Roman" panose="02020603050405020304" pitchFamily="18" charset="0"/>
                <a:cs typeface="Arial" panose="020B0604020202020204" pitchFamily="34" charset="0"/>
              </a:rPr>
              <a:t> </a:t>
            </a:r>
            <a:r>
              <a:rPr lang="en-US" sz="2100" dirty="0">
                <a:latin typeface="Arial" panose="020B0604020202020204" pitchFamily="34" charset="0"/>
                <a:ea typeface="Times New Roman" panose="02020603050405020304" pitchFamily="18" charset="0"/>
                <a:cs typeface="Arial" panose="020B0604020202020204" pitchFamily="34" charset="0"/>
              </a:rPr>
              <a:t>Randomized-Partition(</a:t>
            </a:r>
            <a:r>
              <a:rPr lang="en-US" sz="2100" i="1" dirty="0" err="1">
                <a:latin typeface="Arial" panose="020B0604020202020204" pitchFamily="34" charset="0"/>
                <a:ea typeface="Times New Roman" panose="02020603050405020304" pitchFamily="18" charset="0"/>
                <a:cs typeface="Arial" panose="020B0604020202020204" pitchFamily="34" charset="0"/>
              </a:rPr>
              <a:t>A,p,r</a:t>
            </a:r>
            <a:r>
              <a:rPr lang="en-US" sz="2100" dirty="0">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buFont typeface="+mj-lt"/>
              <a:buAutoNum type="arabicPeriod"/>
            </a:pPr>
            <a:r>
              <a:rPr lang="en-US" sz="2100" dirty="0">
                <a:latin typeface="Arial" panose="020B0604020202020204" pitchFamily="34" charset="0"/>
                <a:ea typeface="Times New Roman" panose="02020603050405020304" pitchFamily="18" charset="0"/>
                <a:cs typeface="Arial" panose="020B0604020202020204" pitchFamily="34" charset="0"/>
              </a:rPr>
              <a:t>      Randomized-Quicksort(</a:t>
            </a:r>
            <a:r>
              <a:rPr lang="en-US" sz="2100" i="1" dirty="0">
                <a:latin typeface="Arial" panose="020B0604020202020204" pitchFamily="34" charset="0"/>
                <a:ea typeface="Times New Roman" panose="02020603050405020304" pitchFamily="18" charset="0"/>
                <a:cs typeface="Arial" panose="020B0604020202020204" pitchFamily="34" charset="0"/>
              </a:rPr>
              <a:t>A,p,q-1</a:t>
            </a:r>
            <a:r>
              <a:rPr lang="en-US" sz="2100" dirty="0">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buFont typeface="+mj-lt"/>
              <a:buAutoNum type="arabicPeriod"/>
            </a:pPr>
            <a:r>
              <a:rPr lang="en-US" sz="2100" dirty="0">
                <a:latin typeface="Arial" panose="020B0604020202020204" pitchFamily="34" charset="0"/>
                <a:ea typeface="Times New Roman" panose="02020603050405020304" pitchFamily="18" charset="0"/>
                <a:cs typeface="Arial" panose="020B0604020202020204" pitchFamily="34" charset="0"/>
              </a:rPr>
              <a:t>      Randomized-Quicksort(</a:t>
            </a:r>
            <a:r>
              <a:rPr lang="en-US" sz="2100" i="1" dirty="0">
                <a:latin typeface="Arial" panose="020B0604020202020204" pitchFamily="34" charset="0"/>
                <a:ea typeface="Times New Roman" panose="02020603050405020304" pitchFamily="18" charset="0"/>
                <a:cs typeface="Arial" panose="020B0604020202020204" pitchFamily="34" charset="0"/>
              </a:rPr>
              <a:t>A,q+1,r</a:t>
            </a:r>
            <a:r>
              <a:rPr lang="en-US" sz="2100" dirty="0">
                <a:latin typeface="Times New Roman" panose="02020603050405020304" pitchFamily="18" charset="0"/>
                <a:ea typeface="Times New Roman" panose="02020603050405020304" pitchFamily="18" charset="0"/>
              </a:rPr>
              <a:t>)</a:t>
            </a:r>
            <a:endParaRPr lang="en-US" sz="2100" dirty="0"/>
          </a:p>
        </p:txBody>
      </p:sp>
      <p:sp>
        <p:nvSpPr>
          <p:cNvPr id="12" name="TextBox 11"/>
          <p:cNvSpPr txBox="1"/>
          <p:nvPr/>
        </p:nvSpPr>
        <p:spPr>
          <a:xfrm>
            <a:off x="8079475" y="6338496"/>
            <a:ext cx="418704" cy="369332"/>
          </a:xfrm>
          <a:prstGeom prst="rect">
            <a:avLst/>
          </a:prstGeom>
          <a:noFill/>
        </p:spPr>
        <p:txBody>
          <a:bodyPr wrap="none" rtlCol="0">
            <a:spAutoFit/>
          </a:bodyPr>
          <a:lstStyle/>
          <a:p>
            <a:fld id="{9BCEED75-008E-471C-85F3-EE55B53DFFB5}" type="slidenum">
              <a:rPr lang="en-US" smtClean="0"/>
              <a:t>15</a:t>
            </a:fld>
            <a:endParaRPr lang="en-US"/>
          </a:p>
        </p:txBody>
      </p:sp>
    </p:spTree>
    <p:extLst>
      <p:ext uri="{BB962C8B-B14F-4D97-AF65-F5344CB8AC3E}">
        <p14:creationId xmlns:p14="http://schemas.microsoft.com/office/powerpoint/2010/main" val="1088532122"/>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16</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smtClean="0">
                <a:solidFill>
                  <a:schemeClr val="bg1"/>
                </a:solidFill>
                <a:latin typeface="Arial" panose="020B0604020202020204" pitchFamily="34" charset="0"/>
                <a:cs typeface="Arial" panose="020B0604020202020204" pitchFamily="34" charset="0"/>
              </a:rPr>
              <a:t>TÌM CẶP ĐIỂM GẦN NHẤT</a:t>
            </a:r>
            <a:endParaRPr lang="en-US" sz="3200" b="1" i="1" kern="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11"/>
              <p:cNvSpPr/>
              <p:nvPr/>
            </p:nvSpPr>
            <p:spPr>
              <a:xfrm>
                <a:off x="556035"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smtClean="0">
                    <a:latin typeface="Arial" panose="020B0604020202020204" pitchFamily="34" charset="0"/>
                    <a:ea typeface="Times New Roman" panose="02020603050405020304" pitchFamily="18" charset="0"/>
                    <a:cs typeface="Arial" panose="020B0604020202020204" pitchFamily="34" charset="0"/>
                  </a:rPr>
                  <a:t>Giải</a:t>
                </a:r>
                <a:r>
                  <a:rPr lang="en-US" sz="2800" dirty="0" smtClean="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thuật</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trực</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tiếp</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với</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độ</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phức</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tạp</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là</a:t>
                </a:r>
                <a:r>
                  <a:rPr lang="en-US" sz="28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m:rPr>
                        <m:sty m:val="p"/>
                      </m:rPr>
                      <a:rPr lang="en-US" sz="2800" i="0"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O</m:t>
                    </m:r>
                    <m:d>
                      <m:dPr>
                        <m:ctrlPr>
                          <a:rPr lang="en-US" sz="2800" i="1">
                            <a:solidFill>
                              <a:srgbClr val="0041C4"/>
                            </a:solidFill>
                            <a:latin typeface="Cambria Math" panose="02040503050406030204" pitchFamily="18" charset="0"/>
                          </a:rPr>
                        </m:ctrlPr>
                      </m:dPr>
                      <m:e>
                        <m:r>
                          <m:rPr>
                            <m:nor/>
                          </m:rPr>
                          <a:rPr lang="en-US" sz="2800" i="1">
                            <a:solidFill>
                              <a:srgbClr val="0041C4"/>
                            </a:solidFill>
                            <a:latin typeface="Arial" panose="020B0604020202020204" pitchFamily="34" charset="0"/>
                            <a:ea typeface="Times New Roman" panose="02020603050405020304" pitchFamily="18" charset="0"/>
                            <a:cs typeface="Arial" panose="020B0604020202020204" pitchFamily="34" charset="0"/>
                          </a:rPr>
                          <m:t>n</m:t>
                        </m:r>
                        <m:r>
                          <m:rPr>
                            <m:nor/>
                          </m:rPr>
                          <a:rPr lang="en-US" sz="2800" baseline="30000">
                            <a:solidFill>
                              <a:srgbClr val="0041C4"/>
                            </a:solidFill>
                            <a:latin typeface="Arial" panose="020B0604020202020204" pitchFamily="34" charset="0"/>
                            <a:ea typeface="Times New Roman" panose="02020603050405020304" pitchFamily="18" charset="0"/>
                            <a:cs typeface="Arial" panose="020B0604020202020204" pitchFamily="34" charset="0"/>
                          </a:rPr>
                          <m:t>2</m:t>
                        </m:r>
                      </m:e>
                    </m:d>
                  </m:oMath>
                </a14:m>
                <a:r>
                  <a:rPr lang="en-US" sz="2800" dirty="0">
                    <a:latin typeface="Arial" panose="020B0604020202020204" pitchFamily="34" charset="0"/>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r>
                  <a:rPr lang="en-US" sz="2800" dirty="0" err="1">
                    <a:latin typeface="Arial" panose="020B0604020202020204" pitchFamily="34" charset="0"/>
                    <a:ea typeface="Times New Roman" panose="02020603050405020304" pitchFamily="18" charset="0"/>
                    <a:cs typeface="Arial" panose="020B0604020202020204" pitchFamily="34" charset="0"/>
                  </a:rPr>
                  <a:t>Giải</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thuật</a:t>
                </a:r>
                <a:r>
                  <a:rPr lang="en-US" sz="2800" dirty="0">
                    <a:latin typeface="Arial" panose="020B0604020202020204" pitchFamily="34" charset="0"/>
                    <a:ea typeface="Times New Roman" panose="02020603050405020304" pitchFamily="18" charset="0"/>
                    <a:cs typeface="Arial" panose="020B0604020202020204" pitchFamily="34" charset="0"/>
                  </a:rPr>
                  <a:t> chia </a:t>
                </a:r>
                <a:r>
                  <a:rPr lang="en-US" sz="2800" dirty="0" err="1">
                    <a:latin typeface="Arial" panose="020B0604020202020204" pitchFamily="34" charset="0"/>
                    <a:ea typeface="Times New Roman" panose="02020603050405020304" pitchFamily="18" charset="0"/>
                    <a:cs typeface="Arial" panose="020B0604020202020204" pitchFamily="34" charset="0"/>
                  </a:rPr>
                  <a:t>để</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trị</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với</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độ</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phức</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tạp</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là</a:t>
                </a:r>
                <a:r>
                  <a:rPr lang="en-US" sz="28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m:rPr>
                        <m:sty m:val="p"/>
                      </m:rPr>
                      <a:rPr lang="en-US" sz="2800" b="0" i="0" smtClean="0">
                        <a:solidFill>
                          <a:srgbClr val="0041C4"/>
                        </a:solidFill>
                        <a:latin typeface="Cambria Math" panose="02040503050406030204" pitchFamily="18" charset="0"/>
                      </a:rPr>
                      <m:t>O</m:t>
                    </m:r>
                    <m:d>
                      <m:dPr>
                        <m:ctrlPr>
                          <a:rPr lang="en-US" sz="2800" i="1">
                            <a:solidFill>
                              <a:srgbClr val="0041C4"/>
                            </a:solidFill>
                            <a:latin typeface="Cambria Math" panose="02040503050406030204" pitchFamily="18" charset="0"/>
                          </a:rPr>
                        </m:ctrlPr>
                      </m:dPr>
                      <m:e>
                        <m:r>
                          <a:rPr lang="en-US" sz="28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US" sz="2800" i="1">
                                <a:solidFill>
                                  <a:srgbClr val="0041C4"/>
                                </a:solidFill>
                                <a:latin typeface="Cambria Math" panose="02040503050406030204" pitchFamily="18" charset="0"/>
                              </a:rPr>
                            </m:ctrlPr>
                          </m:funcPr>
                          <m:fName>
                            <m:sSub>
                              <m:sSubPr>
                                <m:ctrlPr>
                                  <a:rPr lang="en-US" sz="2800" i="1">
                                    <a:solidFill>
                                      <a:srgbClr val="0041C4"/>
                                    </a:solidFill>
                                    <a:latin typeface="Cambria Math" panose="02040503050406030204" pitchFamily="18" charset="0"/>
                                  </a:rPr>
                                </m:ctrlPr>
                              </m:sSubPr>
                              <m:e>
                                <m:r>
                                  <a:rPr lang="en-US" sz="28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𝑙𝑜𝑔</m:t>
                                </m:r>
                              </m:e>
                              <m:sub>
                                <m:r>
                                  <a:rPr lang="en-US" sz="28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28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𝑛</m:t>
                            </m:r>
                          </m:e>
                        </m:func>
                      </m:e>
                    </m:d>
                  </m:oMath>
                </a14:m>
                <a:r>
                  <a:rPr lang="en-US" sz="2800" dirty="0">
                    <a:latin typeface="Arial" panose="020B0604020202020204" pitchFamily="34" charset="0"/>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r>
                  <a:rPr lang="en-US" sz="2800" dirty="0" err="1">
                    <a:latin typeface="Arial" panose="020B0604020202020204" pitchFamily="34" charset="0"/>
                    <a:ea typeface="Times New Roman" panose="02020603050405020304" pitchFamily="18" charset="0"/>
                    <a:cs typeface="Arial" panose="020B0604020202020204" pitchFamily="34" charset="0"/>
                  </a:rPr>
                  <a:t>Giải</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thuật</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ngẫu</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nhiên</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với</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độ</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phức</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tạp</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en-US" sz="2800" dirty="0" err="1">
                    <a:latin typeface="Arial" panose="020B0604020202020204" pitchFamily="34" charset="0"/>
                    <a:ea typeface="Times New Roman" panose="02020603050405020304" pitchFamily="18" charset="0"/>
                    <a:cs typeface="Arial" panose="020B0604020202020204" pitchFamily="34" charset="0"/>
                  </a:rPr>
                  <a:t>là</a:t>
                </a:r>
                <a:r>
                  <a:rPr lang="en-US" sz="28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m:rPr>
                        <m:sty m:val="p"/>
                      </m:rPr>
                      <a:rPr lang="en-US" sz="2800" i="0"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O</m:t>
                    </m:r>
                    <m:r>
                      <a:rPr lang="en-US" sz="28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r>
                      <a:rPr lang="en-US" sz="28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𝑛</m:t>
                    </m:r>
                    <m:r>
                      <a:rPr lang="en-US" sz="28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800" dirty="0">
                  <a:solidFill>
                    <a:srgbClr val="0041C4"/>
                  </a:solidFill>
                  <a:latin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Ø"/>
                </a:pPr>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ngẫu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nhiên</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này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loại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Las Vegas.</a:t>
                </a:r>
              </a:p>
            </p:txBody>
          </p:sp>
        </mc:Choice>
        <mc:Fallback>
          <p:sp>
            <p:nvSpPr>
              <p:cNvPr id="12" name="Rectangle 11"/>
              <p:cNvSpPr>
                <a:spLocks noRot="1" noChangeAspect="1" noMove="1" noResize="1" noEditPoints="1" noAdjustHandles="1" noChangeArrowheads="1" noChangeShapeType="1" noTextEdit="1"/>
              </p:cNvSpPr>
              <p:nvPr/>
            </p:nvSpPr>
            <p:spPr>
              <a:xfrm>
                <a:off x="556035" y="1875521"/>
                <a:ext cx="7942144" cy="3970318"/>
              </a:xfrm>
              <a:prstGeom prst="rect">
                <a:avLst/>
              </a:prstGeom>
              <a:blipFill rotWithShape="0">
                <a:blip r:embed="rId4"/>
                <a:stretch>
                  <a:fillRect l="-1305" b="-1382"/>
                </a:stretch>
              </a:blipFill>
            </p:spPr>
            <p:txBody>
              <a:bodyPr/>
              <a:lstStyle/>
              <a:p>
                <a:r>
                  <a:rPr lang="en-US">
                    <a:noFill/>
                  </a:rPr>
                  <a:t> </a:t>
                </a:r>
              </a:p>
            </p:txBody>
          </p:sp>
        </mc:Fallback>
      </mc:AlternateContent>
      <p:sp>
        <p:nvSpPr>
          <p:cNvPr id="13" name="TextBox 12"/>
          <p:cNvSpPr txBox="1"/>
          <p:nvPr/>
        </p:nvSpPr>
        <p:spPr>
          <a:xfrm>
            <a:off x="8079475" y="6338496"/>
            <a:ext cx="418704" cy="369332"/>
          </a:xfrm>
          <a:prstGeom prst="rect">
            <a:avLst/>
          </a:prstGeom>
          <a:noFill/>
        </p:spPr>
        <p:txBody>
          <a:bodyPr wrap="none" rtlCol="0">
            <a:spAutoFit/>
          </a:bodyPr>
          <a:lstStyle/>
          <a:p>
            <a:fld id="{8BEEF858-F5DF-45BC-BCC0-86302E826D8B}" type="slidenum">
              <a:rPr lang="en-US" smtClean="0"/>
              <a:t>16</a:t>
            </a:fld>
            <a:endParaRPr lang="en-US"/>
          </a:p>
        </p:txBody>
      </p:sp>
    </p:spTree>
    <p:extLst>
      <p:ext uri="{BB962C8B-B14F-4D97-AF65-F5344CB8AC3E}">
        <p14:creationId xmlns:p14="http://schemas.microsoft.com/office/powerpoint/2010/main" val="371169536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17</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smtClean="0">
                <a:solidFill>
                  <a:schemeClr val="bg1"/>
                </a:solidFill>
                <a:latin typeface="Arial" panose="020B0604020202020204" pitchFamily="34" charset="0"/>
                <a:cs typeface="Arial" panose="020B0604020202020204" pitchFamily="34" charset="0"/>
              </a:rPr>
              <a:t>TÌM CẶP ĐIỂM GẦN NHẤT</a:t>
            </a:r>
            <a:endParaRPr lang="en-US" sz="3200" b="1" i="1" kern="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11"/>
              <p:cNvSpPr/>
              <p:nvPr/>
            </p:nvSpPr>
            <p:spPr>
              <a:xfrm>
                <a:off x="254001" y="1864885"/>
                <a:ext cx="8466666" cy="3622915"/>
              </a:xfrm>
              <a:prstGeom prst="rect">
                <a:avLst/>
              </a:prstGeom>
            </p:spPr>
            <p:txBody>
              <a:bodyPr wrap="square">
                <a:spAutoFit/>
              </a:bodyPr>
              <a:lstStyle/>
              <a:p>
                <a:pPr>
                  <a:lnSpc>
                    <a:spcPct val="150000"/>
                  </a:lnSpc>
                </a:pPr>
                <a:r>
                  <a:rPr lang="en-US" sz="2400" b="1" dirty="0">
                    <a:latin typeface="Arial" panose="020B0604020202020204" pitchFamily="34" charset="0"/>
                    <a:cs typeface="Arial" panose="020B0604020202020204" pitchFamily="34" charset="0"/>
                  </a:rPr>
                  <a:t>Input: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gồm</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n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x</a:t>
                </a:r>
                <a:r>
                  <a:rPr lang="en-US" sz="2400" i="1" baseline="-25000" dirty="0">
                    <a:latin typeface="Arial" panose="020B0604020202020204" pitchFamily="34" charset="0"/>
                    <a:cs typeface="Arial" panose="020B0604020202020204" pitchFamily="34" charset="0"/>
                  </a:rPr>
                  <a:t>1</a:t>
                </a:r>
                <a:r>
                  <a:rPr lang="en-US" sz="2400" i="1" dirty="0">
                    <a:latin typeface="Arial" panose="020B0604020202020204" pitchFamily="34" charset="0"/>
                    <a:cs typeface="Arial" panose="020B0604020202020204" pitchFamily="34" charset="0"/>
                  </a:rPr>
                  <a:t>, x</a:t>
                </a:r>
                <a:r>
                  <a:rPr lang="en-US" sz="2400" i="1" baseline="-25000" dirty="0">
                    <a:latin typeface="Arial" panose="020B0604020202020204" pitchFamily="34" charset="0"/>
                    <a:cs typeface="Arial" panose="020B0604020202020204" pitchFamily="34" charset="0"/>
                  </a:rPr>
                  <a:t>2</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n</a:t>
                </a:r>
                <a:r>
                  <a:rPr lang="en-US" sz="2400"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𝑆</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𝑅</m:t>
                        </m:r>
                      </m:e>
                      <m:sup>
                        <m:r>
                          <a:rPr lang="en-US" sz="2400" i="1">
                            <a:latin typeface="Cambria Math" panose="02040503050406030204" pitchFamily="18" charset="0"/>
                          </a:rPr>
                          <m:t>2</m:t>
                        </m:r>
                      </m:sup>
                    </m:sSup>
                  </m:oMath>
                </a14:m>
                <a:r>
                  <a:rPr lang="en-US" sz="2400" dirty="0">
                    <a:latin typeface="Arial" panose="020B0604020202020204" pitchFamily="34" charset="0"/>
                    <a:cs typeface="Arial" panose="020B0604020202020204" pitchFamily="34" charset="0"/>
                  </a:rPr>
                  <a:t>.</a:t>
                </a:r>
              </a:p>
              <a:p>
                <a:pPr>
                  <a:lnSpc>
                    <a:spcPct val="150000"/>
                  </a:lnSpc>
                </a:pPr>
                <a:r>
                  <a:rPr lang="en-US" sz="2400" b="1" dirty="0">
                    <a:latin typeface="Arial" panose="020B0604020202020204" pitchFamily="34" charset="0"/>
                    <a:cs typeface="Arial" panose="020B0604020202020204" pitchFamily="34" charset="0"/>
                  </a:rPr>
                  <a:t>Output: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Bước</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1: </a:t>
                </a:r>
                <a:r>
                  <a:rPr lang="en-US" sz="2400" dirty="0" smtClean="0">
                    <a:solidFill>
                      <a:srgbClr val="0041C4"/>
                    </a:solidFill>
                    <a:latin typeface="Arial" panose="020B0604020202020204" pitchFamily="34" charset="0"/>
                    <a:cs typeface="Arial" panose="020B0604020202020204" pitchFamily="34" charset="0"/>
                  </a:rPr>
                  <a:t>Chọn</a:t>
                </a:r>
                <a:r>
                  <a:rPr lang="en-US" sz="2400" dirty="0">
                    <a:solidFill>
                      <a:srgbClr val="0041C4"/>
                    </a:solidFill>
                    <a:latin typeface="Arial" panose="020B0604020202020204" pitchFamily="34" charset="0"/>
                    <a:cs typeface="Arial" panose="020B0604020202020204" pitchFamily="34" charset="0"/>
                  </a:rPr>
                  <a:t> </a:t>
                </a:r>
                <a:r>
                  <a:rPr lang="en-US" sz="2400" dirty="0" err="1">
                    <a:solidFill>
                      <a:srgbClr val="0041C4"/>
                    </a:solidFill>
                    <a:latin typeface="Arial" panose="020B0604020202020204" pitchFamily="34" charset="0"/>
                    <a:cs typeface="Arial" panose="020B0604020202020204" pitchFamily="34" charset="0"/>
                  </a:rPr>
                  <a:t>ngẫu</a:t>
                </a:r>
                <a:r>
                  <a:rPr lang="en-US" sz="2400" dirty="0">
                    <a:solidFill>
                      <a:srgbClr val="0041C4"/>
                    </a:solidFill>
                    <a:latin typeface="Arial" panose="020B0604020202020204" pitchFamily="34" charset="0"/>
                    <a:cs typeface="Arial" panose="020B0604020202020204" pitchFamily="34" charset="0"/>
                  </a:rPr>
                  <a:t> </a:t>
                </a:r>
                <a:r>
                  <a:rPr lang="en-US" sz="2400" dirty="0" err="1">
                    <a:solidFill>
                      <a:srgbClr val="0041C4"/>
                    </a:solidFill>
                    <a:latin typeface="Arial" panose="020B0604020202020204" pitchFamily="34" charset="0"/>
                    <a:cs typeface="Arial" panose="020B0604020202020204" pitchFamily="34" charset="0"/>
                  </a:rPr>
                  <a:t>nhiên</a:t>
                </a:r>
                <a:r>
                  <a:rPr lang="en-US" sz="2400" dirty="0">
                    <a:solidFill>
                      <a:srgbClr val="0041C4"/>
                    </a:solidFill>
                    <a:latin typeface="Arial" panose="020B0604020202020204" pitchFamily="34" charset="0"/>
                    <a:cs typeface="Arial" panose="020B0604020202020204" pitchFamily="34" charset="0"/>
                  </a:rPr>
                  <a:t> </a:t>
                </a:r>
                <a:r>
                  <a:rPr lang="en-US" sz="2400" dirty="0" err="1">
                    <a:solidFill>
                      <a:srgbClr val="0041C4"/>
                    </a:solidFill>
                    <a:latin typeface="Arial" panose="020B0604020202020204" pitchFamily="34" charset="0"/>
                    <a:cs typeface="Arial" panose="020B0604020202020204" pitchFamily="34" charset="0"/>
                  </a:rPr>
                  <a:t>một</a:t>
                </a:r>
                <a:r>
                  <a:rPr lang="en-US" sz="2400" dirty="0">
                    <a:solidFill>
                      <a:srgbClr val="0041C4"/>
                    </a:solidFill>
                    <a:latin typeface="Arial" panose="020B0604020202020204" pitchFamily="34" charset="0"/>
                    <a:cs typeface="Arial" panose="020B0604020202020204" pitchFamily="34" charset="0"/>
                  </a:rPr>
                  <a:t> </a:t>
                </a:r>
                <a:r>
                  <a:rPr lang="en-US" sz="2400" dirty="0" err="1">
                    <a:solidFill>
                      <a:srgbClr val="0041C4"/>
                    </a:solidFill>
                    <a:latin typeface="Arial" panose="020B0604020202020204" pitchFamily="34" charset="0"/>
                    <a:cs typeface="Arial" panose="020B0604020202020204" pitchFamily="34" charset="0"/>
                  </a:rPr>
                  <a:t>tập</a:t>
                </a:r>
                <a:r>
                  <a:rPr lang="en-US" sz="2400" dirty="0">
                    <a:solidFill>
                      <a:srgbClr val="0041C4"/>
                    </a:solidFill>
                    <a:latin typeface="Arial" panose="020B0604020202020204" pitchFamily="34" charset="0"/>
                    <a:cs typeface="Arial" panose="020B0604020202020204" pitchFamily="34" charset="0"/>
                  </a:rPr>
                  <a:t> </a:t>
                </a:r>
                <a:r>
                  <a:rPr lang="en-US" sz="2400" dirty="0" err="1">
                    <a:solidFill>
                      <a:srgbClr val="0041C4"/>
                    </a:solidFill>
                    <a:latin typeface="Arial" panose="020B0604020202020204" pitchFamily="34" charset="0"/>
                    <a:cs typeface="Arial" panose="020B0604020202020204" pitchFamily="34" charset="0"/>
                  </a:rPr>
                  <a:t>điểm</a:t>
                </a:r>
                <a:r>
                  <a:rPr lang="en-US" sz="2400" dirty="0">
                    <a:solidFill>
                      <a:srgbClr val="0041C4"/>
                    </a:solidFill>
                    <a:latin typeface="Arial" panose="020B0604020202020204" pitchFamily="34" charset="0"/>
                    <a:cs typeface="Arial" panose="020B0604020202020204" pitchFamily="34" charset="0"/>
                  </a:rPr>
                  <a:t> </a:t>
                </a:r>
                <a:r>
                  <a:rPr lang="en-US" sz="2400" i="1" dirty="0">
                    <a:solidFill>
                      <a:srgbClr val="0041C4"/>
                    </a:solidFill>
                    <a:latin typeface="Arial" panose="020B0604020202020204" pitchFamily="34" charset="0"/>
                    <a:cs typeface="Arial" panose="020B0604020202020204" pitchFamily="34" charset="0"/>
                  </a:rPr>
                  <a:t>S</a:t>
                </a:r>
                <a:r>
                  <a:rPr lang="en-US" sz="2400" i="1" baseline="-25000" dirty="0">
                    <a:solidFill>
                      <a:srgbClr val="0041C4"/>
                    </a:solidFill>
                    <a:latin typeface="Arial" panose="020B0604020202020204" pitchFamily="34" charset="0"/>
                    <a:cs typeface="Arial" panose="020B0604020202020204" pitchFamily="34" charset="0"/>
                  </a:rPr>
                  <a:t>1</a:t>
                </a:r>
                <a:r>
                  <a:rPr lang="en-US" sz="2400" i="1" dirty="0">
                    <a:solidFill>
                      <a:srgbClr val="0041C4"/>
                    </a:solidFill>
                    <a:latin typeface="Arial" panose="020B0604020202020204" pitchFamily="34" charset="0"/>
                    <a:cs typeface="Arial" panose="020B0604020202020204" pitchFamily="34" charset="0"/>
                  </a:rPr>
                  <a:t>=</a:t>
                </a:r>
                <a:r>
                  <a:rPr lang="en-US" sz="2400" dirty="0">
                    <a:solidFill>
                      <a:srgbClr val="0041C4"/>
                    </a:solidFill>
                    <a:latin typeface="Arial" panose="020B0604020202020204" pitchFamily="34" charset="0"/>
                    <a:cs typeface="Arial" panose="020B0604020202020204" pitchFamily="34" charset="0"/>
                  </a:rPr>
                  <a:t>{</a:t>
                </a:r>
                <a:r>
                  <a:rPr lang="en-US" sz="2400" i="1" dirty="0">
                    <a:solidFill>
                      <a:srgbClr val="0041C4"/>
                    </a:solidFill>
                    <a:latin typeface="Arial" panose="020B0604020202020204" pitchFamily="34" charset="0"/>
                    <a:cs typeface="Arial" panose="020B0604020202020204" pitchFamily="34" charset="0"/>
                  </a:rPr>
                  <a:t>x</a:t>
                </a:r>
                <a:r>
                  <a:rPr lang="en-US" sz="2400" i="1" baseline="-25000" dirty="0">
                    <a:solidFill>
                      <a:srgbClr val="0041C4"/>
                    </a:solidFill>
                    <a:latin typeface="Arial" panose="020B0604020202020204" pitchFamily="34" charset="0"/>
                    <a:cs typeface="Arial" panose="020B0604020202020204" pitchFamily="34" charset="0"/>
                  </a:rPr>
                  <a:t>i1</a:t>
                </a:r>
                <a:r>
                  <a:rPr lang="en-US" sz="2400" i="1" dirty="0">
                    <a:solidFill>
                      <a:srgbClr val="0041C4"/>
                    </a:solidFill>
                    <a:latin typeface="Arial" panose="020B0604020202020204" pitchFamily="34" charset="0"/>
                    <a:cs typeface="Arial" panose="020B0604020202020204" pitchFamily="34" charset="0"/>
                  </a:rPr>
                  <a:t>, x</a:t>
                </a:r>
                <a:r>
                  <a:rPr lang="en-US" sz="2400" i="1" baseline="-25000" dirty="0">
                    <a:solidFill>
                      <a:srgbClr val="0041C4"/>
                    </a:solidFill>
                    <a:latin typeface="Arial" panose="020B0604020202020204" pitchFamily="34" charset="0"/>
                    <a:cs typeface="Arial" panose="020B0604020202020204" pitchFamily="34" charset="0"/>
                  </a:rPr>
                  <a:t>i2</a:t>
                </a:r>
                <a:r>
                  <a:rPr lang="en-US" sz="2400" i="1" dirty="0">
                    <a:solidFill>
                      <a:srgbClr val="0041C4"/>
                    </a:solidFill>
                    <a:latin typeface="Arial" panose="020B0604020202020204" pitchFamily="34" charset="0"/>
                    <a:cs typeface="Arial" panose="020B0604020202020204" pitchFamily="34" charset="0"/>
                  </a:rPr>
                  <a:t>,…, </a:t>
                </a:r>
                <a:r>
                  <a:rPr lang="en-US" sz="2400" i="1" dirty="0" err="1">
                    <a:solidFill>
                      <a:srgbClr val="0041C4"/>
                    </a:solidFill>
                    <a:latin typeface="Arial" panose="020B0604020202020204" pitchFamily="34" charset="0"/>
                    <a:cs typeface="Arial" panose="020B0604020202020204" pitchFamily="34" charset="0"/>
                  </a:rPr>
                  <a:t>x</a:t>
                </a:r>
                <a:r>
                  <a:rPr lang="en-US" sz="2400" i="1" baseline="-25000" dirty="0" err="1">
                    <a:solidFill>
                      <a:srgbClr val="0041C4"/>
                    </a:solidFill>
                    <a:latin typeface="Arial" panose="020B0604020202020204" pitchFamily="34" charset="0"/>
                    <a:cs typeface="Arial" panose="020B0604020202020204" pitchFamily="34" charset="0"/>
                  </a:rPr>
                  <a:t>im</a:t>
                </a:r>
                <a:r>
                  <a:rPr lang="en-US" sz="2400" dirty="0">
                    <a:solidFill>
                      <a:srgbClr val="0041C4"/>
                    </a:solidFill>
                    <a:latin typeface="Arial" panose="020B0604020202020204" pitchFamily="34" charset="0"/>
                    <a:cs typeface="Arial" panose="020B0604020202020204" pitchFamily="34" charset="0"/>
                  </a:rPr>
                  <a:t>}</a:t>
                </a:r>
                <a:r>
                  <a:rPr lang="en-US" sz="2400" i="1" dirty="0">
                    <a:solidFill>
                      <a:srgbClr val="0041C4"/>
                    </a:solidFill>
                    <a:latin typeface="Arial" panose="020B0604020202020204" pitchFamily="34" charset="0"/>
                    <a:cs typeface="Arial" panose="020B0604020202020204" pitchFamily="34" charset="0"/>
                  </a:rPr>
                  <a:t> </a:t>
                </a:r>
                <a:r>
                  <a:rPr lang="en-US" sz="2400" dirty="0" smtClean="0">
                    <a:solidFill>
                      <a:srgbClr val="0041C4"/>
                    </a:solidFill>
                    <a:latin typeface="Arial" panose="020B0604020202020204" pitchFamily="34" charset="0"/>
                    <a:cs typeface="Arial" panose="020B0604020202020204" pitchFamily="34" charset="0"/>
                  </a:rPr>
                  <a:t>với</a:t>
                </a:r>
                <a:r>
                  <a:rPr lang="en-US" sz="2400" dirty="0">
                    <a:solidFill>
                      <a:srgbClr val="0041C4"/>
                    </a:solidFill>
                    <a:latin typeface="Arial" panose="020B0604020202020204" pitchFamily="34" charset="0"/>
                    <a:cs typeface="Arial" panose="020B0604020202020204" pitchFamily="34" charset="0"/>
                  </a:rPr>
                  <a:t> </a:t>
                </a:r>
                <a14:m>
                  <m:oMath xmlns:m="http://schemas.openxmlformats.org/officeDocument/2006/math">
                    <m:r>
                      <a:rPr lang="en-US" sz="2400" i="1">
                        <a:solidFill>
                          <a:srgbClr val="0041C4"/>
                        </a:solidFill>
                        <a:latin typeface="Cambria Math" panose="02040503050406030204" pitchFamily="18" charset="0"/>
                      </a:rPr>
                      <m:t>𝑚</m:t>
                    </m:r>
                    <m:r>
                      <a:rPr lang="en-US" sz="2400" i="1">
                        <a:solidFill>
                          <a:srgbClr val="0041C4"/>
                        </a:solidFill>
                        <a:latin typeface="Cambria Math" panose="02040503050406030204" pitchFamily="18" charset="0"/>
                      </a:rPr>
                      <m:t>=</m:t>
                    </m:r>
                    <m:sSup>
                      <m:sSupPr>
                        <m:ctrlPr>
                          <a:rPr lang="en-US" sz="2400" i="1">
                            <a:solidFill>
                              <a:srgbClr val="0041C4"/>
                            </a:solidFill>
                            <a:latin typeface="Cambria Math" panose="02040503050406030204" pitchFamily="18" charset="0"/>
                          </a:rPr>
                        </m:ctrlPr>
                      </m:sSupPr>
                      <m:e>
                        <m:r>
                          <a:rPr lang="en-US" sz="2400" i="1">
                            <a:solidFill>
                              <a:srgbClr val="0041C4"/>
                            </a:solidFill>
                            <a:latin typeface="Cambria Math" panose="02040503050406030204" pitchFamily="18" charset="0"/>
                          </a:rPr>
                          <m:t>𝑛</m:t>
                        </m:r>
                      </m:e>
                      <m:sup>
                        <m:f>
                          <m:fPr>
                            <m:ctrlPr>
                              <a:rPr lang="en-US" sz="2400" i="1">
                                <a:solidFill>
                                  <a:srgbClr val="0041C4"/>
                                </a:solidFill>
                                <a:latin typeface="Cambria Math" panose="02040503050406030204" pitchFamily="18" charset="0"/>
                              </a:rPr>
                            </m:ctrlPr>
                          </m:fPr>
                          <m:num>
                            <m:r>
                              <a:rPr lang="en-US" sz="2400" i="1">
                                <a:solidFill>
                                  <a:srgbClr val="0041C4"/>
                                </a:solidFill>
                                <a:latin typeface="Cambria Math" panose="02040503050406030204" pitchFamily="18" charset="0"/>
                              </a:rPr>
                              <m:t>2</m:t>
                            </m:r>
                          </m:num>
                          <m:den>
                            <m:r>
                              <a:rPr lang="en-US" sz="2400" i="1">
                                <a:solidFill>
                                  <a:srgbClr val="0041C4"/>
                                </a:solidFill>
                                <a:latin typeface="Cambria Math" panose="02040503050406030204" pitchFamily="18" charset="0"/>
                              </a:rPr>
                              <m:t>3</m:t>
                            </m:r>
                          </m:den>
                        </m:f>
                      </m:sup>
                    </m:sSup>
                  </m:oMath>
                </a14:m>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Tìm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a:t>
                </a:r>
                <a:r>
                  <a:rPr lang="en-US" sz="2400" i="1" baseline="-25000" dirty="0">
                    <a:latin typeface="Arial" panose="020B0604020202020204" pitchFamily="34" charset="0"/>
                    <a:cs typeface="Arial" panose="020B0604020202020204" pitchFamily="34" charset="0"/>
                  </a:rPr>
                  <a:t>1</a:t>
                </a:r>
                <a:r>
                  <a:rPr lang="en-US" sz="2400"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giữa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δ</a:t>
                </a:r>
                <a:r>
                  <a:rPr lang="en-US" sz="2400" dirty="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Bước</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2: </a:t>
                </a:r>
                <a:r>
                  <a:rPr lang="en-US" sz="2400" dirty="0" err="1">
                    <a:latin typeface="Arial" panose="020B0604020202020204" pitchFamily="34" charset="0"/>
                    <a:cs typeface="Arial" panose="020B0604020202020204" pitchFamily="34" charset="0"/>
                  </a:rPr>
                  <a:t>Xây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vuông</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δ</a:t>
                </a:r>
                <a:r>
                  <a:rPr lang="en-US" sz="2400" dirty="0">
                    <a:latin typeface="Arial" panose="020B0604020202020204" pitchFamily="34" charset="0"/>
                    <a:cs typeface="Arial" panose="020B0604020202020204" pitchFamily="34" charset="0"/>
                  </a:rPr>
                  <a:t>.</a:t>
                </a:r>
              </a:p>
            </p:txBody>
          </p:sp>
        </mc:Choice>
        <mc:Fallback>
          <p:sp>
            <p:nvSpPr>
              <p:cNvPr id="12" name="Rectangle 11"/>
              <p:cNvSpPr>
                <a:spLocks noRot="1" noChangeAspect="1" noMove="1" noResize="1" noEditPoints="1" noAdjustHandles="1" noChangeArrowheads="1" noChangeShapeType="1" noTextEdit="1"/>
              </p:cNvSpPr>
              <p:nvPr/>
            </p:nvSpPr>
            <p:spPr>
              <a:xfrm>
                <a:off x="254001" y="1864885"/>
                <a:ext cx="8466666" cy="3622915"/>
              </a:xfrm>
              <a:prstGeom prst="rect">
                <a:avLst/>
              </a:prstGeom>
              <a:blipFill rotWithShape="0">
                <a:blip r:embed="rId4"/>
                <a:stretch>
                  <a:fillRect l="-1152" r="-936" b="-1178"/>
                </a:stretch>
              </a:blipFill>
            </p:spPr>
            <p:txBody>
              <a:bodyPr/>
              <a:lstStyle/>
              <a:p>
                <a:r>
                  <a:rPr lang="en-US">
                    <a:noFill/>
                  </a:rPr>
                  <a:t> </a:t>
                </a:r>
              </a:p>
            </p:txBody>
          </p:sp>
        </mc:Fallback>
      </mc:AlternateContent>
      <p:sp>
        <p:nvSpPr>
          <p:cNvPr id="9" name="TextBox 8"/>
          <p:cNvSpPr txBox="1"/>
          <p:nvPr/>
        </p:nvSpPr>
        <p:spPr>
          <a:xfrm>
            <a:off x="8079475" y="6338496"/>
            <a:ext cx="418704" cy="369332"/>
          </a:xfrm>
          <a:prstGeom prst="rect">
            <a:avLst/>
          </a:prstGeom>
          <a:noFill/>
        </p:spPr>
        <p:txBody>
          <a:bodyPr wrap="none" rtlCol="0">
            <a:spAutoFit/>
          </a:bodyPr>
          <a:lstStyle/>
          <a:p>
            <a:fld id="{7EAF9FDE-C646-4E0C-916F-491D63C8E493}" type="slidenum">
              <a:rPr lang="en-US" smtClean="0"/>
              <a:t>17</a:t>
            </a:fld>
            <a:endParaRPr lang="en-US"/>
          </a:p>
        </p:txBody>
      </p:sp>
    </p:spTree>
    <p:extLst>
      <p:ext uri="{BB962C8B-B14F-4D97-AF65-F5344CB8AC3E}">
        <p14:creationId xmlns:p14="http://schemas.microsoft.com/office/powerpoint/2010/main" val="1271974833"/>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18</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smtClean="0">
                <a:solidFill>
                  <a:schemeClr val="bg1"/>
                </a:solidFill>
                <a:latin typeface="Arial" panose="020B0604020202020204" pitchFamily="34" charset="0"/>
                <a:cs typeface="Arial" panose="020B0604020202020204" pitchFamily="34" charset="0"/>
              </a:rPr>
              <a:t>TÌM CẶP ĐIỂM GẦN NHẤT</a:t>
            </a:r>
            <a:endParaRPr lang="en-US" sz="3200" b="1" i="1" kern="0"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254001" y="1320994"/>
            <a:ext cx="8466666" cy="2239844"/>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a:latin typeface="Arial" panose="020B0604020202020204" pitchFamily="34" charset="0"/>
                <a:cs typeface="Arial" panose="020B0604020202020204" pitchFamily="34" charset="0"/>
              </a:rPr>
              <a:t>Bước 3: Xây dựng bốn tập hình vuông </a:t>
            </a:r>
            <a:r>
              <a:rPr lang="en-US" sz="2400" i="1">
                <a:latin typeface="Arial" panose="020B0604020202020204" pitchFamily="34" charset="0"/>
                <a:cs typeface="Arial" panose="020B0604020202020204" pitchFamily="34" charset="0"/>
              </a:rPr>
              <a:t>T</a:t>
            </a:r>
            <a:r>
              <a:rPr lang="en-US" sz="2400" i="1" baseline="-25000">
                <a:latin typeface="Arial" panose="020B0604020202020204" pitchFamily="34" charset="0"/>
                <a:cs typeface="Arial" panose="020B0604020202020204" pitchFamily="34" charset="0"/>
              </a:rPr>
              <a:t>1</a:t>
            </a:r>
            <a:r>
              <a:rPr lang="en-US" sz="2400" i="1">
                <a:latin typeface="Arial" panose="020B0604020202020204" pitchFamily="34" charset="0"/>
                <a:cs typeface="Arial" panose="020B0604020202020204" pitchFamily="34" charset="0"/>
              </a:rPr>
              <a:t>, T</a:t>
            </a:r>
            <a:r>
              <a:rPr lang="en-US" sz="2400" i="1" baseline="-25000">
                <a:latin typeface="Arial" panose="020B0604020202020204" pitchFamily="34" charset="0"/>
                <a:cs typeface="Arial" panose="020B0604020202020204" pitchFamily="34" charset="0"/>
              </a:rPr>
              <a:t>2</a:t>
            </a:r>
            <a:r>
              <a:rPr lang="en-US" sz="2400" i="1">
                <a:latin typeface="Arial" panose="020B0604020202020204" pitchFamily="34" charset="0"/>
                <a:cs typeface="Arial" panose="020B0604020202020204" pitchFamily="34" charset="0"/>
              </a:rPr>
              <a:t>, T</a:t>
            </a:r>
            <a:r>
              <a:rPr lang="en-US" sz="2400" i="1" baseline="-25000">
                <a:latin typeface="Arial" panose="020B0604020202020204" pitchFamily="34" charset="0"/>
                <a:cs typeface="Arial" panose="020B0604020202020204" pitchFamily="34" charset="0"/>
              </a:rPr>
              <a:t>3</a:t>
            </a:r>
            <a:r>
              <a:rPr lang="en-US" sz="2400" i="1">
                <a:latin typeface="Arial" panose="020B0604020202020204" pitchFamily="34" charset="0"/>
                <a:cs typeface="Arial" panose="020B0604020202020204" pitchFamily="34" charset="0"/>
              </a:rPr>
              <a:t> và T­­­</a:t>
            </a:r>
            <a:r>
              <a:rPr lang="en-US" sz="2400" i="1" baseline="-25000">
                <a:latin typeface="Arial" panose="020B0604020202020204" pitchFamily="34" charset="0"/>
                <a:cs typeface="Arial" panose="020B0604020202020204" pitchFamily="34" charset="0"/>
              </a:rPr>
              <a:t>4</a:t>
            </a:r>
            <a:r>
              <a:rPr lang="en-US" sz="2400">
                <a:latin typeface="Arial" panose="020B0604020202020204" pitchFamily="34" charset="0"/>
                <a:cs typeface="Arial" panose="020B0604020202020204" pitchFamily="34" charset="0"/>
              </a:rPr>
              <a:t> bắt nguồn từ </a:t>
            </a:r>
            <a:r>
              <a:rPr lang="en-US" sz="2400" i="1">
                <a:latin typeface="Arial" panose="020B0604020202020204" pitchFamily="34" charset="0"/>
                <a:cs typeface="Arial" panose="020B0604020202020204" pitchFamily="34" charset="0"/>
              </a:rPr>
              <a:t>T</a:t>
            </a:r>
            <a:r>
              <a:rPr lang="en-US" sz="2400">
                <a:latin typeface="Arial" panose="020B0604020202020204" pitchFamily="34" charset="0"/>
                <a:cs typeface="Arial" panose="020B0604020202020204" pitchFamily="34" charset="0"/>
              </a:rPr>
              <a:t> bằng cách nhân đôi kích thước cạnh hình vuông thành 2</a:t>
            </a:r>
            <a:r>
              <a:rPr lang="en-US" sz="2400" i="1">
                <a:latin typeface="Arial" panose="020B0604020202020204" pitchFamily="34" charset="0"/>
                <a:cs typeface="Arial" panose="020B0604020202020204" pitchFamily="34" charset="0"/>
              </a:rPr>
              <a:t>δ</a:t>
            </a:r>
            <a:r>
              <a:rPr lang="en-US" sz="240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Ø"/>
            </a:pPr>
            <a:endParaRPr lang="en-US" sz="2400">
              <a:latin typeface="Arial" panose="020B0604020202020204" pitchFamily="34" charset="0"/>
              <a:cs typeface="Arial" panose="020B0604020202020204" pitchFamily="34" charset="0"/>
            </a:endParaRPr>
          </a:p>
        </p:txBody>
      </p:sp>
      <p:sp>
        <p:nvSpPr>
          <p:cNvPr id="11" name="TextBox 10"/>
          <p:cNvSpPr txBox="1"/>
          <p:nvPr/>
        </p:nvSpPr>
        <p:spPr>
          <a:xfrm>
            <a:off x="8079475" y="6338496"/>
            <a:ext cx="418704" cy="369332"/>
          </a:xfrm>
          <a:prstGeom prst="rect">
            <a:avLst/>
          </a:prstGeom>
          <a:noFill/>
        </p:spPr>
        <p:txBody>
          <a:bodyPr wrap="none" rtlCol="0">
            <a:spAutoFit/>
          </a:bodyPr>
          <a:lstStyle/>
          <a:p>
            <a:fld id="{F7B8445D-83CC-41EE-85FF-3C906661AEC8}" type="slidenum">
              <a:rPr lang="en-US" smtClean="0"/>
              <a:t>18</a:t>
            </a:fld>
            <a:endParaRPr lang="en-US"/>
          </a:p>
        </p:txBody>
      </p:sp>
      <mc:AlternateContent xmlns:mc="http://schemas.openxmlformats.org/markup-compatibility/2006" xmlns:a14="http://schemas.microsoft.com/office/drawing/2010/main">
        <mc:Choice Requires="a14">
          <p:sp>
            <p:nvSpPr>
              <p:cNvPr id="13" name="Rectangle 12"/>
              <p:cNvSpPr/>
              <p:nvPr/>
            </p:nvSpPr>
            <p:spPr>
              <a:xfrm>
                <a:off x="254001" y="2828246"/>
                <a:ext cx="8466666" cy="4437369"/>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Bước</a:t>
                </a:r>
                <a:r>
                  <a:rPr lang="en-US" sz="2400" dirty="0" smtClean="0">
                    <a:latin typeface="Arial" panose="020B0604020202020204" pitchFamily="34" charset="0"/>
                    <a:cs typeface="Arial" panose="020B0604020202020204" pitchFamily="34" charset="0"/>
                  </a:rPr>
                  <a:t> 4: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T</a:t>
                </a:r>
                <a:r>
                  <a:rPr lang="en-US" sz="2400" i="1" baseline="-25000" dirty="0">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bSup>
                  </m:oMath>
                </a14:m>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giữa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S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oMath>
                </a14:m>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𝑆</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1</m:t>
                        </m:r>
                      </m:sub>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bSup>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2</m:t>
                        </m:r>
                      </m:sub>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bSup>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b="0" i="1" smtClean="0">
                            <a:latin typeface="Cambria Math" panose="02040503050406030204" pitchFamily="18" charset="0"/>
                          </a:rPr>
                          <m:t>(</m:t>
                        </m:r>
                        <m:r>
                          <a:rPr lang="en-US" sz="2400" i="1">
                            <a:latin typeface="Cambria Math" panose="02040503050406030204" pitchFamily="18" charset="0"/>
                          </a:rPr>
                          <m:t>𝑖</m:t>
                        </m:r>
                        <m:r>
                          <a:rPr lang="en-US" sz="2400" b="0" i="1" smtClean="0">
                            <a:latin typeface="Cambria Math" panose="02040503050406030204" pitchFamily="18" charset="0"/>
                          </a:rPr>
                          <m:t>)</m:t>
                        </m:r>
                      </m:sup>
                    </m:sSubSup>
                    <m:r>
                      <a:rPr lang="en-US" sz="2400" i="1">
                        <a:latin typeface="Cambria Math" panose="02040503050406030204" pitchFamily="18" charset="0"/>
                      </a:rPr>
                      <m:t>, 1≤</m:t>
                    </m:r>
                    <m:r>
                      <a:rPr lang="en-US" sz="2400" i="1">
                        <a:latin typeface="Cambria Math" panose="02040503050406030204" pitchFamily="18" charset="0"/>
                      </a:rPr>
                      <m:t>𝑖</m:t>
                    </m:r>
                    <m:r>
                      <a:rPr lang="en-US" sz="2400" i="1">
                        <a:latin typeface="Cambria Math" panose="02040503050406030204" pitchFamily="18" charset="0"/>
                      </a:rPr>
                      <m:t>&lt;4</m:t>
                    </m:r>
                  </m:oMath>
                </a14:m>
                <a:endParaRPr lang="en-US" sz="24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400" dirty="0" err="1">
                    <a:latin typeface="Arial" panose="020B0604020202020204" pitchFamily="34" charset="0"/>
                    <a:cs typeface="Arial" panose="020B0604020202020204" pitchFamily="34" charset="0"/>
                  </a:rPr>
                  <a:t>Bước</a:t>
                </a:r>
                <a:r>
                  <a:rPr lang="en-US" sz="2400" dirty="0">
                    <a:latin typeface="Arial" panose="020B0604020202020204" pitchFamily="34" charset="0"/>
                    <a:cs typeface="Arial" panose="020B0604020202020204" pitchFamily="34" charset="0"/>
                  </a:rPr>
                  <a:t> 5: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p</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q</a:t>
                </a:r>
                <a:r>
                  <a:rPr lang="en-US" sz="2400" i="1" dirty="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m:t>
                    </m:r>
                  </m:oMath>
                </a14:m>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S</a:t>
                </a:r>
                <a:r>
                  <a:rPr lang="en-US" sz="2400" i="1" baseline="-25000" dirty="0" err="1">
                    <a:latin typeface="Arial" panose="020B0604020202020204" pitchFamily="34" charset="0"/>
                    <a:cs typeface="Arial" panose="020B0604020202020204" pitchFamily="34" charset="0"/>
                  </a:rPr>
                  <a:t>j</a:t>
                </a:r>
                <a:r>
                  <a:rPr lang="en-US" sz="2400" i="1" baseline="30000" dirty="0">
                    <a:latin typeface="Arial" panose="020B0604020202020204" pitchFamily="34" charset="0"/>
                    <a:cs typeface="Arial" panose="020B0604020202020204" pitchFamily="34" charset="0"/>
                  </a:rPr>
                  <a:t>(</a:t>
                </a:r>
                <a:r>
                  <a:rPr lang="en-US" sz="2400" i="1" baseline="30000" dirty="0" err="1">
                    <a:latin typeface="Arial" panose="020B0604020202020204" pitchFamily="34" charset="0"/>
                    <a:cs typeface="Arial" panose="020B0604020202020204" pitchFamily="34" charset="0"/>
                  </a:rPr>
                  <a:t>i</a:t>
                </a:r>
                <a:r>
                  <a:rPr lang="en-US" sz="2400" i="1"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d(</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p</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q</a:t>
                </a:r>
                <a:r>
                  <a:rPr lang="en-US" sz="2400" i="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a</a:t>
                </a:r>
                <a:r>
                  <a:rPr lang="en-US" sz="2400"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b</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ngắn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a</a:t>
                </a:r>
                <a:r>
                  <a:rPr lang="en-US" sz="2400"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b</a:t>
                </a:r>
                <a:r>
                  <a:rPr lang="en-US" sz="2400"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254001" y="2828246"/>
                <a:ext cx="8466666" cy="4437369"/>
              </a:xfrm>
              <a:prstGeom prst="rect">
                <a:avLst/>
              </a:prstGeom>
              <a:blipFill rotWithShape="0">
                <a:blip r:embed="rId5"/>
                <a:stretch>
                  <a:fillRect l="-1008"/>
                </a:stretch>
              </a:blipFill>
            </p:spPr>
            <p:txBody>
              <a:bodyPr/>
              <a:lstStyle/>
              <a:p>
                <a:r>
                  <a:rPr lang="en-US">
                    <a:noFill/>
                  </a:rPr>
                  <a:t> </a:t>
                </a:r>
              </a:p>
            </p:txBody>
          </p:sp>
        </mc:Fallback>
      </mc:AlternateContent>
    </p:spTree>
    <p:extLst>
      <p:ext uri="{BB962C8B-B14F-4D97-AF65-F5344CB8AC3E}">
        <p14:creationId xmlns:p14="http://schemas.microsoft.com/office/powerpoint/2010/main" val="3722213200"/>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19</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3200" b="1" i="1" kern="0" smtClean="0">
                <a:solidFill>
                  <a:schemeClr val="bg1"/>
                </a:solidFill>
                <a:latin typeface="Arial" panose="020B0604020202020204" pitchFamily="34" charset="0"/>
                <a:cs typeface="Arial" panose="020B0604020202020204" pitchFamily="34" charset="0"/>
              </a:rPr>
              <a:t>KIỂM TRA PHÉP NHÂN MA TRẬN</a:t>
            </a:r>
            <a:endParaRPr lang="en-US" sz="3200" b="1" i="1" kern="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11"/>
              <p:cNvSpPr/>
              <p:nvPr/>
            </p:nvSpPr>
            <p:spPr>
              <a:xfrm>
                <a:off x="237067" y="1625794"/>
                <a:ext cx="8534400" cy="45243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Cho 3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thước</a:t>
                </a:r>
                <a:r>
                  <a:rPr lang="en-US" sz="2400" dirty="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nxn</a:t>
                </a:r>
                <a:r>
                  <a:rPr lang="en-US" sz="2400" dirty="0" smtClean="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A, B </a:t>
                </a:r>
                <a:r>
                  <a:rPr lang="en-US" sz="2400" i="1" dirty="0" err="1">
                    <a:latin typeface="Arial" panose="020B0604020202020204" pitchFamily="34" charset="0"/>
                    <a:cs typeface="Arial" panose="020B0604020202020204" pitchFamily="34" charset="0"/>
                  </a:rPr>
                  <a:t>và</a:t>
                </a:r>
                <a:r>
                  <a:rPr lang="en-US" sz="2400" i="1" dirty="0">
                    <a:latin typeface="Arial" panose="020B0604020202020204" pitchFamily="34" charset="0"/>
                    <a:cs typeface="Arial" panose="020B0604020202020204" pitchFamily="34" charset="0"/>
                  </a:rPr>
                  <a:t> C</a:t>
                </a:r>
                <a:endParaRPr lang="en-US" sz="24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400" i="1" dirty="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rPr>
                  <a:t>x</a:t>
                </a:r>
                <a:r>
                  <a:rPr lang="en-US" sz="2400" i="1" dirty="0">
                    <a:latin typeface="Arial" panose="020B0604020202020204" pitchFamily="34" charset="0"/>
                    <a:cs typeface="Arial" panose="020B0604020202020204" pitchFamily="34" charset="0"/>
                  </a:rPr>
                  <a:t> B=C ???</a:t>
                </a:r>
              </a:p>
              <a:p>
                <a:pPr marL="342900" indent="-342900">
                  <a:lnSpc>
                    <a:spcPct val="150000"/>
                  </a:lnSpc>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Một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thông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thường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có</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thể</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tính</a:t>
                </a:r>
                <a:r>
                  <a:rPr lang="en-US" sz="24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400" i="1">
                        <a:latin typeface="Cambria Math" panose="02040503050406030204" pitchFamily="18" charset="0"/>
                        <a:ea typeface="Times New Roman" panose="02020603050405020304" pitchFamily="18" charset="0"/>
                        <a:cs typeface="Times New Roman" panose="02020603050405020304" pitchFamily="18" charset="0"/>
                      </a:rPr>
                      <m:t>𝐴</m:t>
                    </m:r>
                    <m:r>
                      <a:rPr lang="en-US" sz="2400" i="1">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a:latin typeface="Cambria Math" panose="02040503050406030204" pitchFamily="18" charset="0"/>
                        <a:ea typeface="Times New Roman" panose="02020603050405020304" pitchFamily="18" charset="0"/>
                        <a:cs typeface="Times New Roman" panose="02020603050405020304" pitchFamily="18" charset="0"/>
                      </a:rPr>
                      <m:t>x</m:t>
                    </m:r>
                    <m:r>
                      <a:rPr lang="en-US" sz="2400" i="1">
                        <a:latin typeface="Cambria Math" panose="02040503050406030204" pitchFamily="18" charset="0"/>
                        <a:ea typeface="Times New Roman" panose="02020603050405020304" pitchFamily="18" charset="0"/>
                        <a:cs typeface="Times New Roman" panose="02020603050405020304" pitchFamily="18" charset="0"/>
                      </a:rPr>
                      <m:t> </m:t>
                    </m:r>
                    <m:r>
                      <a:rPr lang="en-US" sz="2400" i="1">
                        <a:latin typeface="Cambria Math" panose="02040503050406030204" pitchFamily="18" charset="0"/>
                        <a:ea typeface="Times New Roman" panose="02020603050405020304" pitchFamily="18" charset="0"/>
                        <a:cs typeface="Times New Roman" panose="02020603050405020304" pitchFamily="18" charset="0"/>
                      </a:rPr>
                      <m:t>𝐵</m:t>
                    </m:r>
                  </m:oMath>
                </a14:m>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sau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đó</a:t>
                </a:r>
                <a:r>
                  <a:rPr lang="en-US" sz="2400" dirty="0">
                    <a:latin typeface="Arial" panose="020B0604020202020204" pitchFamily="34" charset="0"/>
                    <a:ea typeface="Times New Roman" panose="02020603050405020304" pitchFamily="18" charset="0"/>
                    <a:cs typeface="Arial" panose="020B0604020202020204" pitchFamily="34" charset="0"/>
                  </a:rPr>
                  <a:t> so </a:t>
                </a:r>
                <a:r>
                  <a:rPr lang="en-US" sz="2400" dirty="0" err="1">
                    <a:latin typeface="Arial" panose="020B0604020202020204" pitchFamily="34" charset="0"/>
                    <a:ea typeface="Times New Roman" panose="02020603050405020304" pitchFamily="18" charset="0"/>
                    <a:cs typeface="Arial" panose="020B0604020202020204" pitchFamily="34" charset="0"/>
                  </a:rPr>
                  <a:t>sánh</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kết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quả</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với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i="1" dirty="0">
                    <a:latin typeface="Arial" panose="020B0604020202020204" pitchFamily="34" charset="0"/>
                    <a:ea typeface="Times New Roman" panose="02020603050405020304" pitchFamily="18" charset="0"/>
                    <a:cs typeface="Arial" panose="020B0604020202020204" pitchFamily="34" charset="0"/>
                  </a:rPr>
                  <a:t>C.</a:t>
                </a:r>
              </a:p>
              <a:p>
                <a:pPr marL="342900" indent="-342900">
                  <a:lnSpc>
                    <a:spcPct val="150000"/>
                  </a:lnSpc>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Freivalds</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sử</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dụng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sự</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ngẫu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nhiên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để</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giảm</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độ</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phức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tạp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thời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gian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xuống</a:t>
                </a:r>
                <a:r>
                  <a:rPr lang="en-US" sz="24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m:rPr>
                        <m:sty m:val="p"/>
                      </m:rPr>
                      <a:rPr lang="en-US" sz="2400"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O</m:t>
                    </m:r>
                    <m:r>
                      <a:rPr lang="en-US" sz="24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solidFill>
                              <a:srgbClr val="0041C4"/>
                            </a:solidFill>
                            <a:latin typeface="Cambria Math" panose="02040503050406030204" pitchFamily="18" charset="0"/>
                          </a:rPr>
                        </m:ctrlPr>
                      </m:sSupPr>
                      <m:e>
                        <m:r>
                          <a:rPr lang="en-US" sz="24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𝑛</m:t>
                        </m:r>
                      </m:e>
                      <m:sup>
                        <m:r>
                          <a:rPr lang="en-US" sz="24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với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một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xác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suất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sai</a:t>
                </a:r>
                <a:r>
                  <a:rPr lang="en-US" sz="24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400">
                        <a:latin typeface="Cambria Math" panose="02040503050406030204" pitchFamily="18" charset="0"/>
                        <a:ea typeface="Cambria Math" panose="02040503050406030204" pitchFamily="18" charset="0"/>
                      </a:rPr>
                      <m:t>≤</m:t>
                    </m:r>
                  </m:oMath>
                </a14:m>
                <a:r>
                  <a:rPr lang="en-US" sz="2400" dirty="0">
                    <a:solidFill>
                      <a:srgbClr val="000000"/>
                    </a:solidFill>
                    <a:latin typeface="Arial" panose="020B0604020202020204" pitchFamily="34" charset="0"/>
                    <a:cs typeface="Arial" panose="020B0604020202020204" pitchFamily="34" charset="0"/>
                  </a:rPr>
                  <a:t>1/2</a:t>
                </a:r>
                <a:r>
                  <a:rPr lang="en-US" sz="2400" i="1" baseline="30000" dirty="0">
                    <a:solidFill>
                      <a:srgbClr val="000000"/>
                    </a:solidFill>
                    <a:latin typeface="Arial" panose="020B0604020202020204" pitchFamily="34" charset="0"/>
                    <a:cs typeface="Arial" panose="020B0604020202020204" pitchFamily="34" charset="0"/>
                  </a:rPr>
                  <a:t>k</a:t>
                </a:r>
                <a:r>
                  <a:rPr lang="en-US" sz="2400" dirty="0">
                    <a:latin typeface="Arial" panose="020B0604020202020204" pitchFamily="34" charset="0"/>
                    <a:ea typeface="Times New Roman" panose="02020603050405020304" pitchFamily="18" charset="0"/>
                    <a:cs typeface="Arial" panose="020B0604020202020204" pitchFamily="34" charset="0"/>
                  </a:rPr>
                  <a:t>.</a:t>
                </a:r>
              </a:p>
              <a:p>
                <a:pPr marL="342900" indent="-342900">
                  <a:lnSpc>
                    <a:spcPct val="150000"/>
                  </a:lnSpc>
                  <a:buFont typeface="Wingdings" panose="05000000000000000000" pitchFamily="2" charset="2"/>
                  <a:buChar char="Ø"/>
                </a:pP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loại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Monte Carlo.</a:t>
                </a:r>
              </a:p>
              <a:p>
                <a:pPr>
                  <a:lnSpc>
                    <a:spcPct val="150000"/>
                  </a:lnSpc>
                </a:pPr>
                <a:endParaRPr lang="en-US" sz="2400" dirty="0">
                  <a:latin typeface="Arial" panose="020B0604020202020204" pitchFamily="34" charset="0"/>
                  <a:cs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237067" y="1625794"/>
                <a:ext cx="8534400" cy="4524315"/>
              </a:xfrm>
              <a:prstGeom prst="rect">
                <a:avLst/>
              </a:prstGeom>
              <a:blipFill rotWithShape="0">
                <a:blip r:embed="rId4"/>
                <a:stretch>
                  <a:fillRect l="-1000" r="-571"/>
                </a:stretch>
              </a:blipFill>
            </p:spPr>
            <p:txBody>
              <a:bodyPr/>
              <a:lstStyle/>
              <a:p>
                <a:r>
                  <a:rPr lang="en-US">
                    <a:noFill/>
                  </a:rPr>
                  <a:t> </a:t>
                </a:r>
              </a:p>
            </p:txBody>
          </p:sp>
        </mc:Fallback>
      </mc:AlternateContent>
      <p:sp>
        <p:nvSpPr>
          <p:cNvPr id="9" name="TextBox 8"/>
          <p:cNvSpPr txBox="1"/>
          <p:nvPr/>
        </p:nvSpPr>
        <p:spPr>
          <a:xfrm>
            <a:off x="8079475" y="6338496"/>
            <a:ext cx="418704" cy="369332"/>
          </a:xfrm>
          <a:prstGeom prst="rect">
            <a:avLst/>
          </a:prstGeom>
          <a:noFill/>
        </p:spPr>
        <p:txBody>
          <a:bodyPr wrap="none" rtlCol="0">
            <a:spAutoFit/>
          </a:bodyPr>
          <a:lstStyle/>
          <a:p>
            <a:fld id="{55795D0F-17D9-44C3-B76C-96C595482E40}" type="slidenum">
              <a:rPr lang="en-US" smtClean="0"/>
              <a:t>19</a:t>
            </a:fld>
            <a:endParaRPr lang="en-US"/>
          </a:p>
        </p:txBody>
      </p:sp>
    </p:spTree>
    <p:extLst>
      <p:ext uri="{BB962C8B-B14F-4D97-AF65-F5344CB8AC3E}">
        <p14:creationId xmlns:p14="http://schemas.microsoft.com/office/powerpoint/2010/main" val="290049733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a:solidFill>
                  <a:srgbClr val="0041C4"/>
                </a:solidFill>
                <a:latin typeface="Arial" pitchFamily="34" charset="0"/>
                <a:cs typeface="Arial" pitchFamily="34" charset="0"/>
              </a:rPr>
              <a:t>Động</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cơ</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và</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mục</a:t>
            </a:r>
            <a:r>
              <a:rPr lang="en-US" sz="2800" dirty="0">
                <a:solidFill>
                  <a:srgbClr val="0041C4"/>
                </a:solidFill>
                <a:latin typeface="Arial" pitchFamily="34" charset="0"/>
                <a:cs typeface="Arial" pitchFamily="34" charset="0"/>
              </a:rPr>
              <a:t> </a:t>
            </a:r>
            <a:r>
              <a:rPr lang="en-US" sz="2800" dirty="0" err="1" smtClean="0">
                <a:solidFill>
                  <a:srgbClr val="0041C4"/>
                </a:solidFill>
                <a:latin typeface="Arial" pitchFamily="34" charset="0"/>
                <a:cs typeface="Arial" pitchFamily="34" charset="0"/>
              </a:rPr>
              <a:t>tiêu</a:t>
            </a:r>
            <a:endParaRPr lang="en-US" sz="2800" dirty="0">
              <a:solidFill>
                <a:srgbClr val="0041C4"/>
              </a:solidFill>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smtClean="0">
                <a:latin typeface="Arial" pitchFamily="34" charset="0"/>
                <a:cs typeface="Arial" pitchFamily="34" charset="0"/>
              </a:rPr>
              <a:t>nhiên</a:t>
            </a:r>
            <a:endParaRPr lang="en-US" sz="2800" dirty="0">
              <a:solidFill>
                <a:srgbClr val="FF0000"/>
              </a:solidFill>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Một</a:t>
            </a:r>
            <a:r>
              <a:rPr lang="en-US" sz="2800" dirty="0">
                <a:latin typeface="Arial" pitchFamily="34" charset="0"/>
                <a:cs typeface="Arial" pitchFamily="34" charset="0"/>
              </a:rPr>
              <a:t> </a:t>
            </a:r>
            <a:r>
              <a:rPr lang="en-US" sz="2800" dirty="0" err="1">
                <a:latin typeface="Arial" pitchFamily="34" charset="0"/>
                <a:cs typeface="Arial" pitchFamily="34" charset="0"/>
              </a:rPr>
              <a:t>số</a:t>
            </a:r>
            <a:r>
              <a:rPr lang="en-US" sz="2800" dirty="0">
                <a:latin typeface="Arial" pitchFamily="34" charset="0"/>
                <a:cs typeface="Arial" pitchFamily="34" charset="0"/>
              </a:rPr>
              <a:t> </a:t>
            </a:r>
            <a:r>
              <a:rPr lang="en-US" sz="2800" dirty="0" err="1">
                <a:latin typeface="Arial" pitchFamily="34" charset="0"/>
                <a:cs typeface="Arial" pitchFamily="34" charset="0"/>
              </a:rPr>
              <a:t>ứng</a:t>
            </a:r>
            <a:r>
              <a:rPr lang="en-US" sz="2800" dirty="0">
                <a:latin typeface="Arial" pitchFamily="34" charset="0"/>
                <a:cs typeface="Arial" pitchFamily="34" charset="0"/>
              </a:rPr>
              <a:t> </a:t>
            </a:r>
            <a:r>
              <a:rPr lang="en-US" sz="2800" dirty="0" err="1">
                <a:latin typeface="Arial" pitchFamily="34" charset="0"/>
                <a:cs typeface="Arial" pitchFamily="34" charset="0"/>
              </a:rPr>
              <a:t>dụng</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smtClean="0">
                <a:latin typeface="Arial" pitchFamily="34" charset="0"/>
                <a:cs typeface="Arial" pitchFamily="34" charset="0"/>
              </a:rPr>
              <a:t>ngẫu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nhiên</a:t>
            </a:r>
            <a:endParaRPr lang="en-US" sz="2800" dirty="0">
              <a:solidFill>
                <a:srgbClr val="FF0000"/>
              </a:solidFill>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Hiện</a:t>
            </a:r>
            <a:r>
              <a:rPr lang="en-US" sz="2800" dirty="0">
                <a:latin typeface="Arial" pitchFamily="34" charset="0"/>
                <a:cs typeface="Arial" pitchFamily="34" charset="0"/>
              </a:rPr>
              <a:t> </a:t>
            </a:r>
            <a:r>
              <a:rPr lang="en-US" sz="2800" dirty="0" err="1">
                <a:latin typeface="Arial" pitchFamily="34" charset="0"/>
                <a:cs typeface="Arial" pitchFamily="34" charset="0"/>
              </a:rPr>
              <a:t>thực</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ứng</a:t>
            </a:r>
            <a:r>
              <a:rPr lang="en-US" sz="2800" dirty="0">
                <a:latin typeface="Arial" pitchFamily="34" charset="0"/>
                <a:cs typeface="Arial" pitchFamily="34" charset="0"/>
              </a:rPr>
              <a:t> </a:t>
            </a:r>
            <a:r>
              <a:rPr lang="en-US" sz="2800" dirty="0" err="1">
                <a:latin typeface="Arial" pitchFamily="34" charset="0"/>
                <a:cs typeface="Arial" pitchFamily="34" charset="0"/>
              </a:rPr>
              <a:t>dụng</a:t>
            </a:r>
            <a:r>
              <a:rPr lang="en-US" sz="2800" dirty="0">
                <a:latin typeface="Arial" pitchFamily="34" charset="0"/>
                <a:cs typeface="Arial" pitchFamily="34" charset="0"/>
              </a:rPr>
              <a:t> </a:t>
            </a: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smtClean="0">
                <a:latin typeface="Arial" pitchFamily="34" charset="0"/>
                <a:cs typeface="Arial" pitchFamily="34" charset="0"/>
              </a:rPr>
              <a:t>nhiên</a:t>
            </a:r>
            <a:endParaRPr lang="en-US" sz="2800" dirty="0">
              <a:solidFill>
                <a:srgbClr val="FF0000"/>
              </a:solidFill>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a:latin typeface="Arial" pitchFamily="34" charset="0"/>
                <a:cs typeface="Arial" pitchFamily="34" charset="0"/>
              </a:rPr>
              <a:t>Các</a:t>
            </a:r>
            <a:r>
              <a:rPr lang="en-GB" sz="2800" dirty="0">
                <a:latin typeface="Arial" pitchFamily="34" charset="0"/>
                <a:cs typeface="Arial" pitchFamily="34" charset="0"/>
              </a:rPr>
              <a:t> </a:t>
            </a:r>
            <a:r>
              <a:rPr lang="en-GB" sz="2800" dirty="0" err="1">
                <a:latin typeface="Arial" pitchFamily="34" charset="0"/>
                <a:cs typeface="Arial" pitchFamily="34" charset="0"/>
              </a:rPr>
              <a:t>đóng</a:t>
            </a:r>
            <a:r>
              <a:rPr lang="en-GB" sz="2800" dirty="0">
                <a:latin typeface="Arial" pitchFamily="34" charset="0"/>
                <a:cs typeface="Arial" pitchFamily="34" charset="0"/>
              </a:rPr>
              <a:t> </a:t>
            </a:r>
            <a:r>
              <a:rPr lang="en-GB" sz="2800" dirty="0" err="1">
                <a:latin typeface="Arial" pitchFamily="34" charset="0"/>
                <a:cs typeface="Arial" pitchFamily="34" charset="0"/>
              </a:rPr>
              <a:t>góp</a:t>
            </a:r>
            <a:r>
              <a:rPr lang="en-GB" sz="2800" dirty="0">
                <a:latin typeface="Arial" pitchFamily="34" charset="0"/>
                <a:cs typeface="Arial" pitchFamily="34" charset="0"/>
              </a:rPr>
              <a:t> </a:t>
            </a:r>
            <a:r>
              <a:rPr lang="en-GB" sz="2800" dirty="0" err="1" smtClean="0">
                <a:latin typeface="Arial" pitchFamily="34" charset="0"/>
                <a:cs typeface="Arial" pitchFamily="34" charset="0"/>
              </a:rPr>
              <a:t>chính</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của</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khóa</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luận</a:t>
            </a:r>
            <a:endParaRPr lang="en-GB" sz="2800" dirty="0">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smtClean="0">
                <a:latin typeface="Arial" pitchFamily="34" charset="0"/>
                <a:cs typeface="Arial" pitchFamily="34" charset="0"/>
              </a:rPr>
              <a:t>Kết</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luận</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và</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hướng</a:t>
            </a:r>
            <a:r>
              <a:rPr lang="en-GB" sz="2800" dirty="0" smtClean="0">
                <a:latin typeface="Arial" pitchFamily="34" charset="0"/>
                <a:cs typeface="Arial" pitchFamily="34" charset="0"/>
              </a:rPr>
              <a:t> </a:t>
            </a:r>
            <a:r>
              <a:rPr lang="en-GB" sz="2800" dirty="0" err="1">
                <a:latin typeface="Arial" pitchFamily="34" charset="0"/>
                <a:cs typeface="Arial" pitchFamily="34" charset="0"/>
              </a:rPr>
              <a:t>phát</a:t>
            </a:r>
            <a:r>
              <a:rPr lang="en-GB" sz="2800" dirty="0">
                <a:latin typeface="Arial" pitchFamily="34" charset="0"/>
                <a:cs typeface="Arial" pitchFamily="34" charset="0"/>
              </a:rPr>
              <a:t> </a:t>
            </a:r>
            <a:r>
              <a:rPr lang="en-GB" sz="2800" dirty="0" err="1">
                <a:latin typeface="Arial" pitchFamily="34" charset="0"/>
                <a:cs typeface="Arial" pitchFamily="34" charset="0"/>
              </a:rPr>
              <a:t>triển</a:t>
            </a:r>
            <a:endParaRPr lang="en-GB" sz="2800" dirty="0">
              <a:latin typeface="Arial" pitchFamily="34" charset="0"/>
              <a:cs typeface="Arial" pitchFamily="34" charset="0"/>
            </a:endParaRPr>
          </a:p>
        </p:txBody>
      </p:sp>
      <p:sp>
        <p:nvSpPr>
          <p:cNvPr id="10" name="TextBox 9"/>
          <p:cNvSpPr txBox="1"/>
          <p:nvPr/>
        </p:nvSpPr>
        <p:spPr>
          <a:xfrm>
            <a:off x="8079475" y="6338496"/>
            <a:ext cx="301686" cy="369332"/>
          </a:xfrm>
          <a:prstGeom prst="rect">
            <a:avLst/>
          </a:prstGeom>
          <a:noFill/>
        </p:spPr>
        <p:txBody>
          <a:bodyPr wrap="none" rtlCol="0">
            <a:spAutoFit/>
          </a:bodyPr>
          <a:lstStyle/>
          <a:p>
            <a:fld id="{49B66051-D037-42B9-AF7F-94C1143074EF}" type="slidenum">
              <a:rPr lang="en-US" smtClean="0"/>
              <a:t>2</a:t>
            </a:fld>
            <a:endParaRPr lang="en-US"/>
          </a:p>
        </p:txBody>
      </p:sp>
    </p:spTree>
    <p:extLst>
      <p:ext uri="{BB962C8B-B14F-4D97-AF65-F5344CB8AC3E}">
        <p14:creationId xmlns:p14="http://schemas.microsoft.com/office/powerpoint/2010/main" val="4808020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20</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0" y="345460"/>
            <a:ext cx="8771467"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3200" b="1" i="1" kern="0" smtClean="0">
                <a:solidFill>
                  <a:schemeClr val="bg1"/>
                </a:solidFill>
                <a:latin typeface="Arial" panose="020B0604020202020204" pitchFamily="34" charset="0"/>
                <a:cs typeface="Arial" panose="020B0604020202020204" pitchFamily="34" charset="0"/>
              </a:rPr>
              <a:t>KIỂM TRA PHÉP NHÂN MA TRẬN – MÃ GIẢ</a:t>
            </a:r>
            <a:endParaRPr lang="en-US" sz="3200" b="1" i="1" kern="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237067" y="1254626"/>
            <a:ext cx="8534400" cy="5840060"/>
          </a:xfrm>
          <a:prstGeom prst="rect">
            <a:avLst/>
          </a:prstGeom>
        </p:spPr>
        <p:txBody>
          <a:bodyPr wrap="square">
            <a:spAutoFit/>
          </a:bodyPr>
          <a:lstStyle/>
          <a:p>
            <a:pPr lvl="2" algn="just">
              <a:lnSpc>
                <a:spcPct val="150000"/>
              </a:lnSpc>
              <a:spcBef>
                <a:spcPts val="450"/>
              </a:spcBef>
            </a:pPr>
            <a:r>
              <a:rPr lang="en-US" sz="2000" b="1" dirty="0">
                <a:latin typeface="Arial" panose="020B0604020202020204" pitchFamily="34" charset="0"/>
                <a:ea typeface="Times New Roman" panose="02020603050405020304" pitchFamily="18" charset="0"/>
                <a:cs typeface="Arial" panose="020B0604020202020204" pitchFamily="34" charset="0"/>
              </a:rPr>
              <a:t>Input</a:t>
            </a:r>
            <a:r>
              <a:rPr lang="en-US" sz="2000" dirty="0">
                <a:latin typeface="Arial" panose="020B0604020202020204" pitchFamily="34" charset="0"/>
                <a:ea typeface="Times New Roman" panose="02020603050405020304" pitchFamily="18" charset="0"/>
                <a:cs typeface="Arial" panose="020B0604020202020204" pitchFamily="34" charset="0"/>
              </a:rPr>
              <a:t>: Matrix </a:t>
            </a:r>
            <a:r>
              <a:rPr lang="en-US" sz="2000" i="1" dirty="0">
                <a:latin typeface="Arial" panose="020B0604020202020204" pitchFamily="34" charset="0"/>
                <a:ea typeface="Times New Roman" panose="02020603050405020304" pitchFamily="18" charset="0"/>
                <a:cs typeface="Arial" panose="020B0604020202020204" pitchFamily="34" charset="0"/>
              </a:rPr>
              <a:t>A</a:t>
            </a:r>
            <a:r>
              <a:rPr lang="en-US" sz="2000" dirty="0">
                <a:latin typeface="Arial" panose="020B0604020202020204" pitchFamily="34" charset="0"/>
                <a:ea typeface="Times New Roman" panose="02020603050405020304" pitchFamily="18" charset="0"/>
                <a:cs typeface="Arial" panose="020B0604020202020204" pitchFamily="34" charset="0"/>
              </a:rPr>
              <a:t> ∈ </a:t>
            </a:r>
            <a:r>
              <a:rPr lang="en-US" sz="2000" i="1" dirty="0" err="1">
                <a:latin typeface="Arial" panose="020B0604020202020204" pitchFamily="34" charset="0"/>
                <a:ea typeface="Times New Roman" panose="02020603050405020304" pitchFamily="18" charset="0"/>
                <a:cs typeface="Arial" panose="020B0604020202020204" pitchFamily="34" charset="0"/>
              </a:rPr>
              <a:t>R</a:t>
            </a:r>
            <a:r>
              <a:rPr lang="en-US" sz="2000" i="1" baseline="30000" dirty="0" err="1">
                <a:latin typeface="Arial" panose="020B0604020202020204" pitchFamily="34" charset="0"/>
                <a:ea typeface="Times New Roman" panose="02020603050405020304" pitchFamily="18" charset="0"/>
                <a:cs typeface="Arial" panose="020B0604020202020204" pitchFamily="34" charset="0"/>
              </a:rPr>
              <a:t>n</a:t>
            </a:r>
            <a:r>
              <a:rPr lang="en-US" sz="2000" baseline="30000" dirty="0">
                <a:latin typeface="Arial" panose="020B0604020202020204" pitchFamily="34" charset="0"/>
                <a:ea typeface="Times New Roman" panose="02020603050405020304" pitchFamily="18" charset="0"/>
                <a:cs typeface="Arial" panose="020B0604020202020204" pitchFamily="34" charset="0"/>
              </a:rPr>
              <a:t> × </a:t>
            </a:r>
            <a:r>
              <a:rPr lang="en-US" sz="2000" i="1" baseline="30000" dirty="0">
                <a:latin typeface="Arial" panose="020B0604020202020204" pitchFamily="34" charset="0"/>
                <a:ea typeface="Times New Roman" panose="02020603050405020304" pitchFamily="18" charset="0"/>
                <a:cs typeface="Arial" panose="020B0604020202020204" pitchFamily="34" charset="0"/>
              </a:rPr>
              <a:t>n</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a:latin typeface="Arial" panose="020B0604020202020204" pitchFamily="34" charset="0"/>
                <a:ea typeface="Times New Roman" panose="02020603050405020304" pitchFamily="18" charset="0"/>
                <a:cs typeface="Arial" panose="020B0604020202020204" pitchFamily="34" charset="0"/>
              </a:rPr>
              <a:t>B</a:t>
            </a:r>
            <a:r>
              <a:rPr lang="en-US" sz="2000" dirty="0">
                <a:latin typeface="Arial" panose="020B0604020202020204" pitchFamily="34" charset="0"/>
                <a:ea typeface="Times New Roman" panose="02020603050405020304" pitchFamily="18" charset="0"/>
                <a:cs typeface="Arial" panose="020B0604020202020204" pitchFamily="34" charset="0"/>
              </a:rPr>
              <a:t> ∈ </a:t>
            </a:r>
            <a:r>
              <a:rPr lang="en-US" sz="2000" i="1" dirty="0" err="1">
                <a:latin typeface="Arial" panose="020B0604020202020204" pitchFamily="34" charset="0"/>
                <a:ea typeface="Times New Roman" panose="02020603050405020304" pitchFamily="18" charset="0"/>
                <a:cs typeface="Arial" panose="020B0604020202020204" pitchFamily="34" charset="0"/>
              </a:rPr>
              <a:t>R</a:t>
            </a:r>
            <a:r>
              <a:rPr lang="en-US" sz="2000" i="1" baseline="30000" dirty="0" err="1">
                <a:latin typeface="Arial" panose="020B0604020202020204" pitchFamily="34" charset="0"/>
                <a:ea typeface="Times New Roman" panose="02020603050405020304" pitchFamily="18" charset="0"/>
                <a:cs typeface="Arial" panose="020B0604020202020204" pitchFamily="34" charset="0"/>
              </a:rPr>
              <a:t>n</a:t>
            </a:r>
            <a:r>
              <a:rPr lang="en-US" sz="2000" baseline="30000" dirty="0">
                <a:latin typeface="Arial" panose="020B0604020202020204" pitchFamily="34" charset="0"/>
                <a:ea typeface="Times New Roman" panose="02020603050405020304" pitchFamily="18" charset="0"/>
                <a:cs typeface="Arial" panose="020B0604020202020204" pitchFamily="34" charset="0"/>
              </a:rPr>
              <a:t> × </a:t>
            </a:r>
            <a:r>
              <a:rPr lang="en-US" sz="2000" i="1" baseline="30000" dirty="0">
                <a:latin typeface="Arial" panose="020B0604020202020204" pitchFamily="34" charset="0"/>
                <a:ea typeface="Times New Roman" panose="02020603050405020304" pitchFamily="18" charset="0"/>
                <a:cs typeface="Arial" panose="020B0604020202020204" pitchFamily="34" charset="0"/>
              </a:rPr>
              <a:t>n</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a:latin typeface="Arial" panose="020B0604020202020204" pitchFamily="34" charset="0"/>
                <a:ea typeface="Times New Roman" panose="02020603050405020304" pitchFamily="18" charset="0"/>
                <a:cs typeface="Arial" panose="020B0604020202020204" pitchFamily="34" charset="0"/>
              </a:rPr>
              <a:t>C</a:t>
            </a:r>
            <a:r>
              <a:rPr lang="en-US" sz="2000" dirty="0">
                <a:latin typeface="Arial" panose="020B0604020202020204" pitchFamily="34" charset="0"/>
                <a:ea typeface="Times New Roman" panose="02020603050405020304" pitchFamily="18" charset="0"/>
                <a:cs typeface="Arial" panose="020B0604020202020204" pitchFamily="34" charset="0"/>
              </a:rPr>
              <a:t> ∈ </a:t>
            </a:r>
            <a:r>
              <a:rPr lang="en-US" sz="2000" i="1" dirty="0" err="1">
                <a:latin typeface="Arial" panose="020B0604020202020204" pitchFamily="34" charset="0"/>
                <a:ea typeface="Times New Roman" panose="02020603050405020304" pitchFamily="18" charset="0"/>
                <a:cs typeface="Arial" panose="020B0604020202020204" pitchFamily="34" charset="0"/>
              </a:rPr>
              <a:t>R</a:t>
            </a:r>
            <a:r>
              <a:rPr lang="en-US" sz="2000" i="1" baseline="30000" dirty="0" err="1">
                <a:latin typeface="Arial" panose="020B0604020202020204" pitchFamily="34" charset="0"/>
                <a:ea typeface="Times New Roman" panose="02020603050405020304" pitchFamily="18" charset="0"/>
                <a:cs typeface="Arial" panose="020B0604020202020204" pitchFamily="34" charset="0"/>
              </a:rPr>
              <a:t>n</a:t>
            </a:r>
            <a:r>
              <a:rPr lang="en-US" sz="2000" baseline="30000" dirty="0">
                <a:latin typeface="Arial" panose="020B0604020202020204" pitchFamily="34" charset="0"/>
                <a:ea typeface="Times New Roman" panose="02020603050405020304" pitchFamily="18" charset="0"/>
                <a:cs typeface="Arial" panose="020B0604020202020204" pitchFamily="34" charset="0"/>
              </a:rPr>
              <a:t> × </a:t>
            </a:r>
            <a:r>
              <a:rPr lang="en-US" sz="2000" i="1" baseline="30000" dirty="0">
                <a:latin typeface="Arial" panose="020B0604020202020204" pitchFamily="34" charset="0"/>
                <a:ea typeface="Times New Roman" panose="02020603050405020304" pitchFamily="18" charset="0"/>
                <a:cs typeface="Arial" panose="020B0604020202020204" pitchFamily="34" charset="0"/>
              </a:rPr>
              <a:t>n</a:t>
            </a:r>
            <a:r>
              <a:rPr lang="en-US" sz="2000" dirty="0">
                <a:latin typeface="Arial" panose="020B0604020202020204" pitchFamily="34" charset="0"/>
                <a:ea typeface="Times New Roman" panose="02020603050405020304" pitchFamily="18" charset="0"/>
                <a:cs typeface="Arial" panose="020B0604020202020204" pitchFamily="34" charset="0"/>
              </a:rPr>
              <a:t> and </a:t>
            </a:r>
            <a:r>
              <a:rPr lang="en-US" sz="2000" i="1" dirty="0">
                <a:latin typeface="Arial" panose="020B0604020202020204" pitchFamily="34" charset="0"/>
                <a:ea typeface="Times New Roman" panose="02020603050405020304" pitchFamily="18" charset="0"/>
                <a:cs typeface="Arial" panose="020B0604020202020204" pitchFamily="34" charset="0"/>
              </a:rPr>
              <a:t>k</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a:latin typeface="Arial" panose="020B0604020202020204" pitchFamily="34" charset="0"/>
                <a:ea typeface="Times New Roman" panose="02020603050405020304" pitchFamily="18" charset="0"/>
                <a:cs typeface="Arial" panose="020B0604020202020204" pitchFamily="34" charset="0"/>
              </a:rPr>
              <a:t>N</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lvl="2" algn="just">
              <a:lnSpc>
                <a:spcPct val="150000"/>
              </a:lnSpc>
              <a:spcBef>
                <a:spcPts val="450"/>
              </a:spcBef>
            </a:pPr>
            <a:r>
              <a:rPr lang="en-US" sz="2000" b="1" dirty="0">
                <a:latin typeface="Arial" panose="020B0604020202020204" pitchFamily="34" charset="0"/>
                <a:ea typeface="Times New Roman" panose="02020603050405020304" pitchFamily="18" charset="0"/>
                <a:cs typeface="Arial" panose="020B0604020202020204" pitchFamily="34" charset="0"/>
              </a:rPr>
              <a:t>Output</a:t>
            </a:r>
            <a:r>
              <a:rPr lang="en-US" sz="2000" dirty="0">
                <a:latin typeface="Arial" panose="020B0604020202020204" pitchFamily="34" charset="0"/>
                <a:ea typeface="Times New Roman" panose="02020603050405020304" pitchFamily="18" charset="0"/>
                <a:cs typeface="Arial" panose="020B0604020202020204" pitchFamily="34" charset="0"/>
              </a:rPr>
              <a:t>: True if </a:t>
            </a:r>
            <a:r>
              <a:rPr lang="en-US" sz="2000" i="1" dirty="0">
                <a:latin typeface="Arial" panose="020B0604020202020204" pitchFamily="34" charset="0"/>
                <a:ea typeface="Times New Roman" panose="02020603050405020304" pitchFamily="18" charset="0"/>
                <a:cs typeface="Arial" panose="020B0604020202020204" pitchFamily="34" charset="0"/>
              </a:rPr>
              <a:t>C</a:t>
            </a:r>
            <a:r>
              <a:rPr lang="en-US" sz="2000" dirty="0">
                <a:latin typeface="Arial" panose="020B0604020202020204" pitchFamily="34" charset="0"/>
                <a:ea typeface="Times New Roman" panose="02020603050405020304" pitchFamily="18" charset="0"/>
                <a:cs typeface="Arial" panose="020B0604020202020204" pitchFamily="34" charset="0"/>
              </a:rPr>
              <a:t> = </a:t>
            </a:r>
            <a:r>
              <a:rPr lang="en-US" sz="2000" i="1" dirty="0">
                <a:latin typeface="Arial" panose="020B0604020202020204" pitchFamily="34" charset="0"/>
                <a:ea typeface="Times New Roman" panose="02020603050405020304" pitchFamily="18" charset="0"/>
                <a:cs typeface="Arial" panose="020B0604020202020204" pitchFamily="34" charset="0"/>
              </a:rPr>
              <a:t>A</a:t>
            </a:r>
            <a:r>
              <a:rPr lang="en-US" sz="2000" dirty="0">
                <a:latin typeface="Arial" panose="020B0604020202020204" pitchFamily="34" charset="0"/>
                <a:ea typeface="Times New Roman" panose="02020603050405020304" pitchFamily="18" charset="0"/>
                <a:cs typeface="Arial" panose="020B0604020202020204" pitchFamily="34" charset="0"/>
              </a:rPr>
              <a:t>·</a:t>
            </a:r>
            <a:r>
              <a:rPr lang="en-US" sz="2000" i="1" dirty="0">
                <a:latin typeface="Arial" panose="020B0604020202020204" pitchFamily="34" charset="0"/>
                <a:ea typeface="Times New Roman" panose="02020603050405020304" pitchFamily="18" charset="0"/>
                <a:cs typeface="Arial" panose="020B0604020202020204" pitchFamily="34" charset="0"/>
              </a:rPr>
              <a:t>B</a:t>
            </a:r>
            <a:r>
              <a:rPr lang="en-US" sz="2000" dirty="0">
                <a:latin typeface="Arial" panose="020B0604020202020204" pitchFamily="34" charset="0"/>
                <a:ea typeface="Times New Roman" panose="02020603050405020304" pitchFamily="18" charset="0"/>
                <a:cs typeface="Arial" panose="020B0604020202020204" pitchFamily="34" charset="0"/>
              </a:rPr>
              <a:t>; false if </a:t>
            </a:r>
            <a:r>
              <a:rPr lang="en-US" sz="2000" i="1" dirty="0">
                <a:latin typeface="Arial" panose="020B0604020202020204" pitchFamily="34" charset="0"/>
                <a:ea typeface="Times New Roman" panose="02020603050405020304" pitchFamily="18" charset="0"/>
                <a:cs typeface="Arial" panose="020B0604020202020204" pitchFamily="34" charset="0"/>
              </a:rPr>
              <a:t>C</a:t>
            </a:r>
            <a:r>
              <a:rPr lang="en-US" sz="2000" dirty="0">
                <a:latin typeface="Arial" panose="020B0604020202020204" pitchFamily="34" charset="0"/>
                <a:ea typeface="Times New Roman" panose="02020603050405020304" pitchFamily="18" charset="0"/>
                <a:cs typeface="Arial" panose="020B0604020202020204" pitchFamily="34" charset="0"/>
              </a:rPr>
              <a:t> ≠ </a:t>
            </a:r>
            <a:r>
              <a:rPr lang="en-US" sz="2000" i="1" dirty="0">
                <a:latin typeface="Arial" panose="020B0604020202020204" pitchFamily="34" charset="0"/>
                <a:ea typeface="Times New Roman" panose="02020603050405020304" pitchFamily="18" charset="0"/>
                <a:cs typeface="Arial" panose="020B0604020202020204" pitchFamily="34" charset="0"/>
              </a:rPr>
              <a:t>A</a:t>
            </a:r>
            <a:r>
              <a:rPr lang="en-US" sz="2000" dirty="0">
                <a:latin typeface="Arial" panose="020B0604020202020204" pitchFamily="34" charset="0"/>
                <a:ea typeface="Times New Roman" panose="02020603050405020304" pitchFamily="18" charset="0"/>
                <a:cs typeface="Arial" panose="020B0604020202020204" pitchFamily="34" charset="0"/>
              </a:rPr>
              <a:t>·</a:t>
            </a:r>
            <a:r>
              <a:rPr lang="en-US" sz="2000" i="1" dirty="0">
                <a:latin typeface="Arial" panose="020B0604020202020204" pitchFamily="34" charset="0"/>
                <a:ea typeface="Times New Roman" panose="02020603050405020304" pitchFamily="18" charset="0"/>
                <a:cs typeface="Arial" panose="020B0604020202020204" pitchFamily="34" charset="0"/>
              </a:rPr>
              <a:t>B</a:t>
            </a:r>
          </a:p>
          <a:p>
            <a:pPr lvl="3" algn="just">
              <a:lnSpc>
                <a:spcPct val="150000"/>
              </a:lnSpc>
              <a:spcBef>
                <a:spcPts val="450"/>
              </a:spcBef>
              <a:tabLst>
                <a:tab pos="5234940" algn="l"/>
                <a:tab pos="5671185" algn="l"/>
                <a:tab pos="6107430" algn="l"/>
                <a:tab pos="6543675" algn="l"/>
                <a:tab pos="6979920" algn="l"/>
              </a:tabLst>
            </a:pPr>
            <a:r>
              <a:rPr lang="en-US" sz="2000" dirty="0" err="1">
                <a:latin typeface="Arial" panose="020B0604020202020204" pitchFamily="34" charset="0"/>
                <a:ea typeface="Times New Roman" panose="02020603050405020304" pitchFamily="18" charset="0"/>
                <a:cs typeface="Arial" panose="020B0604020202020204" pitchFamily="34" charset="0"/>
              </a:rPr>
              <a:t>MatrixEqualityTest</a:t>
            </a:r>
            <a:r>
              <a:rPr lang="en-US" sz="2000" dirty="0">
                <a:latin typeface="Arial" panose="020B0604020202020204" pitchFamily="34" charset="0"/>
                <a:ea typeface="Times New Roman" panose="02020603050405020304" pitchFamily="18" charset="0"/>
                <a:cs typeface="Arial" panose="020B0604020202020204" pitchFamily="34" charset="0"/>
              </a:rPr>
              <a:t>(</a:t>
            </a:r>
            <a:r>
              <a:rPr lang="en-US" sz="2000" i="1" dirty="0">
                <a:latin typeface="Arial" panose="020B0604020202020204" pitchFamily="34" charset="0"/>
                <a:ea typeface="Times New Roman" panose="02020603050405020304" pitchFamily="18" charset="0"/>
                <a:cs typeface="Arial" panose="020B0604020202020204" pitchFamily="34" charset="0"/>
              </a:rPr>
              <a:t>A</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a:latin typeface="Arial" panose="020B0604020202020204" pitchFamily="34" charset="0"/>
                <a:ea typeface="Times New Roman" panose="02020603050405020304" pitchFamily="18" charset="0"/>
                <a:cs typeface="Arial" panose="020B0604020202020204" pitchFamily="34" charset="0"/>
              </a:rPr>
              <a:t>B</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a:latin typeface="Arial" panose="020B0604020202020204" pitchFamily="34" charset="0"/>
                <a:ea typeface="Times New Roman" panose="02020603050405020304" pitchFamily="18" charset="0"/>
                <a:cs typeface="Arial" panose="020B0604020202020204" pitchFamily="34" charset="0"/>
              </a:rPr>
              <a:t>C</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a:latin typeface="Arial" panose="020B0604020202020204" pitchFamily="34" charset="0"/>
                <a:ea typeface="Times New Roman" panose="02020603050405020304" pitchFamily="18" charset="0"/>
                <a:cs typeface="Arial" panose="020B0604020202020204" pitchFamily="34" charset="0"/>
              </a:rPr>
              <a:t>k</a:t>
            </a:r>
            <a:r>
              <a:rPr lang="en-US" sz="2000" dirty="0">
                <a:latin typeface="Arial" panose="020B0604020202020204" pitchFamily="34" charset="0"/>
                <a:ea typeface="Times New Roman" panose="02020603050405020304" pitchFamily="18" charset="0"/>
                <a:cs typeface="Arial" panose="020B0604020202020204" pitchFamily="34" charset="0"/>
              </a:rPr>
              <a:t>)  </a:t>
            </a: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dirty="0">
                <a:latin typeface="Arial" panose="020B0604020202020204" pitchFamily="34" charset="0"/>
                <a:ea typeface="Times New Roman" panose="02020603050405020304" pitchFamily="18" charset="0"/>
                <a:cs typeface="Arial" panose="020B0604020202020204" pitchFamily="34" charset="0"/>
              </a:rPr>
              <a:t>1     </a:t>
            </a:r>
            <a:r>
              <a:rPr lang="en-US" sz="2000" b="1" dirty="0">
                <a:latin typeface="Arial" panose="020B0604020202020204" pitchFamily="34" charset="0"/>
                <a:ea typeface="Times New Roman" panose="02020603050405020304" pitchFamily="18" charset="0"/>
                <a:cs typeface="Arial" panose="020B0604020202020204" pitchFamily="34" charset="0"/>
              </a:rPr>
              <a:t>for</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err="1">
                <a:latin typeface="Arial" panose="020B0604020202020204" pitchFamily="34" charset="0"/>
                <a:ea typeface="Times New Roman" panose="02020603050405020304" pitchFamily="18" charset="0"/>
                <a:cs typeface="Arial" panose="020B0604020202020204" pitchFamily="34" charset="0"/>
              </a:rPr>
              <a:t>i</a:t>
            </a:r>
            <a:r>
              <a:rPr lang="en-US" sz="2000" dirty="0">
                <a:latin typeface="Arial" panose="020B0604020202020204" pitchFamily="34" charset="0"/>
                <a:cs typeface="Arial" panose="020B0604020202020204" pitchFamily="34" charset="0"/>
              </a:rPr>
              <a:t> ← </a:t>
            </a:r>
            <a:r>
              <a:rPr lang="en-US" sz="2000" dirty="0">
                <a:latin typeface="Arial" panose="020B0604020202020204" pitchFamily="34" charset="0"/>
                <a:ea typeface="Times New Roman" panose="02020603050405020304" pitchFamily="18" charset="0"/>
                <a:cs typeface="Arial" panose="020B0604020202020204" pitchFamily="34" charset="0"/>
              </a:rPr>
              <a:t>1 </a:t>
            </a:r>
            <a:r>
              <a:rPr lang="en-US" sz="2000" b="1" dirty="0">
                <a:latin typeface="Arial" panose="020B0604020202020204" pitchFamily="34" charset="0"/>
                <a:ea typeface="Times New Roman" panose="02020603050405020304" pitchFamily="18" charset="0"/>
                <a:cs typeface="Arial" panose="020B0604020202020204" pitchFamily="34" charset="0"/>
              </a:rPr>
              <a:t>to</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a:latin typeface="Arial" panose="020B0604020202020204" pitchFamily="34" charset="0"/>
                <a:ea typeface="Times New Roman" panose="02020603050405020304" pitchFamily="18" charset="0"/>
                <a:cs typeface="Arial" panose="020B0604020202020204" pitchFamily="34" charset="0"/>
              </a:rPr>
              <a:t>k</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do</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dirty="0">
                <a:latin typeface="Arial" panose="020B0604020202020204" pitchFamily="34" charset="0"/>
                <a:ea typeface="Times New Roman" panose="02020603050405020304" pitchFamily="18" charset="0"/>
                <a:cs typeface="Arial" panose="020B0604020202020204" pitchFamily="34" charset="0"/>
              </a:rPr>
              <a:t>2       	</a:t>
            </a:r>
            <a:r>
              <a:rPr lang="en-US" sz="2000" dirty="0">
                <a:solidFill>
                  <a:srgbClr val="0041C4"/>
                </a:solidFill>
                <a:latin typeface="Arial" panose="020B0604020202020204" pitchFamily="34" charset="0"/>
                <a:ea typeface="Times New Roman" panose="02020603050405020304" pitchFamily="18" charset="0"/>
                <a:cs typeface="Arial" panose="020B0604020202020204" pitchFamily="34" charset="0"/>
              </a:rPr>
              <a:t>Choose </a:t>
            </a:r>
            <a:r>
              <a:rPr lang="en-US" sz="2000" i="1" dirty="0">
                <a:solidFill>
                  <a:srgbClr val="0041C4"/>
                </a:solidFill>
                <a:latin typeface="Arial" panose="020B0604020202020204" pitchFamily="34" charset="0"/>
                <a:ea typeface="Times New Roman" panose="02020603050405020304" pitchFamily="18" charset="0"/>
                <a:cs typeface="Arial" panose="020B0604020202020204" pitchFamily="34" charset="0"/>
              </a:rPr>
              <a:t>r</a:t>
            </a:r>
            <a:r>
              <a:rPr lang="en-US" sz="2000" dirty="0">
                <a:solidFill>
                  <a:srgbClr val="0041C4"/>
                </a:solidFill>
                <a:latin typeface="Arial" panose="020B0604020202020204" pitchFamily="34" charset="0"/>
                <a:cs typeface="Arial" panose="020B0604020202020204" pitchFamily="34" charset="0"/>
              </a:rPr>
              <a:t> ←</a:t>
            </a:r>
            <a:r>
              <a:rPr lang="en-US" sz="2000" dirty="0">
                <a:solidFill>
                  <a:srgbClr val="0041C4"/>
                </a:solidFill>
                <a:latin typeface="Arial" panose="020B0604020202020204" pitchFamily="34" charset="0"/>
                <a:ea typeface="Times New Roman" panose="02020603050405020304" pitchFamily="18" charset="0"/>
                <a:cs typeface="Arial" panose="020B0604020202020204" pitchFamily="34" charset="0"/>
              </a:rPr>
              <a:t>(</a:t>
            </a:r>
            <a:r>
              <a:rPr lang="en-US" sz="2000" i="1" dirty="0">
                <a:solidFill>
                  <a:srgbClr val="0041C4"/>
                </a:solidFill>
                <a:latin typeface="Arial" panose="020B0604020202020204" pitchFamily="34" charset="0"/>
                <a:ea typeface="Times New Roman" panose="02020603050405020304" pitchFamily="18" charset="0"/>
                <a:cs typeface="Arial" panose="020B0604020202020204" pitchFamily="34" charset="0"/>
              </a:rPr>
              <a:t>r</a:t>
            </a:r>
            <a:r>
              <a:rPr lang="en-US" sz="2000" baseline="-25000" dirty="0">
                <a:solidFill>
                  <a:srgbClr val="0041C4"/>
                </a:solidFill>
                <a:latin typeface="Arial" panose="020B0604020202020204" pitchFamily="34" charset="0"/>
                <a:ea typeface="Times New Roman" panose="02020603050405020304" pitchFamily="18" charset="0"/>
                <a:cs typeface="Arial" panose="020B0604020202020204" pitchFamily="34" charset="0"/>
              </a:rPr>
              <a:t>1</a:t>
            </a:r>
            <a:r>
              <a:rPr lang="en-US" sz="2000" dirty="0">
                <a:solidFill>
                  <a:srgbClr val="0041C4"/>
                </a:solidFill>
                <a:latin typeface="Arial" panose="020B0604020202020204" pitchFamily="34" charset="0"/>
                <a:ea typeface="Times New Roman" panose="02020603050405020304" pitchFamily="18" charset="0"/>
                <a:cs typeface="Arial" panose="020B0604020202020204" pitchFamily="34" charset="0"/>
              </a:rPr>
              <a:t>,...,</a:t>
            </a:r>
            <a:r>
              <a:rPr lang="en-US" sz="2000" i="1" dirty="0" err="1">
                <a:solidFill>
                  <a:srgbClr val="0041C4"/>
                </a:solidFill>
                <a:latin typeface="Arial" panose="020B0604020202020204" pitchFamily="34" charset="0"/>
                <a:ea typeface="Times New Roman" panose="02020603050405020304" pitchFamily="18" charset="0"/>
                <a:cs typeface="Arial" panose="020B0604020202020204" pitchFamily="34" charset="0"/>
              </a:rPr>
              <a:t>r</a:t>
            </a:r>
            <a:r>
              <a:rPr lang="en-US" sz="2000" i="1" baseline="-25000" dirty="0" err="1">
                <a:solidFill>
                  <a:srgbClr val="0041C4"/>
                </a:solidFill>
                <a:latin typeface="Arial" panose="020B0604020202020204" pitchFamily="34" charset="0"/>
                <a:ea typeface="Times New Roman" panose="02020603050405020304" pitchFamily="18" charset="0"/>
                <a:cs typeface="Arial" panose="020B0604020202020204" pitchFamily="34" charset="0"/>
              </a:rPr>
              <a:t>n</a:t>
            </a:r>
            <a:r>
              <a:rPr lang="en-US" sz="2000" dirty="0">
                <a:solidFill>
                  <a:srgbClr val="0041C4"/>
                </a:solidFill>
                <a:latin typeface="Arial" panose="020B0604020202020204" pitchFamily="34" charset="0"/>
                <a:ea typeface="Times New Roman" panose="02020603050405020304" pitchFamily="18" charset="0"/>
                <a:cs typeface="Arial" panose="020B0604020202020204" pitchFamily="34" charset="0"/>
              </a:rPr>
              <a:t>) ∈ {0,1}</a:t>
            </a:r>
            <a:r>
              <a:rPr lang="en-US" sz="2000" i="1" baseline="30000" dirty="0">
                <a:solidFill>
                  <a:srgbClr val="0041C4"/>
                </a:solidFill>
                <a:latin typeface="Arial" panose="020B0604020202020204" pitchFamily="34" charset="0"/>
                <a:ea typeface="Times New Roman" panose="02020603050405020304" pitchFamily="18" charset="0"/>
                <a:cs typeface="Arial" panose="020B0604020202020204" pitchFamily="34" charset="0"/>
              </a:rPr>
              <a:t>n</a:t>
            </a:r>
            <a:r>
              <a:rPr lang="en-US" sz="2000" dirty="0">
                <a:solidFill>
                  <a:srgbClr val="0041C4"/>
                </a:solidFill>
                <a:latin typeface="Arial" panose="020B0604020202020204" pitchFamily="34" charset="0"/>
                <a:ea typeface="Times New Roman" panose="02020603050405020304" pitchFamily="18" charset="0"/>
                <a:cs typeface="Arial" panose="020B0604020202020204" pitchFamily="34" charset="0"/>
              </a:rPr>
              <a:t> at random</a:t>
            </a: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dirty="0">
                <a:latin typeface="Arial" panose="020B0604020202020204" pitchFamily="34" charset="0"/>
                <a:ea typeface="Times New Roman" panose="02020603050405020304" pitchFamily="18" charset="0"/>
                <a:cs typeface="Arial" panose="020B0604020202020204" pitchFamily="34" charset="0"/>
              </a:rPr>
              <a:t>3       	Compute </a:t>
            </a:r>
            <a:r>
              <a:rPr lang="en-US" sz="2000" dirty="0" smtClean="0">
                <a:latin typeface="Arial" panose="020B0604020202020204" pitchFamily="34" charset="0"/>
                <a:ea typeface="Times New Roman" panose="02020603050405020304" pitchFamily="18" charset="0"/>
                <a:cs typeface="Arial" panose="020B0604020202020204" pitchFamily="34" charset="0"/>
              </a:rPr>
              <a:t>(</a:t>
            </a:r>
            <a:r>
              <a:rPr lang="en-US" sz="2000" i="1" dirty="0" smtClean="0">
                <a:latin typeface="Arial" panose="020B0604020202020204" pitchFamily="34" charset="0"/>
                <a:ea typeface="Times New Roman" panose="02020603050405020304" pitchFamily="18" charset="0"/>
                <a:cs typeface="Arial" panose="020B0604020202020204" pitchFamily="34" charset="0"/>
              </a:rPr>
              <a:t>C</a:t>
            </a:r>
            <a:r>
              <a:rPr lang="en-US" sz="2000" dirty="0" smtClean="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smtClean="0">
                <a:latin typeface="Arial" panose="020B0604020202020204" pitchFamily="34" charset="0"/>
                <a:ea typeface="Times New Roman" panose="02020603050405020304" pitchFamily="18" charset="0"/>
                <a:cs typeface="Arial" panose="020B0604020202020204" pitchFamily="34" charset="0"/>
              </a:rPr>
              <a:t>r)</a:t>
            </a:r>
            <a:r>
              <a:rPr lang="en-US" sz="2000" dirty="0" smtClean="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and </a:t>
            </a:r>
            <a:r>
              <a:rPr lang="en-US" sz="2000" dirty="0" smtClean="0">
                <a:latin typeface="Arial" panose="020B0604020202020204" pitchFamily="34" charset="0"/>
                <a:ea typeface="Times New Roman" panose="02020603050405020304" pitchFamily="18" charset="0"/>
                <a:cs typeface="Arial" panose="020B0604020202020204" pitchFamily="34" charset="0"/>
              </a:rPr>
              <a:t>(</a:t>
            </a:r>
            <a:r>
              <a:rPr lang="en-US" sz="2000" i="1" dirty="0" smtClean="0">
                <a:latin typeface="Arial" panose="020B0604020202020204" pitchFamily="34" charset="0"/>
                <a:ea typeface="Times New Roman" panose="02020603050405020304" pitchFamily="18" charset="0"/>
                <a:cs typeface="Arial" panose="020B0604020202020204" pitchFamily="34" charset="0"/>
              </a:rPr>
              <a:t>A</a:t>
            </a:r>
            <a:r>
              <a:rPr lang="en-US" sz="2000" dirty="0" smtClean="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a:latin typeface="Arial" panose="020B0604020202020204" pitchFamily="34" charset="0"/>
                <a:ea typeface="Times New Roman" panose="02020603050405020304" pitchFamily="18" charset="0"/>
                <a:cs typeface="Arial" panose="020B0604020202020204" pitchFamily="34" charset="0"/>
              </a:rPr>
              <a:t>B</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a:latin typeface="Arial" panose="020B0604020202020204" pitchFamily="34" charset="0"/>
                <a:ea typeface="Times New Roman" panose="02020603050405020304" pitchFamily="18" charset="0"/>
                <a:cs typeface="Arial" panose="020B0604020202020204" pitchFamily="34" charset="0"/>
              </a:rPr>
              <a:t> r</a:t>
            </a:r>
            <a:r>
              <a:rPr lang="en-US" sz="2000" dirty="0" smtClean="0">
                <a:latin typeface="Arial" panose="020B0604020202020204" pitchFamily="34" charset="0"/>
                <a:ea typeface="Times New Roman" panose="02020603050405020304" pitchFamily="18" charset="0"/>
                <a:cs typeface="Arial" panose="020B0604020202020204" pitchFamily="34" charset="0"/>
              </a:rPr>
              <a:t>))</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dirty="0">
                <a:latin typeface="Arial" panose="020B0604020202020204" pitchFamily="34" charset="0"/>
                <a:ea typeface="Times New Roman" panose="02020603050405020304" pitchFamily="18" charset="0"/>
                <a:cs typeface="Arial" panose="020B0604020202020204" pitchFamily="34" charset="0"/>
              </a:rPr>
              <a:t>4       	</a:t>
            </a:r>
            <a:r>
              <a:rPr lang="en-US" sz="2000" b="1" dirty="0">
                <a:latin typeface="Arial" panose="020B0604020202020204" pitchFamily="34" charset="0"/>
                <a:ea typeface="Times New Roman" panose="02020603050405020304" pitchFamily="18" charset="0"/>
                <a:cs typeface="Arial" panose="020B0604020202020204" pitchFamily="34" charset="0"/>
              </a:rPr>
              <a:t>if</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smtClean="0">
                <a:latin typeface="Arial" panose="020B0604020202020204" pitchFamily="34" charset="0"/>
                <a:ea typeface="Times New Roman" panose="02020603050405020304" pitchFamily="18" charset="0"/>
                <a:cs typeface="Arial" panose="020B0604020202020204" pitchFamily="34" charset="0"/>
              </a:rPr>
              <a:t>(</a:t>
            </a:r>
            <a:r>
              <a:rPr lang="en-US" sz="2000" i="1" dirty="0" smtClean="0">
                <a:latin typeface="Arial" panose="020B0604020202020204" pitchFamily="34" charset="0"/>
                <a:ea typeface="Times New Roman" panose="02020603050405020304" pitchFamily="18" charset="0"/>
                <a:cs typeface="Arial" panose="020B0604020202020204" pitchFamily="34" charset="0"/>
              </a:rPr>
              <a:t>C</a:t>
            </a:r>
            <a:r>
              <a:rPr lang="en-US" sz="2000" dirty="0" smtClean="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a:t>
            </a:r>
            <a:r>
              <a:rPr lang="en-US" sz="2000" i="1" dirty="0">
                <a:latin typeface="Arial" panose="020B0604020202020204" pitchFamily="34" charset="0"/>
                <a:ea typeface="Times New Roman" panose="02020603050405020304" pitchFamily="18" charset="0"/>
                <a:cs typeface="Arial" panose="020B0604020202020204" pitchFamily="34" charset="0"/>
              </a:rPr>
              <a:t> </a:t>
            </a:r>
            <a:r>
              <a:rPr lang="en-US" sz="2000" i="1" dirty="0" smtClean="0">
                <a:latin typeface="Arial" panose="020B0604020202020204" pitchFamily="34" charset="0"/>
                <a:ea typeface="Times New Roman" panose="02020603050405020304" pitchFamily="18" charset="0"/>
                <a:cs typeface="Arial" panose="020B0604020202020204" pitchFamily="34" charset="0"/>
              </a:rPr>
              <a:t>r)</a:t>
            </a:r>
            <a:r>
              <a:rPr lang="en-US" sz="2000" dirty="0" smtClean="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smtClean="0">
                <a:latin typeface="Arial" panose="020B0604020202020204" pitchFamily="34" charset="0"/>
                <a:ea typeface="Times New Roman" panose="02020603050405020304" pitchFamily="18" charset="0"/>
                <a:cs typeface="Arial" panose="020B0604020202020204" pitchFamily="34" charset="0"/>
              </a:rPr>
              <a:t>(</a:t>
            </a:r>
            <a:r>
              <a:rPr lang="en-US" sz="2000" i="1" dirty="0" smtClean="0">
                <a:latin typeface="Arial" panose="020B0604020202020204" pitchFamily="34" charset="0"/>
                <a:ea typeface="Times New Roman" panose="02020603050405020304" pitchFamily="18" charset="0"/>
                <a:cs typeface="Arial" panose="020B0604020202020204" pitchFamily="34" charset="0"/>
              </a:rPr>
              <a:t>A</a:t>
            </a:r>
            <a:r>
              <a:rPr lang="en-US" sz="2000" dirty="0" smtClean="0">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a:latin typeface="Arial" panose="020B0604020202020204" pitchFamily="34" charset="0"/>
                <a:ea typeface="Times New Roman" panose="02020603050405020304" pitchFamily="18" charset="0"/>
                <a:cs typeface="Arial" panose="020B0604020202020204" pitchFamily="34" charset="0"/>
              </a:rPr>
              <a:t>B</a:t>
            </a:r>
            <a:r>
              <a:rPr lang="en-US" sz="2000" dirty="0">
                <a:latin typeface="Arial" panose="020B0604020202020204" pitchFamily="34" charset="0"/>
                <a:ea typeface="Times New Roman" panose="02020603050405020304" pitchFamily="18" charset="0"/>
                <a:cs typeface="Arial" panose="020B0604020202020204" pitchFamily="34" charset="0"/>
              </a:rPr>
              <a:t> · </a:t>
            </a:r>
            <a:r>
              <a:rPr lang="en-US" sz="2000" i="1" dirty="0">
                <a:latin typeface="Arial" panose="020B0604020202020204" pitchFamily="34" charset="0"/>
                <a:ea typeface="Times New Roman" panose="02020603050405020304" pitchFamily="18" charset="0"/>
                <a:cs typeface="Arial" panose="020B0604020202020204" pitchFamily="34" charset="0"/>
              </a:rPr>
              <a:t>r</a:t>
            </a:r>
            <a:r>
              <a:rPr lang="en-US" sz="2000" dirty="0" smtClean="0">
                <a:latin typeface="Arial" panose="020B0604020202020204" pitchFamily="34" charset="0"/>
                <a:ea typeface="Times New Roman" panose="02020603050405020304" pitchFamily="18" charset="0"/>
                <a:cs typeface="Arial" panose="020B0604020202020204" pitchFamily="34" charset="0"/>
              </a:rPr>
              <a:t>))</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dirty="0">
                <a:latin typeface="Arial" panose="020B0604020202020204" pitchFamily="34" charset="0"/>
                <a:ea typeface="Times New Roman" panose="02020603050405020304" pitchFamily="18" charset="0"/>
                <a:cs typeface="Arial" panose="020B0604020202020204" pitchFamily="34" charset="0"/>
              </a:rPr>
              <a:t>5                		</a:t>
            </a:r>
            <a:r>
              <a:rPr lang="en-US" sz="2000" b="1" dirty="0">
                <a:latin typeface="Arial" panose="020B0604020202020204" pitchFamily="34" charset="0"/>
                <a:ea typeface="Times New Roman" panose="02020603050405020304" pitchFamily="18" charset="0"/>
                <a:cs typeface="Arial" panose="020B0604020202020204" pitchFamily="34" charset="0"/>
              </a:rPr>
              <a:t>then</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return</a:t>
            </a:r>
            <a:r>
              <a:rPr lang="en-US" sz="2000" dirty="0">
                <a:latin typeface="Arial" panose="020B0604020202020204" pitchFamily="34" charset="0"/>
                <a:ea typeface="Times New Roman" panose="02020603050405020304" pitchFamily="18" charset="0"/>
                <a:cs typeface="Arial" panose="020B0604020202020204" pitchFamily="34" charset="0"/>
              </a:rPr>
              <a:t> false</a:t>
            </a: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dirty="0">
                <a:latin typeface="Arial" panose="020B0604020202020204" pitchFamily="34" charset="0"/>
                <a:ea typeface="Times New Roman" panose="02020603050405020304" pitchFamily="18" charset="0"/>
                <a:cs typeface="Arial" panose="020B0604020202020204" pitchFamily="34" charset="0"/>
              </a:rPr>
              <a:t>6      	 </a:t>
            </a:r>
            <a:r>
              <a:rPr lang="en-US" sz="2000" i="1" dirty="0" err="1">
                <a:latin typeface="Arial" panose="020B0604020202020204" pitchFamily="34" charset="0"/>
                <a:ea typeface="Times New Roman" panose="02020603050405020304" pitchFamily="18" charset="0"/>
                <a:cs typeface="Arial" panose="020B0604020202020204" pitchFamily="34" charset="0"/>
              </a:rPr>
              <a:t>i</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i="1" dirty="0" err="1">
                <a:latin typeface="Arial" panose="020B0604020202020204" pitchFamily="34" charset="0"/>
                <a:ea typeface="Times New Roman" panose="02020603050405020304" pitchFamily="18" charset="0"/>
                <a:cs typeface="Arial" panose="020B0604020202020204" pitchFamily="34" charset="0"/>
              </a:rPr>
              <a:t>i</a:t>
            </a:r>
            <a:r>
              <a:rPr lang="en-US" sz="2000" dirty="0">
                <a:latin typeface="Arial" panose="020B0604020202020204" pitchFamily="34" charset="0"/>
                <a:ea typeface="Times New Roman" panose="02020603050405020304" pitchFamily="18" charset="0"/>
                <a:cs typeface="Arial" panose="020B0604020202020204" pitchFamily="34" charset="0"/>
              </a:rPr>
              <a:t> + 1</a:t>
            </a: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dirty="0">
                <a:latin typeface="Arial" panose="020B0604020202020204" pitchFamily="34" charset="0"/>
                <a:ea typeface="Times New Roman" panose="02020603050405020304" pitchFamily="18" charset="0"/>
                <a:cs typeface="Arial" panose="020B0604020202020204" pitchFamily="34" charset="0"/>
              </a:rPr>
              <a:t>7   </a:t>
            </a:r>
            <a:r>
              <a:rPr lang="en-US" sz="2000" b="1" dirty="0">
                <a:latin typeface="Arial" panose="020B0604020202020204" pitchFamily="34" charset="0"/>
                <a:ea typeface="Times New Roman" panose="02020603050405020304" pitchFamily="18" charset="0"/>
                <a:cs typeface="Arial" panose="020B0604020202020204" pitchFamily="34" charset="0"/>
              </a:rPr>
              <a:t>return</a:t>
            </a:r>
            <a:r>
              <a:rPr lang="en-US" sz="2000" dirty="0">
                <a:latin typeface="Arial" panose="020B0604020202020204" pitchFamily="34" charset="0"/>
                <a:ea typeface="Times New Roman" panose="02020603050405020304" pitchFamily="18" charset="0"/>
                <a:cs typeface="Arial" panose="020B0604020202020204" pitchFamily="34" charset="0"/>
              </a:rPr>
              <a:t> true</a:t>
            </a:r>
            <a:r>
              <a:rPr lang="en-US" sz="2000" b="1" dirty="0">
                <a:latin typeface="Arial" panose="020B0604020202020204" pitchFamily="34" charset="0"/>
                <a:ea typeface="Times New Roman" panose="02020603050405020304" pitchFamily="18" charset="0"/>
                <a:cs typeface="Arial" panose="020B0604020202020204" pitchFamily="34" charset="0"/>
              </a:rPr>
              <a:t>      </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96F8C6A8-0B4F-479B-9E45-5F043B6349E0}" type="slidenum">
              <a:rPr lang="en-US" smtClean="0"/>
              <a:t>20</a:t>
            </a:fld>
            <a:endParaRPr lang="en-US"/>
          </a:p>
        </p:txBody>
      </p:sp>
    </p:spTree>
    <p:extLst>
      <p:ext uri="{BB962C8B-B14F-4D97-AF65-F5344CB8AC3E}">
        <p14:creationId xmlns:p14="http://schemas.microsoft.com/office/powerpoint/2010/main" val="3696430270"/>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21</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711199" y="345460"/>
            <a:ext cx="789093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3200" b="1" i="1" kern="0" smtClean="0">
                <a:solidFill>
                  <a:schemeClr val="bg1"/>
                </a:solidFill>
                <a:latin typeface="Arial" panose="020B0604020202020204" pitchFamily="34" charset="0"/>
                <a:cs typeface="Arial" panose="020B0604020202020204" pitchFamily="34" charset="0"/>
              </a:rPr>
              <a:t>XÁC ĐỊNH SỐ NGUYÊN TỐ</a:t>
            </a:r>
            <a:endParaRPr lang="en-US" sz="3200" b="1" i="1" kern="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11"/>
              <p:cNvSpPr/>
              <p:nvPr/>
            </p:nvSpPr>
            <p:spPr>
              <a:xfrm>
                <a:off x="237067" y="1254626"/>
                <a:ext cx="8534400" cy="605454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600" dirty="0" err="1" smtClean="0">
                    <a:latin typeface="Arial" panose="020B0604020202020204" pitchFamily="34" charset="0"/>
                    <a:ea typeface="Times New Roman" panose="02020603050405020304" pitchFamily="18" charset="0"/>
                    <a:cs typeface="Arial" panose="020B0604020202020204" pitchFamily="34" charset="0"/>
                  </a:rPr>
                  <a:t>Giải</a:t>
                </a:r>
                <a:r>
                  <a:rPr lang="en-US" sz="2600" dirty="0" smtClean="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thuật</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kinh</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điển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để</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giải</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bài</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toán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này</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dựa</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trên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việc</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kiểm</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tra</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i="1" dirty="0">
                    <a:latin typeface="Arial" panose="020B0604020202020204" pitchFamily="34" charset="0"/>
                    <a:ea typeface="Times New Roman" panose="02020603050405020304" pitchFamily="18" charset="0"/>
                    <a:cs typeface="Arial" panose="020B0604020202020204" pitchFamily="34" charset="0"/>
                  </a:rPr>
                  <a:t>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có</a:t>
                </a:r>
                <a:r>
                  <a:rPr lang="en-US" sz="2600" dirty="0">
                    <a:latin typeface="Arial" panose="020B0604020202020204" pitchFamily="34" charset="0"/>
                    <a:ea typeface="Times New Roman" panose="02020603050405020304" pitchFamily="18" charset="0"/>
                    <a:cs typeface="Arial" panose="020B0604020202020204" pitchFamily="34" charset="0"/>
                  </a:rPr>
                  <a:t> chia </a:t>
                </a:r>
                <a:r>
                  <a:rPr lang="en-US" sz="2600" dirty="0" err="1">
                    <a:latin typeface="Arial" panose="020B0604020202020204" pitchFamily="34" charset="0"/>
                    <a:ea typeface="Times New Roman" panose="02020603050405020304" pitchFamily="18" charset="0"/>
                    <a:cs typeface="Arial" panose="020B0604020202020204" pitchFamily="34" charset="0"/>
                  </a:rPr>
                  <a:t>hết</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cho</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các</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số</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từ</a:t>
                </a:r>
                <a:r>
                  <a:rPr lang="en-US" sz="2600" dirty="0">
                    <a:latin typeface="Arial" panose="020B0604020202020204" pitchFamily="34" charset="0"/>
                    <a:ea typeface="Times New Roman" panose="02020603050405020304" pitchFamily="18" charset="0"/>
                    <a:cs typeface="Arial" panose="020B0604020202020204" pitchFamily="34" charset="0"/>
                  </a:rPr>
                  <a:t> 2 </a:t>
                </a:r>
                <a:r>
                  <a:rPr lang="en-US" sz="2600" dirty="0" err="1">
                    <a:latin typeface="Arial" panose="020B0604020202020204" pitchFamily="34" charset="0"/>
                    <a:ea typeface="Times New Roman" panose="02020603050405020304" pitchFamily="18" charset="0"/>
                    <a:cs typeface="Arial" panose="020B0604020202020204" pitchFamily="34" charset="0"/>
                  </a:rPr>
                  <a:t>đến</a:t>
                </a:r>
                <a:r>
                  <a:rPr lang="en-US" sz="26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ad>
                      <m:radPr>
                        <m:degHide m:val="on"/>
                        <m:ctrlPr>
                          <a:rPr lang="en-US" sz="2600" i="1">
                            <a:latin typeface="Cambria Math" panose="02040503050406030204" pitchFamily="18" charset="0"/>
                          </a:rPr>
                        </m:ctrlPr>
                      </m:radPr>
                      <m:deg/>
                      <m:e>
                        <m:r>
                          <a:rPr lang="en-US" sz="2600" i="1">
                            <a:latin typeface="Cambria Math" panose="02040503050406030204" pitchFamily="18" charset="0"/>
                            <a:ea typeface="Times New Roman" panose="02020603050405020304" pitchFamily="18" charset="0"/>
                            <a:cs typeface="Times New Roman" panose="02020603050405020304" pitchFamily="18" charset="0"/>
                          </a:rPr>
                          <m:t>𝑛</m:t>
                        </m:r>
                      </m:e>
                    </m:rad>
                  </m:oMath>
                </a14:m>
                <a:r>
                  <a:rPr lang="en-US" sz="2600" dirty="0">
                    <a:latin typeface="Arial" panose="020B0604020202020204" pitchFamily="34" charset="0"/>
                    <a:ea typeface="Times New Roman" panose="02020603050405020304" pitchFamily="18" charset="0"/>
                    <a:cs typeface="Arial" panose="020B0604020202020204" pitchFamily="34" charset="0"/>
                  </a:rPr>
                  <a:t> hay </a:t>
                </a:r>
                <a:r>
                  <a:rPr lang="en-US" sz="2600" dirty="0" err="1">
                    <a:latin typeface="Arial" panose="020B0604020202020204" pitchFamily="34" charset="0"/>
                    <a:ea typeface="Times New Roman" panose="02020603050405020304" pitchFamily="18" charset="0"/>
                    <a:cs typeface="Arial" panose="020B0604020202020204" pitchFamily="34" charset="0"/>
                  </a:rPr>
                  <a:t>không</a:t>
                </a:r>
                <a:r>
                  <a:rPr lang="en-US" sz="2600" dirty="0">
                    <a:latin typeface="Arial" panose="020B0604020202020204" pitchFamily="34" charset="0"/>
                    <a:ea typeface="Times New Roman" panose="02020603050405020304" pitchFamily="18" charset="0"/>
                    <a:cs typeface="Arial" panose="020B0604020202020204" pitchFamily="34" charset="0"/>
                  </a:rPr>
                  <a:t>. </a:t>
                </a:r>
              </a:p>
              <a:p>
                <a:pPr marL="342900" indent="-342900">
                  <a:lnSpc>
                    <a:spcPct val="150000"/>
                  </a:lnSpc>
                  <a:buFont typeface="Wingdings" panose="05000000000000000000" pitchFamily="2" charset="2"/>
                  <a:buChar char="Ø"/>
                </a:pPr>
                <a:r>
                  <a:rPr lang="en-US" sz="2600" dirty="0" err="1">
                    <a:latin typeface="Arial" panose="020B0604020202020204" pitchFamily="34" charset="0"/>
                    <a:ea typeface="Times New Roman" panose="02020603050405020304" pitchFamily="18" charset="0"/>
                    <a:cs typeface="Arial" panose="020B0604020202020204" pitchFamily="34" charset="0"/>
                  </a:rPr>
                  <a:t>Giải</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thuật</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ngẫu</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nhiên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sẽ</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giảm</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thời</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gian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tính</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toán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bằng</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cách</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kiểm</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tra</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một</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cách</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ngẫu</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nhiên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một</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số</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lần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để</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xác</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định</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tính</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nguyên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tố</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của</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i="1" dirty="0">
                    <a:latin typeface="Arial" panose="020B0604020202020204" pitchFamily="34" charset="0"/>
                    <a:ea typeface="Times New Roman" panose="02020603050405020304" pitchFamily="18" charset="0"/>
                    <a:cs typeface="Arial" panose="020B0604020202020204" pitchFamily="34" charset="0"/>
                  </a:rPr>
                  <a:t>n.</a:t>
                </a:r>
              </a:p>
              <a:p>
                <a:pPr marL="342900" indent="-342900">
                  <a:lnSpc>
                    <a:spcPct val="150000"/>
                  </a:lnSpc>
                  <a:buFont typeface="Wingdings" panose="05000000000000000000" pitchFamily="2" charset="2"/>
                  <a:buChar char="Ø"/>
                </a:pPr>
                <a:r>
                  <a:rPr lang="en-US" sz="2600" dirty="0" err="1">
                    <a:latin typeface="Arial" panose="020B0604020202020204" pitchFamily="34" charset="0"/>
                    <a:ea typeface="Times New Roman" panose="02020603050405020304" pitchFamily="18" charset="0"/>
                    <a:cs typeface="Arial" panose="020B0604020202020204" pitchFamily="34" charset="0"/>
                  </a:rPr>
                  <a:t>Độ</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phức</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tạp</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của</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toàn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bộ</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giải</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thuật</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là</a:t>
                </a:r>
                <a:r>
                  <a:rPr lang="en-US" sz="26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m:rPr>
                        <m:sty m:val="p"/>
                      </m:rPr>
                      <a:rPr lang="en-US" sz="2600"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O</m:t>
                    </m:r>
                    <m:d>
                      <m:dPr>
                        <m:ctrlPr>
                          <a:rPr lang="en-US" sz="2600" i="1">
                            <a:solidFill>
                              <a:srgbClr val="0041C4"/>
                            </a:solidFill>
                            <a:latin typeface="Cambria Math" panose="02040503050406030204" pitchFamily="18" charset="0"/>
                          </a:rPr>
                        </m:ctrlPr>
                      </m:dPr>
                      <m:e>
                        <m:func>
                          <m:funcPr>
                            <m:ctrlPr>
                              <a:rPr lang="en-US" sz="2600" i="1">
                                <a:solidFill>
                                  <a:srgbClr val="0041C4"/>
                                </a:solidFill>
                                <a:latin typeface="Cambria Math" panose="02040503050406030204" pitchFamily="18" charset="0"/>
                              </a:rPr>
                            </m:ctrlPr>
                          </m:funcPr>
                          <m:fName>
                            <m:sSub>
                              <m:sSubPr>
                                <m:ctrlPr>
                                  <a:rPr lang="en-US" sz="2600" i="1">
                                    <a:solidFill>
                                      <a:srgbClr val="0041C4"/>
                                    </a:solidFill>
                                    <a:latin typeface="Cambria Math" panose="02040503050406030204" pitchFamily="18" charset="0"/>
                                  </a:rPr>
                                </m:ctrlPr>
                              </m:sSubPr>
                              <m:e>
                                <m:r>
                                  <a:rPr lang="en-US" sz="2600" b="0" i="1" smtClean="0">
                                    <a:solidFill>
                                      <a:srgbClr val="0041C4"/>
                                    </a:solidFill>
                                    <a:latin typeface="Cambria Math" panose="02040503050406030204" pitchFamily="18" charset="0"/>
                                  </a:rPr>
                                  <m:t>𝑘</m:t>
                                </m:r>
                                <m:r>
                                  <a:rPr lang="en-US" sz="26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𝑙𝑜𝑔</m:t>
                                </m:r>
                              </m:e>
                              <m:sub>
                                <m:r>
                                  <a:rPr lang="en-US" sz="26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26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𝑛</m:t>
                            </m:r>
                          </m:e>
                        </m:func>
                      </m:e>
                    </m:d>
                  </m:oMath>
                </a14:m>
                <a:endParaRPr lang="en-US" sz="2600" dirty="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 typeface="Wingdings" panose="05000000000000000000" pitchFamily="2" charset="2"/>
                  <a:buChar char="Ø"/>
                </a:pPr>
                <a:r>
                  <a:rPr lang="en-US" sz="2600" dirty="0" err="1">
                    <a:latin typeface="Arial" panose="020B0604020202020204" pitchFamily="34" charset="0"/>
                    <a:ea typeface="Times New Roman" panose="02020603050405020304" pitchFamily="18" charset="0"/>
                    <a:cs typeface="Arial" panose="020B0604020202020204" pitchFamily="34" charset="0"/>
                  </a:rPr>
                  <a:t>Giải</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thuật</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ngẫu</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nhiên</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này</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là</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loại</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giải</a:t>
                </a:r>
                <a:r>
                  <a:rPr lang="en-US" sz="2600" dirty="0">
                    <a:latin typeface="Arial" panose="020B0604020202020204" pitchFamily="34" charset="0"/>
                    <a:ea typeface="Times New Roman" panose="02020603050405020304" pitchFamily="18" charset="0"/>
                    <a:cs typeface="Arial" panose="020B0604020202020204" pitchFamily="34" charset="0"/>
                  </a:rPr>
                  <a:t> </a:t>
                </a:r>
                <a:r>
                  <a:rPr lang="en-US" sz="2600" dirty="0" err="1">
                    <a:latin typeface="Arial" panose="020B0604020202020204" pitchFamily="34" charset="0"/>
                    <a:ea typeface="Times New Roman" panose="02020603050405020304" pitchFamily="18" charset="0"/>
                    <a:cs typeface="Arial" panose="020B0604020202020204" pitchFamily="34" charset="0"/>
                  </a:rPr>
                  <a:t>thuật</a:t>
                </a:r>
                <a:r>
                  <a:rPr lang="en-US" sz="2600" dirty="0">
                    <a:latin typeface="Arial" panose="020B0604020202020204" pitchFamily="34" charset="0"/>
                    <a:ea typeface="Times New Roman" panose="02020603050405020304" pitchFamily="18" charset="0"/>
                    <a:cs typeface="Arial" panose="020B0604020202020204" pitchFamily="34" charset="0"/>
                  </a:rPr>
                  <a:t> Monte Carlo. </a:t>
                </a:r>
                <a:endParaRPr lang="en-US" sz="26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237067" y="1254626"/>
                <a:ext cx="8534400" cy="6054543"/>
              </a:xfrm>
              <a:prstGeom prst="rect">
                <a:avLst/>
              </a:prstGeom>
              <a:blipFill rotWithShape="0">
                <a:blip r:embed="rId4"/>
                <a:stretch>
                  <a:fillRect l="-1143" r="-786"/>
                </a:stretch>
              </a:blipFill>
            </p:spPr>
            <p:txBody>
              <a:bodyPr/>
              <a:lstStyle/>
              <a:p>
                <a:r>
                  <a:rPr lang="en-US">
                    <a:noFill/>
                  </a:rPr>
                  <a:t> </a:t>
                </a:r>
              </a:p>
            </p:txBody>
          </p:sp>
        </mc:Fallback>
      </mc:AlternateContent>
      <p:sp>
        <p:nvSpPr>
          <p:cNvPr id="9" name="TextBox 8"/>
          <p:cNvSpPr txBox="1"/>
          <p:nvPr/>
        </p:nvSpPr>
        <p:spPr>
          <a:xfrm>
            <a:off x="8079475" y="6338496"/>
            <a:ext cx="418704" cy="369332"/>
          </a:xfrm>
          <a:prstGeom prst="rect">
            <a:avLst/>
          </a:prstGeom>
          <a:noFill/>
        </p:spPr>
        <p:txBody>
          <a:bodyPr wrap="none" rtlCol="0">
            <a:spAutoFit/>
          </a:bodyPr>
          <a:lstStyle/>
          <a:p>
            <a:fld id="{9DD3D51C-C5B0-4A96-938B-43DFA343C1BB}" type="slidenum">
              <a:rPr lang="en-US" smtClean="0"/>
              <a:t>21</a:t>
            </a:fld>
            <a:endParaRPr lang="en-US"/>
          </a:p>
        </p:txBody>
      </p:sp>
    </p:spTree>
    <p:extLst>
      <p:ext uri="{BB962C8B-B14F-4D97-AF65-F5344CB8AC3E}">
        <p14:creationId xmlns:p14="http://schemas.microsoft.com/office/powerpoint/2010/main" val="3941890022"/>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22</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711199" y="345460"/>
            <a:ext cx="789093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3200" b="1" i="1" kern="0">
                <a:solidFill>
                  <a:schemeClr val="bg1"/>
                </a:solidFill>
                <a:latin typeface="Arial" panose="020B0604020202020204" pitchFamily="34" charset="0"/>
                <a:cs typeface="Arial" panose="020B0604020202020204" pitchFamily="34" charset="0"/>
              </a:rPr>
              <a:t>XÁC ĐỊNH SỐ NGUYÊN TỐ - </a:t>
            </a:r>
            <a:r>
              <a:rPr lang="it-IT" sz="3200" b="1" i="1" kern="0" smtClean="0">
                <a:solidFill>
                  <a:schemeClr val="bg1"/>
                </a:solidFill>
                <a:latin typeface="Arial" panose="020B0604020202020204" pitchFamily="34" charset="0"/>
                <a:cs typeface="Arial" panose="020B0604020202020204" pitchFamily="34" charset="0"/>
              </a:rPr>
              <a:t>MÃ GIẢ</a:t>
            </a:r>
            <a:endParaRPr lang="en-US" sz="3200" b="1" i="1" kern="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237067" y="1254626"/>
            <a:ext cx="8534400" cy="5078313"/>
          </a:xfrm>
          <a:prstGeom prst="rect">
            <a:avLst/>
          </a:prstGeom>
        </p:spPr>
        <p:txBody>
          <a:bodyPr wrap="square">
            <a:spAutoFit/>
          </a:bodyPr>
          <a:lstStyle/>
          <a:p>
            <a:pPr lvl="2">
              <a:lnSpc>
                <a:spcPct val="150000"/>
              </a:lnSpc>
            </a:pPr>
            <a:r>
              <a:rPr lang="en-US" sz="2400" b="1" dirty="0">
                <a:latin typeface="Arial" panose="020B0604020202020204" pitchFamily="34" charset="0"/>
                <a:cs typeface="Arial" panose="020B0604020202020204" pitchFamily="34" charset="0"/>
              </a:rPr>
              <a:t>Input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nguyên</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 &gt;1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k</a:t>
            </a:r>
            <a:endParaRPr lang="en-US" sz="2400" dirty="0">
              <a:latin typeface="Arial" panose="020B0604020202020204" pitchFamily="34" charset="0"/>
              <a:cs typeface="Arial" panose="020B0604020202020204" pitchFamily="34" charset="0"/>
            </a:endParaRPr>
          </a:p>
          <a:p>
            <a:pPr lvl="2">
              <a:lnSpc>
                <a:spcPct val="150000"/>
              </a:lnSpc>
            </a:pPr>
            <a:r>
              <a:rPr lang="en-US" sz="2400" b="1" dirty="0">
                <a:latin typeface="Arial" panose="020B0604020202020204" pitchFamily="34" charset="0"/>
                <a:cs typeface="Arial" panose="020B0604020202020204" pitchFamily="34" charset="0"/>
              </a:rPr>
              <a:t>Output</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endParaRPr lang="en-US" sz="2400" dirty="0" smtClean="0">
              <a:latin typeface="Arial" panose="020B0604020202020204" pitchFamily="34" charset="0"/>
              <a:cs typeface="Arial" panose="020B0604020202020204" pitchFamily="34" charset="0"/>
            </a:endParaRPr>
          </a:p>
          <a:p>
            <a:pPr lvl="2">
              <a:lnSpc>
                <a:spcPct val="150000"/>
              </a:lnSpc>
            </a:pPr>
            <a:endParaRPr lang="en-US" sz="2400" dirty="0" smtClean="0">
              <a:latin typeface="Arial" panose="020B0604020202020204" pitchFamily="34" charset="0"/>
              <a:cs typeface="Arial" panose="020B0604020202020204" pitchFamily="34" charset="0"/>
            </a:endParaRPr>
          </a:p>
          <a:p>
            <a:pPr lvl="3"/>
            <a:r>
              <a:rPr lang="en-US" sz="2400" dirty="0" err="1">
                <a:latin typeface="Arial" panose="020B0604020202020204" pitchFamily="34" charset="0"/>
                <a:cs typeface="Arial" panose="020B0604020202020204" pitchFamily="34" charset="0"/>
              </a:rPr>
              <a:t>PrimeNumberTest</a:t>
            </a:r>
            <a:r>
              <a:rPr lang="en-US" sz="2400" dirty="0">
                <a:latin typeface="Arial" panose="020B0604020202020204" pitchFamily="34" charset="0"/>
                <a:cs typeface="Arial" panose="020B0604020202020204" pitchFamily="34" charset="0"/>
              </a:rPr>
              <a:t>(</a:t>
            </a:r>
            <a:r>
              <a:rPr lang="en-US" sz="2400" i="1" dirty="0" err="1">
                <a:latin typeface="Arial" panose="020B0604020202020204" pitchFamily="34" charset="0"/>
                <a:cs typeface="Arial" panose="020B0604020202020204" pitchFamily="34" charset="0"/>
              </a:rPr>
              <a:t>n,k</a:t>
            </a:r>
            <a:r>
              <a:rPr lang="en-US" sz="2400" dirty="0">
                <a:latin typeface="Arial" panose="020B0604020202020204" pitchFamily="34" charset="0"/>
                <a:cs typeface="Arial" panose="020B0604020202020204" pitchFamily="34" charset="0"/>
              </a:rPr>
              <a:t>)</a:t>
            </a:r>
          </a:p>
          <a:p>
            <a:pPr lvl="3"/>
            <a:r>
              <a:rPr lang="en-US" sz="2400" dirty="0">
                <a:latin typeface="Arial" panose="020B0604020202020204" pitchFamily="34" charset="0"/>
                <a:cs typeface="Arial" panose="020B0604020202020204" pitchFamily="34" charset="0"/>
              </a:rPr>
              <a:t>    1</a:t>
            </a:r>
            <a:r>
              <a:rPr lang="en-US" sz="2400" b="1" dirty="0">
                <a:latin typeface="Arial" panose="020B0604020202020204" pitchFamily="34" charset="0"/>
                <a:cs typeface="Arial" panose="020B0604020202020204" pitchFamily="34" charset="0"/>
              </a:rPr>
              <a:t>   if</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 mod 2 = 0 </a:t>
            </a:r>
          </a:p>
          <a:p>
            <a:pPr lvl="3"/>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2</a:t>
            </a:r>
            <a:r>
              <a:rPr lang="en-US" sz="2400" b="1" dirty="0">
                <a:latin typeface="Arial" panose="020B0604020202020204" pitchFamily="34" charset="0"/>
                <a:cs typeface="Arial" panose="020B0604020202020204" pitchFamily="34" charset="0"/>
              </a:rPr>
              <a:t> 	  then</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return</a:t>
            </a:r>
            <a:r>
              <a:rPr lang="en-US" sz="2400" dirty="0">
                <a:latin typeface="Arial" panose="020B0604020202020204" pitchFamily="34" charset="0"/>
                <a:cs typeface="Arial" panose="020B0604020202020204" pitchFamily="34" charset="0"/>
              </a:rPr>
              <a:t> false</a:t>
            </a:r>
          </a:p>
          <a:p>
            <a:pPr lvl="3"/>
            <a:r>
              <a:rPr lang="en-US" sz="2400" dirty="0">
                <a:solidFill>
                  <a:prstClr val="black"/>
                </a:solidFill>
                <a:latin typeface="Arial" panose="020B0604020202020204" pitchFamily="34" charset="0"/>
                <a:cs typeface="Arial" panose="020B0604020202020204" pitchFamily="34" charset="0"/>
              </a:rPr>
              <a:t>    3   </a:t>
            </a:r>
            <a:r>
              <a:rPr lang="en-US" sz="2400" b="1" dirty="0">
                <a:solidFill>
                  <a:prstClr val="black"/>
                </a:solidFill>
                <a:latin typeface="Arial" panose="020B0604020202020204" pitchFamily="34" charset="0"/>
                <a:cs typeface="Arial" panose="020B0604020202020204" pitchFamily="34" charset="0"/>
              </a:rPr>
              <a:t>for</a:t>
            </a:r>
            <a:r>
              <a:rPr lang="en-US" sz="2400" dirty="0">
                <a:solidFill>
                  <a:prstClr val="black"/>
                </a:solidFill>
                <a:latin typeface="Arial" panose="020B0604020202020204" pitchFamily="34" charset="0"/>
                <a:cs typeface="Arial" panose="020B0604020202020204" pitchFamily="34" charset="0"/>
              </a:rPr>
              <a:t> </a:t>
            </a:r>
            <a:r>
              <a:rPr lang="en-US" sz="2400" i="1" dirty="0" err="1">
                <a:solidFill>
                  <a:prstClr val="black"/>
                </a:solidFill>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 </a:t>
            </a:r>
            <a:r>
              <a:rPr lang="en-US" sz="2400" dirty="0">
                <a:solidFill>
                  <a:prstClr val="black"/>
                </a:solidFill>
                <a:latin typeface="Arial" panose="020B0604020202020204" pitchFamily="34" charset="0"/>
                <a:cs typeface="Arial" panose="020B0604020202020204" pitchFamily="34" charset="0"/>
              </a:rPr>
              <a:t>0 </a:t>
            </a:r>
            <a:r>
              <a:rPr lang="en-US" sz="2400" b="1" dirty="0">
                <a:solidFill>
                  <a:prstClr val="black"/>
                </a:solidFill>
                <a:latin typeface="Arial" panose="020B0604020202020204" pitchFamily="34" charset="0"/>
                <a:cs typeface="Arial" panose="020B0604020202020204" pitchFamily="34" charset="0"/>
              </a:rPr>
              <a:t>to</a:t>
            </a:r>
            <a:r>
              <a:rPr lang="en-US" sz="2400" dirty="0">
                <a:solidFill>
                  <a:prstClr val="black"/>
                </a:solidFill>
                <a:latin typeface="Arial" panose="020B0604020202020204" pitchFamily="34" charset="0"/>
                <a:cs typeface="Arial" panose="020B0604020202020204" pitchFamily="34" charset="0"/>
              </a:rPr>
              <a:t> </a:t>
            </a:r>
            <a:r>
              <a:rPr lang="en-US" sz="2400" i="1" dirty="0">
                <a:solidFill>
                  <a:prstClr val="black"/>
                </a:solidFill>
                <a:latin typeface="Arial" panose="020B0604020202020204" pitchFamily="34" charset="0"/>
                <a:cs typeface="Arial" panose="020B0604020202020204" pitchFamily="34" charset="0"/>
              </a:rPr>
              <a:t>k</a:t>
            </a:r>
            <a:r>
              <a:rPr lang="en-US" sz="2400" dirty="0">
                <a:solidFill>
                  <a:prstClr val="black"/>
                </a:solidFill>
                <a:latin typeface="Arial" panose="020B0604020202020204" pitchFamily="34" charset="0"/>
                <a:cs typeface="Arial" panose="020B0604020202020204" pitchFamily="34" charset="0"/>
              </a:rPr>
              <a:t> </a:t>
            </a:r>
            <a:r>
              <a:rPr lang="en-US" sz="2400" b="1" dirty="0">
                <a:solidFill>
                  <a:prstClr val="black"/>
                </a:solidFill>
                <a:latin typeface="Arial" panose="020B0604020202020204" pitchFamily="34" charset="0"/>
                <a:cs typeface="Arial" panose="020B0604020202020204" pitchFamily="34" charset="0"/>
              </a:rPr>
              <a:t>do</a:t>
            </a:r>
            <a:endParaRPr lang="en-US" sz="2400" dirty="0">
              <a:solidFill>
                <a:prstClr val="black"/>
              </a:solidFill>
              <a:latin typeface="Arial" panose="020B0604020202020204" pitchFamily="34" charset="0"/>
              <a:cs typeface="Arial" panose="020B0604020202020204" pitchFamily="34" charset="0"/>
            </a:endParaRPr>
          </a:p>
          <a:p>
            <a:pPr lvl="3"/>
            <a:r>
              <a:rPr lang="en-US" sz="2400" i="1" dirty="0">
                <a:solidFill>
                  <a:prstClr val="black"/>
                </a:solidFill>
                <a:latin typeface="Arial" panose="020B0604020202020204" pitchFamily="34" charset="0"/>
                <a:cs typeface="Arial" panose="020B0604020202020204" pitchFamily="34" charset="0"/>
              </a:rPr>
              <a:t>    </a:t>
            </a:r>
            <a:r>
              <a:rPr lang="en-US" sz="2400" dirty="0">
                <a:solidFill>
                  <a:srgbClr val="0041C4"/>
                </a:solidFill>
                <a:latin typeface="Arial" panose="020B0604020202020204" pitchFamily="34" charset="0"/>
                <a:cs typeface="Arial" panose="020B0604020202020204" pitchFamily="34" charset="0"/>
              </a:rPr>
              <a:t>4</a:t>
            </a:r>
            <a:r>
              <a:rPr lang="en-US" sz="2400" i="1" dirty="0">
                <a:solidFill>
                  <a:srgbClr val="0041C4"/>
                </a:solidFill>
                <a:latin typeface="Arial" panose="020B0604020202020204" pitchFamily="34" charset="0"/>
                <a:cs typeface="Arial" panose="020B0604020202020204" pitchFamily="34" charset="0"/>
              </a:rPr>
              <a:t>            a</a:t>
            </a:r>
            <a:r>
              <a:rPr lang="en-US" sz="2400" dirty="0">
                <a:solidFill>
                  <a:srgbClr val="0041C4"/>
                </a:solidFill>
                <a:latin typeface="Arial" panose="020B0604020202020204" pitchFamily="34" charset="0"/>
                <a:cs typeface="Arial" panose="020B0604020202020204" pitchFamily="34" charset="0"/>
              </a:rPr>
              <a:t> ← Random(2</a:t>
            </a:r>
            <a:r>
              <a:rPr lang="en-US" sz="2400" i="1" dirty="0">
                <a:solidFill>
                  <a:srgbClr val="0041C4"/>
                </a:solidFill>
                <a:latin typeface="Arial" panose="020B0604020202020204" pitchFamily="34" charset="0"/>
                <a:cs typeface="Arial" panose="020B0604020202020204" pitchFamily="34" charset="0"/>
              </a:rPr>
              <a:t>,n-</a:t>
            </a:r>
            <a:r>
              <a:rPr lang="en-US" sz="2400" dirty="0">
                <a:solidFill>
                  <a:srgbClr val="0041C4"/>
                </a:solidFill>
                <a:latin typeface="Arial" panose="020B0604020202020204" pitchFamily="34" charset="0"/>
                <a:cs typeface="Arial" panose="020B0604020202020204" pitchFamily="34" charset="0"/>
              </a:rPr>
              <a:t>1)</a:t>
            </a:r>
          </a:p>
          <a:p>
            <a:pPr lvl="3"/>
            <a:r>
              <a:rPr lang="en-US" sz="2400" i="1" dirty="0">
                <a:solidFill>
                  <a:prstClr val="black"/>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5</a:t>
            </a:r>
            <a:r>
              <a:rPr lang="en-US" sz="2400" i="1" dirty="0">
                <a:solidFill>
                  <a:prstClr val="black"/>
                </a:solidFill>
                <a:latin typeface="Arial" panose="020B0604020202020204" pitchFamily="34" charset="0"/>
                <a:cs typeface="Arial" panose="020B0604020202020204" pitchFamily="34" charset="0"/>
              </a:rPr>
              <a:t>            </a:t>
            </a:r>
            <a:r>
              <a:rPr lang="en-US" sz="2400" i="1" dirty="0" err="1">
                <a:solidFill>
                  <a:prstClr val="black"/>
                </a:solidFill>
                <a:latin typeface="Arial" panose="020B0604020202020204" pitchFamily="34" charset="0"/>
                <a:cs typeface="Arial" panose="020B0604020202020204" pitchFamily="34" charset="0"/>
              </a:rPr>
              <a:t>kq</a:t>
            </a:r>
            <a:r>
              <a:rPr lang="en-US" sz="2400" dirty="0">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 Power(</a:t>
            </a:r>
            <a:r>
              <a:rPr lang="en-US" sz="2400" i="1" dirty="0">
                <a:solidFill>
                  <a:prstClr val="black"/>
                </a:solidFill>
                <a:latin typeface="Arial" panose="020B0604020202020204" pitchFamily="34" charset="0"/>
                <a:cs typeface="Arial" panose="020B0604020202020204" pitchFamily="34" charset="0"/>
              </a:rPr>
              <a:t>a</a:t>
            </a:r>
            <a:r>
              <a:rPr lang="en-US" sz="2400" dirty="0">
                <a:solidFill>
                  <a:prstClr val="black"/>
                </a:solidFill>
                <a:latin typeface="Arial" panose="020B0604020202020204" pitchFamily="34" charset="0"/>
                <a:cs typeface="Arial" panose="020B0604020202020204" pitchFamily="34" charset="0"/>
              </a:rPr>
              <a:t>,</a:t>
            </a:r>
            <a:r>
              <a:rPr lang="en-US" sz="2400" i="1" dirty="0">
                <a:solidFill>
                  <a:prstClr val="black"/>
                </a:solidFill>
                <a:latin typeface="Arial" panose="020B0604020202020204" pitchFamily="34" charset="0"/>
                <a:cs typeface="Arial" panose="020B0604020202020204" pitchFamily="34" charset="0"/>
              </a:rPr>
              <a:t>n-1</a:t>
            </a:r>
            <a:r>
              <a:rPr lang="en-US" sz="2400" dirty="0">
                <a:solidFill>
                  <a:prstClr val="black"/>
                </a:solidFill>
                <a:latin typeface="Arial" panose="020B0604020202020204" pitchFamily="34" charset="0"/>
                <a:cs typeface="Arial" panose="020B0604020202020204" pitchFamily="34" charset="0"/>
              </a:rPr>
              <a:t>) mod </a:t>
            </a:r>
            <a:r>
              <a:rPr lang="en-US" sz="2400" i="1" dirty="0">
                <a:solidFill>
                  <a:prstClr val="black"/>
                </a:solidFill>
                <a:latin typeface="Arial" panose="020B0604020202020204" pitchFamily="34" charset="0"/>
                <a:cs typeface="Arial" panose="020B0604020202020204" pitchFamily="34" charset="0"/>
              </a:rPr>
              <a:t>n</a:t>
            </a:r>
            <a:endParaRPr lang="en-US" sz="2400" dirty="0">
              <a:solidFill>
                <a:prstClr val="black"/>
              </a:solidFill>
              <a:latin typeface="Arial" panose="020B0604020202020204" pitchFamily="34" charset="0"/>
              <a:cs typeface="Arial" panose="020B0604020202020204" pitchFamily="34" charset="0"/>
            </a:endParaRPr>
          </a:p>
          <a:p>
            <a:pPr lvl="3"/>
            <a:r>
              <a:rPr lang="en-US" sz="2400" b="1" dirty="0">
                <a:solidFill>
                  <a:prstClr val="black"/>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6</a:t>
            </a:r>
            <a:r>
              <a:rPr lang="en-US" sz="2400" b="1" dirty="0">
                <a:solidFill>
                  <a:prstClr val="black"/>
                </a:solidFill>
                <a:latin typeface="Arial" panose="020B0604020202020204" pitchFamily="34" charset="0"/>
                <a:cs typeface="Arial" panose="020B0604020202020204" pitchFamily="34" charset="0"/>
              </a:rPr>
              <a:t>            if </a:t>
            </a:r>
            <a:r>
              <a:rPr lang="en-US" sz="2400" i="1" dirty="0">
                <a:solidFill>
                  <a:prstClr val="black"/>
                </a:solidFill>
                <a:latin typeface="Arial" panose="020B0604020202020204" pitchFamily="34" charset="0"/>
                <a:cs typeface="Arial" panose="020B0604020202020204" pitchFamily="34" charset="0"/>
              </a:rPr>
              <a:t>kq</a:t>
            </a:r>
            <a:r>
              <a:rPr lang="en-US" sz="2400" i="1" dirty="0">
                <a:solidFill>
                  <a:prstClr val="black"/>
                </a:solidFill>
                <a:latin typeface="Arial" panose="020B0604020202020204" pitchFamily="34" charset="0"/>
                <a:cs typeface="Arial" panose="020B0604020202020204" pitchFamily="34" charset="0"/>
                <a:sym typeface="Symbol" panose="05050102010706020507" pitchFamily="18" charset="2"/>
              </a:rPr>
              <a:t></a:t>
            </a:r>
            <a:r>
              <a:rPr lang="en-US" sz="2400" i="1" dirty="0">
                <a:solidFill>
                  <a:prstClr val="black"/>
                </a:solidFill>
                <a:latin typeface="Arial" panose="020B0604020202020204" pitchFamily="34" charset="0"/>
                <a:cs typeface="Arial" panose="020B0604020202020204" pitchFamily="34" charset="0"/>
              </a:rPr>
              <a:t>1</a:t>
            </a:r>
            <a:endParaRPr lang="en-US" sz="2400" dirty="0">
              <a:solidFill>
                <a:prstClr val="black"/>
              </a:solidFill>
              <a:latin typeface="Arial" panose="020B0604020202020204" pitchFamily="34" charset="0"/>
              <a:cs typeface="Arial" panose="020B0604020202020204" pitchFamily="34" charset="0"/>
            </a:endParaRPr>
          </a:p>
          <a:p>
            <a:pPr lvl="3"/>
            <a:r>
              <a:rPr lang="en-US" sz="2400" b="1" dirty="0">
                <a:solidFill>
                  <a:prstClr val="black"/>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7</a:t>
            </a:r>
            <a:r>
              <a:rPr lang="en-US" sz="2400" b="1" dirty="0">
                <a:solidFill>
                  <a:prstClr val="black"/>
                </a:solidFill>
                <a:latin typeface="Arial" panose="020B0604020202020204" pitchFamily="34" charset="0"/>
                <a:cs typeface="Arial" panose="020B0604020202020204" pitchFamily="34" charset="0"/>
              </a:rPr>
              <a:t>                 then return</a:t>
            </a:r>
            <a:r>
              <a:rPr lang="en-US" sz="2400" dirty="0">
                <a:solidFill>
                  <a:prstClr val="black"/>
                </a:solidFill>
                <a:latin typeface="Arial" panose="020B0604020202020204" pitchFamily="34" charset="0"/>
                <a:cs typeface="Arial" panose="020B0604020202020204" pitchFamily="34" charset="0"/>
              </a:rPr>
              <a:t> false</a:t>
            </a:r>
          </a:p>
          <a:p>
            <a:pPr lvl="3"/>
            <a:r>
              <a:rPr lang="en-US" sz="2400" b="1" dirty="0">
                <a:solidFill>
                  <a:prstClr val="black"/>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8    </a:t>
            </a:r>
            <a:r>
              <a:rPr lang="en-US" sz="2400" b="1" dirty="0">
                <a:solidFill>
                  <a:prstClr val="black"/>
                </a:solidFill>
                <a:latin typeface="Arial" panose="020B0604020202020204" pitchFamily="34" charset="0"/>
                <a:cs typeface="Arial" panose="020B0604020202020204" pitchFamily="34" charset="0"/>
              </a:rPr>
              <a:t>return </a:t>
            </a:r>
            <a:r>
              <a:rPr lang="en-US" sz="2400" dirty="0">
                <a:solidFill>
                  <a:prstClr val="black"/>
                </a:solidFill>
                <a:latin typeface="Arial" panose="020B0604020202020204" pitchFamily="34" charset="0"/>
                <a:cs typeface="Arial" panose="020B0604020202020204" pitchFamily="34" charset="0"/>
              </a:rPr>
              <a:t>true</a:t>
            </a:r>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211EC083-C235-4407-AF68-656E6B6D0E49}" type="slidenum">
              <a:rPr lang="en-US" smtClean="0"/>
              <a:t>22</a:t>
            </a:fld>
            <a:endParaRPr lang="en-US"/>
          </a:p>
        </p:txBody>
      </p:sp>
    </p:spTree>
    <p:extLst>
      <p:ext uri="{BB962C8B-B14F-4D97-AF65-F5344CB8AC3E}">
        <p14:creationId xmlns:p14="http://schemas.microsoft.com/office/powerpoint/2010/main" val="3718220547"/>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23</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03197" y="307547"/>
            <a:ext cx="789093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2800" b="1" i="1" kern="0" smtClean="0">
                <a:solidFill>
                  <a:schemeClr val="bg1"/>
                </a:solidFill>
                <a:latin typeface="Arial" panose="020B0604020202020204" pitchFamily="34" charset="0"/>
                <a:cs typeface="Arial" panose="020B0604020202020204" pitchFamily="34" charset="0"/>
              </a:rPr>
              <a:t>TÌM CÂY BAO TRÙM NHỎ NHẤT CỦA ĐỒ THỊ</a:t>
            </a:r>
            <a:endParaRPr lang="en-US" sz="2800" b="1" i="1" kern="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11"/>
              <p:cNvSpPr/>
              <p:nvPr/>
            </p:nvSpPr>
            <p:spPr>
              <a:xfrm>
                <a:off x="135465" y="1745692"/>
                <a:ext cx="8626397" cy="443198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err="1" smtClean="0">
                    <a:latin typeface="Arial" panose="020B0604020202020204" pitchFamily="34" charset="0"/>
                    <a:ea typeface="Times New Roman" panose="02020603050405020304" pitchFamily="18" charset="0"/>
                    <a:cs typeface="Arial" panose="020B0604020202020204" pitchFamily="34" charset="0"/>
                  </a:rPr>
                  <a:t>Giải</a:t>
                </a:r>
                <a:r>
                  <a:rPr lang="en-US" sz="2400" dirty="0" smtClean="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truyền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thống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tìm</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cây</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bao</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trùm</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nhỏ</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nhất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Kruskal</a:t>
                </a:r>
                <a:r>
                  <a:rPr lang="en-US" sz="2400" dirty="0">
                    <a:latin typeface="Arial" panose="020B0604020202020204" pitchFamily="34" charset="0"/>
                    <a:ea typeface="Times New Roman" panose="02020603050405020304" pitchFamily="18" charset="0"/>
                    <a:cs typeface="Arial" panose="020B0604020202020204" pitchFamily="34" charset="0"/>
                  </a:rPr>
                  <a:t> - </a:t>
                </a:r>
                <a:r>
                  <a:rPr lang="en-US" sz="2400" dirty="0" err="1">
                    <a:latin typeface="Arial" panose="020B0604020202020204" pitchFamily="34" charset="0"/>
                    <a:ea typeface="Times New Roman" panose="02020603050405020304" pitchFamily="18" charset="0"/>
                    <a:cs typeface="Arial" panose="020B0604020202020204" pitchFamily="34" charset="0"/>
                  </a:rPr>
                  <a:t>độ</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phức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tạp</a:t>
                </a:r>
                <a:r>
                  <a:rPr lang="en-US" sz="24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40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𝑂</m:t>
                    </m:r>
                    <m:r>
                      <a:rPr lang="en-US" sz="240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solidFill>
                              <a:srgbClr val="0041C4"/>
                            </a:solidFill>
                            <a:latin typeface="Cambria Math" panose="02040503050406030204" pitchFamily="18" charset="0"/>
                          </a:rPr>
                        </m:ctrlPr>
                      </m:sSupPr>
                      <m:e>
                        <m:r>
                          <a:rPr lang="en-US" sz="24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𝑛</m:t>
                        </m:r>
                      </m:e>
                      <m:sup>
                        <m:r>
                          <a:rPr lang="en-US" sz="24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2</m:t>
                        </m:r>
                      </m:sup>
                    </m:sSup>
                    <m:func>
                      <m:funcPr>
                        <m:ctrlPr>
                          <a:rPr lang="en-US" sz="2400" i="1">
                            <a:solidFill>
                              <a:srgbClr val="0041C4"/>
                            </a:solidFill>
                            <a:latin typeface="Cambria Math" panose="02040503050406030204" pitchFamily="18" charset="0"/>
                          </a:rPr>
                        </m:ctrlPr>
                      </m:funcPr>
                      <m:fName>
                        <m:sSub>
                          <m:sSubPr>
                            <m:ctrlPr>
                              <a:rPr lang="en-US" sz="2400" i="1">
                                <a:solidFill>
                                  <a:srgbClr val="0041C4"/>
                                </a:solidFill>
                                <a:latin typeface="Cambria Math" panose="02040503050406030204" pitchFamily="18" charset="0"/>
                              </a:rPr>
                            </m:ctrlPr>
                          </m:sSubPr>
                          <m:e>
                            <m:r>
                              <m:rPr>
                                <m:sty m:val="p"/>
                              </m:rPr>
                              <a:rPr lang="en-US" sz="240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log</m:t>
                            </m:r>
                          </m:e>
                          <m:sub>
                            <m:r>
                              <a:rPr lang="en-US" sz="240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24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24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 </a:t>
                </a:r>
                <a:r>
                  <a:rPr lang="en-US" sz="2400" dirty="0">
                    <a:latin typeface="Arial" panose="020B0604020202020204" pitchFamily="34" charset="0"/>
                    <a:ea typeface="Times New Roman" panose="02020603050405020304" pitchFamily="18" charset="0"/>
                    <a:cs typeface="Arial" panose="020B0604020202020204" pitchFamily="34" charset="0"/>
                  </a:rPr>
                  <a:t>hay </a:t>
                </a: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smtClean="0">
                    <a:latin typeface="Arial" panose="020B0604020202020204" pitchFamily="34" charset="0"/>
                    <a:ea typeface="Times New Roman" panose="02020603050405020304" pitchFamily="18" charset="0"/>
                    <a:cs typeface="Arial" panose="020B0604020202020204" pitchFamily="34" charset="0"/>
                  </a:rPr>
                  <a:t>Prim- </a:t>
                </a:r>
                <a:r>
                  <a:rPr lang="en-US" sz="2400" dirty="0" err="1">
                    <a:latin typeface="Arial" panose="020B0604020202020204" pitchFamily="34" charset="0"/>
                    <a:ea typeface="Times New Roman" panose="02020603050405020304" pitchFamily="18" charset="0"/>
                    <a:cs typeface="Arial" panose="020B0604020202020204" pitchFamily="34" charset="0"/>
                  </a:rPr>
                  <a:t>độ</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phức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tạp</a:t>
                </a:r>
                <a:r>
                  <a:rPr lang="en-US" sz="24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40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𝑂</m:t>
                    </m:r>
                    <m:r>
                      <a:rPr lang="en-US" sz="240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b="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𝑛</m:t>
                        </m:r>
                      </m:e>
                      <m:sup>
                        <m:r>
                          <a:rPr lang="en-US" sz="2400" b="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ngẫu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nhiên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tìm</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cây</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bao</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trùm</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nhỏ</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nhất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với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độ</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phức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tạp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40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𝑂</m:t>
                    </m:r>
                    <m:r>
                      <a:rPr lang="en-US" sz="240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r>
                      <a:rPr lang="en-US" sz="240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𝑛</m:t>
                    </m:r>
                    <m:r>
                      <a:rPr lang="en-US" sz="240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r>
                      <a:rPr lang="en-US" sz="240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𝑚</m:t>
                    </m:r>
                    <m:r>
                      <a:rPr lang="en-US" sz="2400" i="1" smtClean="0">
                        <a:solidFill>
                          <a:srgbClr val="0041C4"/>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 </a:t>
                </a:r>
              </a:p>
              <a:p>
                <a:pPr marL="342900" indent="-342900">
                  <a:lnSpc>
                    <a:spcPct val="150000"/>
                  </a:lnSpc>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ngẫu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nhiên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này</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loại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Las Vegas</a:t>
                </a:r>
              </a:p>
              <a:p>
                <a:pPr marL="342900" indent="-342900">
                  <a:lnSpc>
                    <a:spcPct val="150000"/>
                  </a:lnSpc>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ngẫu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nhiên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này</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dựa</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trên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khái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niệm</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i="1" dirty="0" err="1">
                    <a:latin typeface="Arial" panose="020B0604020202020204" pitchFamily="34" charset="0"/>
                    <a:ea typeface="Times New Roman" panose="02020603050405020304" pitchFamily="18" charset="0"/>
                    <a:cs typeface="Arial" panose="020B0604020202020204" pitchFamily="34" charset="0"/>
                  </a:rPr>
                  <a:t>bước</a:t>
                </a:r>
                <a:r>
                  <a:rPr lang="en-US" sz="2400" i="1" dirty="0">
                    <a:latin typeface="Arial" panose="020B0604020202020204" pitchFamily="34" charset="0"/>
                    <a:ea typeface="Times New Roman" panose="02020603050405020304" pitchFamily="18" charset="0"/>
                    <a:cs typeface="Arial" panose="020B0604020202020204" pitchFamily="34" charset="0"/>
                  </a:rPr>
                  <a:t> </a:t>
                </a:r>
                <a:r>
                  <a:rPr lang="en-US" sz="2400" i="1" dirty="0" err="1">
                    <a:latin typeface="Arial" panose="020B0604020202020204" pitchFamily="34" charset="0"/>
                    <a:ea typeface="Times New Roman" panose="02020603050405020304" pitchFamily="18" charset="0"/>
                    <a:cs typeface="Arial" panose="020B0604020202020204" pitchFamily="34" charset="0"/>
                  </a:rPr>
                  <a:t>Boruvka</a:t>
                </a:r>
                <a:endParaRPr lang="en-US" sz="2400" dirty="0">
                  <a:latin typeface="Arial" panose="020B0604020202020204" pitchFamily="34" charset="0"/>
                  <a:cs typeface="Arial" panose="020B0604020202020204" pitchFamily="34" charset="0"/>
                </a:endParaRPr>
              </a:p>
              <a:p>
                <a:pPr lvl="2">
                  <a:lnSpc>
                    <a:spcPct val="150000"/>
                  </a:lnSpc>
                </a:pPr>
                <a:endParaRPr lang="en-US" sz="2000" dirty="0">
                  <a:latin typeface="Arial" panose="020B0604020202020204" pitchFamily="34" charset="0"/>
                  <a:cs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135465" y="1745692"/>
                <a:ext cx="8626397" cy="4431983"/>
              </a:xfrm>
              <a:prstGeom prst="rect">
                <a:avLst/>
              </a:prstGeom>
              <a:blipFill rotWithShape="0">
                <a:blip r:embed="rId4"/>
                <a:stretch>
                  <a:fillRect l="-919" r="-1060"/>
                </a:stretch>
              </a:blipFill>
            </p:spPr>
            <p:txBody>
              <a:bodyPr/>
              <a:lstStyle/>
              <a:p>
                <a:r>
                  <a:rPr lang="en-US">
                    <a:noFill/>
                  </a:rPr>
                  <a:t> </a:t>
                </a:r>
              </a:p>
            </p:txBody>
          </p:sp>
        </mc:Fallback>
      </mc:AlternateContent>
      <p:sp>
        <p:nvSpPr>
          <p:cNvPr id="9" name="TextBox 8"/>
          <p:cNvSpPr txBox="1"/>
          <p:nvPr/>
        </p:nvSpPr>
        <p:spPr>
          <a:xfrm>
            <a:off x="8079475" y="6338496"/>
            <a:ext cx="418704" cy="369332"/>
          </a:xfrm>
          <a:prstGeom prst="rect">
            <a:avLst/>
          </a:prstGeom>
          <a:noFill/>
        </p:spPr>
        <p:txBody>
          <a:bodyPr wrap="none" rtlCol="0">
            <a:spAutoFit/>
          </a:bodyPr>
          <a:lstStyle/>
          <a:p>
            <a:fld id="{4925E92A-34E4-4D80-802A-143D0F1599F1}" type="slidenum">
              <a:rPr lang="en-US" smtClean="0"/>
              <a:t>23</a:t>
            </a:fld>
            <a:endParaRPr lang="en-US"/>
          </a:p>
        </p:txBody>
      </p:sp>
    </p:spTree>
    <p:extLst>
      <p:ext uri="{BB962C8B-B14F-4D97-AF65-F5344CB8AC3E}">
        <p14:creationId xmlns:p14="http://schemas.microsoft.com/office/powerpoint/2010/main" val="3697523495"/>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24</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03197" y="307547"/>
            <a:ext cx="789093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2800" b="1" i="1" kern="0" smtClean="0">
                <a:solidFill>
                  <a:schemeClr val="bg1"/>
                </a:solidFill>
                <a:latin typeface="Arial" panose="020B0604020202020204" pitchFamily="34" charset="0"/>
                <a:cs typeface="Arial" panose="020B0604020202020204" pitchFamily="34" charset="0"/>
              </a:rPr>
              <a:t>TÌM CÂY BAO TRÙM NHỎ NHẤT CỦA ĐỒ THỊ</a:t>
            </a:r>
            <a:endParaRPr lang="en-US" sz="2800" b="1" i="1" kern="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135465" y="1119159"/>
            <a:ext cx="8626397" cy="5913863"/>
          </a:xfrm>
          <a:prstGeom prst="rect">
            <a:avLst/>
          </a:prstGeom>
        </p:spPr>
        <p:txBody>
          <a:bodyPr wrap="square">
            <a:spAutoFit/>
          </a:bodyPr>
          <a:lstStyle/>
          <a:p>
            <a:pPr>
              <a:lnSpc>
                <a:spcPct val="160000"/>
              </a:lnSpc>
            </a:pPr>
            <a:r>
              <a:rPr lang="en-US" sz="2200" b="1">
                <a:latin typeface="Arial" panose="020B0604020202020204" pitchFamily="34" charset="0"/>
                <a:cs typeface="Arial" panose="020B0604020202020204" pitchFamily="34" charset="0"/>
              </a:rPr>
              <a:t>Input: </a:t>
            </a:r>
            <a:r>
              <a:rPr lang="en-US" sz="2200">
                <a:latin typeface="Arial" panose="020B0604020202020204" pitchFamily="34" charset="0"/>
                <a:cs typeface="Arial" panose="020B0604020202020204" pitchFamily="34" charset="0"/>
              </a:rPr>
              <a:t>Một đồ thị vô hướng liên thông có trọng số </a:t>
            </a:r>
            <a:r>
              <a:rPr lang="en-US" sz="2200" i="1">
                <a:latin typeface="Arial" panose="020B0604020202020204" pitchFamily="34" charset="0"/>
                <a:cs typeface="Arial" panose="020B0604020202020204" pitchFamily="34" charset="0"/>
              </a:rPr>
              <a:t>G.</a:t>
            </a:r>
            <a:endParaRPr lang="en-US" sz="2200">
              <a:latin typeface="Arial" panose="020B0604020202020204" pitchFamily="34" charset="0"/>
              <a:cs typeface="Arial" panose="020B0604020202020204" pitchFamily="34" charset="0"/>
            </a:endParaRPr>
          </a:p>
          <a:p>
            <a:pPr>
              <a:lnSpc>
                <a:spcPct val="160000"/>
              </a:lnSpc>
            </a:pPr>
            <a:r>
              <a:rPr lang="en-US" sz="2200" b="1">
                <a:latin typeface="Arial" panose="020B0604020202020204" pitchFamily="34" charset="0"/>
                <a:cs typeface="Arial" panose="020B0604020202020204" pitchFamily="34" charset="0"/>
              </a:rPr>
              <a:t>Output</a:t>
            </a:r>
            <a:r>
              <a:rPr lang="en-US" sz="2200">
                <a:latin typeface="Arial" panose="020B0604020202020204" pitchFamily="34" charset="0"/>
                <a:cs typeface="Arial" panose="020B0604020202020204" pitchFamily="34" charset="0"/>
              </a:rPr>
              <a:t>: Cây bao trùm nhỏ nhất của </a:t>
            </a:r>
            <a:r>
              <a:rPr lang="en-US" sz="2200" i="1">
                <a:latin typeface="Arial" panose="020B0604020202020204" pitchFamily="34" charset="0"/>
                <a:cs typeface="Arial" panose="020B0604020202020204" pitchFamily="34" charset="0"/>
              </a:rPr>
              <a:t>G.</a:t>
            </a:r>
            <a:endParaRPr lang="en-US" sz="2200">
              <a:latin typeface="Arial" panose="020B0604020202020204" pitchFamily="34" charset="0"/>
              <a:cs typeface="Arial" panose="020B0604020202020204" pitchFamily="34" charset="0"/>
            </a:endParaRPr>
          </a:p>
          <a:p>
            <a:pPr marL="342900" indent="-342900">
              <a:lnSpc>
                <a:spcPct val="160000"/>
              </a:lnSpc>
              <a:buFont typeface="Wingdings" panose="05000000000000000000" pitchFamily="2" charset="2"/>
              <a:buChar char="Ø"/>
            </a:pPr>
            <a:r>
              <a:rPr lang="en-US" sz="2200" smtClean="0">
                <a:latin typeface="Arial" panose="020B0604020202020204" pitchFamily="34" charset="0"/>
                <a:cs typeface="Arial" panose="020B0604020202020204" pitchFamily="34" charset="0"/>
              </a:rPr>
              <a:t>Bước </a:t>
            </a:r>
            <a:r>
              <a:rPr lang="en-US" sz="2200">
                <a:latin typeface="Arial" panose="020B0604020202020204" pitchFamily="34" charset="0"/>
                <a:cs typeface="Arial" panose="020B0604020202020204" pitchFamily="34" charset="0"/>
              </a:rPr>
              <a:t>1: Thực hiện các bước Boruvka ba lần. Kết quả đạt được là đồ thị </a:t>
            </a:r>
            <a:r>
              <a:rPr lang="en-US" sz="2200" i="1">
                <a:latin typeface="Arial" panose="020B0604020202020204" pitchFamily="34" charset="0"/>
                <a:cs typeface="Arial" panose="020B0604020202020204" pitchFamily="34" charset="0"/>
              </a:rPr>
              <a:t>G</a:t>
            </a:r>
            <a:r>
              <a:rPr lang="en-US" sz="2200" i="1" baseline="-25000">
                <a:latin typeface="Arial" panose="020B0604020202020204" pitchFamily="34" charset="0"/>
                <a:cs typeface="Arial" panose="020B0604020202020204" pitchFamily="34" charset="0"/>
              </a:rPr>
              <a:t>1</a:t>
            </a:r>
            <a:r>
              <a:rPr lang="en-US" sz="2200" i="1">
                <a:latin typeface="Arial" panose="020B0604020202020204" pitchFamily="34" charset="0"/>
                <a:cs typeface="Arial" panose="020B0604020202020204" pitchFamily="34" charset="0"/>
              </a:rPr>
              <a:t>=(V</a:t>
            </a:r>
            <a:r>
              <a:rPr lang="en-US" sz="2200" i="1" baseline="-25000">
                <a:latin typeface="Arial" panose="020B0604020202020204" pitchFamily="34" charset="0"/>
                <a:cs typeface="Arial" panose="020B0604020202020204" pitchFamily="34" charset="0"/>
              </a:rPr>
              <a:t>1</a:t>
            </a:r>
            <a:r>
              <a:rPr lang="en-US" sz="2200" i="1">
                <a:latin typeface="Arial" panose="020B0604020202020204" pitchFamily="34" charset="0"/>
                <a:cs typeface="Arial" panose="020B0604020202020204" pitchFamily="34" charset="0"/>
              </a:rPr>
              <a:t>, E</a:t>
            </a:r>
            <a:r>
              <a:rPr lang="en-US" sz="2200" i="1" baseline="-25000">
                <a:latin typeface="Arial" panose="020B0604020202020204" pitchFamily="34" charset="0"/>
                <a:cs typeface="Arial" panose="020B0604020202020204" pitchFamily="34" charset="0"/>
              </a:rPr>
              <a:t>1</a:t>
            </a:r>
            <a:r>
              <a:rPr lang="en-US" sz="2200" i="1">
                <a:latin typeface="Arial" panose="020B0604020202020204" pitchFamily="34" charset="0"/>
                <a:cs typeface="Arial" panose="020B0604020202020204" pitchFamily="34" charset="0"/>
              </a:rPr>
              <a:t>)</a:t>
            </a:r>
            <a:r>
              <a:rPr lang="en-US" sz="2200">
                <a:latin typeface="Arial" panose="020B0604020202020204" pitchFamily="34" charset="0"/>
                <a:cs typeface="Arial" panose="020B0604020202020204" pitchFamily="34" charset="0"/>
              </a:rPr>
              <a:t>. Nếu </a:t>
            </a:r>
            <a:r>
              <a:rPr lang="en-US" sz="2200" i="1">
                <a:latin typeface="Arial" panose="020B0604020202020204" pitchFamily="34" charset="0"/>
                <a:cs typeface="Arial" panose="020B0604020202020204" pitchFamily="34" charset="0"/>
              </a:rPr>
              <a:t>G</a:t>
            </a:r>
            <a:r>
              <a:rPr lang="en-US" sz="2200" i="1" baseline="-25000">
                <a:latin typeface="Arial" panose="020B0604020202020204" pitchFamily="34" charset="0"/>
                <a:cs typeface="Arial" panose="020B0604020202020204" pitchFamily="34" charset="0"/>
              </a:rPr>
              <a:t>1</a:t>
            </a:r>
            <a:r>
              <a:rPr lang="en-US" sz="2200" baseline="-25000">
                <a:latin typeface="Arial" panose="020B0604020202020204" pitchFamily="34" charset="0"/>
                <a:cs typeface="Arial" panose="020B0604020202020204" pitchFamily="34" charset="0"/>
              </a:rPr>
              <a:t> </a:t>
            </a:r>
            <a:r>
              <a:rPr lang="en-US" sz="2200">
                <a:latin typeface="Arial" panose="020B0604020202020204" pitchFamily="34" charset="0"/>
                <a:cs typeface="Arial" panose="020B0604020202020204" pitchFamily="34" charset="0"/>
              </a:rPr>
              <a:t>chứa một đỉnh, trả về bộ các cạnh đánh dấu ở bước 1 và kết thúc.</a:t>
            </a:r>
          </a:p>
          <a:p>
            <a:pPr marL="342900" indent="-342900">
              <a:lnSpc>
                <a:spcPct val="160000"/>
              </a:lnSpc>
              <a:buFont typeface="Wingdings" panose="05000000000000000000" pitchFamily="2" charset="2"/>
              <a:buChar char="Ø"/>
            </a:pPr>
            <a:r>
              <a:rPr lang="en-US" sz="2200" smtClean="0">
                <a:latin typeface="Arial" panose="020B0604020202020204" pitchFamily="34" charset="0"/>
                <a:cs typeface="Arial" panose="020B0604020202020204" pitchFamily="34" charset="0"/>
              </a:rPr>
              <a:t>Bước </a:t>
            </a:r>
            <a:r>
              <a:rPr lang="en-US" sz="2200">
                <a:latin typeface="Arial" panose="020B0604020202020204" pitchFamily="34" charset="0"/>
                <a:cs typeface="Arial" panose="020B0604020202020204" pitchFamily="34" charset="0"/>
              </a:rPr>
              <a:t>2: Phát sinh một đồ thị con </a:t>
            </a:r>
            <a:r>
              <a:rPr lang="en-US" sz="2200" i="1">
                <a:latin typeface="Arial" panose="020B0604020202020204" pitchFamily="34" charset="0"/>
                <a:cs typeface="Arial" panose="020B0604020202020204" pitchFamily="34" charset="0"/>
              </a:rPr>
              <a:t>H</a:t>
            </a:r>
            <a:r>
              <a:rPr lang="en-US" sz="2200">
                <a:latin typeface="Arial" panose="020B0604020202020204" pitchFamily="34" charset="0"/>
                <a:cs typeface="Arial" panose="020B0604020202020204" pitchFamily="34" charset="0"/>
              </a:rPr>
              <a:t> của </a:t>
            </a:r>
            <a:r>
              <a:rPr lang="en-US" sz="2200" i="1">
                <a:latin typeface="Arial" panose="020B0604020202020204" pitchFamily="34" charset="0"/>
                <a:cs typeface="Arial" panose="020B0604020202020204" pitchFamily="34" charset="0"/>
              </a:rPr>
              <a:t>G</a:t>
            </a:r>
            <a:r>
              <a:rPr lang="en-US" sz="2200" baseline="-25000">
                <a:latin typeface="Arial" panose="020B0604020202020204" pitchFamily="34" charset="0"/>
                <a:cs typeface="Arial" panose="020B0604020202020204" pitchFamily="34" charset="0"/>
              </a:rPr>
              <a:t>1</a:t>
            </a:r>
            <a:r>
              <a:rPr lang="en-US" sz="2200">
                <a:latin typeface="Arial" panose="020B0604020202020204" pitchFamily="34" charset="0"/>
                <a:cs typeface="Arial" panose="020B0604020202020204" pitchFamily="34" charset="0"/>
              </a:rPr>
              <a:t> bằng cách chọn mỗi cạnh độc lập với xác suất ½. Áp dụng đệ quy giải thuật cho </a:t>
            </a:r>
            <a:r>
              <a:rPr lang="en-US" sz="2200" i="1">
                <a:latin typeface="Arial" panose="020B0604020202020204" pitchFamily="34" charset="0"/>
                <a:cs typeface="Arial" panose="020B0604020202020204" pitchFamily="34" charset="0"/>
              </a:rPr>
              <a:t>H</a:t>
            </a:r>
            <a:r>
              <a:rPr lang="en-US" sz="2200">
                <a:latin typeface="Arial" panose="020B0604020202020204" pitchFamily="34" charset="0"/>
                <a:cs typeface="Arial" panose="020B0604020202020204" pitchFamily="34" charset="0"/>
              </a:rPr>
              <a:t> để tạo một rừng bao trùm nhỏ nhất </a:t>
            </a:r>
            <a:r>
              <a:rPr lang="en-US" sz="2200" i="1">
                <a:latin typeface="Arial" panose="020B0604020202020204" pitchFamily="34" charset="0"/>
                <a:cs typeface="Arial" panose="020B0604020202020204" pitchFamily="34" charset="0"/>
              </a:rPr>
              <a:t>F</a:t>
            </a:r>
            <a:r>
              <a:rPr lang="en-US" sz="2200">
                <a:latin typeface="Arial" panose="020B0604020202020204" pitchFamily="34" charset="0"/>
                <a:cs typeface="Arial" panose="020B0604020202020204" pitchFamily="34" charset="0"/>
              </a:rPr>
              <a:t> của </a:t>
            </a:r>
            <a:r>
              <a:rPr lang="en-US" sz="2200" i="1">
                <a:latin typeface="Arial" panose="020B0604020202020204" pitchFamily="34" charset="0"/>
                <a:cs typeface="Arial" panose="020B0604020202020204" pitchFamily="34" charset="0"/>
              </a:rPr>
              <a:t>H</a:t>
            </a:r>
            <a:r>
              <a:rPr lang="en-US" sz="2200">
                <a:latin typeface="Arial" panose="020B0604020202020204" pitchFamily="34" charset="0"/>
                <a:cs typeface="Arial" panose="020B0604020202020204" pitchFamily="34" charset="0"/>
              </a:rPr>
              <a:t>. Đồ thị con </a:t>
            </a:r>
            <a:r>
              <a:rPr lang="en-US" sz="2200" i="1">
                <a:latin typeface="Arial" panose="020B0604020202020204" pitchFamily="34" charset="0"/>
                <a:cs typeface="Arial" panose="020B0604020202020204" pitchFamily="34" charset="0"/>
              </a:rPr>
              <a:t>G</a:t>
            </a:r>
            <a:r>
              <a:rPr lang="en-US" sz="2200" baseline="-25000">
                <a:latin typeface="Arial" panose="020B0604020202020204" pitchFamily="34" charset="0"/>
                <a:cs typeface="Arial" panose="020B0604020202020204" pitchFamily="34" charset="0"/>
              </a:rPr>
              <a:t>2</a:t>
            </a:r>
            <a:r>
              <a:rPr lang="en-US" sz="2200" i="1">
                <a:latin typeface="Arial" panose="020B0604020202020204" pitchFamily="34" charset="0"/>
                <a:cs typeface="Arial" panose="020B0604020202020204" pitchFamily="34" charset="0"/>
              </a:rPr>
              <a:t>=</a:t>
            </a:r>
            <a:r>
              <a:rPr lang="en-US" sz="2200">
                <a:latin typeface="Arial" panose="020B0604020202020204" pitchFamily="34" charset="0"/>
                <a:cs typeface="Arial" panose="020B0604020202020204" pitchFamily="34" charset="0"/>
              </a:rPr>
              <a:t>(</a:t>
            </a:r>
            <a:r>
              <a:rPr lang="en-US" sz="2200" i="1">
                <a:latin typeface="Arial" panose="020B0604020202020204" pitchFamily="34" charset="0"/>
                <a:cs typeface="Arial" panose="020B0604020202020204" pitchFamily="34" charset="0"/>
              </a:rPr>
              <a:t>V</a:t>
            </a:r>
            <a:r>
              <a:rPr lang="en-US" sz="2200" baseline="-25000">
                <a:latin typeface="Arial" panose="020B0604020202020204" pitchFamily="34" charset="0"/>
                <a:cs typeface="Arial" panose="020B0604020202020204" pitchFamily="34" charset="0"/>
              </a:rPr>
              <a:t>2</a:t>
            </a:r>
            <a:r>
              <a:rPr lang="en-US" sz="2200">
                <a:latin typeface="Arial" panose="020B0604020202020204" pitchFamily="34" charset="0"/>
                <a:cs typeface="Arial" panose="020B0604020202020204" pitchFamily="34" charset="0"/>
              </a:rPr>
              <a:t>, </a:t>
            </a:r>
            <a:r>
              <a:rPr lang="en-US" sz="2200" i="1">
                <a:latin typeface="Arial" panose="020B0604020202020204" pitchFamily="34" charset="0"/>
                <a:cs typeface="Arial" panose="020B0604020202020204" pitchFamily="34" charset="0"/>
              </a:rPr>
              <a:t>E</a:t>
            </a:r>
            <a:r>
              <a:rPr lang="en-US" sz="2200" baseline="-25000">
                <a:latin typeface="Arial" panose="020B0604020202020204" pitchFamily="34" charset="0"/>
                <a:cs typeface="Arial" panose="020B0604020202020204" pitchFamily="34" charset="0"/>
              </a:rPr>
              <a:t>2</a:t>
            </a:r>
            <a:r>
              <a:rPr lang="en-US" sz="2200">
                <a:latin typeface="Arial" panose="020B0604020202020204" pitchFamily="34" charset="0"/>
                <a:cs typeface="Arial" panose="020B0604020202020204" pitchFamily="34" charset="0"/>
              </a:rPr>
              <a:t>) đạt được bằng cách xóa toàn bộ cạnh nặng theo </a:t>
            </a:r>
            <a:r>
              <a:rPr lang="en-US" sz="2200" i="1">
                <a:latin typeface="Arial" panose="020B0604020202020204" pitchFamily="34" charset="0"/>
                <a:cs typeface="Arial" panose="020B0604020202020204" pitchFamily="34" charset="0"/>
              </a:rPr>
              <a:t>F</a:t>
            </a:r>
            <a:r>
              <a:rPr lang="en-US" sz="2200">
                <a:latin typeface="Arial" panose="020B0604020202020204" pitchFamily="34" charset="0"/>
                <a:cs typeface="Arial" panose="020B0604020202020204" pitchFamily="34" charset="0"/>
              </a:rPr>
              <a:t> trong </a:t>
            </a:r>
            <a:r>
              <a:rPr lang="en-US" sz="2200" i="1">
                <a:latin typeface="Arial" panose="020B0604020202020204" pitchFamily="34" charset="0"/>
                <a:cs typeface="Arial" panose="020B0604020202020204" pitchFamily="34" charset="0"/>
              </a:rPr>
              <a:t>G</a:t>
            </a:r>
            <a:r>
              <a:rPr lang="en-US" sz="2200" baseline="-25000">
                <a:latin typeface="Arial" panose="020B0604020202020204" pitchFamily="34" charset="0"/>
                <a:cs typeface="Arial" panose="020B0604020202020204" pitchFamily="34" charset="0"/>
              </a:rPr>
              <a:t>1</a:t>
            </a:r>
            <a:r>
              <a:rPr lang="en-US" sz="2200">
                <a:latin typeface="Arial" panose="020B0604020202020204" pitchFamily="34" charset="0"/>
                <a:cs typeface="Arial" panose="020B0604020202020204" pitchFamily="34" charset="0"/>
              </a:rPr>
              <a:t>.</a:t>
            </a:r>
          </a:p>
          <a:p>
            <a:pPr marL="342900" indent="-342900">
              <a:lnSpc>
                <a:spcPct val="160000"/>
              </a:lnSpc>
              <a:buFont typeface="Wingdings" panose="05000000000000000000" pitchFamily="2" charset="2"/>
              <a:buChar char="Ø"/>
            </a:pPr>
            <a:r>
              <a:rPr lang="en-US" sz="2200" smtClean="0">
                <a:latin typeface="Arial" panose="020B0604020202020204" pitchFamily="34" charset="0"/>
                <a:cs typeface="Arial" panose="020B0604020202020204" pitchFamily="34" charset="0"/>
              </a:rPr>
              <a:t>Bước </a:t>
            </a:r>
            <a:r>
              <a:rPr lang="en-US" sz="2200">
                <a:latin typeface="Arial" panose="020B0604020202020204" pitchFamily="34" charset="0"/>
                <a:cs typeface="Arial" panose="020B0604020202020204" pitchFamily="34" charset="0"/>
              </a:rPr>
              <a:t>3: Áp dụng đệ quy giải thuật cho </a:t>
            </a:r>
            <a:r>
              <a:rPr lang="en-US" sz="2200" i="1">
                <a:latin typeface="Arial" panose="020B0604020202020204" pitchFamily="34" charset="0"/>
                <a:cs typeface="Arial" panose="020B0604020202020204" pitchFamily="34" charset="0"/>
              </a:rPr>
              <a:t>G</a:t>
            </a:r>
            <a:r>
              <a:rPr lang="en-US" sz="2200" baseline="-25000">
                <a:latin typeface="Arial" panose="020B0604020202020204" pitchFamily="34" charset="0"/>
                <a:cs typeface="Arial" panose="020B0604020202020204" pitchFamily="34" charset="0"/>
              </a:rPr>
              <a:t>2</a:t>
            </a:r>
            <a:r>
              <a:rPr lang="en-US" sz="2200">
                <a:latin typeface="Arial" panose="020B0604020202020204" pitchFamily="34" charset="0"/>
                <a:cs typeface="Arial" panose="020B0604020202020204" pitchFamily="34" charset="0"/>
              </a:rPr>
              <a:t>.</a:t>
            </a:r>
          </a:p>
          <a:p>
            <a:pPr lvl="2">
              <a:lnSpc>
                <a:spcPct val="150000"/>
              </a:lnSpc>
            </a:pPr>
            <a:endParaRPr lang="en-US" sz="2000">
              <a:latin typeface="Arial" panose="020B0604020202020204" pitchFamily="34" charset="0"/>
              <a:cs typeface="Arial" panose="020B0604020202020204"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C82351CB-47B2-4FB9-A7C3-E5ECFF4DB1A7}" type="slidenum">
              <a:rPr lang="en-US" smtClean="0"/>
              <a:t>24</a:t>
            </a:fld>
            <a:endParaRPr lang="en-US"/>
          </a:p>
        </p:txBody>
      </p:sp>
    </p:spTree>
    <p:extLst>
      <p:ext uri="{BB962C8B-B14F-4D97-AF65-F5344CB8AC3E}">
        <p14:creationId xmlns:p14="http://schemas.microsoft.com/office/powerpoint/2010/main" val="3017422187"/>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25</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Động</a:t>
            </a:r>
            <a:r>
              <a:rPr lang="en-US" sz="2800" dirty="0">
                <a:latin typeface="Arial" pitchFamily="34" charset="0"/>
                <a:cs typeface="Arial" pitchFamily="34" charset="0"/>
              </a:rPr>
              <a:t> </a:t>
            </a:r>
            <a:r>
              <a:rPr lang="en-US" sz="2800" dirty="0" err="1">
                <a:latin typeface="Arial" pitchFamily="34" charset="0"/>
                <a:cs typeface="Arial" pitchFamily="34" charset="0"/>
              </a:rPr>
              <a:t>cơ</a:t>
            </a:r>
            <a:r>
              <a:rPr lang="en-US" sz="2800" dirty="0">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en-US" sz="2800" dirty="0" err="1">
                <a:latin typeface="Arial" pitchFamily="34" charset="0"/>
                <a:cs typeface="Arial" pitchFamily="34" charset="0"/>
              </a:rPr>
              <a:t>mục</a:t>
            </a:r>
            <a:r>
              <a:rPr lang="en-US" sz="2800" dirty="0">
                <a:latin typeface="Arial" pitchFamily="34" charset="0"/>
                <a:cs typeface="Arial" pitchFamily="34" charset="0"/>
              </a:rPr>
              <a:t> </a:t>
            </a:r>
            <a:r>
              <a:rPr lang="en-US" sz="2800" dirty="0" err="1">
                <a:latin typeface="Arial" pitchFamily="34" charset="0"/>
                <a:cs typeface="Arial" pitchFamily="34" charset="0"/>
              </a:rPr>
              <a:t>tiêu</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a:latin typeface="Arial" pitchFamily="34" charset="0"/>
                <a:cs typeface="Arial" pitchFamily="34" charset="0"/>
              </a:rPr>
              <a:t>nhiên</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Một</a:t>
            </a:r>
            <a:r>
              <a:rPr lang="en-US" sz="2800" dirty="0">
                <a:latin typeface="Arial" pitchFamily="34" charset="0"/>
                <a:cs typeface="Arial" pitchFamily="34" charset="0"/>
              </a:rPr>
              <a:t> </a:t>
            </a:r>
            <a:r>
              <a:rPr lang="en-US" sz="2800" dirty="0" err="1">
                <a:latin typeface="Arial" pitchFamily="34" charset="0"/>
                <a:cs typeface="Arial" pitchFamily="34" charset="0"/>
              </a:rPr>
              <a:t>số</a:t>
            </a:r>
            <a:r>
              <a:rPr lang="en-US" sz="2800" dirty="0">
                <a:latin typeface="Arial" pitchFamily="34" charset="0"/>
                <a:cs typeface="Arial" pitchFamily="34" charset="0"/>
              </a:rPr>
              <a:t> </a:t>
            </a:r>
            <a:r>
              <a:rPr lang="en-US" sz="2800" dirty="0" err="1">
                <a:latin typeface="Arial" pitchFamily="34" charset="0"/>
                <a:cs typeface="Arial" pitchFamily="34" charset="0"/>
              </a:rPr>
              <a:t>ứng</a:t>
            </a:r>
            <a:r>
              <a:rPr lang="en-US" sz="2800" dirty="0">
                <a:latin typeface="Arial" pitchFamily="34" charset="0"/>
                <a:cs typeface="Arial" pitchFamily="34" charset="0"/>
              </a:rPr>
              <a:t> </a:t>
            </a:r>
            <a:r>
              <a:rPr lang="en-US" sz="2800" dirty="0" err="1">
                <a:latin typeface="Arial" pitchFamily="34" charset="0"/>
                <a:cs typeface="Arial" pitchFamily="34" charset="0"/>
              </a:rPr>
              <a:t>dụng</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a:latin typeface="Arial" pitchFamily="34" charset="0"/>
                <a:cs typeface="Arial" pitchFamily="34" charset="0"/>
              </a:rPr>
              <a:t>nhiên</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solidFill>
                  <a:srgbClr val="0041C4"/>
                </a:solidFill>
                <a:latin typeface="Arial" pitchFamily="34" charset="0"/>
                <a:cs typeface="Arial" pitchFamily="34" charset="0"/>
              </a:rPr>
              <a:t>Hiện</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thực</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các</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ứng</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dụng</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giải</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thuật</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ngẫu</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nhiên</a:t>
            </a:r>
            <a:endParaRPr lang="en-US" sz="2800" dirty="0">
              <a:solidFill>
                <a:srgbClr val="0041C4"/>
              </a:solidFill>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a:latin typeface="Arial" pitchFamily="34" charset="0"/>
                <a:cs typeface="Arial" pitchFamily="34" charset="0"/>
              </a:rPr>
              <a:t>Các</a:t>
            </a:r>
            <a:r>
              <a:rPr lang="en-GB" sz="2800" dirty="0">
                <a:latin typeface="Arial" pitchFamily="34" charset="0"/>
                <a:cs typeface="Arial" pitchFamily="34" charset="0"/>
              </a:rPr>
              <a:t> </a:t>
            </a:r>
            <a:r>
              <a:rPr lang="en-GB" sz="2800" dirty="0" err="1">
                <a:latin typeface="Arial" pitchFamily="34" charset="0"/>
                <a:cs typeface="Arial" pitchFamily="34" charset="0"/>
              </a:rPr>
              <a:t>đóng</a:t>
            </a:r>
            <a:r>
              <a:rPr lang="en-GB" sz="2800" dirty="0">
                <a:latin typeface="Arial" pitchFamily="34" charset="0"/>
                <a:cs typeface="Arial" pitchFamily="34" charset="0"/>
              </a:rPr>
              <a:t> </a:t>
            </a:r>
            <a:r>
              <a:rPr lang="en-GB" sz="2800" dirty="0" err="1">
                <a:latin typeface="Arial" pitchFamily="34" charset="0"/>
                <a:cs typeface="Arial" pitchFamily="34" charset="0"/>
              </a:rPr>
              <a:t>góp</a:t>
            </a:r>
            <a:r>
              <a:rPr lang="en-GB" sz="2800" dirty="0">
                <a:latin typeface="Arial" pitchFamily="34" charset="0"/>
                <a:cs typeface="Arial" pitchFamily="34" charset="0"/>
              </a:rPr>
              <a:t> </a:t>
            </a:r>
            <a:r>
              <a:rPr lang="en-GB" sz="2800" dirty="0" err="1" smtClean="0">
                <a:latin typeface="Arial" pitchFamily="34" charset="0"/>
                <a:cs typeface="Arial" pitchFamily="34" charset="0"/>
              </a:rPr>
              <a:t>chính</a:t>
            </a:r>
            <a:r>
              <a:rPr lang="en-GB" sz="2800" dirty="0" smtClean="0">
                <a:latin typeface="Arial" pitchFamily="34" charset="0"/>
                <a:cs typeface="Arial" pitchFamily="34" charset="0"/>
              </a:rPr>
              <a:t> </a:t>
            </a:r>
            <a:r>
              <a:rPr lang="en-GB" sz="2800" dirty="0" err="1">
                <a:latin typeface="Arial" pitchFamily="34" charset="0"/>
                <a:cs typeface="Arial" pitchFamily="34" charset="0"/>
              </a:rPr>
              <a:t>của</a:t>
            </a:r>
            <a:r>
              <a:rPr lang="en-GB" sz="2800" dirty="0">
                <a:latin typeface="Arial" pitchFamily="34" charset="0"/>
                <a:cs typeface="Arial" pitchFamily="34" charset="0"/>
              </a:rPr>
              <a:t> </a:t>
            </a:r>
            <a:r>
              <a:rPr lang="en-GB" sz="2800" dirty="0" err="1">
                <a:latin typeface="Arial" pitchFamily="34" charset="0"/>
                <a:cs typeface="Arial" pitchFamily="34" charset="0"/>
              </a:rPr>
              <a:t>khóa</a:t>
            </a:r>
            <a:r>
              <a:rPr lang="en-GB" sz="2800" dirty="0">
                <a:latin typeface="Arial" pitchFamily="34" charset="0"/>
                <a:cs typeface="Arial" pitchFamily="34" charset="0"/>
              </a:rPr>
              <a:t> </a:t>
            </a:r>
            <a:r>
              <a:rPr lang="en-GB" sz="2800" dirty="0" err="1">
                <a:latin typeface="Arial" pitchFamily="34" charset="0"/>
                <a:cs typeface="Arial" pitchFamily="34" charset="0"/>
              </a:rPr>
              <a:t>luận</a:t>
            </a:r>
            <a:endParaRPr lang="en-GB" sz="2800" dirty="0">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smtClean="0">
                <a:latin typeface="Arial" pitchFamily="34" charset="0"/>
                <a:cs typeface="Arial" pitchFamily="34" charset="0"/>
              </a:rPr>
              <a:t>Kết</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luận</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và</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hướng</a:t>
            </a:r>
            <a:r>
              <a:rPr lang="en-GB" sz="2800" dirty="0" smtClean="0">
                <a:latin typeface="Arial" pitchFamily="34" charset="0"/>
                <a:cs typeface="Arial" pitchFamily="34" charset="0"/>
              </a:rPr>
              <a:t> </a:t>
            </a:r>
            <a:r>
              <a:rPr lang="en-GB" sz="2800" dirty="0" err="1">
                <a:latin typeface="Arial" pitchFamily="34" charset="0"/>
                <a:cs typeface="Arial" pitchFamily="34" charset="0"/>
              </a:rPr>
              <a:t>phát</a:t>
            </a:r>
            <a:r>
              <a:rPr lang="en-GB" sz="2800" dirty="0">
                <a:latin typeface="Arial" pitchFamily="34" charset="0"/>
                <a:cs typeface="Arial" pitchFamily="34" charset="0"/>
              </a:rPr>
              <a:t> </a:t>
            </a:r>
            <a:r>
              <a:rPr lang="en-GB" sz="2800" dirty="0" err="1">
                <a:latin typeface="Arial" pitchFamily="34" charset="0"/>
                <a:cs typeface="Arial" pitchFamily="34" charset="0"/>
              </a:rPr>
              <a:t>triển</a:t>
            </a:r>
            <a:endParaRPr lang="en-GB" sz="2800" dirty="0">
              <a:latin typeface="Arial" pitchFamily="34" charset="0"/>
              <a:cs typeface="Arial"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26D56164-45D6-4D69-96EF-E5DEFFD45B8E}" type="slidenum">
              <a:rPr lang="en-US" smtClean="0"/>
              <a:t>25</a:t>
            </a:fld>
            <a:endParaRPr lang="en-US"/>
          </a:p>
        </p:txBody>
      </p:sp>
    </p:spTree>
    <p:extLst>
      <p:ext uri="{BB962C8B-B14F-4D97-AF65-F5344CB8AC3E}">
        <p14:creationId xmlns:p14="http://schemas.microsoft.com/office/powerpoint/2010/main" val="3226868740"/>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26</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775648" y="345460"/>
            <a:ext cx="733153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smtClean="0">
                <a:solidFill>
                  <a:schemeClr val="bg1"/>
                </a:solidFill>
                <a:latin typeface="Arial" panose="020B0604020202020204" pitchFamily="34" charset="0"/>
                <a:cs typeface="Arial" panose="020B0604020202020204" pitchFamily="34" charset="0"/>
              </a:rPr>
              <a:t>HIỆN THỰC CÁC ỨNG DỤNG </a:t>
            </a:r>
            <a:br>
              <a:rPr lang="en-US" sz="3200" b="1" i="1" kern="0" smtClean="0">
                <a:solidFill>
                  <a:schemeClr val="bg1"/>
                </a:solidFill>
                <a:latin typeface="Arial" panose="020B0604020202020204" pitchFamily="34" charset="0"/>
                <a:cs typeface="Arial" panose="020B0604020202020204" pitchFamily="34" charset="0"/>
              </a:rPr>
            </a:br>
            <a:r>
              <a:rPr lang="en-US" sz="3200" b="1" i="1" kern="0" smtClean="0">
                <a:solidFill>
                  <a:schemeClr val="bg1"/>
                </a:solidFill>
                <a:latin typeface="Arial" panose="020B0604020202020204" pitchFamily="34" charset="0"/>
                <a:cs typeface="Arial" panose="020B0604020202020204" pitchFamily="34" charset="0"/>
              </a:rPr>
              <a:t>GIẢI THUẬT NGẪU NHIÊN</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556035" y="1506894"/>
            <a:ext cx="7942144" cy="461664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a:latin typeface="Arial" panose="020B0604020202020204" pitchFamily="34" charset="0"/>
                <a:cs typeface="Arial" panose="020B0604020202020204" pitchFamily="34" charset="0"/>
              </a:rPr>
              <a:t>Tất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ngẫu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nhiên</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bày</a:t>
            </a:r>
            <a:r>
              <a:rPr lang="en-US" sz="2800" dirty="0" smtClean="0">
                <a:latin typeface="Arial" panose="020B0604020202020204" pitchFamily="34" charset="0"/>
                <a:cs typeface="Arial" panose="020B0604020202020204" pitchFamily="34" charset="0"/>
              </a:rPr>
              <a:t> ở </a:t>
            </a:r>
            <a:r>
              <a:rPr lang="en-US" sz="2800" dirty="0" err="1" smtClean="0">
                <a:latin typeface="Arial" panose="020B0604020202020204" pitchFamily="34" charset="0"/>
                <a:cs typeface="Arial" panose="020B0604020202020204" pitchFamily="34" charset="0"/>
              </a:rPr>
              <a:t>phần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đều</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bằng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ngôn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ngữ</a:t>
            </a:r>
            <a:r>
              <a:rPr lang="en-US" sz="2800" dirty="0">
                <a:latin typeface="Arial" panose="020B0604020202020204" pitchFamily="34" charset="0"/>
                <a:cs typeface="Arial" panose="020B0604020202020204" pitchFamily="34" charset="0"/>
              </a:rPr>
              <a:t> 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nền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tảng</a:t>
            </a:r>
            <a:r>
              <a:rPr lang="en-US" sz="2800" dirty="0" smtClean="0">
                <a:latin typeface="Arial" pitchFamily="34" charset="0"/>
                <a:cs typeface="Arial" pitchFamily="34" charset="0"/>
              </a:rPr>
              <a:t> .NET.</a:t>
            </a:r>
          </a:p>
          <a:p>
            <a:pPr marL="457200" indent="-457200">
              <a:lnSpc>
                <a:spcPct val="150000"/>
              </a:lnSpc>
              <a:buFont typeface="Wingdings" panose="05000000000000000000" pitchFamily="2" charset="2"/>
              <a:buChar char="Ø"/>
            </a:pPr>
            <a:r>
              <a:rPr lang="en-US" sz="2800" dirty="0" smtClean="0">
                <a:latin typeface="Arial" pitchFamily="34" charset="0"/>
                <a:cs typeface="Arial" pitchFamily="34" charset="0"/>
              </a:rPr>
              <a:t>Ở </a:t>
            </a:r>
            <a:r>
              <a:rPr lang="en-US" sz="2800" dirty="0" err="1" smtClean="0">
                <a:latin typeface="Arial" pitchFamily="34" charset="0"/>
                <a:cs typeface="Arial" pitchFamily="34" charset="0"/>
              </a:rPr>
              <a:t>mỗi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bài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toán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đều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thuật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cổ</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điển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thuật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ngẫu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nhiên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để</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thực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hiện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đồ</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thị</a:t>
            </a:r>
            <a:r>
              <a:rPr lang="en-US" sz="2800" dirty="0" smtClean="0">
                <a:latin typeface="Arial" pitchFamily="34" charset="0"/>
                <a:cs typeface="Arial" pitchFamily="34" charset="0"/>
              </a:rPr>
              <a:t> so </a:t>
            </a:r>
            <a:r>
              <a:rPr lang="en-US" sz="2800" dirty="0" err="1" smtClean="0">
                <a:latin typeface="Arial" pitchFamily="34" charset="0"/>
                <a:cs typeface="Arial" pitchFamily="34" charset="0"/>
              </a:rPr>
              <a:t>sánh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giữa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thuật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cổ</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điển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thuật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ngẫu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nhiên</a:t>
            </a:r>
            <a:r>
              <a:rPr lang="en-US" sz="2800" dirty="0" smtClean="0">
                <a:latin typeface="Arial" pitchFamily="34" charset="0"/>
                <a:cs typeface="Arial" pitchFamily="34" charset="0"/>
              </a:rPr>
              <a:t>.</a:t>
            </a:r>
            <a:endParaRPr lang="en-GB" sz="2800" dirty="0">
              <a:latin typeface="Arial" pitchFamily="34" charset="0"/>
              <a:cs typeface="Arial"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A6A434C0-A5CA-45CD-B374-7C8CA93E9F85}" type="slidenum">
              <a:rPr lang="en-US" smtClean="0"/>
              <a:t>26</a:t>
            </a:fld>
            <a:endParaRPr lang="en-US"/>
          </a:p>
        </p:txBody>
      </p:sp>
    </p:spTree>
    <p:extLst>
      <p:ext uri="{BB962C8B-B14F-4D97-AF65-F5344CB8AC3E}">
        <p14:creationId xmlns:p14="http://schemas.microsoft.com/office/powerpoint/2010/main" val="3051509459"/>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27</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474133" y="345460"/>
            <a:ext cx="822959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smtClean="0">
                <a:solidFill>
                  <a:schemeClr val="bg1"/>
                </a:solidFill>
                <a:latin typeface="Arial" panose="020B0604020202020204" pitchFamily="34" charset="0"/>
                <a:cs typeface="Arial" panose="020B0604020202020204" pitchFamily="34" charset="0"/>
              </a:rPr>
              <a:t>GIAO DIỆN CHÍNH CỦA CHƯƠNG TRÌNH </a:t>
            </a:r>
            <a:endParaRPr lang="en-US" sz="3200" b="1" i="1" kern="0">
              <a:solidFill>
                <a:schemeClr val="bg1"/>
              </a:solidFill>
              <a:latin typeface="Arial" panose="020B0604020202020204" pitchFamily="34" charset="0"/>
              <a:cs typeface="Arial" panose="020B0604020202020204" pitchFamily="34" charset="0"/>
            </a:endParaRP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652673" y="1763183"/>
            <a:ext cx="7782257" cy="3841750"/>
          </a:xfrm>
          <a:prstGeom prst="rect">
            <a:avLst/>
          </a:prstGeom>
        </p:spPr>
      </p:pic>
      <p:sp>
        <p:nvSpPr>
          <p:cNvPr id="10" name="TextBox 9"/>
          <p:cNvSpPr txBox="1"/>
          <p:nvPr/>
        </p:nvSpPr>
        <p:spPr>
          <a:xfrm>
            <a:off x="8079475" y="6338496"/>
            <a:ext cx="418704" cy="369332"/>
          </a:xfrm>
          <a:prstGeom prst="rect">
            <a:avLst/>
          </a:prstGeom>
          <a:noFill/>
        </p:spPr>
        <p:txBody>
          <a:bodyPr wrap="none" rtlCol="0">
            <a:spAutoFit/>
          </a:bodyPr>
          <a:lstStyle/>
          <a:p>
            <a:fld id="{287C826F-9AF3-4DD4-9463-5E3C6DB77D91}" type="slidenum">
              <a:rPr lang="en-US" smtClean="0"/>
              <a:t>27</a:t>
            </a:fld>
            <a:endParaRPr lang="en-US"/>
          </a:p>
        </p:txBody>
      </p:sp>
    </p:spTree>
    <p:extLst>
      <p:ext uri="{BB962C8B-B14F-4D97-AF65-F5344CB8AC3E}">
        <p14:creationId xmlns:p14="http://schemas.microsoft.com/office/powerpoint/2010/main" val="1189244955"/>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28</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Động</a:t>
            </a:r>
            <a:r>
              <a:rPr lang="en-US" sz="2800" dirty="0">
                <a:latin typeface="Arial" pitchFamily="34" charset="0"/>
                <a:cs typeface="Arial" pitchFamily="34" charset="0"/>
              </a:rPr>
              <a:t> </a:t>
            </a:r>
            <a:r>
              <a:rPr lang="en-US" sz="2800" dirty="0" err="1">
                <a:latin typeface="Arial" pitchFamily="34" charset="0"/>
                <a:cs typeface="Arial" pitchFamily="34" charset="0"/>
              </a:rPr>
              <a:t>cơ</a:t>
            </a:r>
            <a:r>
              <a:rPr lang="en-US" sz="2800" dirty="0">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en-US" sz="2800" dirty="0" err="1">
                <a:latin typeface="Arial" pitchFamily="34" charset="0"/>
                <a:cs typeface="Arial" pitchFamily="34" charset="0"/>
              </a:rPr>
              <a:t>mục</a:t>
            </a:r>
            <a:r>
              <a:rPr lang="en-US" sz="2800" dirty="0">
                <a:latin typeface="Arial" pitchFamily="34" charset="0"/>
                <a:cs typeface="Arial" pitchFamily="34" charset="0"/>
              </a:rPr>
              <a:t> </a:t>
            </a:r>
            <a:r>
              <a:rPr lang="en-US" sz="2800" dirty="0" err="1">
                <a:latin typeface="Arial" pitchFamily="34" charset="0"/>
                <a:cs typeface="Arial" pitchFamily="34" charset="0"/>
              </a:rPr>
              <a:t>tiêu</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a:latin typeface="Arial" pitchFamily="34" charset="0"/>
                <a:cs typeface="Arial" pitchFamily="34" charset="0"/>
              </a:rPr>
              <a:t>nhiên</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Một</a:t>
            </a:r>
            <a:r>
              <a:rPr lang="en-US" sz="2800" dirty="0">
                <a:latin typeface="Arial" pitchFamily="34" charset="0"/>
                <a:cs typeface="Arial" pitchFamily="34" charset="0"/>
              </a:rPr>
              <a:t> </a:t>
            </a:r>
            <a:r>
              <a:rPr lang="en-US" sz="2800" dirty="0" err="1">
                <a:latin typeface="Arial" pitchFamily="34" charset="0"/>
                <a:cs typeface="Arial" pitchFamily="34" charset="0"/>
              </a:rPr>
              <a:t>số</a:t>
            </a:r>
            <a:r>
              <a:rPr lang="en-US" sz="2800" dirty="0">
                <a:latin typeface="Arial" pitchFamily="34" charset="0"/>
                <a:cs typeface="Arial" pitchFamily="34" charset="0"/>
              </a:rPr>
              <a:t> </a:t>
            </a:r>
            <a:r>
              <a:rPr lang="en-US" sz="2800" dirty="0" err="1">
                <a:latin typeface="Arial" pitchFamily="34" charset="0"/>
                <a:cs typeface="Arial" pitchFamily="34" charset="0"/>
              </a:rPr>
              <a:t>ứng</a:t>
            </a:r>
            <a:r>
              <a:rPr lang="en-US" sz="2800" dirty="0">
                <a:latin typeface="Arial" pitchFamily="34" charset="0"/>
                <a:cs typeface="Arial" pitchFamily="34" charset="0"/>
              </a:rPr>
              <a:t> </a:t>
            </a:r>
            <a:r>
              <a:rPr lang="en-US" sz="2800" dirty="0" err="1">
                <a:latin typeface="Arial" pitchFamily="34" charset="0"/>
                <a:cs typeface="Arial" pitchFamily="34" charset="0"/>
              </a:rPr>
              <a:t>dụng</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a:latin typeface="Arial" pitchFamily="34" charset="0"/>
                <a:cs typeface="Arial" pitchFamily="34" charset="0"/>
              </a:rPr>
              <a:t>nhiên</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Hiện</a:t>
            </a:r>
            <a:r>
              <a:rPr lang="en-US" sz="2800" dirty="0">
                <a:latin typeface="Arial" pitchFamily="34" charset="0"/>
                <a:cs typeface="Arial" pitchFamily="34" charset="0"/>
              </a:rPr>
              <a:t> </a:t>
            </a:r>
            <a:r>
              <a:rPr lang="en-US" sz="2800" dirty="0" err="1">
                <a:latin typeface="Arial" pitchFamily="34" charset="0"/>
                <a:cs typeface="Arial" pitchFamily="34" charset="0"/>
              </a:rPr>
              <a:t>thực</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ứng</a:t>
            </a:r>
            <a:r>
              <a:rPr lang="en-US" sz="2800" dirty="0">
                <a:latin typeface="Arial" pitchFamily="34" charset="0"/>
                <a:cs typeface="Arial" pitchFamily="34" charset="0"/>
              </a:rPr>
              <a:t> </a:t>
            </a:r>
            <a:r>
              <a:rPr lang="en-US" sz="2800" dirty="0" err="1">
                <a:latin typeface="Arial" pitchFamily="34" charset="0"/>
                <a:cs typeface="Arial" pitchFamily="34" charset="0"/>
              </a:rPr>
              <a:t>dụng</a:t>
            </a:r>
            <a:r>
              <a:rPr lang="en-US" sz="2800" dirty="0">
                <a:latin typeface="Arial" pitchFamily="34" charset="0"/>
                <a:cs typeface="Arial" pitchFamily="34" charset="0"/>
              </a:rPr>
              <a:t> </a:t>
            </a: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a:latin typeface="Arial" pitchFamily="34" charset="0"/>
                <a:cs typeface="Arial" pitchFamily="34" charset="0"/>
              </a:rPr>
              <a:t>nhiên</a:t>
            </a:r>
            <a:endParaRPr lang="en-US" sz="2800" dirty="0">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a:solidFill>
                  <a:srgbClr val="0041C4"/>
                </a:solidFill>
                <a:latin typeface="Arial" pitchFamily="34" charset="0"/>
                <a:cs typeface="Arial" pitchFamily="34" charset="0"/>
              </a:rPr>
              <a:t>Các</a:t>
            </a:r>
            <a:r>
              <a:rPr lang="en-GB" sz="2800" dirty="0">
                <a:solidFill>
                  <a:srgbClr val="0041C4"/>
                </a:solidFill>
                <a:latin typeface="Arial" pitchFamily="34" charset="0"/>
                <a:cs typeface="Arial" pitchFamily="34" charset="0"/>
              </a:rPr>
              <a:t> </a:t>
            </a:r>
            <a:r>
              <a:rPr lang="en-GB" sz="2800" dirty="0" err="1">
                <a:solidFill>
                  <a:srgbClr val="0041C4"/>
                </a:solidFill>
                <a:latin typeface="Arial" pitchFamily="34" charset="0"/>
                <a:cs typeface="Arial" pitchFamily="34" charset="0"/>
              </a:rPr>
              <a:t>đóng</a:t>
            </a:r>
            <a:r>
              <a:rPr lang="en-GB" sz="2800" dirty="0">
                <a:solidFill>
                  <a:srgbClr val="0041C4"/>
                </a:solidFill>
                <a:latin typeface="Arial" pitchFamily="34" charset="0"/>
                <a:cs typeface="Arial" pitchFamily="34" charset="0"/>
              </a:rPr>
              <a:t> </a:t>
            </a:r>
            <a:r>
              <a:rPr lang="en-GB" sz="2800" dirty="0" err="1">
                <a:solidFill>
                  <a:srgbClr val="0041C4"/>
                </a:solidFill>
                <a:latin typeface="Arial" pitchFamily="34" charset="0"/>
                <a:cs typeface="Arial" pitchFamily="34" charset="0"/>
              </a:rPr>
              <a:t>góp</a:t>
            </a:r>
            <a:r>
              <a:rPr lang="en-GB" sz="2800" dirty="0">
                <a:solidFill>
                  <a:srgbClr val="0041C4"/>
                </a:solidFill>
                <a:latin typeface="Arial" pitchFamily="34" charset="0"/>
                <a:cs typeface="Arial" pitchFamily="34" charset="0"/>
              </a:rPr>
              <a:t> </a:t>
            </a:r>
            <a:r>
              <a:rPr lang="en-GB" sz="2800" dirty="0" err="1">
                <a:solidFill>
                  <a:srgbClr val="0041C4"/>
                </a:solidFill>
                <a:latin typeface="Arial" pitchFamily="34" charset="0"/>
                <a:cs typeface="Arial" pitchFamily="34" charset="0"/>
              </a:rPr>
              <a:t>chính</a:t>
            </a:r>
            <a:r>
              <a:rPr lang="en-GB" sz="2800" dirty="0">
                <a:solidFill>
                  <a:srgbClr val="0041C4"/>
                </a:solidFill>
                <a:latin typeface="Arial" pitchFamily="34" charset="0"/>
                <a:cs typeface="Arial" pitchFamily="34" charset="0"/>
              </a:rPr>
              <a:t> </a:t>
            </a:r>
            <a:r>
              <a:rPr lang="en-GB" sz="2800" dirty="0" err="1">
                <a:solidFill>
                  <a:srgbClr val="0041C4"/>
                </a:solidFill>
                <a:latin typeface="Arial" pitchFamily="34" charset="0"/>
                <a:cs typeface="Arial" pitchFamily="34" charset="0"/>
              </a:rPr>
              <a:t>của</a:t>
            </a:r>
            <a:r>
              <a:rPr lang="en-GB" sz="2800" dirty="0">
                <a:solidFill>
                  <a:srgbClr val="0041C4"/>
                </a:solidFill>
                <a:latin typeface="Arial" pitchFamily="34" charset="0"/>
                <a:cs typeface="Arial" pitchFamily="34" charset="0"/>
              </a:rPr>
              <a:t> </a:t>
            </a:r>
            <a:r>
              <a:rPr lang="en-GB" sz="2800" dirty="0" err="1">
                <a:solidFill>
                  <a:srgbClr val="0041C4"/>
                </a:solidFill>
                <a:latin typeface="Arial" pitchFamily="34" charset="0"/>
                <a:cs typeface="Arial" pitchFamily="34" charset="0"/>
              </a:rPr>
              <a:t>khóa</a:t>
            </a:r>
            <a:r>
              <a:rPr lang="en-GB" sz="2800" dirty="0">
                <a:solidFill>
                  <a:srgbClr val="0041C4"/>
                </a:solidFill>
                <a:latin typeface="Arial" pitchFamily="34" charset="0"/>
                <a:cs typeface="Arial" pitchFamily="34" charset="0"/>
              </a:rPr>
              <a:t> </a:t>
            </a:r>
            <a:r>
              <a:rPr lang="en-GB" sz="2800" dirty="0" err="1">
                <a:solidFill>
                  <a:srgbClr val="0041C4"/>
                </a:solidFill>
                <a:latin typeface="Arial" pitchFamily="34" charset="0"/>
                <a:cs typeface="Arial" pitchFamily="34" charset="0"/>
              </a:rPr>
              <a:t>luận</a:t>
            </a:r>
            <a:endParaRPr lang="en-GB" sz="2800" dirty="0">
              <a:solidFill>
                <a:srgbClr val="0041C4"/>
              </a:solidFill>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smtClean="0">
                <a:latin typeface="Arial" pitchFamily="34" charset="0"/>
                <a:cs typeface="Arial" pitchFamily="34" charset="0"/>
              </a:rPr>
              <a:t>Kết</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luận</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và</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hướng</a:t>
            </a:r>
            <a:r>
              <a:rPr lang="en-GB" sz="2800" dirty="0" smtClean="0">
                <a:latin typeface="Arial" pitchFamily="34" charset="0"/>
                <a:cs typeface="Arial" pitchFamily="34" charset="0"/>
              </a:rPr>
              <a:t> </a:t>
            </a:r>
            <a:r>
              <a:rPr lang="en-GB" sz="2800" dirty="0" err="1">
                <a:latin typeface="Arial" pitchFamily="34" charset="0"/>
                <a:cs typeface="Arial" pitchFamily="34" charset="0"/>
              </a:rPr>
              <a:t>phát</a:t>
            </a:r>
            <a:r>
              <a:rPr lang="en-GB" sz="2800" dirty="0">
                <a:latin typeface="Arial" pitchFamily="34" charset="0"/>
                <a:cs typeface="Arial" pitchFamily="34" charset="0"/>
              </a:rPr>
              <a:t> </a:t>
            </a:r>
            <a:r>
              <a:rPr lang="en-GB" sz="2800" dirty="0" err="1">
                <a:latin typeface="Arial" pitchFamily="34" charset="0"/>
                <a:cs typeface="Arial" pitchFamily="34" charset="0"/>
              </a:rPr>
              <a:t>triển</a:t>
            </a:r>
            <a:endParaRPr lang="en-GB" sz="2800" dirty="0">
              <a:latin typeface="Arial" pitchFamily="34" charset="0"/>
              <a:cs typeface="Arial"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FFAC0740-CE89-4324-9ED1-C3AB9659F903}" type="slidenum">
              <a:rPr lang="en-US" smtClean="0"/>
              <a:t>28</a:t>
            </a:fld>
            <a:endParaRPr lang="en-US"/>
          </a:p>
        </p:txBody>
      </p:sp>
    </p:spTree>
    <p:extLst>
      <p:ext uri="{BB962C8B-B14F-4D97-AF65-F5344CB8AC3E}">
        <p14:creationId xmlns:p14="http://schemas.microsoft.com/office/powerpoint/2010/main" val="372621348"/>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29</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79137"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smtClean="0">
                <a:solidFill>
                  <a:schemeClr val="bg1"/>
                </a:solidFill>
                <a:latin typeface="Arial" panose="020B0604020202020204" pitchFamily="34" charset="0"/>
                <a:cs typeface="Arial" panose="020B0604020202020204" pitchFamily="34" charset="0"/>
              </a:rPr>
              <a:t>ĐÓNG GÓP CHÍNH CỦA KHÓA LUẬN</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327890" y="1302178"/>
            <a:ext cx="8338438" cy="4524315"/>
          </a:xfrm>
          <a:prstGeom prst="rect">
            <a:avLst/>
          </a:prstGeom>
        </p:spPr>
        <p:txBody>
          <a:bodyPr wrap="square">
            <a:spAutoFit/>
          </a:bodyPr>
          <a:lstStyle/>
          <a:p>
            <a:pPr marL="457200" indent="-457200">
              <a:lnSpc>
                <a:spcPct val="150000"/>
              </a:lnSpc>
              <a:buFont typeface="Wingdings" panose="05000000000000000000" pitchFamily="2" charset="2"/>
              <a:buChar char="Ø"/>
            </a:pPr>
            <a:r>
              <a:rPr lang="vi-VN" sz="2400" dirty="0" smtClean="0">
                <a:latin typeface="Arial" pitchFamily="34" charset="0"/>
                <a:cs typeface="Arial" pitchFamily="34" charset="0"/>
              </a:rPr>
              <a:t>Nghiên </a:t>
            </a:r>
            <a:r>
              <a:rPr lang="vi-VN" sz="2400" dirty="0">
                <a:latin typeface="Arial" pitchFamily="34" charset="0"/>
                <a:cs typeface="Arial" pitchFamily="34" charset="0"/>
              </a:rPr>
              <a:t>cứu và phân loại các giải thuật ngẫu nhiên.</a:t>
            </a:r>
          </a:p>
          <a:p>
            <a:pPr marL="457200" indent="-457200">
              <a:lnSpc>
                <a:spcPct val="150000"/>
              </a:lnSpc>
              <a:buFont typeface="Wingdings" panose="05000000000000000000" pitchFamily="2" charset="2"/>
              <a:buChar char="Ø"/>
            </a:pPr>
            <a:r>
              <a:rPr lang="vi-VN" sz="2400" dirty="0" smtClean="0">
                <a:latin typeface="Arial" pitchFamily="34" charset="0"/>
                <a:cs typeface="Arial" pitchFamily="34" charset="0"/>
              </a:rPr>
              <a:t>Nghiên </a:t>
            </a:r>
            <a:r>
              <a:rPr lang="vi-VN" sz="2400" dirty="0">
                <a:latin typeface="Arial" pitchFamily="34" charset="0"/>
                <a:cs typeface="Arial" pitchFamily="34" charset="0"/>
              </a:rPr>
              <a:t>cứu và giới thiệu các giải thuật ngẫu nhiên (mã giả và tính độ phức tạp) để giải các bài toán sắp xếp (Quicksort), kiểm tra phép nhân ma trận, kiểm tra số nguyên tố, tìm cặp điểm gần nhau nhất và tìm cây bao trùm nhỏ nhất.</a:t>
            </a:r>
          </a:p>
          <a:p>
            <a:pPr marL="457200" indent="-457200">
              <a:lnSpc>
                <a:spcPct val="150000"/>
              </a:lnSpc>
              <a:buFont typeface="Wingdings" panose="05000000000000000000" pitchFamily="2" charset="2"/>
              <a:buChar char="Ø"/>
            </a:pPr>
            <a:r>
              <a:rPr lang="vi-VN" sz="2400" dirty="0" smtClean="0">
                <a:latin typeface="Arial" pitchFamily="34" charset="0"/>
                <a:cs typeface="Arial" pitchFamily="34" charset="0"/>
              </a:rPr>
              <a:t>Hiện </a:t>
            </a:r>
            <a:r>
              <a:rPr lang="vi-VN" sz="2400" dirty="0">
                <a:latin typeface="Arial" pitchFamily="34" charset="0"/>
                <a:cs typeface="Arial" pitchFamily="34" charset="0"/>
              </a:rPr>
              <a:t>thực một số giải thuật ngẫu nhiên </a:t>
            </a:r>
            <a:r>
              <a:rPr lang="vi-VN" sz="2400" dirty="0">
                <a:solidFill>
                  <a:srgbClr val="0041C4"/>
                </a:solidFill>
                <a:latin typeface="Arial" pitchFamily="34" charset="0"/>
                <a:cs typeface="Arial" pitchFamily="34" charset="0"/>
              </a:rPr>
              <a:t>một cách hiệu quả</a:t>
            </a:r>
            <a:r>
              <a:rPr lang="vi-VN" sz="2400" dirty="0">
                <a:latin typeface="Arial" pitchFamily="34" charset="0"/>
                <a:cs typeface="Arial" pitchFamily="34" charset="0"/>
              </a:rPr>
              <a:t> như một hệ thống để giải các bài toán </a:t>
            </a:r>
            <a:r>
              <a:rPr lang="en-US" sz="2400" dirty="0" err="1" smtClean="0">
                <a:latin typeface="Arial" pitchFamily="34" charset="0"/>
                <a:cs typeface="Arial" pitchFamily="34" charset="0"/>
              </a:rPr>
              <a:t>nêu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a:t>
            </a:r>
            <a:endParaRPr lang="vi-VN" sz="2400" dirty="0">
              <a:latin typeface="Arial" pitchFamily="34" charset="0"/>
              <a:cs typeface="Arial"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F115AA1A-ADFA-49A3-A473-01F97B831FEC}" type="slidenum">
              <a:rPr lang="en-US" smtClean="0"/>
              <a:t>29</a:t>
            </a:fld>
            <a:endParaRPr lang="en-US"/>
          </a:p>
        </p:txBody>
      </p:sp>
    </p:spTree>
    <p:extLst>
      <p:ext uri="{BB962C8B-B14F-4D97-AF65-F5344CB8AC3E}">
        <p14:creationId xmlns:p14="http://schemas.microsoft.com/office/powerpoint/2010/main" val="142338178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3</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ĐỘNG CƠ</a:t>
            </a:r>
            <a:endParaRPr lang="en-US" sz="3200" b="1" i="1" kern="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0" y="1298006"/>
            <a:ext cx="8734568" cy="5078313"/>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cổ</a:t>
            </a:r>
            <a:r>
              <a:rPr lang="en-US" sz="2400" dirty="0">
                <a:latin typeface="Arial" pitchFamily="34" charset="0"/>
                <a:cs typeface="Arial" pitchFamily="34" charset="0"/>
              </a:rPr>
              <a:t> </a:t>
            </a:r>
            <a:r>
              <a:rPr lang="en-US" sz="2400" dirty="0" err="1">
                <a:latin typeface="Arial" pitchFamily="34" charset="0"/>
                <a:cs typeface="Arial" pitchFamily="34" charset="0"/>
              </a:rPr>
              <a:t>điển</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cơ</a:t>
            </a:r>
            <a:r>
              <a:rPr lang="en-US" sz="2400" dirty="0">
                <a:latin typeface="Arial" pitchFamily="34" charset="0"/>
                <a:cs typeface="Arial" pitchFamily="34" charset="0"/>
              </a:rPr>
              <a:t> </a:t>
            </a:r>
            <a:r>
              <a:rPr lang="en-US" sz="2400" dirty="0" err="1">
                <a:latin typeface="Arial" pitchFamily="34" charset="0"/>
                <a:cs typeface="Arial" pitchFamily="34" charset="0"/>
              </a:rPr>
              <a:t>sở</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nhiều</a:t>
            </a:r>
            <a:r>
              <a:rPr lang="en-US" sz="2400" dirty="0">
                <a:latin typeface="Arial" pitchFamily="34" charset="0"/>
                <a:cs typeface="Arial" pitchFamily="34" charset="0"/>
              </a:rPr>
              <a:t> </a:t>
            </a:r>
            <a:r>
              <a:rPr lang="en-US" sz="2400" dirty="0" err="1">
                <a:latin typeface="Arial" pitchFamily="34" charset="0"/>
                <a:cs typeface="Arial" pitchFamily="34" charset="0"/>
              </a:rPr>
              <a:t>bài</a:t>
            </a:r>
            <a:r>
              <a:rPr lang="en-US" sz="2400" dirty="0">
                <a:latin typeface="Arial" pitchFamily="34" charset="0"/>
                <a:cs typeface="Arial" pitchFamily="34" charset="0"/>
              </a:rPr>
              <a:t> </a:t>
            </a:r>
            <a:r>
              <a:rPr lang="en-US" sz="2400" dirty="0" err="1" smtClean="0">
                <a:latin typeface="Arial" pitchFamily="34" charset="0"/>
                <a:cs typeface="Arial" pitchFamily="34" charset="0"/>
              </a:rPr>
              <a:t>toán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tế</a:t>
            </a:r>
            <a:r>
              <a:rPr lang="en-US" sz="2400" dirty="0">
                <a:latin typeface="Arial" pitchFamily="34" charset="0"/>
                <a:cs typeface="Arial" pitchFamily="34" charset="0"/>
              </a:rPr>
              <a:t> </a:t>
            </a:r>
            <a:r>
              <a:rPr lang="en-US" sz="2400" dirty="0" err="1">
                <a:latin typeface="Arial" pitchFamily="34" charset="0"/>
                <a:cs typeface="Arial" pitchFamily="34" charset="0"/>
              </a:rPr>
              <a:t>nhưng</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a:t>
            </a:r>
            <a:r>
              <a:rPr lang="en-US" sz="2400" dirty="0" err="1">
                <a:latin typeface="Arial" pitchFamily="34" charset="0"/>
                <a:cs typeface="Arial" pitchFamily="34" charset="0"/>
              </a:rPr>
              <a:t>trường</a:t>
            </a:r>
            <a:r>
              <a:rPr lang="en-US" sz="2400" dirty="0">
                <a:latin typeface="Arial" pitchFamily="34" charset="0"/>
                <a:cs typeface="Arial" pitchFamily="34" charset="0"/>
              </a:rPr>
              <a:t> </a:t>
            </a:r>
            <a:r>
              <a:rPr lang="en-US" sz="2400" dirty="0" err="1">
                <a:latin typeface="Arial" pitchFamily="34" charset="0"/>
                <a:cs typeface="Arial" pitchFamily="34" charset="0"/>
              </a:rPr>
              <a:t>hợp</a:t>
            </a:r>
            <a:r>
              <a:rPr lang="en-US" sz="2400" dirty="0">
                <a:latin typeface="Arial" pitchFamily="34" charset="0"/>
                <a:cs typeface="Arial" pitchFamily="34" charset="0"/>
              </a:rPr>
              <a:t> </a:t>
            </a:r>
            <a:r>
              <a:rPr lang="en-US" sz="2400" dirty="0" err="1">
                <a:latin typeface="Arial" pitchFamily="34" charset="0"/>
                <a:cs typeface="Arial" pitchFamily="34" charset="0"/>
              </a:rPr>
              <a:t>độ</a:t>
            </a:r>
            <a:r>
              <a:rPr lang="en-US" sz="2400" dirty="0">
                <a:latin typeface="Arial" pitchFamily="34" charset="0"/>
                <a:cs typeface="Arial" pitchFamily="34" charset="0"/>
              </a:rPr>
              <a:t> </a:t>
            </a:r>
            <a:r>
              <a:rPr lang="en-US" sz="2400" dirty="0" err="1">
                <a:latin typeface="Arial" pitchFamily="34" charset="0"/>
                <a:cs typeface="Arial" pitchFamily="34" charset="0"/>
              </a:rPr>
              <a:t>phức</a:t>
            </a:r>
            <a:r>
              <a:rPr lang="en-US" sz="2400" dirty="0">
                <a:latin typeface="Arial" pitchFamily="34" charset="0"/>
                <a:cs typeface="Arial" pitchFamily="34" charset="0"/>
              </a:rPr>
              <a:t> </a:t>
            </a:r>
            <a:r>
              <a:rPr lang="en-US" sz="2400" dirty="0" err="1">
                <a:latin typeface="Arial" pitchFamily="34" charset="0"/>
                <a:cs typeface="Arial" pitchFamily="34" charset="0"/>
              </a:rPr>
              <a:t>tạp</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solidFill>
                  <a:srgbClr val="0041C4"/>
                </a:solidFill>
                <a:latin typeface="Arial" pitchFamily="34" charset="0"/>
                <a:cs typeface="Arial" pitchFamily="34" charset="0"/>
              </a:rPr>
              <a:t>bị</a:t>
            </a:r>
            <a:r>
              <a:rPr lang="en-US" sz="2400" dirty="0">
                <a:solidFill>
                  <a:srgbClr val="0041C4"/>
                </a:solidFill>
                <a:latin typeface="Arial" pitchFamily="34" charset="0"/>
                <a:cs typeface="Arial" pitchFamily="34" charset="0"/>
              </a:rPr>
              <a:t> </a:t>
            </a:r>
            <a:r>
              <a:rPr lang="en-US" sz="2400" dirty="0" err="1">
                <a:solidFill>
                  <a:srgbClr val="0041C4"/>
                </a:solidFill>
                <a:latin typeface="Arial" pitchFamily="34" charset="0"/>
                <a:cs typeface="Arial" pitchFamily="34" charset="0"/>
              </a:rPr>
              <a:t>chặn</a:t>
            </a:r>
            <a:r>
              <a:rPr lang="en-US" sz="2400" dirty="0">
                <a:solidFill>
                  <a:srgbClr val="0041C4"/>
                </a:solidFill>
                <a:latin typeface="Arial" pitchFamily="34" charset="0"/>
                <a:cs typeface="Arial" pitchFamily="34" charset="0"/>
              </a:rPr>
              <a:t> </a:t>
            </a:r>
            <a:r>
              <a:rPr lang="en-US" sz="2400" dirty="0" err="1">
                <a:solidFill>
                  <a:srgbClr val="0041C4"/>
                </a:solidFill>
                <a:latin typeface="Arial" pitchFamily="34" charset="0"/>
                <a:cs typeface="Arial" pitchFamily="34" charset="0"/>
              </a:rPr>
              <a:t>dưới</a:t>
            </a:r>
            <a:r>
              <a:rPr lang="en-US" sz="2400" dirty="0">
                <a:solidFill>
                  <a:srgbClr val="0041C4"/>
                </a:solidFill>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solidFill>
                  <a:srgbClr val="0041C4"/>
                </a:solidFill>
                <a:latin typeface="Arial" pitchFamily="34" charset="0"/>
                <a:cs typeface="Arial" pitchFamily="34" charset="0"/>
              </a:rPr>
              <a:t>không</a:t>
            </a:r>
            <a:r>
              <a:rPr lang="en-US" sz="2400" dirty="0" smtClean="0">
                <a:solidFill>
                  <a:srgbClr val="0041C4"/>
                </a:solidFill>
                <a:latin typeface="Arial" pitchFamily="34" charset="0"/>
                <a:cs typeface="Arial" pitchFamily="34" charset="0"/>
              </a:rPr>
              <a:t> </a:t>
            </a:r>
            <a:r>
              <a:rPr lang="en-US" sz="2400" dirty="0" err="1" smtClean="0">
                <a:solidFill>
                  <a:srgbClr val="0041C4"/>
                </a:solidFill>
                <a:latin typeface="Arial" pitchFamily="34" charset="0"/>
                <a:cs typeface="Arial" pitchFamily="34" charset="0"/>
              </a:rPr>
              <a:t>thể</a:t>
            </a:r>
            <a:r>
              <a:rPr lang="en-US" sz="2400" dirty="0" smtClean="0">
                <a:solidFill>
                  <a:srgbClr val="0041C4"/>
                </a:solidFill>
                <a:latin typeface="Arial" pitchFamily="34" charset="0"/>
                <a:cs typeface="Arial" pitchFamily="34" charset="0"/>
              </a:rPr>
              <a:t> </a:t>
            </a:r>
            <a:r>
              <a:rPr lang="en-US" sz="2400" dirty="0" err="1" smtClean="0">
                <a:solidFill>
                  <a:srgbClr val="0041C4"/>
                </a:solidFill>
                <a:latin typeface="Arial" pitchFamily="34" charset="0"/>
                <a:cs typeface="Arial" pitchFamily="34" charset="0"/>
              </a:rPr>
              <a:t>cải</a:t>
            </a:r>
            <a:r>
              <a:rPr lang="en-US" sz="2400" dirty="0" smtClean="0">
                <a:solidFill>
                  <a:srgbClr val="0041C4"/>
                </a:solidFill>
                <a:latin typeface="Arial" pitchFamily="34" charset="0"/>
                <a:cs typeface="Arial" pitchFamily="34" charset="0"/>
              </a:rPr>
              <a:t> </a:t>
            </a:r>
            <a:r>
              <a:rPr lang="en-US" sz="2400" dirty="0" err="1" smtClean="0">
                <a:solidFill>
                  <a:srgbClr val="0041C4"/>
                </a:solidFill>
                <a:latin typeface="Arial" pitchFamily="34" charset="0"/>
                <a:cs typeface="Arial" pitchFamily="34" charset="0"/>
              </a:rPr>
              <a:t>thiện</a:t>
            </a:r>
            <a:r>
              <a:rPr lang="en-US" sz="2400" dirty="0" smtClean="0">
                <a:solidFill>
                  <a:srgbClr val="0041C4"/>
                </a:solidFill>
                <a:latin typeface="Arial" pitchFamily="34" charset="0"/>
                <a:cs typeface="Arial" pitchFamily="34" charset="0"/>
              </a:rPr>
              <a:t> </a:t>
            </a:r>
            <a:r>
              <a:rPr lang="en-US" sz="2400" dirty="0" err="1" smtClean="0">
                <a:solidFill>
                  <a:srgbClr val="0041C4"/>
                </a:solidFill>
                <a:latin typeface="Arial" pitchFamily="34" charset="0"/>
                <a:cs typeface="Arial" pitchFamily="34" charset="0"/>
              </a:rPr>
              <a:t>được</a:t>
            </a:r>
            <a:r>
              <a:rPr lang="en-US" sz="2400" dirty="0" smtClean="0">
                <a:solidFill>
                  <a:srgbClr val="0041C4"/>
                </a:solidFill>
                <a:latin typeface="Arial" pitchFamily="34" charset="0"/>
                <a:cs typeface="Arial" pitchFamily="34" charset="0"/>
              </a:rPr>
              <a:t> </a:t>
            </a:r>
            <a:r>
              <a:rPr lang="en-US" sz="2400" dirty="0" err="1" smtClean="0">
                <a:solidFill>
                  <a:srgbClr val="0041C4"/>
                </a:solidFill>
                <a:latin typeface="Arial" pitchFamily="34" charset="0"/>
                <a:cs typeface="Arial" pitchFamily="34" charset="0"/>
              </a:rPr>
              <a:t>thêm</a:t>
            </a:r>
            <a:r>
              <a:rPr lang="en-US" sz="2400" dirty="0" smtClean="0">
                <a:solidFill>
                  <a:srgbClr val="0041C4"/>
                </a:solidFill>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suất</a:t>
            </a:r>
            <a:r>
              <a:rPr lang="en-US" sz="2400" dirty="0" smtClean="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smtClean="0">
                <a:latin typeface="Arial" pitchFamily="34" charset="0"/>
                <a:cs typeface="Arial" pitchFamily="34" charset="0"/>
              </a:rPr>
              <a:t>thi</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GB" sz="2400" dirty="0" err="1">
                <a:latin typeface="Arial" pitchFamily="34" charset="0"/>
                <a:cs typeface="Arial" pitchFamily="34" charset="0"/>
              </a:rPr>
              <a:t>Ví</a:t>
            </a:r>
            <a:r>
              <a:rPr lang="en-GB" sz="2400" dirty="0">
                <a:latin typeface="Arial" pitchFamily="34" charset="0"/>
                <a:cs typeface="Arial" pitchFamily="34" charset="0"/>
              </a:rPr>
              <a:t> </a:t>
            </a:r>
            <a:r>
              <a:rPr lang="en-GB" sz="2400" dirty="0" err="1">
                <a:latin typeface="Arial" pitchFamily="34" charset="0"/>
                <a:cs typeface="Arial" pitchFamily="34" charset="0"/>
              </a:rPr>
              <a:t>dụ</a:t>
            </a:r>
            <a:r>
              <a:rPr lang="en-GB" sz="2400" dirty="0">
                <a:latin typeface="Arial" pitchFamily="34" charset="0"/>
                <a:cs typeface="Arial" pitchFamily="34" charset="0"/>
              </a:rPr>
              <a:t>: </a:t>
            </a:r>
          </a:p>
          <a:p>
            <a:pPr marL="914400" lvl="1" indent="-457200">
              <a:lnSpc>
                <a:spcPct val="150000"/>
              </a:lnSpc>
              <a:buFont typeface="Wingdings" panose="05000000000000000000" pitchFamily="2" charset="2"/>
              <a:buChar char="§"/>
            </a:pPr>
            <a:r>
              <a:rPr lang="en-GB" sz="2400" dirty="0" err="1" smtClean="0">
                <a:latin typeface="Arial" pitchFamily="34" charset="0"/>
                <a:cs typeface="Arial" pitchFamily="34" charset="0"/>
              </a:rPr>
              <a:t>Giải</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thuật</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cổ</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điển</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tốt</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nhất</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để</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tìm</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cặp</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điểm</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gần</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nhau</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nhất</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có</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độ</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phức</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tạp</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bị</a:t>
            </a:r>
            <a:r>
              <a:rPr lang="en-GB" sz="2400" dirty="0" smtClean="0">
                <a:latin typeface="Arial" pitchFamily="34" charset="0"/>
                <a:cs typeface="Arial" pitchFamily="34" charset="0"/>
              </a:rPr>
              <a:t> </a:t>
            </a:r>
            <a:r>
              <a:rPr lang="en-GB" sz="2400" dirty="0" err="1" smtClean="0">
                <a:solidFill>
                  <a:srgbClr val="0041C4"/>
                </a:solidFill>
                <a:latin typeface="Arial" pitchFamily="34" charset="0"/>
                <a:cs typeface="Arial" pitchFamily="34" charset="0"/>
              </a:rPr>
              <a:t>chặn</a:t>
            </a:r>
            <a:r>
              <a:rPr lang="en-GB" sz="2400" dirty="0" smtClean="0">
                <a:solidFill>
                  <a:srgbClr val="0041C4"/>
                </a:solidFill>
                <a:latin typeface="Arial" pitchFamily="34" charset="0"/>
                <a:cs typeface="Arial" pitchFamily="34" charset="0"/>
              </a:rPr>
              <a:t> </a:t>
            </a:r>
            <a:r>
              <a:rPr lang="en-GB" sz="2400" dirty="0" err="1" smtClean="0">
                <a:solidFill>
                  <a:srgbClr val="0041C4"/>
                </a:solidFill>
                <a:latin typeface="Arial" pitchFamily="34" charset="0"/>
                <a:cs typeface="Arial" pitchFamily="34" charset="0"/>
              </a:rPr>
              <a:t>dưới</a:t>
            </a:r>
            <a:r>
              <a:rPr lang="en-GB" sz="2400" dirty="0" smtClean="0">
                <a:solidFill>
                  <a:srgbClr val="0041C4"/>
                </a:solidFill>
                <a:latin typeface="Arial" pitchFamily="34" charset="0"/>
                <a:cs typeface="Arial" pitchFamily="34" charset="0"/>
              </a:rPr>
              <a:t> </a:t>
            </a:r>
            <a:r>
              <a:rPr lang="en-GB" sz="2400" dirty="0" err="1" smtClean="0">
                <a:solidFill>
                  <a:srgbClr val="0041C4"/>
                </a:solidFill>
                <a:latin typeface="Arial" pitchFamily="34" charset="0"/>
                <a:cs typeface="Arial" pitchFamily="34" charset="0"/>
              </a:rPr>
              <a:t>bởi</a:t>
            </a:r>
            <a:r>
              <a:rPr lang="en-GB" sz="2400" dirty="0" smtClean="0">
                <a:solidFill>
                  <a:srgbClr val="0041C4"/>
                </a:solidFill>
                <a:latin typeface="Arial" pitchFamily="34" charset="0"/>
                <a:cs typeface="Arial" pitchFamily="34" charset="0"/>
              </a:rPr>
              <a:t> O(</a:t>
            </a:r>
            <a:r>
              <a:rPr lang="en-GB" sz="2400" i="1" dirty="0" smtClean="0">
                <a:solidFill>
                  <a:srgbClr val="0041C4"/>
                </a:solidFill>
                <a:latin typeface="Arial" pitchFamily="34" charset="0"/>
                <a:cs typeface="Arial" pitchFamily="34" charset="0"/>
              </a:rPr>
              <a:t>n</a:t>
            </a:r>
            <a:r>
              <a:rPr lang="en-GB" sz="2400" dirty="0" smtClean="0">
                <a:solidFill>
                  <a:srgbClr val="0041C4"/>
                </a:solidFill>
                <a:latin typeface="Arial" pitchFamily="34" charset="0"/>
                <a:cs typeface="Arial" pitchFamily="34" charset="0"/>
              </a:rPr>
              <a:t>log</a:t>
            </a:r>
            <a:r>
              <a:rPr lang="en-GB" sz="2400" baseline="-25000" dirty="0" smtClean="0">
                <a:solidFill>
                  <a:srgbClr val="0041C4"/>
                </a:solidFill>
                <a:latin typeface="Arial" pitchFamily="34" charset="0"/>
                <a:cs typeface="Arial" pitchFamily="34" charset="0"/>
              </a:rPr>
              <a:t>2</a:t>
            </a:r>
            <a:r>
              <a:rPr lang="en-GB" sz="2400" i="1" dirty="0" smtClean="0">
                <a:solidFill>
                  <a:srgbClr val="0041C4"/>
                </a:solidFill>
                <a:latin typeface="Arial" pitchFamily="34" charset="0"/>
                <a:cs typeface="Arial" pitchFamily="34" charset="0"/>
              </a:rPr>
              <a:t>n</a:t>
            </a:r>
            <a:r>
              <a:rPr lang="en-GB" sz="2400" dirty="0" smtClean="0">
                <a:solidFill>
                  <a:srgbClr val="0041C4"/>
                </a:solidFill>
                <a:latin typeface="Arial" pitchFamily="34" charset="0"/>
                <a:cs typeface="Arial" pitchFamily="34" charset="0"/>
              </a:rPr>
              <a:t>)</a:t>
            </a:r>
            <a:r>
              <a:rPr lang="en-GB" sz="2400" dirty="0" smtClean="0">
                <a:latin typeface="Arial" pitchFamily="34" charset="0"/>
                <a:cs typeface="Arial" pitchFamily="34" charset="0"/>
              </a:rPr>
              <a:t>.</a:t>
            </a:r>
            <a:r>
              <a:rPr lang="en-GB" sz="2400" dirty="0" smtClean="0">
                <a:solidFill>
                  <a:srgbClr val="3660AC"/>
                </a:solidFill>
                <a:latin typeface="Arial" pitchFamily="34" charset="0"/>
                <a:cs typeface="Arial" pitchFamily="34" charset="0"/>
              </a:rPr>
              <a:t> </a:t>
            </a:r>
            <a:endParaRPr lang="en-GB" sz="2400" dirty="0" smtClean="0">
              <a:solidFill>
                <a:srgbClr val="3660AC"/>
              </a:solidFill>
              <a:latin typeface="Arial" pitchFamily="34" charset="0"/>
              <a:cs typeface="Arial" pitchFamily="34" charset="0"/>
            </a:endParaRPr>
          </a:p>
          <a:p>
            <a:pPr marL="914400" lvl="1" indent="-457200">
              <a:lnSpc>
                <a:spcPct val="150000"/>
              </a:lnSpc>
              <a:buFont typeface="Wingdings" panose="05000000000000000000" pitchFamily="2" charset="2"/>
              <a:buChar char="§"/>
            </a:pPr>
            <a:r>
              <a:rPr lang="en-GB" sz="2400" dirty="0" err="1" smtClean="0">
                <a:solidFill>
                  <a:srgbClr val="0041C4"/>
                </a:solidFill>
                <a:latin typeface="Arial" pitchFamily="34" charset="0"/>
                <a:cs typeface="Arial" pitchFamily="34" charset="0"/>
              </a:rPr>
              <a:t>Chưa</a:t>
            </a:r>
            <a:r>
              <a:rPr lang="en-GB" sz="2400" dirty="0" smtClean="0">
                <a:solidFill>
                  <a:srgbClr val="0041C4"/>
                </a:solidFill>
                <a:latin typeface="Arial" pitchFamily="34" charset="0"/>
                <a:cs typeface="Arial" pitchFamily="34" charset="0"/>
              </a:rPr>
              <a:t> </a:t>
            </a:r>
            <a:r>
              <a:rPr lang="en-GB" sz="2400" dirty="0" err="1" smtClean="0">
                <a:solidFill>
                  <a:srgbClr val="0041C4"/>
                </a:solidFill>
                <a:latin typeface="Arial" pitchFamily="34" charset="0"/>
                <a:cs typeface="Arial" pitchFamily="34" charset="0"/>
              </a:rPr>
              <a:t>có</a:t>
            </a:r>
            <a:r>
              <a:rPr lang="en-GB" sz="2400" dirty="0" smtClean="0">
                <a:solidFill>
                  <a:srgbClr val="0041C4"/>
                </a:solidFill>
                <a:latin typeface="Arial" pitchFamily="34" charset="0"/>
                <a:cs typeface="Arial" pitchFamily="34" charset="0"/>
              </a:rPr>
              <a:t> </a:t>
            </a:r>
            <a:r>
              <a:rPr lang="en-GB" sz="2400" dirty="0" err="1" smtClean="0">
                <a:solidFill>
                  <a:srgbClr val="0041C4"/>
                </a:solidFill>
                <a:latin typeface="Arial" pitchFamily="34" charset="0"/>
                <a:cs typeface="Arial" pitchFamily="34" charset="0"/>
              </a:rPr>
              <a:t>giải</a:t>
            </a:r>
            <a:r>
              <a:rPr lang="en-GB" sz="2400" dirty="0" smtClean="0">
                <a:solidFill>
                  <a:srgbClr val="0041C4"/>
                </a:solidFill>
                <a:latin typeface="Arial" pitchFamily="34" charset="0"/>
                <a:cs typeface="Arial" pitchFamily="34" charset="0"/>
              </a:rPr>
              <a:t> </a:t>
            </a:r>
            <a:r>
              <a:rPr lang="en-GB" sz="2400" dirty="0" err="1" smtClean="0">
                <a:solidFill>
                  <a:srgbClr val="0041C4"/>
                </a:solidFill>
                <a:latin typeface="Arial" pitchFamily="34" charset="0"/>
                <a:cs typeface="Arial" pitchFamily="34" charset="0"/>
              </a:rPr>
              <a:t>thuật</a:t>
            </a:r>
            <a:r>
              <a:rPr lang="en-GB" sz="2400" dirty="0" smtClean="0">
                <a:solidFill>
                  <a:srgbClr val="0041C4"/>
                </a:solidFill>
                <a:latin typeface="Arial" pitchFamily="34" charset="0"/>
                <a:cs typeface="Arial" pitchFamily="34" charset="0"/>
              </a:rPr>
              <a:t> </a:t>
            </a:r>
            <a:r>
              <a:rPr lang="en-GB" sz="2400" dirty="0" err="1" smtClean="0">
                <a:solidFill>
                  <a:srgbClr val="0041C4"/>
                </a:solidFill>
                <a:latin typeface="Arial" pitchFamily="34" charset="0"/>
                <a:cs typeface="Arial" pitchFamily="34" charset="0"/>
              </a:rPr>
              <a:t>cổ</a:t>
            </a:r>
            <a:r>
              <a:rPr lang="en-GB" sz="2400" dirty="0" smtClean="0">
                <a:solidFill>
                  <a:srgbClr val="0041C4"/>
                </a:solidFill>
                <a:latin typeface="Arial" pitchFamily="34" charset="0"/>
                <a:cs typeface="Arial" pitchFamily="34" charset="0"/>
              </a:rPr>
              <a:t> </a:t>
            </a:r>
            <a:r>
              <a:rPr lang="en-GB" sz="2400" dirty="0" err="1" smtClean="0">
                <a:solidFill>
                  <a:srgbClr val="0041C4"/>
                </a:solidFill>
                <a:latin typeface="Arial" pitchFamily="34" charset="0"/>
                <a:cs typeface="Arial" pitchFamily="34" charset="0"/>
              </a:rPr>
              <a:t>điển</a:t>
            </a:r>
            <a:r>
              <a:rPr lang="en-GB" sz="2400" dirty="0" smtClean="0">
                <a:solidFill>
                  <a:srgbClr val="0041C4"/>
                </a:solidFill>
                <a:latin typeface="Arial" pitchFamily="34" charset="0"/>
                <a:cs typeface="Arial" pitchFamily="34" charset="0"/>
              </a:rPr>
              <a:t> </a:t>
            </a:r>
            <a:r>
              <a:rPr lang="en-GB" sz="2400" dirty="0" err="1" smtClean="0">
                <a:latin typeface="Arial" pitchFamily="34" charset="0"/>
                <a:cs typeface="Arial" pitchFamily="34" charset="0"/>
              </a:rPr>
              <a:t>nào</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có</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độ</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phức</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tạp</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nhỏ</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hơn</a:t>
            </a:r>
            <a:r>
              <a:rPr lang="en-GB" sz="2400" dirty="0" smtClean="0">
                <a:latin typeface="Arial" pitchFamily="34" charset="0"/>
                <a:cs typeface="Arial" pitchFamily="34" charset="0"/>
              </a:rPr>
              <a:t> O(</a:t>
            </a:r>
            <a:r>
              <a:rPr lang="en-GB" sz="2400" i="1" dirty="0" smtClean="0">
                <a:latin typeface="Arial" pitchFamily="34" charset="0"/>
                <a:cs typeface="Arial" pitchFamily="34" charset="0"/>
              </a:rPr>
              <a:t>n</a:t>
            </a:r>
            <a:r>
              <a:rPr lang="en-GB" sz="2400" dirty="0" smtClean="0">
                <a:latin typeface="Arial" pitchFamily="34" charset="0"/>
                <a:cs typeface="Arial" pitchFamily="34" charset="0"/>
              </a:rPr>
              <a:t>log</a:t>
            </a:r>
            <a:r>
              <a:rPr lang="en-GB" sz="2400" baseline="-25000" dirty="0" smtClean="0">
                <a:latin typeface="Arial" pitchFamily="34" charset="0"/>
                <a:cs typeface="Arial" pitchFamily="34" charset="0"/>
              </a:rPr>
              <a:t>2</a:t>
            </a:r>
            <a:r>
              <a:rPr lang="en-GB" sz="2400" i="1" dirty="0" smtClean="0">
                <a:latin typeface="Arial" pitchFamily="34" charset="0"/>
                <a:cs typeface="Arial" pitchFamily="34" charset="0"/>
              </a:rPr>
              <a:t>n</a:t>
            </a:r>
            <a:r>
              <a:rPr lang="en-GB" sz="2400" dirty="0" smtClean="0">
                <a:latin typeface="Arial" pitchFamily="34" charset="0"/>
                <a:cs typeface="Arial" pitchFamily="34" charset="0"/>
              </a:rPr>
              <a:t>) </a:t>
            </a:r>
          </a:p>
        </p:txBody>
      </p:sp>
      <p:sp>
        <p:nvSpPr>
          <p:cNvPr id="12" name="TextBox 11"/>
          <p:cNvSpPr txBox="1"/>
          <p:nvPr/>
        </p:nvSpPr>
        <p:spPr>
          <a:xfrm>
            <a:off x="8079475" y="6338496"/>
            <a:ext cx="301686" cy="369332"/>
          </a:xfrm>
          <a:prstGeom prst="rect">
            <a:avLst/>
          </a:prstGeom>
          <a:noFill/>
        </p:spPr>
        <p:txBody>
          <a:bodyPr wrap="none" rtlCol="0">
            <a:spAutoFit/>
          </a:bodyPr>
          <a:lstStyle/>
          <a:p>
            <a:fld id="{4CF367B4-ADC2-47D2-A308-A5BE3DF541F8}" type="slidenum">
              <a:rPr lang="en-US" smtClean="0"/>
              <a:t>3</a:t>
            </a:fld>
            <a:endParaRPr lang="en-US"/>
          </a:p>
        </p:txBody>
      </p:sp>
    </p:spTree>
    <p:extLst>
      <p:ext uri="{BB962C8B-B14F-4D97-AF65-F5344CB8AC3E}">
        <p14:creationId xmlns:p14="http://schemas.microsoft.com/office/powerpoint/2010/main" val="799797994"/>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30</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Động</a:t>
            </a:r>
            <a:r>
              <a:rPr lang="en-US" sz="2800" dirty="0">
                <a:latin typeface="Arial" pitchFamily="34" charset="0"/>
                <a:cs typeface="Arial" pitchFamily="34" charset="0"/>
              </a:rPr>
              <a:t> </a:t>
            </a:r>
            <a:r>
              <a:rPr lang="en-US" sz="2800" dirty="0" err="1">
                <a:latin typeface="Arial" pitchFamily="34" charset="0"/>
                <a:cs typeface="Arial" pitchFamily="34" charset="0"/>
              </a:rPr>
              <a:t>cơ</a:t>
            </a:r>
            <a:r>
              <a:rPr lang="en-US" sz="2800" dirty="0">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en-US" sz="2800" dirty="0" err="1">
                <a:latin typeface="Arial" pitchFamily="34" charset="0"/>
                <a:cs typeface="Arial" pitchFamily="34" charset="0"/>
              </a:rPr>
              <a:t>mục</a:t>
            </a:r>
            <a:r>
              <a:rPr lang="en-US" sz="2800" dirty="0">
                <a:latin typeface="Arial" pitchFamily="34" charset="0"/>
                <a:cs typeface="Arial" pitchFamily="34" charset="0"/>
              </a:rPr>
              <a:t> </a:t>
            </a:r>
            <a:r>
              <a:rPr lang="en-US" sz="2800" dirty="0" err="1">
                <a:latin typeface="Arial" pitchFamily="34" charset="0"/>
                <a:cs typeface="Arial" pitchFamily="34" charset="0"/>
              </a:rPr>
              <a:t>tiêu</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a:latin typeface="Arial" pitchFamily="34" charset="0"/>
                <a:cs typeface="Arial" pitchFamily="34" charset="0"/>
              </a:rPr>
              <a:t>nhiên</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Một</a:t>
            </a:r>
            <a:r>
              <a:rPr lang="en-US" sz="2800" dirty="0">
                <a:latin typeface="Arial" pitchFamily="34" charset="0"/>
                <a:cs typeface="Arial" pitchFamily="34" charset="0"/>
              </a:rPr>
              <a:t> </a:t>
            </a:r>
            <a:r>
              <a:rPr lang="en-US" sz="2800" dirty="0" err="1">
                <a:latin typeface="Arial" pitchFamily="34" charset="0"/>
                <a:cs typeface="Arial" pitchFamily="34" charset="0"/>
              </a:rPr>
              <a:t>số</a:t>
            </a:r>
            <a:r>
              <a:rPr lang="en-US" sz="2800" dirty="0">
                <a:latin typeface="Arial" pitchFamily="34" charset="0"/>
                <a:cs typeface="Arial" pitchFamily="34" charset="0"/>
              </a:rPr>
              <a:t> </a:t>
            </a:r>
            <a:r>
              <a:rPr lang="en-US" sz="2800" dirty="0" err="1">
                <a:latin typeface="Arial" pitchFamily="34" charset="0"/>
                <a:cs typeface="Arial" pitchFamily="34" charset="0"/>
              </a:rPr>
              <a:t>ứng</a:t>
            </a:r>
            <a:r>
              <a:rPr lang="en-US" sz="2800" dirty="0">
                <a:latin typeface="Arial" pitchFamily="34" charset="0"/>
                <a:cs typeface="Arial" pitchFamily="34" charset="0"/>
              </a:rPr>
              <a:t> </a:t>
            </a:r>
            <a:r>
              <a:rPr lang="en-US" sz="2800" dirty="0" err="1">
                <a:latin typeface="Arial" pitchFamily="34" charset="0"/>
                <a:cs typeface="Arial" pitchFamily="34" charset="0"/>
              </a:rPr>
              <a:t>dụng</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a:latin typeface="Arial" pitchFamily="34" charset="0"/>
                <a:cs typeface="Arial" pitchFamily="34" charset="0"/>
              </a:rPr>
              <a:t>nhiên</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Hiện</a:t>
            </a:r>
            <a:r>
              <a:rPr lang="en-US" sz="2800" dirty="0">
                <a:latin typeface="Arial" pitchFamily="34" charset="0"/>
                <a:cs typeface="Arial" pitchFamily="34" charset="0"/>
              </a:rPr>
              <a:t> </a:t>
            </a:r>
            <a:r>
              <a:rPr lang="en-US" sz="2800" dirty="0" err="1">
                <a:latin typeface="Arial" pitchFamily="34" charset="0"/>
                <a:cs typeface="Arial" pitchFamily="34" charset="0"/>
              </a:rPr>
              <a:t>thực</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ứng</a:t>
            </a:r>
            <a:r>
              <a:rPr lang="en-US" sz="2800" dirty="0">
                <a:latin typeface="Arial" pitchFamily="34" charset="0"/>
                <a:cs typeface="Arial" pitchFamily="34" charset="0"/>
              </a:rPr>
              <a:t> </a:t>
            </a:r>
            <a:r>
              <a:rPr lang="en-US" sz="2800" dirty="0" err="1">
                <a:latin typeface="Arial" pitchFamily="34" charset="0"/>
                <a:cs typeface="Arial" pitchFamily="34" charset="0"/>
              </a:rPr>
              <a:t>dụng</a:t>
            </a:r>
            <a:r>
              <a:rPr lang="en-US" sz="2800" dirty="0">
                <a:latin typeface="Arial" pitchFamily="34" charset="0"/>
                <a:cs typeface="Arial" pitchFamily="34" charset="0"/>
              </a:rPr>
              <a:t> </a:t>
            </a: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a:latin typeface="Arial" pitchFamily="34" charset="0"/>
                <a:cs typeface="Arial" pitchFamily="34" charset="0"/>
              </a:rPr>
              <a:t>nhiên</a:t>
            </a:r>
            <a:endParaRPr lang="en-US" sz="2800" dirty="0">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a:latin typeface="Arial" pitchFamily="34" charset="0"/>
                <a:cs typeface="Arial" pitchFamily="34" charset="0"/>
              </a:rPr>
              <a:t>Các</a:t>
            </a:r>
            <a:r>
              <a:rPr lang="en-GB" sz="2800" dirty="0">
                <a:latin typeface="Arial" pitchFamily="34" charset="0"/>
                <a:cs typeface="Arial" pitchFamily="34" charset="0"/>
              </a:rPr>
              <a:t> </a:t>
            </a:r>
            <a:r>
              <a:rPr lang="en-GB" sz="2800" dirty="0" err="1">
                <a:latin typeface="Arial" pitchFamily="34" charset="0"/>
                <a:cs typeface="Arial" pitchFamily="34" charset="0"/>
              </a:rPr>
              <a:t>đóng</a:t>
            </a:r>
            <a:r>
              <a:rPr lang="en-GB" sz="2800" dirty="0">
                <a:latin typeface="Arial" pitchFamily="34" charset="0"/>
                <a:cs typeface="Arial" pitchFamily="34" charset="0"/>
              </a:rPr>
              <a:t> </a:t>
            </a:r>
            <a:r>
              <a:rPr lang="en-GB" sz="2800" dirty="0" err="1">
                <a:latin typeface="Arial" pitchFamily="34" charset="0"/>
                <a:cs typeface="Arial" pitchFamily="34" charset="0"/>
              </a:rPr>
              <a:t>góp</a:t>
            </a:r>
            <a:r>
              <a:rPr lang="en-GB" sz="2800" dirty="0">
                <a:latin typeface="Arial" pitchFamily="34" charset="0"/>
                <a:cs typeface="Arial" pitchFamily="34" charset="0"/>
              </a:rPr>
              <a:t> </a:t>
            </a:r>
            <a:r>
              <a:rPr lang="en-GB" sz="2800" dirty="0" err="1">
                <a:latin typeface="Arial" pitchFamily="34" charset="0"/>
                <a:cs typeface="Arial" pitchFamily="34" charset="0"/>
              </a:rPr>
              <a:t>chính</a:t>
            </a:r>
            <a:r>
              <a:rPr lang="en-GB" sz="2800" dirty="0">
                <a:latin typeface="Arial" pitchFamily="34" charset="0"/>
                <a:cs typeface="Arial" pitchFamily="34" charset="0"/>
              </a:rPr>
              <a:t> </a:t>
            </a:r>
            <a:r>
              <a:rPr lang="en-GB" sz="2800" dirty="0" err="1">
                <a:latin typeface="Arial" pitchFamily="34" charset="0"/>
                <a:cs typeface="Arial" pitchFamily="34" charset="0"/>
              </a:rPr>
              <a:t>của</a:t>
            </a:r>
            <a:r>
              <a:rPr lang="en-GB" sz="2800" dirty="0">
                <a:latin typeface="Arial" pitchFamily="34" charset="0"/>
                <a:cs typeface="Arial" pitchFamily="34" charset="0"/>
              </a:rPr>
              <a:t> </a:t>
            </a:r>
            <a:r>
              <a:rPr lang="en-GB" sz="2800" dirty="0" err="1">
                <a:latin typeface="Arial" pitchFamily="34" charset="0"/>
                <a:cs typeface="Arial" pitchFamily="34" charset="0"/>
              </a:rPr>
              <a:t>khóa</a:t>
            </a:r>
            <a:r>
              <a:rPr lang="en-GB" sz="2800" dirty="0">
                <a:latin typeface="Arial" pitchFamily="34" charset="0"/>
                <a:cs typeface="Arial" pitchFamily="34" charset="0"/>
              </a:rPr>
              <a:t> </a:t>
            </a:r>
            <a:r>
              <a:rPr lang="en-GB" sz="2800" dirty="0" err="1">
                <a:latin typeface="Arial" pitchFamily="34" charset="0"/>
                <a:cs typeface="Arial" pitchFamily="34" charset="0"/>
              </a:rPr>
              <a:t>luận</a:t>
            </a:r>
            <a:endParaRPr lang="en-GB" sz="2800" dirty="0">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a:solidFill>
                  <a:srgbClr val="0041C4"/>
                </a:solidFill>
                <a:latin typeface="Arial" pitchFamily="34" charset="0"/>
                <a:cs typeface="Arial" pitchFamily="34" charset="0"/>
              </a:rPr>
              <a:t>Kết</a:t>
            </a:r>
            <a:r>
              <a:rPr lang="en-GB" sz="2800" dirty="0">
                <a:solidFill>
                  <a:srgbClr val="0041C4"/>
                </a:solidFill>
                <a:latin typeface="Arial" pitchFamily="34" charset="0"/>
                <a:cs typeface="Arial" pitchFamily="34" charset="0"/>
              </a:rPr>
              <a:t> </a:t>
            </a:r>
            <a:r>
              <a:rPr lang="en-GB" sz="2800" dirty="0" err="1">
                <a:solidFill>
                  <a:srgbClr val="0041C4"/>
                </a:solidFill>
                <a:latin typeface="Arial" pitchFamily="34" charset="0"/>
                <a:cs typeface="Arial" pitchFamily="34" charset="0"/>
              </a:rPr>
              <a:t>luận</a:t>
            </a:r>
            <a:r>
              <a:rPr lang="en-GB" sz="2800" dirty="0">
                <a:solidFill>
                  <a:srgbClr val="0041C4"/>
                </a:solidFill>
                <a:latin typeface="Arial" pitchFamily="34" charset="0"/>
                <a:cs typeface="Arial" pitchFamily="34" charset="0"/>
              </a:rPr>
              <a:t> </a:t>
            </a:r>
            <a:r>
              <a:rPr lang="en-GB" sz="2800" dirty="0" err="1">
                <a:solidFill>
                  <a:srgbClr val="0041C4"/>
                </a:solidFill>
                <a:latin typeface="Arial" pitchFamily="34" charset="0"/>
                <a:cs typeface="Arial" pitchFamily="34" charset="0"/>
              </a:rPr>
              <a:t>và</a:t>
            </a:r>
            <a:r>
              <a:rPr lang="en-GB" sz="2800" dirty="0">
                <a:solidFill>
                  <a:srgbClr val="0041C4"/>
                </a:solidFill>
                <a:latin typeface="Arial" pitchFamily="34" charset="0"/>
                <a:cs typeface="Arial" pitchFamily="34" charset="0"/>
              </a:rPr>
              <a:t> </a:t>
            </a:r>
            <a:r>
              <a:rPr lang="en-GB" sz="2800" dirty="0" err="1">
                <a:solidFill>
                  <a:srgbClr val="0041C4"/>
                </a:solidFill>
                <a:latin typeface="Arial" pitchFamily="34" charset="0"/>
                <a:cs typeface="Arial" pitchFamily="34" charset="0"/>
              </a:rPr>
              <a:t>hướng</a:t>
            </a:r>
            <a:r>
              <a:rPr lang="en-GB" sz="2800" dirty="0">
                <a:solidFill>
                  <a:srgbClr val="0041C4"/>
                </a:solidFill>
                <a:latin typeface="Arial" pitchFamily="34" charset="0"/>
                <a:cs typeface="Arial" pitchFamily="34" charset="0"/>
              </a:rPr>
              <a:t> </a:t>
            </a:r>
            <a:r>
              <a:rPr lang="en-GB" sz="2800" dirty="0" err="1">
                <a:solidFill>
                  <a:srgbClr val="0041C4"/>
                </a:solidFill>
                <a:latin typeface="Arial" pitchFamily="34" charset="0"/>
                <a:cs typeface="Arial" pitchFamily="34" charset="0"/>
              </a:rPr>
              <a:t>phát</a:t>
            </a:r>
            <a:r>
              <a:rPr lang="en-GB" sz="2800" dirty="0">
                <a:solidFill>
                  <a:srgbClr val="0041C4"/>
                </a:solidFill>
                <a:latin typeface="Arial" pitchFamily="34" charset="0"/>
                <a:cs typeface="Arial" pitchFamily="34" charset="0"/>
              </a:rPr>
              <a:t> </a:t>
            </a:r>
            <a:r>
              <a:rPr lang="en-GB" sz="2800" dirty="0" err="1">
                <a:solidFill>
                  <a:srgbClr val="0041C4"/>
                </a:solidFill>
                <a:latin typeface="Arial" pitchFamily="34" charset="0"/>
                <a:cs typeface="Arial" pitchFamily="34" charset="0"/>
              </a:rPr>
              <a:t>triển</a:t>
            </a:r>
            <a:endParaRPr lang="en-GB" sz="2800" dirty="0">
              <a:solidFill>
                <a:srgbClr val="0041C4"/>
              </a:solidFill>
              <a:latin typeface="Arial" pitchFamily="34" charset="0"/>
              <a:cs typeface="Arial" pitchFamily="34" charset="0"/>
            </a:endParaRPr>
          </a:p>
        </p:txBody>
      </p:sp>
      <p:sp>
        <p:nvSpPr>
          <p:cNvPr id="10" name="TextBox 9"/>
          <p:cNvSpPr txBox="1"/>
          <p:nvPr/>
        </p:nvSpPr>
        <p:spPr>
          <a:xfrm>
            <a:off x="8079475" y="6338496"/>
            <a:ext cx="418704" cy="369332"/>
          </a:xfrm>
          <a:prstGeom prst="rect">
            <a:avLst/>
          </a:prstGeom>
          <a:noFill/>
        </p:spPr>
        <p:txBody>
          <a:bodyPr wrap="none" rtlCol="0">
            <a:spAutoFit/>
          </a:bodyPr>
          <a:lstStyle/>
          <a:p>
            <a:fld id="{9128DD68-3B2D-435E-B68B-09F74601D980}" type="slidenum">
              <a:rPr lang="en-US" smtClean="0"/>
              <a:t>30</a:t>
            </a:fld>
            <a:endParaRPr lang="en-US"/>
          </a:p>
        </p:txBody>
      </p:sp>
    </p:spTree>
    <p:extLst>
      <p:ext uri="{BB962C8B-B14F-4D97-AF65-F5344CB8AC3E}">
        <p14:creationId xmlns:p14="http://schemas.microsoft.com/office/powerpoint/2010/main" val="3500555488"/>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31</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KẾT LUẬN</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346682" y="1698100"/>
            <a:ext cx="8168667"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smtClean="0">
                <a:latin typeface="Arial" panose="020B0604020202020204" pitchFamily="34" charset="0"/>
                <a:cs typeface="Arial" panose="020B0604020202020204" pitchFamily="34" charset="0"/>
              </a:rPr>
              <a:t>Kết</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quả</a:t>
            </a:r>
            <a:r>
              <a:rPr lang="en-US" sz="2800" dirty="0">
                <a:latin typeface="Arial" panose="020B0604020202020204" pitchFamily="34" charset="0"/>
                <a:cs typeface="Arial" panose="020B0604020202020204" pitchFamily="34" charset="0"/>
              </a:rPr>
              <a:t> so </a:t>
            </a:r>
            <a:r>
              <a:rPr lang="en-US" sz="2800" dirty="0" err="1">
                <a:latin typeface="Arial" panose="020B0604020202020204" pitchFamily="34" charset="0"/>
                <a:cs typeface="Arial" panose="020B0604020202020204" pitchFamily="34" charset="0"/>
              </a:rPr>
              <a:t>sánh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thời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gian</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giữa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ngẫu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nhiên</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cổ</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điển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ứng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thấy</a:t>
            </a:r>
            <a:r>
              <a:rPr lang="en-US" sz="2800" dirty="0">
                <a:latin typeface="Arial" panose="020B0604020202020204" pitchFamily="34" charset="0"/>
                <a:cs typeface="Arial" panose="020B0604020202020204" pitchFamily="34" charset="0"/>
              </a:rPr>
              <a:t> </a:t>
            </a:r>
            <a:r>
              <a:rPr lang="en-US" sz="2800" dirty="0" err="1">
                <a:solidFill>
                  <a:srgbClr val="0041C4"/>
                </a:solidFill>
                <a:latin typeface="Arial" panose="020B0604020202020204" pitchFamily="34" charset="0"/>
                <a:cs typeface="Arial" panose="020B0604020202020204" pitchFamily="34" charset="0"/>
              </a:rPr>
              <a:t>giải</a:t>
            </a:r>
            <a:r>
              <a:rPr lang="en-US" sz="2800" dirty="0">
                <a:solidFill>
                  <a:srgbClr val="0041C4"/>
                </a:solidFill>
                <a:latin typeface="Arial" panose="020B0604020202020204" pitchFamily="34" charset="0"/>
                <a:cs typeface="Arial" panose="020B0604020202020204" pitchFamily="34" charset="0"/>
              </a:rPr>
              <a:t> </a:t>
            </a:r>
            <a:r>
              <a:rPr lang="en-US" sz="2800" dirty="0" err="1">
                <a:solidFill>
                  <a:srgbClr val="0041C4"/>
                </a:solidFill>
                <a:latin typeface="Arial" panose="020B0604020202020204" pitchFamily="34" charset="0"/>
                <a:cs typeface="Arial" panose="020B0604020202020204" pitchFamily="34" charset="0"/>
              </a:rPr>
              <a:t>thuật</a:t>
            </a:r>
            <a:r>
              <a:rPr lang="en-US" sz="2800" dirty="0">
                <a:solidFill>
                  <a:srgbClr val="0041C4"/>
                </a:solidFill>
                <a:latin typeface="Arial" panose="020B0604020202020204" pitchFamily="34" charset="0"/>
                <a:cs typeface="Arial" panose="020B0604020202020204" pitchFamily="34" charset="0"/>
              </a:rPr>
              <a:t> </a:t>
            </a:r>
            <a:r>
              <a:rPr lang="en-US" sz="2800" dirty="0" err="1">
                <a:solidFill>
                  <a:srgbClr val="0041C4"/>
                </a:solidFill>
                <a:latin typeface="Arial" panose="020B0604020202020204" pitchFamily="34" charset="0"/>
                <a:cs typeface="Arial" panose="020B0604020202020204" pitchFamily="34" charset="0"/>
              </a:rPr>
              <a:t>ngẫu</a:t>
            </a:r>
            <a:r>
              <a:rPr lang="en-US" sz="2800" dirty="0">
                <a:solidFill>
                  <a:srgbClr val="0041C4"/>
                </a:solidFill>
                <a:latin typeface="Arial" panose="020B0604020202020204" pitchFamily="34" charset="0"/>
                <a:cs typeface="Arial" panose="020B0604020202020204" pitchFamily="34" charset="0"/>
              </a:rPr>
              <a:t> </a:t>
            </a:r>
            <a:r>
              <a:rPr lang="en-US" sz="2800" dirty="0" err="1">
                <a:solidFill>
                  <a:srgbClr val="0041C4"/>
                </a:solidFill>
                <a:latin typeface="Arial" panose="020B0604020202020204" pitchFamily="34" charset="0"/>
                <a:cs typeface="Arial" panose="020B0604020202020204" pitchFamily="34" charset="0"/>
              </a:rPr>
              <a:t>nhiên</a:t>
            </a:r>
            <a:r>
              <a:rPr lang="en-US" sz="2800" dirty="0">
                <a:solidFill>
                  <a:srgbClr val="0041C4"/>
                </a:solidFill>
                <a:latin typeface="Arial" panose="020B0604020202020204" pitchFamily="34" charset="0"/>
                <a:cs typeface="Arial" panose="020B0604020202020204" pitchFamily="34" charset="0"/>
              </a:rPr>
              <a:t> </a:t>
            </a:r>
            <a:r>
              <a:rPr lang="en-US" sz="2800" dirty="0" err="1">
                <a:solidFill>
                  <a:srgbClr val="0041C4"/>
                </a:solidFill>
                <a:latin typeface="Arial" panose="020B0604020202020204" pitchFamily="34" charset="0"/>
                <a:cs typeface="Arial" panose="020B0604020202020204" pitchFamily="34" charset="0"/>
              </a:rPr>
              <a:t>là</a:t>
            </a:r>
            <a:r>
              <a:rPr lang="en-US" sz="2800" dirty="0">
                <a:solidFill>
                  <a:srgbClr val="0041C4"/>
                </a:solidFill>
                <a:latin typeface="Arial" panose="020B0604020202020204" pitchFamily="34" charset="0"/>
                <a:cs typeface="Arial" panose="020B0604020202020204" pitchFamily="34" charset="0"/>
              </a:rPr>
              <a:t> </a:t>
            </a:r>
            <a:r>
              <a:rPr lang="en-US" sz="2800" dirty="0" err="1">
                <a:solidFill>
                  <a:srgbClr val="0041C4"/>
                </a:solidFill>
                <a:latin typeface="Arial" panose="020B0604020202020204" pitchFamily="34" charset="0"/>
                <a:cs typeface="Arial" panose="020B0604020202020204" pitchFamily="34" charset="0"/>
              </a:rPr>
              <a:t>tốt</a:t>
            </a:r>
            <a:r>
              <a:rPr lang="en-US" sz="2800" dirty="0">
                <a:solidFill>
                  <a:srgbClr val="0041C4"/>
                </a:solidFill>
                <a:latin typeface="Arial" panose="020B0604020202020204" pitchFamily="34" charset="0"/>
                <a:cs typeface="Arial" panose="020B0604020202020204" pitchFamily="34" charset="0"/>
              </a:rPr>
              <a:t> </a:t>
            </a:r>
            <a:r>
              <a:rPr lang="en-US" sz="2800" dirty="0" err="1" smtClean="0">
                <a:solidFill>
                  <a:srgbClr val="0041C4"/>
                </a:solidFill>
                <a:latin typeface="Arial" panose="020B0604020202020204" pitchFamily="34" charset="0"/>
                <a:cs typeface="Arial" panose="020B0604020202020204" pitchFamily="34" charset="0"/>
              </a:rPr>
              <a:t>hơn</a:t>
            </a:r>
            <a:r>
              <a:rPr lang="en-US" sz="2800" dirty="0" smtClean="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Ø"/>
            </a:pPr>
            <a:r>
              <a:rPr lang="en-US" sz="2800" dirty="0" err="1">
                <a:latin typeface="Arial" panose="020B0604020202020204" pitchFamily="34" charset="0"/>
                <a:cs typeface="Arial" panose="020B0604020202020204" pitchFamily="34" charset="0"/>
              </a:rPr>
              <a:t>Đây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sở</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động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nghiên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cứu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ứng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dụng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ngẫu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nhiên</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tế</a:t>
            </a:r>
            <a:r>
              <a:rPr lang="en-US" sz="2800" dirty="0" smtClean="0">
                <a:latin typeface="Arial" panose="020B0604020202020204" pitchFamily="34" charset="0"/>
                <a:cs typeface="Arial" panose="020B0604020202020204" pitchFamily="34" charset="0"/>
              </a:rPr>
              <a:t>.</a:t>
            </a:r>
            <a:endParaRPr lang="en-GB" sz="2800" dirty="0">
              <a:solidFill>
                <a:srgbClr val="FF0000"/>
              </a:solidFill>
              <a:latin typeface="Arial" pitchFamily="34" charset="0"/>
              <a:cs typeface="Arial" pitchFamily="34" charset="0"/>
            </a:endParaRPr>
          </a:p>
        </p:txBody>
      </p:sp>
      <p:sp>
        <p:nvSpPr>
          <p:cNvPr id="10" name="TextBox 9"/>
          <p:cNvSpPr txBox="1"/>
          <p:nvPr/>
        </p:nvSpPr>
        <p:spPr>
          <a:xfrm>
            <a:off x="8079475" y="6338496"/>
            <a:ext cx="418704" cy="369332"/>
          </a:xfrm>
          <a:prstGeom prst="rect">
            <a:avLst/>
          </a:prstGeom>
          <a:noFill/>
        </p:spPr>
        <p:txBody>
          <a:bodyPr wrap="none" rtlCol="0">
            <a:spAutoFit/>
          </a:bodyPr>
          <a:lstStyle/>
          <a:p>
            <a:fld id="{9128DD68-3B2D-435E-B68B-09F74601D980}" type="slidenum">
              <a:rPr lang="en-US" smtClean="0"/>
              <a:t>31</a:t>
            </a:fld>
            <a:endParaRPr lang="en-US"/>
          </a:p>
        </p:txBody>
      </p:sp>
    </p:spTree>
    <p:extLst>
      <p:ext uri="{BB962C8B-B14F-4D97-AF65-F5344CB8AC3E}">
        <p14:creationId xmlns:p14="http://schemas.microsoft.com/office/powerpoint/2010/main" val="1581323089"/>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32</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HƯỚNG PHÁT TRIỂN</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346683" y="1251839"/>
            <a:ext cx="7942144" cy="5724644"/>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sz="2400" dirty="0" err="1">
                <a:latin typeface="Arial" panose="020B0604020202020204" pitchFamily="34" charset="0"/>
                <a:cs typeface="Arial" panose="020B0604020202020204" pitchFamily="34" charset="0"/>
              </a:rPr>
              <a:t>T</a:t>
            </a:r>
            <a:r>
              <a:rPr lang="en-US" sz="2400" dirty="0" err="1" smtClean="0">
                <a:latin typeface="Arial" panose="020B0604020202020204" pitchFamily="34" charset="0"/>
                <a:cs typeface="Arial" panose="020B0604020202020204" pitchFamily="34" charset="0"/>
              </a:rPr>
              <a:t>hực</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ngẫu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lĩnh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thuyết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thuyết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457200" lvl="0" indent="-457200">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Nghiên</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ngẫu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loại</a:t>
            </a:r>
            <a:r>
              <a:rPr lang="en-US" sz="2400" dirty="0">
                <a:latin typeface="Arial" panose="020B0604020202020204" pitchFamily="34" charset="0"/>
                <a:cs typeface="Arial" panose="020B0604020202020204" pitchFamily="34" charset="0"/>
              </a:rPr>
              <a:t> Monte Carlo </a:t>
            </a:r>
            <a:r>
              <a:rPr lang="en-US" sz="2400" dirty="0" err="1">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ngẫu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Las </a:t>
            </a:r>
            <a:r>
              <a:rPr lang="en-US" sz="2400" dirty="0" smtClean="0">
                <a:latin typeface="Arial" panose="020B0604020202020204" pitchFamily="34" charset="0"/>
                <a:cs typeface="Arial" panose="020B0604020202020204" pitchFamily="34" charset="0"/>
              </a:rPr>
              <a:t>Vegas. </a:t>
            </a:r>
          </a:p>
          <a:p>
            <a:pPr marL="457200" lvl="0" indent="-457200">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nhằm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thêm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khác</a:t>
            </a:r>
            <a:r>
              <a:rPr lang="en-US" sz="2400" dirty="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Ø"/>
            </a:pPr>
            <a:endParaRPr lang="en-GB" sz="2800" dirty="0">
              <a:solidFill>
                <a:srgbClr val="FF0000"/>
              </a:solidFill>
              <a:latin typeface="Arial" pitchFamily="34" charset="0"/>
              <a:cs typeface="Arial" pitchFamily="34" charset="0"/>
            </a:endParaRPr>
          </a:p>
        </p:txBody>
      </p:sp>
      <p:sp>
        <p:nvSpPr>
          <p:cNvPr id="10" name="TextBox 9"/>
          <p:cNvSpPr txBox="1"/>
          <p:nvPr/>
        </p:nvSpPr>
        <p:spPr>
          <a:xfrm>
            <a:off x="8079475" y="6338496"/>
            <a:ext cx="418704" cy="369332"/>
          </a:xfrm>
          <a:prstGeom prst="rect">
            <a:avLst/>
          </a:prstGeom>
          <a:noFill/>
        </p:spPr>
        <p:txBody>
          <a:bodyPr wrap="none" rtlCol="0">
            <a:spAutoFit/>
          </a:bodyPr>
          <a:lstStyle/>
          <a:p>
            <a:fld id="{9128DD68-3B2D-435E-B68B-09F74601D980}" type="slidenum">
              <a:rPr lang="en-US" smtClean="0"/>
              <a:t>32</a:t>
            </a:fld>
            <a:endParaRPr lang="en-US"/>
          </a:p>
        </p:txBody>
      </p:sp>
    </p:spTree>
    <p:extLst>
      <p:ext uri="{BB962C8B-B14F-4D97-AF65-F5344CB8AC3E}">
        <p14:creationId xmlns:p14="http://schemas.microsoft.com/office/powerpoint/2010/main" val="3644052280"/>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33</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www.careerealism.com/home/jtodonnell/careerealism.com/wp-content/uploads/2012/11/thank-you-no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089" y="1292071"/>
            <a:ext cx="7050443" cy="524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1864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4</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ĐỘNG CƠ</a:t>
            </a:r>
            <a:endParaRPr lang="en-US" sz="3200" b="1" i="1" kern="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150126" y="1684452"/>
            <a:ext cx="8734568"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vi-VN" sz="2800" dirty="0" smtClean="0">
                <a:latin typeface="Arial" panose="020B0604020202020204" pitchFamily="34" charset="0"/>
                <a:cs typeface="Arial" panose="020B0604020202020204" pitchFamily="34" charset="0"/>
              </a:rPr>
              <a:t>Để </a:t>
            </a:r>
            <a:r>
              <a:rPr lang="vi-VN" sz="2800" dirty="0">
                <a:latin typeface="Arial" panose="020B0604020202020204" pitchFamily="34" charset="0"/>
                <a:cs typeface="Arial" panose="020B0604020202020204" pitchFamily="34" charset="0"/>
              </a:rPr>
              <a:t>khắc phục hạn chế của các giải thuật cổ điển </a:t>
            </a:r>
            <a:r>
              <a:rPr lang="vi-VN" sz="2800" dirty="0" smtClean="0">
                <a:latin typeface="Arial" panose="020B0604020202020204" pitchFamily="34" charset="0"/>
                <a:cs typeface="Arial" panose="020B0604020202020204" pitchFamily="34" charset="0"/>
              </a:rPr>
              <a:t>các </a:t>
            </a:r>
            <a:r>
              <a:rPr lang="vi-VN" sz="2800" i="1" dirty="0">
                <a:solidFill>
                  <a:srgbClr val="0041C4"/>
                </a:solidFill>
                <a:latin typeface="Arial" panose="020B0604020202020204" pitchFamily="34" charset="0"/>
                <a:cs typeface="Arial" panose="020B0604020202020204" pitchFamily="34" charset="0"/>
              </a:rPr>
              <a:t>giải thuật ngẫu nhiên </a:t>
            </a:r>
            <a:r>
              <a:rPr lang="vi-VN" sz="2800" dirty="0">
                <a:latin typeface="Arial" panose="020B0604020202020204" pitchFamily="34" charset="0"/>
                <a:cs typeface="Arial" panose="020B0604020202020204" pitchFamily="34" charset="0"/>
              </a:rPr>
              <a:t>(randomized algorithm) đã </a:t>
            </a:r>
            <a:r>
              <a:rPr lang="vi-VN" sz="2800" dirty="0">
                <a:solidFill>
                  <a:srgbClr val="0041C4"/>
                </a:solidFill>
                <a:latin typeface="Arial" panose="020B0604020202020204" pitchFamily="34" charset="0"/>
                <a:cs typeface="Arial" panose="020B0604020202020204" pitchFamily="34" charset="0"/>
              </a:rPr>
              <a:t>được nghiên cứu và phát triển </a:t>
            </a:r>
            <a:r>
              <a:rPr lang="vi-VN" sz="2800" dirty="0" smtClean="0">
                <a:latin typeface="Arial" panose="020B0604020202020204" pitchFamily="34" charset="0"/>
                <a:cs typeface="Arial" panose="020B0604020202020204" pitchFamily="34" charset="0"/>
              </a:rPr>
              <a:t>nhằm giảm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hơn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nữa</a:t>
            </a:r>
            <a:r>
              <a:rPr lang="vi-VN" sz="2800" dirty="0" smtClean="0">
                <a:latin typeface="Arial" panose="020B0604020202020204" pitchFamily="34" charset="0"/>
                <a:cs typeface="Arial" panose="020B0604020202020204" pitchFamily="34" charset="0"/>
              </a:rPr>
              <a:t> </a:t>
            </a:r>
            <a:r>
              <a:rPr lang="vi-VN" sz="2800" dirty="0">
                <a:latin typeface="Arial" panose="020B0604020202020204" pitchFamily="34" charset="0"/>
                <a:cs typeface="Arial" panose="020B0604020202020204" pitchFamily="34" charset="0"/>
              </a:rPr>
              <a:t>độ phức tạp về thời gian giải </a:t>
            </a:r>
            <a:r>
              <a:rPr lang="vi-VN" sz="2800" dirty="0" smtClean="0">
                <a:latin typeface="Arial" panose="020B0604020202020204" pitchFamily="34" charset="0"/>
                <a:cs typeface="Arial" panose="020B0604020202020204" pitchFamily="34" charset="0"/>
              </a:rPr>
              <a:t>toán.</a:t>
            </a:r>
            <a:endParaRPr lang="en-US" sz="2800" dirty="0" smtClean="0">
              <a:latin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Ø"/>
            </a:pPr>
            <a:r>
              <a:rPr lang="en-US" sz="2800" dirty="0" err="1" smtClean="0">
                <a:latin typeface="Arial" panose="020B0604020202020204" pitchFamily="34" charset="0"/>
                <a:cs typeface="Arial" panose="020B0604020202020204" pitchFamily="34" charset="0"/>
              </a:rPr>
              <a:t>Ví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kế</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thuật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ngẫu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nhiên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tìm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cặp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gần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nhất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thời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gian</a:t>
            </a:r>
            <a:r>
              <a:rPr lang="en-US" sz="2800" dirty="0" smtClean="0">
                <a:latin typeface="Arial" panose="020B0604020202020204" pitchFamily="34" charset="0"/>
                <a:cs typeface="Arial" panose="020B0604020202020204" pitchFamily="34" charset="0"/>
              </a:rPr>
              <a:t> O(</a:t>
            </a:r>
            <a:r>
              <a:rPr lang="en-US" sz="2800" i="1" dirty="0" smtClean="0">
                <a:latin typeface="Arial" panose="020B0604020202020204" pitchFamily="34" charset="0"/>
                <a:cs typeface="Arial" panose="020B0604020202020204" pitchFamily="34" charset="0"/>
              </a:rPr>
              <a:t>n</a:t>
            </a:r>
            <a:r>
              <a:rPr lang="en-US" sz="2800" dirty="0" smtClean="0">
                <a:latin typeface="Arial" panose="020B0604020202020204" pitchFamily="34" charset="0"/>
                <a:cs typeface="Arial" panose="020B0604020202020204" pitchFamily="34" charset="0"/>
              </a:rPr>
              <a:t>) </a:t>
            </a:r>
            <a:endParaRPr lang="en-GB" sz="2800" dirty="0">
              <a:latin typeface="Arial" pitchFamily="34" charset="0"/>
              <a:cs typeface="Arial" pitchFamily="34" charset="0"/>
            </a:endParaRPr>
          </a:p>
        </p:txBody>
      </p:sp>
      <p:sp>
        <p:nvSpPr>
          <p:cNvPr id="10" name="TextBox 9"/>
          <p:cNvSpPr txBox="1"/>
          <p:nvPr/>
        </p:nvSpPr>
        <p:spPr>
          <a:xfrm>
            <a:off x="8079475" y="6338496"/>
            <a:ext cx="301686" cy="369332"/>
          </a:xfrm>
          <a:prstGeom prst="rect">
            <a:avLst/>
          </a:prstGeom>
          <a:noFill/>
        </p:spPr>
        <p:txBody>
          <a:bodyPr wrap="none" rtlCol="0">
            <a:spAutoFit/>
          </a:bodyPr>
          <a:lstStyle/>
          <a:p>
            <a:fld id="{C8C4563D-52E8-4273-8CAE-11ECB4DB9D81}" type="slidenum">
              <a:rPr lang="en-US" smtClean="0"/>
              <a:t>4</a:t>
            </a:fld>
            <a:endParaRPr lang="en-US"/>
          </a:p>
        </p:txBody>
      </p:sp>
    </p:spTree>
    <p:extLst>
      <p:ext uri="{BB962C8B-B14F-4D97-AF65-F5344CB8AC3E}">
        <p14:creationId xmlns:p14="http://schemas.microsoft.com/office/powerpoint/2010/main" val="2994236761"/>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5</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MỤC TIÊU</a:t>
            </a:r>
            <a:endParaRPr lang="en-US" sz="3200" b="1" i="1" kern="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0" y="1875521"/>
            <a:ext cx="8734568"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smtClean="0">
                <a:latin typeface="Arial" panose="020B0604020202020204" pitchFamily="34" charset="0"/>
                <a:cs typeface="Arial" panose="020B0604020202020204" pitchFamily="34" charset="0"/>
              </a:rPr>
              <a:t>Nghiên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cứu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thống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niệm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loại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thuật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ngẫu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nhiên</a:t>
            </a:r>
            <a:r>
              <a:rPr lang="en-US" sz="2800" dirty="0" smtClean="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Ø"/>
            </a:pPr>
            <a:r>
              <a:rPr lang="en-US" sz="2800" dirty="0" err="1" smtClean="0">
                <a:latin typeface="Arial" panose="020B0604020202020204" pitchFamily="34" charset="0"/>
                <a:cs typeface="Arial" panose="020B0604020202020204" pitchFamily="34" charset="0"/>
              </a:rPr>
              <a:t>Ứng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thuật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ngẫu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nhiên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số</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bài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toán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kinh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hơn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thuật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cổ</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điển</a:t>
            </a:r>
            <a:r>
              <a:rPr lang="en-US" sz="2800" dirty="0" smtClean="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Ø"/>
            </a:pPr>
            <a:r>
              <a:rPr lang="en-US" sz="2800" dirty="0" err="1" smtClean="0">
                <a:latin typeface="Arial" panose="020B0604020202020204" pitchFamily="34" charset="0"/>
                <a:cs typeface="Arial" panose="020B0604020202020204" pitchFamily="34" charset="0"/>
              </a:rPr>
              <a:t>Hiện</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ngẫu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nhằm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dụng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chúng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vào</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tế</a:t>
            </a:r>
            <a:r>
              <a:rPr lang="en-US" sz="2800" dirty="0" smtClean="0">
                <a:latin typeface="Arial" panose="020B0604020202020204" pitchFamily="34" charset="0"/>
                <a:cs typeface="Arial" panose="020B0604020202020204" pitchFamily="34" charset="0"/>
              </a:rPr>
              <a:t>.</a:t>
            </a:r>
            <a:endParaRPr lang="en-GB" sz="2800" dirty="0">
              <a:latin typeface="Arial" pitchFamily="34" charset="0"/>
              <a:cs typeface="Arial" pitchFamily="34" charset="0"/>
            </a:endParaRPr>
          </a:p>
        </p:txBody>
      </p:sp>
      <p:sp>
        <p:nvSpPr>
          <p:cNvPr id="10" name="TextBox 9"/>
          <p:cNvSpPr txBox="1"/>
          <p:nvPr/>
        </p:nvSpPr>
        <p:spPr>
          <a:xfrm>
            <a:off x="8079475" y="6338496"/>
            <a:ext cx="301686" cy="369332"/>
          </a:xfrm>
          <a:prstGeom prst="rect">
            <a:avLst/>
          </a:prstGeom>
          <a:noFill/>
        </p:spPr>
        <p:txBody>
          <a:bodyPr wrap="none" rtlCol="0">
            <a:spAutoFit/>
          </a:bodyPr>
          <a:lstStyle/>
          <a:p>
            <a:fld id="{224C7BE4-C230-44F1-9359-4603C51B49A8}" type="slidenum">
              <a:rPr lang="en-US" smtClean="0"/>
              <a:t>5</a:t>
            </a:fld>
            <a:endParaRPr lang="en-US"/>
          </a:p>
        </p:txBody>
      </p:sp>
    </p:spTree>
    <p:extLst>
      <p:ext uri="{BB962C8B-B14F-4D97-AF65-F5344CB8AC3E}">
        <p14:creationId xmlns:p14="http://schemas.microsoft.com/office/powerpoint/2010/main" val="3614642465"/>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6</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Động</a:t>
            </a:r>
            <a:r>
              <a:rPr lang="en-US" sz="2800" dirty="0">
                <a:latin typeface="Arial" pitchFamily="34" charset="0"/>
                <a:cs typeface="Arial" pitchFamily="34" charset="0"/>
              </a:rPr>
              <a:t> </a:t>
            </a:r>
            <a:r>
              <a:rPr lang="en-US" sz="2800" dirty="0" err="1">
                <a:latin typeface="Arial" pitchFamily="34" charset="0"/>
                <a:cs typeface="Arial" pitchFamily="34" charset="0"/>
              </a:rPr>
              <a:t>cơ</a:t>
            </a:r>
            <a:r>
              <a:rPr lang="en-US" sz="2800" dirty="0">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en-US" sz="2800" dirty="0" err="1">
                <a:latin typeface="Arial" pitchFamily="34" charset="0"/>
                <a:cs typeface="Arial" pitchFamily="34" charset="0"/>
              </a:rPr>
              <a:t>mục</a:t>
            </a:r>
            <a:r>
              <a:rPr lang="en-US" sz="2800" dirty="0">
                <a:latin typeface="Arial" pitchFamily="34" charset="0"/>
                <a:cs typeface="Arial" pitchFamily="34" charset="0"/>
              </a:rPr>
              <a:t> </a:t>
            </a:r>
            <a:r>
              <a:rPr lang="en-US" sz="2800" dirty="0" err="1">
                <a:latin typeface="Arial" pitchFamily="34" charset="0"/>
                <a:cs typeface="Arial" pitchFamily="34" charset="0"/>
              </a:rPr>
              <a:t>tiêu</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solidFill>
                  <a:srgbClr val="0041C4"/>
                </a:solidFill>
                <a:latin typeface="Arial" pitchFamily="34" charset="0"/>
                <a:cs typeface="Arial" pitchFamily="34" charset="0"/>
              </a:rPr>
              <a:t>Giải</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thuật</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ngẫu</a:t>
            </a:r>
            <a:r>
              <a:rPr lang="en-US" sz="2800" dirty="0">
                <a:solidFill>
                  <a:srgbClr val="0041C4"/>
                </a:solidFill>
                <a:latin typeface="Arial" pitchFamily="34" charset="0"/>
                <a:cs typeface="Arial" pitchFamily="34" charset="0"/>
              </a:rPr>
              <a:t> </a:t>
            </a:r>
            <a:r>
              <a:rPr lang="en-US" sz="2800" dirty="0" err="1">
                <a:solidFill>
                  <a:srgbClr val="0041C4"/>
                </a:solidFill>
                <a:latin typeface="Arial" pitchFamily="34" charset="0"/>
                <a:cs typeface="Arial" pitchFamily="34" charset="0"/>
              </a:rPr>
              <a:t>nhiên</a:t>
            </a:r>
            <a:endParaRPr lang="en-US" sz="2800" dirty="0">
              <a:solidFill>
                <a:srgbClr val="0041C4"/>
              </a:solidFill>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Một</a:t>
            </a:r>
            <a:r>
              <a:rPr lang="en-US" sz="2800" dirty="0">
                <a:latin typeface="Arial" pitchFamily="34" charset="0"/>
                <a:cs typeface="Arial" pitchFamily="34" charset="0"/>
              </a:rPr>
              <a:t> </a:t>
            </a:r>
            <a:r>
              <a:rPr lang="en-US" sz="2800" dirty="0" err="1">
                <a:latin typeface="Arial" pitchFamily="34" charset="0"/>
                <a:cs typeface="Arial" pitchFamily="34" charset="0"/>
              </a:rPr>
              <a:t>số</a:t>
            </a:r>
            <a:r>
              <a:rPr lang="en-US" sz="2800" dirty="0">
                <a:latin typeface="Arial" pitchFamily="34" charset="0"/>
                <a:cs typeface="Arial" pitchFamily="34" charset="0"/>
              </a:rPr>
              <a:t> </a:t>
            </a:r>
            <a:r>
              <a:rPr lang="en-US" sz="2800" dirty="0" err="1">
                <a:latin typeface="Arial" pitchFamily="34" charset="0"/>
                <a:cs typeface="Arial" pitchFamily="34" charset="0"/>
              </a:rPr>
              <a:t>ứng</a:t>
            </a:r>
            <a:r>
              <a:rPr lang="en-US" sz="2800" dirty="0">
                <a:latin typeface="Arial" pitchFamily="34" charset="0"/>
                <a:cs typeface="Arial" pitchFamily="34" charset="0"/>
              </a:rPr>
              <a:t> </a:t>
            </a:r>
            <a:r>
              <a:rPr lang="en-US" sz="2800" dirty="0" err="1">
                <a:latin typeface="Arial" pitchFamily="34" charset="0"/>
                <a:cs typeface="Arial" pitchFamily="34" charset="0"/>
              </a:rPr>
              <a:t>dụng</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smtClean="0">
                <a:latin typeface="Arial" pitchFamily="34" charset="0"/>
                <a:cs typeface="Arial" pitchFamily="34" charset="0"/>
              </a:rPr>
              <a:t>ngẫu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nhiên</a:t>
            </a:r>
            <a:endParaRPr lang="en-US" sz="2800" dirty="0">
              <a:solidFill>
                <a:srgbClr val="FF0000"/>
              </a:solidFill>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Hiện</a:t>
            </a:r>
            <a:r>
              <a:rPr lang="en-US" sz="2800" dirty="0">
                <a:latin typeface="Arial" pitchFamily="34" charset="0"/>
                <a:cs typeface="Arial" pitchFamily="34" charset="0"/>
              </a:rPr>
              <a:t> </a:t>
            </a:r>
            <a:r>
              <a:rPr lang="en-US" sz="2800" dirty="0" err="1">
                <a:latin typeface="Arial" pitchFamily="34" charset="0"/>
                <a:cs typeface="Arial" pitchFamily="34" charset="0"/>
              </a:rPr>
              <a:t>thực</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ứng</a:t>
            </a:r>
            <a:r>
              <a:rPr lang="en-US" sz="2800" dirty="0">
                <a:latin typeface="Arial" pitchFamily="34" charset="0"/>
                <a:cs typeface="Arial" pitchFamily="34" charset="0"/>
              </a:rPr>
              <a:t> </a:t>
            </a:r>
            <a:r>
              <a:rPr lang="en-US" sz="2800" dirty="0" err="1">
                <a:latin typeface="Arial" pitchFamily="34" charset="0"/>
                <a:cs typeface="Arial" pitchFamily="34" charset="0"/>
              </a:rPr>
              <a:t>dụng</a:t>
            </a:r>
            <a:r>
              <a:rPr lang="en-US" sz="2800" dirty="0">
                <a:latin typeface="Arial" pitchFamily="34" charset="0"/>
                <a:cs typeface="Arial" pitchFamily="34" charset="0"/>
              </a:rPr>
              <a:t> </a:t>
            </a:r>
            <a:r>
              <a:rPr lang="en-US" sz="2800" dirty="0" err="1">
                <a:latin typeface="Arial" pitchFamily="34" charset="0"/>
                <a:cs typeface="Arial" pitchFamily="34" charset="0"/>
              </a:rPr>
              <a:t>giải</a:t>
            </a:r>
            <a:r>
              <a:rPr lang="en-US" sz="2800" dirty="0">
                <a:latin typeface="Arial" pitchFamily="34" charset="0"/>
                <a:cs typeface="Arial" pitchFamily="34" charset="0"/>
              </a:rPr>
              <a:t> </a:t>
            </a:r>
            <a:r>
              <a:rPr lang="en-US" sz="2800" dirty="0" err="1">
                <a:latin typeface="Arial" pitchFamily="34" charset="0"/>
                <a:cs typeface="Arial" pitchFamily="34" charset="0"/>
              </a:rPr>
              <a:t>thuật</a:t>
            </a:r>
            <a:r>
              <a:rPr lang="en-US" sz="2800" dirty="0">
                <a:latin typeface="Arial" pitchFamily="34" charset="0"/>
                <a:cs typeface="Arial" pitchFamily="34" charset="0"/>
              </a:rPr>
              <a:t> </a:t>
            </a:r>
            <a:r>
              <a:rPr lang="en-US" sz="2800" dirty="0" err="1">
                <a:latin typeface="Arial" pitchFamily="34" charset="0"/>
                <a:cs typeface="Arial" pitchFamily="34" charset="0"/>
              </a:rPr>
              <a:t>ngẫu</a:t>
            </a:r>
            <a:r>
              <a:rPr lang="en-US" sz="2800" dirty="0">
                <a:latin typeface="Arial" pitchFamily="34" charset="0"/>
                <a:cs typeface="Arial" pitchFamily="34" charset="0"/>
              </a:rPr>
              <a:t> </a:t>
            </a:r>
            <a:r>
              <a:rPr lang="en-US" sz="2800" dirty="0" err="1" smtClean="0">
                <a:latin typeface="Arial" pitchFamily="34" charset="0"/>
                <a:cs typeface="Arial" pitchFamily="34" charset="0"/>
              </a:rPr>
              <a:t>nhiên</a:t>
            </a:r>
            <a:endParaRPr lang="en-US" sz="2800" dirty="0">
              <a:solidFill>
                <a:srgbClr val="FF0000"/>
              </a:solidFill>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a:latin typeface="Arial" pitchFamily="34" charset="0"/>
                <a:cs typeface="Arial" pitchFamily="34" charset="0"/>
              </a:rPr>
              <a:t>Các</a:t>
            </a:r>
            <a:r>
              <a:rPr lang="en-GB" sz="2800" dirty="0">
                <a:latin typeface="Arial" pitchFamily="34" charset="0"/>
                <a:cs typeface="Arial" pitchFamily="34" charset="0"/>
              </a:rPr>
              <a:t> </a:t>
            </a:r>
            <a:r>
              <a:rPr lang="en-GB" sz="2800" dirty="0" err="1">
                <a:latin typeface="Arial" pitchFamily="34" charset="0"/>
                <a:cs typeface="Arial" pitchFamily="34" charset="0"/>
              </a:rPr>
              <a:t>đóng</a:t>
            </a:r>
            <a:r>
              <a:rPr lang="en-GB" sz="2800" dirty="0">
                <a:latin typeface="Arial" pitchFamily="34" charset="0"/>
                <a:cs typeface="Arial" pitchFamily="34" charset="0"/>
              </a:rPr>
              <a:t> </a:t>
            </a:r>
            <a:r>
              <a:rPr lang="en-GB" sz="2800" dirty="0" err="1">
                <a:latin typeface="Arial" pitchFamily="34" charset="0"/>
                <a:cs typeface="Arial" pitchFamily="34" charset="0"/>
              </a:rPr>
              <a:t>góp</a:t>
            </a:r>
            <a:r>
              <a:rPr lang="en-GB" sz="2800" dirty="0">
                <a:latin typeface="Arial" pitchFamily="34" charset="0"/>
                <a:cs typeface="Arial" pitchFamily="34" charset="0"/>
              </a:rPr>
              <a:t> </a:t>
            </a:r>
            <a:r>
              <a:rPr lang="en-GB" sz="2800" dirty="0" err="1" smtClean="0">
                <a:latin typeface="Arial" pitchFamily="34" charset="0"/>
                <a:cs typeface="Arial" pitchFamily="34" charset="0"/>
              </a:rPr>
              <a:t>chính</a:t>
            </a:r>
            <a:r>
              <a:rPr lang="en-GB" sz="2800" dirty="0" smtClean="0">
                <a:latin typeface="Arial" pitchFamily="34" charset="0"/>
                <a:cs typeface="Arial" pitchFamily="34" charset="0"/>
              </a:rPr>
              <a:t> </a:t>
            </a:r>
            <a:r>
              <a:rPr lang="en-GB" sz="2800" dirty="0" err="1">
                <a:latin typeface="Arial" pitchFamily="34" charset="0"/>
                <a:cs typeface="Arial" pitchFamily="34" charset="0"/>
              </a:rPr>
              <a:t>của</a:t>
            </a:r>
            <a:r>
              <a:rPr lang="en-GB" sz="2800" dirty="0">
                <a:latin typeface="Arial" pitchFamily="34" charset="0"/>
                <a:cs typeface="Arial" pitchFamily="34" charset="0"/>
              </a:rPr>
              <a:t> </a:t>
            </a:r>
            <a:r>
              <a:rPr lang="en-GB" sz="2800" dirty="0" err="1">
                <a:latin typeface="Arial" pitchFamily="34" charset="0"/>
                <a:cs typeface="Arial" pitchFamily="34" charset="0"/>
              </a:rPr>
              <a:t>khóa</a:t>
            </a:r>
            <a:r>
              <a:rPr lang="en-GB" sz="2800" dirty="0">
                <a:latin typeface="Arial" pitchFamily="34" charset="0"/>
                <a:cs typeface="Arial" pitchFamily="34" charset="0"/>
              </a:rPr>
              <a:t> </a:t>
            </a:r>
            <a:r>
              <a:rPr lang="en-GB" sz="2800" dirty="0" err="1">
                <a:latin typeface="Arial" pitchFamily="34" charset="0"/>
                <a:cs typeface="Arial" pitchFamily="34" charset="0"/>
              </a:rPr>
              <a:t>luận</a:t>
            </a:r>
            <a:endParaRPr lang="en-GB" sz="2800" dirty="0">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dirty="0" err="1" smtClean="0">
                <a:latin typeface="Arial" pitchFamily="34" charset="0"/>
                <a:cs typeface="Arial" pitchFamily="34" charset="0"/>
              </a:rPr>
              <a:t>Kết</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luận</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và</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hướng</a:t>
            </a:r>
            <a:r>
              <a:rPr lang="en-GB" sz="2800" dirty="0" smtClean="0">
                <a:latin typeface="Arial" pitchFamily="34" charset="0"/>
                <a:cs typeface="Arial" pitchFamily="34" charset="0"/>
              </a:rPr>
              <a:t> </a:t>
            </a:r>
            <a:r>
              <a:rPr lang="en-GB" sz="2800" dirty="0" err="1">
                <a:latin typeface="Arial" pitchFamily="34" charset="0"/>
                <a:cs typeface="Arial" pitchFamily="34" charset="0"/>
              </a:rPr>
              <a:t>phát</a:t>
            </a:r>
            <a:r>
              <a:rPr lang="en-GB" sz="2800" dirty="0">
                <a:latin typeface="Arial" pitchFamily="34" charset="0"/>
                <a:cs typeface="Arial" pitchFamily="34" charset="0"/>
              </a:rPr>
              <a:t> </a:t>
            </a:r>
            <a:r>
              <a:rPr lang="en-GB" sz="2800" dirty="0" err="1">
                <a:latin typeface="Arial" pitchFamily="34" charset="0"/>
                <a:cs typeface="Arial" pitchFamily="34" charset="0"/>
              </a:rPr>
              <a:t>triển</a:t>
            </a:r>
            <a:endParaRPr lang="en-GB" sz="2800" dirty="0">
              <a:latin typeface="Arial" pitchFamily="34" charset="0"/>
              <a:cs typeface="Arial" pitchFamily="34" charset="0"/>
            </a:endParaRPr>
          </a:p>
        </p:txBody>
      </p:sp>
      <p:sp>
        <p:nvSpPr>
          <p:cNvPr id="9" name="TextBox 8"/>
          <p:cNvSpPr txBox="1"/>
          <p:nvPr/>
        </p:nvSpPr>
        <p:spPr>
          <a:xfrm>
            <a:off x="8079475" y="6338496"/>
            <a:ext cx="301686" cy="369332"/>
          </a:xfrm>
          <a:prstGeom prst="rect">
            <a:avLst/>
          </a:prstGeom>
          <a:noFill/>
        </p:spPr>
        <p:txBody>
          <a:bodyPr wrap="none" rtlCol="0">
            <a:spAutoFit/>
          </a:bodyPr>
          <a:lstStyle/>
          <a:p>
            <a:fld id="{DB6CE8CE-6A53-46D3-A4E4-95EDC24B60B2}" type="slidenum">
              <a:rPr lang="en-US" smtClean="0"/>
              <a:t>6</a:t>
            </a:fld>
            <a:endParaRPr lang="en-US"/>
          </a:p>
        </p:txBody>
      </p:sp>
    </p:spTree>
    <p:extLst>
      <p:ext uri="{BB962C8B-B14F-4D97-AF65-F5344CB8AC3E}">
        <p14:creationId xmlns:p14="http://schemas.microsoft.com/office/powerpoint/2010/main" val="198859890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7</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548656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smtClean="0">
                <a:solidFill>
                  <a:schemeClr val="bg1"/>
                </a:solidFill>
                <a:latin typeface="Arial" panose="020B0604020202020204" pitchFamily="34" charset="0"/>
                <a:cs typeface="Arial" panose="020B0604020202020204" pitchFamily="34" charset="0"/>
              </a:rPr>
              <a:t>GIẢI THUẬT NGẪU NHIÊN</a:t>
            </a:r>
            <a:endParaRPr lang="en-US" sz="3200" b="1" i="1" kern="0">
              <a:solidFill>
                <a:schemeClr val="bg1"/>
              </a:solidFill>
              <a:latin typeface="Arial" panose="020B0604020202020204" pitchFamily="34" charset="0"/>
              <a:cs typeface="Arial" panose="020B0604020202020204" pitchFamily="34" charset="0"/>
            </a:endParaRPr>
          </a:p>
        </p:txBody>
      </p:sp>
      <p:pic>
        <p:nvPicPr>
          <p:cNvPr id="9" name="Picture 8"/>
          <p:cNvPicPr/>
          <p:nvPr/>
        </p:nvPicPr>
        <p:blipFill rotWithShape="1">
          <a:blip r:embed="rId5">
            <a:extLst>
              <a:ext uri="{28A0092B-C50C-407E-A947-70E740481C1C}">
                <a14:useLocalDpi xmlns:a14="http://schemas.microsoft.com/office/drawing/2010/main" val="0"/>
              </a:ext>
            </a:extLst>
          </a:blip>
          <a:srcRect b="5797"/>
          <a:stretch/>
        </p:blipFill>
        <p:spPr bwMode="auto">
          <a:xfrm>
            <a:off x="1831030" y="1650541"/>
            <a:ext cx="4831028" cy="2175186"/>
          </a:xfrm>
          <a:prstGeom prst="rect">
            <a:avLst/>
          </a:prstGeom>
          <a:ln>
            <a:noFill/>
          </a:ln>
          <a:extLst>
            <a:ext uri="{53640926-AAD7-44D8-BBD7-CCE9431645EC}">
              <a14:shadowObscured xmlns:a14="http://schemas.microsoft.com/office/drawing/2010/main"/>
            </a:ext>
          </a:extLst>
        </p:spPr>
      </p:pic>
      <p:sp>
        <p:nvSpPr>
          <p:cNvPr id="10" name="Rectangle 9"/>
          <p:cNvSpPr/>
          <p:nvPr/>
        </p:nvSpPr>
        <p:spPr>
          <a:xfrm>
            <a:off x="286439" y="4142138"/>
            <a:ext cx="8228911" cy="2308324"/>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smtClean="0">
                <a:latin typeface="Arial" pitchFamily="34" charset="0"/>
                <a:cs typeface="Arial" pitchFamily="34" charset="0"/>
              </a:rPr>
              <a:t>G</a:t>
            </a:r>
            <a:r>
              <a:rPr lang="vi-VN" sz="2400" dirty="0" smtClean="0">
                <a:latin typeface="Arial" pitchFamily="34" charset="0"/>
                <a:cs typeface="Arial" pitchFamily="34" charset="0"/>
              </a:rPr>
              <a:t>iải </a:t>
            </a:r>
            <a:r>
              <a:rPr lang="vi-VN" sz="2400" dirty="0">
                <a:latin typeface="Arial" pitchFamily="34" charset="0"/>
                <a:cs typeface="Arial" pitchFamily="34" charset="0"/>
              </a:rPr>
              <a:t>thuật ngẫu </a:t>
            </a:r>
            <a:r>
              <a:rPr lang="vi-VN" sz="2400" dirty="0" smtClean="0">
                <a:latin typeface="Arial" pitchFamily="34" charset="0"/>
                <a:cs typeface="Arial" pitchFamily="34" charset="0"/>
              </a:rPr>
              <a:t>nhiên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a:solidFill>
                  <a:srgbClr val="0041C4"/>
                </a:solidFill>
                <a:latin typeface="Arial" pitchFamily="34" charset="0"/>
                <a:cs typeface="Arial" pitchFamily="34" charset="0"/>
              </a:rPr>
              <a:t>thời</a:t>
            </a:r>
            <a:r>
              <a:rPr lang="en-US" sz="2400" dirty="0">
                <a:solidFill>
                  <a:srgbClr val="0041C4"/>
                </a:solidFill>
                <a:latin typeface="Arial" pitchFamily="34" charset="0"/>
                <a:cs typeface="Arial" pitchFamily="34" charset="0"/>
              </a:rPr>
              <a:t> </a:t>
            </a:r>
            <a:r>
              <a:rPr lang="en-US" sz="2400" dirty="0" err="1">
                <a:solidFill>
                  <a:srgbClr val="0041C4"/>
                </a:solidFill>
                <a:latin typeface="Arial" pitchFamily="34" charset="0"/>
                <a:cs typeface="Arial" pitchFamily="34" charset="0"/>
              </a:rPr>
              <a:t>gian</a:t>
            </a:r>
            <a:r>
              <a:rPr lang="en-US" sz="2400" dirty="0">
                <a:solidFill>
                  <a:srgbClr val="0041C4"/>
                </a:solidFill>
                <a:latin typeface="Arial" pitchFamily="34" charset="0"/>
                <a:cs typeface="Arial" pitchFamily="34" charset="0"/>
              </a:rPr>
              <a:t> </a:t>
            </a:r>
            <a:r>
              <a:rPr lang="en-US" sz="2400" dirty="0" err="1">
                <a:solidFill>
                  <a:srgbClr val="0041C4"/>
                </a:solidFill>
                <a:latin typeface="Arial" pitchFamily="34" charset="0"/>
                <a:cs typeface="Arial" pitchFamily="34" charset="0"/>
              </a:rPr>
              <a:t>chạy</a:t>
            </a:r>
            <a:r>
              <a:rPr lang="en-US" sz="2400" dirty="0">
                <a:solidFill>
                  <a:srgbClr val="0041C4"/>
                </a:solidFill>
                <a:latin typeface="Arial" pitchFamily="34" charset="0"/>
                <a:cs typeface="Arial" pitchFamily="34" charset="0"/>
              </a:rPr>
              <a:t> </a:t>
            </a:r>
            <a:r>
              <a:rPr lang="en-US" sz="2400" dirty="0" err="1">
                <a:solidFill>
                  <a:srgbClr val="0041C4"/>
                </a:solidFill>
                <a:latin typeface="Arial" pitchFamily="34" charset="0"/>
                <a:cs typeface="Arial" pitchFamily="34" charset="0"/>
              </a:rPr>
              <a:t>nhanh</a:t>
            </a:r>
            <a:r>
              <a:rPr lang="en-US" sz="2400" dirty="0">
                <a:solidFill>
                  <a:srgbClr val="0041C4"/>
                </a:solidFill>
                <a:latin typeface="Arial" pitchFamily="34" charset="0"/>
                <a:cs typeface="Arial" pitchFamily="34" charset="0"/>
              </a:rPr>
              <a:t> </a:t>
            </a:r>
            <a:r>
              <a:rPr lang="en-US" sz="2400" dirty="0" err="1">
                <a:solidFill>
                  <a:srgbClr val="0041C4"/>
                </a:solidFill>
                <a:latin typeface="Arial" pitchFamily="34" charset="0"/>
                <a:cs typeface="Arial" pitchFamily="34" charset="0"/>
              </a:rPr>
              <a:t>hơn</a:t>
            </a:r>
            <a:r>
              <a:rPr lang="en-US" sz="2400" dirty="0">
                <a:solidFill>
                  <a:srgbClr val="0041C4"/>
                </a:solidFill>
                <a:latin typeface="Arial" pitchFamily="34" charset="0"/>
                <a:cs typeface="Arial" pitchFamily="34" charset="0"/>
              </a:rPr>
              <a:t>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cổ</a:t>
            </a:r>
            <a:r>
              <a:rPr lang="en-US" sz="2400" dirty="0">
                <a:latin typeface="Arial" pitchFamily="34" charset="0"/>
                <a:cs typeface="Arial" pitchFamily="34" charset="0"/>
              </a:rPr>
              <a:t> </a:t>
            </a:r>
            <a:r>
              <a:rPr lang="en-US" sz="2400" dirty="0" err="1">
                <a:latin typeface="Arial" pitchFamily="34" charset="0"/>
                <a:cs typeface="Arial" pitchFamily="34" charset="0"/>
              </a:rPr>
              <a:t>điển</a:t>
            </a:r>
            <a:r>
              <a:rPr lang="en-US" sz="2400" dirty="0">
                <a:latin typeface="Arial" pitchFamily="34" charset="0"/>
                <a:cs typeface="Arial" pitchFamily="34" charset="0"/>
              </a:rPr>
              <a:t> </a:t>
            </a:r>
            <a:r>
              <a:rPr lang="en-US" sz="2400" dirty="0" err="1">
                <a:latin typeface="Arial" pitchFamily="34" charset="0"/>
                <a:cs typeface="Arial" pitchFamily="34" charset="0"/>
              </a:rPr>
              <a:t>cùng</a:t>
            </a:r>
            <a:r>
              <a:rPr lang="en-US" sz="2400" dirty="0">
                <a:latin typeface="Arial" pitchFamily="34" charset="0"/>
                <a:cs typeface="Arial" pitchFamily="34" charset="0"/>
              </a:rPr>
              <a:t>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bài</a:t>
            </a:r>
            <a:r>
              <a:rPr lang="en-US" sz="2400" dirty="0">
                <a:latin typeface="Arial" pitchFamily="34" charset="0"/>
                <a:cs typeface="Arial" pitchFamily="34" charset="0"/>
              </a:rPr>
              <a:t> </a:t>
            </a:r>
            <a:r>
              <a:rPr lang="en-US" sz="2400" dirty="0" err="1">
                <a:latin typeface="Arial" pitchFamily="34" charset="0"/>
                <a:cs typeface="Arial" pitchFamily="34" charset="0"/>
              </a:rPr>
              <a:t>toán</a:t>
            </a:r>
            <a:r>
              <a:rPr lang="en-US" sz="2400" dirty="0">
                <a:latin typeface="Arial" pitchFamily="34" charset="0"/>
                <a:cs typeface="Arial" pitchFamily="34" charset="0"/>
              </a:rPr>
              <a:t>.</a:t>
            </a:r>
            <a:r>
              <a:rPr lang="vi-VN" sz="2400" dirty="0">
                <a:latin typeface="Arial" pitchFamily="34" charset="0"/>
                <a:cs typeface="Arial" pitchFamily="34" charset="0"/>
              </a:rPr>
              <a:t> </a:t>
            </a:r>
          </a:p>
          <a:p>
            <a:pPr marL="342900" indent="-342900">
              <a:lnSpc>
                <a:spcPct val="150000"/>
              </a:lnSpc>
              <a:buFont typeface="Wingdings" panose="05000000000000000000" pitchFamily="2" charset="2"/>
              <a:buChar char="Ø"/>
            </a:pP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2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thuật</a:t>
            </a:r>
            <a:r>
              <a:rPr lang="en-US" sz="2400" dirty="0" smtClean="0">
                <a:latin typeface="Arial" pitchFamily="34" charset="0"/>
                <a:cs typeface="Arial" pitchFamily="34" charset="0"/>
              </a:rPr>
              <a:t> Monte Carlo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thuật</a:t>
            </a:r>
            <a:r>
              <a:rPr lang="en-US" sz="2400" dirty="0" smtClean="0">
                <a:latin typeface="Arial" pitchFamily="34" charset="0"/>
                <a:cs typeface="Arial" pitchFamily="34" charset="0"/>
              </a:rPr>
              <a:t> Las Vegas.</a:t>
            </a:r>
            <a:endParaRPr lang="vi-VN" sz="2400" dirty="0">
              <a:latin typeface="Arial" pitchFamily="34" charset="0"/>
              <a:cs typeface="Arial" pitchFamily="34" charset="0"/>
            </a:endParaRPr>
          </a:p>
        </p:txBody>
      </p:sp>
      <p:sp>
        <p:nvSpPr>
          <p:cNvPr id="11" name="TextBox 10"/>
          <p:cNvSpPr txBox="1"/>
          <p:nvPr/>
        </p:nvSpPr>
        <p:spPr>
          <a:xfrm>
            <a:off x="8079475" y="6338496"/>
            <a:ext cx="301686" cy="369332"/>
          </a:xfrm>
          <a:prstGeom prst="rect">
            <a:avLst/>
          </a:prstGeom>
          <a:noFill/>
        </p:spPr>
        <p:txBody>
          <a:bodyPr wrap="none" rtlCol="0">
            <a:spAutoFit/>
          </a:bodyPr>
          <a:lstStyle/>
          <a:p>
            <a:fld id="{4C2DD568-0137-4B60-A024-633F146FCCFA}" type="slidenum">
              <a:rPr lang="en-US" smtClean="0"/>
              <a:t>7</a:t>
            </a:fld>
            <a:endParaRPr lang="en-US"/>
          </a:p>
        </p:txBody>
      </p:sp>
    </p:spTree>
    <p:extLst>
      <p:ext uri="{BB962C8B-B14F-4D97-AF65-F5344CB8AC3E}">
        <p14:creationId xmlns:p14="http://schemas.microsoft.com/office/powerpoint/2010/main" val="2069026228"/>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8</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0125" y="1436505"/>
            <a:ext cx="8365225" cy="4302716"/>
          </a:xfrm>
          <a:prstGeom prst="rect">
            <a:avLst/>
          </a:prstGeom>
        </p:spPr>
        <p:txBody>
          <a:bodyPr wrap="square">
            <a:spAutoFit/>
          </a:bodyPr>
          <a:lstStyle/>
          <a:p>
            <a:pPr marL="342900" indent="-342900" algn="just">
              <a:lnSpc>
                <a:spcPct val="160000"/>
              </a:lnSpc>
              <a:buFont typeface="Wingdings" panose="05000000000000000000" pitchFamily="2" charset="2"/>
              <a:buChar char="Ø"/>
            </a:pPr>
            <a:r>
              <a:rPr lang="en-US" sz="2400" b="1" dirty="0" err="1">
                <a:latin typeface="Arial" panose="020B0604020202020204" pitchFamily="34" charset="0"/>
                <a:ea typeface="Times New Roman" panose="02020603050405020304" pitchFamily="18" charset="0"/>
                <a:cs typeface="Arial" panose="020B0604020202020204" pitchFamily="34" charset="0"/>
              </a:rPr>
              <a:t>Giải</a:t>
            </a:r>
            <a:r>
              <a:rPr lang="en-US" sz="2400" b="1" dirty="0">
                <a:latin typeface="Arial" panose="020B0604020202020204" pitchFamily="34" charset="0"/>
                <a:ea typeface="Times New Roman" panose="02020603050405020304" pitchFamily="18" charset="0"/>
                <a:cs typeface="Arial" panose="020B0604020202020204" pitchFamily="34" charset="0"/>
              </a:rPr>
              <a:t> </a:t>
            </a:r>
            <a:r>
              <a:rPr lang="en-US" sz="2400" b="1" dirty="0" err="1">
                <a:latin typeface="Arial" panose="020B0604020202020204" pitchFamily="34" charset="0"/>
                <a:ea typeface="Times New Roman" panose="02020603050405020304" pitchFamily="18" charset="0"/>
                <a:cs typeface="Arial" panose="020B0604020202020204" pitchFamily="34" charset="0"/>
              </a:rPr>
              <a:t>thuật</a:t>
            </a:r>
            <a:r>
              <a:rPr lang="en-US" sz="2400" b="1" dirty="0">
                <a:latin typeface="Arial" panose="020B0604020202020204" pitchFamily="34" charset="0"/>
                <a:ea typeface="Times New Roman" panose="02020603050405020304" pitchFamily="18" charset="0"/>
                <a:cs typeface="Arial" panose="020B0604020202020204" pitchFamily="34" charset="0"/>
              </a:rPr>
              <a:t> Monte Carlo: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một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ngẫu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nhiên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có</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thời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gian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chạy</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luôn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luôn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xác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định</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nhưng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3E6DC2"/>
                </a:solidFill>
                <a:latin typeface="Arial" panose="020B0604020202020204" pitchFamily="34" charset="0"/>
                <a:ea typeface="Times New Roman" panose="02020603050405020304" pitchFamily="18" charset="0"/>
                <a:cs typeface="Arial" panose="020B0604020202020204" pitchFamily="34" charset="0"/>
              </a:rPr>
              <a:t>kết</a:t>
            </a:r>
            <a:r>
              <a:rPr lang="en-US" sz="2400" dirty="0">
                <a:solidFill>
                  <a:srgbClr val="3E6DC2"/>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3E6DC2"/>
                </a:solidFill>
                <a:latin typeface="Arial" panose="020B0604020202020204" pitchFamily="34" charset="0"/>
                <a:ea typeface="Times New Roman" panose="02020603050405020304" pitchFamily="18" charset="0"/>
                <a:cs typeface="Arial" panose="020B0604020202020204" pitchFamily="34" charset="0"/>
              </a:rPr>
              <a:t>quả</a:t>
            </a:r>
            <a:r>
              <a:rPr lang="en-US" sz="2400" dirty="0">
                <a:solidFill>
                  <a:srgbClr val="3E6DC2"/>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3E6DC2"/>
                </a:solidFill>
                <a:latin typeface="Arial" panose="020B0604020202020204" pitchFamily="34" charset="0"/>
                <a:ea typeface="Times New Roman" panose="02020603050405020304" pitchFamily="18" charset="0"/>
                <a:cs typeface="Arial" panose="020B0604020202020204" pitchFamily="34" charset="0"/>
              </a:rPr>
              <a:t>có</a:t>
            </a:r>
            <a:r>
              <a:rPr lang="en-US" sz="2400" dirty="0">
                <a:solidFill>
                  <a:srgbClr val="3E6DC2"/>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3E6DC2"/>
                </a:solidFill>
                <a:latin typeface="Arial" panose="020B0604020202020204" pitchFamily="34" charset="0"/>
                <a:ea typeface="Times New Roman" panose="02020603050405020304" pitchFamily="18" charset="0"/>
                <a:cs typeface="Arial" panose="020B0604020202020204" pitchFamily="34" charset="0"/>
              </a:rPr>
              <a:t>thể</a:t>
            </a:r>
            <a:r>
              <a:rPr lang="en-US" sz="2400" dirty="0">
                <a:solidFill>
                  <a:srgbClr val="3E6DC2"/>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3E6DC2"/>
                </a:solidFill>
                <a:latin typeface="Arial" panose="020B0604020202020204" pitchFamily="34" charset="0"/>
                <a:ea typeface="Times New Roman" panose="02020603050405020304" pitchFamily="18" charset="0"/>
                <a:cs typeface="Arial" panose="020B0604020202020204" pitchFamily="34" charset="0"/>
              </a:rPr>
              <a:t>sai</a:t>
            </a:r>
            <a:r>
              <a:rPr lang="en-US" sz="2400" dirty="0">
                <a:solidFill>
                  <a:srgbClr val="3E6DC2"/>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3E6DC2"/>
                </a:solidFill>
                <a:latin typeface="Arial" panose="020B0604020202020204" pitchFamily="34" charset="0"/>
                <a:ea typeface="Times New Roman" panose="02020603050405020304" pitchFamily="18" charset="0"/>
                <a:cs typeface="Arial" panose="020B0604020202020204" pitchFamily="34" charset="0"/>
              </a:rPr>
              <a:t>với</a:t>
            </a:r>
            <a:r>
              <a:rPr lang="en-US" sz="2400" dirty="0">
                <a:solidFill>
                  <a:srgbClr val="3E6DC2"/>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3E6DC2"/>
                </a:solidFill>
                <a:latin typeface="Arial" panose="020B0604020202020204" pitchFamily="34" charset="0"/>
                <a:ea typeface="Times New Roman" panose="02020603050405020304" pitchFamily="18" charset="0"/>
                <a:cs typeface="Arial" panose="020B0604020202020204" pitchFamily="34" charset="0"/>
              </a:rPr>
              <a:t>một</a:t>
            </a:r>
            <a:r>
              <a:rPr lang="en-US" sz="2400" dirty="0">
                <a:solidFill>
                  <a:srgbClr val="3E6DC2"/>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3E6DC2"/>
                </a:solidFill>
                <a:latin typeface="Arial" panose="020B0604020202020204" pitchFamily="34" charset="0"/>
                <a:ea typeface="Times New Roman" panose="02020603050405020304" pitchFamily="18" charset="0"/>
                <a:cs typeface="Arial" panose="020B0604020202020204" pitchFamily="34" charset="0"/>
              </a:rPr>
              <a:t>xác</a:t>
            </a:r>
            <a:r>
              <a:rPr lang="en-US" sz="2400" dirty="0">
                <a:solidFill>
                  <a:srgbClr val="3E6DC2"/>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3E6DC2"/>
                </a:solidFill>
                <a:latin typeface="Arial" panose="020B0604020202020204" pitchFamily="34" charset="0"/>
                <a:ea typeface="Times New Roman" panose="02020603050405020304" pitchFamily="18" charset="0"/>
                <a:cs typeface="Arial" panose="020B0604020202020204" pitchFamily="34" charset="0"/>
              </a:rPr>
              <a:t>suất</a:t>
            </a:r>
            <a:r>
              <a:rPr lang="en-US" sz="2400" dirty="0">
                <a:solidFill>
                  <a:srgbClr val="3E6DC2"/>
                </a:solidFill>
                <a:latin typeface="Arial" panose="020B0604020202020204" pitchFamily="34" charset="0"/>
                <a:ea typeface="Times New Roman" panose="02020603050405020304" pitchFamily="18" charset="0"/>
                <a:cs typeface="Arial" panose="020B0604020202020204" pitchFamily="34" charset="0"/>
              </a:rPr>
              <a:t> </a:t>
            </a:r>
            <a:r>
              <a:rPr lang="en-US" sz="2400" dirty="0" smtClean="0">
                <a:solidFill>
                  <a:srgbClr val="3E6DC2"/>
                </a:solidFill>
                <a:latin typeface="Arial" panose="020B0604020202020204" pitchFamily="34" charset="0"/>
                <a:ea typeface="Times New Roman" panose="02020603050405020304" pitchFamily="18" charset="0"/>
                <a:cs typeface="Arial" panose="020B0604020202020204" pitchFamily="34" charset="0"/>
              </a:rPr>
              <a:t>(</a:t>
            </a:r>
            <a:r>
              <a:rPr lang="en-US" sz="2400" dirty="0" err="1" smtClean="0">
                <a:solidFill>
                  <a:srgbClr val="3E6DC2"/>
                </a:solidFill>
                <a:latin typeface="Arial" panose="020B0604020202020204" pitchFamily="34" charset="0"/>
                <a:ea typeface="Times New Roman" panose="02020603050405020304" pitchFamily="18" charset="0"/>
                <a:cs typeface="Arial" panose="020B0604020202020204" pitchFamily="34" charset="0"/>
              </a:rPr>
              <a:t>nhỏ</a:t>
            </a:r>
            <a:r>
              <a:rPr lang="en-US" sz="2400" dirty="0" smtClean="0">
                <a:solidFill>
                  <a:srgbClr val="3E6DC2"/>
                </a:solidFill>
                <a:latin typeface="Arial" panose="020B0604020202020204" pitchFamily="34" charset="0"/>
                <a:ea typeface="Times New Roman" panose="02020603050405020304" pitchFamily="18" charset="0"/>
                <a:cs typeface="Arial" panose="020B0604020202020204" pitchFamily="34" charset="0"/>
              </a:rPr>
              <a:t>) </a:t>
            </a:r>
            <a:r>
              <a:rPr lang="en-US" sz="2400" dirty="0" err="1" smtClean="0">
                <a:latin typeface="Arial" panose="020B0604020202020204" pitchFamily="34" charset="0"/>
                <a:ea typeface="Times New Roman" panose="02020603050405020304" pitchFamily="18" charset="0"/>
                <a:cs typeface="Arial" panose="020B0604020202020204" pitchFamily="34" charset="0"/>
              </a:rPr>
              <a:t>nào</a:t>
            </a:r>
            <a:r>
              <a:rPr lang="en-US" sz="2400" dirty="0" smtClean="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đó</a:t>
            </a:r>
            <a:r>
              <a:rPr lang="en-US" sz="2400" dirty="0">
                <a:latin typeface="Arial" panose="020B0604020202020204" pitchFamily="34" charset="0"/>
                <a:ea typeface="Times New Roman" panose="02020603050405020304" pitchFamily="18" charset="0"/>
                <a:cs typeface="Arial" panose="020B0604020202020204" pitchFamily="34" charset="0"/>
              </a:rPr>
              <a:t>.</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60000"/>
              </a:lnSpc>
              <a:buFont typeface="Wingdings" panose="05000000000000000000" pitchFamily="2" charset="2"/>
              <a:buChar char="Ø"/>
            </a:pPr>
            <a:r>
              <a:rPr lang="en-US" sz="2400" dirty="0" err="1">
                <a:latin typeface="Arial" panose="020B0604020202020204" pitchFamily="34" charset="0"/>
                <a:cs typeface="Arial" panose="020B0604020202020204" pitchFamily="34" charset="0"/>
              </a:rPr>
              <a:t>Ví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a:t>
            </a:r>
            <a:r>
              <a:rPr lang="en-US" sz="2400" dirty="0">
                <a:latin typeface="Arial" panose="020B0604020202020204" pitchFamily="34" charset="0"/>
                <a:cs typeface="Arial" panose="020B0604020202020204" pitchFamily="34" charset="0"/>
              </a:rPr>
              <a:t>:</a:t>
            </a:r>
          </a:p>
          <a:p>
            <a:pPr lvl="1"/>
            <a:r>
              <a:rPr lang="en-US" sz="2400" dirty="0" err="1">
                <a:latin typeface="Arial" panose="020B0604020202020204" pitchFamily="34" charset="0"/>
                <a:cs typeface="Arial" panose="020B0604020202020204" pitchFamily="34" charset="0"/>
              </a:rPr>
              <a:t>Findinga_lv</a:t>
            </a:r>
            <a:r>
              <a:rPr lang="en-US" sz="2400" dirty="0">
                <a:latin typeface="Arial" panose="020B0604020202020204" pitchFamily="34" charset="0"/>
                <a:cs typeface="Arial" panose="020B0604020202020204" pitchFamily="34" charset="0"/>
              </a:rPr>
              <a:t>(Array </a:t>
            </a:r>
            <a:r>
              <a:rPr lang="en-US" sz="2400" i="1" dirty="0" err="1">
                <a:latin typeface="Arial" panose="020B0604020202020204" pitchFamily="34" charset="0"/>
                <a:cs typeface="Arial" panose="020B0604020202020204" pitchFamily="34" charset="0"/>
              </a:rPr>
              <a:t>A</a:t>
            </a:r>
            <a:r>
              <a:rPr lang="en-US" sz="2400" dirty="0" err="1" smtClean="0">
                <a:latin typeface="Arial" panose="020B0604020202020204" pitchFamily="34" charset="0"/>
                <a:cs typeface="Arial" panose="020B0604020202020204" pitchFamily="34" charset="0"/>
              </a:rPr>
              <a:t>,</a:t>
            </a:r>
            <a:r>
              <a:rPr lang="en-US" sz="2400" i="1" dirty="0" err="1" smtClean="0">
                <a:latin typeface="Arial" panose="020B0604020202020204" pitchFamily="34" charset="0"/>
                <a:cs typeface="Arial" panose="020B0604020202020204" pitchFamily="34" charset="0"/>
              </a:rPr>
              <a:t>n,k</a:t>
            </a:r>
            <a:r>
              <a:rPr lang="en-US" sz="2400" dirty="0">
                <a:latin typeface="Arial" panose="020B0604020202020204" pitchFamily="34" charset="0"/>
                <a:cs typeface="Arial" panose="020B0604020202020204" pitchFamily="34" charset="0"/>
              </a:rPr>
              <a:t>)</a:t>
            </a:r>
          </a:p>
          <a:p>
            <a:pPr marL="842963" lvl="1" indent="-385763">
              <a:buFont typeface="+mj-lt"/>
              <a:buAutoNum type="arabicPeriod"/>
            </a:pPr>
            <a:r>
              <a:rPr lang="en-US" sz="2400" b="1" dirty="0">
                <a:latin typeface="Arial" panose="020B0604020202020204" pitchFamily="34" charset="0"/>
                <a:cs typeface="Arial" panose="020B0604020202020204" pitchFamily="34" charset="0"/>
              </a:rPr>
              <a:t>for</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 1 </a:t>
            </a:r>
            <a:r>
              <a:rPr lang="en-US" sz="2400" b="1" dirty="0">
                <a:latin typeface="Arial" panose="020B0604020202020204" pitchFamily="34" charset="0"/>
                <a:cs typeface="Arial" panose="020B0604020202020204" pitchFamily="34" charset="0"/>
              </a:rPr>
              <a:t>to</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k</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do</a:t>
            </a:r>
          </a:p>
          <a:p>
            <a:pPr marL="842963" lvl="1" indent="-385763">
              <a:buFont typeface="+mj-lt"/>
              <a:buAutoNum type="arabicPeriod"/>
            </a:pPr>
            <a:r>
              <a:rPr lang="en-US" sz="2400" dirty="0">
                <a:latin typeface="Arial" panose="020B0604020202020204" pitchFamily="34" charset="0"/>
                <a:cs typeface="Arial" panose="020B0604020202020204" pitchFamily="34" charset="0"/>
              </a:rPr>
              <a:t>         Randomly select one element out of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 elements</a:t>
            </a:r>
          </a:p>
          <a:p>
            <a:pPr marL="842963" lvl="1" indent="-385763">
              <a:buFont typeface="+mj-lt"/>
              <a:buAutoNum type="arabicPeriod"/>
            </a:pP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if</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is found</a:t>
            </a:r>
          </a:p>
          <a:p>
            <a:pPr marL="842963" lvl="1" indent="-385763">
              <a:buFont typeface="+mj-lt"/>
              <a:buAutoNum type="arabicPeriod"/>
            </a:pP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then return</a:t>
            </a:r>
            <a:endParaRPr lang="en-US" sz="2400" dirty="0">
              <a:latin typeface="Arial" panose="020B0604020202020204" pitchFamily="34" charset="0"/>
              <a:cs typeface="Arial" panose="020B0604020202020204" pitchFamily="34" charset="0"/>
            </a:endParaRPr>
          </a:p>
        </p:txBody>
      </p:sp>
      <p:sp>
        <p:nvSpPr>
          <p:cNvPr id="12" name="Rectangle 3"/>
          <p:cNvSpPr txBox="1">
            <a:spLocks noChangeArrowheads="1"/>
          </p:cNvSpPr>
          <p:nvPr/>
        </p:nvSpPr>
        <p:spPr>
          <a:xfrm>
            <a:off x="559394" y="345460"/>
            <a:ext cx="589855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GIẢI THUẬT MONTE CARLO</a:t>
            </a:r>
          </a:p>
        </p:txBody>
      </p:sp>
      <p:sp>
        <p:nvSpPr>
          <p:cNvPr id="13" name="TextBox 12"/>
          <p:cNvSpPr txBox="1"/>
          <p:nvPr/>
        </p:nvSpPr>
        <p:spPr>
          <a:xfrm>
            <a:off x="8079475" y="6338496"/>
            <a:ext cx="301686" cy="369332"/>
          </a:xfrm>
          <a:prstGeom prst="rect">
            <a:avLst/>
          </a:prstGeom>
          <a:noFill/>
        </p:spPr>
        <p:txBody>
          <a:bodyPr wrap="none" rtlCol="0">
            <a:spAutoFit/>
          </a:bodyPr>
          <a:lstStyle/>
          <a:p>
            <a:fld id="{61D535C8-C9BD-459D-A6DE-A6A6869A6663}" type="slidenum">
              <a:rPr lang="en-US" smtClean="0"/>
              <a:t>8</a:t>
            </a:fld>
            <a:endParaRPr lang="en-US"/>
          </a:p>
        </p:txBody>
      </p:sp>
    </p:spTree>
    <p:extLst>
      <p:ext uri="{BB962C8B-B14F-4D97-AF65-F5344CB8AC3E}">
        <p14:creationId xmlns:p14="http://schemas.microsoft.com/office/powerpoint/2010/main" val="312924418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9</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0125" y="1707438"/>
            <a:ext cx="8502808" cy="4098558"/>
          </a:xfrm>
          <a:prstGeom prst="rect">
            <a:avLst/>
          </a:prstGeom>
        </p:spPr>
        <p:txBody>
          <a:bodyPr wrap="square">
            <a:spAutoFit/>
          </a:bodyPr>
          <a:lstStyle/>
          <a:p>
            <a:pPr marL="342900" indent="-342900">
              <a:lnSpc>
                <a:spcPct val="150000"/>
              </a:lnSpc>
              <a:spcAft>
                <a:spcPts val="450"/>
              </a:spcAft>
              <a:buFont typeface="Wingdings" panose="05000000000000000000" pitchFamily="2" charset="2"/>
              <a:buChar char="Ø"/>
            </a:pPr>
            <a:r>
              <a:rPr lang="en-US" sz="2400" b="1" dirty="0" err="1">
                <a:latin typeface="Arial" panose="020B0604020202020204" pitchFamily="34" charset="0"/>
                <a:ea typeface="Times New Roman" panose="02020603050405020304" pitchFamily="18" charset="0"/>
                <a:cs typeface="Arial" panose="020B0604020202020204" pitchFamily="34" charset="0"/>
              </a:rPr>
              <a:t>Giải</a:t>
            </a:r>
            <a:r>
              <a:rPr lang="en-US" sz="2400" b="1" dirty="0">
                <a:latin typeface="Arial" panose="020B0604020202020204" pitchFamily="34" charset="0"/>
                <a:ea typeface="Times New Roman" panose="02020603050405020304" pitchFamily="18" charset="0"/>
                <a:cs typeface="Arial" panose="020B0604020202020204" pitchFamily="34" charset="0"/>
              </a:rPr>
              <a:t> </a:t>
            </a:r>
            <a:r>
              <a:rPr lang="en-US" sz="2400" b="1" dirty="0" err="1">
                <a:latin typeface="Arial" panose="020B0604020202020204" pitchFamily="34" charset="0"/>
                <a:ea typeface="Times New Roman" panose="02020603050405020304" pitchFamily="18" charset="0"/>
                <a:cs typeface="Arial" panose="020B0604020202020204" pitchFamily="34" charset="0"/>
              </a:rPr>
              <a:t>thuật</a:t>
            </a:r>
            <a:r>
              <a:rPr lang="en-US" sz="2400" b="1" dirty="0">
                <a:latin typeface="Arial" panose="020B0604020202020204" pitchFamily="34" charset="0"/>
                <a:ea typeface="Times New Roman" panose="02020603050405020304" pitchFamily="18" charset="0"/>
                <a:cs typeface="Arial" panose="020B0604020202020204" pitchFamily="34" charset="0"/>
              </a:rPr>
              <a:t> Las Vegas:</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một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ngẫu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nhiên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41C4"/>
                </a:solidFill>
                <a:latin typeface="Arial" panose="020B0604020202020204" pitchFamily="34" charset="0"/>
                <a:ea typeface="Times New Roman" panose="02020603050405020304" pitchFamily="18" charset="0"/>
                <a:cs typeface="Arial" panose="020B0604020202020204" pitchFamily="34" charset="0"/>
              </a:rPr>
              <a:t>luôn</a:t>
            </a:r>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41C4"/>
                </a:solidFill>
                <a:latin typeface="Arial" panose="020B0604020202020204" pitchFamily="34" charset="0"/>
                <a:ea typeface="Times New Roman" panose="02020603050405020304" pitchFamily="18" charset="0"/>
                <a:cs typeface="Arial" panose="020B0604020202020204" pitchFamily="34" charset="0"/>
              </a:rPr>
              <a:t>đưa</a:t>
            </a:r>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41C4"/>
                </a:solidFill>
                <a:latin typeface="Arial" panose="020B0604020202020204" pitchFamily="34" charset="0"/>
                <a:ea typeface="Times New Roman" panose="02020603050405020304" pitchFamily="18" charset="0"/>
                <a:cs typeface="Arial" panose="020B0604020202020204" pitchFamily="34" charset="0"/>
              </a:rPr>
              <a:t>ra</a:t>
            </a:r>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41C4"/>
                </a:solidFill>
                <a:latin typeface="Arial" panose="020B0604020202020204" pitchFamily="34" charset="0"/>
                <a:ea typeface="Times New Roman" panose="02020603050405020304" pitchFamily="18" charset="0"/>
                <a:cs typeface="Arial" panose="020B0604020202020204" pitchFamily="34" charset="0"/>
              </a:rPr>
              <a:t>kết</a:t>
            </a:r>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41C4"/>
                </a:solidFill>
                <a:latin typeface="Arial" panose="020B0604020202020204" pitchFamily="34" charset="0"/>
                <a:ea typeface="Times New Roman" panose="02020603050405020304" pitchFamily="18" charset="0"/>
                <a:cs typeface="Arial" panose="020B0604020202020204" pitchFamily="34" charset="0"/>
              </a:rPr>
              <a:t>quả</a:t>
            </a:r>
            <a:r>
              <a:rPr lang="en-US" sz="2400" dirty="0">
                <a:solidFill>
                  <a:srgbClr val="0041C4"/>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41C4"/>
                </a:solidFill>
                <a:latin typeface="Arial" panose="020B0604020202020204" pitchFamily="34" charset="0"/>
                <a:ea typeface="Times New Roman" panose="02020603050405020304" pitchFamily="18" charset="0"/>
                <a:cs typeface="Arial" panose="020B0604020202020204" pitchFamily="34" charset="0"/>
              </a:rPr>
              <a:t>đúng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nhưng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thời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gian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chạy</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một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giá</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trị</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ngẫu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nhiên</a:t>
            </a:r>
            <a:r>
              <a:rPr lang="en-US" sz="2400" dirty="0">
                <a:latin typeface="Arial" panose="020B0604020202020204" pitchFamily="34" charset="0"/>
                <a:ea typeface="Times New Roman" panose="02020603050405020304" pitchFamily="18" charset="0"/>
                <a:cs typeface="Arial" panose="020B0604020202020204" pitchFamily="34" charset="0"/>
              </a:rPr>
              <a:t> ở </a:t>
            </a:r>
            <a:r>
              <a:rPr lang="en-US" sz="2400" dirty="0" err="1">
                <a:latin typeface="Arial" panose="020B0604020202020204" pitchFamily="34" charset="0"/>
                <a:ea typeface="Times New Roman" panose="02020603050405020304" pitchFamily="18" charset="0"/>
                <a:cs typeface="Arial" panose="020B0604020202020204" pitchFamily="34" charset="0"/>
              </a:rPr>
              <a:t>mỗi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lần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thực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hiện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khác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nhau</a:t>
            </a:r>
            <a:r>
              <a:rPr lang="en-US" sz="2400" dirty="0">
                <a:latin typeface="Arial" panose="020B0604020202020204" pitchFamily="34" charset="0"/>
                <a:ea typeface="Times New Roman" panose="02020603050405020304" pitchFamily="18" charset="0"/>
                <a:cs typeface="Arial" panose="020B0604020202020204" pitchFamily="34" charset="0"/>
              </a:rPr>
              <a:t>.</a:t>
            </a:r>
          </a:p>
          <a:p>
            <a:pPr marL="342900" indent="-342900">
              <a:lnSpc>
                <a:spcPct val="150000"/>
              </a:lnSpc>
              <a:spcAft>
                <a:spcPts val="450"/>
              </a:spcAft>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Ví</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dụ</a:t>
            </a:r>
            <a:r>
              <a:rPr lang="en-US" sz="2400" dirty="0">
                <a:latin typeface="Arial" panose="020B0604020202020204" pitchFamily="34" charset="0"/>
                <a:ea typeface="Times New Roman" panose="02020603050405020304" pitchFamily="18" charset="0"/>
                <a:cs typeface="Arial" panose="020B0604020202020204" pitchFamily="34" charset="0"/>
              </a:rPr>
              <a:t>:</a:t>
            </a:r>
          </a:p>
          <a:p>
            <a:pPr lvl="1">
              <a:lnSpc>
                <a:spcPct val="150000"/>
              </a:lnSpc>
            </a:pPr>
            <a:r>
              <a:rPr lang="en-US" sz="2400" dirty="0" err="1">
                <a:latin typeface="Arial" panose="020B0604020202020204" pitchFamily="34" charset="0"/>
                <a:cs typeface="Arial" panose="020B0604020202020204" pitchFamily="34" charset="0"/>
              </a:rPr>
              <a:t>Findinga_lv</a:t>
            </a:r>
            <a:r>
              <a:rPr lang="en-US" sz="2400" dirty="0">
                <a:latin typeface="Arial" panose="020B0604020202020204" pitchFamily="34" charset="0"/>
                <a:cs typeface="Arial" panose="020B0604020202020204" pitchFamily="34" charset="0"/>
              </a:rPr>
              <a:t>(Array </a:t>
            </a:r>
            <a:r>
              <a:rPr lang="en-US" sz="2400" i="1" dirty="0" err="1" smtClean="0">
                <a:latin typeface="Arial" panose="020B0604020202020204" pitchFamily="34" charset="0"/>
                <a:cs typeface="Arial" panose="020B0604020202020204" pitchFamily="34" charset="0"/>
              </a:rPr>
              <a:t>A</a:t>
            </a:r>
            <a:r>
              <a:rPr lang="en-US" sz="2400" dirty="0" err="1">
                <a:latin typeface="Arial" panose="020B0604020202020204" pitchFamily="34" charset="0"/>
                <a:cs typeface="Arial" panose="020B0604020202020204" pitchFamily="34" charset="0"/>
              </a:rPr>
              <a:t>,</a:t>
            </a:r>
            <a:r>
              <a:rPr lang="en-US" sz="2400" i="1" dirty="0" err="1" smtClean="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p>
          <a:p>
            <a:pPr marL="842963" lvl="1" indent="-385763">
              <a:lnSpc>
                <a:spcPct val="150000"/>
              </a:lnSpc>
              <a:buFont typeface="+mj-lt"/>
              <a:buAutoNum type="arabicPeriod"/>
            </a:pPr>
            <a:r>
              <a:rPr lang="en-US" sz="2400" b="1" dirty="0">
                <a:latin typeface="Arial" panose="020B0604020202020204" pitchFamily="34" charset="0"/>
                <a:cs typeface="Arial" panose="020B0604020202020204" pitchFamily="34" charset="0"/>
              </a:rPr>
              <a:t>while</a:t>
            </a:r>
            <a:r>
              <a:rPr lang="en-US" sz="2400" dirty="0">
                <a:latin typeface="Arial" panose="020B0604020202020204" pitchFamily="34" charset="0"/>
                <a:cs typeface="Arial" panose="020B0604020202020204" pitchFamily="34" charset="0"/>
              </a:rPr>
              <a:t> (‘a’ is not found)</a:t>
            </a:r>
          </a:p>
          <a:p>
            <a:pPr marL="842963" lvl="1" indent="-385763">
              <a:lnSpc>
                <a:spcPct val="150000"/>
              </a:lnSpc>
              <a:buFont typeface="+mj-lt"/>
              <a:buAutoNum type="arabicPeriod"/>
            </a:pPr>
            <a:r>
              <a:rPr lang="en-US" sz="2400" dirty="0">
                <a:latin typeface="Arial" panose="020B0604020202020204" pitchFamily="34" charset="0"/>
                <a:cs typeface="Arial" panose="020B0604020202020204" pitchFamily="34" charset="0"/>
              </a:rPr>
              <a:t>          Randomly select one element out of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 elements.</a:t>
            </a:r>
          </a:p>
        </p:txBody>
      </p:sp>
      <p:sp>
        <p:nvSpPr>
          <p:cNvPr id="12" name="Rectangle 3"/>
          <p:cNvSpPr txBox="1">
            <a:spLocks noChangeArrowheads="1"/>
          </p:cNvSpPr>
          <p:nvPr/>
        </p:nvSpPr>
        <p:spPr>
          <a:xfrm>
            <a:off x="559394" y="345460"/>
            <a:ext cx="589855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GIẢI THUẬT LAS VEGAS</a:t>
            </a:r>
          </a:p>
        </p:txBody>
      </p:sp>
      <p:sp>
        <p:nvSpPr>
          <p:cNvPr id="8" name="TextBox 7"/>
          <p:cNvSpPr txBox="1"/>
          <p:nvPr/>
        </p:nvSpPr>
        <p:spPr>
          <a:xfrm>
            <a:off x="8079475" y="6338496"/>
            <a:ext cx="301686" cy="369332"/>
          </a:xfrm>
          <a:prstGeom prst="rect">
            <a:avLst/>
          </a:prstGeom>
          <a:noFill/>
        </p:spPr>
        <p:txBody>
          <a:bodyPr wrap="none" rtlCol="0">
            <a:spAutoFit/>
          </a:bodyPr>
          <a:lstStyle/>
          <a:p>
            <a:fld id="{9ADC5492-216F-46C5-A1B0-6BBD139C19FC}" type="slidenum">
              <a:rPr lang="en-US" smtClean="0"/>
              <a:t>9</a:t>
            </a:fld>
            <a:endParaRPr lang="en-US"/>
          </a:p>
        </p:txBody>
      </p:sp>
    </p:spTree>
    <p:extLst>
      <p:ext uri="{BB962C8B-B14F-4D97-AF65-F5344CB8AC3E}">
        <p14:creationId xmlns:p14="http://schemas.microsoft.com/office/powerpoint/2010/main" val="969871392"/>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1868</TotalTime>
  <Words>1961</Words>
  <Application>Microsoft Office PowerPoint</Application>
  <PresentationFormat>On-screen Show (4:3)</PresentationFormat>
  <Paragraphs>280</Paragraphs>
  <Slides>33</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Cambria Math</vt:lpstr>
      <vt:lpstr>Symbol</vt:lpstr>
      <vt:lpstr>Tahoma</vt:lpstr>
      <vt:lpstr>Times New Roman</vt:lpstr>
      <vt:lpstr>Wingdings</vt:lpstr>
      <vt:lpstr>Wingdings 2</vt:lpstr>
      <vt:lpstr>Office Theme</vt:lpstr>
      <vt:lpstr>Nghiên Cứu và Ứng Dụng Các Giải Thuật Ngẫu Nhiên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và Ứng Dụng Giải Thuật Ngẫu Nhiên</dc:title>
  <dc:creator>My Dinh Ngoc Thanh</dc:creator>
  <cp:lastModifiedBy>My Dinh Ngoc Thanh</cp:lastModifiedBy>
  <cp:revision>123</cp:revision>
  <dcterms:created xsi:type="dcterms:W3CDTF">2013-09-22T03:29:18Z</dcterms:created>
  <dcterms:modified xsi:type="dcterms:W3CDTF">2013-10-24T13:09:20Z</dcterms:modified>
</cp:coreProperties>
</file>