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1"/>
  </p:sldMasterIdLst>
  <p:notesMasterIdLst>
    <p:notesMasterId r:id="rId36"/>
  </p:notesMasterIdLst>
  <p:sldIdLst>
    <p:sldId id="282" r:id="rId2"/>
    <p:sldId id="294" r:id="rId3"/>
    <p:sldId id="298" r:id="rId4"/>
    <p:sldId id="287" r:id="rId5"/>
    <p:sldId id="288" r:id="rId6"/>
    <p:sldId id="289" r:id="rId7"/>
    <p:sldId id="291" r:id="rId8"/>
    <p:sldId id="292" r:id="rId9"/>
    <p:sldId id="290" r:id="rId10"/>
    <p:sldId id="293" r:id="rId11"/>
    <p:sldId id="296" r:id="rId12"/>
    <p:sldId id="316" r:id="rId13"/>
    <p:sldId id="295" r:id="rId14"/>
    <p:sldId id="297" r:id="rId15"/>
    <p:sldId id="317"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263"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E5DA"/>
    <a:srgbClr val="244478"/>
    <a:srgbClr val="2B62B9"/>
    <a:srgbClr val="EF5452"/>
    <a:srgbClr val="F8C528"/>
    <a:srgbClr val="C09A24"/>
    <a:srgbClr val="068A85"/>
    <a:srgbClr val="99C27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3874" autoAdjust="0"/>
  </p:normalViewPr>
  <p:slideViewPr>
    <p:cSldViewPr snapToGrid="0" snapToObjects="1">
      <p:cViewPr varScale="1">
        <p:scale>
          <a:sx n="60" d="100"/>
          <a:sy n="60" d="100"/>
        </p:scale>
        <p:origin x="972" y="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DC2CD-8613-D146-8518-AC99D946DF95}"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C4CF9-69BC-034A-86DA-E1DADC6FAF10}" type="slidenum">
              <a:rPr lang="en-US" smtClean="0"/>
              <a:t>‹#›</a:t>
            </a:fld>
            <a:endParaRPr lang="en-US"/>
          </a:p>
        </p:txBody>
      </p:sp>
    </p:spTree>
    <p:extLst>
      <p:ext uri="{BB962C8B-B14F-4D97-AF65-F5344CB8AC3E}">
        <p14:creationId xmlns:p14="http://schemas.microsoft.com/office/powerpoint/2010/main" val="149881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a:t>
            </a:fld>
            <a:endParaRPr lang="en-US"/>
          </a:p>
        </p:txBody>
      </p:sp>
    </p:spTree>
    <p:extLst>
      <p:ext uri="{BB962C8B-B14F-4D97-AF65-F5344CB8AC3E}">
        <p14:creationId xmlns:p14="http://schemas.microsoft.com/office/powerpoint/2010/main" val="2790603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11</a:t>
            </a:fld>
            <a:endParaRPr lang="en-US"/>
          </a:p>
        </p:txBody>
      </p:sp>
    </p:spTree>
    <p:extLst>
      <p:ext uri="{BB962C8B-B14F-4D97-AF65-F5344CB8AC3E}">
        <p14:creationId xmlns:p14="http://schemas.microsoft.com/office/powerpoint/2010/main" val="2140077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13</a:t>
            </a:fld>
            <a:endParaRPr lang="en-US"/>
          </a:p>
        </p:txBody>
      </p:sp>
    </p:spTree>
    <p:extLst>
      <p:ext uri="{BB962C8B-B14F-4D97-AF65-F5344CB8AC3E}">
        <p14:creationId xmlns:p14="http://schemas.microsoft.com/office/powerpoint/2010/main" val="3876321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14</a:t>
            </a:fld>
            <a:endParaRPr lang="en-US"/>
          </a:p>
        </p:txBody>
      </p:sp>
    </p:spTree>
    <p:extLst>
      <p:ext uri="{BB962C8B-B14F-4D97-AF65-F5344CB8AC3E}">
        <p14:creationId xmlns:p14="http://schemas.microsoft.com/office/powerpoint/2010/main" val="85917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33</a:t>
            </a:fld>
            <a:endParaRPr lang="en-US"/>
          </a:p>
        </p:txBody>
      </p:sp>
    </p:spTree>
    <p:extLst>
      <p:ext uri="{BB962C8B-B14F-4D97-AF65-F5344CB8AC3E}">
        <p14:creationId xmlns:p14="http://schemas.microsoft.com/office/powerpoint/2010/main" val="1436347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34</a:t>
            </a:fld>
            <a:endParaRPr lang="en-US"/>
          </a:p>
        </p:txBody>
      </p:sp>
    </p:spTree>
    <p:extLst>
      <p:ext uri="{BB962C8B-B14F-4D97-AF65-F5344CB8AC3E}">
        <p14:creationId xmlns:p14="http://schemas.microsoft.com/office/powerpoint/2010/main" val="1682312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2</a:t>
            </a:fld>
            <a:endParaRPr lang="en-US"/>
          </a:p>
        </p:txBody>
      </p:sp>
    </p:spTree>
    <p:extLst>
      <p:ext uri="{BB962C8B-B14F-4D97-AF65-F5344CB8AC3E}">
        <p14:creationId xmlns:p14="http://schemas.microsoft.com/office/powerpoint/2010/main" val="1359032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4</a:t>
            </a:fld>
            <a:endParaRPr lang="en-US"/>
          </a:p>
        </p:txBody>
      </p:sp>
    </p:spTree>
    <p:extLst>
      <p:ext uri="{BB962C8B-B14F-4D97-AF65-F5344CB8AC3E}">
        <p14:creationId xmlns:p14="http://schemas.microsoft.com/office/powerpoint/2010/main" val="369219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5</a:t>
            </a:fld>
            <a:endParaRPr lang="en-US"/>
          </a:p>
        </p:txBody>
      </p:sp>
    </p:spTree>
    <p:extLst>
      <p:ext uri="{BB962C8B-B14F-4D97-AF65-F5344CB8AC3E}">
        <p14:creationId xmlns:p14="http://schemas.microsoft.com/office/powerpoint/2010/main" val="3265827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6</a:t>
            </a:fld>
            <a:endParaRPr lang="en-US"/>
          </a:p>
        </p:txBody>
      </p:sp>
    </p:spTree>
    <p:extLst>
      <p:ext uri="{BB962C8B-B14F-4D97-AF65-F5344CB8AC3E}">
        <p14:creationId xmlns:p14="http://schemas.microsoft.com/office/powerpoint/2010/main" val="540700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7</a:t>
            </a:fld>
            <a:endParaRPr lang="en-US"/>
          </a:p>
        </p:txBody>
      </p:sp>
    </p:spTree>
    <p:extLst>
      <p:ext uri="{BB962C8B-B14F-4D97-AF65-F5344CB8AC3E}">
        <p14:creationId xmlns:p14="http://schemas.microsoft.com/office/powerpoint/2010/main" val="838658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8</a:t>
            </a:fld>
            <a:endParaRPr lang="en-US"/>
          </a:p>
        </p:txBody>
      </p:sp>
    </p:spTree>
    <p:extLst>
      <p:ext uri="{BB962C8B-B14F-4D97-AF65-F5344CB8AC3E}">
        <p14:creationId xmlns:p14="http://schemas.microsoft.com/office/powerpoint/2010/main" val="1761166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9</a:t>
            </a:fld>
            <a:endParaRPr lang="en-US"/>
          </a:p>
        </p:txBody>
      </p:sp>
    </p:spTree>
    <p:extLst>
      <p:ext uri="{BB962C8B-B14F-4D97-AF65-F5344CB8AC3E}">
        <p14:creationId xmlns:p14="http://schemas.microsoft.com/office/powerpoint/2010/main" val="3010843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EC4CF9-69BC-034A-86DA-E1DADC6FAF10}" type="slidenum">
              <a:rPr lang="en-US" smtClean="0"/>
              <a:t>10</a:t>
            </a:fld>
            <a:endParaRPr lang="en-US"/>
          </a:p>
        </p:txBody>
      </p:sp>
    </p:spTree>
    <p:extLst>
      <p:ext uri="{BB962C8B-B14F-4D97-AF65-F5344CB8AC3E}">
        <p14:creationId xmlns:p14="http://schemas.microsoft.com/office/powerpoint/2010/main" val="1392350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gradFill flip="none" rotWithShape="1">
          <a:gsLst>
            <a:gs pos="0">
              <a:srgbClr val="002060"/>
            </a:gs>
            <a:gs pos="91000">
              <a:schemeClr val="accent1">
                <a:lumMod val="89000"/>
              </a:schemeClr>
            </a:gs>
            <a:gs pos="85000">
              <a:schemeClr val="accent1">
                <a:lumMod val="75000"/>
              </a:schemeClr>
            </a:gs>
            <a:gs pos="9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37A9-8C23-6B4F-88B3-AB73D61B714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76775AE-BCE3-4B41-8ADB-E632DB8DE999}"/>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9092D3-1A80-C841-BE0C-FB3B2449ED61}"/>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id="{320948AB-0BEE-7E40-BCE4-2360F70E6140}"/>
              </a:ext>
            </a:extLst>
          </p:cNvPr>
          <p:cNvSpPr>
            <a:spLocks noGrp="1"/>
          </p:cNvSpPr>
          <p:nvPr>
            <p:ph type="ftr" sz="quarter" idx="11"/>
          </p:nvPr>
        </p:nvSpPr>
        <p:spPr/>
        <p:txBody>
          <a:bodyPr/>
          <a:lstStyle/>
          <a:p>
            <a:r>
              <a:rPr lang="en-US"/>
              <a:t>Subject Name</a:t>
            </a:r>
            <a:endParaRPr lang="en-US" dirty="0"/>
          </a:p>
        </p:txBody>
      </p:sp>
      <p:sp>
        <p:nvSpPr>
          <p:cNvPr id="6" name="Slide Number Placeholder 5">
            <a:extLst>
              <a:ext uri="{FF2B5EF4-FFF2-40B4-BE49-F238E27FC236}">
                <a16:creationId xmlns:a16="http://schemas.microsoft.com/office/drawing/2014/main" id="{9FD03C7E-8755-DA48-8510-BD952A82333E}"/>
              </a:ext>
            </a:extLst>
          </p:cNvPr>
          <p:cNvSpPr>
            <a:spLocks noGrp="1"/>
          </p:cNvSpPr>
          <p:nvPr>
            <p:ph type="sldNum" sz="quarter" idx="12"/>
          </p:nvPr>
        </p:nvSpPr>
        <p:spPr/>
        <p:txBody>
          <a:bodyPr/>
          <a:lstStyle/>
          <a:p>
            <a:fld id="{B9BA5F68-B450-774B-A94B-86322AF8B758}" type="slidenum">
              <a:rPr lang="en-US" smtClean="0"/>
              <a:t>‹#›</a:t>
            </a:fld>
            <a:endParaRPr lang="en-US"/>
          </a:p>
        </p:txBody>
      </p:sp>
      <p:pic>
        <p:nvPicPr>
          <p:cNvPr id="8" name="Picture 7">
            <a:extLst>
              <a:ext uri="{FF2B5EF4-FFF2-40B4-BE49-F238E27FC236}">
                <a16:creationId xmlns:a16="http://schemas.microsoft.com/office/drawing/2014/main" id="{338C6B40-493E-D545-8618-31916324F2BA}"/>
              </a:ext>
            </a:extLst>
          </p:cNvPr>
          <p:cNvPicPr>
            <a:picLocks noChangeAspect="1"/>
          </p:cNvPicPr>
          <p:nvPr/>
        </p:nvPicPr>
        <p:blipFill>
          <a:blip r:embed="rId2"/>
          <a:stretch>
            <a:fillRect/>
          </a:stretch>
        </p:blipFill>
        <p:spPr>
          <a:xfrm>
            <a:off x="414338" y="278924"/>
            <a:ext cx="4600575" cy="843439"/>
          </a:xfrm>
          <a:prstGeom prst="rect">
            <a:avLst/>
          </a:prstGeom>
        </p:spPr>
      </p:pic>
    </p:spTree>
    <p:extLst>
      <p:ext uri="{BB962C8B-B14F-4D97-AF65-F5344CB8AC3E}">
        <p14:creationId xmlns:p14="http://schemas.microsoft.com/office/powerpoint/2010/main" val="99570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21732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150817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2816-FC3E-3244-B2EB-CEB70C88E508}"/>
              </a:ext>
            </a:extLst>
          </p:cNvPr>
          <p:cNvSpPr>
            <a:spLocks noGrp="1"/>
          </p:cNvSpPr>
          <p:nvPr>
            <p:ph type="title"/>
          </p:nvPr>
        </p:nvSpPr>
        <p:spPr>
          <a:xfrm>
            <a:off x="838200" y="263301"/>
            <a:ext cx="10515600" cy="663575"/>
          </a:xfrm>
        </p:spPr>
        <p:txBody>
          <a:bodyPr>
            <a:normAutofit/>
          </a:bodyPr>
          <a:lstStyle>
            <a:lvl1pPr>
              <a:defRPr sz="28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6358429-6D80-3644-9565-0A158FEB660D}"/>
              </a:ext>
            </a:extLst>
          </p:cNvPr>
          <p:cNvSpPr>
            <a:spLocks noGrp="1"/>
          </p:cNvSpPr>
          <p:nvPr>
            <p:ph idx="1"/>
          </p:nvPr>
        </p:nvSpPr>
        <p:spPr>
          <a:xfrm>
            <a:off x="838200" y="1074057"/>
            <a:ext cx="10515600" cy="5128439"/>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A60295-D28D-5342-864C-DFD74E3BF4AC}"/>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id="{20084FDE-39E1-CC43-ADEC-A2E40B807239}"/>
              </a:ext>
            </a:extLst>
          </p:cNvPr>
          <p:cNvSpPr>
            <a:spLocks noGrp="1"/>
          </p:cNvSpPr>
          <p:nvPr>
            <p:ph type="ftr" sz="quarter" idx="11"/>
          </p:nvPr>
        </p:nvSpPr>
        <p:spPr>
          <a:xfrm>
            <a:off x="2365514" y="6356350"/>
            <a:ext cx="7489686" cy="365125"/>
          </a:xfrm>
        </p:spPr>
        <p:txBody>
          <a:bodyPr/>
          <a:lstStyle/>
          <a:p>
            <a:r>
              <a:rPr lang="en-US"/>
              <a:t>Subject Name</a:t>
            </a:r>
          </a:p>
        </p:txBody>
      </p:sp>
      <p:sp>
        <p:nvSpPr>
          <p:cNvPr id="6" name="Slide Number Placeholder 5">
            <a:extLst>
              <a:ext uri="{FF2B5EF4-FFF2-40B4-BE49-F238E27FC236}">
                <a16:creationId xmlns:a16="http://schemas.microsoft.com/office/drawing/2014/main" id="{24CBCC03-BB7B-8F4A-BDC0-0497BB610957}"/>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a:t>
            </a:fld>
            <a:endParaRPr lang="en-US" dirty="0"/>
          </a:p>
        </p:txBody>
      </p:sp>
    </p:spTree>
    <p:extLst>
      <p:ext uri="{BB962C8B-B14F-4D97-AF65-F5344CB8AC3E}">
        <p14:creationId xmlns:p14="http://schemas.microsoft.com/office/powerpoint/2010/main" val="25327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87CA-DEB8-1246-A8A0-FC212DE453AF}"/>
              </a:ext>
            </a:extLst>
          </p:cNvPr>
          <p:cNvSpPr>
            <a:spLocks noGrp="1"/>
          </p:cNvSpPr>
          <p:nvPr>
            <p:ph type="title"/>
          </p:nvPr>
        </p:nvSpPr>
        <p:spPr>
          <a:xfrm>
            <a:off x="831850" y="1709738"/>
            <a:ext cx="10515600" cy="2852737"/>
          </a:xfrm>
        </p:spPr>
        <p:txBody>
          <a:bodyPr anchor="b"/>
          <a:lstStyle>
            <a:lvl1pPr>
              <a:defRPr sz="6000">
                <a:solidFill>
                  <a:srgbClr val="002060"/>
                </a:solidFill>
              </a:defRPr>
            </a:lvl1pPr>
          </a:lstStyle>
          <a:p>
            <a:r>
              <a:rPr lang="en-US"/>
              <a:t>Click to edit Master title style</a:t>
            </a:r>
          </a:p>
        </p:txBody>
      </p:sp>
      <p:sp>
        <p:nvSpPr>
          <p:cNvPr id="3" name="Text Placeholder 2">
            <a:extLst>
              <a:ext uri="{FF2B5EF4-FFF2-40B4-BE49-F238E27FC236}">
                <a16:creationId xmlns:a16="http://schemas.microsoft.com/office/drawing/2014/main" id="{EAA34C65-DEA5-8F4A-A14B-0DF1A1E68918}"/>
              </a:ext>
            </a:extLst>
          </p:cNvPr>
          <p:cNvSpPr>
            <a:spLocks noGrp="1"/>
          </p:cNvSpPr>
          <p:nvPr>
            <p:ph type="body" idx="1"/>
          </p:nvPr>
        </p:nvSpPr>
        <p:spPr>
          <a:xfrm>
            <a:off x="831850" y="4589463"/>
            <a:ext cx="10515600" cy="1500187"/>
          </a:xfrm>
        </p:spPr>
        <p:txBody>
          <a:bodyPr/>
          <a:lstStyle>
            <a:lvl1pPr marL="0" indent="0">
              <a:buNone/>
              <a:defRPr sz="24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FB5CC9-D24D-8D45-94E1-B8A6F082E35A}"/>
              </a:ext>
            </a:extLst>
          </p:cNvPr>
          <p:cNvSpPr>
            <a:spLocks noGrp="1"/>
          </p:cNvSpPr>
          <p:nvPr>
            <p:ph type="dt" sz="half" idx="10"/>
          </p:nvPr>
        </p:nvSpPr>
        <p:spPr>
          <a:xfrm>
            <a:off x="838200" y="6364028"/>
            <a:ext cx="1367971" cy="365125"/>
          </a:xfrm>
        </p:spPr>
        <p:txBody>
          <a:bodyPr/>
          <a:lstStyle/>
          <a:p>
            <a:r>
              <a:rPr lang="en-US"/>
              <a:t>© VTCA</a:t>
            </a:r>
          </a:p>
        </p:txBody>
      </p:sp>
      <p:sp>
        <p:nvSpPr>
          <p:cNvPr id="5" name="Footer Placeholder 4">
            <a:extLst>
              <a:ext uri="{FF2B5EF4-FFF2-40B4-BE49-F238E27FC236}">
                <a16:creationId xmlns:a16="http://schemas.microsoft.com/office/drawing/2014/main" id="{DBD43B7A-936C-F047-BD4A-CCBB3D41F0DF}"/>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96EEEBFE-C4A6-0541-B16A-380D3EAAB96F}"/>
              </a:ext>
            </a:extLst>
          </p:cNvPr>
          <p:cNvSpPr>
            <a:spLocks noGrp="1"/>
          </p:cNvSpPr>
          <p:nvPr>
            <p:ph type="sldNum" sz="quarter" idx="12"/>
          </p:nvPr>
        </p:nvSpPr>
        <p:spPr>
          <a:xfrm>
            <a:off x="10014856" y="6356350"/>
            <a:ext cx="1338943" cy="365125"/>
          </a:xfrm>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457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102A-A1F7-3842-AAEA-F5C7311EA1B8}"/>
              </a:ext>
            </a:extLst>
          </p:cNvPr>
          <p:cNvSpPr>
            <a:spLocks noGrp="1"/>
          </p:cNvSpPr>
          <p:nvPr>
            <p:ph type="title"/>
          </p:nvPr>
        </p:nvSpPr>
        <p:spPr>
          <a:xfrm>
            <a:off x="838200" y="278042"/>
            <a:ext cx="10515600" cy="635000"/>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F08251E2-F43C-F64D-B993-CE6609ED119D}"/>
              </a:ext>
            </a:extLst>
          </p:cNvPr>
          <p:cNvSpPr>
            <a:spLocks noGrp="1"/>
          </p:cNvSpPr>
          <p:nvPr>
            <p:ph sz="half" idx="1"/>
          </p:nvPr>
        </p:nvSpPr>
        <p:spPr>
          <a:xfrm>
            <a:off x="838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704EDDE-EE3F-8F4B-9C7A-83E0406455BE}"/>
              </a:ext>
            </a:extLst>
          </p:cNvPr>
          <p:cNvSpPr>
            <a:spLocks noGrp="1"/>
          </p:cNvSpPr>
          <p:nvPr>
            <p:ph sz="half" idx="2"/>
          </p:nvPr>
        </p:nvSpPr>
        <p:spPr>
          <a:xfrm>
            <a:off x="6172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E9E15ADE-643D-314B-865E-D1A74E171C8E}"/>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id="{7C066CD4-6B44-554D-8C3E-1CC265FA54D3}"/>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id="{5905A39C-E79D-054D-AA55-AE55FBA281B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687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A0EE-3CC4-5243-A94C-6FACDA7F8445}"/>
              </a:ext>
            </a:extLst>
          </p:cNvPr>
          <p:cNvSpPr>
            <a:spLocks noGrp="1"/>
          </p:cNvSpPr>
          <p:nvPr>
            <p:ph type="title"/>
          </p:nvPr>
        </p:nvSpPr>
        <p:spPr>
          <a:xfrm>
            <a:off x="839788" y="263527"/>
            <a:ext cx="10515600" cy="6635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0930389-7090-CD40-BEBF-0637D2031B24}"/>
              </a:ext>
            </a:extLst>
          </p:cNvPr>
          <p:cNvSpPr>
            <a:spLocks noGrp="1"/>
          </p:cNvSpPr>
          <p:nvPr>
            <p:ph type="body" idx="1"/>
          </p:nvPr>
        </p:nvSpPr>
        <p:spPr>
          <a:xfrm>
            <a:off x="836612" y="11978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BABA1-0B0C-5D41-BD03-AF3497DBF438}"/>
              </a:ext>
            </a:extLst>
          </p:cNvPr>
          <p:cNvSpPr>
            <a:spLocks noGrp="1"/>
          </p:cNvSpPr>
          <p:nvPr>
            <p:ph sz="half" idx="2"/>
          </p:nvPr>
        </p:nvSpPr>
        <p:spPr>
          <a:xfrm>
            <a:off x="839788" y="2021796"/>
            <a:ext cx="5157787"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923744A-9292-8949-A87C-3B6979EA7CA4}"/>
              </a:ext>
            </a:extLst>
          </p:cNvPr>
          <p:cNvSpPr>
            <a:spLocks noGrp="1"/>
          </p:cNvSpPr>
          <p:nvPr>
            <p:ph type="body" sz="quarter" idx="3"/>
          </p:nvPr>
        </p:nvSpPr>
        <p:spPr>
          <a:xfrm>
            <a:off x="6194427" y="11978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1ADD4A-DB10-FB4A-A9BA-9D3DB500D4B5}"/>
              </a:ext>
            </a:extLst>
          </p:cNvPr>
          <p:cNvSpPr>
            <a:spLocks noGrp="1"/>
          </p:cNvSpPr>
          <p:nvPr>
            <p:ph sz="quarter" idx="4"/>
          </p:nvPr>
        </p:nvSpPr>
        <p:spPr>
          <a:xfrm>
            <a:off x="6172200" y="2021796"/>
            <a:ext cx="5183188"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7B58B35-25F2-6941-BC63-14140DB153E2}"/>
              </a:ext>
            </a:extLst>
          </p:cNvPr>
          <p:cNvSpPr>
            <a:spLocks noGrp="1"/>
          </p:cNvSpPr>
          <p:nvPr>
            <p:ph type="dt" sz="half" idx="10"/>
          </p:nvPr>
        </p:nvSpPr>
        <p:spPr/>
        <p:txBody>
          <a:bodyPr/>
          <a:lstStyle/>
          <a:p>
            <a:r>
              <a:rPr lang="en-US"/>
              <a:t>© VTCA</a:t>
            </a:r>
          </a:p>
        </p:txBody>
      </p:sp>
      <p:sp>
        <p:nvSpPr>
          <p:cNvPr id="8" name="Footer Placeholder 7">
            <a:extLst>
              <a:ext uri="{FF2B5EF4-FFF2-40B4-BE49-F238E27FC236}">
                <a16:creationId xmlns:a16="http://schemas.microsoft.com/office/drawing/2014/main" id="{7A4CB44E-6D22-DC48-8A79-8CC24323AB88}"/>
              </a:ext>
            </a:extLst>
          </p:cNvPr>
          <p:cNvSpPr>
            <a:spLocks noGrp="1"/>
          </p:cNvSpPr>
          <p:nvPr>
            <p:ph type="ftr" sz="quarter" idx="11"/>
          </p:nvPr>
        </p:nvSpPr>
        <p:spPr/>
        <p:txBody>
          <a:bodyPr/>
          <a:lstStyle/>
          <a:p>
            <a:r>
              <a:rPr lang="en-US"/>
              <a:t>Subject Name</a:t>
            </a:r>
          </a:p>
        </p:txBody>
      </p:sp>
      <p:sp>
        <p:nvSpPr>
          <p:cNvPr id="9" name="Slide Number Placeholder 8">
            <a:extLst>
              <a:ext uri="{FF2B5EF4-FFF2-40B4-BE49-F238E27FC236}">
                <a16:creationId xmlns:a16="http://schemas.microsoft.com/office/drawing/2014/main" id="{14AC1E52-5D18-5A4D-B7CC-7DB931B3D35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96089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8F28-5514-3C4F-8F16-87F0D27BF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8C3861-35A6-C04A-AF18-0494795E52DC}"/>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id="{964A6BF7-1B35-7B45-8465-DA95BDF4F1F8}"/>
              </a:ext>
            </a:extLst>
          </p:cNvPr>
          <p:cNvSpPr>
            <a:spLocks noGrp="1"/>
          </p:cNvSpPr>
          <p:nvPr>
            <p:ph type="ftr" sz="quarter" idx="11"/>
          </p:nvPr>
        </p:nvSpPr>
        <p:spPr/>
        <p:txBody>
          <a:bodyPr/>
          <a:lstStyle/>
          <a:p>
            <a:r>
              <a:rPr lang="en-US"/>
              <a:t>Subject Name</a:t>
            </a:r>
          </a:p>
        </p:txBody>
      </p:sp>
      <p:sp>
        <p:nvSpPr>
          <p:cNvPr id="5" name="Slide Number Placeholder 4">
            <a:extLst>
              <a:ext uri="{FF2B5EF4-FFF2-40B4-BE49-F238E27FC236}">
                <a16:creationId xmlns:a16="http://schemas.microsoft.com/office/drawing/2014/main" id="{182ECE7A-5E3E-FA41-A2CF-2170043C16A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1852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2E6E-C79E-5B49-9FDF-F6705D37C5C7}"/>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BB082-60EA-F742-971F-16B6DC7F2F04}"/>
              </a:ext>
            </a:extLst>
          </p:cNvPr>
          <p:cNvSpPr>
            <a:spLocks noGrp="1"/>
          </p:cNvSpPr>
          <p:nvPr>
            <p:ph idx="1"/>
          </p:nvPr>
        </p:nvSpPr>
        <p:spPr>
          <a:xfrm>
            <a:off x="4943344" y="987425"/>
            <a:ext cx="6408867" cy="5210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D0DA2A8-A776-FA4A-A5B2-6088AA8A5EF7}"/>
              </a:ext>
            </a:extLst>
          </p:cNvPr>
          <p:cNvSpPr>
            <a:spLocks noGrp="1"/>
          </p:cNvSpPr>
          <p:nvPr>
            <p:ph type="body" sz="half" idx="2"/>
          </p:nvPr>
        </p:nvSpPr>
        <p:spPr>
          <a:xfrm>
            <a:off x="839788" y="2057400"/>
            <a:ext cx="3932237" cy="4140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C5211-987C-0E4C-8A65-096CAF941FE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id="{A7EC83AD-025F-B541-9368-2FEDDC6B1D1D}"/>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id="{D0C98FAB-9E39-4442-B432-009E972C220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86297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CED7-2E22-7046-B671-644D9867C310}"/>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37231-3259-8148-A59B-BCA49EE18422}"/>
              </a:ext>
            </a:extLst>
          </p:cNvPr>
          <p:cNvSpPr>
            <a:spLocks noGrp="1"/>
          </p:cNvSpPr>
          <p:nvPr>
            <p:ph type="pic" idx="1"/>
          </p:nvPr>
        </p:nvSpPr>
        <p:spPr>
          <a:xfrm>
            <a:off x="5183188" y="987425"/>
            <a:ext cx="6172200" cy="5203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51F3E8CD-A682-AC45-B9C3-5CB1873728F1}"/>
              </a:ext>
            </a:extLst>
          </p:cNvPr>
          <p:cNvSpPr>
            <a:spLocks noGrp="1"/>
          </p:cNvSpPr>
          <p:nvPr>
            <p:ph type="body" sz="half" idx="2"/>
          </p:nvPr>
        </p:nvSpPr>
        <p:spPr>
          <a:xfrm>
            <a:off x="839788" y="2057400"/>
            <a:ext cx="3932237" cy="41335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DB3D-EBBA-E54E-957D-18F54AC5AE6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id="{EE068683-9DAF-2949-BB77-A0BA807B4E8A}"/>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id="{03031D61-53FD-B847-BC95-73B6763ADD6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788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D9D8-CC86-7E4D-A036-7F666D581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1D8279-4EB5-1B4C-AC96-6DA0B332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71BE1-3E91-AC49-9604-441E4DD3A9C7}"/>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id="{7C5F1837-E4C0-A34F-B38C-CBF0D65B8F14}"/>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AE605FF2-DF89-7143-8050-5F1B7B5C51E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277591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4C0672D-63A5-7F4F-996A-A49C94A186D4}"/>
              </a:ext>
            </a:extLst>
          </p:cNvPr>
          <p:cNvPicPr>
            <a:picLocks noChangeAspect="1"/>
          </p:cNvPicPr>
          <p:nvPr userDrawn="1"/>
        </p:nvPicPr>
        <p:blipFill>
          <a:blip r:embed="rId13"/>
          <a:stretch>
            <a:fillRect/>
          </a:stretch>
        </p:blipFill>
        <p:spPr>
          <a:xfrm>
            <a:off x="-17315" y="345287"/>
            <a:ext cx="12192000" cy="475488"/>
          </a:xfrm>
          <a:prstGeom prst="rect">
            <a:avLst/>
          </a:prstGeom>
        </p:spPr>
      </p:pic>
      <p:sp>
        <p:nvSpPr>
          <p:cNvPr id="2" name="Title Placeholder 1">
            <a:extLst>
              <a:ext uri="{FF2B5EF4-FFF2-40B4-BE49-F238E27FC236}">
                <a16:creationId xmlns:a16="http://schemas.microsoft.com/office/drawing/2014/main" id="{FDEC1233-5907-7143-8A9A-729AB9D49605}"/>
              </a:ext>
            </a:extLst>
          </p:cNvPr>
          <p:cNvSpPr>
            <a:spLocks noGrp="1"/>
          </p:cNvSpPr>
          <p:nvPr>
            <p:ph type="title"/>
          </p:nvPr>
        </p:nvSpPr>
        <p:spPr>
          <a:xfrm>
            <a:off x="838200" y="254955"/>
            <a:ext cx="10515600" cy="6778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C2E4728-1E09-A64F-9A06-2F96BC71F324}"/>
              </a:ext>
            </a:extLst>
          </p:cNvPr>
          <p:cNvSpPr>
            <a:spLocks noGrp="1"/>
          </p:cNvSpPr>
          <p:nvPr>
            <p:ph type="body" idx="1"/>
          </p:nvPr>
        </p:nvSpPr>
        <p:spPr>
          <a:xfrm>
            <a:off x="838200" y="1055881"/>
            <a:ext cx="10515600" cy="51417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14233A-AE14-694A-BB8D-3E28E47EE53A}"/>
              </a:ext>
            </a:extLst>
          </p:cNvPr>
          <p:cNvSpPr>
            <a:spLocks noGrp="1"/>
          </p:cNvSpPr>
          <p:nvPr>
            <p:ph type="dt" sz="half" idx="2"/>
          </p:nvPr>
        </p:nvSpPr>
        <p:spPr>
          <a:xfrm>
            <a:off x="838201" y="6356350"/>
            <a:ext cx="14115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VTC Academy</a:t>
            </a:r>
          </a:p>
        </p:txBody>
      </p:sp>
      <p:sp>
        <p:nvSpPr>
          <p:cNvPr id="5" name="Footer Placeholder 4">
            <a:extLst>
              <a:ext uri="{FF2B5EF4-FFF2-40B4-BE49-F238E27FC236}">
                <a16:creationId xmlns:a16="http://schemas.microsoft.com/office/drawing/2014/main" id="{85E08028-B976-7C44-A1F6-F7265A55443D}"/>
              </a:ext>
            </a:extLst>
          </p:cNvPr>
          <p:cNvSpPr>
            <a:spLocks noGrp="1"/>
          </p:cNvSpPr>
          <p:nvPr>
            <p:ph type="ftr" sz="quarter" idx="3"/>
          </p:nvPr>
        </p:nvSpPr>
        <p:spPr>
          <a:xfrm>
            <a:off x="2365828" y="6356350"/>
            <a:ext cx="748937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Course Introduction</a:t>
            </a:r>
          </a:p>
        </p:txBody>
      </p:sp>
      <p:sp>
        <p:nvSpPr>
          <p:cNvPr id="6" name="Slide Number Placeholder 5">
            <a:extLst>
              <a:ext uri="{FF2B5EF4-FFF2-40B4-BE49-F238E27FC236}">
                <a16:creationId xmlns:a16="http://schemas.microsoft.com/office/drawing/2014/main" id="{1836F93A-8372-7749-B2E4-1B714A6CCF1E}"/>
              </a:ext>
            </a:extLst>
          </p:cNvPr>
          <p:cNvSpPr>
            <a:spLocks noGrp="1"/>
          </p:cNvSpPr>
          <p:nvPr>
            <p:ph type="sldNum" sz="quarter" idx="4"/>
          </p:nvPr>
        </p:nvSpPr>
        <p:spPr>
          <a:xfrm>
            <a:off x="9985828" y="6356350"/>
            <a:ext cx="136797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A5F68-B450-774B-A94B-86322AF8B758}" type="slidenum">
              <a:rPr lang="en-US" smtClean="0"/>
              <a:pPr/>
              <a:t>‹#›</a:t>
            </a:fld>
            <a:endParaRPr lang="en-US"/>
          </a:p>
        </p:txBody>
      </p:sp>
      <p:pic>
        <p:nvPicPr>
          <p:cNvPr id="12" name="Picture 11">
            <a:extLst>
              <a:ext uri="{FF2B5EF4-FFF2-40B4-BE49-F238E27FC236}">
                <a16:creationId xmlns:a16="http://schemas.microsoft.com/office/drawing/2014/main" id="{6402E568-18E6-9A43-8CDC-1DF38DFF6BB5}"/>
              </a:ext>
            </a:extLst>
          </p:cNvPr>
          <p:cNvPicPr>
            <a:picLocks noChangeAspect="1"/>
          </p:cNvPicPr>
          <p:nvPr userDrawn="1"/>
        </p:nvPicPr>
        <p:blipFill>
          <a:blip r:embed="rId14"/>
          <a:stretch>
            <a:fillRect/>
          </a:stretch>
        </p:blipFill>
        <p:spPr>
          <a:xfrm>
            <a:off x="9087694" y="306094"/>
            <a:ext cx="3116019" cy="571270"/>
          </a:xfrm>
          <a:prstGeom prst="rect">
            <a:avLst/>
          </a:prstGeom>
        </p:spPr>
      </p:pic>
    </p:spTree>
    <p:extLst>
      <p:ext uri="{BB962C8B-B14F-4D97-AF65-F5344CB8AC3E}">
        <p14:creationId xmlns:p14="http://schemas.microsoft.com/office/powerpoint/2010/main" val="17806034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91000">
              <a:schemeClr val="accent1">
                <a:lumMod val="89000"/>
              </a:schemeClr>
            </a:gs>
            <a:gs pos="85000">
              <a:schemeClr val="accent1">
                <a:lumMod val="75000"/>
              </a:schemeClr>
            </a:gs>
            <a:gs pos="97000">
              <a:schemeClr val="accent1">
                <a:lumMod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D9EB45-1C59-C541-92E7-6FE421F29085}"/>
              </a:ext>
            </a:extLst>
          </p:cNvPr>
          <p:cNvSpPr>
            <a:spLocks noGrp="1"/>
          </p:cNvSpPr>
          <p:nvPr>
            <p:ph type="ctrTitle"/>
          </p:nvPr>
        </p:nvSpPr>
        <p:spPr>
          <a:xfrm>
            <a:off x="602566" y="1214438"/>
            <a:ext cx="10986868" cy="2387600"/>
          </a:xfrm>
        </p:spPr>
        <p:txBody>
          <a:bodyPr anchor="ctr">
            <a:norm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Pea </a:t>
            </a:r>
            <a:r>
              <a:rPr lang="en-US" dirty="0" err="1">
                <a:latin typeface="Helvetica Neue" panose="02000503000000020004" pitchFamily="2" charset="0"/>
                <a:ea typeface="Helvetica Neue" panose="02000503000000020004" pitchFamily="2" charset="0"/>
                <a:cs typeface="Helvetica Neue" panose="02000503000000020004" pitchFamily="2" charset="0"/>
              </a:rPr>
              <a:t>Cosmestic</a:t>
            </a:r>
            <a:endParaRPr lang="en-US" sz="4800"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8" name="Subtitle 7">
            <a:extLst>
              <a:ext uri="{FF2B5EF4-FFF2-40B4-BE49-F238E27FC236}">
                <a16:creationId xmlns:a16="http://schemas.microsoft.com/office/drawing/2014/main" id="{DA0CEDCB-5CE2-1B41-9D8B-CA0EB9D3BBD7}"/>
              </a:ext>
            </a:extLst>
          </p:cNvPr>
          <p:cNvSpPr>
            <a:spLocks noGrp="1"/>
          </p:cNvSpPr>
          <p:nvPr>
            <p:ph type="subTitle" idx="1"/>
          </p:nvPr>
        </p:nvSpPr>
        <p:spPr>
          <a:xfrm>
            <a:off x="602566" y="3987800"/>
            <a:ext cx="10986867" cy="2387600"/>
          </a:xfrm>
        </p:spPr>
        <p:txBody>
          <a:bodyPr anchor="ctr"/>
          <a:lstStyle/>
          <a:p>
            <a:pPr algn="l"/>
            <a:r>
              <a:rPr lang="en-US" dirty="0">
                <a:latin typeface="Helvetica Neue Thin" panose="020B0403020202020204" pitchFamily="34" charset="0"/>
                <a:ea typeface="Helvetica Neue Thin" panose="020B0403020202020204" pitchFamily="34" charset="0"/>
              </a:rPr>
              <a:t>Class Name:		PF1118</a:t>
            </a:r>
          </a:p>
          <a:p>
            <a:pPr algn="l"/>
            <a:r>
              <a:rPr lang="en-US" dirty="0">
                <a:latin typeface="Helvetica Neue Thin" panose="020B0403020202020204" pitchFamily="34" charset="0"/>
                <a:ea typeface="Helvetica Neue Thin" panose="020B0403020202020204" pitchFamily="34" charset="0"/>
              </a:rPr>
              <a:t>Group Name:	Group 13</a:t>
            </a:r>
          </a:p>
          <a:p>
            <a:pPr algn="l"/>
            <a:r>
              <a:rPr lang="en-US" dirty="0">
                <a:latin typeface="Helvetica Neue Thin" panose="020B0403020202020204" pitchFamily="34" charset="0"/>
                <a:ea typeface="Helvetica Neue Thin" panose="020B0403020202020204" pitchFamily="34" charset="0"/>
              </a:rPr>
              <a:t>Member: 		Đỗ </a:t>
            </a:r>
            <a:r>
              <a:rPr lang="en-US" dirty="0" err="1">
                <a:latin typeface="Helvetica Neue Thin" panose="020B0403020202020204" pitchFamily="34" charset="0"/>
                <a:ea typeface="Helvetica Neue Thin" panose="020B0403020202020204" pitchFamily="34" charset="0"/>
              </a:rPr>
              <a:t>Phương</a:t>
            </a:r>
            <a:r>
              <a:rPr lang="en-US" dirty="0">
                <a:latin typeface="Helvetica Neue Thin" panose="020B0403020202020204" pitchFamily="34" charset="0"/>
                <a:ea typeface="Helvetica Neue Thin" panose="020B0403020202020204" pitchFamily="34" charset="0"/>
              </a:rPr>
              <a:t> Anh</a:t>
            </a:r>
          </a:p>
        </p:txBody>
      </p:sp>
      <p:sp>
        <p:nvSpPr>
          <p:cNvPr id="2" name="Rectangle 1">
            <a:extLst>
              <a:ext uri="{FF2B5EF4-FFF2-40B4-BE49-F238E27FC236}">
                <a16:creationId xmlns:a16="http://schemas.microsoft.com/office/drawing/2014/main" id="{67033BD2-8234-DB79-2690-F78981236FB1}"/>
              </a:ext>
            </a:extLst>
          </p:cNvPr>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202124"/>
                </a:solidFill>
                <a:effectLst/>
                <a:latin typeface="Arial Unicode MS"/>
                <a:ea typeface="inherit"/>
              </a:rPr>
              <a:t>Cosmetics management software</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421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ACTIVITY DIAGRAM : LOGIN</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a:t>Project Name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10</a:t>
            </a:fld>
            <a:endParaRPr lang="en-US" dirty="0"/>
          </a:p>
        </p:txBody>
      </p:sp>
      <p:pic>
        <p:nvPicPr>
          <p:cNvPr id="8197" name="Picture 5">
            <a:extLst>
              <a:ext uri="{FF2B5EF4-FFF2-40B4-BE49-F238E27FC236}">
                <a16:creationId xmlns:a16="http://schemas.microsoft.com/office/drawing/2014/main" id="{FF70CD52-A31D-5A89-1D64-B026ED8FD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996" y="1088447"/>
            <a:ext cx="6471743" cy="499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16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ACTIVITY DIAGRAM : REGISTER</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a:t>Project Name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11</a:t>
            </a:fld>
            <a:endParaRPr lang="en-US" dirty="0"/>
          </a:p>
        </p:txBody>
      </p:sp>
      <p:pic>
        <p:nvPicPr>
          <p:cNvPr id="9218" name="Picture 2">
            <a:extLst>
              <a:ext uri="{FF2B5EF4-FFF2-40B4-BE49-F238E27FC236}">
                <a16:creationId xmlns:a16="http://schemas.microsoft.com/office/drawing/2014/main" id="{D010B0DB-6265-6D02-E52B-EE315BC21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499" y="1195075"/>
            <a:ext cx="7507058" cy="486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44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1B55-0F2C-EAA8-D616-26196F6683E6}"/>
              </a:ext>
            </a:extLst>
          </p:cNvPr>
          <p:cNvSpPr>
            <a:spLocks noGrp="1"/>
          </p:cNvSpPr>
          <p:nvPr>
            <p:ph type="title"/>
          </p:nvPr>
        </p:nvSpPr>
        <p:spPr/>
        <p:txBody>
          <a:bodyPr/>
          <a:lstStyle/>
          <a:p>
            <a:r>
              <a:rPr lang="en-SG" dirty="0"/>
              <a:t>SEARCH PRODUCT</a:t>
            </a:r>
          </a:p>
        </p:txBody>
      </p:sp>
      <p:sp>
        <p:nvSpPr>
          <p:cNvPr id="4" name="Date Placeholder 3">
            <a:extLst>
              <a:ext uri="{FF2B5EF4-FFF2-40B4-BE49-F238E27FC236}">
                <a16:creationId xmlns:a16="http://schemas.microsoft.com/office/drawing/2014/main" id="{CDBC7F6A-3FEF-57FA-90CA-E963B8385260}"/>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0B599682-11A6-8A1F-00AB-FC3AFE5F837A}"/>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7A19B163-8022-8BC9-AF13-86373A68903F}"/>
              </a:ext>
            </a:extLst>
          </p:cNvPr>
          <p:cNvSpPr>
            <a:spLocks noGrp="1"/>
          </p:cNvSpPr>
          <p:nvPr>
            <p:ph type="sldNum" sz="quarter" idx="12"/>
          </p:nvPr>
        </p:nvSpPr>
        <p:spPr/>
        <p:txBody>
          <a:bodyPr/>
          <a:lstStyle/>
          <a:p>
            <a:fld id="{B9BA5F68-B450-774B-A94B-86322AF8B758}" type="slidenum">
              <a:rPr lang="en-US" smtClean="0"/>
              <a:t>12</a:t>
            </a:fld>
            <a:endParaRPr lang="en-US" dirty="0"/>
          </a:p>
        </p:txBody>
      </p:sp>
      <p:pic>
        <p:nvPicPr>
          <p:cNvPr id="1026" name="Picture 2">
            <a:extLst>
              <a:ext uri="{FF2B5EF4-FFF2-40B4-BE49-F238E27FC236}">
                <a16:creationId xmlns:a16="http://schemas.microsoft.com/office/drawing/2014/main" id="{B8AB7DA8-01E3-2E10-373D-90B8150DD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210" y="1158206"/>
            <a:ext cx="6507247" cy="4803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51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ACTIVITY DIAGRAM : SEARCH PRODUCT BY BRAND</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a:t>Project Name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13</a:t>
            </a:fld>
            <a:endParaRPr lang="en-US" dirty="0"/>
          </a:p>
        </p:txBody>
      </p:sp>
      <p:pic>
        <p:nvPicPr>
          <p:cNvPr id="10242" name="Picture 2">
            <a:extLst>
              <a:ext uri="{FF2B5EF4-FFF2-40B4-BE49-F238E27FC236}">
                <a16:creationId xmlns:a16="http://schemas.microsoft.com/office/drawing/2014/main" id="{5E3380C2-CFA4-EDCD-5C0A-4B3931C52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012" y="1139333"/>
            <a:ext cx="5651291" cy="515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48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normAutofit fontScale="90000"/>
          </a:bodyPr>
          <a:lstStyle/>
          <a:p>
            <a:r>
              <a:rPr lang="en-US" dirty="0">
                <a:latin typeface="Helvetica Neue Light" panose="02000403000000020004" pitchFamily="2" charset="0"/>
                <a:ea typeface="Helvetica Neue Light" panose="02000403000000020004" pitchFamily="2" charset="0"/>
              </a:rPr>
              <a:t>ACTIVITY DIAGRAM : LOGIN</a:t>
            </a:r>
            <a:br>
              <a:rPr lang="en-US" dirty="0">
                <a:latin typeface="Helvetica Neue Light" panose="02000403000000020004" pitchFamily="2" charset="0"/>
                <a:ea typeface="Helvetica Neue Light" panose="02000403000000020004" pitchFamily="2" charset="0"/>
              </a:rPr>
            </a:br>
            <a:r>
              <a:rPr lang="en-US" dirty="0">
                <a:latin typeface="Helvetica Neue Light" panose="02000403000000020004" pitchFamily="2" charset="0"/>
                <a:ea typeface="Helvetica Neue Light" panose="02000403000000020004" pitchFamily="2" charset="0"/>
              </a:rPr>
              <a:t>ACTIVITY DIAGRAM : ORDER</a:t>
            </a:r>
            <a:br>
              <a:rPr lang="en-US" dirty="0">
                <a:latin typeface="Helvetica Neue Light" panose="02000403000000020004" pitchFamily="2" charset="0"/>
                <a:ea typeface="Helvetica Neue Light" panose="02000403000000020004" pitchFamily="2" charset="0"/>
              </a:rPr>
            </a:br>
            <a:endParaRPr lang="en-US" dirty="0">
              <a:latin typeface="Helvetica Neue Light" panose="02000403000000020004" pitchFamily="2" charset="0"/>
              <a:ea typeface="Helvetica Neue Light" panose="02000403000000020004" pitchFamily="2" charset="0"/>
            </a:endParaRP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a:t>Project Name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14</a:t>
            </a:fld>
            <a:endParaRPr lang="en-US" dirty="0"/>
          </a:p>
        </p:txBody>
      </p:sp>
      <p:pic>
        <p:nvPicPr>
          <p:cNvPr id="11266" name="Picture 2">
            <a:extLst>
              <a:ext uri="{FF2B5EF4-FFF2-40B4-BE49-F238E27FC236}">
                <a16:creationId xmlns:a16="http://schemas.microsoft.com/office/drawing/2014/main" id="{4E87C03D-7248-55AF-291B-3FC96B2DA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816" y="1189527"/>
            <a:ext cx="6962095" cy="506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68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3075-FCE2-A009-7B3F-5A72F3B9C9ED}"/>
              </a:ext>
            </a:extLst>
          </p:cNvPr>
          <p:cNvSpPr>
            <a:spLocks noGrp="1"/>
          </p:cNvSpPr>
          <p:nvPr>
            <p:ph type="title"/>
          </p:nvPr>
        </p:nvSpPr>
        <p:spPr/>
        <p:txBody>
          <a:bodyPr/>
          <a:lstStyle/>
          <a:p>
            <a:r>
              <a:rPr lang="en-SG" dirty="0"/>
              <a:t>LOG OUT</a:t>
            </a:r>
          </a:p>
        </p:txBody>
      </p:sp>
      <p:sp>
        <p:nvSpPr>
          <p:cNvPr id="4" name="Date Placeholder 3">
            <a:extLst>
              <a:ext uri="{FF2B5EF4-FFF2-40B4-BE49-F238E27FC236}">
                <a16:creationId xmlns:a16="http://schemas.microsoft.com/office/drawing/2014/main" id="{D212A813-388C-17DD-A7C2-B1D79A87C155}"/>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2923DC34-EF7E-0710-44D2-EEEEB1260B79}"/>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391438F5-C727-FEC8-1B7F-DE59CCCE76F1}"/>
              </a:ext>
            </a:extLst>
          </p:cNvPr>
          <p:cNvSpPr>
            <a:spLocks noGrp="1"/>
          </p:cNvSpPr>
          <p:nvPr>
            <p:ph type="sldNum" sz="quarter" idx="12"/>
          </p:nvPr>
        </p:nvSpPr>
        <p:spPr/>
        <p:txBody>
          <a:bodyPr/>
          <a:lstStyle/>
          <a:p>
            <a:fld id="{B9BA5F68-B450-774B-A94B-86322AF8B758}" type="slidenum">
              <a:rPr lang="en-US" smtClean="0"/>
              <a:t>15</a:t>
            </a:fld>
            <a:endParaRPr lang="en-US" dirty="0"/>
          </a:p>
        </p:txBody>
      </p:sp>
      <p:sp>
        <p:nvSpPr>
          <p:cNvPr id="7" name="Rectangle 2">
            <a:extLst>
              <a:ext uri="{FF2B5EF4-FFF2-40B4-BE49-F238E27FC236}">
                <a16:creationId xmlns:a16="http://schemas.microsoft.com/office/drawing/2014/main" id="{70C01CE9-18B5-AD1A-BF0C-75B4831DE7AB}"/>
              </a:ext>
            </a:extLst>
          </p:cNvPr>
          <p:cNvSpPr>
            <a:spLocks noChangeArrowheads="1"/>
          </p:cNvSpPr>
          <p:nvPr/>
        </p:nvSpPr>
        <p:spPr bwMode="auto">
          <a:xfrm>
            <a:off x="2743200" y="2608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SG"/>
          </a:p>
        </p:txBody>
      </p:sp>
      <p:pic>
        <p:nvPicPr>
          <p:cNvPr id="2049" name="Picture 1">
            <a:extLst>
              <a:ext uri="{FF2B5EF4-FFF2-40B4-BE49-F238E27FC236}">
                <a16:creationId xmlns:a16="http://schemas.microsoft.com/office/drawing/2014/main" id="{7676BFEE-7D33-1D43-D947-2836631C9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354" y="1917685"/>
            <a:ext cx="8380715" cy="302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3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B1F62-C383-FA5F-D769-C6DDB232224D}"/>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UI DESIGN: </a:t>
            </a:r>
            <a:endParaRPr lang="en-SG" dirty="0"/>
          </a:p>
        </p:txBody>
      </p:sp>
      <p:sp>
        <p:nvSpPr>
          <p:cNvPr id="4" name="Date Placeholder 3">
            <a:extLst>
              <a:ext uri="{FF2B5EF4-FFF2-40B4-BE49-F238E27FC236}">
                <a16:creationId xmlns:a16="http://schemas.microsoft.com/office/drawing/2014/main" id="{CC4A7EF8-032A-C41A-1F97-65EA48164DA0}"/>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04A84020-5095-12AA-2A08-A4803CD0C5F6}"/>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DB73C1EB-7794-7B74-DD4F-A089526AE23A}"/>
              </a:ext>
            </a:extLst>
          </p:cNvPr>
          <p:cNvSpPr>
            <a:spLocks noGrp="1"/>
          </p:cNvSpPr>
          <p:nvPr>
            <p:ph type="sldNum" sz="quarter" idx="12"/>
          </p:nvPr>
        </p:nvSpPr>
        <p:spPr/>
        <p:txBody>
          <a:bodyPr/>
          <a:lstStyle/>
          <a:p>
            <a:fld id="{B9BA5F68-B450-774B-A94B-86322AF8B758}" type="slidenum">
              <a:rPr lang="en-US" smtClean="0"/>
              <a:t>16</a:t>
            </a:fld>
            <a:endParaRPr lang="en-US" dirty="0"/>
          </a:p>
        </p:txBody>
      </p:sp>
      <p:pic>
        <p:nvPicPr>
          <p:cNvPr id="12291" name="Picture 1">
            <a:extLst>
              <a:ext uri="{FF2B5EF4-FFF2-40B4-BE49-F238E27FC236}">
                <a16:creationId xmlns:a16="http://schemas.microsoft.com/office/drawing/2014/main" id="{D17950E1-5A07-1796-0C85-C49ED4DDC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83" y="2357963"/>
            <a:ext cx="3867754" cy="389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21F9C282-1A5A-8D70-A54D-C9215D8E75C4}"/>
              </a:ext>
            </a:extLst>
          </p:cNvPr>
          <p:cNvSpPr txBox="1"/>
          <p:nvPr/>
        </p:nvSpPr>
        <p:spPr>
          <a:xfrm>
            <a:off x="491319" y="1296537"/>
            <a:ext cx="2101756" cy="461665"/>
          </a:xfrm>
          <a:prstGeom prst="rect">
            <a:avLst/>
          </a:prstGeom>
          <a:noFill/>
        </p:spPr>
        <p:txBody>
          <a:bodyPr wrap="square" rtlCol="0">
            <a:spAutoFit/>
          </a:bodyPr>
          <a:lstStyle/>
          <a:p>
            <a:r>
              <a:rPr lang="en-SG" sz="2400" b="1" dirty="0">
                <a:latin typeface="Helvetica Neue Light" panose="02000403000000020004"/>
              </a:rPr>
              <a:t>1. MAIN MENU</a:t>
            </a:r>
          </a:p>
        </p:txBody>
      </p:sp>
      <p:pic>
        <p:nvPicPr>
          <p:cNvPr id="12292" name="Picture 1">
            <a:extLst>
              <a:ext uri="{FF2B5EF4-FFF2-40B4-BE49-F238E27FC236}">
                <a16:creationId xmlns:a16="http://schemas.microsoft.com/office/drawing/2014/main" id="{C4E70670-54C6-84A5-0174-9F64C3D5E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669" y="1982944"/>
            <a:ext cx="548640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997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B5C6-72E2-F0F3-485F-0DE1BF1FA461}"/>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UI DESIGN</a:t>
            </a:r>
            <a:endParaRPr lang="en-SG" dirty="0"/>
          </a:p>
        </p:txBody>
      </p:sp>
      <p:sp>
        <p:nvSpPr>
          <p:cNvPr id="4" name="Date Placeholder 3">
            <a:extLst>
              <a:ext uri="{FF2B5EF4-FFF2-40B4-BE49-F238E27FC236}">
                <a16:creationId xmlns:a16="http://schemas.microsoft.com/office/drawing/2014/main" id="{B1C1A19A-D8C1-FED0-1897-64E0027E16CF}"/>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BCBBDC97-9E22-CEE0-77F8-F51DC410879A}"/>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662EDD85-D7A3-DA04-DB1C-730FDFDC659F}"/>
              </a:ext>
            </a:extLst>
          </p:cNvPr>
          <p:cNvSpPr>
            <a:spLocks noGrp="1"/>
          </p:cNvSpPr>
          <p:nvPr>
            <p:ph type="sldNum" sz="quarter" idx="12"/>
          </p:nvPr>
        </p:nvSpPr>
        <p:spPr/>
        <p:txBody>
          <a:bodyPr/>
          <a:lstStyle/>
          <a:p>
            <a:fld id="{B9BA5F68-B450-774B-A94B-86322AF8B758}" type="slidenum">
              <a:rPr lang="en-US" smtClean="0"/>
              <a:t>17</a:t>
            </a:fld>
            <a:endParaRPr lang="en-US" dirty="0"/>
          </a:p>
        </p:txBody>
      </p:sp>
      <p:pic>
        <p:nvPicPr>
          <p:cNvPr id="13314" name="Picture 1">
            <a:extLst>
              <a:ext uri="{FF2B5EF4-FFF2-40B4-BE49-F238E27FC236}">
                <a16:creationId xmlns:a16="http://schemas.microsoft.com/office/drawing/2014/main" id="{2BF62A8E-38F9-1D34-3240-3C7481657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05" y="2047164"/>
            <a:ext cx="4812461" cy="407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7C591FC-7B64-9E8C-2A7D-F60904EFCFCC}"/>
              </a:ext>
            </a:extLst>
          </p:cNvPr>
          <p:cNvSpPr txBox="1"/>
          <p:nvPr/>
        </p:nvSpPr>
        <p:spPr>
          <a:xfrm>
            <a:off x="272955" y="1323833"/>
            <a:ext cx="2092559" cy="461665"/>
          </a:xfrm>
          <a:prstGeom prst="rect">
            <a:avLst/>
          </a:prstGeom>
          <a:noFill/>
        </p:spPr>
        <p:txBody>
          <a:bodyPr wrap="square" rtlCol="0">
            <a:spAutoFit/>
          </a:bodyPr>
          <a:lstStyle/>
          <a:p>
            <a:r>
              <a:rPr lang="en-SG" sz="2400" b="1" dirty="0">
                <a:latin typeface="Helvetica Neue Light" panose="02000403000000020004"/>
              </a:rPr>
              <a:t>2. REGISTER</a:t>
            </a:r>
          </a:p>
        </p:txBody>
      </p:sp>
      <p:pic>
        <p:nvPicPr>
          <p:cNvPr id="13315" name="Picture 1">
            <a:extLst>
              <a:ext uri="{FF2B5EF4-FFF2-40B4-BE49-F238E27FC236}">
                <a16:creationId xmlns:a16="http://schemas.microsoft.com/office/drawing/2014/main" id="{F758637D-3354-EE1E-CE7B-614DF795A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773" y="2047164"/>
            <a:ext cx="4959026" cy="407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59349683-B12C-BDC7-560B-4EA66359948D}"/>
              </a:ext>
            </a:extLst>
          </p:cNvPr>
          <p:cNvSpPr txBox="1"/>
          <p:nvPr/>
        </p:nvSpPr>
        <p:spPr>
          <a:xfrm>
            <a:off x="6394773" y="1554665"/>
            <a:ext cx="2599102" cy="369332"/>
          </a:xfrm>
          <a:prstGeom prst="rect">
            <a:avLst/>
          </a:prstGeom>
          <a:noFill/>
        </p:spPr>
        <p:txBody>
          <a:bodyPr wrap="square" rtlCol="0">
            <a:spAutoFit/>
          </a:bodyPr>
          <a:lstStyle/>
          <a:p>
            <a:r>
              <a:rPr lang="en-SG" dirty="0"/>
              <a:t>3. MENU SELLER</a:t>
            </a:r>
          </a:p>
        </p:txBody>
      </p:sp>
    </p:spTree>
    <p:extLst>
      <p:ext uri="{BB962C8B-B14F-4D97-AF65-F5344CB8AC3E}">
        <p14:creationId xmlns:p14="http://schemas.microsoft.com/office/powerpoint/2010/main" val="174132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D3A8-A3DF-A01C-7CE6-A6B14EC5269F}"/>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UI DESIGN</a:t>
            </a:r>
            <a:endParaRPr lang="en-SG" dirty="0"/>
          </a:p>
        </p:txBody>
      </p:sp>
      <p:sp>
        <p:nvSpPr>
          <p:cNvPr id="4" name="Date Placeholder 3">
            <a:extLst>
              <a:ext uri="{FF2B5EF4-FFF2-40B4-BE49-F238E27FC236}">
                <a16:creationId xmlns:a16="http://schemas.microsoft.com/office/drawing/2014/main" id="{7504B10E-734F-B2CF-D092-EED09D41ACAD}"/>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8BCD79FD-ACC8-FF13-E9E9-E6284264E2DF}"/>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DC574F83-892D-F362-A5A1-70573DDD0145}"/>
              </a:ext>
            </a:extLst>
          </p:cNvPr>
          <p:cNvSpPr>
            <a:spLocks noGrp="1"/>
          </p:cNvSpPr>
          <p:nvPr>
            <p:ph type="sldNum" sz="quarter" idx="12"/>
          </p:nvPr>
        </p:nvSpPr>
        <p:spPr/>
        <p:txBody>
          <a:bodyPr/>
          <a:lstStyle/>
          <a:p>
            <a:fld id="{B9BA5F68-B450-774B-A94B-86322AF8B758}" type="slidenum">
              <a:rPr lang="en-US" smtClean="0"/>
              <a:t>18</a:t>
            </a:fld>
            <a:endParaRPr lang="en-US" dirty="0"/>
          </a:p>
        </p:txBody>
      </p:sp>
      <p:pic>
        <p:nvPicPr>
          <p:cNvPr id="14338" name="Picture 1">
            <a:extLst>
              <a:ext uri="{FF2B5EF4-FFF2-40B4-BE49-F238E27FC236}">
                <a16:creationId xmlns:a16="http://schemas.microsoft.com/office/drawing/2014/main" id="{363D06C0-D906-6682-072E-875584C5E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529" y="1441934"/>
            <a:ext cx="3459969" cy="491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0D39E813-D17D-7E54-CA3C-1369EAD98380}"/>
              </a:ext>
            </a:extLst>
          </p:cNvPr>
          <p:cNvSpPr txBox="1"/>
          <p:nvPr/>
        </p:nvSpPr>
        <p:spPr>
          <a:xfrm>
            <a:off x="635529" y="926876"/>
            <a:ext cx="2476161" cy="461665"/>
          </a:xfrm>
          <a:prstGeom prst="rect">
            <a:avLst/>
          </a:prstGeom>
          <a:noFill/>
        </p:spPr>
        <p:txBody>
          <a:bodyPr wrap="square" rtlCol="0">
            <a:spAutoFit/>
          </a:bodyPr>
          <a:lstStyle/>
          <a:p>
            <a:r>
              <a:rPr lang="en-SG" sz="2400" dirty="0">
                <a:latin typeface="Helvetica Neue Light" panose="02000403000000020004"/>
              </a:rPr>
              <a:t>3. ADD PRODUCT</a:t>
            </a:r>
          </a:p>
        </p:txBody>
      </p:sp>
      <p:pic>
        <p:nvPicPr>
          <p:cNvPr id="14339" name="Picture 1">
            <a:extLst>
              <a:ext uri="{FF2B5EF4-FFF2-40B4-BE49-F238E27FC236}">
                <a16:creationId xmlns:a16="http://schemas.microsoft.com/office/drawing/2014/main" id="{24C286DD-C6C8-6F4D-B2A5-3DF2630F0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781" y="1895989"/>
            <a:ext cx="54864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0AED90A6-EC88-2086-0AEC-8973034B5186}"/>
              </a:ext>
            </a:extLst>
          </p:cNvPr>
          <p:cNvSpPr txBox="1"/>
          <p:nvPr/>
        </p:nvSpPr>
        <p:spPr>
          <a:xfrm>
            <a:off x="6804517" y="936394"/>
            <a:ext cx="3050683" cy="461665"/>
          </a:xfrm>
          <a:prstGeom prst="rect">
            <a:avLst/>
          </a:prstGeom>
          <a:noFill/>
        </p:spPr>
        <p:txBody>
          <a:bodyPr wrap="square" rtlCol="0">
            <a:spAutoFit/>
          </a:bodyPr>
          <a:lstStyle/>
          <a:p>
            <a:r>
              <a:rPr lang="en-SG" sz="2400" dirty="0">
                <a:latin typeface="Helvetica Neue Light" panose="02000403000000020004"/>
              </a:rPr>
              <a:t>4. UPDATE PRODUCT</a:t>
            </a:r>
          </a:p>
        </p:txBody>
      </p:sp>
    </p:spTree>
    <p:extLst>
      <p:ext uri="{BB962C8B-B14F-4D97-AF65-F5344CB8AC3E}">
        <p14:creationId xmlns:p14="http://schemas.microsoft.com/office/powerpoint/2010/main" val="2632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750A-FAF5-12AE-D9F2-459F46FF17BF}"/>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UI DESIGN</a:t>
            </a:r>
            <a:endParaRPr lang="en-SG" dirty="0"/>
          </a:p>
        </p:txBody>
      </p:sp>
      <p:sp>
        <p:nvSpPr>
          <p:cNvPr id="4" name="Date Placeholder 3">
            <a:extLst>
              <a:ext uri="{FF2B5EF4-FFF2-40B4-BE49-F238E27FC236}">
                <a16:creationId xmlns:a16="http://schemas.microsoft.com/office/drawing/2014/main" id="{9869343F-98AC-8FC0-4266-357D48A0CE7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FA7691C0-5FE1-3CD1-BA0C-0E3F4EAE9493}"/>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78C53514-A43C-2A5A-B602-64EC836E5243}"/>
              </a:ext>
            </a:extLst>
          </p:cNvPr>
          <p:cNvSpPr>
            <a:spLocks noGrp="1"/>
          </p:cNvSpPr>
          <p:nvPr>
            <p:ph type="sldNum" sz="quarter" idx="12"/>
          </p:nvPr>
        </p:nvSpPr>
        <p:spPr/>
        <p:txBody>
          <a:bodyPr/>
          <a:lstStyle/>
          <a:p>
            <a:fld id="{B9BA5F68-B450-774B-A94B-86322AF8B758}" type="slidenum">
              <a:rPr lang="en-US" smtClean="0"/>
              <a:t>19</a:t>
            </a:fld>
            <a:endParaRPr lang="en-US" dirty="0"/>
          </a:p>
        </p:txBody>
      </p:sp>
      <p:pic>
        <p:nvPicPr>
          <p:cNvPr id="15362" name="Picture 1">
            <a:extLst>
              <a:ext uri="{FF2B5EF4-FFF2-40B4-BE49-F238E27FC236}">
                <a16:creationId xmlns:a16="http://schemas.microsoft.com/office/drawing/2014/main" id="{C72F0C14-1DB7-C034-28C1-7E89FBCEE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61611"/>
            <a:ext cx="5825986" cy="2814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1">
            <a:extLst>
              <a:ext uri="{FF2B5EF4-FFF2-40B4-BE49-F238E27FC236}">
                <a16:creationId xmlns:a16="http://schemas.microsoft.com/office/drawing/2014/main" id="{6C5EF013-1E40-8175-2063-C97D26FA0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745" y="3180200"/>
            <a:ext cx="4012055" cy="18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72DF858-5130-5DC7-3E9A-DC3906FDF511}"/>
              </a:ext>
            </a:extLst>
          </p:cNvPr>
          <p:cNvSpPr txBox="1"/>
          <p:nvPr/>
        </p:nvSpPr>
        <p:spPr>
          <a:xfrm>
            <a:off x="1555844" y="1337481"/>
            <a:ext cx="3821375" cy="461665"/>
          </a:xfrm>
          <a:prstGeom prst="rect">
            <a:avLst/>
          </a:prstGeom>
          <a:noFill/>
        </p:spPr>
        <p:txBody>
          <a:bodyPr wrap="square" rtlCol="0">
            <a:spAutoFit/>
          </a:bodyPr>
          <a:lstStyle/>
          <a:p>
            <a:r>
              <a:rPr lang="en-SG" sz="2400" dirty="0">
                <a:latin typeface="Helvetica Neue Light" panose="02000403000000020004"/>
              </a:rPr>
              <a:t>5. DISPLAY PRODUCT</a:t>
            </a:r>
          </a:p>
        </p:txBody>
      </p:sp>
      <p:sp>
        <p:nvSpPr>
          <p:cNvPr id="8" name="TextBox 7">
            <a:extLst>
              <a:ext uri="{FF2B5EF4-FFF2-40B4-BE49-F238E27FC236}">
                <a16:creationId xmlns:a16="http://schemas.microsoft.com/office/drawing/2014/main" id="{AFFE54D0-45CD-098A-F154-C1FF99E70C37}"/>
              </a:ext>
            </a:extLst>
          </p:cNvPr>
          <p:cNvSpPr txBox="1"/>
          <p:nvPr/>
        </p:nvSpPr>
        <p:spPr>
          <a:xfrm>
            <a:off x="7784728" y="1327611"/>
            <a:ext cx="3126088" cy="461665"/>
          </a:xfrm>
          <a:prstGeom prst="rect">
            <a:avLst/>
          </a:prstGeom>
          <a:noFill/>
        </p:spPr>
        <p:txBody>
          <a:bodyPr wrap="square" rtlCol="0">
            <a:spAutoFit/>
          </a:bodyPr>
          <a:lstStyle/>
          <a:p>
            <a:r>
              <a:rPr lang="en-SG" sz="2400" dirty="0">
                <a:latin typeface="Helvetica Neue Light" panose="02000403000000020004"/>
              </a:rPr>
              <a:t>6.CHECK ORDER</a:t>
            </a:r>
          </a:p>
        </p:txBody>
      </p:sp>
    </p:spTree>
    <p:extLst>
      <p:ext uri="{BB962C8B-B14F-4D97-AF65-F5344CB8AC3E}">
        <p14:creationId xmlns:p14="http://schemas.microsoft.com/office/powerpoint/2010/main" val="163603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Thin"/>
                <a:ea typeface="Helvetica Neue Light" panose="02000403000000020004" pitchFamily="2" charset="0"/>
              </a:rPr>
              <a:t>Introduction to Project</a:t>
            </a:r>
          </a:p>
        </p:txBody>
      </p:sp>
      <p:sp>
        <p:nvSpPr>
          <p:cNvPr id="3" name="Content Placeholder 2">
            <a:extLst>
              <a:ext uri="{FF2B5EF4-FFF2-40B4-BE49-F238E27FC236}">
                <a16:creationId xmlns:a16="http://schemas.microsoft.com/office/drawing/2014/main" id="{21309EEA-748E-1B4D-9BA2-2ADAA2FBB16C}"/>
              </a:ext>
            </a:extLst>
          </p:cNvPr>
          <p:cNvSpPr>
            <a:spLocks noGrp="1"/>
          </p:cNvSpPr>
          <p:nvPr>
            <p:ph idx="1"/>
          </p:nvPr>
        </p:nvSpPr>
        <p:spPr>
          <a:xfrm>
            <a:off x="-3080442" y="2851669"/>
            <a:ext cx="6710373" cy="2797039"/>
          </a:xfrm>
        </p:spPr>
        <p:txBody>
          <a:bodyPr>
            <a:normAutofit/>
          </a:bodyPr>
          <a:lstStyle/>
          <a:p>
            <a:endParaRPr lang="en-US" sz="2400" dirty="0">
              <a:latin typeface="Helvetica Neue Light" panose="02000403000000020004" pitchFamily="2" charset="0"/>
              <a:ea typeface="Helvetica Neue Light" panose="02000403000000020004" pitchFamily="2" charset="0"/>
            </a:endParaRPr>
          </a:p>
          <a:p>
            <a:endParaRPr lang="en-US" sz="2400" dirty="0">
              <a:latin typeface="Helvetica Neue Light" panose="02000403000000020004" pitchFamily="2" charset="0"/>
              <a:ea typeface="Helvetica Neue Light" panose="02000403000000020004" pitchFamily="2" charset="0"/>
            </a:endParaRP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a:t>Project Name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2</a:t>
            </a:fld>
            <a:endParaRPr lang="en-US" dirty="0"/>
          </a:p>
        </p:txBody>
      </p:sp>
      <p:sp>
        <p:nvSpPr>
          <p:cNvPr id="7" name="TextBox 6">
            <a:extLst>
              <a:ext uri="{FF2B5EF4-FFF2-40B4-BE49-F238E27FC236}">
                <a16:creationId xmlns:a16="http://schemas.microsoft.com/office/drawing/2014/main" id="{4ACD5276-1C9D-7F03-AB53-2D5C46324F77}"/>
              </a:ext>
            </a:extLst>
          </p:cNvPr>
          <p:cNvSpPr txBox="1"/>
          <p:nvPr/>
        </p:nvSpPr>
        <p:spPr>
          <a:xfrm>
            <a:off x="5530318" y="2458200"/>
            <a:ext cx="6531430" cy="3323987"/>
          </a:xfrm>
          <a:prstGeom prst="rect">
            <a:avLst/>
          </a:prstGeom>
          <a:noFill/>
        </p:spPr>
        <p:txBody>
          <a:bodyPr wrap="square" rtlCol="0">
            <a:spAutoFit/>
          </a:bodyPr>
          <a:lstStyle/>
          <a:p>
            <a:pPr algn="ctr"/>
            <a:r>
              <a:rPr lang="en-SG" sz="2400" b="1" dirty="0">
                <a:effectLst/>
                <a:latin typeface="Helvetica Neue Thin"/>
              </a:rPr>
              <a:t>Introduction</a:t>
            </a:r>
          </a:p>
          <a:p>
            <a:r>
              <a:rPr lang="en-SG" sz="2400" dirty="0">
                <a:effectLst/>
                <a:latin typeface="Helvetica Neue Thin"/>
                <a:ea typeface="Times New Roman" panose="02020603050405020304" pitchFamily="18" charset="0"/>
              </a:rPr>
              <a:t>The sales management system will have the following basic features:</a:t>
            </a:r>
          </a:p>
          <a:p>
            <a:r>
              <a:rPr lang="en-SG" sz="2400" dirty="0">
                <a:effectLst/>
                <a:latin typeface="Helvetica Neue Thin"/>
                <a:ea typeface="Times New Roman" panose="02020603050405020304" pitchFamily="18" charset="0"/>
              </a:rPr>
              <a:t>There are 2 main functions including Create Orders and Manage Products along with other functions such as viewing customer information, managing accounts, searching for products.</a:t>
            </a:r>
          </a:p>
          <a:p>
            <a:endParaRPr lang="en-SG" dirty="0"/>
          </a:p>
        </p:txBody>
      </p:sp>
      <p:sp>
        <p:nvSpPr>
          <p:cNvPr id="8" name="TextBox 7">
            <a:extLst>
              <a:ext uri="{FF2B5EF4-FFF2-40B4-BE49-F238E27FC236}">
                <a16:creationId xmlns:a16="http://schemas.microsoft.com/office/drawing/2014/main" id="{E761F047-EEDD-EEC5-F062-BDB096396676}"/>
              </a:ext>
            </a:extLst>
          </p:cNvPr>
          <p:cNvSpPr txBox="1"/>
          <p:nvPr/>
        </p:nvSpPr>
        <p:spPr>
          <a:xfrm>
            <a:off x="5178137" y="985827"/>
            <a:ext cx="6531429" cy="830997"/>
          </a:xfrm>
          <a:prstGeom prst="rect">
            <a:avLst/>
          </a:prstGeom>
          <a:noFill/>
        </p:spPr>
        <p:txBody>
          <a:bodyPr wrap="square" rtlCol="0">
            <a:spAutoFit/>
          </a:bodyPr>
          <a:lstStyle/>
          <a:p>
            <a:pPr algn="ctr"/>
            <a:br>
              <a:rPr lang="en-SG" sz="2400" b="1" dirty="0">
                <a:latin typeface="Helvetica Neue Thin" panose="020B0403020202020204"/>
              </a:rPr>
            </a:br>
            <a:r>
              <a:rPr lang="en-SG" sz="2400" b="1" i="0" dirty="0">
                <a:solidFill>
                  <a:srgbClr val="202124"/>
                </a:solidFill>
                <a:effectLst/>
                <a:latin typeface="Helvetica Neue Thin" panose="020B0403020202020204"/>
              </a:rPr>
              <a:t>Cosmetics management software</a:t>
            </a:r>
            <a:endParaRPr lang="en-SG" sz="2400" b="1" dirty="0">
              <a:latin typeface="Helvetica Neue Thin" panose="020B0403020202020204"/>
            </a:endParaRPr>
          </a:p>
        </p:txBody>
      </p:sp>
      <p:pic>
        <p:nvPicPr>
          <p:cNvPr id="2052" name="Picture 4" descr="Cách mua hàng Mac Cosmetic, order, đặt hàng Mac Cosmetic">
            <a:extLst>
              <a:ext uri="{FF2B5EF4-FFF2-40B4-BE49-F238E27FC236}">
                <a16:creationId xmlns:a16="http://schemas.microsoft.com/office/drawing/2014/main" id="{2EB008CD-0EF0-C406-0732-28BEEB781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34" y="1401326"/>
            <a:ext cx="3640778" cy="485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98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90B8-9BAA-A6DB-52A1-0B2EF6571286}"/>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UI DESIGN</a:t>
            </a:r>
            <a:endParaRPr lang="en-SG" dirty="0"/>
          </a:p>
        </p:txBody>
      </p:sp>
      <p:sp>
        <p:nvSpPr>
          <p:cNvPr id="4" name="Date Placeholder 3">
            <a:extLst>
              <a:ext uri="{FF2B5EF4-FFF2-40B4-BE49-F238E27FC236}">
                <a16:creationId xmlns:a16="http://schemas.microsoft.com/office/drawing/2014/main" id="{3DB1D55C-304B-133B-AABB-64CD36EA8EB5}"/>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EBAA2DE2-AD9F-DC04-D785-8E319CFD7891}"/>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4FB3DE11-4135-72AB-25AB-DC0872F2A22E}"/>
              </a:ext>
            </a:extLst>
          </p:cNvPr>
          <p:cNvSpPr>
            <a:spLocks noGrp="1"/>
          </p:cNvSpPr>
          <p:nvPr>
            <p:ph type="sldNum" sz="quarter" idx="12"/>
          </p:nvPr>
        </p:nvSpPr>
        <p:spPr/>
        <p:txBody>
          <a:bodyPr/>
          <a:lstStyle/>
          <a:p>
            <a:fld id="{B9BA5F68-B450-774B-A94B-86322AF8B758}" type="slidenum">
              <a:rPr lang="en-US" smtClean="0"/>
              <a:t>20</a:t>
            </a:fld>
            <a:endParaRPr lang="en-US" dirty="0"/>
          </a:p>
        </p:txBody>
      </p:sp>
      <p:pic>
        <p:nvPicPr>
          <p:cNvPr id="16386" name="Picture 1">
            <a:extLst>
              <a:ext uri="{FF2B5EF4-FFF2-40B4-BE49-F238E27FC236}">
                <a16:creationId xmlns:a16="http://schemas.microsoft.com/office/drawing/2014/main" id="{AE5DD010-E3C5-C8EE-A057-8B43236C7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14" y="2405181"/>
            <a:ext cx="5656804" cy="279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1">
            <a:extLst>
              <a:ext uri="{FF2B5EF4-FFF2-40B4-BE49-F238E27FC236}">
                <a16:creationId xmlns:a16="http://schemas.microsoft.com/office/drawing/2014/main" id="{A07327F6-90CD-16F9-7F08-B5BE7E135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0357" y="2671452"/>
            <a:ext cx="5820963" cy="194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7D23F77A-7F77-E8C7-718D-9B1D73263BF7}"/>
              </a:ext>
            </a:extLst>
          </p:cNvPr>
          <p:cNvSpPr txBox="1"/>
          <p:nvPr/>
        </p:nvSpPr>
        <p:spPr>
          <a:xfrm>
            <a:off x="891556" y="1296696"/>
            <a:ext cx="2947916" cy="461665"/>
          </a:xfrm>
          <a:prstGeom prst="rect">
            <a:avLst/>
          </a:prstGeom>
          <a:noFill/>
        </p:spPr>
        <p:txBody>
          <a:bodyPr wrap="square" rtlCol="0">
            <a:spAutoFit/>
          </a:bodyPr>
          <a:lstStyle/>
          <a:p>
            <a:r>
              <a:rPr lang="en-SG" sz="2400" dirty="0">
                <a:latin typeface="Helvetica Neue Light" panose="02000403000000020004"/>
              </a:rPr>
              <a:t>7. VIEW ALL ORDER</a:t>
            </a:r>
          </a:p>
        </p:txBody>
      </p:sp>
      <p:sp>
        <p:nvSpPr>
          <p:cNvPr id="9" name="TextBox 8">
            <a:extLst>
              <a:ext uri="{FF2B5EF4-FFF2-40B4-BE49-F238E27FC236}">
                <a16:creationId xmlns:a16="http://schemas.microsoft.com/office/drawing/2014/main" id="{3F0E7CF7-4A63-0931-4EBB-41916B87B09D}"/>
              </a:ext>
            </a:extLst>
          </p:cNvPr>
          <p:cNvSpPr txBox="1"/>
          <p:nvPr/>
        </p:nvSpPr>
        <p:spPr>
          <a:xfrm>
            <a:off x="7360662" y="1204363"/>
            <a:ext cx="2947915" cy="461665"/>
          </a:xfrm>
          <a:prstGeom prst="rect">
            <a:avLst/>
          </a:prstGeom>
          <a:noFill/>
        </p:spPr>
        <p:txBody>
          <a:bodyPr wrap="square" rtlCol="0">
            <a:spAutoFit/>
          </a:bodyPr>
          <a:lstStyle/>
          <a:p>
            <a:r>
              <a:rPr lang="en-SG" sz="2400" dirty="0">
                <a:latin typeface="Helvetica Neue Light" panose="02000403000000020004"/>
              </a:rPr>
              <a:t>8. CONFIRM ORDER</a:t>
            </a:r>
          </a:p>
        </p:txBody>
      </p:sp>
    </p:spTree>
    <p:extLst>
      <p:ext uri="{BB962C8B-B14F-4D97-AF65-F5344CB8AC3E}">
        <p14:creationId xmlns:p14="http://schemas.microsoft.com/office/powerpoint/2010/main" val="206911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9E94-DF28-AB20-1A15-BA1B40D72F9A}"/>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UI DESIGN</a:t>
            </a:r>
            <a:endParaRPr lang="en-SG" dirty="0"/>
          </a:p>
        </p:txBody>
      </p:sp>
      <p:sp>
        <p:nvSpPr>
          <p:cNvPr id="4" name="Date Placeholder 3">
            <a:extLst>
              <a:ext uri="{FF2B5EF4-FFF2-40B4-BE49-F238E27FC236}">
                <a16:creationId xmlns:a16="http://schemas.microsoft.com/office/drawing/2014/main" id="{B0040C04-76D8-D404-9C23-25E9B0377D27}"/>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211DCABC-DFBD-D9FA-0423-89B6D8F3DDD4}"/>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C51D6875-0687-D536-BC15-387B8AB0A0D8}"/>
              </a:ext>
            </a:extLst>
          </p:cNvPr>
          <p:cNvSpPr>
            <a:spLocks noGrp="1"/>
          </p:cNvSpPr>
          <p:nvPr>
            <p:ph type="sldNum" sz="quarter" idx="12"/>
          </p:nvPr>
        </p:nvSpPr>
        <p:spPr/>
        <p:txBody>
          <a:bodyPr/>
          <a:lstStyle/>
          <a:p>
            <a:fld id="{B9BA5F68-B450-774B-A94B-86322AF8B758}" type="slidenum">
              <a:rPr lang="en-US" smtClean="0"/>
              <a:t>21</a:t>
            </a:fld>
            <a:endParaRPr lang="en-US" dirty="0"/>
          </a:p>
        </p:txBody>
      </p:sp>
      <p:pic>
        <p:nvPicPr>
          <p:cNvPr id="17410" name="Picture 1">
            <a:extLst>
              <a:ext uri="{FF2B5EF4-FFF2-40B4-BE49-F238E27FC236}">
                <a16:creationId xmlns:a16="http://schemas.microsoft.com/office/drawing/2014/main" id="{C8A90AA0-C52E-EC5D-88F0-305CF50CF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14" y="2022475"/>
            <a:ext cx="54864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1">
            <a:extLst>
              <a:ext uri="{FF2B5EF4-FFF2-40B4-BE49-F238E27FC236}">
                <a16:creationId xmlns:a16="http://schemas.microsoft.com/office/drawing/2014/main" id="{B4B6EC1A-CF09-DC8F-1C43-C53DDD39F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629" y="2408667"/>
            <a:ext cx="5645128" cy="315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AAAF0B7-D6D4-4327-60FD-D80214FF2314}"/>
              </a:ext>
            </a:extLst>
          </p:cNvPr>
          <p:cNvSpPr txBox="1"/>
          <p:nvPr/>
        </p:nvSpPr>
        <p:spPr>
          <a:xfrm>
            <a:off x="838199" y="1241946"/>
            <a:ext cx="3338016" cy="461665"/>
          </a:xfrm>
          <a:prstGeom prst="rect">
            <a:avLst/>
          </a:prstGeom>
          <a:noFill/>
        </p:spPr>
        <p:txBody>
          <a:bodyPr wrap="square" rtlCol="0">
            <a:spAutoFit/>
          </a:bodyPr>
          <a:lstStyle/>
          <a:p>
            <a:r>
              <a:rPr lang="en-SG" sz="2400" dirty="0">
                <a:latin typeface="Helvetica Neue Light" panose="02000403000000020004"/>
              </a:rPr>
              <a:t>9. MENU CUSTOMER</a:t>
            </a:r>
          </a:p>
        </p:txBody>
      </p:sp>
      <p:sp>
        <p:nvSpPr>
          <p:cNvPr id="8" name="TextBox 7">
            <a:extLst>
              <a:ext uri="{FF2B5EF4-FFF2-40B4-BE49-F238E27FC236}">
                <a16:creationId xmlns:a16="http://schemas.microsoft.com/office/drawing/2014/main" id="{8B6E725E-A52B-87BF-3FDB-C86348EECEB3}"/>
              </a:ext>
            </a:extLst>
          </p:cNvPr>
          <p:cNvSpPr txBox="1"/>
          <p:nvPr/>
        </p:nvSpPr>
        <p:spPr>
          <a:xfrm>
            <a:off x="6879997" y="1260377"/>
            <a:ext cx="3788392" cy="461665"/>
          </a:xfrm>
          <a:prstGeom prst="rect">
            <a:avLst/>
          </a:prstGeom>
          <a:noFill/>
        </p:spPr>
        <p:txBody>
          <a:bodyPr wrap="square" rtlCol="0">
            <a:spAutoFit/>
          </a:bodyPr>
          <a:lstStyle/>
          <a:p>
            <a:r>
              <a:rPr lang="en-SG" sz="2400" dirty="0">
                <a:latin typeface="Helvetica Neue Light" panose="02000403000000020004"/>
              </a:rPr>
              <a:t>10. SEARCH PRODUCT</a:t>
            </a:r>
          </a:p>
        </p:txBody>
      </p:sp>
    </p:spTree>
    <p:extLst>
      <p:ext uri="{BB962C8B-B14F-4D97-AF65-F5344CB8AC3E}">
        <p14:creationId xmlns:p14="http://schemas.microsoft.com/office/powerpoint/2010/main" val="345698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24F9-CAD6-C352-D96A-D151B427BBE5}"/>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UI DESIGN</a:t>
            </a:r>
            <a:endParaRPr lang="en-SG" dirty="0"/>
          </a:p>
        </p:txBody>
      </p:sp>
      <p:sp>
        <p:nvSpPr>
          <p:cNvPr id="4" name="Date Placeholder 3">
            <a:extLst>
              <a:ext uri="{FF2B5EF4-FFF2-40B4-BE49-F238E27FC236}">
                <a16:creationId xmlns:a16="http://schemas.microsoft.com/office/drawing/2014/main" id="{A7DCB0BA-4470-53EA-18CA-2A7E585B3678}"/>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1D33145B-B1F7-9161-70FB-EFC7753BCEB8}"/>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0DEC8260-7DFF-AD48-8D49-ACF64E1783B9}"/>
              </a:ext>
            </a:extLst>
          </p:cNvPr>
          <p:cNvSpPr>
            <a:spLocks noGrp="1"/>
          </p:cNvSpPr>
          <p:nvPr>
            <p:ph type="sldNum" sz="quarter" idx="12"/>
          </p:nvPr>
        </p:nvSpPr>
        <p:spPr/>
        <p:txBody>
          <a:bodyPr/>
          <a:lstStyle/>
          <a:p>
            <a:fld id="{B9BA5F68-B450-774B-A94B-86322AF8B758}" type="slidenum">
              <a:rPr lang="en-US" smtClean="0"/>
              <a:t>22</a:t>
            </a:fld>
            <a:endParaRPr lang="en-US" dirty="0"/>
          </a:p>
        </p:txBody>
      </p:sp>
      <p:pic>
        <p:nvPicPr>
          <p:cNvPr id="18434" name="Picture 1">
            <a:extLst>
              <a:ext uri="{FF2B5EF4-FFF2-40B4-BE49-F238E27FC236}">
                <a16:creationId xmlns:a16="http://schemas.microsoft.com/office/drawing/2014/main" id="{3F0243EA-E924-44F2-7192-7F3F6D889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61" y="1849437"/>
            <a:ext cx="5101087" cy="330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1">
            <a:extLst>
              <a:ext uri="{FF2B5EF4-FFF2-40B4-BE49-F238E27FC236}">
                <a16:creationId xmlns:a16="http://schemas.microsoft.com/office/drawing/2014/main" id="{F54D54A1-3BF2-7029-73DD-4D560DB24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345" y="2549871"/>
            <a:ext cx="5925694" cy="1538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9E1AEEE6-BCF9-EE7D-733B-815F221E7867}"/>
              </a:ext>
            </a:extLst>
          </p:cNvPr>
          <p:cNvSpPr txBox="1"/>
          <p:nvPr/>
        </p:nvSpPr>
        <p:spPr>
          <a:xfrm>
            <a:off x="1529443" y="1184375"/>
            <a:ext cx="1645694" cy="461665"/>
          </a:xfrm>
          <a:prstGeom prst="rect">
            <a:avLst/>
          </a:prstGeom>
          <a:noFill/>
        </p:spPr>
        <p:txBody>
          <a:bodyPr wrap="square" rtlCol="0">
            <a:spAutoFit/>
          </a:bodyPr>
          <a:lstStyle/>
          <a:p>
            <a:r>
              <a:rPr lang="en-SG" sz="2400" dirty="0">
                <a:latin typeface="Helvetica Neue Light" panose="02000403000000020004"/>
              </a:rPr>
              <a:t>11. ORDER</a:t>
            </a:r>
          </a:p>
        </p:txBody>
      </p:sp>
      <p:sp>
        <p:nvSpPr>
          <p:cNvPr id="8" name="TextBox 7">
            <a:extLst>
              <a:ext uri="{FF2B5EF4-FFF2-40B4-BE49-F238E27FC236}">
                <a16:creationId xmlns:a16="http://schemas.microsoft.com/office/drawing/2014/main" id="{0B56BE7A-A52C-C62E-8E11-5C4936AD2D00}"/>
              </a:ext>
            </a:extLst>
          </p:cNvPr>
          <p:cNvSpPr txBox="1"/>
          <p:nvPr/>
        </p:nvSpPr>
        <p:spPr>
          <a:xfrm>
            <a:off x="7929349" y="1184375"/>
            <a:ext cx="2524835" cy="461665"/>
          </a:xfrm>
          <a:prstGeom prst="rect">
            <a:avLst/>
          </a:prstGeom>
          <a:noFill/>
        </p:spPr>
        <p:txBody>
          <a:bodyPr wrap="square" rtlCol="0">
            <a:spAutoFit/>
          </a:bodyPr>
          <a:lstStyle/>
          <a:p>
            <a:r>
              <a:rPr lang="en-SG" sz="2400" dirty="0">
                <a:latin typeface="Helvetica Neue Light" panose="02000403000000020004"/>
              </a:rPr>
              <a:t>12. MY ORDER</a:t>
            </a:r>
          </a:p>
        </p:txBody>
      </p:sp>
    </p:spTree>
    <p:extLst>
      <p:ext uri="{BB962C8B-B14F-4D97-AF65-F5344CB8AC3E}">
        <p14:creationId xmlns:p14="http://schemas.microsoft.com/office/powerpoint/2010/main" val="52389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F799-7397-8BA6-9CBC-9566A76FB170}"/>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UI DESIGN</a:t>
            </a:r>
            <a:endParaRPr lang="en-SG" dirty="0"/>
          </a:p>
        </p:txBody>
      </p:sp>
      <p:sp>
        <p:nvSpPr>
          <p:cNvPr id="4" name="Date Placeholder 3">
            <a:extLst>
              <a:ext uri="{FF2B5EF4-FFF2-40B4-BE49-F238E27FC236}">
                <a16:creationId xmlns:a16="http://schemas.microsoft.com/office/drawing/2014/main" id="{AE408103-2045-992C-DC50-CFCBBE2EEAD6}"/>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385A575F-5BC6-D20F-9177-AA640BCDF1A7}"/>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F3F4F9A1-C764-E872-30BC-9D48BCDDC403}"/>
              </a:ext>
            </a:extLst>
          </p:cNvPr>
          <p:cNvSpPr>
            <a:spLocks noGrp="1"/>
          </p:cNvSpPr>
          <p:nvPr>
            <p:ph type="sldNum" sz="quarter" idx="12"/>
          </p:nvPr>
        </p:nvSpPr>
        <p:spPr/>
        <p:txBody>
          <a:bodyPr/>
          <a:lstStyle/>
          <a:p>
            <a:fld id="{B9BA5F68-B450-774B-A94B-86322AF8B758}" type="slidenum">
              <a:rPr lang="en-US" smtClean="0"/>
              <a:t>23</a:t>
            </a:fld>
            <a:endParaRPr lang="en-US" dirty="0"/>
          </a:p>
        </p:txBody>
      </p:sp>
      <p:pic>
        <p:nvPicPr>
          <p:cNvPr id="19458" name="Picture 1">
            <a:extLst>
              <a:ext uri="{FF2B5EF4-FFF2-40B4-BE49-F238E27FC236}">
                <a16:creationId xmlns:a16="http://schemas.microsoft.com/office/drawing/2014/main" id="{659980FB-BDC6-EA95-9D47-D2DE2EEF1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517" y="1481456"/>
            <a:ext cx="503555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97C621FF-5AF1-0662-96A3-CA1517D1A9B2}"/>
              </a:ext>
            </a:extLst>
          </p:cNvPr>
          <p:cNvSpPr txBox="1"/>
          <p:nvPr/>
        </p:nvSpPr>
        <p:spPr>
          <a:xfrm>
            <a:off x="306600" y="1019500"/>
            <a:ext cx="3678545" cy="461665"/>
          </a:xfrm>
          <a:prstGeom prst="rect">
            <a:avLst/>
          </a:prstGeom>
          <a:noFill/>
        </p:spPr>
        <p:txBody>
          <a:bodyPr wrap="square" rtlCol="0">
            <a:spAutoFit/>
          </a:bodyPr>
          <a:lstStyle/>
          <a:p>
            <a:r>
              <a:rPr lang="en-SG" sz="2400" dirty="0">
                <a:latin typeface="Helvetica Neue Light" panose="02000403000000020004"/>
              </a:rPr>
              <a:t>13. SETTING ACCOUNT</a:t>
            </a:r>
          </a:p>
        </p:txBody>
      </p:sp>
    </p:spTree>
    <p:extLst>
      <p:ext uri="{BB962C8B-B14F-4D97-AF65-F5344CB8AC3E}">
        <p14:creationId xmlns:p14="http://schemas.microsoft.com/office/powerpoint/2010/main" val="232768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5B21-E35B-7EB2-3640-33437F9A5D51}"/>
              </a:ext>
            </a:extLst>
          </p:cNvPr>
          <p:cNvSpPr>
            <a:spLocks noGrp="1"/>
          </p:cNvSpPr>
          <p:nvPr>
            <p:ph type="title"/>
          </p:nvPr>
        </p:nvSpPr>
        <p:spPr/>
        <p:txBody>
          <a:bodyPr>
            <a:normAutofit/>
          </a:bodyPr>
          <a:lstStyle/>
          <a:p>
            <a:r>
              <a:rPr lang="en-SG" sz="2400" b="1" dirty="0">
                <a:latin typeface="Helvetica Neue Light" panose="02000403000000020004"/>
              </a:rPr>
              <a:t>CLASS DIAGRAM</a:t>
            </a:r>
          </a:p>
        </p:txBody>
      </p:sp>
      <p:sp>
        <p:nvSpPr>
          <p:cNvPr id="4" name="Date Placeholder 3">
            <a:extLst>
              <a:ext uri="{FF2B5EF4-FFF2-40B4-BE49-F238E27FC236}">
                <a16:creationId xmlns:a16="http://schemas.microsoft.com/office/drawing/2014/main" id="{F485C0D1-B421-13FE-CAD6-3459CB935CD8}"/>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034ED50B-FBBE-1C0E-F0B9-8431415E6F34}"/>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446F7714-19C6-C111-D0F1-5CCD47F7F7B7}"/>
              </a:ext>
            </a:extLst>
          </p:cNvPr>
          <p:cNvSpPr>
            <a:spLocks noGrp="1"/>
          </p:cNvSpPr>
          <p:nvPr>
            <p:ph type="sldNum" sz="quarter" idx="12"/>
          </p:nvPr>
        </p:nvSpPr>
        <p:spPr/>
        <p:txBody>
          <a:bodyPr/>
          <a:lstStyle/>
          <a:p>
            <a:fld id="{B9BA5F68-B450-774B-A94B-86322AF8B758}" type="slidenum">
              <a:rPr lang="en-US" smtClean="0"/>
              <a:t>24</a:t>
            </a:fld>
            <a:endParaRPr lang="en-US" dirty="0"/>
          </a:p>
        </p:txBody>
      </p:sp>
      <p:pic>
        <p:nvPicPr>
          <p:cNvPr id="20482" name="Picture 17">
            <a:extLst>
              <a:ext uri="{FF2B5EF4-FFF2-40B4-BE49-F238E27FC236}">
                <a16:creationId xmlns:a16="http://schemas.microsoft.com/office/drawing/2014/main" id="{6299AC88-C6A1-AB3D-D65C-1E654EFC2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686" y="1146174"/>
            <a:ext cx="8134351"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78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981D-2802-CA26-F9A4-2096180A10A6}"/>
              </a:ext>
            </a:extLst>
          </p:cNvPr>
          <p:cNvSpPr>
            <a:spLocks noGrp="1"/>
          </p:cNvSpPr>
          <p:nvPr>
            <p:ph type="title"/>
          </p:nvPr>
        </p:nvSpPr>
        <p:spPr/>
        <p:txBody>
          <a:bodyPr>
            <a:normAutofit/>
          </a:bodyPr>
          <a:lstStyle/>
          <a:p>
            <a:r>
              <a:rPr lang="en-SG" sz="2400" b="1" dirty="0">
                <a:latin typeface="Helvetica Neue Light" panose="02000403000000020004"/>
              </a:rPr>
              <a:t>SEQUENCE DIAGRAM: LOG IN</a:t>
            </a:r>
          </a:p>
        </p:txBody>
      </p:sp>
      <p:sp>
        <p:nvSpPr>
          <p:cNvPr id="4" name="Date Placeholder 3">
            <a:extLst>
              <a:ext uri="{FF2B5EF4-FFF2-40B4-BE49-F238E27FC236}">
                <a16:creationId xmlns:a16="http://schemas.microsoft.com/office/drawing/2014/main" id="{811D6F54-ACB2-8142-DAD0-02B5B4D37698}"/>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EDBE2DBB-1122-E5CF-444B-D3DDF666EE96}"/>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3D724079-EAE0-1544-1DE3-47DFAA39D789}"/>
              </a:ext>
            </a:extLst>
          </p:cNvPr>
          <p:cNvSpPr>
            <a:spLocks noGrp="1"/>
          </p:cNvSpPr>
          <p:nvPr>
            <p:ph type="sldNum" sz="quarter" idx="12"/>
          </p:nvPr>
        </p:nvSpPr>
        <p:spPr/>
        <p:txBody>
          <a:bodyPr/>
          <a:lstStyle/>
          <a:p>
            <a:fld id="{B9BA5F68-B450-774B-A94B-86322AF8B758}" type="slidenum">
              <a:rPr lang="en-US" smtClean="0"/>
              <a:t>25</a:t>
            </a:fld>
            <a:endParaRPr lang="en-US" dirty="0"/>
          </a:p>
        </p:txBody>
      </p:sp>
      <p:pic>
        <p:nvPicPr>
          <p:cNvPr id="21506" name="Picture 1">
            <a:extLst>
              <a:ext uri="{FF2B5EF4-FFF2-40B4-BE49-F238E27FC236}">
                <a16:creationId xmlns:a16="http://schemas.microsoft.com/office/drawing/2014/main" id="{411ADEC2-80F1-A511-38A6-DF717F994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728" y="1322275"/>
            <a:ext cx="7337659" cy="4811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311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99C5-38A0-AB14-4F03-CF20EEB7E7B3}"/>
              </a:ext>
            </a:extLst>
          </p:cNvPr>
          <p:cNvSpPr>
            <a:spLocks noGrp="1"/>
          </p:cNvSpPr>
          <p:nvPr>
            <p:ph type="title"/>
          </p:nvPr>
        </p:nvSpPr>
        <p:spPr/>
        <p:txBody>
          <a:bodyPr>
            <a:normAutofit/>
          </a:bodyPr>
          <a:lstStyle/>
          <a:p>
            <a:r>
              <a:rPr lang="en-SG" sz="2400" dirty="0">
                <a:latin typeface="Helvetica Neue Light" panose="02000403000000020004"/>
              </a:rPr>
              <a:t>SEQUENCE DIAGRAM: SEARCH PRODUCT</a:t>
            </a:r>
          </a:p>
        </p:txBody>
      </p:sp>
      <p:sp>
        <p:nvSpPr>
          <p:cNvPr id="4" name="Date Placeholder 3">
            <a:extLst>
              <a:ext uri="{FF2B5EF4-FFF2-40B4-BE49-F238E27FC236}">
                <a16:creationId xmlns:a16="http://schemas.microsoft.com/office/drawing/2014/main" id="{558B567F-9280-0674-EE67-AFED1EFAF7FA}"/>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3996FDDC-6FDE-DCD7-3E06-0F478F0A53C1}"/>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3D7BB92A-0945-9F99-01E3-D7D43267B779}"/>
              </a:ext>
            </a:extLst>
          </p:cNvPr>
          <p:cNvSpPr>
            <a:spLocks noGrp="1"/>
          </p:cNvSpPr>
          <p:nvPr>
            <p:ph type="sldNum" sz="quarter" idx="12"/>
          </p:nvPr>
        </p:nvSpPr>
        <p:spPr/>
        <p:txBody>
          <a:bodyPr/>
          <a:lstStyle/>
          <a:p>
            <a:fld id="{B9BA5F68-B450-774B-A94B-86322AF8B758}" type="slidenum">
              <a:rPr lang="en-US" smtClean="0"/>
              <a:t>26</a:t>
            </a:fld>
            <a:endParaRPr lang="en-US" dirty="0"/>
          </a:p>
        </p:txBody>
      </p:sp>
      <p:pic>
        <p:nvPicPr>
          <p:cNvPr id="22530" name="Picture 1">
            <a:extLst>
              <a:ext uri="{FF2B5EF4-FFF2-40B4-BE49-F238E27FC236}">
                <a16:creationId xmlns:a16="http://schemas.microsoft.com/office/drawing/2014/main" id="{287E9A59-F60B-AB81-52A4-97570A731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573" y="1341396"/>
            <a:ext cx="7278167" cy="456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757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8DA1-C518-F2BD-4773-A6AEF5BEDF92}"/>
              </a:ext>
            </a:extLst>
          </p:cNvPr>
          <p:cNvSpPr>
            <a:spLocks noGrp="1"/>
          </p:cNvSpPr>
          <p:nvPr>
            <p:ph type="title"/>
          </p:nvPr>
        </p:nvSpPr>
        <p:spPr/>
        <p:txBody>
          <a:bodyPr/>
          <a:lstStyle/>
          <a:p>
            <a:r>
              <a:rPr lang="en-SG" dirty="0"/>
              <a:t>SEQUENCE DIAGRAM: SEARCH PRODUCT BY NAME</a:t>
            </a:r>
          </a:p>
        </p:txBody>
      </p:sp>
      <p:sp>
        <p:nvSpPr>
          <p:cNvPr id="4" name="Date Placeholder 3">
            <a:extLst>
              <a:ext uri="{FF2B5EF4-FFF2-40B4-BE49-F238E27FC236}">
                <a16:creationId xmlns:a16="http://schemas.microsoft.com/office/drawing/2014/main" id="{FB63F40A-0A5C-9494-A1B3-148A9B0C10A7}"/>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AC86FEB7-61D5-1338-E1B6-1491E499CD4D}"/>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26147976-F574-1DC4-61CF-39500C676210}"/>
              </a:ext>
            </a:extLst>
          </p:cNvPr>
          <p:cNvSpPr>
            <a:spLocks noGrp="1"/>
          </p:cNvSpPr>
          <p:nvPr>
            <p:ph type="sldNum" sz="quarter" idx="12"/>
          </p:nvPr>
        </p:nvSpPr>
        <p:spPr/>
        <p:txBody>
          <a:bodyPr/>
          <a:lstStyle/>
          <a:p>
            <a:fld id="{B9BA5F68-B450-774B-A94B-86322AF8B758}" type="slidenum">
              <a:rPr lang="en-US" smtClean="0"/>
              <a:t>27</a:t>
            </a:fld>
            <a:endParaRPr lang="en-US" dirty="0"/>
          </a:p>
        </p:txBody>
      </p:sp>
      <p:pic>
        <p:nvPicPr>
          <p:cNvPr id="23554" name="Picture 1">
            <a:extLst>
              <a:ext uri="{FF2B5EF4-FFF2-40B4-BE49-F238E27FC236}">
                <a16:creationId xmlns:a16="http://schemas.microsoft.com/office/drawing/2014/main" id="{3072608A-B188-6E32-0720-858F2B82E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706" y="1243534"/>
            <a:ext cx="7532407" cy="474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195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3FA9-3DAF-9429-8268-1B578783F65F}"/>
              </a:ext>
            </a:extLst>
          </p:cNvPr>
          <p:cNvSpPr>
            <a:spLocks noGrp="1"/>
          </p:cNvSpPr>
          <p:nvPr>
            <p:ph type="title"/>
          </p:nvPr>
        </p:nvSpPr>
        <p:spPr/>
        <p:txBody>
          <a:bodyPr/>
          <a:lstStyle/>
          <a:p>
            <a:r>
              <a:rPr lang="en-SG" dirty="0"/>
              <a:t>SEQUENCE DIAGRAM: LOG OUT</a:t>
            </a:r>
          </a:p>
        </p:txBody>
      </p:sp>
      <p:sp>
        <p:nvSpPr>
          <p:cNvPr id="4" name="Date Placeholder 3">
            <a:extLst>
              <a:ext uri="{FF2B5EF4-FFF2-40B4-BE49-F238E27FC236}">
                <a16:creationId xmlns:a16="http://schemas.microsoft.com/office/drawing/2014/main" id="{2B9FF929-B643-6F40-327D-B46FDFA44406}"/>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1460980C-2F51-3F88-9321-489927501A22}"/>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39F95E3B-DE4C-F5D6-893F-D6A2FED534FD}"/>
              </a:ext>
            </a:extLst>
          </p:cNvPr>
          <p:cNvSpPr>
            <a:spLocks noGrp="1"/>
          </p:cNvSpPr>
          <p:nvPr>
            <p:ph type="sldNum" sz="quarter" idx="12"/>
          </p:nvPr>
        </p:nvSpPr>
        <p:spPr/>
        <p:txBody>
          <a:bodyPr/>
          <a:lstStyle/>
          <a:p>
            <a:fld id="{B9BA5F68-B450-774B-A94B-86322AF8B758}" type="slidenum">
              <a:rPr lang="en-US" smtClean="0"/>
              <a:t>28</a:t>
            </a:fld>
            <a:endParaRPr lang="en-US" dirty="0"/>
          </a:p>
        </p:txBody>
      </p:sp>
      <p:pic>
        <p:nvPicPr>
          <p:cNvPr id="24578" name="Picture 2">
            <a:extLst>
              <a:ext uri="{FF2B5EF4-FFF2-40B4-BE49-F238E27FC236}">
                <a16:creationId xmlns:a16="http://schemas.microsoft.com/office/drawing/2014/main" id="{9AE4D66D-BC88-78C7-E0E5-31A491E92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685" y="1314948"/>
            <a:ext cx="8758655" cy="4362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95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AA3A-7F68-08B2-10E6-F77B6FCE968F}"/>
              </a:ext>
            </a:extLst>
          </p:cNvPr>
          <p:cNvSpPr>
            <a:spLocks noGrp="1"/>
          </p:cNvSpPr>
          <p:nvPr>
            <p:ph type="title"/>
          </p:nvPr>
        </p:nvSpPr>
        <p:spPr/>
        <p:txBody>
          <a:bodyPr>
            <a:normAutofit/>
          </a:bodyPr>
          <a:lstStyle/>
          <a:p>
            <a:r>
              <a:rPr lang="en-SG" sz="2400" b="1" dirty="0">
                <a:latin typeface="Helvetica Neue Light" panose="02000403000000020004"/>
              </a:rPr>
              <a:t>DATABASE</a:t>
            </a:r>
          </a:p>
        </p:txBody>
      </p:sp>
      <p:sp>
        <p:nvSpPr>
          <p:cNvPr id="4" name="Date Placeholder 3">
            <a:extLst>
              <a:ext uri="{FF2B5EF4-FFF2-40B4-BE49-F238E27FC236}">
                <a16:creationId xmlns:a16="http://schemas.microsoft.com/office/drawing/2014/main" id="{D69BAA82-B9CF-F191-DCFC-6FEB9EE4E4C6}"/>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A7EE7466-E569-363E-BB74-8E2FD062E956}"/>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2E11268A-FB85-1C09-01D9-CF152BA441B8}"/>
              </a:ext>
            </a:extLst>
          </p:cNvPr>
          <p:cNvSpPr>
            <a:spLocks noGrp="1"/>
          </p:cNvSpPr>
          <p:nvPr>
            <p:ph type="sldNum" sz="quarter" idx="12"/>
          </p:nvPr>
        </p:nvSpPr>
        <p:spPr/>
        <p:txBody>
          <a:bodyPr/>
          <a:lstStyle/>
          <a:p>
            <a:fld id="{B9BA5F68-B450-774B-A94B-86322AF8B758}" type="slidenum">
              <a:rPr lang="en-US" smtClean="0"/>
              <a:t>29</a:t>
            </a:fld>
            <a:endParaRPr lang="en-US" dirty="0"/>
          </a:p>
        </p:txBody>
      </p:sp>
      <p:pic>
        <p:nvPicPr>
          <p:cNvPr id="25603" name="Picture 1">
            <a:extLst>
              <a:ext uri="{FF2B5EF4-FFF2-40B4-BE49-F238E27FC236}">
                <a16:creationId xmlns:a16="http://schemas.microsoft.com/office/drawing/2014/main" id="{5A2A41E5-169A-A452-82E3-D11756EFA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1129785"/>
            <a:ext cx="6400054" cy="5226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5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8F50-0CA2-AE28-BBD0-A333025A7723}"/>
              </a:ext>
            </a:extLst>
          </p:cNvPr>
          <p:cNvSpPr>
            <a:spLocks noGrp="1"/>
          </p:cNvSpPr>
          <p:nvPr>
            <p:ph type="title"/>
          </p:nvPr>
        </p:nvSpPr>
        <p:spPr/>
        <p:txBody>
          <a:bodyPr>
            <a:normAutofit/>
          </a:bodyPr>
          <a:lstStyle/>
          <a:p>
            <a:r>
              <a:rPr lang="en-SG" dirty="0">
                <a:latin typeface="Helvetica Neue Light" panose="02000403000000020004"/>
              </a:rPr>
              <a:t>FUNTIONS OF SYSTEM</a:t>
            </a:r>
          </a:p>
        </p:txBody>
      </p:sp>
      <p:sp>
        <p:nvSpPr>
          <p:cNvPr id="3" name="Content Placeholder 2">
            <a:extLst>
              <a:ext uri="{FF2B5EF4-FFF2-40B4-BE49-F238E27FC236}">
                <a16:creationId xmlns:a16="http://schemas.microsoft.com/office/drawing/2014/main" id="{BFE85CA7-4DDF-5BA0-6E67-B4A68899A48C}"/>
              </a:ext>
            </a:extLst>
          </p:cNvPr>
          <p:cNvSpPr>
            <a:spLocks noGrp="1"/>
          </p:cNvSpPr>
          <p:nvPr>
            <p:ph idx="1"/>
          </p:nvPr>
        </p:nvSpPr>
        <p:spPr/>
        <p:txBody>
          <a:bodyPr/>
          <a:lstStyle/>
          <a:p>
            <a:r>
              <a:rPr lang="en-SG" sz="2400" u="sng" dirty="0">
                <a:latin typeface="Helvetica Neue Thin" panose="020B0403020202020204"/>
              </a:rPr>
              <a:t>    Customer Menu                                                           </a:t>
            </a:r>
            <a:r>
              <a:rPr lang="en-SG" sz="2400" u="sng" dirty="0" err="1">
                <a:latin typeface="Helvetica Neue Thin" panose="020B0403020202020204"/>
              </a:rPr>
              <a:t>Sller</a:t>
            </a:r>
            <a:r>
              <a:rPr lang="en-SG" sz="2400" u="sng" dirty="0">
                <a:latin typeface="Helvetica Neue Thin" panose="020B0403020202020204"/>
              </a:rPr>
              <a:t> Menu</a:t>
            </a:r>
          </a:p>
          <a:p>
            <a:endParaRPr lang="en-SG" u="sng" dirty="0"/>
          </a:p>
        </p:txBody>
      </p:sp>
      <p:sp>
        <p:nvSpPr>
          <p:cNvPr id="4" name="Date Placeholder 3">
            <a:extLst>
              <a:ext uri="{FF2B5EF4-FFF2-40B4-BE49-F238E27FC236}">
                <a16:creationId xmlns:a16="http://schemas.microsoft.com/office/drawing/2014/main" id="{4DB0650C-77A3-1688-CEEA-89D4EE0FBC4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2D442E7C-F306-0D3E-9BD4-DD74D2E913C1}"/>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73B9C643-8FA7-E954-2E9A-E4E0197A9735}"/>
              </a:ext>
            </a:extLst>
          </p:cNvPr>
          <p:cNvSpPr>
            <a:spLocks noGrp="1"/>
          </p:cNvSpPr>
          <p:nvPr>
            <p:ph type="sldNum" sz="quarter" idx="12"/>
          </p:nvPr>
        </p:nvSpPr>
        <p:spPr/>
        <p:txBody>
          <a:bodyPr/>
          <a:lstStyle/>
          <a:p>
            <a:fld id="{B9BA5F68-B450-774B-A94B-86322AF8B758}" type="slidenum">
              <a:rPr lang="en-US" smtClean="0"/>
              <a:t>3</a:t>
            </a:fld>
            <a:endParaRPr lang="en-US" dirty="0"/>
          </a:p>
        </p:txBody>
      </p:sp>
      <p:sp>
        <p:nvSpPr>
          <p:cNvPr id="7" name="TextBox 6">
            <a:extLst>
              <a:ext uri="{FF2B5EF4-FFF2-40B4-BE49-F238E27FC236}">
                <a16:creationId xmlns:a16="http://schemas.microsoft.com/office/drawing/2014/main" id="{B225CE0F-7E66-F619-453B-23EE4B2B8491}"/>
              </a:ext>
            </a:extLst>
          </p:cNvPr>
          <p:cNvSpPr txBox="1"/>
          <p:nvPr/>
        </p:nvSpPr>
        <p:spPr>
          <a:xfrm>
            <a:off x="1380930" y="2090172"/>
            <a:ext cx="4049486" cy="3046988"/>
          </a:xfrm>
          <a:prstGeom prst="rect">
            <a:avLst/>
          </a:prstGeom>
          <a:noFill/>
        </p:spPr>
        <p:txBody>
          <a:bodyPr wrap="square" rtlCol="0">
            <a:spAutoFit/>
          </a:bodyPr>
          <a:lstStyle/>
          <a:p>
            <a:pPr lvl="0"/>
            <a:r>
              <a:rPr lang="en-SG" sz="2400" dirty="0">
                <a:effectLst/>
                <a:latin typeface="Helvetica Neue Thin" panose="020B0403020202020204"/>
                <a:ea typeface="Times New Roman" panose="02020603050405020304" pitchFamily="18" charset="0"/>
              </a:rPr>
              <a:t>1. Login</a:t>
            </a:r>
          </a:p>
          <a:p>
            <a:pPr lvl="0"/>
            <a:r>
              <a:rPr lang="en-SG" sz="2400" dirty="0">
                <a:effectLst/>
                <a:latin typeface="Helvetica Neue Thin" panose="020B0403020202020204"/>
                <a:ea typeface="Times New Roman" panose="02020603050405020304" pitchFamily="18" charset="0"/>
              </a:rPr>
              <a:t>2. Register</a:t>
            </a:r>
          </a:p>
          <a:p>
            <a:pPr lvl="0"/>
            <a:r>
              <a:rPr lang="en-SG" sz="2400" dirty="0">
                <a:effectLst/>
                <a:latin typeface="Helvetica Neue Thin" panose="020B0403020202020204"/>
                <a:ea typeface="Times New Roman" panose="02020603050405020304" pitchFamily="18" charset="0"/>
              </a:rPr>
              <a:t>3. Search Product</a:t>
            </a:r>
          </a:p>
          <a:p>
            <a:pPr lvl="0"/>
            <a:r>
              <a:rPr lang="en-SG" sz="2400" dirty="0">
                <a:effectLst/>
                <a:latin typeface="Helvetica Neue Thin" panose="020B0403020202020204"/>
                <a:ea typeface="Times New Roman" panose="02020603050405020304" pitchFamily="18" charset="0"/>
              </a:rPr>
              <a:t>4. Order</a:t>
            </a:r>
            <a:endParaRPr lang="en-SG" sz="2400" dirty="0">
              <a:latin typeface="Helvetica Neue Thin" panose="020B0403020202020204"/>
              <a:ea typeface="Times New Roman" panose="02020603050405020304" pitchFamily="18" charset="0"/>
            </a:endParaRPr>
          </a:p>
          <a:p>
            <a:pPr lvl="0"/>
            <a:r>
              <a:rPr lang="en-SG" sz="2400" dirty="0">
                <a:effectLst/>
                <a:latin typeface="Helvetica Neue Thin" panose="020B0403020202020204"/>
                <a:ea typeface="Times New Roman" panose="02020603050405020304" pitchFamily="18" charset="0"/>
              </a:rPr>
              <a:t>    -  My Order</a:t>
            </a:r>
            <a:endParaRPr lang="en-SG" sz="2400" dirty="0">
              <a:latin typeface="Helvetica Neue Thin" panose="020B0403020202020204"/>
              <a:ea typeface="Times New Roman" panose="02020603050405020304" pitchFamily="18" charset="0"/>
            </a:endParaRPr>
          </a:p>
          <a:p>
            <a:pPr lvl="0"/>
            <a:r>
              <a:rPr lang="en-SG" sz="2400" dirty="0">
                <a:effectLst/>
                <a:latin typeface="Helvetica Neue Thin" panose="020B0403020202020204"/>
                <a:ea typeface="Times New Roman" panose="02020603050405020304" pitchFamily="18" charset="0"/>
              </a:rPr>
              <a:t>    -  Create Order</a:t>
            </a:r>
          </a:p>
          <a:p>
            <a:r>
              <a:rPr lang="en-SG" sz="2400" dirty="0">
                <a:latin typeface="Helvetica Neue Thin" panose="020B0403020202020204"/>
              </a:rPr>
              <a:t>5. Setting Account</a:t>
            </a:r>
          </a:p>
          <a:p>
            <a:r>
              <a:rPr lang="en-SG" sz="2400" dirty="0">
                <a:latin typeface="Helvetica Neue Thin" panose="020B0403020202020204"/>
              </a:rPr>
              <a:t>6.Log Out</a:t>
            </a:r>
          </a:p>
        </p:txBody>
      </p:sp>
      <p:sp>
        <p:nvSpPr>
          <p:cNvPr id="9" name="TextBox 8">
            <a:extLst>
              <a:ext uri="{FF2B5EF4-FFF2-40B4-BE49-F238E27FC236}">
                <a16:creationId xmlns:a16="http://schemas.microsoft.com/office/drawing/2014/main" id="{65D92A78-065E-B5BB-2E9C-F5D636D47A3C}"/>
              </a:ext>
            </a:extLst>
          </p:cNvPr>
          <p:cNvSpPr txBox="1"/>
          <p:nvPr/>
        </p:nvSpPr>
        <p:spPr>
          <a:xfrm>
            <a:off x="7567904" y="1770513"/>
            <a:ext cx="4234544" cy="4431983"/>
          </a:xfrm>
          <a:prstGeom prst="rect">
            <a:avLst/>
          </a:prstGeom>
          <a:noFill/>
        </p:spPr>
        <p:txBody>
          <a:bodyPr wrap="square" rtlCol="0">
            <a:spAutoFit/>
          </a:bodyPr>
          <a:lstStyle/>
          <a:p>
            <a:pPr lvl="0"/>
            <a:r>
              <a:rPr lang="en-SG" sz="2400" dirty="0">
                <a:solidFill>
                  <a:srgbClr val="000000"/>
                </a:solidFill>
                <a:effectLst/>
                <a:latin typeface="Helvetica Neue Thin" panose="020B0403020202020204"/>
                <a:ea typeface="Times New Roman" panose="02020603050405020304" pitchFamily="18" charset="0"/>
              </a:rPr>
              <a:t>1.Login </a:t>
            </a:r>
            <a:endParaRPr lang="en-SG" sz="2400" dirty="0">
              <a:latin typeface="Helvetica Neue Thin" panose="020B0403020202020204"/>
              <a:ea typeface="Times New Roman" panose="02020603050405020304" pitchFamily="18" charset="0"/>
            </a:endParaRPr>
          </a:p>
          <a:p>
            <a:pPr lvl="0"/>
            <a:r>
              <a:rPr lang="en-SG" sz="2400" dirty="0">
                <a:solidFill>
                  <a:srgbClr val="000000"/>
                </a:solidFill>
                <a:effectLst/>
                <a:latin typeface="Helvetica Neue Thin" panose="020B0403020202020204"/>
                <a:ea typeface="Times New Roman" panose="02020603050405020304" pitchFamily="18" charset="0"/>
              </a:rPr>
              <a:t>2. Product Management</a:t>
            </a:r>
            <a:endParaRPr lang="en-SG" sz="2400" dirty="0">
              <a:latin typeface="Helvetica Neue Thin" panose="020B0403020202020204"/>
              <a:ea typeface="Times New Roman" panose="02020603050405020304" pitchFamily="18" charset="0"/>
            </a:endParaRPr>
          </a:p>
          <a:p>
            <a:pPr lvl="1"/>
            <a:r>
              <a:rPr lang="en-SG" sz="2400" dirty="0">
                <a:solidFill>
                  <a:srgbClr val="000000"/>
                </a:solidFill>
                <a:effectLst/>
                <a:latin typeface="Helvetica Neue Thin" panose="020B0403020202020204"/>
                <a:ea typeface="Times New Roman" panose="02020603050405020304" pitchFamily="18" charset="0"/>
              </a:rPr>
              <a:t>2.1 Update Product Information</a:t>
            </a:r>
            <a:endParaRPr lang="en-SG" sz="2400" dirty="0">
              <a:latin typeface="Helvetica Neue Thin" panose="020B0403020202020204"/>
              <a:ea typeface="Times New Roman" panose="02020603050405020304" pitchFamily="18" charset="0"/>
            </a:endParaRPr>
          </a:p>
          <a:p>
            <a:pPr lvl="1"/>
            <a:r>
              <a:rPr lang="en-SG" sz="2400" dirty="0">
                <a:solidFill>
                  <a:srgbClr val="000000"/>
                </a:solidFill>
                <a:effectLst/>
                <a:latin typeface="Helvetica Neue Thin" panose="020B0403020202020204"/>
                <a:ea typeface="Times New Roman" panose="02020603050405020304" pitchFamily="18" charset="0"/>
              </a:rPr>
              <a:t>2.2 Add Product</a:t>
            </a:r>
            <a:endParaRPr lang="en-SG" sz="2400" dirty="0">
              <a:latin typeface="Helvetica Neue Thin" panose="020B0403020202020204"/>
              <a:ea typeface="Times New Roman" panose="02020603050405020304" pitchFamily="18" charset="0"/>
            </a:endParaRPr>
          </a:p>
          <a:p>
            <a:pPr lvl="1"/>
            <a:r>
              <a:rPr lang="en-SG" sz="2400" dirty="0">
                <a:solidFill>
                  <a:srgbClr val="000000"/>
                </a:solidFill>
                <a:effectLst/>
                <a:latin typeface="Helvetica Neue Thin" panose="020B0403020202020204"/>
                <a:ea typeface="Times New Roman" panose="02020603050405020304" pitchFamily="18" charset="0"/>
              </a:rPr>
              <a:t>2.3 Display Product</a:t>
            </a:r>
            <a:endParaRPr lang="en-SG" sz="2400" dirty="0">
              <a:effectLst/>
              <a:latin typeface="Helvetica Neue Thin" panose="020B0403020202020204"/>
              <a:ea typeface="Times New Roman" panose="02020603050405020304" pitchFamily="18" charset="0"/>
            </a:endParaRPr>
          </a:p>
          <a:p>
            <a:pPr lvl="0"/>
            <a:r>
              <a:rPr lang="en-SG" sz="2400" dirty="0">
                <a:solidFill>
                  <a:srgbClr val="000000"/>
                </a:solidFill>
                <a:effectLst/>
                <a:latin typeface="Helvetica Neue Thin" panose="020B0403020202020204"/>
                <a:ea typeface="Times New Roman" panose="02020603050405020304" pitchFamily="18" charset="0"/>
              </a:rPr>
              <a:t>3. View Customer</a:t>
            </a:r>
          </a:p>
          <a:p>
            <a:pPr lvl="0"/>
            <a:r>
              <a:rPr lang="en-SG" sz="2400" dirty="0">
                <a:solidFill>
                  <a:srgbClr val="000000"/>
                </a:solidFill>
                <a:latin typeface="Helvetica Neue Thin" panose="020B0403020202020204"/>
                <a:ea typeface="Times New Roman" panose="02020603050405020304" pitchFamily="18" charset="0"/>
              </a:rPr>
              <a:t>4. Check Order</a:t>
            </a:r>
          </a:p>
          <a:p>
            <a:pPr marL="800100" lvl="1" indent="-342900">
              <a:buFont typeface="Times New Roman" panose="02020603050405020304" pitchFamily="18" charset="0"/>
              <a:buChar char="-"/>
            </a:pPr>
            <a:r>
              <a:rPr lang="en-SG" sz="2400" dirty="0">
                <a:effectLst/>
                <a:latin typeface="Helvetica Neue Thin" panose="020B0403020202020204"/>
                <a:ea typeface="Times New Roman" panose="02020603050405020304" pitchFamily="18" charset="0"/>
              </a:rPr>
              <a:t>View All Order</a:t>
            </a:r>
          </a:p>
          <a:p>
            <a:pPr marL="800100" lvl="1" indent="-342900">
              <a:buFont typeface="Times New Roman" panose="02020603050405020304" pitchFamily="18" charset="0"/>
              <a:buChar char="-"/>
            </a:pPr>
            <a:r>
              <a:rPr lang="en-SG" sz="2400" dirty="0">
                <a:latin typeface="Helvetica Neue Thin" panose="020B0403020202020204"/>
                <a:ea typeface="Times New Roman" panose="02020603050405020304" pitchFamily="18" charset="0"/>
              </a:rPr>
              <a:t>Confirm Order</a:t>
            </a:r>
            <a:endParaRPr lang="en-SG" sz="2400" dirty="0">
              <a:effectLst/>
              <a:latin typeface="Helvetica Neue Thin" panose="020B0403020202020204"/>
              <a:ea typeface="Times New Roman" panose="02020603050405020304" pitchFamily="18" charset="0"/>
            </a:endParaRPr>
          </a:p>
          <a:p>
            <a:pPr lvl="0"/>
            <a:r>
              <a:rPr lang="en-SG" sz="2400" dirty="0">
                <a:solidFill>
                  <a:srgbClr val="000000"/>
                </a:solidFill>
                <a:latin typeface="Helvetica Neue Thin" panose="020B0403020202020204"/>
                <a:ea typeface="Times New Roman" panose="02020603050405020304" pitchFamily="18" charset="0"/>
              </a:rPr>
              <a:t>5. Log out</a:t>
            </a:r>
            <a:endParaRPr lang="en-SG" sz="2400" dirty="0">
              <a:effectLst/>
              <a:latin typeface="Helvetica Neue Thin" panose="020B0403020202020204"/>
              <a:ea typeface="Times New Roman" panose="02020603050405020304" pitchFamily="18" charset="0"/>
            </a:endParaRPr>
          </a:p>
          <a:p>
            <a:endParaRPr lang="en-SG" dirty="0"/>
          </a:p>
        </p:txBody>
      </p:sp>
      <p:pic>
        <p:nvPicPr>
          <p:cNvPr id="10" name="Picture 9">
            <a:extLst>
              <a:ext uri="{FF2B5EF4-FFF2-40B4-BE49-F238E27FC236}">
                <a16:creationId xmlns:a16="http://schemas.microsoft.com/office/drawing/2014/main" id="{395125DC-7EFE-0C69-2299-6C7689F89822}"/>
              </a:ext>
            </a:extLst>
          </p:cNvPr>
          <p:cNvPicPr>
            <a:picLocks noChangeAspect="1"/>
          </p:cNvPicPr>
          <p:nvPr/>
        </p:nvPicPr>
        <p:blipFill>
          <a:blip r:embed="rId2"/>
          <a:stretch>
            <a:fillRect/>
          </a:stretch>
        </p:blipFill>
        <p:spPr>
          <a:xfrm>
            <a:off x="4766359" y="2473387"/>
            <a:ext cx="2280557" cy="2280557"/>
          </a:xfrm>
          <a:prstGeom prst="rect">
            <a:avLst/>
          </a:prstGeom>
        </p:spPr>
      </p:pic>
    </p:spTree>
    <p:extLst>
      <p:ext uri="{BB962C8B-B14F-4D97-AF65-F5344CB8AC3E}">
        <p14:creationId xmlns:p14="http://schemas.microsoft.com/office/powerpoint/2010/main" val="52495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80E5-DA0A-58F6-F2CF-70745E7CC75E}"/>
              </a:ext>
            </a:extLst>
          </p:cNvPr>
          <p:cNvSpPr>
            <a:spLocks noGrp="1"/>
          </p:cNvSpPr>
          <p:nvPr>
            <p:ph type="title"/>
          </p:nvPr>
        </p:nvSpPr>
        <p:spPr/>
        <p:txBody>
          <a:bodyPr>
            <a:normAutofit/>
          </a:bodyPr>
          <a:lstStyle/>
          <a:p>
            <a:r>
              <a:rPr lang="en-SG" sz="2400" b="1" dirty="0">
                <a:latin typeface="Helvetica Neue Light" panose="02000403000000020004"/>
              </a:rPr>
              <a:t>DATABASE</a:t>
            </a:r>
          </a:p>
        </p:txBody>
      </p:sp>
      <p:sp>
        <p:nvSpPr>
          <p:cNvPr id="4" name="Date Placeholder 3">
            <a:extLst>
              <a:ext uri="{FF2B5EF4-FFF2-40B4-BE49-F238E27FC236}">
                <a16:creationId xmlns:a16="http://schemas.microsoft.com/office/drawing/2014/main" id="{B42ED02F-9160-3639-DD93-8AE60E841E2E}"/>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1DBAFF97-E678-AE99-47DE-53D7F213B2CA}"/>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CB202200-4E62-DBAE-24EA-D325EAFD6A44}"/>
              </a:ext>
            </a:extLst>
          </p:cNvPr>
          <p:cNvSpPr>
            <a:spLocks noGrp="1"/>
          </p:cNvSpPr>
          <p:nvPr>
            <p:ph type="sldNum" sz="quarter" idx="12"/>
          </p:nvPr>
        </p:nvSpPr>
        <p:spPr/>
        <p:txBody>
          <a:bodyPr/>
          <a:lstStyle/>
          <a:p>
            <a:fld id="{B9BA5F68-B450-774B-A94B-86322AF8B758}" type="slidenum">
              <a:rPr lang="en-US" smtClean="0"/>
              <a:t>30</a:t>
            </a:fld>
            <a:endParaRPr lang="en-US" dirty="0"/>
          </a:p>
        </p:txBody>
      </p:sp>
      <p:graphicFrame>
        <p:nvGraphicFramePr>
          <p:cNvPr id="7" name="Table 6">
            <a:extLst>
              <a:ext uri="{FF2B5EF4-FFF2-40B4-BE49-F238E27FC236}">
                <a16:creationId xmlns:a16="http://schemas.microsoft.com/office/drawing/2014/main" id="{85F92A0F-BA68-3741-99C9-030B9687C7ED}"/>
              </a:ext>
            </a:extLst>
          </p:cNvPr>
          <p:cNvGraphicFramePr>
            <a:graphicFrameLocks noGrp="1"/>
          </p:cNvGraphicFramePr>
          <p:nvPr>
            <p:extLst>
              <p:ext uri="{D42A27DB-BD31-4B8C-83A1-F6EECF244321}">
                <p14:modId xmlns:p14="http://schemas.microsoft.com/office/powerpoint/2010/main" val="3019277242"/>
              </p:ext>
            </p:extLst>
          </p:nvPr>
        </p:nvGraphicFramePr>
        <p:xfrm>
          <a:off x="453902" y="1541414"/>
          <a:ext cx="5623560" cy="4200398"/>
        </p:xfrm>
        <a:graphic>
          <a:graphicData uri="http://schemas.openxmlformats.org/drawingml/2006/table">
            <a:tbl>
              <a:tblPr firstRow="1" firstCol="1" bandRow="1">
                <a:tableStyleId>{5C22544A-7EE6-4342-B048-85BDC9FD1C3A}</a:tableStyleId>
              </a:tblPr>
              <a:tblGrid>
                <a:gridCol w="1435100">
                  <a:extLst>
                    <a:ext uri="{9D8B030D-6E8A-4147-A177-3AD203B41FA5}">
                      <a16:colId xmlns:a16="http://schemas.microsoft.com/office/drawing/2014/main" val="2080543982"/>
                    </a:ext>
                  </a:extLst>
                </a:gridCol>
                <a:gridCol w="1079500">
                  <a:extLst>
                    <a:ext uri="{9D8B030D-6E8A-4147-A177-3AD203B41FA5}">
                      <a16:colId xmlns:a16="http://schemas.microsoft.com/office/drawing/2014/main" val="2258227235"/>
                    </a:ext>
                  </a:extLst>
                </a:gridCol>
                <a:gridCol w="1624330">
                  <a:extLst>
                    <a:ext uri="{9D8B030D-6E8A-4147-A177-3AD203B41FA5}">
                      <a16:colId xmlns:a16="http://schemas.microsoft.com/office/drawing/2014/main" val="2514109844"/>
                    </a:ext>
                  </a:extLst>
                </a:gridCol>
                <a:gridCol w="1484630">
                  <a:extLst>
                    <a:ext uri="{9D8B030D-6E8A-4147-A177-3AD203B41FA5}">
                      <a16:colId xmlns:a16="http://schemas.microsoft.com/office/drawing/2014/main" val="288956427"/>
                    </a:ext>
                  </a:extLst>
                </a:gridCol>
              </a:tblGrid>
              <a:tr h="339725">
                <a:tc gridSpan="4">
                  <a:txBody>
                    <a:bodyPr/>
                    <a:lstStyle/>
                    <a:p>
                      <a:pPr>
                        <a:lnSpc>
                          <a:spcPct val="115000"/>
                        </a:lnSpc>
                      </a:pPr>
                      <a:r>
                        <a:rPr lang="en-US" sz="1600">
                          <a:effectLst/>
                        </a:rPr>
                        <a:t>Users</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246761394"/>
                  </a:ext>
                </a:extLst>
              </a:tr>
              <a:tr h="339725">
                <a:tc>
                  <a:txBody>
                    <a:bodyPr/>
                    <a:lstStyle/>
                    <a:p>
                      <a:pPr algn="ctr">
                        <a:lnSpc>
                          <a:spcPct val="115000"/>
                        </a:lnSpc>
                      </a:pPr>
                      <a:r>
                        <a:rPr lang="en-US" sz="1600">
                          <a:effectLst/>
                        </a:rPr>
                        <a:t>Column Name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pPr>
                      <a:r>
                        <a:rPr lang="en-US" sz="1600">
                          <a:effectLst/>
                        </a:rPr>
                        <a:t>Data Type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pPr>
                      <a:r>
                        <a:rPr lang="en-US" sz="1600">
                          <a:effectLst/>
                        </a:rPr>
                        <a:t>Constraints</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pPr>
                      <a:r>
                        <a:rPr lang="en-US" sz="1600">
                          <a:effectLst/>
                        </a:rPr>
                        <a:t>Description</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53122765"/>
                  </a:ext>
                </a:extLst>
              </a:tr>
              <a:tr h="232410">
                <a:tc>
                  <a:txBody>
                    <a:bodyPr/>
                    <a:lstStyle/>
                    <a:p>
                      <a:pPr>
                        <a:lnSpc>
                          <a:spcPct val="115000"/>
                        </a:lnSpc>
                      </a:pPr>
                      <a:r>
                        <a:rPr lang="en-US" sz="1600">
                          <a:effectLst/>
                        </a:rPr>
                        <a:t>CustomerId</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int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Primary Key, Autoincrement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007288619"/>
                  </a:ext>
                </a:extLst>
              </a:tr>
              <a:tr h="224155">
                <a:tc>
                  <a:txBody>
                    <a:bodyPr/>
                    <a:lstStyle/>
                    <a:p>
                      <a:pPr>
                        <a:lnSpc>
                          <a:spcPct val="115000"/>
                        </a:lnSpc>
                      </a:pPr>
                      <a:r>
                        <a:rPr lang="en-US" sz="1600">
                          <a:effectLst/>
                        </a:rPr>
                        <a:t>FullName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varchar(200)</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Customer’s name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27494518"/>
                  </a:ext>
                </a:extLst>
              </a:tr>
              <a:tr h="0">
                <a:tc>
                  <a:txBody>
                    <a:bodyPr/>
                    <a:lstStyle/>
                    <a:p>
                      <a:pPr>
                        <a:lnSpc>
                          <a:spcPct val="115000"/>
                        </a:lnSpc>
                      </a:pPr>
                      <a:r>
                        <a:rPr lang="en-US" sz="1600">
                          <a:effectLst/>
                        </a:rPr>
                        <a:t>CustomerNumber</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int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20733014"/>
                  </a:ext>
                </a:extLst>
              </a:tr>
              <a:tr h="0">
                <a:tc>
                  <a:txBody>
                    <a:bodyPr/>
                    <a:lstStyle/>
                    <a:p>
                      <a:pPr>
                        <a:lnSpc>
                          <a:spcPct val="115000"/>
                        </a:lnSpc>
                      </a:pPr>
                      <a:r>
                        <a:rPr lang="en-US" sz="1600">
                          <a:effectLst/>
                        </a:rPr>
                        <a:t>Password</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Varchar(100)</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940798340"/>
                  </a:ext>
                </a:extLst>
              </a:tr>
              <a:tr h="0">
                <a:tc>
                  <a:txBody>
                    <a:bodyPr/>
                    <a:lstStyle/>
                    <a:p>
                      <a:pPr>
                        <a:lnSpc>
                          <a:spcPct val="115000"/>
                        </a:lnSpc>
                      </a:pPr>
                      <a:r>
                        <a:rPr lang="en-US" sz="1600">
                          <a:effectLst/>
                        </a:rPr>
                        <a:t>UserName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Varchar(100) </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972882445"/>
                  </a:ext>
                </a:extLst>
              </a:tr>
              <a:tr h="0">
                <a:tc>
                  <a:txBody>
                    <a:bodyPr/>
                    <a:lstStyle/>
                    <a:p>
                      <a:pPr>
                        <a:lnSpc>
                          <a:spcPct val="115000"/>
                        </a:lnSpc>
                      </a:pPr>
                      <a:r>
                        <a:rPr lang="en-US" sz="1600">
                          <a:effectLst/>
                        </a:rPr>
                        <a:t>Role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Varchar(100)</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1. Seller</a:t>
                      </a:r>
                      <a:endParaRPr lang="en-SG" sz="1200">
                        <a:effectLst/>
                      </a:endParaRPr>
                    </a:p>
                    <a:p>
                      <a:pPr>
                        <a:lnSpc>
                          <a:spcPct val="115000"/>
                        </a:lnSpc>
                      </a:pPr>
                      <a:r>
                        <a:rPr lang="en-US" sz="1600">
                          <a:effectLst/>
                        </a:rPr>
                        <a:t>2.Customer</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243895550"/>
                  </a:ext>
                </a:extLst>
              </a:tr>
              <a:tr h="0">
                <a:tc>
                  <a:txBody>
                    <a:bodyPr/>
                    <a:lstStyle/>
                    <a:p>
                      <a:pPr>
                        <a:lnSpc>
                          <a:spcPct val="115000"/>
                        </a:lnSpc>
                      </a:pPr>
                      <a:r>
                        <a:rPr lang="en-US" sz="1600">
                          <a:effectLst/>
                        </a:rPr>
                        <a:t>Date of Birth</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Date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dirty="0">
                          <a:effectLst/>
                        </a:rPr>
                        <a:t> </a:t>
                      </a:r>
                      <a:endParaRPr lang="en-SG"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83440394"/>
                  </a:ext>
                </a:extLst>
              </a:tr>
            </a:tbl>
          </a:graphicData>
        </a:graphic>
      </p:graphicFrame>
      <p:graphicFrame>
        <p:nvGraphicFramePr>
          <p:cNvPr id="8" name="Table 7">
            <a:extLst>
              <a:ext uri="{FF2B5EF4-FFF2-40B4-BE49-F238E27FC236}">
                <a16:creationId xmlns:a16="http://schemas.microsoft.com/office/drawing/2014/main" id="{C0ABC150-0099-B1DA-8A55-B37408685828}"/>
              </a:ext>
            </a:extLst>
          </p:cNvPr>
          <p:cNvGraphicFramePr>
            <a:graphicFrameLocks noGrp="1"/>
          </p:cNvGraphicFramePr>
          <p:nvPr>
            <p:extLst>
              <p:ext uri="{D42A27DB-BD31-4B8C-83A1-F6EECF244321}">
                <p14:modId xmlns:p14="http://schemas.microsoft.com/office/powerpoint/2010/main" val="4085390640"/>
              </p:ext>
            </p:extLst>
          </p:nvPr>
        </p:nvGraphicFramePr>
        <p:xfrm>
          <a:off x="6127872" y="1541415"/>
          <a:ext cx="5750560" cy="4200394"/>
        </p:xfrm>
        <a:graphic>
          <a:graphicData uri="http://schemas.openxmlformats.org/drawingml/2006/table">
            <a:tbl>
              <a:tblPr firstRow="1" firstCol="1" bandRow="1">
                <a:tableStyleId>{5C22544A-7EE6-4342-B048-85BDC9FD1C3A}</a:tableStyleId>
              </a:tblPr>
              <a:tblGrid>
                <a:gridCol w="1280795">
                  <a:extLst>
                    <a:ext uri="{9D8B030D-6E8A-4147-A177-3AD203B41FA5}">
                      <a16:colId xmlns:a16="http://schemas.microsoft.com/office/drawing/2014/main" val="3350656443"/>
                    </a:ext>
                  </a:extLst>
                </a:gridCol>
                <a:gridCol w="1009015">
                  <a:extLst>
                    <a:ext uri="{9D8B030D-6E8A-4147-A177-3AD203B41FA5}">
                      <a16:colId xmlns:a16="http://schemas.microsoft.com/office/drawing/2014/main" val="855809025"/>
                    </a:ext>
                  </a:extLst>
                </a:gridCol>
                <a:gridCol w="1778000">
                  <a:extLst>
                    <a:ext uri="{9D8B030D-6E8A-4147-A177-3AD203B41FA5}">
                      <a16:colId xmlns:a16="http://schemas.microsoft.com/office/drawing/2014/main" val="840349242"/>
                    </a:ext>
                  </a:extLst>
                </a:gridCol>
                <a:gridCol w="1682750">
                  <a:extLst>
                    <a:ext uri="{9D8B030D-6E8A-4147-A177-3AD203B41FA5}">
                      <a16:colId xmlns:a16="http://schemas.microsoft.com/office/drawing/2014/main" val="1814803338"/>
                    </a:ext>
                  </a:extLst>
                </a:gridCol>
              </a:tblGrid>
              <a:tr h="398570">
                <a:tc gridSpan="4">
                  <a:txBody>
                    <a:bodyPr/>
                    <a:lstStyle/>
                    <a:p>
                      <a:pPr>
                        <a:lnSpc>
                          <a:spcPct val="115000"/>
                        </a:lnSpc>
                      </a:pPr>
                      <a:r>
                        <a:rPr lang="en-US" sz="1600" dirty="0">
                          <a:effectLst/>
                        </a:rPr>
                        <a:t>Product</a:t>
                      </a:r>
                      <a:endParaRPr lang="en-SG" sz="1200"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391157842"/>
                  </a:ext>
                </a:extLst>
              </a:tr>
              <a:tr h="637114">
                <a:tc>
                  <a:txBody>
                    <a:bodyPr/>
                    <a:lstStyle/>
                    <a:p>
                      <a:pPr algn="ctr">
                        <a:lnSpc>
                          <a:spcPct val="115000"/>
                        </a:lnSpc>
                      </a:pPr>
                      <a:r>
                        <a:rPr lang="en-US" sz="1600">
                          <a:effectLst/>
                        </a:rPr>
                        <a:t>Column Name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pPr>
                      <a:r>
                        <a:rPr lang="en-US" sz="1600">
                          <a:effectLst/>
                        </a:rPr>
                        <a:t>Data Type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pPr>
                      <a:r>
                        <a:rPr lang="en-US" sz="1600">
                          <a:effectLst/>
                        </a:rPr>
                        <a:t>Constraints</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pPr>
                      <a:r>
                        <a:rPr lang="en-US" sz="1600">
                          <a:effectLst/>
                        </a:rPr>
                        <a:t>Description</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9572578"/>
                  </a:ext>
                </a:extLst>
              </a:tr>
              <a:tr h="637114">
                <a:tc>
                  <a:txBody>
                    <a:bodyPr/>
                    <a:lstStyle/>
                    <a:p>
                      <a:pPr>
                        <a:lnSpc>
                          <a:spcPct val="115000"/>
                        </a:lnSpc>
                      </a:pPr>
                      <a:r>
                        <a:rPr lang="en-US" sz="1600">
                          <a:effectLst/>
                        </a:rPr>
                        <a:t>ProdudctId</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int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Primary Key, Autoincrement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7791840"/>
                  </a:ext>
                </a:extLst>
              </a:tr>
              <a:tr h="637114">
                <a:tc>
                  <a:txBody>
                    <a:bodyPr/>
                    <a:lstStyle/>
                    <a:p>
                      <a:pPr>
                        <a:lnSpc>
                          <a:spcPct val="115000"/>
                        </a:lnSpc>
                      </a:pPr>
                      <a:r>
                        <a:rPr lang="en-US" sz="1600">
                          <a:effectLst/>
                        </a:rPr>
                        <a:t>ProductName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varchar(200)</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Product’s name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192052060"/>
                  </a:ext>
                </a:extLst>
              </a:tr>
              <a:tr h="637114">
                <a:tc>
                  <a:txBody>
                    <a:bodyPr/>
                    <a:lstStyle/>
                    <a:p>
                      <a:pPr>
                        <a:lnSpc>
                          <a:spcPct val="115000"/>
                        </a:lnSpc>
                      </a:pPr>
                      <a:r>
                        <a:rPr lang="en-US" sz="1600" dirty="0" err="1">
                          <a:effectLst/>
                        </a:rPr>
                        <a:t>ProductAmount</a:t>
                      </a:r>
                      <a:endParaRPr lang="en-SG"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int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Product’s amount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61212788"/>
                  </a:ext>
                </a:extLst>
              </a:tr>
              <a:tr h="308127">
                <a:tc>
                  <a:txBody>
                    <a:bodyPr/>
                    <a:lstStyle/>
                    <a:p>
                      <a:pPr>
                        <a:lnSpc>
                          <a:spcPct val="115000"/>
                        </a:lnSpc>
                      </a:pPr>
                      <a:r>
                        <a:rPr lang="en-US" sz="1600">
                          <a:effectLst/>
                        </a:rPr>
                        <a:t>ProductPrice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int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Product’s price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89279407"/>
                  </a:ext>
                </a:extLst>
              </a:tr>
              <a:tr h="637114">
                <a:tc>
                  <a:txBody>
                    <a:bodyPr/>
                    <a:lstStyle/>
                    <a:p>
                      <a:pPr>
                        <a:lnSpc>
                          <a:spcPct val="115000"/>
                        </a:lnSpc>
                      </a:pPr>
                      <a:r>
                        <a:rPr lang="en-US" sz="1600">
                          <a:effectLst/>
                        </a:rPr>
                        <a:t>ProductBrand</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Varchar(200)</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Product’s brand</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36735993"/>
                  </a:ext>
                </a:extLst>
              </a:tr>
              <a:tr h="308127">
                <a:tc>
                  <a:txBody>
                    <a:bodyPr/>
                    <a:lstStyle/>
                    <a:p>
                      <a:pPr>
                        <a:lnSpc>
                          <a:spcPct val="115000"/>
                        </a:lnSpc>
                      </a:pPr>
                      <a:r>
                        <a:rPr lang="en-US" sz="1600">
                          <a:effectLst/>
                        </a:rPr>
                        <a:t>Display</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int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dirty="0">
                          <a:effectLst/>
                        </a:rPr>
                        <a:t> </a:t>
                      </a:r>
                      <a:endParaRPr lang="en-SG"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705945529"/>
                  </a:ext>
                </a:extLst>
              </a:tr>
            </a:tbl>
          </a:graphicData>
        </a:graphic>
      </p:graphicFrame>
    </p:spTree>
    <p:extLst>
      <p:ext uri="{BB962C8B-B14F-4D97-AF65-F5344CB8AC3E}">
        <p14:creationId xmlns:p14="http://schemas.microsoft.com/office/powerpoint/2010/main" val="97306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B60F-354B-42B8-93CB-ECDC82F406E9}"/>
              </a:ext>
            </a:extLst>
          </p:cNvPr>
          <p:cNvSpPr>
            <a:spLocks noGrp="1"/>
          </p:cNvSpPr>
          <p:nvPr>
            <p:ph type="title"/>
          </p:nvPr>
        </p:nvSpPr>
        <p:spPr/>
        <p:txBody>
          <a:bodyPr>
            <a:normAutofit/>
          </a:bodyPr>
          <a:lstStyle/>
          <a:p>
            <a:r>
              <a:rPr lang="en-SG" sz="2400" b="1" dirty="0">
                <a:latin typeface="Helvetica Neue Light" panose="02000403000000020004"/>
              </a:rPr>
              <a:t>DATABASE</a:t>
            </a:r>
          </a:p>
        </p:txBody>
      </p:sp>
      <p:sp>
        <p:nvSpPr>
          <p:cNvPr id="4" name="Date Placeholder 3">
            <a:extLst>
              <a:ext uri="{FF2B5EF4-FFF2-40B4-BE49-F238E27FC236}">
                <a16:creationId xmlns:a16="http://schemas.microsoft.com/office/drawing/2014/main" id="{D1674A23-868F-E466-D340-8C1FF784323F}"/>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D6D9127A-FDEA-650A-1631-C5FB7E9401EF}"/>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0349ED77-B3E6-D733-FA75-223D61BD7884}"/>
              </a:ext>
            </a:extLst>
          </p:cNvPr>
          <p:cNvSpPr>
            <a:spLocks noGrp="1"/>
          </p:cNvSpPr>
          <p:nvPr>
            <p:ph type="sldNum" sz="quarter" idx="12"/>
          </p:nvPr>
        </p:nvSpPr>
        <p:spPr/>
        <p:txBody>
          <a:bodyPr/>
          <a:lstStyle/>
          <a:p>
            <a:fld id="{B9BA5F68-B450-774B-A94B-86322AF8B758}" type="slidenum">
              <a:rPr lang="en-US" smtClean="0"/>
              <a:t>31</a:t>
            </a:fld>
            <a:endParaRPr lang="en-US" dirty="0"/>
          </a:p>
        </p:txBody>
      </p:sp>
      <p:graphicFrame>
        <p:nvGraphicFramePr>
          <p:cNvPr id="7" name="Table 6">
            <a:extLst>
              <a:ext uri="{FF2B5EF4-FFF2-40B4-BE49-F238E27FC236}">
                <a16:creationId xmlns:a16="http://schemas.microsoft.com/office/drawing/2014/main" id="{37E035A6-7020-D432-EE75-DD56544A94E4}"/>
              </a:ext>
            </a:extLst>
          </p:cNvPr>
          <p:cNvGraphicFramePr>
            <a:graphicFrameLocks noGrp="1"/>
          </p:cNvGraphicFramePr>
          <p:nvPr>
            <p:extLst>
              <p:ext uri="{D42A27DB-BD31-4B8C-83A1-F6EECF244321}">
                <p14:modId xmlns:p14="http://schemas.microsoft.com/office/powerpoint/2010/main" val="3712254367"/>
              </p:ext>
            </p:extLst>
          </p:nvPr>
        </p:nvGraphicFramePr>
        <p:xfrm>
          <a:off x="384609" y="1480822"/>
          <a:ext cx="5623560" cy="3353181"/>
        </p:xfrm>
        <a:graphic>
          <a:graphicData uri="http://schemas.openxmlformats.org/drawingml/2006/table">
            <a:tbl>
              <a:tblPr firstRow="1" firstCol="1" bandRow="1">
                <a:tableStyleId>{5C22544A-7EE6-4342-B048-85BDC9FD1C3A}</a:tableStyleId>
              </a:tblPr>
              <a:tblGrid>
                <a:gridCol w="1261110">
                  <a:extLst>
                    <a:ext uri="{9D8B030D-6E8A-4147-A177-3AD203B41FA5}">
                      <a16:colId xmlns:a16="http://schemas.microsoft.com/office/drawing/2014/main" val="2680836260"/>
                    </a:ext>
                  </a:extLst>
                </a:gridCol>
                <a:gridCol w="1079500">
                  <a:extLst>
                    <a:ext uri="{9D8B030D-6E8A-4147-A177-3AD203B41FA5}">
                      <a16:colId xmlns:a16="http://schemas.microsoft.com/office/drawing/2014/main" val="1578675633"/>
                    </a:ext>
                  </a:extLst>
                </a:gridCol>
                <a:gridCol w="1701165">
                  <a:extLst>
                    <a:ext uri="{9D8B030D-6E8A-4147-A177-3AD203B41FA5}">
                      <a16:colId xmlns:a16="http://schemas.microsoft.com/office/drawing/2014/main" val="3413755903"/>
                    </a:ext>
                  </a:extLst>
                </a:gridCol>
                <a:gridCol w="1581785">
                  <a:extLst>
                    <a:ext uri="{9D8B030D-6E8A-4147-A177-3AD203B41FA5}">
                      <a16:colId xmlns:a16="http://schemas.microsoft.com/office/drawing/2014/main" val="215902608"/>
                    </a:ext>
                  </a:extLst>
                </a:gridCol>
              </a:tblGrid>
              <a:tr h="339725">
                <a:tc gridSpan="4">
                  <a:txBody>
                    <a:bodyPr/>
                    <a:lstStyle/>
                    <a:p>
                      <a:pPr>
                        <a:lnSpc>
                          <a:spcPct val="115000"/>
                        </a:lnSpc>
                      </a:pPr>
                      <a:r>
                        <a:rPr lang="en-US" sz="1600">
                          <a:effectLst/>
                        </a:rPr>
                        <a:t>orders</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155806284"/>
                  </a:ext>
                </a:extLst>
              </a:tr>
              <a:tr h="339725">
                <a:tc>
                  <a:txBody>
                    <a:bodyPr/>
                    <a:lstStyle/>
                    <a:p>
                      <a:pPr algn="ctr">
                        <a:lnSpc>
                          <a:spcPct val="115000"/>
                        </a:lnSpc>
                      </a:pPr>
                      <a:r>
                        <a:rPr lang="en-US" sz="1600">
                          <a:effectLst/>
                        </a:rPr>
                        <a:t>Column Name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pPr>
                      <a:r>
                        <a:rPr lang="en-US" sz="1600">
                          <a:effectLst/>
                        </a:rPr>
                        <a:t>Data Type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pPr>
                      <a:r>
                        <a:rPr lang="en-US" sz="1600">
                          <a:effectLst/>
                        </a:rPr>
                        <a:t>Constraints</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pPr>
                      <a:r>
                        <a:rPr lang="en-US" sz="1600">
                          <a:effectLst/>
                        </a:rPr>
                        <a:t>Description</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45019768"/>
                  </a:ext>
                </a:extLst>
              </a:tr>
              <a:tr h="232410">
                <a:tc>
                  <a:txBody>
                    <a:bodyPr/>
                    <a:lstStyle/>
                    <a:p>
                      <a:pPr>
                        <a:lnSpc>
                          <a:spcPct val="115000"/>
                        </a:lnSpc>
                      </a:pPr>
                      <a:r>
                        <a:rPr lang="en-US" sz="1600">
                          <a:effectLst/>
                        </a:rPr>
                        <a:t>OrderID</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int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Primary Key</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14752186"/>
                  </a:ext>
                </a:extLst>
              </a:tr>
              <a:tr h="224155">
                <a:tc>
                  <a:txBody>
                    <a:bodyPr/>
                    <a:lstStyle/>
                    <a:p>
                      <a:pPr>
                        <a:lnSpc>
                          <a:spcPct val="115000"/>
                        </a:lnSpc>
                      </a:pPr>
                      <a:r>
                        <a:rPr lang="en-US" sz="1600">
                          <a:effectLst/>
                        </a:rPr>
                        <a:t>ProductName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varchar(200)</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757763658"/>
                  </a:ext>
                </a:extLst>
              </a:tr>
              <a:tr h="0">
                <a:tc>
                  <a:txBody>
                    <a:bodyPr/>
                    <a:lstStyle/>
                    <a:p>
                      <a:pPr>
                        <a:lnSpc>
                          <a:spcPct val="115000"/>
                        </a:lnSpc>
                      </a:pPr>
                      <a:r>
                        <a:rPr lang="en-US" sz="1600">
                          <a:effectLst/>
                        </a:rPr>
                        <a:t>OrderStatus</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int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dirty="0">
                          <a:effectLst/>
                        </a:rPr>
                        <a:t>1. Order is Pending</a:t>
                      </a:r>
                      <a:endParaRPr lang="en-SG" sz="1200" dirty="0">
                        <a:effectLst/>
                      </a:endParaRPr>
                    </a:p>
                    <a:p>
                      <a:pPr>
                        <a:lnSpc>
                          <a:spcPct val="115000"/>
                        </a:lnSpc>
                      </a:pPr>
                      <a:r>
                        <a:rPr lang="en-US" sz="1600" dirty="0">
                          <a:effectLst/>
                        </a:rPr>
                        <a:t>2.Order is Delivery</a:t>
                      </a:r>
                      <a:endParaRPr lang="en-SG" sz="1200" dirty="0">
                        <a:effectLst/>
                      </a:endParaRPr>
                    </a:p>
                    <a:p>
                      <a:pPr>
                        <a:lnSpc>
                          <a:spcPct val="115000"/>
                        </a:lnSpc>
                      </a:pPr>
                      <a:r>
                        <a:rPr lang="en-US" sz="1600" dirty="0">
                          <a:effectLst/>
                        </a:rPr>
                        <a:t>3.Order is received</a:t>
                      </a:r>
                      <a:endParaRPr lang="en-SG"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28298314"/>
                  </a:ext>
                </a:extLst>
              </a:tr>
            </a:tbl>
          </a:graphicData>
        </a:graphic>
      </p:graphicFrame>
      <p:graphicFrame>
        <p:nvGraphicFramePr>
          <p:cNvPr id="10" name="Table 9">
            <a:extLst>
              <a:ext uri="{FF2B5EF4-FFF2-40B4-BE49-F238E27FC236}">
                <a16:creationId xmlns:a16="http://schemas.microsoft.com/office/drawing/2014/main" id="{4EF1E202-5861-5BAC-E63D-0E18E4C5E506}"/>
              </a:ext>
            </a:extLst>
          </p:cNvPr>
          <p:cNvGraphicFramePr>
            <a:graphicFrameLocks noGrp="1"/>
          </p:cNvGraphicFramePr>
          <p:nvPr>
            <p:extLst>
              <p:ext uri="{D42A27DB-BD31-4B8C-83A1-F6EECF244321}">
                <p14:modId xmlns:p14="http://schemas.microsoft.com/office/powerpoint/2010/main" val="1647503530"/>
              </p:ext>
            </p:extLst>
          </p:nvPr>
        </p:nvGraphicFramePr>
        <p:xfrm>
          <a:off x="6183833" y="2151189"/>
          <a:ext cx="5623560" cy="1933321"/>
        </p:xfrm>
        <a:graphic>
          <a:graphicData uri="http://schemas.openxmlformats.org/drawingml/2006/table">
            <a:tbl>
              <a:tblPr firstRow="1" firstCol="1" bandRow="1">
                <a:tableStyleId>{5C22544A-7EE6-4342-B048-85BDC9FD1C3A}</a:tableStyleId>
              </a:tblPr>
              <a:tblGrid>
                <a:gridCol w="1261110">
                  <a:extLst>
                    <a:ext uri="{9D8B030D-6E8A-4147-A177-3AD203B41FA5}">
                      <a16:colId xmlns:a16="http://schemas.microsoft.com/office/drawing/2014/main" val="3291210279"/>
                    </a:ext>
                  </a:extLst>
                </a:gridCol>
                <a:gridCol w="1079500">
                  <a:extLst>
                    <a:ext uri="{9D8B030D-6E8A-4147-A177-3AD203B41FA5}">
                      <a16:colId xmlns:a16="http://schemas.microsoft.com/office/drawing/2014/main" val="3363799006"/>
                    </a:ext>
                  </a:extLst>
                </a:gridCol>
                <a:gridCol w="1701165">
                  <a:extLst>
                    <a:ext uri="{9D8B030D-6E8A-4147-A177-3AD203B41FA5}">
                      <a16:colId xmlns:a16="http://schemas.microsoft.com/office/drawing/2014/main" val="3591134131"/>
                    </a:ext>
                  </a:extLst>
                </a:gridCol>
                <a:gridCol w="1581785">
                  <a:extLst>
                    <a:ext uri="{9D8B030D-6E8A-4147-A177-3AD203B41FA5}">
                      <a16:colId xmlns:a16="http://schemas.microsoft.com/office/drawing/2014/main" val="2853330354"/>
                    </a:ext>
                  </a:extLst>
                </a:gridCol>
              </a:tblGrid>
              <a:tr h="339725">
                <a:tc gridSpan="4">
                  <a:txBody>
                    <a:bodyPr/>
                    <a:lstStyle/>
                    <a:p>
                      <a:pPr>
                        <a:lnSpc>
                          <a:spcPct val="115000"/>
                        </a:lnSpc>
                      </a:pPr>
                      <a:r>
                        <a:rPr lang="en-US" sz="1600">
                          <a:effectLst/>
                        </a:rPr>
                        <a:t>OrderProduct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86855969"/>
                  </a:ext>
                </a:extLst>
              </a:tr>
              <a:tr h="339725">
                <a:tc>
                  <a:txBody>
                    <a:bodyPr/>
                    <a:lstStyle/>
                    <a:p>
                      <a:pPr algn="ctr">
                        <a:lnSpc>
                          <a:spcPct val="115000"/>
                        </a:lnSpc>
                      </a:pPr>
                      <a:r>
                        <a:rPr lang="en-US" sz="1600">
                          <a:effectLst/>
                        </a:rPr>
                        <a:t>Column Name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pPr>
                      <a:r>
                        <a:rPr lang="en-US" sz="1600">
                          <a:effectLst/>
                        </a:rPr>
                        <a:t>Data Type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pPr>
                      <a:r>
                        <a:rPr lang="en-US" sz="1600">
                          <a:effectLst/>
                        </a:rPr>
                        <a:t>Constraints</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pPr>
                      <a:r>
                        <a:rPr lang="en-US" sz="1600">
                          <a:effectLst/>
                        </a:rPr>
                        <a:t>Description</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81208920"/>
                  </a:ext>
                </a:extLst>
              </a:tr>
              <a:tr h="232410">
                <a:tc>
                  <a:txBody>
                    <a:bodyPr/>
                    <a:lstStyle/>
                    <a:p>
                      <a:pPr>
                        <a:lnSpc>
                          <a:spcPct val="115000"/>
                        </a:lnSpc>
                      </a:pPr>
                      <a:r>
                        <a:rPr lang="en-US" sz="1600">
                          <a:effectLst/>
                        </a:rPr>
                        <a:t>ProdudctId</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int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31686309"/>
                  </a:ext>
                </a:extLst>
              </a:tr>
              <a:tr h="0">
                <a:tc>
                  <a:txBody>
                    <a:bodyPr/>
                    <a:lstStyle/>
                    <a:p>
                      <a:pPr>
                        <a:lnSpc>
                          <a:spcPct val="115000"/>
                        </a:lnSpc>
                      </a:pPr>
                      <a:r>
                        <a:rPr lang="en-US" sz="1600">
                          <a:effectLst/>
                        </a:rPr>
                        <a:t>Quantity</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int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093584273"/>
                  </a:ext>
                </a:extLst>
              </a:tr>
              <a:tr h="0">
                <a:tc>
                  <a:txBody>
                    <a:bodyPr/>
                    <a:lstStyle/>
                    <a:p>
                      <a:pPr>
                        <a:lnSpc>
                          <a:spcPct val="115000"/>
                        </a:lnSpc>
                      </a:pPr>
                      <a:r>
                        <a:rPr lang="en-US" sz="1600">
                          <a:effectLst/>
                        </a:rPr>
                        <a:t>TotalPrice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int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98758457"/>
                  </a:ext>
                </a:extLst>
              </a:tr>
              <a:tr h="0">
                <a:tc>
                  <a:txBody>
                    <a:bodyPr/>
                    <a:lstStyle/>
                    <a:p>
                      <a:pPr>
                        <a:lnSpc>
                          <a:spcPct val="115000"/>
                        </a:lnSpc>
                      </a:pPr>
                      <a:r>
                        <a:rPr lang="en-US" sz="1600">
                          <a:effectLst/>
                        </a:rPr>
                        <a:t>OrderID</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int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a:effectLst/>
                        </a:rPr>
                        <a:t>NOT NULL</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pPr>
                      <a:r>
                        <a:rPr lang="en-US" sz="1600" dirty="0">
                          <a:effectLst/>
                        </a:rPr>
                        <a:t> </a:t>
                      </a:r>
                      <a:endParaRPr lang="en-SG"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50094937"/>
                  </a:ext>
                </a:extLst>
              </a:tr>
            </a:tbl>
          </a:graphicData>
        </a:graphic>
      </p:graphicFrame>
      <p:sp>
        <p:nvSpPr>
          <p:cNvPr id="11" name="Rectangle 2">
            <a:extLst>
              <a:ext uri="{FF2B5EF4-FFF2-40B4-BE49-F238E27FC236}">
                <a16:creationId xmlns:a16="http://schemas.microsoft.com/office/drawing/2014/main" id="{AA1AFDF0-F74B-62DB-A703-6B63697F0BEA}"/>
              </a:ext>
            </a:extLst>
          </p:cNvPr>
          <p:cNvSpPr>
            <a:spLocks noChangeArrowheads="1"/>
          </p:cNvSpPr>
          <p:nvPr/>
        </p:nvSpPr>
        <p:spPr bwMode="auto">
          <a:xfrm>
            <a:off x="6184151" y="21518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52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F0C2-223D-8DD8-CDAF-ED794067E32B}"/>
              </a:ext>
            </a:extLst>
          </p:cNvPr>
          <p:cNvSpPr>
            <a:spLocks noGrp="1"/>
          </p:cNvSpPr>
          <p:nvPr>
            <p:ph type="title"/>
          </p:nvPr>
        </p:nvSpPr>
        <p:spPr/>
        <p:txBody>
          <a:bodyPr>
            <a:normAutofit/>
          </a:bodyPr>
          <a:lstStyle/>
          <a:p>
            <a:r>
              <a:rPr lang="en-SG" sz="2400" b="1" dirty="0">
                <a:effectLst/>
                <a:latin typeface="Helvetica Neue Light" panose="02000403000000020004"/>
                <a:ea typeface="Times New Roman" panose="02020603050405020304" pitchFamily="18" charset="0"/>
                <a:cs typeface="Times New Roman" panose="02020603050405020304" pitchFamily="18" charset="0"/>
              </a:rPr>
              <a:t>Task Assign </a:t>
            </a:r>
            <a:r>
              <a:rPr lang="vi-VN" sz="2400" b="1" dirty="0">
                <a:effectLst/>
                <a:latin typeface="Helvetica Neue Light" panose="02000403000000020004"/>
                <a:ea typeface="Times New Roman" panose="02020603050405020304" pitchFamily="18" charset="0"/>
                <a:cs typeface="Times New Roman" panose="02020603050405020304" pitchFamily="18" charset="0"/>
              </a:rPr>
              <a:t>(</a:t>
            </a:r>
            <a:r>
              <a:rPr lang="en-SG" sz="2400" b="1" dirty="0">
                <a:effectLst/>
                <a:latin typeface="Helvetica Neue Light" panose="02000403000000020004"/>
                <a:ea typeface="Times New Roman" panose="02020603050405020304" pitchFamily="18" charset="0"/>
                <a:cs typeface="Times New Roman" panose="02020603050405020304" pitchFamily="18" charset="0"/>
              </a:rPr>
              <a:t>to each team member</a:t>
            </a:r>
            <a:r>
              <a:rPr lang="vi-VN" sz="2400" b="1" dirty="0">
                <a:effectLst/>
                <a:latin typeface="Helvetica Neue Light" panose="02000403000000020004"/>
                <a:ea typeface="Times New Roman" panose="02020603050405020304" pitchFamily="18" charset="0"/>
                <a:cs typeface="Times New Roman" panose="02020603050405020304" pitchFamily="18" charset="0"/>
              </a:rPr>
              <a:t>)</a:t>
            </a:r>
            <a:endParaRPr lang="en-SG" sz="2400" b="1" dirty="0"/>
          </a:p>
        </p:txBody>
      </p:sp>
      <p:sp>
        <p:nvSpPr>
          <p:cNvPr id="4" name="Date Placeholder 3">
            <a:extLst>
              <a:ext uri="{FF2B5EF4-FFF2-40B4-BE49-F238E27FC236}">
                <a16:creationId xmlns:a16="http://schemas.microsoft.com/office/drawing/2014/main" id="{F4B83400-4097-D3B7-D1E4-11D17683C049}"/>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id="{5398AFBC-2B45-19F8-A9C7-C4D2F43B630E}"/>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id="{2FA6C3FB-CE32-7D9A-29B4-4F597D4DB72C}"/>
              </a:ext>
            </a:extLst>
          </p:cNvPr>
          <p:cNvSpPr>
            <a:spLocks noGrp="1"/>
          </p:cNvSpPr>
          <p:nvPr>
            <p:ph type="sldNum" sz="quarter" idx="12"/>
          </p:nvPr>
        </p:nvSpPr>
        <p:spPr/>
        <p:txBody>
          <a:bodyPr/>
          <a:lstStyle/>
          <a:p>
            <a:fld id="{B9BA5F68-B450-774B-A94B-86322AF8B758}" type="slidenum">
              <a:rPr lang="en-US" smtClean="0"/>
              <a:t>32</a:t>
            </a:fld>
            <a:endParaRPr lang="en-US" dirty="0"/>
          </a:p>
        </p:txBody>
      </p:sp>
      <p:graphicFrame>
        <p:nvGraphicFramePr>
          <p:cNvPr id="7" name="Table 6">
            <a:extLst>
              <a:ext uri="{FF2B5EF4-FFF2-40B4-BE49-F238E27FC236}">
                <a16:creationId xmlns:a16="http://schemas.microsoft.com/office/drawing/2014/main" id="{6ECD6611-AC71-FFC5-4FC5-C6EC6B78993D}"/>
              </a:ext>
            </a:extLst>
          </p:cNvPr>
          <p:cNvGraphicFramePr>
            <a:graphicFrameLocks noGrp="1"/>
          </p:cNvGraphicFramePr>
          <p:nvPr>
            <p:extLst>
              <p:ext uri="{D42A27DB-BD31-4B8C-83A1-F6EECF244321}">
                <p14:modId xmlns:p14="http://schemas.microsoft.com/office/powerpoint/2010/main" val="2279124957"/>
              </p:ext>
            </p:extLst>
          </p:nvPr>
        </p:nvGraphicFramePr>
        <p:xfrm>
          <a:off x="1675966" y="2071866"/>
          <a:ext cx="7489684" cy="3084752"/>
        </p:xfrm>
        <a:graphic>
          <a:graphicData uri="http://schemas.openxmlformats.org/drawingml/2006/table">
            <a:tbl>
              <a:tblPr firstRow="1" firstCol="1" bandRow="1">
                <a:tableStyleId>{5C22544A-7EE6-4342-B048-85BDC9FD1C3A}</a:tableStyleId>
              </a:tblPr>
              <a:tblGrid>
                <a:gridCol w="833694">
                  <a:extLst>
                    <a:ext uri="{9D8B030D-6E8A-4147-A177-3AD203B41FA5}">
                      <a16:colId xmlns:a16="http://schemas.microsoft.com/office/drawing/2014/main" val="1542487769"/>
                    </a:ext>
                  </a:extLst>
                </a:gridCol>
                <a:gridCol w="961840">
                  <a:extLst>
                    <a:ext uri="{9D8B030D-6E8A-4147-A177-3AD203B41FA5}">
                      <a16:colId xmlns:a16="http://schemas.microsoft.com/office/drawing/2014/main" val="1584185006"/>
                    </a:ext>
                  </a:extLst>
                </a:gridCol>
                <a:gridCol w="1389239">
                  <a:extLst>
                    <a:ext uri="{9D8B030D-6E8A-4147-A177-3AD203B41FA5}">
                      <a16:colId xmlns:a16="http://schemas.microsoft.com/office/drawing/2014/main" val="288912956"/>
                    </a:ext>
                  </a:extLst>
                </a:gridCol>
                <a:gridCol w="859324">
                  <a:extLst>
                    <a:ext uri="{9D8B030D-6E8A-4147-A177-3AD203B41FA5}">
                      <a16:colId xmlns:a16="http://schemas.microsoft.com/office/drawing/2014/main" val="2948424524"/>
                    </a:ext>
                  </a:extLst>
                </a:gridCol>
                <a:gridCol w="961086">
                  <a:extLst>
                    <a:ext uri="{9D8B030D-6E8A-4147-A177-3AD203B41FA5}">
                      <a16:colId xmlns:a16="http://schemas.microsoft.com/office/drawing/2014/main" val="892087548"/>
                    </a:ext>
                  </a:extLst>
                </a:gridCol>
                <a:gridCol w="961840">
                  <a:extLst>
                    <a:ext uri="{9D8B030D-6E8A-4147-A177-3AD203B41FA5}">
                      <a16:colId xmlns:a16="http://schemas.microsoft.com/office/drawing/2014/main" val="4027085447"/>
                    </a:ext>
                  </a:extLst>
                </a:gridCol>
                <a:gridCol w="1522661">
                  <a:extLst>
                    <a:ext uri="{9D8B030D-6E8A-4147-A177-3AD203B41FA5}">
                      <a16:colId xmlns:a16="http://schemas.microsoft.com/office/drawing/2014/main" val="239624200"/>
                    </a:ext>
                  </a:extLst>
                </a:gridCol>
              </a:tblGrid>
              <a:tr h="632583">
                <a:tc>
                  <a:txBody>
                    <a:bodyPr/>
                    <a:lstStyle/>
                    <a:p>
                      <a:pPr indent="19685" algn="ctr">
                        <a:lnSpc>
                          <a:spcPct val="115000"/>
                        </a:lnSpc>
                      </a:pPr>
                      <a:r>
                        <a:rPr lang="vi-VN" sz="1600">
                          <a:effectLst/>
                        </a:rPr>
                        <a:t>Group </a:t>
                      </a:r>
                      <a:r>
                        <a:rPr lang="en-SG" sz="1600">
                          <a:effectLst/>
                        </a:rPr>
                        <a:t>13</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gridSpan="6">
                  <a:txBody>
                    <a:bodyPr/>
                    <a:lstStyle/>
                    <a:p>
                      <a:pPr algn="ctr">
                        <a:lnSpc>
                          <a:spcPct val="115000"/>
                        </a:lnSpc>
                      </a:pPr>
                      <a:r>
                        <a:rPr lang="en-SG" sz="1600" dirty="0">
                          <a:effectLst/>
                        </a:rPr>
                        <a:t>Pea _</a:t>
                      </a:r>
                      <a:r>
                        <a:rPr lang="en-SG" sz="1600" dirty="0" err="1">
                          <a:effectLst/>
                        </a:rPr>
                        <a:t>Cosmestic</a:t>
                      </a:r>
                      <a:endParaRPr lang="en-SG" sz="1200" dirty="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82923387"/>
                  </a:ext>
                </a:extLst>
              </a:tr>
              <a:tr h="618996">
                <a:tc>
                  <a:txBody>
                    <a:bodyPr/>
                    <a:lstStyle/>
                    <a:p>
                      <a:pPr indent="19685" algn="ctr">
                        <a:lnSpc>
                          <a:spcPct val="115000"/>
                        </a:lnSpc>
                      </a:pPr>
                      <a:r>
                        <a:rPr lang="vi-VN" sz="1600">
                          <a:effectLst/>
                        </a:rPr>
                        <a:t>No</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19685" algn="ctr">
                        <a:lnSpc>
                          <a:spcPct val="115000"/>
                        </a:lnSpc>
                      </a:pPr>
                      <a:r>
                        <a:rPr lang="vi-VN" sz="1600">
                          <a:effectLst/>
                        </a:rPr>
                        <a:t>Task name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19685" algn="ctr">
                        <a:lnSpc>
                          <a:spcPct val="115000"/>
                        </a:lnSpc>
                      </a:pPr>
                      <a:r>
                        <a:rPr lang="vi-VN" sz="1600">
                          <a:effectLst/>
                        </a:rPr>
                        <a:t>Description</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19685" algn="ctr">
                        <a:lnSpc>
                          <a:spcPct val="115000"/>
                        </a:lnSpc>
                      </a:pPr>
                      <a:r>
                        <a:rPr lang="vi-VN" sz="1600">
                          <a:effectLst/>
                        </a:rPr>
                        <a:t>Start Date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19685" algn="ctr">
                        <a:lnSpc>
                          <a:spcPct val="115000"/>
                        </a:lnSpc>
                      </a:pPr>
                      <a:r>
                        <a:rPr lang="vi-VN" sz="1600">
                          <a:effectLst/>
                        </a:rPr>
                        <a:t>End Date</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indent="19685" algn="ctr">
                        <a:lnSpc>
                          <a:spcPct val="115000"/>
                        </a:lnSpc>
                        <a:spcAft>
                          <a:spcPts val="0"/>
                        </a:spcAft>
                      </a:pPr>
                      <a:r>
                        <a:rPr lang="vi-VN" sz="1600">
                          <a:effectLst/>
                        </a:rPr>
                        <a:t>Member</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spcAft>
                          <a:spcPts val="0"/>
                        </a:spcAft>
                      </a:pPr>
                      <a:r>
                        <a:rPr lang="vi-VN" sz="1600">
                          <a:effectLst/>
                        </a:rPr>
                        <a:t>Self assessment</a:t>
                      </a:r>
                      <a:endParaRPr lang="en-SG"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89634570"/>
                  </a:ext>
                </a:extLst>
              </a:tr>
              <a:tr h="302120">
                <a:tc>
                  <a:txBody>
                    <a:bodyPr/>
                    <a:lstStyle/>
                    <a:p>
                      <a:pPr algn="ctr">
                        <a:lnSpc>
                          <a:spcPct val="115000"/>
                        </a:lnSpc>
                      </a:pPr>
                      <a:r>
                        <a:rPr lang="en-US" sz="1600">
                          <a:effectLst/>
                        </a:rPr>
                        <a:t>1</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Code</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17/08</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22/08</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Ph.Anh</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2331929"/>
                  </a:ext>
                </a:extLst>
              </a:tr>
              <a:tr h="302120">
                <a:tc>
                  <a:txBody>
                    <a:bodyPr/>
                    <a:lstStyle/>
                    <a:p>
                      <a:pPr indent="19685" algn="ctr">
                        <a:lnSpc>
                          <a:spcPct val="115000"/>
                        </a:lnSpc>
                      </a:pPr>
                      <a:r>
                        <a:rPr lang="en-US" sz="1600">
                          <a:effectLst/>
                        </a:rPr>
                        <a:t>2</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Code</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29/08</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06/09</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Ph.Anh</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53555994"/>
                  </a:ext>
                </a:extLst>
              </a:tr>
              <a:tr h="302120">
                <a:tc>
                  <a:txBody>
                    <a:bodyPr/>
                    <a:lstStyle/>
                    <a:p>
                      <a:pPr indent="19685" algn="ctr">
                        <a:lnSpc>
                          <a:spcPct val="115000"/>
                        </a:lnSpc>
                      </a:pPr>
                      <a:r>
                        <a:rPr lang="en-US" sz="1600">
                          <a:effectLst/>
                        </a:rPr>
                        <a:t>3</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Code</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16/09</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18/09</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Ph.Anh</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61956075"/>
                  </a:ext>
                </a:extLst>
              </a:tr>
              <a:tr h="302120">
                <a:tc>
                  <a:txBody>
                    <a:bodyPr/>
                    <a:lstStyle/>
                    <a:p>
                      <a:pPr indent="19685" algn="ctr">
                        <a:lnSpc>
                          <a:spcPct val="115000"/>
                        </a:lnSpc>
                      </a:pPr>
                      <a:r>
                        <a:rPr lang="en-US" sz="1600">
                          <a:effectLst/>
                        </a:rPr>
                        <a:t>4</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Control</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20/09</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21/09</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Ph.Anh</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65044258"/>
                  </a:ext>
                </a:extLst>
              </a:tr>
              <a:tr h="624693">
                <a:tc>
                  <a:txBody>
                    <a:bodyPr/>
                    <a:lstStyle/>
                    <a:p>
                      <a:pPr indent="19685" algn="ctr">
                        <a:lnSpc>
                          <a:spcPct val="115000"/>
                        </a:lnSpc>
                      </a:pPr>
                      <a:r>
                        <a:rPr lang="en-US" sz="1600">
                          <a:effectLst/>
                        </a:rPr>
                        <a:t>5</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Write report</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25/09</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28/09</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a:effectLst/>
                        </a:rPr>
                        <a:t>Ph.Anh</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9685">
                        <a:lnSpc>
                          <a:spcPct val="115000"/>
                        </a:lnSpc>
                      </a:pPr>
                      <a:r>
                        <a:rPr lang="en-US" sz="1600" dirty="0">
                          <a:effectLst/>
                        </a:rPr>
                        <a:t> </a:t>
                      </a:r>
                      <a:endParaRPr lang="en-SG"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19788442"/>
                  </a:ext>
                </a:extLst>
              </a:tr>
            </a:tbl>
          </a:graphicData>
        </a:graphic>
      </p:graphicFrame>
    </p:spTree>
    <p:extLst>
      <p:ext uri="{BB962C8B-B14F-4D97-AF65-F5344CB8AC3E}">
        <p14:creationId xmlns:p14="http://schemas.microsoft.com/office/powerpoint/2010/main" val="422943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37BB8C-BA62-BC4F-B0F8-D5F9321E2E79}"/>
              </a:ext>
            </a:extLst>
          </p:cNvPr>
          <p:cNvPicPr>
            <a:picLocks noChangeAspect="1"/>
          </p:cNvPicPr>
          <p:nvPr/>
        </p:nvPicPr>
        <p:blipFill>
          <a:blip r:embed="rId3"/>
          <a:stretch>
            <a:fillRect/>
          </a:stretch>
        </p:blipFill>
        <p:spPr>
          <a:xfrm>
            <a:off x="4440837" y="1664596"/>
            <a:ext cx="3310326" cy="3528808"/>
          </a:xfrm>
          <a:prstGeom prst="rect">
            <a:avLst/>
          </a:prstGeom>
        </p:spPr>
      </p:pic>
    </p:spTree>
    <p:extLst>
      <p:ext uri="{BB962C8B-B14F-4D97-AF65-F5344CB8AC3E}">
        <p14:creationId xmlns:p14="http://schemas.microsoft.com/office/powerpoint/2010/main" val="4756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357C2-C3D4-5646-99C7-CB60F4827364}"/>
              </a:ext>
            </a:extLst>
          </p:cNvPr>
          <p:cNvSpPr txBox="1"/>
          <p:nvPr/>
        </p:nvSpPr>
        <p:spPr>
          <a:xfrm>
            <a:off x="314179" y="2644170"/>
            <a:ext cx="11563642" cy="1569660"/>
          </a:xfrm>
          <a:prstGeom prst="rect">
            <a:avLst/>
          </a:prstGeom>
          <a:noFill/>
        </p:spPr>
        <p:txBody>
          <a:bodyPr wrap="square" rtlCol="0">
            <a:spAutoFit/>
          </a:bodyPr>
          <a:lstStyle/>
          <a:p>
            <a:pPr algn="ctr"/>
            <a:r>
              <a:rPr lang="en-US" sz="9600">
                <a:solidFill>
                  <a:schemeClr val="bg1"/>
                </a:solidFill>
                <a:latin typeface="Helvetica Neue Thin" panose="020B0403020202020204" pitchFamily="34" charset="0"/>
                <a:ea typeface="Helvetica Neue Thin" panose="020B0403020202020204" pitchFamily="34" charset="0"/>
              </a:rPr>
              <a:t>Q &amp; A</a:t>
            </a:r>
          </a:p>
        </p:txBody>
      </p:sp>
    </p:spTree>
    <p:extLst>
      <p:ext uri="{BB962C8B-B14F-4D97-AF65-F5344CB8AC3E}">
        <p14:creationId xmlns:p14="http://schemas.microsoft.com/office/powerpoint/2010/main" val="333032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a:ea typeface="Helvetica Neue Light" panose="02000403000000020004" pitchFamily="2" charset="0"/>
              </a:rPr>
              <a:t>USE CASE</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a:t>Project Name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4</a:t>
            </a:fld>
            <a:endParaRPr lang="en-US" dirty="0"/>
          </a:p>
        </p:txBody>
      </p:sp>
      <p:pic>
        <p:nvPicPr>
          <p:cNvPr id="10" name="Content Placeholder 9">
            <a:extLst>
              <a:ext uri="{FF2B5EF4-FFF2-40B4-BE49-F238E27FC236}">
                <a16:creationId xmlns:a16="http://schemas.microsoft.com/office/drawing/2014/main" id="{50BC1824-20F8-80EF-0A39-78F59F84C1E9}"/>
              </a:ext>
            </a:extLst>
          </p:cNvPr>
          <p:cNvPicPr>
            <a:picLocks noGrp="1" noChangeAspect="1"/>
          </p:cNvPicPr>
          <p:nvPr>
            <p:ph idx="1"/>
          </p:nvPr>
        </p:nvPicPr>
        <p:blipFill>
          <a:blip r:embed="rId3"/>
          <a:stretch>
            <a:fillRect/>
          </a:stretch>
        </p:blipFill>
        <p:spPr>
          <a:xfrm>
            <a:off x="2038212" y="1159317"/>
            <a:ext cx="8094780" cy="5067464"/>
          </a:xfrm>
          <a:prstGeom prst="rect">
            <a:avLst/>
          </a:prstGeom>
        </p:spPr>
      </p:pic>
    </p:spTree>
    <p:extLst>
      <p:ext uri="{BB962C8B-B14F-4D97-AF65-F5344CB8AC3E}">
        <p14:creationId xmlns:p14="http://schemas.microsoft.com/office/powerpoint/2010/main" val="142454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LOGIN</a:t>
            </a:r>
          </a:p>
        </p:txBody>
      </p:sp>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a:t>Project Name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5</a:t>
            </a:fld>
            <a:endParaRPr lang="en-US" dirty="0"/>
          </a:p>
        </p:txBody>
      </p:sp>
      <p:graphicFrame>
        <p:nvGraphicFramePr>
          <p:cNvPr id="13" name="Content Placeholder 12">
            <a:extLst>
              <a:ext uri="{FF2B5EF4-FFF2-40B4-BE49-F238E27FC236}">
                <a16:creationId xmlns:a16="http://schemas.microsoft.com/office/drawing/2014/main" id="{F4090976-D64A-2D68-9AFB-69D900053B90}"/>
              </a:ext>
            </a:extLst>
          </p:cNvPr>
          <p:cNvGraphicFramePr>
            <a:graphicFrameLocks noGrp="1"/>
          </p:cNvGraphicFramePr>
          <p:nvPr>
            <p:ph idx="1"/>
            <p:extLst>
              <p:ext uri="{D42A27DB-BD31-4B8C-83A1-F6EECF244321}">
                <p14:modId xmlns:p14="http://schemas.microsoft.com/office/powerpoint/2010/main" val="67870577"/>
              </p:ext>
            </p:extLst>
          </p:nvPr>
        </p:nvGraphicFramePr>
        <p:xfrm>
          <a:off x="1735015" y="1139609"/>
          <a:ext cx="8188474" cy="5165620"/>
        </p:xfrm>
        <a:graphic>
          <a:graphicData uri="http://schemas.openxmlformats.org/drawingml/2006/table">
            <a:tbl>
              <a:tblPr firstRow="1" firstCol="1" bandRow="1">
                <a:tableStyleId>{5C22544A-7EE6-4342-B048-85BDC9FD1C3A}</a:tableStyleId>
              </a:tblPr>
              <a:tblGrid>
                <a:gridCol w="2152935">
                  <a:extLst>
                    <a:ext uri="{9D8B030D-6E8A-4147-A177-3AD203B41FA5}">
                      <a16:colId xmlns:a16="http://schemas.microsoft.com/office/drawing/2014/main" val="4063991594"/>
                    </a:ext>
                  </a:extLst>
                </a:gridCol>
                <a:gridCol w="6035539">
                  <a:extLst>
                    <a:ext uri="{9D8B030D-6E8A-4147-A177-3AD203B41FA5}">
                      <a16:colId xmlns:a16="http://schemas.microsoft.com/office/drawing/2014/main" val="3226023434"/>
                    </a:ext>
                  </a:extLst>
                </a:gridCol>
              </a:tblGrid>
              <a:tr h="295291">
                <a:tc>
                  <a:txBody>
                    <a:bodyPr/>
                    <a:lstStyle/>
                    <a:p>
                      <a:pPr algn="ctr"/>
                      <a:r>
                        <a:rPr lang="en-SG" sz="1200">
                          <a:effectLst/>
                        </a:rPr>
                        <a:t>NAME</a:t>
                      </a:r>
                      <a:endParaRPr lang="en-SG" sz="900">
                        <a:effectLst/>
                        <a:latin typeface="Times New Roman" panose="02020603050405020304" pitchFamily="18" charset="0"/>
                        <a:ea typeface="Times New Roman" panose="02020603050405020304" pitchFamily="18" charset="0"/>
                      </a:endParaRPr>
                    </a:p>
                  </a:txBody>
                  <a:tcPr marL="49908" marR="49908" marT="0" marB="0"/>
                </a:tc>
                <a:tc>
                  <a:txBody>
                    <a:bodyPr/>
                    <a:lstStyle/>
                    <a:p>
                      <a:r>
                        <a:rPr lang="en-SG" sz="1200" dirty="0">
                          <a:effectLst/>
                        </a:rPr>
                        <a:t>LOGIN</a:t>
                      </a:r>
                      <a:endParaRPr lang="en-SG" sz="900" dirty="0">
                        <a:effectLst/>
                        <a:latin typeface="Times New Roman" panose="02020603050405020304" pitchFamily="18" charset="0"/>
                        <a:ea typeface="Times New Roman" panose="02020603050405020304" pitchFamily="18" charset="0"/>
                      </a:endParaRPr>
                    </a:p>
                  </a:txBody>
                  <a:tcPr marL="49908" marR="49908" marT="0" marB="0"/>
                </a:tc>
                <a:extLst>
                  <a:ext uri="{0D108BD9-81ED-4DB2-BD59-A6C34878D82A}">
                    <a16:rowId xmlns:a16="http://schemas.microsoft.com/office/drawing/2014/main" val="3329601771"/>
                  </a:ext>
                </a:extLst>
              </a:tr>
              <a:tr h="587810">
                <a:tc>
                  <a:txBody>
                    <a:bodyPr/>
                    <a:lstStyle/>
                    <a:p>
                      <a:r>
                        <a:rPr lang="en-SG" sz="1200">
                          <a:effectLst/>
                        </a:rPr>
                        <a:t>Description</a:t>
                      </a:r>
                      <a:endParaRPr lang="en-SG" sz="900">
                        <a:effectLst/>
                        <a:latin typeface="Times New Roman" panose="02020603050405020304" pitchFamily="18" charset="0"/>
                        <a:ea typeface="Times New Roman" panose="02020603050405020304" pitchFamily="18" charset="0"/>
                      </a:endParaRPr>
                    </a:p>
                  </a:txBody>
                  <a:tcPr marL="49908" marR="49908" marT="0" marB="0"/>
                </a:tc>
                <a:tc>
                  <a:txBody>
                    <a:bodyPr/>
                    <a:lstStyle/>
                    <a:p>
                      <a:r>
                        <a:rPr lang="en-SG" sz="1200">
                          <a:effectLst/>
                        </a:rPr>
                        <a:t>Used to access the program and define the accessible features depending on the account type.</a:t>
                      </a:r>
                      <a:endParaRPr lang="en-SG" sz="700">
                        <a:effectLst/>
                        <a:latin typeface="Times New Roman" panose="02020603050405020304" pitchFamily="18" charset="0"/>
                      </a:endParaRPr>
                    </a:p>
                  </a:txBody>
                  <a:tcPr marL="49908" marR="49908" marT="0" marB="0"/>
                </a:tc>
                <a:extLst>
                  <a:ext uri="{0D108BD9-81ED-4DB2-BD59-A6C34878D82A}">
                    <a16:rowId xmlns:a16="http://schemas.microsoft.com/office/drawing/2014/main" val="3881701377"/>
                  </a:ext>
                </a:extLst>
              </a:tr>
              <a:tr h="260633">
                <a:tc>
                  <a:txBody>
                    <a:bodyPr/>
                    <a:lstStyle/>
                    <a:p>
                      <a:r>
                        <a:rPr lang="en-SG" sz="1200">
                          <a:effectLst/>
                        </a:rPr>
                        <a:t>Actor</a:t>
                      </a:r>
                      <a:endParaRPr lang="en-SG" sz="900">
                        <a:effectLst/>
                        <a:latin typeface="Times New Roman" panose="02020603050405020304" pitchFamily="18" charset="0"/>
                        <a:ea typeface="Times New Roman" panose="02020603050405020304" pitchFamily="18" charset="0"/>
                      </a:endParaRPr>
                    </a:p>
                  </a:txBody>
                  <a:tcPr marL="49908" marR="49908" marT="0" marB="0"/>
                </a:tc>
                <a:tc>
                  <a:txBody>
                    <a:bodyPr/>
                    <a:lstStyle/>
                    <a:p>
                      <a:r>
                        <a:rPr lang="en-SG" sz="1200">
                          <a:effectLst/>
                        </a:rPr>
                        <a:t>Seller and customer. </a:t>
                      </a:r>
                      <a:endParaRPr lang="en-SG" sz="700">
                        <a:effectLst/>
                        <a:latin typeface="Times New Roman" panose="02020603050405020304" pitchFamily="18" charset="0"/>
                      </a:endParaRPr>
                    </a:p>
                  </a:txBody>
                  <a:tcPr marL="49908" marR="49908" marT="0" marB="0"/>
                </a:tc>
                <a:extLst>
                  <a:ext uri="{0D108BD9-81ED-4DB2-BD59-A6C34878D82A}">
                    <a16:rowId xmlns:a16="http://schemas.microsoft.com/office/drawing/2014/main" val="271660159"/>
                  </a:ext>
                </a:extLst>
              </a:tr>
              <a:tr h="532356">
                <a:tc>
                  <a:txBody>
                    <a:bodyPr/>
                    <a:lstStyle/>
                    <a:p>
                      <a:r>
                        <a:rPr lang="en-SG" sz="1200">
                          <a:effectLst/>
                        </a:rPr>
                        <a:t> </a:t>
                      </a:r>
                      <a:endParaRPr lang="en-SG" sz="900">
                        <a:effectLst/>
                      </a:endParaRPr>
                    </a:p>
                    <a:p>
                      <a:r>
                        <a:rPr lang="en-SG" sz="1200">
                          <a:effectLst/>
                        </a:rPr>
                        <a:t>Organization Benefits</a:t>
                      </a:r>
                      <a:endParaRPr lang="en-SG" sz="900">
                        <a:effectLst/>
                        <a:latin typeface="Times New Roman" panose="02020603050405020304" pitchFamily="18" charset="0"/>
                        <a:ea typeface="Times New Roman" panose="02020603050405020304" pitchFamily="18" charset="0"/>
                      </a:endParaRPr>
                    </a:p>
                  </a:txBody>
                  <a:tcPr marL="49908" marR="49908" marT="0" marB="0"/>
                </a:tc>
                <a:tc>
                  <a:txBody>
                    <a:bodyPr/>
                    <a:lstStyle/>
                    <a:p>
                      <a:r>
                        <a:rPr lang="en-SG" sz="1200">
                          <a:effectLst/>
                        </a:rPr>
                        <a:t>This feature was created to define the features and data that merchants and customers can access the program,.</a:t>
                      </a:r>
                      <a:endParaRPr lang="en-SG" sz="700">
                        <a:effectLst/>
                        <a:latin typeface="Times New Roman" panose="02020603050405020304" pitchFamily="18" charset="0"/>
                      </a:endParaRPr>
                    </a:p>
                  </a:txBody>
                  <a:tcPr marL="49908" marR="49908" marT="0" marB="0"/>
                </a:tc>
                <a:extLst>
                  <a:ext uri="{0D108BD9-81ED-4DB2-BD59-A6C34878D82A}">
                    <a16:rowId xmlns:a16="http://schemas.microsoft.com/office/drawing/2014/main" val="2466543501"/>
                  </a:ext>
                </a:extLst>
              </a:tr>
              <a:tr h="354904">
                <a:tc>
                  <a:txBody>
                    <a:bodyPr/>
                    <a:lstStyle/>
                    <a:p>
                      <a:r>
                        <a:rPr lang="en-SG" sz="1200">
                          <a:effectLst/>
                        </a:rPr>
                        <a:t> </a:t>
                      </a:r>
                      <a:endParaRPr lang="en-SG" sz="900">
                        <a:effectLst/>
                      </a:endParaRPr>
                    </a:p>
                    <a:p>
                      <a:r>
                        <a:rPr lang="en-SG" sz="1200">
                          <a:effectLst/>
                        </a:rPr>
                        <a:t>Trigger</a:t>
                      </a:r>
                      <a:endParaRPr lang="en-SG" sz="900">
                        <a:effectLst/>
                        <a:latin typeface="Times New Roman" panose="02020603050405020304" pitchFamily="18" charset="0"/>
                        <a:ea typeface="Times New Roman" panose="02020603050405020304" pitchFamily="18" charset="0"/>
                      </a:endParaRPr>
                    </a:p>
                  </a:txBody>
                  <a:tcPr marL="49908" marR="49908" marT="0" marB="0"/>
                </a:tc>
                <a:tc>
                  <a:txBody>
                    <a:bodyPr/>
                    <a:lstStyle/>
                    <a:p>
                      <a:r>
                        <a:rPr lang="en-SG" sz="1200" dirty="0">
                          <a:effectLst/>
                        </a:rPr>
                        <a:t>Login will be automatically enabled right after starting the program.</a:t>
                      </a:r>
                      <a:endParaRPr lang="en-SG" sz="700" dirty="0">
                        <a:effectLst/>
                        <a:latin typeface="Times New Roman" panose="02020603050405020304" pitchFamily="18" charset="0"/>
                      </a:endParaRPr>
                    </a:p>
                  </a:txBody>
                  <a:tcPr marL="49908" marR="49908" marT="0" marB="0"/>
                </a:tc>
                <a:extLst>
                  <a:ext uri="{0D108BD9-81ED-4DB2-BD59-A6C34878D82A}">
                    <a16:rowId xmlns:a16="http://schemas.microsoft.com/office/drawing/2014/main" val="2171895006"/>
                  </a:ext>
                </a:extLst>
              </a:tr>
              <a:tr h="532356">
                <a:tc>
                  <a:txBody>
                    <a:bodyPr/>
                    <a:lstStyle/>
                    <a:p>
                      <a:r>
                        <a:rPr lang="en-SG" sz="1200">
                          <a:effectLst/>
                        </a:rPr>
                        <a:t> </a:t>
                      </a:r>
                      <a:endParaRPr lang="en-SG" sz="900">
                        <a:effectLst/>
                      </a:endParaRPr>
                    </a:p>
                    <a:p>
                      <a:r>
                        <a:rPr lang="en-SG" sz="1200">
                          <a:effectLst/>
                        </a:rPr>
                        <a:t>Preconditions</a:t>
                      </a:r>
                      <a:endParaRPr lang="en-SG" sz="900">
                        <a:effectLst/>
                        <a:latin typeface="Times New Roman" panose="02020603050405020304" pitchFamily="18" charset="0"/>
                        <a:ea typeface="Times New Roman" panose="02020603050405020304" pitchFamily="18" charset="0"/>
                      </a:endParaRPr>
                    </a:p>
                  </a:txBody>
                  <a:tcPr marL="49908" marR="49908" marT="0" marB="0"/>
                </a:tc>
                <a:tc>
                  <a:txBody>
                    <a:bodyPr/>
                    <a:lstStyle/>
                    <a:p>
                      <a:r>
                        <a:rPr lang="en-SG" sz="1200">
                          <a:effectLst/>
                        </a:rPr>
                        <a:t>The correct username and password must be entered, the database must be connected, the account must exist in the database. </a:t>
                      </a:r>
                      <a:endParaRPr lang="en-SG" sz="700">
                        <a:effectLst/>
                        <a:latin typeface="Times New Roman" panose="02020603050405020304" pitchFamily="18" charset="0"/>
                      </a:endParaRPr>
                    </a:p>
                  </a:txBody>
                  <a:tcPr marL="49908" marR="49908" marT="0" marB="0"/>
                </a:tc>
                <a:extLst>
                  <a:ext uri="{0D108BD9-81ED-4DB2-BD59-A6C34878D82A}">
                    <a16:rowId xmlns:a16="http://schemas.microsoft.com/office/drawing/2014/main" val="3049636282"/>
                  </a:ext>
                </a:extLst>
              </a:tr>
              <a:tr h="532356">
                <a:tc>
                  <a:txBody>
                    <a:bodyPr/>
                    <a:lstStyle/>
                    <a:p>
                      <a:r>
                        <a:rPr lang="en-SG" sz="1200">
                          <a:effectLst/>
                        </a:rPr>
                        <a:t>Postconditions</a:t>
                      </a:r>
                      <a:endParaRPr lang="en-SG" sz="900">
                        <a:effectLst/>
                        <a:latin typeface="Times New Roman" panose="02020603050405020304" pitchFamily="18" charset="0"/>
                        <a:ea typeface="Times New Roman" panose="02020603050405020304" pitchFamily="18" charset="0"/>
                      </a:endParaRPr>
                    </a:p>
                  </a:txBody>
                  <a:tcPr marL="49908" marR="49908" marT="0" marB="0"/>
                </a:tc>
                <a:tc>
                  <a:txBody>
                    <a:bodyPr/>
                    <a:lstStyle/>
                    <a:p>
                      <a:r>
                        <a:rPr lang="en-US" sz="1200" dirty="0">
                          <a:effectLst/>
                        </a:rPr>
                        <a:t>Success: the account will log into the system, the main menu of the program displays. Failed: could not login to the system.</a:t>
                      </a:r>
                      <a:endParaRPr lang="en-SG" sz="900" dirty="0">
                        <a:effectLst/>
                      </a:endParaRPr>
                    </a:p>
                    <a:p>
                      <a:r>
                        <a:rPr lang="en-SG" sz="1200" dirty="0">
                          <a:effectLst/>
                        </a:rPr>
                        <a:t> </a:t>
                      </a:r>
                      <a:endParaRPr lang="en-SG" sz="900" dirty="0">
                        <a:effectLst/>
                        <a:latin typeface="Times New Roman" panose="02020603050405020304" pitchFamily="18" charset="0"/>
                        <a:ea typeface="Times New Roman" panose="02020603050405020304" pitchFamily="18" charset="0"/>
                      </a:endParaRPr>
                    </a:p>
                  </a:txBody>
                  <a:tcPr marL="49908" marR="49908" marT="0" marB="0"/>
                </a:tc>
                <a:extLst>
                  <a:ext uri="{0D108BD9-81ED-4DB2-BD59-A6C34878D82A}">
                    <a16:rowId xmlns:a16="http://schemas.microsoft.com/office/drawing/2014/main" val="809693269"/>
                  </a:ext>
                </a:extLst>
              </a:tr>
              <a:tr h="354904">
                <a:tc>
                  <a:txBody>
                    <a:bodyPr/>
                    <a:lstStyle/>
                    <a:p>
                      <a:r>
                        <a:rPr lang="en-SG" sz="1200">
                          <a:effectLst/>
                        </a:rPr>
                        <a:t> </a:t>
                      </a:r>
                      <a:endParaRPr lang="en-SG" sz="900">
                        <a:effectLst/>
                      </a:endParaRPr>
                    </a:p>
                    <a:p>
                      <a:r>
                        <a:rPr lang="en-SG" sz="1200">
                          <a:effectLst/>
                        </a:rPr>
                        <a:t>Main course</a:t>
                      </a:r>
                      <a:endParaRPr lang="en-SG" sz="900">
                        <a:effectLst/>
                        <a:latin typeface="Times New Roman" panose="02020603050405020304" pitchFamily="18" charset="0"/>
                        <a:ea typeface="Times New Roman" panose="02020603050405020304" pitchFamily="18" charset="0"/>
                      </a:endParaRPr>
                    </a:p>
                  </a:txBody>
                  <a:tcPr marL="49908" marR="49908" marT="0" marB="0"/>
                </a:tc>
                <a:tc>
                  <a:txBody>
                    <a:bodyPr/>
                    <a:lstStyle/>
                    <a:p>
                      <a:r>
                        <a:rPr lang="en-SG" sz="1200">
                          <a:effectLst/>
                        </a:rPr>
                        <a:t>1. Enter UserName and Password2. Verify information3. Show main menu</a:t>
                      </a:r>
                      <a:endParaRPr lang="en-SG" sz="700">
                        <a:effectLst/>
                        <a:latin typeface="Times New Roman" panose="02020603050405020304" pitchFamily="18" charset="0"/>
                      </a:endParaRPr>
                    </a:p>
                  </a:txBody>
                  <a:tcPr marL="49908" marR="49908" marT="0" marB="0"/>
                </a:tc>
                <a:extLst>
                  <a:ext uri="{0D108BD9-81ED-4DB2-BD59-A6C34878D82A}">
                    <a16:rowId xmlns:a16="http://schemas.microsoft.com/office/drawing/2014/main" val="515456715"/>
                  </a:ext>
                </a:extLst>
              </a:tr>
              <a:tr h="532356">
                <a:tc>
                  <a:txBody>
                    <a:bodyPr/>
                    <a:lstStyle/>
                    <a:p>
                      <a:r>
                        <a:rPr lang="en-SG" sz="1200">
                          <a:effectLst/>
                        </a:rPr>
                        <a:t> </a:t>
                      </a:r>
                      <a:endParaRPr lang="en-SG" sz="900">
                        <a:effectLst/>
                      </a:endParaRPr>
                    </a:p>
                    <a:p>
                      <a:r>
                        <a:rPr lang="en-SG" sz="1200">
                          <a:effectLst/>
                        </a:rPr>
                        <a:t>Alternate Courses</a:t>
                      </a:r>
                      <a:endParaRPr lang="en-SG" sz="900">
                        <a:effectLst/>
                        <a:latin typeface="Times New Roman" panose="02020603050405020304" pitchFamily="18" charset="0"/>
                        <a:ea typeface="Times New Roman" panose="02020603050405020304" pitchFamily="18" charset="0"/>
                      </a:endParaRPr>
                    </a:p>
                  </a:txBody>
                  <a:tcPr marL="49908" marR="49908" marT="0" marB="0"/>
                </a:tc>
                <a:tc>
                  <a:txBody>
                    <a:bodyPr/>
                    <a:lstStyle/>
                    <a:p>
                      <a:r>
                        <a:rPr lang="en-SG" sz="1200">
                          <a:effectLst/>
                        </a:rPr>
                        <a:t>AC 2.1: User entered wrong PassWord or UserName1. Display error message2. Show the login screen again3.Re-enter required</a:t>
                      </a:r>
                      <a:r>
                        <a:rPr lang="en-SG" sz="700">
                          <a:effectLst/>
                        </a:rPr>
                        <a:t> </a:t>
                      </a:r>
                      <a:r>
                        <a:rPr lang="en-SG" sz="1200">
                          <a:effectLst/>
                        </a:rPr>
                        <a:t> </a:t>
                      </a:r>
                      <a:endParaRPr lang="en-SG" sz="900">
                        <a:effectLst/>
                        <a:latin typeface="Times New Roman" panose="02020603050405020304" pitchFamily="18" charset="0"/>
                        <a:ea typeface="Times New Roman" panose="02020603050405020304" pitchFamily="18" charset="0"/>
                      </a:endParaRPr>
                    </a:p>
                  </a:txBody>
                  <a:tcPr marL="49908" marR="49908" marT="0" marB="0"/>
                </a:tc>
                <a:extLst>
                  <a:ext uri="{0D108BD9-81ED-4DB2-BD59-A6C34878D82A}">
                    <a16:rowId xmlns:a16="http://schemas.microsoft.com/office/drawing/2014/main" val="2002727121"/>
                  </a:ext>
                </a:extLst>
              </a:tr>
              <a:tr h="1144658">
                <a:tc>
                  <a:txBody>
                    <a:bodyPr/>
                    <a:lstStyle/>
                    <a:p>
                      <a:r>
                        <a:rPr lang="en-SG" sz="1200">
                          <a:effectLst/>
                        </a:rPr>
                        <a:t>Exceptions</a:t>
                      </a:r>
                      <a:endParaRPr lang="en-SG" sz="900">
                        <a:effectLst/>
                        <a:latin typeface="Times New Roman" panose="02020603050405020304" pitchFamily="18" charset="0"/>
                        <a:ea typeface="Times New Roman" panose="02020603050405020304" pitchFamily="18" charset="0"/>
                      </a:endParaRPr>
                    </a:p>
                  </a:txBody>
                  <a:tcPr marL="49908" marR="49908" marT="0" marB="0"/>
                </a:tc>
                <a:tc>
                  <a:txBody>
                    <a:bodyPr/>
                    <a:lstStyle/>
                    <a:p>
                      <a:r>
                        <a:rPr lang="en-SG" sz="1200" dirty="0">
                          <a:effectLst/>
                        </a:rPr>
                        <a:t>EX 1.1: Enter </a:t>
                      </a:r>
                      <a:r>
                        <a:rPr lang="en-SG" sz="1200" dirty="0" err="1">
                          <a:effectLst/>
                        </a:rPr>
                        <a:t>UserName</a:t>
                      </a:r>
                      <a:r>
                        <a:rPr lang="en-SG" sz="1200" dirty="0">
                          <a:effectLst/>
                        </a:rPr>
                        <a:t> and PassWord1. Display: “Your </a:t>
                      </a:r>
                      <a:r>
                        <a:rPr lang="en-SG" sz="1200" dirty="0" err="1">
                          <a:effectLst/>
                        </a:rPr>
                        <a:t>PassWord</a:t>
                      </a:r>
                      <a:r>
                        <a:rPr lang="en-SG" sz="1200" dirty="0">
                          <a:effectLst/>
                        </a:rPr>
                        <a:t> and </a:t>
                      </a:r>
                      <a:r>
                        <a:rPr lang="en-SG" sz="1200" dirty="0" err="1">
                          <a:effectLst/>
                        </a:rPr>
                        <a:t>UserName</a:t>
                      </a:r>
                      <a:r>
                        <a:rPr lang="en-SG" sz="1200" dirty="0">
                          <a:effectLst/>
                        </a:rPr>
                        <a:t> is wrong!” and ask to re-enter until correct2. Re-enter username and </a:t>
                      </a:r>
                      <a:r>
                        <a:rPr lang="en-SG" sz="1200" dirty="0" err="1">
                          <a:effectLst/>
                        </a:rPr>
                        <a:t>passwordEX</a:t>
                      </a:r>
                      <a:r>
                        <a:rPr lang="en-SG" sz="1200" dirty="0">
                          <a:effectLst/>
                        </a:rPr>
                        <a:t> 2.1:1. Step 1: Display “Error!!!Can’t connect to database”2. Check internet connections</a:t>
                      </a:r>
                      <a:r>
                        <a:rPr lang="en-SG" sz="700" dirty="0">
                          <a:effectLst/>
                        </a:rPr>
                        <a:t> </a:t>
                      </a:r>
                      <a:r>
                        <a:rPr lang="en-SG" sz="1200" dirty="0">
                          <a:effectLst/>
                        </a:rPr>
                        <a:t>.</a:t>
                      </a:r>
                      <a:endParaRPr lang="en-SG" sz="900" dirty="0">
                        <a:effectLst/>
                        <a:latin typeface="Times New Roman" panose="02020603050405020304" pitchFamily="18" charset="0"/>
                        <a:ea typeface="Times New Roman" panose="02020603050405020304" pitchFamily="18" charset="0"/>
                      </a:endParaRPr>
                    </a:p>
                  </a:txBody>
                  <a:tcPr marL="49908" marR="49908" marT="0" marB="0"/>
                </a:tc>
                <a:extLst>
                  <a:ext uri="{0D108BD9-81ED-4DB2-BD59-A6C34878D82A}">
                    <a16:rowId xmlns:a16="http://schemas.microsoft.com/office/drawing/2014/main" val="3089553931"/>
                  </a:ext>
                </a:extLst>
              </a:tr>
            </a:tbl>
          </a:graphicData>
        </a:graphic>
      </p:graphicFrame>
    </p:spTree>
    <p:extLst>
      <p:ext uri="{BB962C8B-B14F-4D97-AF65-F5344CB8AC3E}">
        <p14:creationId xmlns:p14="http://schemas.microsoft.com/office/powerpoint/2010/main" val="294922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REGISTER</a:t>
            </a:r>
          </a:p>
        </p:txBody>
      </p:sp>
      <p:graphicFrame>
        <p:nvGraphicFramePr>
          <p:cNvPr id="7" name="Content Placeholder 6">
            <a:extLst>
              <a:ext uri="{FF2B5EF4-FFF2-40B4-BE49-F238E27FC236}">
                <a16:creationId xmlns:a16="http://schemas.microsoft.com/office/drawing/2014/main" id="{414A7C33-E204-EE0C-6970-11245C596236}"/>
              </a:ext>
            </a:extLst>
          </p:cNvPr>
          <p:cNvGraphicFramePr>
            <a:graphicFrameLocks noGrp="1"/>
          </p:cNvGraphicFramePr>
          <p:nvPr>
            <p:ph idx="1"/>
            <p:extLst>
              <p:ext uri="{D42A27DB-BD31-4B8C-83A1-F6EECF244321}">
                <p14:modId xmlns:p14="http://schemas.microsoft.com/office/powerpoint/2010/main" val="2629233260"/>
              </p:ext>
            </p:extLst>
          </p:nvPr>
        </p:nvGraphicFramePr>
        <p:xfrm>
          <a:off x="1929887" y="1093693"/>
          <a:ext cx="7784733" cy="5410201"/>
        </p:xfrm>
        <a:graphic>
          <a:graphicData uri="http://schemas.openxmlformats.org/drawingml/2006/table">
            <a:tbl>
              <a:tblPr firstRow="1" firstCol="1" bandRow="1">
                <a:tableStyleId>{5C22544A-7EE6-4342-B048-85BDC9FD1C3A}</a:tableStyleId>
              </a:tblPr>
              <a:tblGrid>
                <a:gridCol w="1946184">
                  <a:extLst>
                    <a:ext uri="{9D8B030D-6E8A-4147-A177-3AD203B41FA5}">
                      <a16:colId xmlns:a16="http://schemas.microsoft.com/office/drawing/2014/main" val="830881477"/>
                    </a:ext>
                  </a:extLst>
                </a:gridCol>
                <a:gridCol w="5838549">
                  <a:extLst>
                    <a:ext uri="{9D8B030D-6E8A-4147-A177-3AD203B41FA5}">
                      <a16:colId xmlns:a16="http://schemas.microsoft.com/office/drawing/2014/main" val="123515257"/>
                    </a:ext>
                  </a:extLst>
                </a:gridCol>
              </a:tblGrid>
              <a:tr h="402482">
                <a:tc>
                  <a:txBody>
                    <a:bodyPr/>
                    <a:lstStyle/>
                    <a:p>
                      <a:pPr algn="ctr"/>
                      <a:r>
                        <a:rPr lang="en-SG" sz="1500">
                          <a:effectLst/>
                        </a:rPr>
                        <a:t>NAME</a:t>
                      </a:r>
                      <a:endParaRPr lang="en-SG" sz="1100">
                        <a:effectLst/>
                        <a:latin typeface="Times New Roman" panose="02020603050405020304" pitchFamily="18" charset="0"/>
                        <a:ea typeface="Times New Roman" panose="02020603050405020304" pitchFamily="18" charset="0"/>
                      </a:endParaRPr>
                    </a:p>
                  </a:txBody>
                  <a:tcPr marL="65365" marR="65365" marT="0" marB="0"/>
                </a:tc>
                <a:tc>
                  <a:txBody>
                    <a:bodyPr/>
                    <a:lstStyle/>
                    <a:p>
                      <a:r>
                        <a:rPr lang="en-SG" sz="1500">
                          <a:effectLst/>
                        </a:rPr>
                        <a:t>REGISTER</a:t>
                      </a:r>
                      <a:endParaRPr lang="en-SG" sz="1100">
                        <a:effectLst/>
                        <a:latin typeface="Times New Roman" panose="02020603050405020304" pitchFamily="18" charset="0"/>
                        <a:ea typeface="Times New Roman" panose="02020603050405020304" pitchFamily="18" charset="0"/>
                      </a:endParaRPr>
                    </a:p>
                  </a:txBody>
                  <a:tcPr marL="65365" marR="65365" marT="0" marB="0"/>
                </a:tc>
                <a:extLst>
                  <a:ext uri="{0D108BD9-81ED-4DB2-BD59-A6C34878D82A}">
                    <a16:rowId xmlns:a16="http://schemas.microsoft.com/office/drawing/2014/main" val="964754228"/>
                  </a:ext>
                </a:extLst>
              </a:tr>
              <a:tr h="446664">
                <a:tc>
                  <a:txBody>
                    <a:bodyPr/>
                    <a:lstStyle/>
                    <a:p>
                      <a:r>
                        <a:rPr lang="en-SG" sz="1500">
                          <a:effectLst/>
                        </a:rPr>
                        <a:t>Description</a:t>
                      </a:r>
                      <a:endParaRPr lang="en-SG" sz="1100">
                        <a:effectLst/>
                        <a:latin typeface="Times New Roman" panose="02020603050405020304" pitchFamily="18" charset="0"/>
                        <a:ea typeface="Times New Roman" panose="02020603050405020304" pitchFamily="18" charset="0"/>
                      </a:endParaRPr>
                    </a:p>
                  </a:txBody>
                  <a:tcPr marL="65365" marR="65365" marT="0" marB="0"/>
                </a:tc>
                <a:tc>
                  <a:txBody>
                    <a:bodyPr/>
                    <a:lstStyle/>
                    <a:p>
                      <a:r>
                        <a:rPr lang="en-SG" sz="1500">
                          <a:effectLst/>
                        </a:rPr>
                        <a:t>Used to register an account in the system.</a:t>
                      </a:r>
                      <a:endParaRPr lang="en-SG" sz="1000">
                        <a:effectLst/>
                        <a:latin typeface="Times New Roman" panose="02020603050405020304" pitchFamily="18" charset="0"/>
                      </a:endParaRPr>
                    </a:p>
                  </a:txBody>
                  <a:tcPr marL="65365" marR="65365" marT="0" marB="0"/>
                </a:tc>
                <a:extLst>
                  <a:ext uri="{0D108BD9-81ED-4DB2-BD59-A6C34878D82A}">
                    <a16:rowId xmlns:a16="http://schemas.microsoft.com/office/drawing/2014/main" val="2106358908"/>
                  </a:ext>
                </a:extLst>
              </a:tr>
              <a:tr h="341353">
                <a:tc>
                  <a:txBody>
                    <a:bodyPr/>
                    <a:lstStyle/>
                    <a:p>
                      <a:r>
                        <a:rPr lang="en-SG" sz="1500">
                          <a:effectLst/>
                        </a:rPr>
                        <a:t>Actor</a:t>
                      </a:r>
                      <a:endParaRPr lang="en-SG" sz="1100">
                        <a:effectLst/>
                        <a:latin typeface="Times New Roman" panose="02020603050405020304" pitchFamily="18" charset="0"/>
                        <a:ea typeface="Times New Roman" panose="02020603050405020304" pitchFamily="18" charset="0"/>
                      </a:endParaRPr>
                    </a:p>
                  </a:txBody>
                  <a:tcPr marL="65365" marR="65365" marT="0" marB="0"/>
                </a:tc>
                <a:tc>
                  <a:txBody>
                    <a:bodyPr/>
                    <a:lstStyle/>
                    <a:p>
                      <a:r>
                        <a:rPr lang="en-SG" sz="1500">
                          <a:effectLst/>
                        </a:rPr>
                        <a:t>Customer</a:t>
                      </a:r>
                      <a:endParaRPr lang="en-SG" sz="1100">
                        <a:effectLst/>
                        <a:latin typeface="Times New Roman" panose="02020603050405020304" pitchFamily="18" charset="0"/>
                        <a:ea typeface="Times New Roman" panose="02020603050405020304" pitchFamily="18" charset="0"/>
                      </a:endParaRPr>
                    </a:p>
                  </a:txBody>
                  <a:tcPr marL="65365" marR="65365" marT="0" marB="0"/>
                </a:tc>
                <a:extLst>
                  <a:ext uri="{0D108BD9-81ED-4DB2-BD59-A6C34878D82A}">
                    <a16:rowId xmlns:a16="http://schemas.microsoft.com/office/drawing/2014/main" val="3387590726"/>
                  </a:ext>
                </a:extLst>
              </a:tr>
              <a:tr h="929642">
                <a:tc>
                  <a:txBody>
                    <a:bodyPr/>
                    <a:lstStyle/>
                    <a:p>
                      <a:r>
                        <a:rPr lang="en-SG" sz="1500">
                          <a:effectLst/>
                        </a:rPr>
                        <a:t>Organization Benefits</a:t>
                      </a:r>
                      <a:endParaRPr lang="en-SG" sz="1100">
                        <a:effectLst/>
                        <a:latin typeface="Times New Roman" panose="02020603050405020304" pitchFamily="18" charset="0"/>
                        <a:ea typeface="Times New Roman" panose="02020603050405020304" pitchFamily="18" charset="0"/>
                      </a:endParaRPr>
                    </a:p>
                  </a:txBody>
                  <a:tcPr marL="65365" marR="65365" marT="0" marB="0"/>
                </a:tc>
                <a:tc>
                  <a:txBody>
                    <a:bodyPr/>
                    <a:lstStyle/>
                    <a:p>
                      <a:r>
                        <a:rPr lang="en-SG" sz="1500">
                          <a:effectLst/>
                        </a:rPr>
                        <a:t>This feature is created so that customers can create an account in the system, from which they can use all customer functions in the system such as ordering, viewing products, changing account information, etc. account,…</a:t>
                      </a:r>
                      <a:endParaRPr lang="en-SG" sz="1000">
                        <a:effectLst/>
                        <a:latin typeface="Times New Roman" panose="02020603050405020304" pitchFamily="18" charset="0"/>
                      </a:endParaRPr>
                    </a:p>
                  </a:txBody>
                  <a:tcPr marL="65365" marR="65365" marT="0" marB="0"/>
                </a:tc>
                <a:extLst>
                  <a:ext uri="{0D108BD9-81ED-4DB2-BD59-A6C34878D82A}">
                    <a16:rowId xmlns:a16="http://schemas.microsoft.com/office/drawing/2014/main" val="1242762325"/>
                  </a:ext>
                </a:extLst>
              </a:tr>
              <a:tr h="464821">
                <a:tc>
                  <a:txBody>
                    <a:bodyPr/>
                    <a:lstStyle/>
                    <a:p>
                      <a:r>
                        <a:rPr lang="en-SG" sz="1500">
                          <a:effectLst/>
                        </a:rPr>
                        <a:t>Trigger</a:t>
                      </a:r>
                      <a:endParaRPr lang="en-SG" sz="1100">
                        <a:effectLst/>
                        <a:latin typeface="Times New Roman" panose="02020603050405020304" pitchFamily="18" charset="0"/>
                        <a:ea typeface="Times New Roman" panose="02020603050405020304" pitchFamily="18" charset="0"/>
                      </a:endParaRPr>
                    </a:p>
                  </a:txBody>
                  <a:tcPr marL="65365" marR="65365" marT="0" marB="0"/>
                </a:tc>
                <a:tc>
                  <a:txBody>
                    <a:bodyPr/>
                    <a:lstStyle/>
                    <a:p>
                      <a:r>
                        <a:rPr lang="en-SG" sz="1500">
                          <a:effectLst/>
                        </a:rPr>
                        <a:t>After registration, the account will immediately exist in the database.</a:t>
                      </a:r>
                      <a:endParaRPr lang="en-SG" sz="1000">
                        <a:effectLst/>
                        <a:latin typeface="Times New Roman" panose="02020603050405020304" pitchFamily="18" charset="0"/>
                      </a:endParaRPr>
                    </a:p>
                  </a:txBody>
                  <a:tcPr marL="65365" marR="65365" marT="0" marB="0"/>
                </a:tc>
                <a:extLst>
                  <a:ext uri="{0D108BD9-81ED-4DB2-BD59-A6C34878D82A}">
                    <a16:rowId xmlns:a16="http://schemas.microsoft.com/office/drawing/2014/main" val="3711108583"/>
                  </a:ext>
                </a:extLst>
              </a:tr>
              <a:tr h="464821">
                <a:tc>
                  <a:txBody>
                    <a:bodyPr/>
                    <a:lstStyle/>
                    <a:p>
                      <a:r>
                        <a:rPr lang="en-SG" sz="1500">
                          <a:effectLst/>
                        </a:rPr>
                        <a:t>Preconditions</a:t>
                      </a:r>
                      <a:endParaRPr lang="en-SG" sz="1100">
                        <a:effectLst/>
                        <a:latin typeface="Times New Roman" panose="02020603050405020304" pitchFamily="18" charset="0"/>
                        <a:ea typeface="Times New Roman" panose="02020603050405020304" pitchFamily="18" charset="0"/>
                      </a:endParaRPr>
                    </a:p>
                  </a:txBody>
                  <a:tcPr marL="65365" marR="65365" marT="0" marB="0"/>
                </a:tc>
                <a:tc>
                  <a:txBody>
                    <a:bodyPr/>
                    <a:lstStyle/>
                    <a:p>
                      <a:r>
                        <a:rPr lang="en-SG" sz="1500">
                          <a:effectLst/>
                        </a:rPr>
                        <a:t>It is necessary to enter the correct information required for successful account registration.</a:t>
                      </a:r>
                      <a:endParaRPr lang="en-SG" sz="1000">
                        <a:effectLst/>
                        <a:latin typeface="Times New Roman" panose="02020603050405020304" pitchFamily="18" charset="0"/>
                      </a:endParaRPr>
                    </a:p>
                  </a:txBody>
                  <a:tcPr marL="65365" marR="65365" marT="0" marB="0"/>
                </a:tc>
                <a:extLst>
                  <a:ext uri="{0D108BD9-81ED-4DB2-BD59-A6C34878D82A}">
                    <a16:rowId xmlns:a16="http://schemas.microsoft.com/office/drawing/2014/main" val="3693721766"/>
                  </a:ext>
                </a:extLst>
              </a:tr>
              <a:tr h="697231">
                <a:tc>
                  <a:txBody>
                    <a:bodyPr/>
                    <a:lstStyle/>
                    <a:p>
                      <a:r>
                        <a:rPr lang="en-SG" sz="1500">
                          <a:effectLst/>
                        </a:rPr>
                        <a:t>Postconditions</a:t>
                      </a:r>
                      <a:endParaRPr lang="en-SG" sz="1100">
                        <a:effectLst/>
                        <a:latin typeface="Times New Roman" panose="02020603050405020304" pitchFamily="18" charset="0"/>
                        <a:ea typeface="Times New Roman" panose="02020603050405020304" pitchFamily="18" charset="0"/>
                      </a:endParaRPr>
                    </a:p>
                  </a:txBody>
                  <a:tcPr marL="65365" marR="65365" marT="0" marB="0"/>
                </a:tc>
                <a:tc>
                  <a:txBody>
                    <a:bodyPr/>
                    <a:lstStyle/>
                    <a:p>
                      <a:r>
                        <a:rPr lang="en-SG" sz="1500">
                          <a:effectLst/>
                        </a:rPr>
                        <a:t>Success: the account will be created in the database and can be logged in immediately with that account.Failed: the account could not be added to the system.</a:t>
                      </a:r>
                      <a:endParaRPr lang="en-SG" sz="1000">
                        <a:effectLst/>
                        <a:latin typeface="Times New Roman" panose="02020603050405020304" pitchFamily="18" charset="0"/>
                      </a:endParaRPr>
                    </a:p>
                  </a:txBody>
                  <a:tcPr marL="65365" marR="65365" marT="0" marB="0"/>
                </a:tc>
                <a:extLst>
                  <a:ext uri="{0D108BD9-81ED-4DB2-BD59-A6C34878D82A}">
                    <a16:rowId xmlns:a16="http://schemas.microsoft.com/office/drawing/2014/main" val="2876724358"/>
                  </a:ext>
                </a:extLst>
              </a:tr>
              <a:tr h="464821">
                <a:tc>
                  <a:txBody>
                    <a:bodyPr/>
                    <a:lstStyle/>
                    <a:p>
                      <a:r>
                        <a:rPr lang="en-SG" sz="1500">
                          <a:effectLst/>
                        </a:rPr>
                        <a:t>Main course</a:t>
                      </a:r>
                      <a:endParaRPr lang="en-SG" sz="1100">
                        <a:effectLst/>
                        <a:latin typeface="Times New Roman" panose="02020603050405020304" pitchFamily="18" charset="0"/>
                        <a:ea typeface="Times New Roman" panose="02020603050405020304" pitchFamily="18" charset="0"/>
                      </a:endParaRPr>
                    </a:p>
                  </a:txBody>
                  <a:tcPr marL="65365" marR="65365" marT="0" marB="0"/>
                </a:tc>
                <a:tc>
                  <a:txBody>
                    <a:bodyPr/>
                    <a:lstStyle/>
                    <a:p>
                      <a:r>
                        <a:rPr lang="en-SG" sz="1500">
                          <a:effectLst/>
                        </a:rPr>
                        <a:t>1. Enter FullName, UserName, PassWord, Phone, Age2. Receiving information3. Show the login screen again</a:t>
                      </a:r>
                      <a:endParaRPr lang="en-SG" sz="1000">
                        <a:effectLst/>
                        <a:latin typeface="Times New Roman" panose="02020603050405020304" pitchFamily="18" charset="0"/>
                      </a:endParaRPr>
                    </a:p>
                  </a:txBody>
                  <a:tcPr marL="65365" marR="65365" marT="0" marB="0"/>
                </a:tc>
                <a:extLst>
                  <a:ext uri="{0D108BD9-81ED-4DB2-BD59-A6C34878D82A}">
                    <a16:rowId xmlns:a16="http://schemas.microsoft.com/office/drawing/2014/main" val="867888726"/>
                  </a:ext>
                </a:extLst>
              </a:tr>
              <a:tr h="501135">
                <a:tc>
                  <a:txBody>
                    <a:bodyPr/>
                    <a:lstStyle/>
                    <a:p>
                      <a:r>
                        <a:rPr lang="en-SG" sz="1500">
                          <a:effectLst/>
                        </a:rPr>
                        <a:t>Alternate Courses</a:t>
                      </a:r>
                      <a:endParaRPr lang="en-SG" sz="1100">
                        <a:effectLst/>
                        <a:latin typeface="Times New Roman" panose="02020603050405020304" pitchFamily="18" charset="0"/>
                        <a:ea typeface="Times New Roman" panose="02020603050405020304" pitchFamily="18" charset="0"/>
                      </a:endParaRPr>
                    </a:p>
                  </a:txBody>
                  <a:tcPr marL="65365" marR="65365" marT="0" marB="0"/>
                </a:tc>
                <a:tc>
                  <a:txBody>
                    <a:bodyPr/>
                    <a:lstStyle/>
                    <a:p>
                      <a:r>
                        <a:rPr lang="en-US" sz="1500">
                          <a:effectLst/>
                        </a:rPr>
                        <a:t>AC 2.1: User enters an already existing User Name 1. Show Existing User Name 2.Re-enter request</a:t>
                      </a:r>
                      <a:endParaRPr lang="en-SG" sz="1100">
                        <a:effectLst/>
                        <a:latin typeface="Times New Roman" panose="02020603050405020304" pitchFamily="18" charset="0"/>
                        <a:ea typeface="Times New Roman" panose="02020603050405020304" pitchFamily="18" charset="0"/>
                      </a:endParaRPr>
                    </a:p>
                  </a:txBody>
                  <a:tcPr marL="65365" marR="65365" marT="0" marB="0"/>
                </a:tc>
                <a:extLst>
                  <a:ext uri="{0D108BD9-81ED-4DB2-BD59-A6C34878D82A}">
                    <a16:rowId xmlns:a16="http://schemas.microsoft.com/office/drawing/2014/main" val="3789052671"/>
                  </a:ext>
                </a:extLst>
              </a:tr>
              <a:tr h="697231">
                <a:tc>
                  <a:txBody>
                    <a:bodyPr/>
                    <a:lstStyle/>
                    <a:p>
                      <a:r>
                        <a:rPr lang="en-SG" sz="1500">
                          <a:effectLst/>
                        </a:rPr>
                        <a:t>Exceptions</a:t>
                      </a:r>
                      <a:endParaRPr lang="en-SG" sz="1100">
                        <a:effectLst/>
                        <a:latin typeface="Times New Roman" panose="02020603050405020304" pitchFamily="18" charset="0"/>
                        <a:ea typeface="Times New Roman" panose="02020603050405020304" pitchFamily="18" charset="0"/>
                      </a:endParaRPr>
                    </a:p>
                  </a:txBody>
                  <a:tcPr marL="65365" marR="65365" marT="0" marB="0"/>
                </a:tc>
                <a:tc>
                  <a:txBody>
                    <a:bodyPr/>
                    <a:lstStyle/>
                    <a:p>
                      <a:r>
                        <a:rPr lang="en-US" sz="1500" dirty="0">
                          <a:effectLst/>
                        </a:rPr>
                        <a:t>EX1: Failed to connect to database </a:t>
                      </a:r>
                      <a:endParaRPr lang="en-SG" sz="1100" dirty="0">
                        <a:effectLst/>
                      </a:endParaRPr>
                    </a:p>
                    <a:p>
                      <a:r>
                        <a:rPr lang="en-US" sz="1500" dirty="0">
                          <a:effectLst/>
                        </a:rPr>
                        <a:t>1. Request to recheck connections </a:t>
                      </a:r>
                      <a:endParaRPr lang="en-SG" sz="1100" dirty="0">
                        <a:effectLst/>
                      </a:endParaRPr>
                    </a:p>
                    <a:p>
                      <a:r>
                        <a:rPr lang="en-US" sz="1500" dirty="0">
                          <a:effectLst/>
                        </a:rPr>
                        <a:t>2. Request to restart the program.</a:t>
                      </a:r>
                      <a:endParaRPr lang="en-SG" sz="1100" dirty="0">
                        <a:effectLst/>
                        <a:latin typeface="Times New Roman" panose="02020603050405020304" pitchFamily="18" charset="0"/>
                        <a:ea typeface="Times New Roman" panose="02020603050405020304" pitchFamily="18" charset="0"/>
                      </a:endParaRPr>
                    </a:p>
                  </a:txBody>
                  <a:tcPr marL="65365" marR="65365" marT="0" marB="0"/>
                </a:tc>
                <a:extLst>
                  <a:ext uri="{0D108BD9-81ED-4DB2-BD59-A6C34878D82A}">
                    <a16:rowId xmlns:a16="http://schemas.microsoft.com/office/drawing/2014/main" val="1291566633"/>
                  </a:ext>
                </a:extLst>
              </a:tr>
            </a:tbl>
          </a:graphicData>
        </a:graphic>
      </p:graphicFrame>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a:t>Project Name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6</a:t>
            </a:fld>
            <a:endParaRPr lang="en-US" dirty="0"/>
          </a:p>
        </p:txBody>
      </p:sp>
    </p:spTree>
    <p:extLst>
      <p:ext uri="{BB962C8B-B14F-4D97-AF65-F5344CB8AC3E}">
        <p14:creationId xmlns:p14="http://schemas.microsoft.com/office/powerpoint/2010/main" val="243151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SEARCH PRODUCT</a:t>
            </a:r>
          </a:p>
        </p:txBody>
      </p:sp>
      <p:graphicFrame>
        <p:nvGraphicFramePr>
          <p:cNvPr id="7" name="Content Placeholder 6">
            <a:extLst>
              <a:ext uri="{FF2B5EF4-FFF2-40B4-BE49-F238E27FC236}">
                <a16:creationId xmlns:a16="http://schemas.microsoft.com/office/drawing/2014/main" id="{4C3168C6-2D4E-C967-4AED-465586201C5D}"/>
              </a:ext>
            </a:extLst>
          </p:cNvPr>
          <p:cNvGraphicFramePr>
            <a:graphicFrameLocks noGrp="1"/>
          </p:cNvGraphicFramePr>
          <p:nvPr>
            <p:ph idx="1"/>
            <p:extLst>
              <p:ext uri="{D42A27DB-BD31-4B8C-83A1-F6EECF244321}">
                <p14:modId xmlns:p14="http://schemas.microsoft.com/office/powerpoint/2010/main" val="3500530736"/>
              </p:ext>
            </p:extLst>
          </p:nvPr>
        </p:nvGraphicFramePr>
        <p:xfrm>
          <a:off x="1523165" y="1227772"/>
          <a:ext cx="8205451" cy="5189034"/>
        </p:xfrm>
        <a:graphic>
          <a:graphicData uri="http://schemas.openxmlformats.org/drawingml/2006/table">
            <a:tbl>
              <a:tblPr firstRow="1" firstCol="1" bandRow="1">
                <a:tableStyleId>{5C22544A-7EE6-4342-B048-85BDC9FD1C3A}</a:tableStyleId>
              </a:tblPr>
              <a:tblGrid>
                <a:gridCol w="2077923">
                  <a:extLst>
                    <a:ext uri="{9D8B030D-6E8A-4147-A177-3AD203B41FA5}">
                      <a16:colId xmlns:a16="http://schemas.microsoft.com/office/drawing/2014/main" val="961616049"/>
                    </a:ext>
                  </a:extLst>
                </a:gridCol>
                <a:gridCol w="6127528">
                  <a:extLst>
                    <a:ext uri="{9D8B030D-6E8A-4147-A177-3AD203B41FA5}">
                      <a16:colId xmlns:a16="http://schemas.microsoft.com/office/drawing/2014/main" val="2780333036"/>
                    </a:ext>
                  </a:extLst>
                </a:gridCol>
              </a:tblGrid>
              <a:tr h="488998">
                <a:tc>
                  <a:txBody>
                    <a:bodyPr/>
                    <a:lstStyle/>
                    <a:p>
                      <a:pPr algn="ctr"/>
                      <a:r>
                        <a:rPr lang="en-SG" sz="1600">
                          <a:effectLst/>
                        </a:rPr>
                        <a:t>NAME</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dirty="0">
                          <a:effectLst/>
                        </a:rPr>
                        <a:t>Search Product</a:t>
                      </a:r>
                      <a:endParaRPr lang="en-SG"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6993998"/>
                  </a:ext>
                </a:extLst>
              </a:tr>
              <a:tr h="407376">
                <a:tc>
                  <a:txBody>
                    <a:bodyPr/>
                    <a:lstStyle/>
                    <a:p>
                      <a:r>
                        <a:rPr lang="en-SG" sz="1600">
                          <a:effectLst/>
                        </a:rPr>
                        <a:t>Description</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Use to search for products</a:t>
                      </a:r>
                      <a:endParaRPr lang="en-SG"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429575904"/>
                  </a:ext>
                </a:extLst>
              </a:tr>
              <a:tr h="402964">
                <a:tc>
                  <a:txBody>
                    <a:bodyPr/>
                    <a:lstStyle/>
                    <a:p>
                      <a:r>
                        <a:rPr lang="en-SG" sz="1600">
                          <a:effectLst/>
                        </a:rPr>
                        <a:t>Actor</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Customer</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21003360"/>
                  </a:ext>
                </a:extLst>
              </a:tr>
              <a:tr h="564737">
                <a:tc>
                  <a:txBody>
                    <a:bodyPr/>
                    <a:lstStyle/>
                    <a:p>
                      <a:r>
                        <a:rPr lang="en-SG" sz="1600">
                          <a:effectLst/>
                        </a:rPr>
                        <a:t>Organization Benefits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Customers can search for cosmetics in the system</a:t>
                      </a:r>
                      <a:r>
                        <a:rPr lang="en-SG" sz="1000">
                          <a:effectLst/>
                        </a:rPr>
                        <a:t> </a:t>
                      </a:r>
                      <a:r>
                        <a:rPr lang="en-SG"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21464276"/>
                  </a:ext>
                </a:extLst>
              </a:tr>
              <a:tr h="655694">
                <a:tc>
                  <a:txBody>
                    <a:bodyPr/>
                    <a:lstStyle/>
                    <a:p>
                      <a:r>
                        <a:rPr lang="en-SG" sz="1600">
                          <a:effectLst/>
                        </a:rPr>
                        <a:t>Trigger</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Log in to the program with the customer's account and the customer can use this feature.</a:t>
                      </a:r>
                      <a:endParaRPr lang="en-SG" sz="1000">
                        <a:effectLst/>
                        <a:latin typeface="Times New Roman" panose="02020603050405020304" pitchFamily="18" charset="0"/>
                      </a:endParaRPr>
                    </a:p>
                  </a:txBody>
                  <a:tcPr marL="68580" marR="68580" marT="0" marB="0"/>
                </a:tc>
                <a:extLst>
                  <a:ext uri="{0D108BD9-81ED-4DB2-BD59-A6C34878D82A}">
                    <a16:rowId xmlns:a16="http://schemas.microsoft.com/office/drawing/2014/main" val="277143306"/>
                  </a:ext>
                </a:extLst>
              </a:tr>
              <a:tr h="410317">
                <a:tc>
                  <a:txBody>
                    <a:bodyPr/>
                    <a:lstStyle/>
                    <a:p>
                      <a:r>
                        <a:rPr lang="en-SG" sz="1600">
                          <a:effectLst/>
                        </a:rPr>
                        <a:t>Preconditions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There must be at least 1 product created in the database.</a:t>
                      </a:r>
                      <a:r>
                        <a:rPr lang="en-SG" sz="1000">
                          <a:effectLst/>
                        </a:rPr>
                        <a:t> </a:t>
                      </a:r>
                      <a:r>
                        <a:rPr lang="en-US"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8591427"/>
                  </a:ext>
                </a:extLst>
              </a:tr>
              <a:tr h="564737">
                <a:tc>
                  <a:txBody>
                    <a:bodyPr/>
                    <a:lstStyle/>
                    <a:p>
                      <a:r>
                        <a:rPr lang="en-SG" sz="1600">
                          <a:effectLst/>
                        </a:rPr>
                        <a:t>Postconditions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Success: Showing the list of searched cosmeticsFailed: No valid product</a:t>
                      </a:r>
                      <a:r>
                        <a:rPr lang="en-SG" sz="1000">
                          <a:effectLst/>
                        </a:rPr>
                        <a:t> </a:t>
                      </a:r>
                      <a:r>
                        <a:rPr lang="en-SG"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17674569"/>
                  </a:ext>
                </a:extLst>
              </a:tr>
              <a:tr h="564737">
                <a:tc>
                  <a:txBody>
                    <a:bodyPr/>
                    <a:lstStyle/>
                    <a:p>
                      <a:r>
                        <a:rPr lang="en-SG" sz="1600">
                          <a:effectLst/>
                        </a:rPr>
                        <a:t>Main course</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1. Enter the name of the product/cosmetic brand you want to search for2. Show list of cosmetics found</a:t>
                      </a:r>
                      <a:r>
                        <a:rPr lang="en-SG" sz="1000">
                          <a:effectLst/>
                        </a:rPr>
                        <a:t> </a:t>
                      </a:r>
                      <a:r>
                        <a:rPr lang="en-SG"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66397938"/>
                  </a:ext>
                </a:extLst>
              </a:tr>
              <a:tr h="564737">
                <a:tc>
                  <a:txBody>
                    <a:bodyPr/>
                    <a:lstStyle/>
                    <a:p>
                      <a:r>
                        <a:rPr lang="en-SG" sz="1600">
                          <a:effectLst/>
                        </a:rPr>
                        <a:t>Alternate Courses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600">
                          <a:effectLst/>
                        </a:rPr>
                        <a:t>AC3: 1. The data does not exist in the database. Display: “No product you are looking for”</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8384602"/>
                  </a:ext>
                </a:extLst>
              </a:tr>
              <a:tr h="564737">
                <a:tc>
                  <a:txBody>
                    <a:bodyPr/>
                    <a:lstStyle/>
                    <a:p>
                      <a:r>
                        <a:rPr lang="en-SG" sz="1600">
                          <a:effectLst/>
                        </a:rPr>
                        <a:t>Exceptions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dirty="0">
                          <a:effectLst/>
                        </a:rPr>
                        <a:t>EX1: Failed to connect to database         1. Request to recheck connections         2. Request to restart the program.</a:t>
                      </a:r>
                      <a:r>
                        <a:rPr lang="en-SG" sz="1000" dirty="0">
                          <a:effectLst/>
                        </a:rPr>
                        <a:t> </a:t>
                      </a:r>
                      <a:r>
                        <a:rPr lang="en-SG" sz="1600" dirty="0">
                          <a:effectLst/>
                        </a:rPr>
                        <a:t> </a:t>
                      </a:r>
                      <a:endParaRPr lang="en-SG"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00153132"/>
                  </a:ext>
                </a:extLst>
              </a:tr>
            </a:tbl>
          </a:graphicData>
        </a:graphic>
      </p:graphicFrame>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a:t>Project Name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7</a:t>
            </a:fld>
            <a:endParaRPr lang="en-US" dirty="0"/>
          </a:p>
        </p:txBody>
      </p:sp>
    </p:spTree>
    <p:extLst>
      <p:ext uri="{BB962C8B-B14F-4D97-AF65-F5344CB8AC3E}">
        <p14:creationId xmlns:p14="http://schemas.microsoft.com/office/powerpoint/2010/main" val="151221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VIEW CUSTOMER</a:t>
            </a:r>
          </a:p>
        </p:txBody>
      </p:sp>
      <p:graphicFrame>
        <p:nvGraphicFramePr>
          <p:cNvPr id="7" name="Content Placeholder 6">
            <a:extLst>
              <a:ext uri="{FF2B5EF4-FFF2-40B4-BE49-F238E27FC236}">
                <a16:creationId xmlns:a16="http://schemas.microsoft.com/office/drawing/2014/main" id="{2370DCCC-380D-FDF7-C7FB-25C959D7AF33}"/>
              </a:ext>
            </a:extLst>
          </p:cNvPr>
          <p:cNvGraphicFramePr>
            <a:graphicFrameLocks noGrp="1"/>
          </p:cNvGraphicFramePr>
          <p:nvPr>
            <p:ph idx="1"/>
            <p:extLst>
              <p:ext uri="{D42A27DB-BD31-4B8C-83A1-F6EECF244321}">
                <p14:modId xmlns:p14="http://schemas.microsoft.com/office/powerpoint/2010/main" val="536666646"/>
              </p:ext>
            </p:extLst>
          </p:nvPr>
        </p:nvGraphicFramePr>
        <p:xfrm>
          <a:off x="1735015" y="1167866"/>
          <a:ext cx="8428316" cy="5095037"/>
        </p:xfrm>
        <a:graphic>
          <a:graphicData uri="http://schemas.openxmlformats.org/drawingml/2006/table">
            <a:tbl>
              <a:tblPr firstRow="1" firstCol="1" bandRow="1">
                <a:tableStyleId>{5C22544A-7EE6-4342-B048-85BDC9FD1C3A}</a:tableStyleId>
              </a:tblPr>
              <a:tblGrid>
                <a:gridCol w="2454872">
                  <a:extLst>
                    <a:ext uri="{9D8B030D-6E8A-4147-A177-3AD203B41FA5}">
                      <a16:colId xmlns:a16="http://schemas.microsoft.com/office/drawing/2014/main" val="2257930503"/>
                    </a:ext>
                  </a:extLst>
                </a:gridCol>
                <a:gridCol w="5973444">
                  <a:extLst>
                    <a:ext uri="{9D8B030D-6E8A-4147-A177-3AD203B41FA5}">
                      <a16:colId xmlns:a16="http://schemas.microsoft.com/office/drawing/2014/main" val="2790644254"/>
                    </a:ext>
                  </a:extLst>
                </a:gridCol>
              </a:tblGrid>
              <a:tr h="496149">
                <a:tc>
                  <a:txBody>
                    <a:bodyPr/>
                    <a:lstStyle/>
                    <a:p>
                      <a:pPr algn="ctr"/>
                      <a:r>
                        <a:rPr lang="en-SG" sz="1600" dirty="0">
                          <a:effectLst/>
                        </a:rPr>
                        <a:t>NAME</a:t>
                      </a:r>
                      <a:endParaRPr lang="en-SG"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dirty="0">
                          <a:effectLst/>
                        </a:rPr>
                        <a:t>View All Customer</a:t>
                      </a:r>
                      <a:endParaRPr lang="en-SG"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43286952"/>
                  </a:ext>
                </a:extLst>
              </a:tr>
              <a:tr h="413333">
                <a:tc>
                  <a:txBody>
                    <a:bodyPr/>
                    <a:lstStyle/>
                    <a:p>
                      <a:r>
                        <a:rPr lang="en-SG" sz="1600">
                          <a:effectLst/>
                        </a:rPr>
                        <a:t>Description</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Use to view customer information</a:t>
                      </a:r>
                      <a:r>
                        <a:rPr lang="en-SG" sz="1000">
                          <a:effectLst/>
                        </a:rPr>
                        <a:t> </a:t>
                      </a:r>
                      <a:r>
                        <a:rPr lang="en-SG"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24965756"/>
                  </a:ext>
                </a:extLst>
              </a:tr>
              <a:tr h="408856">
                <a:tc>
                  <a:txBody>
                    <a:bodyPr/>
                    <a:lstStyle/>
                    <a:p>
                      <a:r>
                        <a:rPr lang="en-SG" sz="1600">
                          <a:effectLst/>
                        </a:rPr>
                        <a:t>Actor</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Seller</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88906623"/>
                  </a:ext>
                </a:extLst>
              </a:tr>
              <a:tr h="425270">
                <a:tc>
                  <a:txBody>
                    <a:bodyPr/>
                    <a:lstStyle/>
                    <a:p>
                      <a:r>
                        <a:rPr lang="en-SG" sz="1600">
                          <a:effectLst/>
                        </a:rPr>
                        <a:t>Organization Benefits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Seller can see all customer information</a:t>
                      </a:r>
                      <a:r>
                        <a:rPr lang="en-SG" sz="1000">
                          <a:effectLst/>
                        </a:rPr>
                        <a:t> </a:t>
                      </a:r>
                      <a:r>
                        <a:rPr lang="en-SG"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04752783"/>
                  </a:ext>
                </a:extLst>
              </a:tr>
              <a:tr h="572996">
                <a:tc>
                  <a:txBody>
                    <a:bodyPr/>
                    <a:lstStyle/>
                    <a:p>
                      <a:r>
                        <a:rPr lang="en-SG" sz="1600">
                          <a:effectLst/>
                        </a:rPr>
                        <a:t>Trigger</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Log in to the program with the merchant account and can use this function.</a:t>
                      </a:r>
                      <a:r>
                        <a:rPr lang="en-SG" sz="1000">
                          <a:effectLst/>
                        </a:rPr>
                        <a:t> </a:t>
                      </a:r>
                      <a:r>
                        <a:rPr lang="en-SG"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9875132"/>
                  </a:ext>
                </a:extLst>
              </a:tr>
              <a:tr h="416317">
                <a:tc>
                  <a:txBody>
                    <a:bodyPr/>
                    <a:lstStyle/>
                    <a:p>
                      <a:r>
                        <a:rPr lang="en-SG" sz="1600">
                          <a:effectLst/>
                        </a:rPr>
                        <a:t>Preconditions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Must have at least one customer.</a:t>
                      </a:r>
                      <a:r>
                        <a:rPr lang="en-SG" sz="1000">
                          <a:effectLst/>
                        </a:rPr>
                        <a:t> </a:t>
                      </a:r>
                      <a:r>
                        <a:rPr lang="en-SG"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75622497"/>
                  </a:ext>
                </a:extLst>
              </a:tr>
              <a:tr h="859494">
                <a:tc>
                  <a:txBody>
                    <a:bodyPr/>
                    <a:lstStyle/>
                    <a:p>
                      <a:r>
                        <a:rPr lang="en-SG" sz="1600">
                          <a:effectLst/>
                        </a:rPr>
                        <a:t>Postconditions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br>
                        <a:rPr lang="en-US" sz="1600">
                          <a:effectLst/>
                        </a:rPr>
                      </a:br>
                      <a:r>
                        <a:rPr lang="en-US" sz="1600">
                          <a:effectLst/>
                        </a:rPr>
                        <a:t>Success: Show all customers Failed: No display</a:t>
                      </a:r>
                      <a:endParaRPr lang="en-SG" sz="1200">
                        <a:effectLst/>
                      </a:endParaRPr>
                    </a:p>
                    <a:p>
                      <a:r>
                        <a:rPr lang="en-SG"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98310950"/>
                  </a:ext>
                </a:extLst>
              </a:tr>
              <a:tr h="501371">
                <a:tc>
                  <a:txBody>
                    <a:bodyPr/>
                    <a:lstStyle/>
                    <a:p>
                      <a:r>
                        <a:rPr lang="en-SG" sz="1600">
                          <a:effectLst/>
                        </a:rPr>
                        <a:t>Main course</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1.Display information of all customers</a:t>
                      </a:r>
                      <a:r>
                        <a:rPr lang="en-SG" sz="1000">
                          <a:effectLst/>
                        </a:rPr>
                        <a:t> </a:t>
                      </a:r>
                      <a:br>
                        <a:rPr lang="en-US" sz="1600">
                          <a:effectLst/>
                        </a:rPr>
                      </a:b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85917869"/>
                  </a:ext>
                </a:extLst>
              </a:tr>
              <a:tr h="428255">
                <a:tc>
                  <a:txBody>
                    <a:bodyPr/>
                    <a:lstStyle/>
                    <a:p>
                      <a:r>
                        <a:rPr lang="en-SG" sz="1600">
                          <a:effectLst/>
                        </a:rPr>
                        <a:t>Alternate Courses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 </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45905747"/>
                  </a:ext>
                </a:extLst>
              </a:tr>
              <a:tr h="572996">
                <a:tc>
                  <a:txBody>
                    <a:bodyPr/>
                    <a:lstStyle/>
                    <a:p>
                      <a:r>
                        <a:rPr lang="en-SG" sz="1600">
                          <a:effectLst/>
                        </a:rPr>
                        <a:t>Exceptions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dirty="0">
                          <a:effectLst/>
                        </a:rPr>
                        <a:t>EX1: Failed to connect to database       1. Request to recheck connections       2. Requires a reboot</a:t>
                      </a:r>
                      <a:r>
                        <a:rPr lang="en-SG" sz="1000" dirty="0">
                          <a:effectLst/>
                        </a:rPr>
                        <a:t> </a:t>
                      </a:r>
                      <a:r>
                        <a:rPr lang="en-SG" sz="1600" dirty="0">
                          <a:effectLst/>
                        </a:rPr>
                        <a:t> </a:t>
                      </a:r>
                      <a:endParaRPr lang="en-SG"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4267912"/>
                  </a:ext>
                </a:extLst>
              </a:tr>
            </a:tbl>
          </a:graphicData>
        </a:graphic>
      </p:graphicFrame>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a:t>Project Name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8</a:t>
            </a:fld>
            <a:endParaRPr lang="en-US" dirty="0"/>
          </a:p>
        </p:txBody>
      </p:sp>
    </p:spTree>
    <p:extLst>
      <p:ext uri="{BB962C8B-B14F-4D97-AF65-F5344CB8AC3E}">
        <p14:creationId xmlns:p14="http://schemas.microsoft.com/office/powerpoint/2010/main" val="203735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6F5C-4F30-CE40-A40F-5A13C8C2C1EF}"/>
              </a:ext>
            </a:extLst>
          </p:cNvPr>
          <p:cNvSpPr>
            <a:spLocks noGrp="1"/>
          </p:cNvSpPr>
          <p:nvPr>
            <p:ph type="title"/>
          </p:nvPr>
        </p:nvSpPr>
        <p:spPr>
          <a:xfrm>
            <a:off x="163103" y="263301"/>
            <a:ext cx="11844998" cy="663575"/>
          </a:xfrm>
        </p:spPr>
        <p:txBody>
          <a:bodyPr/>
          <a:lstStyle/>
          <a:p>
            <a:r>
              <a:rPr lang="en-US" dirty="0">
                <a:latin typeface="Helvetica Neue Light" panose="02000403000000020004" pitchFamily="2" charset="0"/>
                <a:ea typeface="Helvetica Neue Light" panose="02000403000000020004" pitchFamily="2" charset="0"/>
              </a:rPr>
              <a:t>CREATE ORDER</a:t>
            </a:r>
          </a:p>
        </p:txBody>
      </p:sp>
      <p:graphicFrame>
        <p:nvGraphicFramePr>
          <p:cNvPr id="7" name="Content Placeholder 6">
            <a:extLst>
              <a:ext uri="{FF2B5EF4-FFF2-40B4-BE49-F238E27FC236}">
                <a16:creationId xmlns:a16="http://schemas.microsoft.com/office/drawing/2014/main" id="{53CDADFB-9348-69E7-4168-8E064EAAB2A7}"/>
              </a:ext>
            </a:extLst>
          </p:cNvPr>
          <p:cNvGraphicFramePr>
            <a:graphicFrameLocks noGrp="1"/>
          </p:cNvGraphicFramePr>
          <p:nvPr>
            <p:ph idx="1"/>
            <p:extLst>
              <p:ext uri="{D42A27DB-BD31-4B8C-83A1-F6EECF244321}">
                <p14:modId xmlns:p14="http://schemas.microsoft.com/office/powerpoint/2010/main" val="982078599"/>
              </p:ext>
            </p:extLst>
          </p:nvPr>
        </p:nvGraphicFramePr>
        <p:xfrm>
          <a:off x="1735014" y="1314703"/>
          <a:ext cx="8368355" cy="4815431"/>
        </p:xfrm>
        <a:graphic>
          <a:graphicData uri="http://schemas.openxmlformats.org/drawingml/2006/table">
            <a:tbl>
              <a:tblPr firstRow="1" firstCol="1" bandRow="1">
                <a:tableStyleId>{5C22544A-7EE6-4342-B048-85BDC9FD1C3A}</a:tableStyleId>
              </a:tblPr>
              <a:tblGrid>
                <a:gridCol w="2437407">
                  <a:extLst>
                    <a:ext uri="{9D8B030D-6E8A-4147-A177-3AD203B41FA5}">
                      <a16:colId xmlns:a16="http://schemas.microsoft.com/office/drawing/2014/main" val="4072536786"/>
                    </a:ext>
                  </a:extLst>
                </a:gridCol>
                <a:gridCol w="5930948">
                  <a:extLst>
                    <a:ext uri="{9D8B030D-6E8A-4147-A177-3AD203B41FA5}">
                      <a16:colId xmlns:a16="http://schemas.microsoft.com/office/drawing/2014/main" val="2497285083"/>
                    </a:ext>
                  </a:extLst>
                </a:gridCol>
              </a:tblGrid>
              <a:tr h="377953">
                <a:tc>
                  <a:txBody>
                    <a:bodyPr/>
                    <a:lstStyle/>
                    <a:p>
                      <a:pPr algn="ctr"/>
                      <a:r>
                        <a:rPr lang="en-SG" sz="1600">
                          <a:effectLst/>
                        </a:rPr>
                        <a:t>NAME</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Create Order</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4242511"/>
                  </a:ext>
                </a:extLst>
              </a:tr>
              <a:tr h="405002">
                <a:tc>
                  <a:txBody>
                    <a:bodyPr/>
                    <a:lstStyle/>
                    <a:p>
                      <a:r>
                        <a:rPr lang="en-SG" sz="1600">
                          <a:effectLst/>
                        </a:rPr>
                        <a:t>Description</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Use to create orders</a:t>
                      </a:r>
                      <a:endParaRPr lang="en-SG" sz="1000">
                        <a:effectLst/>
                        <a:latin typeface="Times New Roman" panose="02020603050405020304" pitchFamily="18" charset="0"/>
                      </a:endParaRPr>
                    </a:p>
                  </a:txBody>
                  <a:tcPr marL="68580" marR="68580" marT="0" marB="0"/>
                </a:tc>
                <a:extLst>
                  <a:ext uri="{0D108BD9-81ED-4DB2-BD59-A6C34878D82A}">
                    <a16:rowId xmlns:a16="http://schemas.microsoft.com/office/drawing/2014/main" val="2485654158"/>
                  </a:ext>
                </a:extLst>
              </a:tr>
              <a:tr h="400616">
                <a:tc>
                  <a:txBody>
                    <a:bodyPr/>
                    <a:lstStyle/>
                    <a:p>
                      <a:r>
                        <a:rPr lang="en-SG" sz="1600">
                          <a:effectLst/>
                        </a:rPr>
                        <a:t>Actor</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Customer</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64226905"/>
                  </a:ext>
                </a:extLst>
              </a:tr>
              <a:tr h="416699">
                <a:tc>
                  <a:txBody>
                    <a:bodyPr/>
                    <a:lstStyle/>
                    <a:p>
                      <a:r>
                        <a:rPr lang="en-SG" sz="1600">
                          <a:effectLst/>
                        </a:rPr>
                        <a:t>Organization Benefits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Customers can create orders based on the shop's products.</a:t>
                      </a:r>
                      <a:endParaRPr lang="en-SG" sz="1000">
                        <a:effectLst/>
                        <a:latin typeface="Times New Roman" panose="02020603050405020304" pitchFamily="18" charset="0"/>
                      </a:endParaRPr>
                    </a:p>
                  </a:txBody>
                  <a:tcPr marL="68580" marR="68580" marT="0" marB="0"/>
                </a:tc>
                <a:extLst>
                  <a:ext uri="{0D108BD9-81ED-4DB2-BD59-A6C34878D82A}">
                    <a16:rowId xmlns:a16="http://schemas.microsoft.com/office/drawing/2014/main" val="3294767899"/>
                  </a:ext>
                </a:extLst>
              </a:tr>
              <a:tr h="561447">
                <a:tc>
                  <a:txBody>
                    <a:bodyPr/>
                    <a:lstStyle/>
                    <a:p>
                      <a:r>
                        <a:rPr lang="en-SG" sz="1600">
                          <a:effectLst/>
                        </a:rPr>
                        <a:t>Trigger</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Log in to the program with the customer's account and use the order function</a:t>
                      </a:r>
                      <a:endParaRPr lang="en-SG" sz="1000">
                        <a:effectLst/>
                        <a:latin typeface="Times New Roman" panose="02020603050405020304" pitchFamily="18" charset="0"/>
                      </a:endParaRPr>
                    </a:p>
                  </a:txBody>
                  <a:tcPr marL="68580" marR="68580" marT="0" marB="0"/>
                </a:tc>
                <a:extLst>
                  <a:ext uri="{0D108BD9-81ED-4DB2-BD59-A6C34878D82A}">
                    <a16:rowId xmlns:a16="http://schemas.microsoft.com/office/drawing/2014/main" val="473526698"/>
                  </a:ext>
                </a:extLst>
              </a:tr>
              <a:tr h="407926">
                <a:tc>
                  <a:txBody>
                    <a:bodyPr/>
                    <a:lstStyle/>
                    <a:p>
                      <a:r>
                        <a:rPr lang="en-SG" sz="1600">
                          <a:effectLst/>
                        </a:rPr>
                        <a:t>Preconditions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There must be at least 1 product in the store</a:t>
                      </a:r>
                      <a:endParaRPr lang="en-SG"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492916776"/>
                  </a:ext>
                </a:extLst>
              </a:tr>
              <a:tr h="561447">
                <a:tc>
                  <a:txBody>
                    <a:bodyPr/>
                    <a:lstStyle/>
                    <a:p>
                      <a:r>
                        <a:rPr lang="en-SG" sz="1600">
                          <a:effectLst/>
                        </a:rPr>
                        <a:t>Postconditions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Success: Order has been createdFailed: Unable to create order</a:t>
                      </a:r>
                      <a:endParaRPr lang="en-SG" sz="1000">
                        <a:effectLst/>
                        <a:latin typeface="Times New Roman" panose="02020603050405020304" pitchFamily="18" charset="0"/>
                      </a:endParaRPr>
                    </a:p>
                  </a:txBody>
                  <a:tcPr marL="68580" marR="68580" marT="0" marB="0"/>
                </a:tc>
                <a:extLst>
                  <a:ext uri="{0D108BD9-81ED-4DB2-BD59-A6C34878D82A}">
                    <a16:rowId xmlns:a16="http://schemas.microsoft.com/office/drawing/2014/main" val="498606621"/>
                  </a:ext>
                </a:extLst>
              </a:tr>
              <a:tr h="561447">
                <a:tc>
                  <a:txBody>
                    <a:bodyPr/>
                    <a:lstStyle/>
                    <a:p>
                      <a:r>
                        <a:rPr lang="en-SG" sz="1600">
                          <a:effectLst/>
                        </a:rPr>
                        <a:t>Main course</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a:effectLst/>
                        </a:rPr>
                        <a:t>1. Enter the product code, the quantity customers want to add to the order2. Valid data3. Successful order creation</a:t>
                      </a:r>
                      <a:endParaRPr lang="en-SG" sz="1000">
                        <a:effectLst/>
                        <a:latin typeface="Times New Roman" panose="02020603050405020304" pitchFamily="18" charset="0"/>
                      </a:endParaRPr>
                    </a:p>
                  </a:txBody>
                  <a:tcPr marL="68580" marR="68580" marT="0" marB="0"/>
                </a:tc>
                <a:extLst>
                  <a:ext uri="{0D108BD9-81ED-4DB2-BD59-A6C34878D82A}">
                    <a16:rowId xmlns:a16="http://schemas.microsoft.com/office/drawing/2014/main" val="3909734539"/>
                  </a:ext>
                </a:extLst>
              </a:tr>
              <a:tr h="561447">
                <a:tc>
                  <a:txBody>
                    <a:bodyPr/>
                    <a:lstStyle/>
                    <a:p>
                      <a:r>
                        <a:rPr lang="en-SG" sz="1600">
                          <a:effectLst/>
                        </a:rPr>
                        <a:t>Alternate Courses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600">
                          <a:effectLst/>
                        </a:rPr>
                        <a:t>AC 2.1: Invalid product number or product ID 1. Error display 2. Re-enter request</a:t>
                      </a:r>
                      <a:endParaRPr lang="en-SG"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2183211"/>
                  </a:ext>
                </a:extLst>
              </a:tr>
              <a:tr h="561447">
                <a:tc>
                  <a:txBody>
                    <a:bodyPr/>
                    <a:lstStyle/>
                    <a:p>
                      <a:r>
                        <a:rPr lang="en-SG" sz="1600">
                          <a:effectLst/>
                        </a:rPr>
                        <a:t>Exceptions</a:t>
                      </a:r>
                      <a:endParaRPr lang="en-SG"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SG" sz="1600" dirty="0">
                          <a:effectLst/>
                        </a:rPr>
                        <a:t>EX1: Failed to connect to database       1. Request to recheck connections       2. Requires a reboot</a:t>
                      </a:r>
                      <a:r>
                        <a:rPr lang="en-SG" sz="1000" dirty="0">
                          <a:effectLst/>
                        </a:rPr>
                        <a:t> </a:t>
                      </a:r>
                      <a:r>
                        <a:rPr lang="en-SG" sz="1600" dirty="0">
                          <a:effectLst/>
                        </a:rPr>
                        <a:t> </a:t>
                      </a:r>
                      <a:endParaRPr lang="en-SG"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79621865"/>
                  </a:ext>
                </a:extLst>
              </a:tr>
            </a:tbl>
          </a:graphicData>
        </a:graphic>
      </p:graphicFrame>
      <p:sp>
        <p:nvSpPr>
          <p:cNvPr id="4" name="Date Placeholder 3">
            <a:extLst>
              <a:ext uri="{FF2B5EF4-FFF2-40B4-BE49-F238E27FC236}">
                <a16:creationId xmlns:a16="http://schemas.microsoft.com/office/drawing/2014/main" id="{291E8C4B-4E8D-F64F-BE3C-62B56F17ACA1}"/>
              </a:ext>
            </a:extLst>
          </p:cNvPr>
          <p:cNvSpPr>
            <a:spLocks noGrp="1"/>
          </p:cNvSpPr>
          <p:nvPr>
            <p:ph type="dt" sz="half" idx="10"/>
          </p:nvPr>
        </p:nvSpPr>
        <p:spPr>
          <a:xfrm>
            <a:off x="140677" y="6503894"/>
            <a:ext cx="1382488" cy="365125"/>
          </a:xfrm>
        </p:spPr>
        <p:txBody>
          <a:bodyPr/>
          <a:lstStyle/>
          <a:p>
            <a:r>
              <a:rPr lang="en-US"/>
              <a:t>© VTC Academy</a:t>
            </a:r>
            <a:endParaRPr lang="en-US" dirty="0"/>
          </a:p>
        </p:txBody>
      </p:sp>
      <p:sp>
        <p:nvSpPr>
          <p:cNvPr id="5" name="Footer Placeholder 4">
            <a:extLst>
              <a:ext uri="{FF2B5EF4-FFF2-40B4-BE49-F238E27FC236}">
                <a16:creationId xmlns:a16="http://schemas.microsoft.com/office/drawing/2014/main" id="{65422569-5ADE-0445-9723-785B8D5A14D9}"/>
              </a:ext>
            </a:extLst>
          </p:cNvPr>
          <p:cNvSpPr>
            <a:spLocks noGrp="1"/>
          </p:cNvSpPr>
          <p:nvPr>
            <p:ph type="ftr" sz="quarter" idx="11"/>
          </p:nvPr>
        </p:nvSpPr>
        <p:spPr>
          <a:xfrm>
            <a:off x="1735015" y="6506943"/>
            <a:ext cx="8721969" cy="365125"/>
          </a:xfrm>
        </p:spPr>
        <p:txBody>
          <a:bodyPr/>
          <a:lstStyle/>
          <a:p>
            <a:r>
              <a:rPr lang="en-US"/>
              <a:t>Project Name</a:t>
            </a:r>
          </a:p>
        </p:txBody>
      </p:sp>
      <p:sp>
        <p:nvSpPr>
          <p:cNvPr id="6" name="Slide Number Placeholder 5">
            <a:extLst>
              <a:ext uri="{FF2B5EF4-FFF2-40B4-BE49-F238E27FC236}">
                <a16:creationId xmlns:a16="http://schemas.microsoft.com/office/drawing/2014/main" id="{1CC4D354-512F-CC4A-B39A-EDEC6E17F71C}"/>
              </a:ext>
            </a:extLst>
          </p:cNvPr>
          <p:cNvSpPr>
            <a:spLocks noGrp="1"/>
          </p:cNvSpPr>
          <p:nvPr>
            <p:ph type="sldNum" sz="quarter" idx="12"/>
          </p:nvPr>
        </p:nvSpPr>
        <p:spPr>
          <a:xfrm>
            <a:off x="10654642" y="6517962"/>
            <a:ext cx="1353459" cy="365125"/>
          </a:xfrm>
        </p:spPr>
        <p:txBody>
          <a:bodyPr/>
          <a:lstStyle/>
          <a:p>
            <a:fld id="{B9BA5F68-B450-774B-A94B-86322AF8B758}" type="slidenum">
              <a:rPr lang="en-US" smtClean="0"/>
              <a:t>9</a:t>
            </a:fld>
            <a:endParaRPr lang="en-US" dirty="0"/>
          </a:p>
        </p:txBody>
      </p:sp>
    </p:spTree>
    <p:extLst>
      <p:ext uri="{BB962C8B-B14F-4D97-AF65-F5344CB8AC3E}">
        <p14:creationId xmlns:p14="http://schemas.microsoft.com/office/powerpoint/2010/main" val="182477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TCA-Slid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TCA-SlideTheme" id="{5A24C4A4-58B6-8948-A62B-40090020C92E}" vid="{BD9F6502-1B8F-D14C-8309-CDC4C42FF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6724</TotalTime>
  <Words>1446</Words>
  <Application>Microsoft Office PowerPoint</Application>
  <PresentationFormat>Widescreen</PresentationFormat>
  <Paragraphs>437</Paragraphs>
  <Slides>34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 Unicode MS</vt:lpstr>
      <vt:lpstr>Helvetica Neue</vt:lpstr>
      <vt:lpstr>Helvetica Neue Light</vt:lpstr>
      <vt:lpstr>Helvetica Neue Thin</vt:lpstr>
      <vt:lpstr>Arial</vt:lpstr>
      <vt:lpstr>Calibri</vt:lpstr>
      <vt:lpstr>Calibri Light</vt:lpstr>
      <vt:lpstr>Times New Roman</vt:lpstr>
      <vt:lpstr>VTCA-SlideTheme</vt:lpstr>
      <vt:lpstr>Pea Cosmestic</vt:lpstr>
      <vt:lpstr>Introduction to Project</vt:lpstr>
      <vt:lpstr>FUNTIONS OF SYSTEM</vt:lpstr>
      <vt:lpstr>USE CASE</vt:lpstr>
      <vt:lpstr>LOGIN</vt:lpstr>
      <vt:lpstr>REGISTER</vt:lpstr>
      <vt:lpstr>SEARCH PRODUCT</vt:lpstr>
      <vt:lpstr>VIEW CUSTOMER</vt:lpstr>
      <vt:lpstr>CREATE ORDER</vt:lpstr>
      <vt:lpstr>ACTIVITY DIAGRAM : LOGIN</vt:lpstr>
      <vt:lpstr>ACTIVITY DIAGRAM : REGISTER</vt:lpstr>
      <vt:lpstr>SEARCH PRODUCT</vt:lpstr>
      <vt:lpstr>ACTIVITY DIAGRAM : SEARCH PRODUCT BY BRAND</vt:lpstr>
      <vt:lpstr>ACTIVITY DIAGRAM : LOGIN ACTIVITY DIAGRAM : ORDER </vt:lpstr>
      <vt:lpstr>LOG OUT</vt:lpstr>
      <vt:lpstr>UI DESIGN: </vt:lpstr>
      <vt:lpstr>UI DESIGN</vt:lpstr>
      <vt:lpstr>UI DESIGN</vt:lpstr>
      <vt:lpstr>UI DESIGN</vt:lpstr>
      <vt:lpstr>UI DESIGN</vt:lpstr>
      <vt:lpstr>UI DESIGN</vt:lpstr>
      <vt:lpstr>UI DESIGN</vt:lpstr>
      <vt:lpstr>UI DESIGN</vt:lpstr>
      <vt:lpstr>CLASS DIAGRAM</vt:lpstr>
      <vt:lpstr>SEQUENCE DIAGRAM: LOG IN</vt:lpstr>
      <vt:lpstr>SEQUENCE DIAGRAM: SEARCH PRODUCT</vt:lpstr>
      <vt:lpstr>SEQUENCE DIAGRAM: SEARCH PRODUCT BY NAME</vt:lpstr>
      <vt:lpstr>SEQUENCE DIAGRAM: LOG OUT</vt:lpstr>
      <vt:lpstr>DATABASE</vt:lpstr>
      <vt:lpstr>DATABASE</vt:lpstr>
      <vt:lpstr>DATABASE</vt:lpstr>
      <vt:lpstr>Task Assign (to each team member)</vt:lpstr>
      <vt:lpstr>PowerPoint Presentation</vt:lpstr>
      <vt:lpstr>PowerPoint Presentation</vt:lpstr>
    </vt:vector>
  </TitlesOfParts>
  <Manager/>
  <Company>VTC Academy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subject/>
  <dc:creator>sinhnx@vtc.edu.vn</dc:creator>
  <cp:keywords/>
  <dc:description/>
  <cp:lastModifiedBy>Chi Đỗ</cp:lastModifiedBy>
  <cp:revision>238</cp:revision>
  <dcterms:created xsi:type="dcterms:W3CDTF">2019-05-17T12:57:33Z</dcterms:created>
  <dcterms:modified xsi:type="dcterms:W3CDTF">2022-10-25T12:55:43Z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-----BEGIN PGP PUBLIC KEY BLOCK-----  mQINBGKmsVYBEADc9DRcYv9evcQ4Tgud9uKUJ6onQJyqzEV5IWtbcC1dfWaC0Iuu p17QyByIJ6cLd+MT1Iw5zX46LjU6PipBQIWkI0fR+ckyVo+Bpk/YxFTX68dMZVl/ boETGvIaF4kjYnjlabt/k87+Fn25iewUkreHc7FvXTtyr1MIW6RsLHobhVXpjYth QRZjgbHYVA3+0qDJPq6xDF</vt:lpwstr>
  </property>
</Properties>
</file>