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1" r:id="rId45"/>
    <p:sldId id="300"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06" autoAdjust="0"/>
    <p:restoredTop sz="90920" autoAdjust="0"/>
  </p:normalViewPr>
  <p:slideViewPr>
    <p:cSldViewPr snapToGrid="0">
      <p:cViewPr>
        <p:scale>
          <a:sx n="100" d="100"/>
          <a:sy n="100" d="100"/>
        </p:scale>
        <p:origin x="144" y="-342"/>
      </p:cViewPr>
      <p:guideLst/>
    </p:cSldViewPr>
  </p:slideViewPr>
  <p:outlineViewPr>
    <p:cViewPr>
      <p:scale>
        <a:sx n="33" d="100"/>
        <a:sy n="33" d="100"/>
      </p:scale>
      <p:origin x="0" y="-61902"/>
    </p:cViewPr>
  </p:outlineViewPr>
  <p:notesTextViewPr>
    <p:cViewPr>
      <p:scale>
        <a:sx n="3" d="2"/>
        <a:sy n="3" d="2"/>
      </p:scale>
      <p:origin x="0" y="0"/>
    </p:cViewPr>
  </p:notesTextViewPr>
  <p:sorterViewPr>
    <p:cViewPr>
      <p:scale>
        <a:sx n="100" d="100"/>
        <a:sy n="100" d="100"/>
      </p:scale>
      <p:origin x="0" y="-10157"/>
    </p:cViewPr>
  </p:sorterViewPr>
  <p:notesViewPr>
    <p:cSldViewPr snapToGrid="0">
      <p:cViewPr varScale="1">
        <p:scale>
          <a:sx n="69" d="100"/>
          <a:sy n="69" d="100"/>
        </p:scale>
        <p:origin x="278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D89F9-952A-4DA0-B31B-4F694701A417}" type="datetimeFigureOut">
              <a:rPr lang="en-IN" smtClean="0"/>
              <a:t>09-09-2019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93976-3A44-4854-A115-047A811D8595}" type="slidenum">
              <a:rPr lang="en-IN" smtClean="0"/>
              <a:t>‹#›</a:t>
            </a:fld>
            <a:endParaRPr lang="en-IN"/>
          </a:p>
        </p:txBody>
      </p:sp>
    </p:spTree>
    <p:extLst>
      <p:ext uri="{BB962C8B-B14F-4D97-AF65-F5344CB8AC3E}">
        <p14:creationId xmlns:p14="http://schemas.microsoft.com/office/powerpoint/2010/main" val="1517430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493976-3A44-4854-A115-047A811D8595}" type="slidenum">
              <a:rPr lang="en-IN" smtClean="0"/>
              <a:t>1</a:t>
            </a:fld>
            <a:endParaRPr lang="en-IN"/>
          </a:p>
        </p:txBody>
      </p:sp>
    </p:spTree>
    <p:extLst>
      <p:ext uri="{BB962C8B-B14F-4D97-AF65-F5344CB8AC3E}">
        <p14:creationId xmlns:p14="http://schemas.microsoft.com/office/powerpoint/2010/main" val="732734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Scripts that are executed on the Browser is called Client side scripting. </a:t>
            </a:r>
          </a:p>
          <a:p>
            <a:pPr marL="171450" indent="-171450">
              <a:buFont typeface="Arial" panose="020B0604020202020204" pitchFamily="34" charset="0"/>
              <a:buChar char="•"/>
            </a:pPr>
            <a:r>
              <a:rPr lang="en-IN" dirty="0"/>
              <a:t>Client Side scripting gives User responsive pages. </a:t>
            </a:r>
          </a:p>
          <a:p>
            <a:pPr marL="171450" indent="-171450">
              <a:buFont typeface="Arial" panose="020B0604020202020204" pitchFamily="34" charset="0"/>
              <a:buChar char="•"/>
            </a:pPr>
            <a:r>
              <a:rPr lang="en-IN" dirty="0"/>
              <a:t>Its fast and user specific. </a:t>
            </a:r>
          </a:p>
          <a:p>
            <a:pPr marL="171450" indent="-171450">
              <a:buFont typeface="Arial" panose="020B0604020202020204" pitchFamily="34" charset="0"/>
              <a:buChar char="•"/>
            </a:pPr>
            <a:r>
              <a:rPr lang="en-IN" dirty="0"/>
              <a:t>As it runs in the browser, the Browser should support that scripting language. </a:t>
            </a:r>
          </a:p>
          <a:p>
            <a:pPr marL="171450" indent="-171450">
              <a:buFont typeface="Arial" panose="020B0604020202020204" pitchFamily="34" charset="0"/>
              <a:buChar char="•"/>
            </a:pPr>
            <a:r>
              <a:rPr lang="en-IN" dirty="0"/>
              <a:t>Browsers use interpreters to process the scripting content.</a:t>
            </a:r>
          </a:p>
          <a:p>
            <a:pPr marL="171450" indent="-171450">
              <a:buFont typeface="Arial" panose="020B0604020202020204" pitchFamily="34" charset="0"/>
              <a:buChar char="•"/>
            </a:pPr>
            <a:r>
              <a:rPr lang="en-IN" dirty="0"/>
              <a:t>JavaScript(JS) is the most popular Client side Scripting language in the Web World. </a:t>
            </a:r>
          </a:p>
          <a:p>
            <a:r>
              <a:rPr lang="en-IN" dirty="0"/>
              <a:t>Scripts that are executed in the Web server is called Server side scripting.</a:t>
            </a:r>
          </a:p>
          <a:p>
            <a:pPr marL="171450" indent="-171450">
              <a:buFont typeface="Arial" panose="020B0604020202020204" pitchFamily="34" charset="0"/>
              <a:buChar char="•"/>
            </a:pPr>
            <a:r>
              <a:rPr lang="en-IN" dirty="0"/>
              <a:t>Server Scripting language is based on Technology that is used like .NET, Java, Open Source and many more. </a:t>
            </a:r>
          </a:p>
          <a:p>
            <a:pPr marL="171450" indent="-171450">
              <a:buFont typeface="Arial" panose="020B0604020202020204" pitchFamily="34" charset="0"/>
              <a:buChar char="•"/>
            </a:pPr>
            <a:r>
              <a:rPr lang="en-IN" dirty="0"/>
              <a:t>All the server side scripting languages follow http for content transferring. </a:t>
            </a:r>
          </a:p>
          <a:p>
            <a:pPr marL="171450" indent="-171450">
              <a:buFont typeface="Arial" panose="020B0604020202020204" pitchFamily="34" charset="0"/>
              <a:buChar char="•"/>
            </a:pPr>
            <a:r>
              <a:rPr lang="en-IN" dirty="0"/>
              <a:t>They use objects to interact b/w the Client Browser and the Server. </a:t>
            </a:r>
          </a:p>
          <a:p>
            <a:pPr marL="171450" indent="-171450">
              <a:buFont typeface="Arial" panose="020B0604020202020204" pitchFamily="34" charset="0"/>
              <a:buChar char="•"/>
            </a:pPr>
            <a:r>
              <a:rPr lang="en-IN" dirty="0"/>
              <a:t>Request, Response, Server, Session, Application are some of the commonly available objects to interact with server and browsers. </a:t>
            </a:r>
          </a:p>
          <a:p>
            <a:pPr marL="171450" indent="-171450">
              <a:buFont typeface="Arial" panose="020B0604020202020204" pitchFamily="34" charset="0"/>
              <a:buChar char="•"/>
            </a:pPr>
            <a:r>
              <a:rPr lang="en-IN" dirty="0"/>
              <a:t>Programmers use these objects in their code to share the data, content b/w the Browses and Servers.</a:t>
            </a:r>
          </a:p>
          <a:p>
            <a:pPr marL="171450" indent="-171450">
              <a:buFont typeface="Arial" panose="020B0604020202020204" pitchFamily="34" charset="0"/>
              <a:buChar char="•"/>
            </a:pPr>
            <a:r>
              <a:rPr lang="en-IN" dirty="0"/>
              <a:t>ASP.NET is the server side technology for developing Web Apps. In this MVC is one of the Frameworks for developing Web Apps based on the UI Design pattern called MODEL-VIEW-CONTROLLER. </a:t>
            </a:r>
          </a:p>
        </p:txBody>
      </p:sp>
      <p:sp>
        <p:nvSpPr>
          <p:cNvPr id="4" name="Slide Number Placeholder 3"/>
          <p:cNvSpPr>
            <a:spLocks noGrp="1"/>
          </p:cNvSpPr>
          <p:nvPr>
            <p:ph type="sldNum" sz="quarter" idx="10"/>
          </p:nvPr>
        </p:nvSpPr>
        <p:spPr/>
        <p:txBody>
          <a:bodyPr/>
          <a:lstStyle/>
          <a:p>
            <a:fld id="{22493976-3A44-4854-A115-047A811D8595}" type="slidenum">
              <a:rPr lang="en-IN" smtClean="0"/>
              <a:t>37</a:t>
            </a:fld>
            <a:endParaRPr lang="en-IN"/>
          </a:p>
        </p:txBody>
      </p:sp>
    </p:spTree>
    <p:extLst>
      <p:ext uri="{BB962C8B-B14F-4D97-AF65-F5344CB8AC3E}">
        <p14:creationId xmlns:p14="http://schemas.microsoft.com/office/powerpoint/2010/main" val="987964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493976-3A44-4854-A115-047A811D8595}" type="slidenum">
              <a:rPr lang="en-IN" smtClean="0"/>
              <a:t>3</a:t>
            </a:fld>
            <a:endParaRPr lang="en-IN"/>
          </a:p>
        </p:txBody>
      </p:sp>
    </p:spTree>
    <p:extLst>
      <p:ext uri="{BB962C8B-B14F-4D97-AF65-F5344CB8AC3E}">
        <p14:creationId xmlns:p14="http://schemas.microsoft.com/office/powerpoint/2010/main" val="258491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If the larger range value does not fit into the smaller range variable, it gives abnormal results if U do explicit Type casting. C Style casting is unsafe…</a:t>
            </a:r>
          </a:p>
        </p:txBody>
      </p:sp>
      <p:sp>
        <p:nvSpPr>
          <p:cNvPr id="4" name="Slide Number Placeholder 3"/>
          <p:cNvSpPr>
            <a:spLocks noGrp="1"/>
          </p:cNvSpPr>
          <p:nvPr>
            <p:ph type="sldNum" sz="quarter" idx="10"/>
          </p:nvPr>
        </p:nvSpPr>
        <p:spPr/>
        <p:txBody>
          <a:bodyPr/>
          <a:lstStyle/>
          <a:p>
            <a:fld id="{22493976-3A44-4854-A115-047A811D8595}" type="slidenum">
              <a:rPr lang="en-IN" smtClean="0"/>
              <a:t>4</a:t>
            </a:fld>
            <a:endParaRPr lang="en-IN"/>
          </a:p>
        </p:txBody>
      </p:sp>
    </p:spTree>
    <p:extLst>
      <p:ext uri="{BB962C8B-B14F-4D97-AF65-F5344CB8AC3E}">
        <p14:creationId xmlns:p14="http://schemas.microsoft.com/office/powerpoint/2010/main" val="61794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493976-3A44-4854-A115-047A811D8595}" type="slidenum">
              <a:rPr lang="en-IN" smtClean="0"/>
              <a:t>5</a:t>
            </a:fld>
            <a:endParaRPr lang="en-IN"/>
          </a:p>
        </p:txBody>
      </p:sp>
    </p:spTree>
    <p:extLst>
      <p:ext uri="{BB962C8B-B14F-4D97-AF65-F5344CB8AC3E}">
        <p14:creationId xmlns:p14="http://schemas.microsoft.com/office/powerpoint/2010/main" val="2565922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Static is shared data and is singleton. All objects of the class share the same data.  </a:t>
            </a:r>
          </a:p>
          <a:p>
            <a:r>
              <a:rPr lang="en-IN" dirty="0"/>
              <a:t>Non static are instance based, changes made to them by an object will not affect the other. </a:t>
            </a:r>
          </a:p>
          <a:p>
            <a:r>
              <a:rPr lang="en-IN" dirty="0"/>
              <a:t>Non Static members can call Static members in them without the class name. </a:t>
            </a:r>
          </a:p>
          <a:p>
            <a:r>
              <a:rPr lang="en-IN" dirty="0"/>
              <a:t>Static constructors are invoked implicitly once and only once during the execution of the program.  They are not parameterized and don’t have any access specifier.  They cannot be explicitly invoked.  They are called when any reference to the class is made in the code for the first time. </a:t>
            </a:r>
          </a:p>
          <a:p>
            <a:endParaRPr lang="en-IN" dirty="0"/>
          </a:p>
        </p:txBody>
      </p:sp>
      <p:sp>
        <p:nvSpPr>
          <p:cNvPr id="4" name="Slide Number Placeholder 3"/>
          <p:cNvSpPr>
            <a:spLocks noGrp="1"/>
          </p:cNvSpPr>
          <p:nvPr>
            <p:ph type="sldNum" sz="quarter" idx="10"/>
          </p:nvPr>
        </p:nvSpPr>
        <p:spPr/>
        <p:txBody>
          <a:bodyPr/>
          <a:lstStyle/>
          <a:p>
            <a:fld id="{22493976-3A44-4854-A115-047A811D8595}" type="slidenum">
              <a:rPr lang="en-IN" smtClean="0"/>
              <a:t>6</a:t>
            </a:fld>
            <a:endParaRPr lang="en-IN"/>
          </a:p>
        </p:txBody>
      </p:sp>
    </p:spTree>
    <p:extLst>
      <p:ext uri="{BB962C8B-B14F-4D97-AF65-F5344CB8AC3E}">
        <p14:creationId xmlns:p14="http://schemas.microsoft.com/office/powerpoint/2010/main" val="314225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493976-3A44-4854-A115-047A811D8595}" type="slidenum">
              <a:rPr lang="en-IN" smtClean="0"/>
              <a:t>7</a:t>
            </a:fld>
            <a:endParaRPr lang="en-IN"/>
          </a:p>
        </p:txBody>
      </p:sp>
    </p:spTree>
    <p:extLst>
      <p:ext uri="{BB962C8B-B14F-4D97-AF65-F5344CB8AC3E}">
        <p14:creationId xmlns:p14="http://schemas.microsoft.com/office/powerpoint/2010/main" val="505864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43350"/>
          </a:xfrm>
        </p:spPr>
        <p:txBody>
          <a:bodyPr/>
          <a:lstStyle/>
          <a:p>
            <a:pPr marL="228600" indent="-228600">
              <a:buFont typeface="+mj-lt"/>
              <a:buAutoNum type="arabicPeriod"/>
            </a:pPr>
            <a:r>
              <a:rPr lang="en-IN" dirty="0"/>
              <a:t>The DirectX is the API for developing rich Game based Applications that uses high hardware resources like Graphics Card. The DirectX completely monopolises the usage of the Graphics Card for itself and does not allow other concurrent applications to use it. This is not suited for Desktop centric Apps where Apps need to share the resources and give an uniform Performance. </a:t>
            </a:r>
          </a:p>
          <a:p>
            <a:pPr marL="228600" indent="-228600">
              <a:buFont typeface="+mj-lt"/>
              <a:buAutoNum type="arabicPeriod"/>
            </a:pPr>
            <a:r>
              <a:rPr lang="en-IN" dirty="0"/>
              <a:t>For the Next Gen Windows Apps, DirectX along with other OS Components were retuned and optimized to work on Desktop centric Applications. This part is called as </a:t>
            </a:r>
            <a:r>
              <a:rPr lang="en-IN" dirty="0" err="1"/>
              <a:t>MILCORE.Dll</a:t>
            </a:r>
            <a:r>
              <a:rPr lang="en-IN" dirty="0"/>
              <a:t>. This is a C++ DLL that fine-tunes the DirectX, 3D, Codecs and other low level APIS to work on Windows Desktop Platform.  This is the Unmanaged layer of WPF.</a:t>
            </a:r>
          </a:p>
          <a:p>
            <a:pPr marL="228600" indent="-228600">
              <a:buFont typeface="+mj-lt"/>
              <a:buAutoNum type="arabicPeriod"/>
            </a:pPr>
            <a:r>
              <a:rPr lang="en-IN" dirty="0"/>
              <a:t>The Managed layer is the one that we WPF Programmers use. They contain Components, ready to use Classes with UI features as well as Classes that convert the Unmanaged APIs of </a:t>
            </a:r>
            <a:r>
              <a:rPr lang="en-IN" dirty="0" err="1"/>
              <a:t>MilCore</a:t>
            </a:r>
            <a:r>
              <a:rPr lang="en-IN" dirty="0"/>
              <a:t> to Managed Code of WPF. </a:t>
            </a:r>
          </a:p>
          <a:p>
            <a:pPr marL="742950" lvl="1" indent="-285750">
              <a:buFont typeface="+mj-lt"/>
              <a:buAutoNum type="romanLcPeriod"/>
            </a:pPr>
            <a:r>
              <a:rPr lang="en-IN" dirty="0"/>
              <a:t>WindowsBase.dll: base classes that convert the Unmanaged code to the Managed Code understandable to WPF. </a:t>
            </a:r>
          </a:p>
          <a:p>
            <a:pPr marL="742950" lvl="1" indent="-285750">
              <a:buFont typeface="+mj-lt"/>
              <a:buAutoNum type="romanLcPeriod"/>
            </a:pPr>
            <a:r>
              <a:rPr lang="en-IN" dirty="0" err="1"/>
              <a:t>PresentationCore</a:t>
            </a:r>
            <a:r>
              <a:rPr lang="en-IN" dirty="0"/>
              <a:t>: It contains more basic classes like </a:t>
            </a:r>
            <a:r>
              <a:rPr lang="en-IN" dirty="0" err="1"/>
              <a:t>UIElement</a:t>
            </a:r>
            <a:r>
              <a:rPr lang="en-IN" dirty="0"/>
              <a:t>, Visual which provides the fundamental infrastructure of WPF.</a:t>
            </a:r>
          </a:p>
          <a:p>
            <a:pPr marL="742950" lvl="1" indent="-285750">
              <a:buFont typeface="+mj-lt"/>
              <a:buAutoNum type="romanLcPeriod"/>
            </a:pPr>
            <a:r>
              <a:rPr lang="en-IN" dirty="0" err="1"/>
              <a:t>PresentationFramework</a:t>
            </a:r>
            <a:r>
              <a:rPr lang="en-IN" dirty="0"/>
              <a:t>: High level Components and classes are available from this </a:t>
            </a:r>
            <a:r>
              <a:rPr lang="en-IN" dirty="0" err="1"/>
              <a:t>dll</a:t>
            </a:r>
            <a:r>
              <a:rPr lang="en-IN" dirty="0"/>
              <a:t> which we use  in our Application development. Most of the Presentation Framework APIs are ready to use and can be extended. </a:t>
            </a:r>
          </a:p>
          <a:p>
            <a:endParaRPr lang="en-IN" dirty="0"/>
          </a:p>
          <a:p>
            <a:endParaRPr lang="en-IN" dirty="0"/>
          </a:p>
          <a:p>
            <a:endParaRPr lang="en-IN" dirty="0"/>
          </a:p>
          <a:p>
            <a:endParaRPr lang="en-IN" dirty="0"/>
          </a:p>
        </p:txBody>
      </p:sp>
      <p:sp>
        <p:nvSpPr>
          <p:cNvPr id="4" name="Slide Number Placeholder 3"/>
          <p:cNvSpPr>
            <a:spLocks noGrp="1"/>
          </p:cNvSpPr>
          <p:nvPr>
            <p:ph type="sldNum" sz="quarter" idx="10"/>
          </p:nvPr>
        </p:nvSpPr>
        <p:spPr/>
        <p:txBody>
          <a:bodyPr/>
          <a:lstStyle/>
          <a:p>
            <a:fld id="{22493976-3A44-4854-A115-047A811D8595}" type="slidenum">
              <a:rPr lang="en-IN" smtClean="0"/>
              <a:t>28</a:t>
            </a:fld>
            <a:endParaRPr lang="en-IN"/>
          </a:p>
        </p:txBody>
      </p:sp>
    </p:spTree>
    <p:extLst>
      <p:ext uri="{BB962C8B-B14F-4D97-AF65-F5344CB8AC3E}">
        <p14:creationId xmlns:p14="http://schemas.microsoft.com/office/powerpoint/2010/main" val="2849711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493976-3A44-4854-A115-047A811D8595}" type="slidenum">
              <a:rPr lang="en-IN" smtClean="0"/>
              <a:t>29</a:t>
            </a:fld>
            <a:endParaRPr lang="en-IN"/>
          </a:p>
        </p:txBody>
      </p:sp>
    </p:spTree>
    <p:extLst>
      <p:ext uri="{BB962C8B-B14F-4D97-AF65-F5344CB8AC3E}">
        <p14:creationId xmlns:p14="http://schemas.microsoft.com/office/powerpoint/2010/main" val="4017672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493976-3A44-4854-A115-047A811D8595}" type="slidenum">
              <a:rPr lang="en-IN" smtClean="0"/>
              <a:t>30</a:t>
            </a:fld>
            <a:endParaRPr lang="en-IN"/>
          </a:p>
        </p:txBody>
      </p:sp>
    </p:spTree>
    <p:extLst>
      <p:ext uri="{BB962C8B-B14F-4D97-AF65-F5344CB8AC3E}">
        <p14:creationId xmlns:p14="http://schemas.microsoft.com/office/powerpoint/2010/main" val="247075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50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262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8157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335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90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4604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7223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0981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9/9/2019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5608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9/9/2019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17400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28439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9/9/2019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422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6EBC-33E7-4396-9DF5-F3C9328F1171}"/>
              </a:ext>
            </a:extLst>
          </p:cNvPr>
          <p:cNvSpPr>
            <a:spLocks noGrp="1"/>
          </p:cNvSpPr>
          <p:nvPr>
            <p:ph type="ctrTitle"/>
          </p:nvPr>
        </p:nvSpPr>
        <p:spPr/>
        <p:txBody>
          <a:bodyPr/>
          <a:lstStyle/>
          <a:p>
            <a:r>
              <a:rPr lang="en-IN" dirty="0"/>
              <a:t>.NET Training</a:t>
            </a:r>
          </a:p>
        </p:txBody>
      </p:sp>
      <p:sp>
        <p:nvSpPr>
          <p:cNvPr id="3" name="Subtitle 2">
            <a:extLst>
              <a:ext uri="{FF2B5EF4-FFF2-40B4-BE49-F238E27FC236}">
                <a16:creationId xmlns:a16="http://schemas.microsoft.com/office/drawing/2014/main" id="{C6BE92FD-5BD4-4440-98AF-D7906E3C1F2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39954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FF8E-5D3E-4CEA-8282-FBAA08B7B4A6}"/>
              </a:ext>
            </a:extLst>
          </p:cNvPr>
          <p:cNvSpPr>
            <a:spLocks noGrp="1"/>
          </p:cNvSpPr>
          <p:nvPr>
            <p:ph type="title"/>
          </p:nvPr>
        </p:nvSpPr>
        <p:spPr/>
        <p:txBody>
          <a:bodyPr/>
          <a:lstStyle/>
          <a:p>
            <a:r>
              <a:rPr lang="en-IN" dirty="0"/>
              <a:t>Types of Connections</a:t>
            </a:r>
          </a:p>
        </p:txBody>
      </p:sp>
      <p:sp>
        <p:nvSpPr>
          <p:cNvPr id="3" name="Content Placeholder 2">
            <a:extLst>
              <a:ext uri="{FF2B5EF4-FFF2-40B4-BE49-F238E27FC236}">
                <a16:creationId xmlns:a16="http://schemas.microsoft.com/office/drawing/2014/main" id="{CB407858-DC79-4117-AE34-2A88955261D8}"/>
              </a:ext>
            </a:extLst>
          </p:cNvPr>
          <p:cNvSpPr>
            <a:spLocks noGrp="1"/>
          </p:cNvSpPr>
          <p:nvPr>
            <p:ph idx="1"/>
          </p:nvPr>
        </p:nvSpPr>
        <p:spPr/>
        <p:txBody>
          <a:bodyPr>
            <a:normAutofit/>
          </a:bodyPr>
          <a:lstStyle/>
          <a:p>
            <a:r>
              <a:rPr lang="en-IN" dirty="0"/>
              <a:t>Disconnected Model.</a:t>
            </a:r>
          </a:p>
          <a:p>
            <a:pPr lvl="1"/>
            <a:r>
              <a:rPr lang="en-IN" dirty="0"/>
              <a:t>It uses an object called </a:t>
            </a:r>
            <a:r>
              <a:rPr lang="en-IN" dirty="0" err="1"/>
              <a:t>DataSet</a:t>
            </a:r>
            <a:r>
              <a:rPr lang="en-IN" dirty="0"/>
              <a:t> to store all the required data. </a:t>
            </a:r>
          </a:p>
          <a:p>
            <a:pPr lvl="1"/>
            <a:r>
              <a:rPr lang="en-IN" dirty="0"/>
              <a:t>Work will be done on the </a:t>
            </a:r>
            <a:r>
              <a:rPr lang="en-IN" dirty="0" err="1"/>
              <a:t>DataSet</a:t>
            </a:r>
            <a:r>
              <a:rPr lang="en-IN" dirty="0"/>
              <a:t>. </a:t>
            </a:r>
          </a:p>
          <a:p>
            <a:pPr lvl="1"/>
            <a:r>
              <a:rPr lang="en-IN" dirty="0"/>
              <a:t>No Live Connection. </a:t>
            </a:r>
          </a:p>
          <a:p>
            <a:pPr lvl="1"/>
            <a:r>
              <a:rPr lang="en-IN" dirty="0"/>
              <a:t>Very Scalable as there is no active Connection to the database. </a:t>
            </a:r>
          </a:p>
          <a:p>
            <a:pPr lvl="1"/>
            <a:r>
              <a:rPr lang="en-IN" dirty="0"/>
              <a:t>Data might not be live,  as U view only the </a:t>
            </a:r>
            <a:r>
              <a:rPr lang="en-IN" dirty="0" err="1"/>
              <a:t>DataSet’s</a:t>
            </a:r>
            <a:r>
              <a:rPr lang="en-IN" dirty="0"/>
              <a:t> data not  the database…</a:t>
            </a:r>
          </a:p>
          <a:p>
            <a:pPr lvl="1"/>
            <a:r>
              <a:rPr lang="en-IN" dirty="0" err="1"/>
              <a:t>DataAdapter</a:t>
            </a:r>
            <a:r>
              <a:rPr lang="en-IN" dirty="0"/>
              <a:t> is used to link b/w the database and the </a:t>
            </a:r>
            <a:r>
              <a:rPr lang="en-IN" dirty="0" err="1"/>
              <a:t>DataSet</a:t>
            </a:r>
            <a:r>
              <a:rPr lang="en-IN" dirty="0"/>
              <a:t>. </a:t>
            </a:r>
          </a:p>
          <a:p>
            <a:pPr lvl="1"/>
            <a:endParaRPr lang="en-IN" dirty="0"/>
          </a:p>
        </p:txBody>
      </p:sp>
    </p:spTree>
    <p:extLst>
      <p:ext uri="{BB962C8B-B14F-4D97-AF65-F5344CB8AC3E}">
        <p14:creationId xmlns:p14="http://schemas.microsoft.com/office/powerpoint/2010/main" val="21195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0FD4-4823-477A-A333-CD6D27ED76EE}"/>
              </a:ext>
            </a:extLst>
          </p:cNvPr>
          <p:cNvSpPr>
            <a:spLocks noGrp="1"/>
          </p:cNvSpPr>
          <p:nvPr>
            <p:ph type="title"/>
          </p:nvPr>
        </p:nvSpPr>
        <p:spPr/>
        <p:txBody>
          <a:bodyPr/>
          <a:lstStyle/>
          <a:p>
            <a:r>
              <a:rPr lang="en-IN" dirty="0"/>
              <a:t>Important Interfaces</a:t>
            </a:r>
          </a:p>
        </p:txBody>
      </p:sp>
      <p:sp>
        <p:nvSpPr>
          <p:cNvPr id="3" name="Content Placeholder 2">
            <a:extLst>
              <a:ext uri="{FF2B5EF4-FFF2-40B4-BE49-F238E27FC236}">
                <a16:creationId xmlns:a16="http://schemas.microsoft.com/office/drawing/2014/main" id="{5BED32A7-A9AF-4321-90DF-EF8FB63CA672}"/>
              </a:ext>
            </a:extLst>
          </p:cNvPr>
          <p:cNvSpPr>
            <a:spLocks noGrp="1"/>
          </p:cNvSpPr>
          <p:nvPr>
            <p:ph idx="1"/>
          </p:nvPr>
        </p:nvSpPr>
        <p:spPr>
          <a:xfrm>
            <a:off x="838200" y="1825625"/>
            <a:ext cx="10515600" cy="4489114"/>
          </a:xfrm>
        </p:spPr>
        <p:txBody>
          <a:bodyPr/>
          <a:lstStyle/>
          <a:p>
            <a:r>
              <a:rPr lang="en-IN" dirty="0" err="1"/>
              <a:t>IDBConnection</a:t>
            </a:r>
            <a:r>
              <a:rPr lang="en-IN" dirty="0"/>
              <a:t>: Classes to connect to specific databases</a:t>
            </a:r>
          </a:p>
          <a:p>
            <a:r>
              <a:rPr lang="en-IN" dirty="0" err="1"/>
              <a:t>IDBCommand</a:t>
            </a:r>
            <a:r>
              <a:rPr lang="en-IN" dirty="0"/>
              <a:t>: Pass SQL Commands to the Connection.</a:t>
            </a:r>
          </a:p>
          <a:p>
            <a:r>
              <a:rPr lang="en-IN" dirty="0" err="1"/>
              <a:t>IDBDataReader</a:t>
            </a:r>
            <a:r>
              <a:rPr lang="en-IN" dirty="0"/>
              <a:t>: Optimized Classes to read the specific type of database data. </a:t>
            </a:r>
          </a:p>
          <a:p>
            <a:r>
              <a:rPr lang="en-IN" dirty="0" err="1"/>
              <a:t>IDBDataAdapter</a:t>
            </a:r>
            <a:r>
              <a:rPr lang="en-IN" dirty="0"/>
              <a:t>: Specialized Adapters for specific databases. </a:t>
            </a:r>
          </a:p>
          <a:p>
            <a:pPr marL="0" indent="0">
              <a:buNone/>
            </a:pPr>
            <a:r>
              <a:rPr lang="en-IN" dirty="0"/>
              <a:t>PS: Every Database Vendor will implement these interfaces and provide ready to use classes which can be downloaded from their websites and be used in our .NET Applications. </a:t>
            </a:r>
          </a:p>
          <a:p>
            <a:pPr marL="0" indent="0">
              <a:buNone/>
            </a:pPr>
            <a:r>
              <a:rPr lang="en-IN" dirty="0"/>
              <a:t>We call these libraries as Connectors, Drivers and so forth. </a:t>
            </a:r>
          </a:p>
        </p:txBody>
      </p:sp>
    </p:spTree>
    <p:extLst>
      <p:ext uri="{BB962C8B-B14F-4D97-AF65-F5344CB8AC3E}">
        <p14:creationId xmlns:p14="http://schemas.microsoft.com/office/powerpoint/2010/main" val="270339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81E6-5481-4718-9BE0-6A76EB510F9D}"/>
              </a:ext>
            </a:extLst>
          </p:cNvPr>
          <p:cNvSpPr>
            <a:spLocks noGrp="1"/>
          </p:cNvSpPr>
          <p:nvPr>
            <p:ph type="title"/>
          </p:nvPr>
        </p:nvSpPr>
        <p:spPr>
          <a:xfrm>
            <a:off x="838200" y="246791"/>
            <a:ext cx="10515600" cy="1044127"/>
          </a:xfrm>
        </p:spPr>
        <p:txBody>
          <a:bodyPr/>
          <a:lstStyle/>
          <a:p>
            <a:r>
              <a:rPr lang="en-IN" dirty="0"/>
              <a:t>Namespaces of ADO.NET</a:t>
            </a:r>
          </a:p>
        </p:txBody>
      </p:sp>
      <p:sp>
        <p:nvSpPr>
          <p:cNvPr id="3" name="Content Placeholder 2">
            <a:extLst>
              <a:ext uri="{FF2B5EF4-FFF2-40B4-BE49-F238E27FC236}">
                <a16:creationId xmlns:a16="http://schemas.microsoft.com/office/drawing/2014/main" id="{E493350A-DCCE-4AFC-A20F-3A790044C19D}"/>
              </a:ext>
            </a:extLst>
          </p:cNvPr>
          <p:cNvSpPr>
            <a:spLocks noGrp="1"/>
          </p:cNvSpPr>
          <p:nvPr>
            <p:ph idx="1"/>
          </p:nvPr>
        </p:nvSpPr>
        <p:spPr>
          <a:xfrm>
            <a:off x="838200" y="1690688"/>
            <a:ext cx="10515600" cy="4920521"/>
          </a:xfrm>
        </p:spPr>
        <p:txBody>
          <a:bodyPr>
            <a:normAutofit/>
          </a:bodyPr>
          <a:lstStyle/>
          <a:p>
            <a:r>
              <a:rPr lang="en-IN" dirty="0" err="1"/>
              <a:t>System.Data</a:t>
            </a:r>
            <a:endParaRPr lang="en-IN" dirty="0"/>
          </a:p>
          <a:p>
            <a:pPr lvl="1"/>
            <a:r>
              <a:rPr lang="en-IN" dirty="0"/>
              <a:t>Common classes for all databases. </a:t>
            </a:r>
          </a:p>
          <a:p>
            <a:r>
              <a:rPr lang="en-IN" dirty="0" err="1"/>
              <a:t>System.Data.SqlClient</a:t>
            </a:r>
            <a:r>
              <a:rPr lang="en-IN" dirty="0"/>
              <a:t>.</a:t>
            </a:r>
          </a:p>
          <a:p>
            <a:pPr lvl="1"/>
            <a:r>
              <a:rPr lang="en-IN" dirty="0"/>
              <a:t>Specific Classes for SQL Server Database</a:t>
            </a:r>
          </a:p>
          <a:p>
            <a:r>
              <a:rPr lang="en-IN" dirty="0" err="1"/>
              <a:t>System.Data.Common</a:t>
            </a:r>
            <a:r>
              <a:rPr lang="en-IN" dirty="0"/>
              <a:t>.</a:t>
            </a:r>
          </a:p>
          <a:p>
            <a:pPr lvl="1"/>
            <a:r>
              <a:rPr lang="en-IN" dirty="0"/>
              <a:t>Abstract Classes for all kinds of databases. </a:t>
            </a:r>
          </a:p>
          <a:p>
            <a:r>
              <a:rPr lang="en-IN" dirty="0" err="1"/>
              <a:t>System.Data.OracleClient</a:t>
            </a:r>
            <a:r>
              <a:rPr lang="en-IN" dirty="0"/>
              <a:t>.</a:t>
            </a:r>
          </a:p>
          <a:p>
            <a:pPr lvl="1"/>
            <a:r>
              <a:rPr lang="en-IN" dirty="0"/>
              <a:t>Specific Classes for Oracle Database, only available after downloading and installing ODP.NET </a:t>
            </a:r>
            <a:r>
              <a:rPr lang="en-IN" dirty="0" err="1"/>
              <a:t>Dll</a:t>
            </a:r>
            <a:r>
              <a:rPr lang="en-IN" dirty="0"/>
              <a:t> from the Oracle Web Site.  </a:t>
            </a:r>
          </a:p>
          <a:p>
            <a:r>
              <a:rPr lang="en-IN" dirty="0" err="1"/>
              <a:t>System.Data.MySqlClient</a:t>
            </a:r>
            <a:endParaRPr lang="en-IN" dirty="0"/>
          </a:p>
          <a:p>
            <a:pPr lvl="1"/>
            <a:r>
              <a:rPr lang="en-IN" dirty="0"/>
              <a:t>Specific Classes to MySQL Database, available only after downloading .NET Connector for MySQL from the Oracle </a:t>
            </a:r>
            <a:r>
              <a:rPr lang="en-IN" dirty="0" err="1"/>
              <a:t>WebSite</a:t>
            </a:r>
            <a:r>
              <a:rPr lang="en-IN" dirty="0"/>
              <a:t>.</a:t>
            </a:r>
          </a:p>
        </p:txBody>
      </p:sp>
    </p:spTree>
    <p:extLst>
      <p:ext uri="{BB962C8B-B14F-4D97-AF65-F5344CB8AC3E}">
        <p14:creationId xmlns:p14="http://schemas.microsoft.com/office/powerpoint/2010/main" val="43609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41BC-C323-4FB9-8E34-D5F7622AB8E9}"/>
              </a:ext>
            </a:extLst>
          </p:cNvPr>
          <p:cNvSpPr>
            <a:spLocks noGrp="1"/>
          </p:cNvSpPr>
          <p:nvPr>
            <p:ph type="title"/>
          </p:nvPr>
        </p:nvSpPr>
        <p:spPr/>
        <p:txBody>
          <a:bodyPr/>
          <a:lstStyle/>
          <a:p>
            <a:r>
              <a:rPr lang="en-IN" dirty="0"/>
              <a:t>Important Classes</a:t>
            </a:r>
          </a:p>
        </p:txBody>
      </p:sp>
      <p:sp>
        <p:nvSpPr>
          <p:cNvPr id="6" name="Content Placeholder 5">
            <a:extLst>
              <a:ext uri="{FF2B5EF4-FFF2-40B4-BE49-F238E27FC236}">
                <a16:creationId xmlns:a16="http://schemas.microsoft.com/office/drawing/2014/main" id="{718DC9AE-9E6F-491D-8723-3F79A3A8C083}"/>
              </a:ext>
            </a:extLst>
          </p:cNvPr>
          <p:cNvSpPr>
            <a:spLocks noGrp="1"/>
          </p:cNvSpPr>
          <p:nvPr>
            <p:ph sz="half" idx="1"/>
          </p:nvPr>
        </p:nvSpPr>
        <p:spPr>
          <a:solidFill>
            <a:schemeClr val="bg2"/>
          </a:solidFill>
        </p:spPr>
        <p:txBody>
          <a:bodyPr/>
          <a:lstStyle/>
          <a:p>
            <a:r>
              <a:rPr lang="en-IN" dirty="0"/>
              <a:t>Connected Model</a:t>
            </a:r>
          </a:p>
          <a:p>
            <a:pPr lvl="1"/>
            <a:r>
              <a:rPr lang="en-IN" dirty="0" err="1"/>
              <a:t>xxxConnection</a:t>
            </a:r>
            <a:endParaRPr lang="en-IN" dirty="0"/>
          </a:p>
          <a:p>
            <a:pPr lvl="1"/>
            <a:r>
              <a:rPr lang="en-IN" dirty="0" err="1"/>
              <a:t>xxxCommand</a:t>
            </a:r>
            <a:endParaRPr lang="en-IN" dirty="0"/>
          </a:p>
          <a:p>
            <a:pPr lvl="1"/>
            <a:r>
              <a:rPr lang="en-IN" dirty="0" err="1"/>
              <a:t>xxxDataReader</a:t>
            </a:r>
            <a:endParaRPr lang="en-IN" dirty="0"/>
          </a:p>
          <a:p>
            <a:r>
              <a:rPr lang="en-IN" dirty="0"/>
              <a:t>xxx is the prefix for the specific type of database which U get after including the specific namespace in your code. </a:t>
            </a:r>
          </a:p>
        </p:txBody>
      </p:sp>
      <p:sp>
        <p:nvSpPr>
          <p:cNvPr id="7" name="Content Placeholder 6">
            <a:extLst>
              <a:ext uri="{FF2B5EF4-FFF2-40B4-BE49-F238E27FC236}">
                <a16:creationId xmlns:a16="http://schemas.microsoft.com/office/drawing/2014/main" id="{EB948E62-C965-440F-962E-D64A89B9457C}"/>
              </a:ext>
            </a:extLst>
          </p:cNvPr>
          <p:cNvSpPr>
            <a:spLocks noGrp="1"/>
          </p:cNvSpPr>
          <p:nvPr>
            <p:ph sz="half" idx="2"/>
          </p:nvPr>
        </p:nvSpPr>
        <p:spPr>
          <a:solidFill>
            <a:schemeClr val="bg2"/>
          </a:solidFill>
        </p:spPr>
        <p:txBody>
          <a:bodyPr/>
          <a:lstStyle/>
          <a:p>
            <a:r>
              <a:rPr lang="en-IN" dirty="0" err="1"/>
              <a:t>Disconected</a:t>
            </a:r>
            <a:r>
              <a:rPr lang="en-IN" dirty="0"/>
              <a:t> Model</a:t>
            </a:r>
          </a:p>
          <a:p>
            <a:pPr lvl="1"/>
            <a:r>
              <a:rPr lang="en-IN" dirty="0" err="1"/>
              <a:t>xxxDataAdapter</a:t>
            </a:r>
            <a:endParaRPr lang="en-IN" dirty="0"/>
          </a:p>
          <a:p>
            <a:pPr lvl="1"/>
            <a:r>
              <a:rPr lang="en-IN" dirty="0" err="1"/>
              <a:t>DataSet</a:t>
            </a:r>
            <a:endParaRPr lang="en-IN" dirty="0"/>
          </a:p>
          <a:p>
            <a:pPr lvl="1"/>
            <a:r>
              <a:rPr lang="en-IN" dirty="0" err="1"/>
              <a:t>DataTable</a:t>
            </a:r>
            <a:endParaRPr lang="en-IN" dirty="0"/>
          </a:p>
          <a:p>
            <a:pPr lvl="1"/>
            <a:r>
              <a:rPr lang="en-IN" dirty="0" err="1"/>
              <a:t>DataRow</a:t>
            </a:r>
            <a:endParaRPr lang="en-IN" dirty="0"/>
          </a:p>
          <a:p>
            <a:pPr lvl="1"/>
            <a:r>
              <a:rPr lang="en-IN" dirty="0" err="1"/>
              <a:t>DataColumn</a:t>
            </a:r>
            <a:endParaRPr lang="en-IN" dirty="0"/>
          </a:p>
          <a:p>
            <a:r>
              <a:rPr lang="en-IN" dirty="0"/>
              <a:t>Adapter is specific to the database U connect.</a:t>
            </a:r>
          </a:p>
          <a:p>
            <a:r>
              <a:rPr lang="en-IN" dirty="0"/>
              <a:t>Rest are common for all kinds of databases. </a:t>
            </a:r>
          </a:p>
          <a:p>
            <a:pPr lvl="1"/>
            <a:endParaRPr lang="en-IN" dirty="0"/>
          </a:p>
        </p:txBody>
      </p:sp>
    </p:spTree>
    <p:extLst>
      <p:ext uri="{BB962C8B-B14F-4D97-AF65-F5344CB8AC3E}">
        <p14:creationId xmlns:p14="http://schemas.microsoft.com/office/powerpoint/2010/main" val="3247872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E72E-7AED-4D14-A2CB-50F300F8E218}"/>
              </a:ext>
            </a:extLst>
          </p:cNvPr>
          <p:cNvSpPr>
            <a:spLocks noGrp="1"/>
          </p:cNvSpPr>
          <p:nvPr>
            <p:ph type="title"/>
          </p:nvPr>
        </p:nvSpPr>
        <p:spPr/>
        <p:txBody>
          <a:bodyPr/>
          <a:lstStyle/>
          <a:p>
            <a:r>
              <a:rPr lang="en-IN" dirty="0" err="1"/>
              <a:t>xxxConnection</a:t>
            </a:r>
            <a:endParaRPr lang="en-IN" dirty="0"/>
          </a:p>
        </p:txBody>
      </p:sp>
      <p:sp>
        <p:nvSpPr>
          <p:cNvPr id="3" name="Content Placeholder 2">
            <a:extLst>
              <a:ext uri="{FF2B5EF4-FFF2-40B4-BE49-F238E27FC236}">
                <a16:creationId xmlns:a16="http://schemas.microsoft.com/office/drawing/2014/main" id="{53108827-AA2B-44C7-BEB4-E95895EF987A}"/>
              </a:ext>
            </a:extLst>
          </p:cNvPr>
          <p:cNvSpPr>
            <a:spLocks noGrp="1"/>
          </p:cNvSpPr>
          <p:nvPr>
            <p:ph idx="1"/>
          </p:nvPr>
        </p:nvSpPr>
        <p:spPr/>
        <p:txBody>
          <a:bodyPr/>
          <a:lstStyle/>
          <a:p>
            <a:r>
              <a:rPr lang="en-IN" dirty="0" err="1"/>
              <a:t>ConnectionString</a:t>
            </a:r>
            <a:endParaRPr lang="en-IN" dirty="0"/>
          </a:p>
          <a:p>
            <a:pPr lvl="1"/>
            <a:r>
              <a:rPr lang="en-IN" dirty="0"/>
              <a:t>Property to set for Connection info like </a:t>
            </a:r>
            <a:r>
              <a:rPr lang="en-IN" dirty="0" err="1"/>
              <a:t>Servername</a:t>
            </a:r>
            <a:r>
              <a:rPr lang="en-IN" dirty="0"/>
              <a:t>, DB Name, Username and Password. </a:t>
            </a:r>
          </a:p>
          <a:p>
            <a:r>
              <a:rPr lang="en-IN" dirty="0"/>
              <a:t>Open() and Close()</a:t>
            </a:r>
          </a:p>
          <a:p>
            <a:pPr lvl="1"/>
            <a:r>
              <a:rPr lang="en-IN" dirty="0"/>
              <a:t>Methods to Open and Close the Connection. </a:t>
            </a:r>
          </a:p>
          <a:p>
            <a:r>
              <a:rPr lang="en-IN" dirty="0" err="1"/>
              <a:t>BeginTransaction</a:t>
            </a:r>
            <a:r>
              <a:rPr lang="en-IN" dirty="0"/>
              <a:t>()</a:t>
            </a:r>
          </a:p>
          <a:p>
            <a:pPr lvl="1"/>
            <a:r>
              <a:rPr lang="en-IN" dirty="0"/>
              <a:t>For Maintaining </a:t>
            </a:r>
            <a:r>
              <a:rPr lang="en-IN" dirty="0" err="1"/>
              <a:t>TransactionScope</a:t>
            </a:r>
            <a:r>
              <a:rPr lang="en-IN" dirty="0"/>
              <a:t> within the DB Interaction. </a:t>
            </a:r>
          </a:p>
        </p:txBody>
      </p:sp>
    </p:spTree>
    <p:extLst>
      <p:ext uri="{BB962C8B-B14F-4D97-AF65-F5344CB8AC3E}">
        <p14:creationId xmlns:p14="http://schemas.microsoft.com/office/powerpoint/2010/main" val="229332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FF57-B2E9-497B-92F6-2C08FC4B3030}"/>
              </a:ext>
            </a:extLst>
          </p:cNvPr>
          <p:cNvSpPr>
            <a:spLocks noGrp="1"/>
          </p:cNvSpPr>
          <p:nvPr>
            <p:ph type="title"/>
          </p:nvPr>
        </p:nvSpPr>
        <p:spPr/>
        <p:txBody>
          <a:bodyPr/>
          <a:lstStyle/>
          <a:p>
            <a:r>
              <a:rPr lang="en-IN" dirty="0" err="1"/>
              <a:t>xxxCommand</a:t>
            </a:r>
            <a:endParaRPr lang="en-IN" dirty="0"/>
          </a:p>
        </p:txBody>
      </p:sp>
      <p:sp>
        <p:nvSpPr>
          <p:cNvPr id="3" name="Content Placeholder 2">
            <a:extLst>
              <a:ext uri="{FF2B5EF4-FFF2-40B4-BE49-F238E27FC236}">
                <a16:creationId xmlns:a16="http://schemas.microsoft.com/office/drawing/2014/main" id="{C17E98CA-023A-44D3-BE7B-86AE200458D4}"/>
              </a:ext>
            </a:extLst>
          </p:cNvPr>
          <p:cNvSpPr>
            <a:spLocks noGrp="1"/>
          </p:cNvSpPr>
          <p:nvPr>
            <p:ph idx="1"/>
          </p:nvPr>
        </p:nvSpPr>
        <p:spPr/>
        <p:txBody>
          <a:bodyPr/>
          <a:lstStyle/>
          <a:p>
            <a:r>
              <a:rPr lang="en-IN" dirty="0"/>
              <a:t>Connection: Bind the Connection Object to the Command.</a:t>
            </a:r>
          </a:p>
          <a:p>
            <a:r>
              <a:rPr lang="en-IN" dirty="0" err="1"/>
              <a:t>CommandText</a:t>
            </a:r>
            <a:r>
              <a:rPr lang="en-IN" dirty="0"/>
              <a:t>: SQL Query or the Procedure name to execute</a:t>
            </a:r>
          </a:p>
          <a:p>
            <a:r>
              <a:rPr lang="en-IN" dirty="0" err="1"/>
              <a:t>CommandType</a:t>
            </a:r>
            <a:r>
              <a:rPr lang="en-IN" dirty="0"/>
              <a:t>: SQL Text or Stored Procedure. </a:t>
            </a:r>
          </a:p>
          <a:p>
            <a:r>
              <a:rPr lang="en-IN" dirty="0"/>
              <a:t>Parameters: Inputs for the Query.</a:t>
            </a:r>
          </a:p>
          <a:p>
            <a:r>
              <a:rPr lang="en-IN" dirty="0" err="1"/>
              <a:t>ExecuteNonQuery</a:t>
            </a:r>
            <a:r>
              <a:rPr lang="en-IN" dirty="0"/>
              <a:t>: Executes insert, delete and update statements</a:t>
            </a:r>
          </a:p>
          <a:p>
            <a:r>
              <a:rPr lang="en-IN" dirty="0" err="1"/>
              <a:t>ExecuteReader</a:t>
            </a:r>
            <a:r>
              <a:rPr lang="en-IN" dirty="0"/>
              <a:t>: Executes SELECT statements which return a </a:t>
            </a:r>
            <a:r>
              <a:rPr lang="en-IN" dirty="0" err="1"/>
              <a:t>DataReader</a:t>
            </a:r>
            <a:r>
              <a:rPr lang="en-IN" dirty="0"/>
              <a:t> object.</a:t>
            </a:r>
          </a:p>
          <a:p>
            <a:pPr marL="0" indent="0">
              <a:buNone/>
            </a:pPr>
            <a:r>
              <a:rPr lang="en-IN" dirty="0"/>
              <a:t>PS: The Data Reader object obtained from the </a:t>
            </a:r>
            <a:r>
              <a:rPr lang="en-IN" dirty="0" err="1"/>
              <a:t>ExecuteReader</a:t>
            </a:r>
            <a:r>
              <a:rPr lang="en-IN" dirty="0"/>
              <a:t> is used to read the data from the database. </a:t>
            </a:r>
          </a:p>
        </p:txBody>
      </p:sp>
    </p:spTree>
    <p:extLst>
      <p:ext uri="{BB962C8B-B14F-4D97-AF65-F5344CB8AC3E}">
        <p14:creationId xmlns:p14="http://schemas.microsoft.com/office/powerpoint/2010/main" val="2395925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9764-ECAB-423E-BC06-597C72EB4FEF}"/>
              </a:ext>
            </a:extLst>
          </p:cNvPr>
          <p:cNvSpPr>
            <a:spLocks noGrp="1"/>
          </p:cNvSpPr>
          <p:nvPr>
            <p:ph type="title"/>
          </p:nvPr>
        </p:nvSpPr>
        <p:spPr/>
        <p:txBody>
          <a:bodyPr/>
          <a:lstStyle/>
          <a:p>
            <a:r>
              <a:rPr lang="en-IN" dirty="0"/>
              <a:t>Async Programming</a:t>
            </a:r>
          </a:p>
        </p:txBody>
      </p:sp>
      <p:sp>
        <p:nvSpPr>
          <p:cNvPr id="3" name="Content Placeholder 2">
            <a:extLst>
              <a:ext uri="{FF2B5EF4-FFF2-40B4-BE49-F238E27FC236}">
                <a16:creationId xmlns:a16="http://schemas.microsoft.com/office/drawing/2014/main" id="{5DAB603F-E0B4-4F75-8145-1E3B1A34BD91}"/>
              </a:ext>
            </a:extLst>
          </p:cNvPr>
          <p:cNvSpPr>
            <a:spLocks noGrp="1"/>
          </p:cNvSpPr>
          <p:nvPr>
            <p:ph idx="1"/>
          </p:nvPr>
        </p:nvSpPr>
        <p:spPr/>
        <p:txBody>
          <a:bodyPr/>
          <a:lstStyle/>
          <a:p>
            <a:r>
              <a:rPr lang="en-IN" dirty="0"/>
              <a:t>Execution of functions simultaneously. </a:t>
            </a:r>
          </a:p>
          <a:p>
            <a:r>
              <a:rPr lang="en-IN" dirty="0"/>
              <a:t>Functions executing one after the other is called Synchronous Programming.</a:t>
            </a:r>
          </a:p>
          <a:p>
            <a:r>
              <a:rPr lang="en-IN" dirty="0"/>
              <a:t>Parallel Execution is called Async Programming. </a:t>
            </a:r>
          </a:p>
          <a:p>
            <a:r>
              <a:rPr lang="en-IN" dirty="0"/>
              <a:t>Ways of achieving Async Programming:</a:t>
            </a:r>
          </a:p>
          <a:p>
            <a:pPr lvl="1"/>
            <a:r>
              <a:rPr lang="en-IN" dirty="0"/>
              <a:t>Delegates</a:t>
            </a:r>
          </a:p>
          <a:p>
            <a:pPr lvl="1"/>
            <a:r>
              <a:rPr lang="en-IN" dirty="0"/>
              <a:t>Thread Pool</a:t>
            </a:r>
          </a:p>
          <a:p>
            <a:pPr lvl="1"/>
            <a:r>
              <a:rPr lang="en-IN" dirty="0"/>
              <a:t>Multi Threading. </a:t>
            </a:r>
          </a:p>
          <a:p>
            <a:pPr lvl="1"/>
            <a:r>
              <a:rPr lang="en-IN" dirty="0"/>
              <a:t>Async and Await. </a:t>
            </a:r>
          </a:p>
        </p:txBody>
      </p:sp>
    </p:spTree>
    <p:extLst>
      <p:ext uri="{BB962C8B-B14F-4D97-AF65-F5344CB8AC3E}">
        <p14:creationId xmlns:p14="http://schemas.microsoft.com/office/powerpoint/2010/main" val="129515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37F4-114F-49B5-93FD-85FBC5B4B07E}"/>
              </a:ext>
            </a:extLst>
          </p:cNvPr>
          <p:cNvSpPr>
            <a:spLocks noGrp="1"/>
          </p:cNvSpPr>
          <p:nvPr>
            <p:ph type="title"/>
          </p:nvPr>
        </p:nvSpPr>
        <p:spPr/>
        <p:txBody>
          <a:bodyPr/>
          <a:lstStyle/>
          <a:p>
            <a:r>
              <a:rPr lang="en-IN" dirty="0"/>
              <a:t>Delegates</a:t>
            </a:r>
          </a:p>
        </p:txBody>
      </p:sp>
      <p:sp>
        <p:nvSpPr>
          <p:cNvPr id="3" name="Content Placeholder 2">
            <a:extLst>
              <a:ext uri="{FF2B5EF4-FFF2-40B4-BE49-F238E27FC236}">
                <a16:creationId xmlns:a16="http://schemas.microsoft.com/office/drawing/2014/main" id="{CFEE432A-B011-43BB-97EB-021A05D81423}"/>
              </a:ext>
            </a:extLst>
          </p:cNvPr>
          <p:cNvSpPr>
            <a:spLocks noGrp="1"/>
          </p:cNvSpPr>
          <p:nvPr>
            <p:ph idx="1"/>
          </p:nvPr>
        </p:nvSpPr>
        <p:spPr/>
        <p:txBody>
          <a:bodyPr/>
          <a:lstStyle/>
          <a:p>
            <a:r>
              <a:rPr lang="en-IN" dirty="0"/>
              <a:t>All Instances of delegates are objects of classes derived from </a:t>
            </a:r>
            <a:r>
              <a:rPr lang="en-IN" dirty="0" err="1"/>
              <a:t>System.Delegate</a:t>
            </a:r>
            <a:r>
              <a:rPr lang="en-IN" dirty="0"/>
              <a:t>.</a:t>
            </a:r>
          </a:p>
          <a:p>
            <a:r>
              <a:rPr lang="en-IN" dirty="0" err="1"/>
              <a:t>BeginInvoke</a:t>
            </a:r>
            <a:r>
              <a:rPr lang="en-IN" dirty="0"/>
              <a:t> and </a:t>
            </a:r>
            <a:r>
              <a:rPr lang="en-IN" dirty="0" err="1"/>
              <a:t>EndInvoke</a:t>
            </a:r>
            <a:r>
              <a:rPr lang="en-IN" dirty="0"/>
              <a:t> methods are used to invoke a function asynchronously. </a:t>
            </a:r>
          </a:p>
          <a:p>
            <a:pPr lvl="1"/>
            <a:r>
              <a:rPr lang="en-IN" dirty="0" err="1"/>
              <a:t>BeginInvoke</a:t>
            </a:r>
            <a:r>
              <a:rPr lang="en-IN" dirty="0"/>
              <a:t> for invoke a method asynchronously.</a:t>
            </a:r>
          </a:p>
          <a:p>
            <a:pPr lvl="1"/>
            <a:r>
              <a:rPr lang="en-IN" dirty="0" err="1"/>
              <a:t>EndInvoke</a:t>
            </a:r>
            <a:r>
              <a:rPr lang="en-IN" dirty="0"/>
              <a:t> is to make the calling Function wait till the async operation is completed and extract the result of the function. </a:t>
            </a:r>
          </a:p>
          <a:p>
            <a:r>
              <a:rPr lang="en-IN" dirty="0"/>
              <a:t>U could use </a:t>
            </a:r>
            <a:r>
              <a:rPr lang="en-IN" dirty="0" err="1"/>
              <a:t>callback</a:t>
            </a:r>
            <a:r>
              <a:rPr lang="en-IN" dirty="0"/>
              <a:t> function feature to get the result...</a:t>
            </a:r>
          </a:p>
        </p:txBody>
      </p:sp>
    </p:spTree>
    <p:extLst>
      <p:ext uri="{BB962C8B-B14F-4D97-AF65-F5344CB8AC3E}">
        <p14:creationId xmlns:p14="http://schemas.microsoft.com/office/powerpoint/2010/main" val="334135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A886-5979-4D95-AA2B-61179302E6A5}"/>
              </a:ext>
            </a:extLst>
          </p:cNvPr>
          <p:cNvSpPr>
            <a:spLocks noGrp="1"/>
          </p:cNvSpPr>
          <p:nvPr>
            <p:ph type="title"/>
          </p:nvPr>
        </p:nvSpPr>
        <p:spPr/>
        <p:txBody>
          <a:bodyPr>
            <a:normAutofit/>
          </a:bodyPr>
          <a:lstStyle/>
          <a:p>
            <a:r>
              <a:rPr lang="en-IN" sz="4000" b="1" dirty="0"/>
              <a:t>How to check the status of the Async function?</a:t>
            </a:r>
          </a:p>
        </p:txBody>
      </p:sp>
      <p:sp>
        <p:nvSpPr>
          <p:cNvPr id="3" name="Content Placeholder 2">
            <a:extLst>
              <a:ext uri="{FF2B5EF4-FFF2-40B4-BE49-F238E27FC236}">
                <a16:creationId xmlns:a16="http://schemas.microsoft.com/office/drawing/2014/main" id="{A0FFFB35-92E0-4D2A-AE03-8CC742251D75}"/>
              </a:ext>
            </a:extLst>
          </p:cNvPr>
          <p:cNvSpPr>
            <a:spLocks noGrp="1"/>
          </p:cNvSpPr>
          <p:nvPr>
            <p:ph idx="1"/>
          </p:nvPr>
        </p:nvSpPr>
        <p:spPr>
          <a:xfrm>
            <a:off x="838200" y="1588956"/>
            <a:ext cx="10515600" cy="4903919"/>
          </a:xfrm>
        </p:spPr>
        <p:txBody>
          <a:bodyPr>
            <a:normAutofit/>
          </a:bodyPr>
          <a:lstStyle/>
          <a:p>
            <a:r>
              <a:rPr lang="en-IN" dirty="0" err="1"/>
              <a:t>IAsyncResult</a:t>
            </a:r>
            <a:r>
              <a:rPr lang="en-IN" dirty="0"/>
              <a:t> interface object</a:t>
            </a:r>
          </a:p>
          <a:p>
            <a:pPr lvl="1"/>
            <a:r>
              <a:rPr lang="en-IN" dirty="0" err="1"/>
              <a:t>IsCompleted</a:t>
            </a:r>
            <a:r>
              <a:rPr lang="en-IN" dirty="0"/>
              <a:t> Property</a:t>
            </a:r>
          </a:p>
          <a:p>
            <a:pPr lvl="1"/>
            <a:r>
              <a:rPr lang="en-IN" dirty="0" err="1"/>
              <a:t>AsyncWaitHandle</a:t>
            </a:r>
            <a:r>
              <a:rPr lang="en-IN" dirty="0"/>
              <a:t> Property</a:t>
            </a:r>
          </a:p>
          <a:p>
            <a:pPr lvl="1"/>
            <a:r>
              <a:rPr lang="en-IN" dirty="0" err="1"/>
              <a:t>EndInvoke</a:t>
            </a:r>
            <a:r>
              <a:rPr lang="en-IN" dirty="0"/>
              <a:t> method.</a:t>
            </a:r>
          </a:p>
          <a:p>
            <a:r>
              <a:rPr lang="en-IN" dirty="0" err="1"/>
              <a:t>IsCompleted</a:t>
            </a:r>
            <a:r>
              <a:rPr lang="en-IN" dirty="0"/>
              <a:t> property returns bool which will be true if the function is completed or false if the function is still in the process of completion.</a:t>
            </a:r>
          </a:p>
          <a:p>
            <a:r>
              <a:rPr lang="en-IN" dirty="0" err="1"/>
              <a:t>AsyncWaitHandle</a:t>
            </a:r>
            <a:r>
              <a:rPr lang="en-IN" dirty="0"/>
              <a:t> will return an </a:t>
            </a:r>
            <a:r>
              <a:rPr lang="en-IN" dirty="0" err="1"/>
              <a:t>WaitHandle</a:t>
            </a:r>
            <a:r>
              <a:rPr lang="en-IN" dirty="0"/>
              <a:t> object which allows the caller to use its function called </a:t>
            </a:r>
            <a:r>
              <a:rPr lang="en-IN" dirty="0" err="1"/>
              <a:t>WaitOne</a:t>
            </a:r>
            <a:r>
              <a:rPr lang="en-IN" dirty="0"/>
              <a:t>() to wait for a certain period of time or wait infinitely till the function is completed. </a:t>
            </a:r>
          </a:p>
          <a:p>
            <a:r>
              <a:rPr lang="en-IN" dirty="0" err="1"/>
              <a:t>EndInvoke</a:t>
            </a:r>
            <a:r>
              <a:rPr lang="en-IN" dirty="0"/>
              <a:t>, the most common usage makes the main thread wait till the function completes its operation.</a:t>
            </a:r>
          </a:p>
        </p:txBody>
      </p:sp>
    </p:spTree>
    <p:extLst>
      <p:ext uri="{BB962C8B-B14F-4D97-AF65-F5344CB8AC3E}">
        <p14:creationId xmlns:p14="http://schemas.microsoft.com/office/powerpoint/2010/main" val="858858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A061-2675-4A84-BC0E-77A786D31441}"/>
              </a:ext>
            </a:extLst>
          </p:cNvPr>
          <p:cNvSpPr>
            <a:spLocks noGrp="1"/>
          </p:cNvSpPr>
          <p:nvPr>
            <p:ph type="title"/>
          </p:nvPr>
        </p:nvSpPr>
        <p:spPr/>
        <p:txBody>
          <a:bodyPr/>
          <a:lstStyle/>
          <a:p>
            <a:r>
              <a:rPr lang="en-IN" dirty="0"/>
              <a:t>Thread Class</a:t>
            </a:r>
          </a:p>
        </p:txBody>
      </p:sp>
      <p:sp>
        <p:nvSpPr>
          <p:cNvPr id="3" name="Content Placeholder 2">
            <a:extLst>
              <a:ext uri="{FF2B5EF4-FFF2-40B4-BE49-F238E27FC236}">
                <a16:creationId xmlns:a16="http://schemas.microsoft.com/office/drawing/2014/main" id="{15B3821B-87B6-4139-BA81-2B668817B24D}"/>
              </a:ext>
            </a:extLst>
          </p:cNvPr>
          <p:cNvSpPr>
            <a:spLocks noGrp="1"/>
          </p:cNvSpPr>
          <p:nvPr>
            <p:ph idx="1"/>
          </p:nvPr>
        </p:nvSpPr>
        <p:spPr/>
        <p:txBody>
          <a:bodyPr/>
          <a:lstStyle/>
          <a:p>
            <a:r>
              <a:rPr lang="en-IN" dirty="0"/>
              <a:t>Traditional way of creating Threads in .NET</a:t>
            </a:r>
          </a:p>
          <a:p>
            <a:r>
              <a:rPr lang="en-IN" dirty="0"/>
              <a:t>Thread is a path of execution within a .NET Application. </a:t>
            </a:r>
          </a:p>
          <a:p>
            <a:r>
              <a:rPr lang="en-IN" dirty="0"/>
              <a:t>An App is executed as process and the path of the execution is Thread</a:t>
            </a:r>
          </a:p>
          <a:p>
            <a:r>
              <a:rPr lang="en-IN" dirty="0"/>
              <a:t>Every Process will have at least one thread. The Thread that starts as soon as the process begins is called Main Thread. </a:t>
            </a:r>
          </a:p>
          <a:p>
            <a:pPr lvl="1"/>
            <a:r>
              <a:rPr lang="en-IN" dirty="0"/>
              <a:t>If the Main Thread ends, the process gets terminated. </a:t>
            </a:r>
          </a:p>
          <a:p>
            <a:r>
              <a:rPr lang="en-IN" dirty="0"/>
              <a:t>Processes allow to create different paths of executions called threads to do tasks parallelly without waiting for an operation to complete. </a:t>
            </a:r>
          </a:p>
          <a:p>
            <a:r>
              <a:rPr lang="en-IN" dirty="0"/>
              <a:t>New Threads in .NET can be created using objects of Thread Class. </a:t>
            </a:r>
          </a:p>
        </p:txBody>
      </p:sp>
    </p:spTree>
    <p:extLst>
      <p:ext uri="{BB962C8B-B14F-4D97-AF65-F5344CB8AC3E}">
        <p14:creationId xmlns:p14="http://schemas.microsoft.com/office/powerpoint/2010/main" val="264089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6B79-D9F0-47BF-AC0B-D63E4340DACC}"/>
              </a:ext>
            </a:extLst>
          </p:cNvPr>
          <p:cNvSpPr>
            <a:spLocks noGrp="1"/>
          </p:cNvSpPr>
          <p:nvPr>
            <p:ph type="title"/>
          </p:nvPr>
        </p:nvSpPr>
        <p:spPr/>
        <p:txBody>
          <a:bodyPr/>
          <a:lstStyle/>
          <a:p>
            <a:r>
              <a:rPr lang="en-IN" dirty="0"/>
              <a:t>Data types of C#</a:t>
            </a:r>
          </a:p>
        </p:txBody>
      </p:sp>
      <p:sp>
        <p:nvSpPr>
          <p:cNvPr id="3" name="Content Placeholder 2">
            <a:extLst>
              <a:ext uri="{FF2B5EF4-FFF2-40B4-BE49-F238E27FC236}">
                <a16:creationId xmlns:a16="http://schemas.microsoft.com/office/drawing/2014/main" id="{9E9E8CEF-E5C4-4AF8-A413-11D7E89D4B88}"/>
              </a:ext>
            </a:extLst>
          </p:cNvPr>
          <p:cNvSpPr>
            <a:spLocks noGrp="1"/>
          </p:cNvSpPr>
          <p:nvPr>
            <p:ph idx="1"/>
          </p:nvPr>
        </p:nvSpPr>
        <p:spPr/>
        <p:txBody>
          <a:bodyPr>
            <a:normAutofit/>
          </a:bodyPr>
          <a:lstStyle/>
          <a:p>
            <a:r>
              <a:rPr lang="en-IN" dirty="0"/>
              <a:t>Based on Common Type System(CTS). </a:t>
            </a:r>
          </a:p>
          <a:p>
            <a:r>
              <a:rPr lang="en-IN" dirty="0"/>
              <a:t>All data types of C# are data types of CTS. </a:t>
            </a:r>
          </a:p>
          <a:p>
            <a:r>
              <a:rPr lang="en-IN" dirty="0"/>
              <a:t>Value types and Reference types. </a:t>
            </a:r>
          </a:p>
          <a:p>
            <a:r>
              <a:rPr lang="en-IN" dirty="0"/>
              <a:t>Value types are primitive types.</a:t>
            </a:r>
          </a:p>
          <a:p>
            <a:r>
              <a:rPr lang="en-IN" dirty="0"/>
              <a:t>Reference types are objects and class based. </a:t>
            </a:r>
          </a:p>
          <a:p>
            <a:r>
              <a:rPr lang="en-IN" dirty="0"/>
              <a:t>Value types:</a:t>
            </a:r>
          </a:p>
          <a:p>
            <a:pPr lvl="1"/>
            <a:r>
              <a:rPr lang="en-IN" dirty="0"/>
              <a:t>Integral Types: byte , short, int and long</a:t>
            </a:r>
          </a:p>
          <a:p>
            <a:pPr lvl="1"/>
            <a:r>
              <a:rPr lang="en-IN" dirty="0"/>
              <a:t>Floating Types: float, double, decimal</a:t>
            </a:r>
          </a:p>
          <a:p>
            <a:pPr lvl="1"/>
            <a:r>
              <a:rPr lang="en-IN" dirty="0"/>
              <a:t>Other Types: Char, Bool, </a:t>
            </a:r>
            <a:r>
              <a:rPr lang="en-IN" dirty="0" err="1"/>
              <a:t>DateTime</a:t>
            </a:r>
            <a:endParaRPr lang="en-IN" dirty="0"/>
          </a:p>
          <a:p>
            <a:pPr lvl="1"/>
            <a:r>
              <a:rPr lang="en-IN" dirty="0"/>
              <a:t>User Defined </a:t>
            </a:r>
            <a:r>
              <a:rPr lang="en-IN" dirty="0" err="1"/>
              <a:t>Types:enums</a:t>
            </a:r>
            <a:r>
              <a:rPr lang="en-IN" dirty="0"/>
              <a:t> and Structs. </a:t>
            </a:r>
          </a:p>
        </p:txBody>
      </p:sp>
    </p:spTree>
    <p:extLst>
      <p:ext uri="{BB962C8B-B14F-4D97-AF65-F5344CB8AC3E}">
        <p14:creationId xmlns:p14="http://schemas.microsoft.com/office/powerpoint/2010/main" val="1623285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AD5D-E7B9-4537-9743-EE279D7AD0CA}"/>
              </a:ext>
            </a:extLst>
          </p:cNvPr>
          <p:cNvSpPr>
            <a:spLocks noGrp="1"/>
          </p:cNvSpPr>
          <p:nvPr>
            <p:ph type="title"/>
          </p:nvPr>
        </p:nvSpPr>
        <p:spPr/>
        <p:txBody>
          <a:bodyPr/>
          <a:lstStyle/>
          <a:p>
            <a:r>
              <a:rPr lang="en-IN" dirty="0"/>
              <a:t>Thread Class</a:t>
            </a:r>
          </a:p>
        </p:txBody>
      </p:sp>
      <p:sp>
        <p:nvSpPr>
          <p:cNvPr id="3" name="Content Placeholder 2">
            <a:extLst>
              <a:ext uri="{FF2B5EF4-FFF2-40B4-BE49-F238E27FC236}">
                <a16:creationId xmlns:a16="http://schemas.microsoft.com/office/drawing/2014/main" id="{C245C424-B304-43E0-A8B9-3D5D30CB414F}"/>
              </a:ext>
            </a:extLst>
          </p:cNvPr>
          <p:cNvSpPr>
            <a:spLocks noGrp="1"/>
          </p:cNvSpPr>
          <p:nvPr>
            <p:ph idx="1"/>
          </p:nvPr>
        </p:nvSpPr>
        <p:spPr>
          <a:xfrm>
            <a:off x="838200" y="1473798"/>
            <a:ext cx="10515600" cy="5019077"/>
          </a:xfrm>
        </p:spPr>
        <p:txBody>
          <a:bodyPr>
            <a:normAutofit/>
          </a:bodyPr>
          <a:lstStyle/>
          <a:p>
            <a:r>
              <a:rPr lang="en-IN" dirty="0" err="1"/>
              <a:t>ThreadStart</a:t>
            </a:r>
            <a:r>
              <a:rPr lang="en-IN" dirty="0"/>
              <a:t> Delegate</a:t>
            </a:r>
          </a:p>
          <a:p>
            <a:pPr lvl="1"/>
            <a:r>
              <a:rPr lang="en-IN" dirty="0"/>
              <a:t>Used to map the method to UR Thread Object. The constructor of the Thread Class needs the object of the </a:t>
            </a:r>
            <a:r>
              <a:rPr lang="en-IN" dirty="0" err="1"/>
              <a:t>ThreadStart</a:t>
            </a:r>
            <a:r>
              <a:rPr lang="en-IN" dirty="0"/>
              <a:t> that refers the function to invoke when the Thread starts. </a:t>
            </a:r>
          </a:p>
          <a:p>
            <a:r>
              <a:rPr lang="en-IN" dirty="0" err="1"/>
              <a:t>ParameterizedThreadStart</a:t>
            </a:r>
            <a:r>
              <a:rPr lang="en-IN" dirty="0"/>
              <a:t> Delegate</a:t>
            </a:r>
          </a:p>
          <a:p>
            <a:pPr lvl="1"/>
            <a:r>
              <a:rPr lang="en-IN" dirty="0"/>
              <a:t>Parameterized version of </a:t>
            </a:r>
            <a:r>
              <a:rPr lang="en-IN" dirty="0" err="1"/>
              <a:t>ThreadStart</a:t>
            </a:r>
            <a:r>
              <a:rPr lang="en-IN" dirty="0"/>
              <a:t> Delegate. </a:t>
            </a:r>
          </a:p>
          <a:p>
            <a:r>
              <a:rPr lang="en-IN" dirty="0"/>
              <a:t>Start() : Starts the Thread function execution.</a:t>
            </a:r>
          </a:p>
          <a:p>
            <a:r>
              <a:rPr lang="en-IN" dirty="0"/>
              <a:t>Suspend(): Pauses the Thread execution. </a:t>
            </a:r>
          </a:p>
          <a:p>
            <a:r>
              <a:rPr lang="en-IN" dirty="0"/>
              <a:t>Resume(): Resumes the Suspended Thread. </a:t>
            </a:r>
          </a:p>
          <a:p>
            <a:r>
              <a:rPr lang="en-IN" dirty="0" err="1"/>
              <a:t>ThreadID</a:t>
            </a:r>
            <a:r>
              <a:rPr lang="en-IN" dirty="0"/>
              <a:t>: ID for every Thread that U create which OS identifies. </a:t>
            </a:r>
          </a:p>
          <a:p>
            <a:r>
              <a:rPr lang="en-IN" dirty="0" err="1"/>
              <a:t>ThreadState</a:t>
            </a:r>
            <a:r>
              <a:rPr lang="en-IN" dirty="0"/>
              <a:t>: Determines the current state of the thread: Running, suspend, idle and many more.</a:t>
            </a:r>
          </a:p>
        </p:txBody>
      </p:sp>
    </p:spTree>
    <p:extLst>
      <p:ext uri="{BB962C8B-B14F-4D97-AF65-F5344CB8AC3E}">
        <p14:creationId xmlns:p14="http://schemas.microsoft.com/office/powerpoint/2010/main" val="109471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8B1B-AB6B-4F99-8CFE-1BDC7150066F}"/>
              </a:ext>
            </a:extLst>
          </p:cNvPr>
          <p:cNvSpPr>
            <a:spLocks noGrp="1"/>
          </p:cNvSpPr>
          <p:nvPr>
            <p:ph type="title"/>
          </p:nvPr>
        </p:nvSpPr>
        <p:spPr/>
        <p:txBody>
          <a:bodyPr/>
          <a:lstStyle/>
          <a:p>
            <a:r>
              <a:rPr lang="en-IN" dirty="0"/>
              <a:t>Background Threads</a:t>
            </a:r>
          </a:p>
        </p:txBody>
      </p:sp>
      <p:sp>
        <p:nvSpPr>
          <p:cNvPr id="3" name="Content Placeholder 2">
            <a:extLst>
              <a:ext uri="{FF2B5EF4-FFF2-40B4-BE49-F238E27FC236}">
                <a16:creationId xmlns:a16="http://schemas.microsoft.com/office/drawing/2014/main" id="{0B16161C-B0A9-46E6-85EC-897D081D3AB6}"/>
              </a:ext>
            </a:extLst>
          </p:cNvPr>
          <p:cNvSpPr>
            <a:spLocks noGrp="1"/>
          </p:cNvSpPr>
          <p:nvPr>
            <p:ph idx="1"/>
          </p:nvPr>
        </p:nvSpPr>
        <p:spPr/>
        <p:txBody>
          <a:bodyPr/>
          <a:lstStyle/>
          <a:p>
            <a:r>
              <a:rPr lang="en-IN" dirty="0"/>
              <a:t>Foreground Threads</a:t>
            </a:r>
          </a:p>
          <a:p>
            <a:pPr lvl="1"/>
            <a:r>
              <a:rPr lang="en-IN" dirty="0"/>
              <a:t>Parent threads wait for the child threads to complete their task. </a:t>
            </a:r>
          </a:p>
          <a:p>
            <a:pPr lvl="1"/>
            <a:r>
              <a:rPr lang="en-IN" dirty="0"/>
              <a:t>All threads by default are foreground threads. </a:t>
            </a:r>
          </a:p>
          <a:p>
            <a:r>
              <a:rPr lang="en-IN" dirty="0"/>
              <a:t>Background Threads</a:t>
            </a:r>
          </a:p>
          <a:p>
            <a:pPr lvl="1"/>
            <a:r>
              <a:rPr lang="en-IN" dirty="0"/>
              <a:t>Background threads die automatically if the Parent thread closes. </a:t>
            </a:r>
          </a:p>
          <a:p>
            <a:pPr lvl="1"/>
            <a:r>
              <a:rPr lang="en-IN" dirty="0" err="1"/>
              <a:t>IsBackground</a:t>
            </a:r>
            <a:r>
              <a:rPr lang="en-IN" dirty="0"/>
              <a:t> Property sets the thread as Background. </a:t>
            </a:r>
          </a:p>
          <a:p>
            <a:pPr lvl="1"/>
            <a:r>
              <a:rPr lang="en-IN" dirty="0"/>
              <a:t>Used for back end processing, while the completion may not be mandatory. </a:t>
            </a:r>
          </a:p>
          <a:p>
            <a:pPr lvl="1"/>
            <a:r>
              <a:rPr lang="en-IN" dirty="0"/>
              <a:t>Logging and backups are some of the examples of background processing. </a:t>
            </a:r>
          </a:p>
          <a:p>
            <a:pPr marL="0" indent="0">
              <a:buNone/>
            </a:pPr>
            <a:endParaRPr lang="en-IN" dirty="0"/>
          </a:p>
        </p:txBody>
      </p:sp>
    </p:spTree>
    <p:extLst>
      <p:ext uri="{BB962C8B-B14F-4D97-AF65-F5344CB8AC3E}">
        <p14:creationId xmlns:p14="http://schemas.microsoft.com/office/powerpoint/2010/main" val="3611117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5694-C361-4EDC-A71F-1020DF9B79D0}"/>
              </a:ext>
            </a:extLst>
          </p:cNvPr>
          <p:cNvSpPr>
            <a:spLocks noGrp="1"/>
          </p:cNvSpPr>
          <p:nvPr>
            <p:ph type="title"/>
          </p:nvPr>
        </p:nvSpPr>
        <p:spPr/>
        <p:txBody>
          <a:bodyPr/>
          <a:lstStyle/>
          <a:p>
            <a:r>
              <a:rPr lang="en-IN" dirty="0"/>
              <a:t>Thread Pool</a:t>
            </a:r>
          </a:p>
        </p:txBody>
      </p:sp>
      <p:sp>
        <p:nvSpPr>
          <p:cNvPr id="3" name="Content Placeholder 2">
            <a:extLst>
              <a:ext uri="{FF2B5EF4-FFF2-40B4-BE49-F238E27FC236}">
                <a16:creationId xmlns:a16="http://schemas.microsoft.com/office/drawing/2014/main" id="{D1FF69F2-308A-4356-8348-F846CADEC5DB}"/>
              </a:ext>
            </a:extLst>
          </p:cNvPr>
          <p:cNvSpPr>
            <a:spLocks noGrp="1"/>
          </p:cNvSpPr>
          <p:nvPr>
            <p:ph idx="1"/>
          </p:nvPr>
        </p:nvSpPr>
        <p:spPr/>
        <p:txBody>
          <a:bodyPr>
            <a:normAutofit/>
          </a:bodyPr>
          <a:lstStyle/>
          <a:p>
            <a:r>
              <a:rPr lang="en-IN" dirty="0"/>
              <a:t>.NET uses lots of threads to maintain CLR, GC and many complex features in it including executing .NET programs. </a:t>
            </a:r>
          </a:p>
          <a:p>
            <a:r>
              <a:rPr lang="en-IN" dirty="0"/>
              <a:t>It always has a ready of use bunch of threads which is used for performing various activities of the CLR.</a:t>
            </a:r>
          </a:p>
          <a:p>
            <a:r>
              <a:rPr lang="en-IN" dirty="0"/>
              <a:t>Programmers can use the free threads in their applications. These bunch of threads grouped as a unit is called as Thread Pool. </a:t>
            </a:r>
          </a:p>
          <a:p>
            <a:r>
              <a:rPr lang="en-IN" dirty="0"/>
              <a:t>Thread Pool is represented by a Static  class called </a:t>
            </a:r>
            <a:r>
              <a:rPr lang="en-IN" dirty="0" err="1"/>
              <a:t>ThreadPool</a:t>
            </a:r>
            <a:r>
              <a:rPr lang="en-IN" dirty="0"/>
              <a:t>. </a:t>
            </a:r>
          </a:p>
          <a:p>
            <a:r>
              <a:rPr lang="en-IN" dirty="0"/>
              <a:t>U can assign a task to </a:t>
            </a:r>
            <a:r>
              <a:rPr lang="en-IN" dirty="0" err="1"/>
              <a:t>threadpool</a:t>
            </a:r>
            <a:r>
              <a:rPr lang="en-IN" dirty="0"/>
              <a:t> which performs the operation asynchronously. </a:t>
            </a:r>
          </a:p>
        </p:txBody>
      </p:sp>
    </p:spTree>
    <p:extLst>
      <p:ext uri="{BB962C8B-B14F-4D97-AF65-F5344CB8AC3E}">
        <p14:creationId xmlns:p14="http://schemas.microsoft.com/office/powerpoint/2010/main" val="2285791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5694-C361-4EDC-A71F-1020DF9B79D0}"/>
              </a:ext>
            </a:extLst>
          </p:cNvPr>
          <p:cNvSpPr>
            <a:spLocks noGrp="1"/>
          </p:cNvSpPr>
          <p:nvPr>
            <p:ph type="title"/>
          </p:nvPr>
        </p:nvSpPr>
        <p:spPr/>
        <p:txBody>
          <a:bodyPr/>
          <a:lstStyle/>
          <a:p>
            <a:r>
              <a:rPr lang="en-IN" dirty="0"/>
              <a:t>Thread Pool</a:t>
            </a:r>
          </a:p>
        </p:txBody>
      </p:sp>
      <p:sp>
        <p:nvSpPr>
          <p:cNvPr id="3" name="Content Placeholder 2">
            <a:extLst>
              <a:ext uri="{FF2B5EF4-FFF2-40B4-BE49-F238E27FC236}">
                <a16:creationId xmlns:a16="http://schemas.microsoft.com/office/drawing/2014/main" id="{D1FF69F2-308A-4356-8348-F846CADEC5DB}"/>
              </a:ext>
            </a:extLst>
          </p:cNvPr>
          <p:cNvSpPr>
            <a:spLocks noGrp="1"/>
          </p:cNvSpPr>
          <p:nvPr>
            <p:ph idx="1"/>
          </p:nvPr>
        </p:nvSpPr>
        <p:spPr/>
        <p:txBody>
          <a:bodyPr>
            <a:normAutofit/>
          </a:bodyPr>
          <a:lstStyle/>
          <a:p>
            <a:r>
              <a:rPr lang="en-IN" dirty="0" err="1"/>
              <a:t>QueueUserWorkItem</a:t>
            </a:r>
            <a:r>
              <a:rPr lang="en-IN" dirty="0"/>
              <a:t> method is used to assign a task to a thread within the Thread pool. </a:t>
            </a:r>
          </a:p>
          <a:p>
            <a:r>
              <a:rPr lang="en-IN" dirty="0"/>
              <a:t>All threads in the thread pool are all background threads. U cannot make them foreground threads. </a:t>
            </a:r>
          </a:p>
          <a:p>
            <a:r>
              <a:rPr lang="en-IN" dirty="0"/>
              <a:t>U cannot assign the task to any specific thread of the </a:t>
            </a:r>
            <a:r>
              <a:rPr lang="en-IN" dirty="0" err="1"/>
              <a:t>ThreadPool</a:t>
            </a:r>
            <a:r>
              <a:rPr lang="en-IN" dirty="0"/>
              <a:t>. </a:t>
            </a:r>
          </a:p>
          <a:p>
            <a:r>
              <a:rPr lang="en-IN" dirty="0"/>
              <a:t>Creating New Threads frequently are not performance oriented in real time apps. So for performing smaller async tasks, we use Thread pools. </a:t>
            </a:r>
          </a:p>
          <a:p>
            <a:r>
              <a:rPr lang="en-IN" dirty="0" err="1"/>
              <a:t>BeginInvoke</a:t>
            </a:r>
            <a:r>
              <a:rPr lang="en-IN" dirty="0"/>
              <a:t> internally performs async operation using </a:t>
            </a:r>
            <a:r>
              <a:rPr lang="en-IN" dirty="0" err="1"/>
              <a:t>ThreadPool</a:t>
            </a:r>
            <a:r>
              <a:rPr lang="en-IN" dirty="0"/>
              <a:t> object only. </a:t>
            </a:r>
          </a:p>
        </p:txBody>
      </p:sp>
    </p:spTree>
    <p:extLst>
      <p:ext uri="{BB962C8B-B14F-4D97-AF65-F5344CB8AC3E}">
        <p14:creationId xmlns:p14="http://schemas.microsoft.com/office/powerpoint/2010/main" val="2285791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852E-7165-47A4-9E32-3EFBD3A3D96D}"/>
              </a:ext>
            </a:extLst>
          </p:cNvPr>
          <p:cNvSpPr>
            <a:spLocks noGrp="1"/>
          </p:cNvSpPr>
          <p:nvPr>
            <p:ph type="title"/>
          </p:nvPr>
        </p:nvSpPr>
        <p:spPr/>
        <p:txBody>
          <a:bodyPr/>
          <a:lstStyle/>
          <a:p>
            <a:r>
              <a:rPr lang="en-IN" dirty="0"/>
              <a:t>Reflection</a:t>
            </a:r>
          </a:p>
        </p:txBody>
      </p:sp>
      <p:sp>
        <p:nvSpPr>
          <p:cNvPr id="3" name="Content Placeholder 2">
            <a:extLst>
              <a:ext uri="{FF2B5EF4-FFF2-40B4-BE49-F238E27FC236}">
                <a16:creationId xmlns:a16="http://schemas.microsoft.com/office/drawing/2014/main" id="{9DDDF62F-3A07-49B3-91F9-AC5B988AF35D}"/>
              </a:ext>
            </a:extLst>
          </p:cNvPr>
          <p:cNvSpPr>
            <a:spLocks noGrp="1"/>
          </p:cNvSpPr>
          <p:nvPr>
            <p:ph idx="1"/>
          </p:nvPr>
        </p:nvSpPr>
        <p:spPr/>
        <p:txBody>
          <a:bodyPr/>
          <a:lstStyle/>
          <a:p>
            <a:r>
              <a:rPr lang="en-IN" dirty="0"/>
              <a:t>Reading the metadata of the Assembly thro code is done thro Reflection. </a:t>
            </a:r>
          </a:p>
          <a:p>
            <a:r>
              <a:rPr lang="en-IN" dirty="0"/>
              <a:t>Assembly contain info about namespaces, classes, structures, </a:t>
            </a:r>
            <a:r>
              <a:rPr lang="en-IN" dirty="0" err="1"/>
              <a:t>enums</a:t>
            </a:r>
            <a:r>
              <a:rPr lang="en-IN" dirty="0"/>
              <a:t>, interfaces, methods, properties , fields, events and many more. </a:t>
            </a:r>
          </a:p>
          <a:p>
            <a:r>
              <a:rPr lang="en-IN" dirty="0"/>
              <a:t>All the units of the Assembly can be programmatically accessed. </a:t>
            </a:r>
          </a:p>
          <a:p>
            <a:r>
              <a:rPr lang="en-IN" dirty="0"/>
              <a:t>U could get the Type Information of the class within the Assembly. </a:t>
            </a:r>
          </a:p>
          <a:p>
            <a:r>
              <a:rPr lang="en-IN" dirty="0"/>
              <a:t>Assemblies can be loaded programmatically. </a:t>
            </a:r>
          </a:p>
          <a:p>
            <a:r>
              <a:rPr lang="en-IN" dirty="0"/>
              <a:t>Types of the Assembly can be accessed and dynamically create the instances of them. </a:t>
            </a:r>
          </a:p>
          <a:p>
            <a:r>
              <a:rPr lang="en-IN" dirty="0"/>
              <a:t>Methods, Properties, Constructors, Fields, events of the Class can be found out. </a:t>
            </a:r>
          </a:p>
          <a:p>
            <a:r>
              <a:rPr lang="en-IN" dirty="0"/>
              <a:t>Getting the info about a class at runtime is called as Reflection. </a:t>
            </a:r>
          </a:p>
          <a:p>
            <a:endParaRPr lang="en-IN" dirty="0"/>
          </a:p>
        </p:txBody>
      </p:sp>
    </p:spTree>
    <p:extLst>
      <p:ext uri="{BB962C8B-B14F-4D97-AF65-F5344CB8AC3E}">
        <p14:creationId xmlns:p14="http://schemas.microsoft.com/office/powerpoint/2010/main" val="1659885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04AA-E6FB-45D4-B16C-748454F75F88}"/>
              </a:ext>
            </a:extLst>
          </p:cNvPr>
          <p:cNvSpPr>
            <a:spLocks noGrp="1"/>
          </p:cNvSpPr>
          <p:nvPr>
            <p:ph type="title"/>
          </p:nvPr>
        </p:nvSpPr>
        <p:spPr/>
        <p:txBody>
          <a:bodyPr/>
          <a:lstStyle/>
          <a:p>
            <a:r>
              <a:rPr lang="en-IN" dirty="0"/>
              <a:t>How it works?</a:t>
            </a:r>
          </a:p>
        </p:txBody>
      </p:sp>
      <p:sp>
        <p:nvSpPr>
          <p:cNvPr id="3" name="Content Placeholder 2">
            <a:extLst>
              <a:ext uri="{FF2B5EF4-FFF2-40B4-BE49-F238E27FC236}">
                <a16:creationId xmlns:a16="http://schemas.microsoft.com/office/drawing/2014/main" id="{F304BB12-FA41-471F-B038-FEA0E81EAF3F}"/>
              </a:ext>
            </a:extLst>
          </p:cNvPr>
          <p:cNvSpPr>
            <a:spLocks noGrp="1"/>
          </p:cNvSpPr>
          <p:nvPr>
            <p:ph idx="1"/>
          </p:nvPr>
        </p:nvSpPr>
        <p:spPr/>
        <p:txBody>
          <a:bodyPr/>
          <a:lstStyle/>
          <a:p>
            <a:r>
              <a:rPr lang="en-IN" dirty="0"/>
              <a:t>Assemblies are either DLLs or EXEs.</a:t>
            </a:r>
          </a:p>
          <a:p>
            <a:r>
              <a:rPr lang="en-IN" dirty="0"/>
              <a:t>Every Assembly is programmatically represented as objects of Assembly Class. </a:t>
            </a:r>
          </a:p>
          <a:p>
            <a:pPr lvl="1"/>
            <a:r>
              <a:rPr lang="en-IN" dirty="0"/>
              <a:t>Its Static function </a:t>
            </a:r>
            <a:r>
              <a:rPr lang="en-IN" dirty="0" err="1"/>
              <a:t>LoadFile</a:t>
            </a:r>
            <a:r>
              <a:rPr lang="en-IN" dirty="0"/>
              <a:t> and Load is used to get the object of the Assembly.</a:t>
            </a:r>
          </a:p>
          <a:p>
            <a:r>
              <a:rPr lang="en-IN" dirty="0" err="1"/>
              <a:t>GetTypes</a:t>
            </a:r>
            <a:r>
              <a:rPr lang="en-IN" dirty="0"/>
              <a:t> and </a:t>
            </a:r>
            <a:r>
              <a:rPr lang="en-IN" dirty="0" err="1"/>
              <a:t>GetType</a:t>
            </a:r>
            <a:endParaRPr lang="en-IN" dirty="0"/>
          </a:p>
          <a:p>
            <a:pPr lvl="1"/>
            <a:r>
              <a:rPr lang="en-IN" dirty="0"/>
              <a:t>Used to get the User defined types of the Assembly including structures, </a:t>
            </a:r>
            <a:r>
              <a:rPr lang="en-IN" dirty="0" err="1"/>
              <a:t>enums</a:t>
            </a:r>
            <a:r>
              <a:rPr lang="en-IN" dirty="0"/>
              <a:t> and Classes. </a:t>
            </a:r>
          </a:p>
          <a:p>
            <a:r>
              <a:rPr lang="en-IN" dirty="0"/>
              <a:t>Type Class:</a:t>
            </a:r>
          </a:p>
          <a:p>
            <a:pPr lvl="1"/>
            <a:r>
              <a:rPr lang="en-IN" dirty="0"/>
              <a:t>Represents the data type of the Assembly. Every datatype can be represented as Type object. </a:t>
            </a:r>
          </a:p>
          <a:p>
            <a:pPr lvl="1"/>
            <a:r>
              <a:rPr lang="en-IN" dirty="0"/>
              <a:t>Name, </a:t>
            </a:r>
            <a:r>
              <a:rPr lang="en-IN" dirty="0" err="1"/>
              <a:t>FullName</a:t>
            </a:r>
            <a:r>
              <a:rPr lang="en-IN" dirty="0"/>
              <a:t>, </a:t>
            </a:r>
            <a:r>
              <a:rPr lang="en-IN" dirty="0" err="1"/>
              <a:t>GetMethods</a:t>
            </a:r>
            <a:r>
              <a:rPr lang="en-IN" dirty="0"/>
              <a:t>, </a:t>
            </a:r>
            <a:r>
              <a:rPr lang="en-IN" dirty="0" err="1"/>
              <a:t>GetFields</a:t>
            </a:r>
            <a:r>
              <a:rPr lang="en-IN" dirty="0"/>
              <a:t>, </a:t>
            </a:r>
            <a:r>
              <a:rPr lang="en-IN" dirty="0" err="1"/>
              <a:t>GetConstructors</a:t>
            </a:r>
            <a:r>
              <a:rPr lang="en-IN" dirty="0"/>
              <a:t>, </a:t>
            </a:r>
            <a:r>
              <a:rPr lang="en-IN" dirty="0" err="1"/>
              <a:t>GetProperties</a:t>
            </a:r>
            <a:r>
              <a:rPr lang="en-IN" dirty="0"/>
              <a:t>. </a:t>
            </a:r>
          </a:p>
          <a:p>
            <a:r>
              <a:rPr lang="en-IN" dirty="0" err="1"/>
              <a:t>MethodInfo</a:t>
            </a:r>
            <a:r>
              <a:rPr lang="en-IN" dirty="0"/>
              <a:t>, </a:t>
            </a:r>
            <a:r>
              <a:rPr lang="en-IN" dirty="0" err="1"/>
              <a:t>PropertyInfo</a:t>
            </a:r>
            <a:r>
              <a:rPr lang="en-IN" dirty="0"/>
              <a:t>, </a:t>
            </a:r>
            <a:r>
              <a:rPr lang="en-IN" dirty="0" err="1"/>
              <a:t>ConstructorInfo</a:t>
            </a:r>
            <a:r>
              <a:rPr lang="en-IN" dirty="0"/>
              <a:t>, </a:t>
            </a:r>
            <a:r>
              <a:rPr lang="en-IN" dirty="0" err="1"/>
              <a:t>FieldInfo</a:t>
            </a:r>
            <a:r>
              <a:rPr lang="en-IN" dirty="0"/>
              <a:t>, </a:t>
            </a:r>
            <a:r>
              <a:rPr lang="en-IN" dirty="0" err="1"/>
              <a:t>EventInfo</a:t>
            </a:r>
            <a:endParaRPr lang="en-IN" dirty="0"/>
          </a:p>
          <a:p>
            <a:pPr lvl="1"/>
            <a:r>
              <a:rPr lang="en-IN" dirty="0"/>
              <a:t>These classes represents the respective units of the class.</a:t>
            </a:r>
          </a:p>
        </p:txBody>
      </p:sp>
    </p:spTree>
    <p:extLst>
      <p:ext uri="{BB962C8B-B14F-4D97-AF65-F5344CB8AC3E}">
        <p14:creationId xmlns:p14="http://schemas.microsoft.com/office/powerpoint/2010/main" val="3746606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37F4-FBBC-4E6B-825F-6DD2F2CA70B9}"/>
              </a:ext>
            </a:extLst>
          </p:cNvPr>
          <p:cNvSpPr>
            <a:spLocks noGrp="1"/>
          </p:cNvSpPr>
          <p:nvPr>
            <p:ph type="title"/>
          </p:nvPr>
        </p:nvSpPr>
        <p:spPr>
          <a:xfrm>
            <a:off x="1097280" y="859814"/>
            <a:ext cx="10058400" cy="748454"/>
          </a:xfrm>
        </p:spPr>
        <p:txBody>
          <a:bodyPr/>
          <a:lstStyle/>
          <a:p>
            <a:r>
              <a:rPr lang="en-IN" dirty="0"/>
              <a:t>WPF and Entity Framework</a:t>
            </a:r>
          </a:p>
        </p:txBody>
      </p:sp>
      <p:sp>
        <p:nvSpPr>
          <p:cNvPr id="3" name="Content Placeholder 2">
            <a:extLst>
              <a:ext uri="{FF2B5EF4-FFF2-40B4-BE49-F238E27FC236}">
                <a16:creationId xmlns:a16="http://schemas.microsoft.com/office/drawing/2014/main" id="{F8B077FA-7778-4307-9B67-1C35708545CF}"/>
              </a:ext>
            </a:extLst>
          </p:cNvPr>
          <p:cNvSpPr>
            <a:spLocks noGrp="1"/>
          </p:cNvSpPr>
          <p:nvPr>
            <p:ph idx="1"/>
          </p:nvPr>
        </p:nvSpPr>
        <p:spPr/>
        <p:txBody>
          <a:bodyPr/>
          <a:lstStyle/>
          <a:p>
            <a:r>
              <a:rPr lang="en-IN" dirty="0"/>
              <a:t>Windows Presentation Foundation: For developing rich Windows based User interface Applications.</a:t>
            </a:r>
          </a:p>
          <a:p>
            <a:r>
              <a:rPr lang="en-IN" dirty="0"/>
              <a:t>Entity Framework: For developing Database Components using ORM(Object Relational Mapping) where U don’t need SQL for Database interactions. </a:t>
            </a:r>
          </a:p>
          <a:p>
            <a:r>
              <a:rPr lang="en-IN" dirty="0"/>
              <a:t>WPF is based on DirectX technology that is used for developing UI for Games. </a:t>
            </a:r>
          </a:p>
          <a:p>
            <a:r>
              <a:rPr lang="en-IN" dirty="0"/>
              <a:t>WPF provides Framework for developing UI for new Windows OS like Windows 7 and later. </a:t>
            </a:r>
          </a:p>
          <a:p>
            <a:r>
              <a:rPr lang="en-IN" dirty="0"/>
              <a:t>Its light weight version for Web is called Silverlight. </a:t>
            </a:r>
          </a:p>
          <a:p>
            <a:r>
              <a:rPr lang="en-IN" dirty="0"/>
              <a:t>Its version on multiple devices is called UWP(Universal Windows Platform).</a:t>
            </a:r>
          </a:p>
        </p:txBody>
      </p:sp>
    </p:spTree>
    <p:extLst>
      <p:ext uri="{BB962C8B-B14F-4D97-AF65-F5344CB8AC3E}">
        <p14:creationId xmlns:p14="http://schemas.microsoft.com/office/powerpoint/2010/main" val="1096550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53A9-3F66-4458-BD4B-118F9A44EE22}"/>
              </a:ext>
            </a:extLst>
          </p:cNvPr>
          <p:cNvSpPr>
            <a:spLocks noGrp="1"/>
          </p:cNvSpPr>
          <p:nvPr>
            <p:ph type="title"/>
          </p:nvPr>
        </p:nvSpPr>
        <p:spPr/>
        <p:txBody>
          <a:bodyPr/>
          <a:lstStyle/>
          <a:p>
            <a:r>
              <a:rPr lang="en-IN" dirty="0"/>
              <a:t>Architecture</a:t>
            </a:r>
          </a:p>
        </p:txBody>
      </p:sp>
      <p:pic>
        <p:nvPicPr>
          <p:cNvPr id="1030" name="Picture 6" descr="Image result for wpf architecture">
            <a:extLst>
              <a:ext uri="{FF2B5EF4-FFF2-40B4-BE49-F238E27FC236}">
                <a16:creationId xmlns:a16="http://schemas.microsoft.com/office/drawing/2014/main" id="{1EA33B70-1CF5-4546-AD80-606BD59B6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2390" y="1801903"/>
            <a:ext cx="6096000" cy="444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485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015B-0BEC-4C9D-864A-A9139E79FB73}"/>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3FE6C25E-775F-4AE3-9095-6F675A81E320}"/>
              </a:ext>
            </a:extLst>
          </p:cNvPr>
          <p:cNvSpPr>
            <a:spLocks noGrp="1"/>
          </p:cNvSpPr>
          <p:nvPr>
            <p:ph idx="1"/>
          </p:nvPr>
        </p:nvSpPr>
        <p:spPr/>
        <p:txBody>
          <a:bodyPr/>
          <a:lstStyle/>
          <a:p>
            <a:r>
              <a:rPr lang="en-IN" dirty="0"/>
              <a:t>3 Parts:</a:t>
            </a:r>
          </a:p>
          <a:p>
            <a:r>
              <a:rPr lang="en-IN" dirty="0"/>
              <a:t>Managed Layer:</a:t>
            </a:r>
          </a:p>
          <a:p>
            <a:pPr lvl="1"/>
            <a:r>
              <a:rPr lang="en-IN" dirty="0"/>
              <a:t>Presentation Core.dll, Presentation Framework.dll and </a:t>
            </a:r>
            <a:r>
              <a:rPr lang="en-IN" dirty="0" err="1"/>
              <a:t>WindowsBase.Dll</a:t>
            </a:r>
            <a:endParaRPr lang="en-IN" dirty="0"/>
          </a:p>
          <a:p>
            <a:r>
              <a:rPr lang="en-IN" dirty="0"/>
              <a:t>Unmanaged Layer</a:t>
            </a:r>
          </a:p>
          <a:p>
            <a:pPr lvl="1"/>
            <a:r>
              <a:rPr lang="en-IN" dirty="0"/>
              <a:t>MilCore.dll(Media Integration Layer) written in C++ and runs away from the CLR.</a:t>
            </a:r>
          </a:p>
          <a:p>
            <a:r>
              <a:rPr lang="en-IN" dirty="0"/>
              <a:t>OS Core Elements. </a:t>
            </a:r>
          </a:p>
          <a:p>
            <a:pPr lvl="1"/>
            <a:r>
              <a:rPr lang="en-IN" dirty="0"/>
              <a:t>Common to all Windows Platform which include Win32 API, DirectX Kernel32 Components which are the building blocks of the Windows OS. </a:t>
            </a:r>
          </a:p>
        </p:txBody>
      </p:sp>
    </p:spTree>
    <p:extLst>
      <p:ext uri="{BB962C8B-B14F-4D97-AF65-F5344CB8AC3E}">
        <p14:creationId xmlns:p14="http://schemas.microsoft.com/office/powerpoint/2010/main" val="242577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66AF-D9D0-4E7C-B401-08187F3C7930}"/>
              </a:ext>
            </a:extLst>
          </p:cNvPr>
          <p:cNvSpPr>
            <a:spLocks noGrp="1"/>
          </p:cNvSpPr>
          <p:nvPr>
            <p:ph type="title"/>
          </p:nvPr>
        </p:nvSpPr>
        <p:spPr/>
        <p:txBody>
          <a:bodyPr/>
          <a:lstStyle/>
          <a:p>
            <a:r>
              <a:rPr lang="en-IN" dirty="0"/>
              <a:t>WPF features</a:t>
            </a:r>
          </a:p>
        </p:txBody>
      </p:sp>
      <p:sp>
        <p:nvSpPr>
          <p:cNvPr id="3" name="Content Placeholder 2">
            <a:extLst>
              <a:ext uri="{FF2B5EF4-FFF2-40B4-BE49-F238E27FC236}">
                <a16:creationId xmlns:a16="http://schemas.microsoft.com/office/drawing/2014/main" id="{3F5BC104-F938-49B9-9751-C4A1A90F3B9A}"/>
              </a:ext>
            </a:extLst>
          </p:cNvPr>
          <p:cNvSpPr>
            <a:spLocks noGrp="1"/>
          </p:cNvSpPr>
          <p:nvPr>
            <p:ph idx="1"/>
          </p:nvPr>
        </p:nvSpPr>
        <p:spPr/>
        <p:txBody>
          <a:bodyPr/>
          <a:lstStyle/>
          <a:p>
            <a:r>
              <a:rPr lang="en-IN" dirty="0"/>
              <a:t>Resolution Independent User interface. </a:t>
            </a:r>
          </a:p>
          <a:p>
            <a:r>
              <a:rPr lang="en-IN" dirty="0"/>
              <a:t>High User responsiveness.</a:t>
            </a:r>
          </a:p>
          <a:p>
            <a:r>
              <a:rPr lang="en-IN" dirty="0"/>
              <a:t>Databinding. </a:t>
            </a:r>
          </a:p>
          <a:p>
            <a:r>
              <a:rPr lang="en-IN" dirty="0" err="1"/>
              <a:t>Markup</a:t>
            </a:r>
            <a:r>
              <a:rPr lang="en-IN" dirty="0"/>
              <a:t> language called XAML to design the UI.</a:t>
            </a:r>
          </a:p>
          <a:p>
            <a:r>
              <a:rPr lang="en-IN" dirty="0"/>
              <a:t>Templates for Reusable UI Components.</a:t>
            </a:r>
          </a:p>
          <a:p>
            <a:r>
              <a:rPr lang="en-IN" dirty="0"/>
              <a:t>2D and 3D graphics with Animations.</a:t>
            </a:r>
          </a:p>
          <a:p>
            <a:r>
              <a:rPr lang="en-IN" dirty="0"/>
              <a:t>Commands and Resources for better UI Look and Feel.   </a:t>
            </a:r>
          </a:p>
        </p:txBody>
      </p:sp>
    </p:spTree>
    <p:extLst>
      <p:ext uri="{BB962C8B-B14F-4D97-AF65-F5344CB8AC3E}">
        <p14:creationId xmlns:p14="http://schemas.microsoft.com/office/powerpoint/2010/main" val="87926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D24C-E176-4CA3-B0AD-2B6BD7C5FD38}"/>
              </a:ext>
            </a:extLst>
          </p:cNvPr>
          <p:cNvSpPr>
            <a:spLocks noGrp="1"/>
          </p:cNvSpPr>
          <p:nvPr>
            <p:ph type="title"/>
          </p:nvPr>
        </p:nvSpPr>
        <p:spPr/>
        <p:txBody>
          <a:bodyPr/>
          <a:lstStyle/>
          <a:p>
            <a:r>
              <a:rPr lang="en-IN" dirty="0"/>
              <a:t>Value types</a:t>
            </a:r>
          </a:p>
        </p:txBody>
      </p:sp>
      <p:sp>
        <p:nvSpPr>
          <p:cNvPr id="3" name="Content Placeholder 2">
            <a:extLst>
              <a:ext uri="{FF2B5EF4-FFF2-40B4-BE49-F238E27FC236}">
                <a16:creationId xmlns:a16="http://schemas.microsoft.com/office/drawing/2014/main" id="{CC254706-7ED5-41DE-B040-680930FF11C1}"/>
              </a:ext>
            </a:extLst>
          </p:cNvPr>
          <p:cNvSpPr>
            <a:spLocks noGrp="1"/>
          </p:cNvSpPr>
          <p:nvPr>
            <p:ph idx="1"/>
          </p:nvPr>
        </p:nvSpPr>
        <p:spPr/>
        <p:txBody>
          <a:bodyPr/>
          <a:lstStyle/>
          <a:p>
            <a:r>
              <a:rPr lang="en-IN" dirty="0"/>
              <a:t>All the data types have an Wrapper type defined by the CTS.</a:t>
            </a:r>
          </a:p>
          <a:p>
            <a:r>
              <a:rPr lang="en-IN" dirty="0"/>
              <a:t>Value types are internally structs. </a:t>
            </a:r>
          </a:p>
          <a:p>
            <a:endParaRPr lang="en-IN" dirty="0"/>
          </a:p>
        </p:txBody>
      </p:sp>
      <p:graphicFrame>
        <p:nvGraphicFramePr>
          <p:cNvPr id="6" name="Table 5">
            <a:extLst>
              <a:ext uri="{FF2B5EF4-FFF2-40B4-BE49-F238E27FC236}">
                <a16:creationId xmlns:a16="http://schemas.microsoft.com/office/drawing/2014/main" id="{F2253F53-3BD0-48F7-AF38-D179ACEB90D8}"/>
              </a:ext>
            </a:extLst>
          </p:cNvPr>
          <p:cNvGraphicFramePr>
            <a:graphicFrameLocks noGrp="1"/>
          </p:cNvGraphicFramePr>
          <p:nvPr>
            <p:extLst>
              <p:ext uri="{D42A27DB-BD31-4B8C-83A1-F6EECF244321}">
                <p14:modId xmlns:p14="http://schemas.microsoft.com/office/powerpoint/2010/main" val="2311344122"/>
              </p:ext>
            </p:extLst>
          </p:nvPr>
        </p:nvGraphicFramePr>
        <p:xfrm>
          <a:off x="1096085" y="3058160"/>
          <a:ext cx="8128000" cy="370840"/>
        </p:xfrm>
        <a:graphic>
          <a:graphicData uri="http://schemas.openxmlformats.org/drawingml/2006/table">
            <a:tbl>
              <a:tblPr firstRow="1" bandRow="1">
                <a:tableStyleId>{5C22544A-7EE6-4342-B048-85BDC9FD1C3A}</a:tableStyleId>
              </a:tblPr>
              <a:tblGrid>
                <a:gridCol w="1916056">
                  <a:extLst>
                    <a:ext uri="{9D8B030D-6E8A-4147-A177-3AD203B41FA5}">
                      <a16:colId xmlns:a16="http://schemas.microsoft.com/office/drawing/2014/main" val="326319580"/>
                    </a:ext>
                  </a:extLst>
                </a:gridCol>
                <a:gridCol w="2147944">
                  <a:extLst>
                    <a:ext uri="{9D8B030D-6E8A-4147-A177-3AD203B41FA5}">
                      <a16:colId xmlns:a16="http://schemas.microsoft.com/office/drawing/2014/main" val="33231116"/>
                    </a:ext>
                  </a:extLst>
                </a:gridCol>
                <a:gridCol w="2032000">
                  <a:extLst>
                    <a:ext uri="{9D8B030D-6E8A-4147-A177-3AD203B41FA5}">
                      <a16:colId xmlns:a16="http://schemas.microsoft.com/office/drawing/2014/main" val="4099092109"/>
                    </a:ext>
                  </a:extLst>
                </a:gridCol>
                <a:gridCol w="2032000">
                  <a:extLst>
                    <a:ext uri="{9D8B030D-6E8A-4147-A177-3AD203B41FA5}">
                      <a16:colId xmlns:a16="http://schemas.microsoft.com/office/drawing/2014/main" val="3263303113"/>
                    </a:ext>
                  </a:extLst>
                </a:gridCol>
              </a:tblGrid>
              <a:tr h="370840">
                <a:tc>
                  <a:txBody>
                    <a:bodyPr/>
                    <a:lstStyle/>
                    <a:p>
                      <a:r>
                        <a:rPr lang="en-IN" dirty="0" err="1"/>
                        <a:t>Byte:System.Byte</a:t>
                      </a:r>
                      <a:endParaRPr lang="en-IN" dirty="0"/>
                    </a:p>
                  </a:txBody>
                  <a:tcPr/>
                </a:tc>
                <a:tc>
                  <a:txBody>
                    <a:bodyPr/>
                    <a:lstStyle/>
                    <a:p>
                      <a:r>
                        <a:rPr lang="en-IN" dirty="0"/>
                        <a:t>short:System.Int16</a:t>
                      </a:r>
                    </a:p>
                  </a:txBody>
                  <a:tcPr/>
                </a:tc>
                <a:tc>
                  <a:txBody>
                    <a:bodyPr/>
                    <a:lstStyle/>
                    <a:p>
                      <a:r>
                        <a:rPr lang="en-IN" dirty="0"/>
                        <a:t>int: System.Int32</a:t>
                      </a:r>
                    </a:p>
                  </a:txBody>
                  <a:tcPr/>
                </a:tc>
                <a:tc>
                  <a:txBody>
                    <a:bodyPr/>
                    <a:lstStyle/>
                    <a:p>
                      <a:r>
                        <a:rPr lang="en-IN" dirty="0"/>
                        <a:t>long: System.Int64</a:t>
                      </a:r>
                    </a:p>
                  </a:txBody>
                  <a:tcPr/>
                </a:tc>
                <a:extLst>
                  <a:ext uri="{0D108BD9-81ED-4DB2-BD59-A6C34878D82A}">
                    <a16:rowId xmlns:a16="http://schemas.microsoft.com/office/drawing/2014/main" val="2976824909"/>
                  </a:ext>
                </a:extLst>
              </a:tr>
            </a:tbl>
          </a:graphicData>
        </a:graphic>
      </p:graphicFrame>
      <p:graphicFrame>
        <p:nvGraphicFramePr>
          <p:cNvPr id="7" name="Table 6">
            <a:extLst>
              <a:ext uri="{FF2B5EF4-FFF2-40B4-BE49-F238E27FC236}">
                <a16:creationId xmlns:a16="http://schemas.microsoft.com/office/drawing/2014/main" id="{43941769-3F3C-4B7B-8C77-E3722CC5AD7F}"/>
              </a:ext>
            </a:extLst>
          </p:cNvPr>
          <p:cNvGraphicFramePr>
            <a:graphicFrameLocks noGrp="1"/>
          </p:cNvGraphicFramePr>
          <p:nvPr>
            <p:extLst>
              <p:ext uri="{D42A27DB-BD31-4B8C-83A1-F6EECF244321}">
                <p14:modId xmlns:p14="http://schemas.microsoft.com/office/powerpoint/2010/main" val="1759290381"/>
              </p:ext>
            </p:extLst>
          </p:nvPr>
        </p:nvGraphicFramePr>
        <p:xfrm>
          <a:off x="1096085" y="3815874"/>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93911950"/>
                    </a:ext>
                  </a:extLst>
                </a:gridCol>
                <a:gridCol w="2709333">
                  <a:extLst>
                    <a:ext uri="{9D8B030D-6E8A-4147-A177-3AD203B41FA5}">
                      <a16:colId xmlns:a16="http://schemas.microsoft.com/office/drawing/2014/main" val="779712729"/>
                    </a:ext>
                  </a:extLst>
                </a:gridCol>
                <a:gridCol w="2709333">
                  <a:extLst>
                    <a:ext uri="{9D8B030D-6E8A-4147-A177-3AD203B41FA5}">
                      <a16:colId xmlns:a16="http://schemas.microsoft.com/office/drawing/2014/main" val="3921620335"/>
                    </a:ext>
                  </a:extLst>
                </a:gridCol>
              </a:tblGrid>
              <a:tr h="370840">
                <a:tc>
                  <a:txBody>
                    <a:bodyPr/>
                    <a:lstStyle/>
                    <a:p>
                      <a:r>
                        <a:rPr lang="en-IN" dirty="0"/>
                        <a:t>float: </a:t>
                      </a:r>
                      <a:r>
                        <a:rPr lang="en-IN" dirty="0" err="1"/>
                        <a:t>System.Single</a:t>
                      </a:r>
                      <a:endParaRPr lang="en-IN" dirty="0"/>
                    </a:p>
                  </a:txBody>
                  <a:tcPr/>
                </a:tc>
                <a:tc>
                  <a:txBody>
                    <a:bodyPr/>
                    <a:lstStyle/>
                    <a:p>
                      <a:r>
                        <a:rPr lang="en-IN" dirty="0" err="1"/>
                        <a:t>double:System.Double</a:t>
                      </a:r>
                      <a:endParaRPr lang="en-IN" dirty="0"/>
                    </a:p>
                  </a:txBody>
                  <a:tcPr/>
                </a:tc>
                <a:tc>
                  <a:txBody>
                    <a:bodyPr/>
                    <a:lstStyle/>
                    <a:p>
                      <a:r>
                        <a:rPr lang="en-IN" dirty="0" err="1"/>
                        <a:t>decimal:System.Decimal</a:t>
                      </a:r>
                      <a:endParaRPr lang="en-IN" dirty="0"/>
                    </a:p>
                  </a:txBody>
                  <a:tcPr/>
                </a:tc>
                <a:extLst>
                  <a:ext uri="{0D108BD9-81ED-4DB2-BD59-A6C34878D82A}">
                    <a16:rowId xmlns:a16="http://schemas.microsoft.com/office/drawing/2014/main" val="2199485205"/>
                  </a:ext>
                </a:extLst>
              </a:tr>
            </a:tbl>
          </a:graphicData>
        </a:graphic>
      </p:graphicFrame>
      <p:graphicFrame>
        <p:nvGraphicFramePr>
          <p:cNvPr id="8" name="Table 7">
            <a:extLst>
              <a:ext uri="{FF2B5EF4-FFF2-40B4-BE49-F238E27FC236}">
                <a16:creationId xmlns:a16="http://schemas.microsoft.com/office/drawing/2014/main" id="{D54CE1E8-F0AD-4AA9-8778-272BBE2AD3DB}"/>
              </a:ext>
            </a:extLst>
          </p:cNvPr>
          <p:cNvGraphicFramePr>
            <a:graphicFrameLocks noGrp="1"/>
          </p:cNvGraphicFramePr>
          <p:nvPr>
            <p:extLst>
              <p:ext uri="{D42A27DB-BD31-4B8C-83A1-F6EECF244321}">
                <p14:modId xmlns:p14="http://schemas.microsoft.com/office/powerpoint/2010/main" val="1766137843"/>
              </p:ext>
            </p:extLst>
          </p:nvPr>
        </p:nvGraphicFramePr>
        <p:xfrm>
          <a:off x="1096084" y="4575095"/>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28572967"/>
                    </a:ext>
                  </a:extLst>
                </a:gridCol>
                <a:gridCol w="4064000">
                  <a:extLst>
                    <a:ext uri="{9D8B030D-6E8A-4147-A177-3AD203B41FA5}">
                      <a16:colId xmlns:a16="http://schemas.microsoft.com/office/drawing/2014/main" val="985293876"/>
                    </a:ext>
                  </a:extLst>
                </a:gridCol>
              </a:tblGrid>
              <a:tr h="370840">
                <a:tc>
                  <a:txBody>
                    <a:bodyPr/>
                    <a:lstStyle/>
                    <a:p>
                      <a:r>
                        <a:rPr lang="en-IN" dirty="0"/>
                        <a:t>char: </a:t>
                      </a:r>
                      <a:r>
                        <a:rPr lang="en-IN" dirty="0" err="1"/>
                        <a:t>System.Char</a:t>
                      </a:r>
                      <a:endParaRPr lang="en-IN" dirty="0"/>
                    </a:p>
                  </a:txBody>
                  <a:tcPr/>
                </a:tc>
                <a:tc>
                  <a:txBody>
                    <a:bodyPr/>
                    <a:lstStyle/>
                    <a:p>
                      <a:r>
                        <a:rPr lang="en-IN" dirty="0"/>
                        <a:t>bool: </a:t>
                      </a:r>
                      <a:r>
                        <a:rPr lang="en-IN" dirty="0" err="1"/>
                        <a:t>System.Boolean</a:t>
                      </a:r>
                      <a:endParaRPr lang="en-IN" dirty="0"/>
                    </a:p>
                  </a:txBody>
                  <a:tcPr/>
                </a:tc>
                <a:extLst>
                  <a:ext uri="{0D108BD9-81ED-4DB2-BD59-A6C34878D82A}">
                    <a16:rowId xmlns:a16="http://schemas.microsoft.com/office/drawing/2014/main" val="2835348795"/>
                  </a:ext>
                </a:extLst>
              </a:tr>
            </a:tbl>
          </a:graphicData>
        </a:graphic>
      </p:graphicFrame>
      <p:graphicFrame>
        <p:nvGraphicFramePr>
          <p:cNvPr id="9" name="Table 8">
            <a:extLst>
              <a:ext uri="{FF2B5EF4-FFF2-40B4-BE49-F238E27FC236}">
                <a16:creationId xmlns:a16="http://schemas.microsoft.com/office/drawing/2014/main" id="{1540A964-C0BA-4DAD-BDA4-32CBA8B49346}"/>
              </a:ext>
            </a:extLst>
          </p:cNvPr>
          <p:cNvGraphicFramePr>
            <a:graphicFrameLocks noGrp="1"/>
          </p:cNvGraphicFramePr>
          <p:nvPr>
            <p:extLst>
              <p:ext uri="{D42A27DB-BD31-4B8C-83A1-F6EECF244321}">
                <p14:modId xmlns:p14="http://schemas.microsoft.com/office/powerpoint/2010/main" val="924316267"/>
              </p:ext>
            </p:extLst>
          </p:nvPr>
        </p:nvGraphicFramePr>
        <p:xfrm>
          <a:off x="1096084" y="5376029"/>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93342138"/>
                    </a:ext>
                  </a:extLst>
                </a:gridCol>
                <a:gridCol w="4064000">
                  <a:extLst>
                    <a:ext uri="{9D8B030D-6E8A-4147-A177-3AD203B41FA5}">
                      <a16:colId xmlns:a16="http://schemas.microsoft.com/office/drawing/2014/main" val="926642437"/>
                    </a:ext>
                  </a:extLst>
                </a:gridCol>
              </a:tblGrid>
              <a:tr h="370840">
                <a:tc>
                  <a:txBody>
                    <a:bodyPr/>
                    <a:lstStyle/>
                    <a:p>
                      <a:r>
                        <a:rPr lang="en-IN" dirty="0" err="1"/>
                        <a:t>enums</a:t>
                      </a:r>
                      <a:r>
                        <a:rPr lang="en-IN" dirty="0"/>
                        <a:t>: </a:t>
                      </a:r>
                      <a:r>
                        <a:rPr lang="en-IN" dirty="0" err="1"/>
                        <a:t>System.Enum</a:t>
                      </a:r>
                      <a:endParaRPr lang="en-IN" dirty="0"/>
                    </a:p>
                  </a:txBody>
                  <a:tcPr/>
                </a:tc>
                <a:tc>
                  <a:txBody>
                    <a:bodyPr/>
                    <a:lstStyle/>
                    <a:p>
                      <a:r>
                        <a:rPr lang="en-IN" dirty="0"/>
                        <a:t>structs: Based on Structures of C++</a:t>
                      </a:r>
                    </a:p>
                  </a:txBody>
                  <a:tcPr/>
                </a:tc>
                <a:extLst>
                  <a:ext uri="{0D108BD9-81ED-4DB2-BD59-A6C34878D82A}">
                    <a16:rowId xmlns:a16="http://schemas.microsoft.com/office/drawing/2014/main" val="1183985851"/>
                  </a:ext>
                </a:extLst>
              </a:tr>
            </a:tbl>
          </a:graphicData>
        </a:graphic>
      </p:graphicFrame>
    </p:spTree>
    <p:extLst>
      <p:ext uri="{BB962C8B-B14F-4D97-AF65-F5344CB8AC3E}">
        <p14:creationId xmlns:p14="http://schemas.microsoft.com/office/powerpoint/2010/main" val="2398871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535D-FB71-409B-899C-0BFAFAC58AE6}"/>
              </a:ext>
            </a:extLst>
          </p:cNvPr>
          <p:cNvSpPr>
            <a:spLocks noGrp="1"/>
          </p:cNvSpPr>
          <p:nvPr>
            <p:ph type="title"/>
          </p:nvPr>
        </p:nvSpPr>
        <p:spPr/>
        <p:txBody>
          <a:bodyPr/>
          <a:lstStyle/>
          <a:p>
            <a:r>
              <a:rPr lang="en-IN" dirty="0"/>
              <a:t>XAML</a:t>
            </a:r>
          </a:p>
        </p:txBody>
      </p:sp>
      <p:sp>
        <p:nvSpPr>
          <p:cNvPr id="3" name="Content Placeholder 2">
            <a:extLst>
              <a:ext uri="{FF2B5EF4-FFF2-40B4-BE49-F238E27FC236}">
                <a16:creationId xmlns:a16="http://schemas.microsoft.com/office/drawing/2014/main" id="{EC328EBF-EDAF-4B48-9BB7-83A47BC76819}"/>
              </a:ext>
            </a:extLst>
          </p:cNvPr>
          <p:cNvSpPr>
            <a:spLocks noGrp="1"/>
          </p:cNvSpPr>
          <p:nvPr>
            <p:ph idx="1"/>
          </p:nvPr>
        </p:nvSpPr>
        <p:spPr/>
        <p:txBody>
          <a:bodyPr/>
          <a:lstStyle/>
          <a:p>
            <a:r>
              <a:rPr lang="en-IN" dirty="0"/>
              <a:t>XML based </a:t>
            </a:r>
            <a:r>
              <a:rPr lang="en-IN" dirty="0" err="1"/>
              <a:t>Markup</a:t>
            </a:r>
            <a:r>
              <a:rPr lang="en-IN" dirty="0"/>
              <a:t> language for UI development. </a:t>
            </a:r>
          </a:p>
          <a:p>
            <a:r>
              <a:rPr lang="en-IN" dirty="0"/>
              <a:t>Cleanly separates the UI(XML Based) and the Code behind(C# or any programming language)</a:t>
            </a:r>
          </a:p>
          <a:p>
            <a:r>
              <a:rPr lang="en-IN" dirty="0"/>
              <a:t>XAML Files are saved as .</a:t>
            </a:r>
            <a:r>
              <a:rPr lang="en-IN" dirty="0" err="1"/>
              <a:t>xaml</a:t>
            </a:r>
            <a:endParaRPr lang="en-IN" dirty="0"/>
          </a:p>
          <a:p>
            <a:r>
              <a:rPr lang="en-IN" dirty="0"/>
              <a:t>Pronounced as ZAMMEL. </a:t>
            </a:r>
          </a:p>
          <a:p>
            <a:r>
              <a:rPr lang="en-IN" dirty="0"/>
              <a:t>Mark-up languages makes UI faster and develop innovative Components. </a:t>
            </a:r>
          </a:p>
          <a:p>
            <a:r>
              <a:rPr lang="en-IN" dirty="0"/>
              <a:t>XAML files will be compiled by the WPF and converted to BAML(Binary </a:t>
            </a:r>
            <a:r>
              <a:rPr lang="en-IN" dirty="0" err="1"/>
              <a:t>Markup</a:t>
            </a:r>
            <a:r>
              <a:rPr lang="en-IN" dirty="0"/>
              <a:t> Language) files that will be the part of Assembly Resources. At runtime, these files will be converted into OOP UI Components and displayed. </a:t>
            </a:r>
          </a:p>
          <a:p>
            <a:r>
              <a:rPr lang="en-IN" dirty="0"/>
              <a:t>XAML allows Classes created in .NET Languages to be used as elements of the Application. U can mix App based Classes in Mark-ups </a:t>
            </a:r>
            <a:r>
              <a:rPr lang="en-IN" dirty="0" err="1"/>
              <a:t>hense</a:t>
            </a:r>
            <a:r>
              <a:rPr lang="en-IN" dirty="0"/>
              <a:t> the name, Application </a:t>
            </a:r>
            <a:r>
              <a:rPr lang="en-IN" dirty="0" err="1"/>
              <a:t>Markup</a:t>
            </a:r>
            <a:r>
              <a:rPr lang="en-IN" dirty="0"/>
              <a:t> language</a:t>
            </a:r>
          </a:p>
        </p:txBody>
      </p:sp>
    </p:spTree>
    <p:extLst>
      <p:ext uri="{BB962C8B-B14F-4D97-AF65-F5344CB8AC3E}">
        <p14:creationId xmlns:p14="http://schemas.microsoft.com/office/powerpoint/2010/main" val="2291544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A6AE-7D0C-4448-8BE7-79A38D0F1710}"/>
              </a:ext>
            </a:extLst>
          </p:cNvPr>
          <p:cNvSpPr>
            <a:spLocks noGrp="1"/>
          </p:cNvSpPr>
          <p:nvPr>
            <p:ph type="title"/>
          </p:nvPr>
        </p:nvSpPr>
        <p:spPr/>
        <p:txBody>
          <a:bodyPr/>
          <a:lstStyle/>
          <a:p>
            <a:r>
              <a:rPr lang="en-IN" dirty="0"/>
              <a:t>Controls of WPF</a:t>
            </a:r>
          </a:p>
        </p:txBody>
      </p:sp>
      <p:sp>
        <p:nvSpPr>
          <p:cNvPr id="3" name="Content Placeholder 2">
            <a:extLst>
              <a:ext uri="{FF2B5EF4-FFF2-40B4-BE49-F238E27FC236}">
                <a16:creationId xmlns:a16="http://schemas.microsoft.com/office/drawing/2014/main" id="{B1AED19A-16D7-4723-8FA0-705706CBF09E}"/>
              </a:ext>
            </a:extLst>
          </p:cNvPr>
          <p:cNvSpPr>
            <a:spLocks noGrp="1"/>
          </p:cNvSpPr>
          <p:nvPr>
            <p:ph idx="1"/>
          </p:nvPr>
        </p:nvSpPr>
        <p:spPr>
          <a:xfrm>
            <a:off x="1097280" y="1845734"/>
            <a:ext cx="10161270" cy="4459816"/>
          </a:xfrm>
        </p:spPr>
        <p:txBody>
          <a:bodyPr>
            <a:normAutofit fontScale="92500" lnSpcReduction="10000"/>
          </a:bodyPr>
          <a:lstStyle/>
          <a:p>
            <a:r>
              <a:rPr lang="en-IN" dirty="0"/>
              <a:t>Content Controls</a:t>
            </a:r>
          </a:p>
          <a:p>
            <a:pPr lvl="1"/>
            <a:r>
              <a:rPr lang="en-IN" dirty="0"/>
              <a:t>Content Property.</a:t>
            </a:r>
          </a:p>
          <a:p>
            <a:pPr lvl="1"/>
            <a:r>
              <a:rPr lang="en-IN" dirty="0"/>
              <a:t>They can hold only one top level element within it. </a:t>
            </a:r>
          </a:p>
          <a:p>
            <a:r>
              <a:rPr lang="en-IN" dirty="0"/>
              <a:t>Container Controls</a:t>
            </a:r>
          </a:p>
          <a:p>
            <a:pPr lvl="1"/>
            <a:r>
              <a:rPr lang="en-IN" dirty="0"/>
              <a:t>Designed to hold multiple controls in them. </a:t>
            </a:r>
          </a:p>
          <a:p>
            <a:pPr lvl="1"/>
            <a:r>
              <a:rPr lang="en-IN" dirty="0"/>
              <a:t>Panels: </a:t>
            </a:r>
            <a:r>
              <a:rPr lang="en-IN" dirty="0" err="1"/>
              <a:t>StackPanel</a:t>
            </a:r>
            <a:r>
              <a:rPr lang="en-IN" dirty="0"/>
              <a:t>, </a:t>
            </a:r>
            <a:r>
              <a:rPr lang="en-IN" dirty="0" err="1"/>
              <a:t>DockPanel</a:t>
            </a:r>
            <a:r>
              <a:rPr lang="en-IN" dirty="0"/>
              <a:t>, </a:t>
            </a:r>
            <a:r>
              <a:rPr lang="en-IN" dirty="0" err="1"/>
              <a:t>WrapPanel</a:t>
            </a:r>
            <a:r>
              <a:rPr lang="en-IN" dirty="0"/>
              <a:t>, Grid Panel, Canvas Panel.</a:t>
            </a:r>
          </a:p>
          <a:p>
            <a:r>
              <a:rPr lang="en-IN" dirty="0"/>
              <a:t>Panels will have content controls in them. Type of the Panel is decided based on what U want to achieve. </a:t>
            </a:r>
          </a:p>
          <a:p>
            <a:r>
              <a:rPr lang="en-IN" dirty="0" err="1"/>
              <a:t>StackPanel</a:t>
            </a:r>
            <a:r>
              <a:rPr lang="en-IN" dirty="0"/>
              <a:t>: Placing controls one beside or one above the other with uniform Gap. </a:t>
            </a:r>
          </a:p>
          <a:p>
            <a:r>
              <a:rPr lang="en-IN" dirty="0" err="1"/>
              <a:t>WrapPanel</a:t>
            </a:r>
            <a:r>
              <a:rPr lang="en-IN" dirty="0"/>
              <a:t>: Similar to </a:t>
            </a:r>
            <a:r>
              <a:rPr lang="en-IN" dirty="0" err="1"/>
              <a:t>StackPanel</a:t>
            </a:r>
            <a:r>
              <a:rPr lang="en-IN" dirty="0"/>
              <a:t> but will allow the controls to Wrap if the Window is </a:t>
            </a:r>
            <a:r>
              <a:rPr lang="en-IN" dirty="0" err="1"/>
              <a:t>shrinked</a:t>
            </a:r>
            <a:r>
              <a:rPr lang="en-IN" dirty="0"/>
              <a:t>.</a:t>
            </a:r>
          </a:p>
          <a:p>
            <a:r>
              <a:rPr lang="en-IN" dirty="0" err="1"/>
              <a:t>GridPanel</a:t>
            </a:r>
            <a:r>
              <a:rPr lang="en-IN" dirty="0"/>
              <a:t>: Used to place the controls in a tabular Rows and Columns for better alignment. </a:t>
            </a:r>
          </a:p>
          <a:p>
            <a:r>
              <a:rPr lang="en-IN" dirty="0" err="1"/>
              <a:t>DockPanel</a:t>
            </a:r>
            <a:r>
              <a:rPr lang="en-IN" dirty="0"/>
              <a:t>: Allows to controls to Dock the elements either top, left, right or bottom of the Window </a:t>
            </a:r>
          </a:p>
        </p:txBody>
      </p:sp>
    </p:spTree>
    <p:extLst>
      <p:ext uri="{BB962C8B-B14F-4D97-AF65-F5344CB8AC3E}">
        <p14:creationId xmlns:p14="http://schemas.microsoft.com/office/powerpoint/2010/main" val="1469290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EAC6-44F6-4395-A631-D712A60A4854}"/>
              </a:ext>
            </a:extLst>
          </p:cNvPr>
          <p:cNvSpPr>
            <a:spLocks noGrp="1"/>
          </p:cNvSpPr>
          <p:nvPr>
            <p:ph type="title"/>
          </p:nvPr>
        </p:nvSpPr>
        <p:spPr/>
        <p:txBody>
          <a:bodyPr/>
          <a:lstStyle/>
          <a:p>
            <a:r>
              <a:rPr lang="en-IN" dirty="0"/>
              <a:t>Entity Framework</a:t>
            </a:r>
          </a:p>
        </p:txBody>
      </p:sp>
      <p:sp>
        <p:nvSpPr>
          <p:cNvPr id="3" name="Content Placeholder 2">
            <a:extLst>
              <a:ext uri="{FF2B5EF4-FFF2-40B4-BE49-F238E27FC236}">
                <a16:creationId xmlns:a16="http://schemas.microsoft.com/office/drawing/2014/main" id="{514A49EC-1E93-4267-A73B-02C29132E89E}"/>
              </a:ext>
            </a:extLst>
          </p:cNvPr>
          <p:cNvSpPr>
            <a:spLocks noGrp="1"/>
          </p:cNvSpPr>
          <p:nvPr>
            <p:ph idx="1"/>
          </p:nvPr>
        </p:nvSpPr>
        <p:spPr/>
        <p:txBody>
          <a:bodyPr/>
          <a:lstStyle/>
          <a:p>
            <a:r>
              <a:rPr lang="en-IN" dirty="0"/>
              <a:t>New Framework for Database Programming.</a:t>
            </a:r>
          </a:p>
          <a:p>
            <a:r>
              <a:rPr lang="en-IN" dirty="0"/>
              <a:t>Does not use SQL Statements. </a:t>
            </a:r>
          </a:p>
          <a:p>
            <a:r>
              <a:rPr lang="en-IN" dirty="0"/>
              <a:t>Converts the data into objects. </a:t>
            </a:r>
          </a:p>
          <a:p>
            <a:r>
              <a:rPr lang="en-IN" dirty="0"/>
              <a:t>Table of the database becomes Class.</a:t>
            </a:r>
          </a:p>
          <a:p>
            <a:r>
              <a:rPr lang="en-IN" dirty="0"/>
              <a:t>Columns will become properties. Rows become objects of the class.</a:t>
            </a:r>
          </a:p>
          <a:p>
            <a:r>
              <a:rPr lang="en-IN" dirty="0" err="1"/>
              <a:t>DataContext</a:t>
            </a:r>
            <a:r>
              <a:rPr lang="en-IN" dirty="0"/>
              <a:t> class will create the link b/w the database and the Collection objects. </a:t>
            </a:r>
          </a:p>
          <a:p>
            <a:r>
              <a:rPr lang="en-IN" dirty="0" err="1"/>
              <a:t>System.Data.EntityFramework</a:t>
            </a:r>
            <a:r>
              <a:rPr lang="en-IN" dirty="0"/>
              <a:t> namespace contains the </a:t>
            </a:r>
            <a:r>
              <a:rPr lang="en-IN" dirty="0" err="1"/>
              <a:t>DataContext</a:t>
            </a:r>
            <a:r>
              <a:rPr lang="en-IN" dirty="0"/>
              <a:t> class which is used to perform the CRUD operations on the database.</a:t>
            </a:r>
          </a:p>
        </p:txBody>
      </p:sp>
    </p:spTree>
    <p:extLst>
      <p:ext uri="{BB962C8B-B14F-4D97-AF65-F5344CB8AC3E}">
        <p14:creationId xmlns:p14="http://schemas.microsoft.com/office/powerpoint/2010/main" val="2111040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4C29-995D-45C2-99F8-4308F9D87499}"/>
              </a:ext>
            </a:extLst>
          </p:cNvPr>
          <p:cNvSpPr>
            <a:spLocks noGrp="1"/>
          </p:cNvSpPr>
          <p:nvPr>
            <p:ph type="title"/>
          </p:nvPr>
        </p:nvSpPr>
        <p:spPr/>
        <p:txBody>
          <a:bodyPr/>
          <a:lstStyle/>
          <a:p>
            <a:r>
              <a:rPr lang="en-IN" dirty="0" err="1"/>
              <a:t>DataContext</a:t>
            </a:r>
            <a:endParaRPr lang="en-IN" dirty="0"/>
          </a:p>
        </p:txBody>
      </p:sp>
      <p:sp>
        <p:nvSpPr>
          <p:cNvPr id="3" name="Content Placeholder 2">
            <a:extLst>
              <a:ext uri="{FF2B5EF4-FFF2-40B4-BE49-F238E27FC236}">
                <a16:creationId xmlns:a16="http://schemas.microsoft.com/office/drawing/2014/main" id="{FEEA7652-B22A-46B5-98E1-1330306B81B8}"/>
              </a:ext>
            </a:extLst>
          </p:cNvPr>
          <p:cNvSpPr>
            <a:spLocks noGrp="1"/>
          </p:cNvSpPr>
          <p:nvPr>
            <p:ph idx="1"/>
          </p:nvPr>
        </p:nvSpPr>
        <p:spPr/>
        <p:txBody>
          <a:bodyPr/>
          <a:lstStyle/>
          <a:p>
            <a:r>
              <a:rPr lang="en-IN" dirty="0" err="1"/>
              <a:t>System.Data.Entity.DBContext</a:t>
            </a:r>
            <a:r>
              <a:rPr lang="en-IN" dirty="0"/>
              <a:t>.</a:t>
            </a:r>
          </a:p>
          <a:p>
            <a:r>
              <a:rPr lang="en-IN" dirty="0"/>
              <a:t>Data stored as </a:t>
            </a:r>
            <a:r>
              <a:rPr lang="en-IN" dirty="0" err="1"/>
              <a:t>DbSet</a:t>
            </a:r>
            <a:r>
              <a:rPr lang="en-IN" dirty="0"/>
              <a:t>&lt;T&gt; and represented as property.</a:t>
            </a:r>
          </a:p>
          <a:p>
            <a:pPr lvl="1"/>
            <a:r>
              <a:rPr lang="en-IN" dirty="0"/>
              <a:t>It’s a Set, so UR Table must have Primary Key. </a:t>
            </a:r>
          </a:p>
          <a:p>
            <a:pPr lvl="1"/>
            <a:r>
              <a:rPr lang="en-IN" dirty="0"/>
              <a:t>Pluralized name of the Table. </a:t>
            </a:r>
          </a:p>
          <a:p>
            <a:r>
              <a:rPr lang="en-IN" dirty="0"/>
              <a:t>Add, Remove methods used to add and remove from </a:t>
            </a:r>
            <a:r>
              <a:rPr lang="en-IN" dirty="0" err="1"/>
              <a:t>DbSet</a:t>
            </a:r>
            <a:r>
              <a:rPr lang="en-IN" dirty="0"/>
              <a:t>.</a:t>
            </a:r>
          </a:p>
          <a:p>
            <a:r>
              <a:rPr lang="en-IN" dirty="0" err="1"/>
              <a:t>SaveChanges</a:t>
            </a:r>
            <a:r>
              <a:rPr lang="en-IN" dirty="0"/>
              <a:t> updates to the database.</a:t>
            </a:r>
          </a:p>
          <a:p>
            <a:r>
              <a:rPr lang="en-IN" dirty="0"/>
              <a:t>Any changes made to the database after the EDMX is created, should be reloaded into the EDMX by updating the schema from the database.</a:t>
            </a:r>
          </a:p>
          <a:p>
            <a:r>
              <a:rPr lang="en-IN" dirty="0"/>
              <a:t>To explore: Code First Approach vs. Database First Approach. </a:t>
            </a:r>
          </a:p>
        </p:txBody>
      </p:sp>
    </p:spTree>
    <p:extLst>
      <p:ext uri="{BB962C8B-B14F-4D97-AF65-F5344CB8AC3E}">
        <p14:creationId xmlns:p14="http://schemas.microsoft.com/office/powerpoint/2010/main" val="3699807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43BE-0473-4187-ACD8-C1DDB476C55C}"/>
              </a:ext>
            </a:extLst>
          </p:cNvPr>
          <p:cNvSpPr>
            <a:spLocks noGrp="1"/>
          </p:cNvSpPr>
          <p:nvPr>
            <p:ph type="title"/>
          </p:nvPr>
        </p:nvSpPr>
        <p:spPr/>
        <p:txBody>
          <a:bodyPr/>
          <a:lstStyle/>
          <a:p>
            <a:r>
              <a:rPr lang="en-IN" dirty="0"/>
              <a:t>ASP.NET MVC.</a:t>
            </a:r>
          </a:p>
        </p:txBody>
      </p:sp>
      <p:sp>
        <p:nvSpPr>
          <p:cNvPr id="3" name="Content Placeholder 2">
            <a:extLst>
              <a:ext uri="{FF2B5EF4-FFF2-40B4-BE49-F238E27FC236}">
                <a16:creationId xmlns:a16="http://schemas.microsoft.com/office/drawing/2014/main" id="{5446CA7A-01A0-4783-837A-FDD53F3D8FF4}"/>
              </a:ext>
            </a:extLst>
          </p:cNvPr>
          <p:cNvSpPr>
            <a:spLocks noGrp="1"/>
          </p:cNvSpPr>
          <p:nvPr>
            <p:ph idx="1"/>
          </p:nvPr>
        </p:nvSpPr>
        <p:spPr/>
        <p:txBody>
          <a:bodyPr/>
          <a:lstStyle/>
          <a:p>
            <a:r>
              <a:rPr lang="en-IN" dirty="0"/>
              <a:t>ASP.NET is the technology for developing web based Applications in .NET.</a:t>
            </a:r>
          </a:p>
          <a:p>
            <a:r>
              <a:rPr lang="en-IN" dirty="0"/>
              <a:t>Web Forms are the older version of creating Web Applications in .NET</a:t>
            </a:r>
          </a:p>
          <a:p>
            <a:r>
              <a:rPr lang="en-IN" dirty="0"/>
              <a:t>MVC is the new way of developing Web Applications. </a:t>
            </a:r>
          </a:p>
          <a:p>
            <a:r>
              <a:rPr lang="en-IN" dirty="0"/>
              <a:t>Model-View-Controller. </a:t>
            </a:r>
          </a:p>
          <a:p>
            <a:r>
              <a:rPr lang="en-IN" dirty="0"/>
              <a:t>Data is called as Model(What U want to show).</a:t>
            </a:r>
          </a:p>
          <a:p>
            <a:r>
              <a:rPr lang="en-IN" dirty="0"/>
              <a:t>View is the presentation(How U want to show).</a:t>
            </a:r>
          </a:p>
          <a:p>
            <a:r>
              <a:rPr lang="en-IN" dirty="0"/>
              <a:t>Controller is the manager of the Applications that gets and pushes the data into the View. </a:t>
            </a:r>
          </a:p>
          <a:p>
            <a:endParaRPr lang="en-IN" dirty="0"/>
          </a:p>
        </p:txBody>
      </p:sp>
    </p:spTree>
    <p:extLst>
      <p:ext uri="{BB962C8B-B14F-4D97-AF65-F5344CB8AC3E}">
        <p14:creationId xmlns:p14="http://schemas.microsoft.com/office/powerpoint/2010/main" val="4063662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71E3-DBEF-448A-9C6A-3E5BF78F80F7}"/>
              </a:ext>
            </a:extLst>
          </p:cNvPr>
          <p:cNvSpPr>
            <a:spLocks noGrp="1"/>
          </p:cNvSpPr>
          <p:nvPr>
            <p:ph type="title"/>
          </p:nvPr>
        </p:nvSpPr>
        <p:spPr/>
        <p:txBody>
          <a:bodyPr/>
          <a:lstStyle/>
          <a:p>
            <a:r>
              <a:rPr lang="en-IN" dirty="0"/>
              <a:t>Model View Controller</a:t>
            </a:r>
          </a:p>
        </p:txBody>
      </p:sp>
      <p:sp>
        <p:nvSpPr>
          <p:cNvPr id="3" name="Content Placeholder 2">
            <a:extLst>
              <a:ext uri="{FF2B5EF4-FFF2-40B4-BE49-F238E27FC236}">
                <a16:creationId xmlns:a16="http://schemas.microsoft.com/office/drawing/2014/main" id="{A374CD62-DAE7-4761-8326-2B82CDD81C89}"/>
              </a:ext>
            </a:extLst>
          </p:cNvPr>
          <p:cNvSpPr>
            <a:spLocks noGrp="1"/>
          </p:cNvSpPr>
          <p:nvPr>
            <p:ph idx="1"/>
          </p:nvPr>
        </p:nvSpPr>
        <p:spPr/>
        <p:txBody>
          <a:bodyPr/>
          <a:lstStyle/>
          <a:p>
            <a:r>
              <a:rPr lang="en-IN" dirty="0"/>
              <a:t>Design pattern based on Separation of concerns.</a:t>
            </a:r>
          </a:p>
          <a:p>
            <a:r>
              <a:rPr lang="en-IN" dirty="0"/>
              <a:t>Views are what the user sees on the browser. </a:t>
            </a:r>
          </a:p>
          <a:p>
            <a:r>
              <a:rPr lang="en-IN" dirty="0"/>
              <a:t>Models are data that are to be displayed. Models are usually stored in the databases and are retrieved thro ORM Frameworks like Entity and LINQ.</a:t>
            </a:r>
          </a:p>
          <a:p>
            <a:r>
              <a:rPr lang="en-IN" dirty="0"/>
              <a:t>Controllers are classes implementing </a:t>
            </a:r>
            <a:r>
              <a:rPr lang="en-IN" dirty="0" err="1"/>
              <a:t>IController</a:t>
            </a:r>
            <a:r>
              <a:rPr lang="en-IN" dirty="0"/>
              <a:t> interface.</a:t>
            </a:r>
          </a:p>
          <a:p>
            <a:pPr lvl="1"/>
            <a:r>
              <a:rPr lang="en-IN" dirty="0"/>
              <a:t>Actions are methods that fetch the data and push the data into the View. </a:t>
            </a:r>
          </a:p>
          <a:p>
            <a:pPr lvl="1"/>
            <a:r>
              <a:rPr lang="en-IN" dirty="0"/>
              <a:t>Action methods return objects are derived from </a:t>
            </a:r>
            <a:r>
              <a:rPr lang="en-IN" dirty="0" err="1"/>
              <a:t>ActionResult</a:t>
            </a:r>
            <a:r>
              <a:rPr lang="en-IN" dirty="0"/>
              <a:t> class.</a:t>
            </a:r>
          </a:p>
          <a:p>
            <a:r>
              <a:rPr lang="en-IN" dirty="0"/>
              <a:t>Views are created as .CSHTML</a:t>
            </a:r>
          </a:p>
          <a:p>
            <a:pPr lvl="1"/>
            <a:r>
              <a:rPr lang="en-IN" dirty="0" err="1"/>
              <a:t>CSharp</a:t>
            </a:r>
            <a:r>
              <a:rPr lang="en-IN" dirty="0"/>
              <a:t> + HTML.</a:t>
            </a:r>
          </a:p>
          <a:p>
            <a:pPr lvl="1"/>
            <a:r>
              <a:rPr lang="en-IN" dirty="0"/>
              <a:t>Razor syntax: Syntax for creating CSHTML Files.    </a:t>
            </a:r>
          </a:p>
        </p:txBody>
      </p:sp>
    </p:spTree>
    <p:extLst>
      <p:ext uri="{BB962C8B-B14F-4D97-AF65-F5344CB8AC3E}">
        <p14:creationId xmlns:p14="http://schemas.microsoft.com/office/powerpoint/2010/main" val="4016987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B111-4033-4F21-A4FD-CF0652198929}"/>
              </a:ext>
            </a:extLst>
          </p:cNvPr>
          <p:cNvSpPr>
            <a:spLocks noGrp="1"/>
          </p:cNvSpPr>
          <p:nvPr>
            <p:ph type="title"/>
          </p:nvPr>
        </p:nvSpPr>
        <p:spPr/>
        <p:txBody>
          <a:bodyPr/>
          <a:lstStyle/>
          <a:p>
            <a:r>
              <a:rPr lang="en-IN" dirty="0"/>
              <a:t>HTTP, HTML and Server Side Programming</a:t>
            </a:r>
          </a:p>
        </p:txBody>
      </p:sp>
      <p:sp>
        <p:nvSpPr>
          <p:cNvPr id="3" name="Content Placeholder 2">
            <a:extLst>
              <a:ext uri="{FF2B5EF4-FFF2-40B4-BE49-F238E27FC236}">
                <a16:creationId xmlns:a16="http://schemas.microsoft.com/office/drawing/2014/main" id="{940B9AD4-F0C2-493C-8127-2BE65F38A98D}"/>
              </a:ext>
            </a:extLst>
          </p:cNvPr>
          <p:cNvSpPr>
            <a:spLocks noGrp="1"/>
          </p:cNvSpPr>
          <p:nvPr>
            <p:ph idx="1"/>
          </p:nvPr>
        </p:nvSpPr>
        <p:spPr/>
        <p:txBody>
          <a:bodyPr>
            <a:normAutofit/>
          </a:bodyPr>
          <a:lstStyle/>
          <a:p>
            <a:r>
              <a:rPr lang="en-IN" dirty="0"/>
              <a:t>HTTP is a protocol for transferring text based info from Servers to Browsers. </a:t>
            </a:r>
          </a:p>
          <a:p>
            <a:r>
              <a:rPr lang="en-IN" dirty="0"/>
              <a:t>Servers are Web Servers which store Web pages written in HTML or Derivatives of HTML. </a:t>
            </a:r>
          </a:p>
          <a:p>
            <a:r>
              <a:rPr lang="en-IN" dirty="0"/>
              <a:t>IIS, WebSphere, Apache Tom Cat are some of the Web Servers. </a:t>
            </a:r>
          </a:p>
          <a:p>
            <a:r>
              <a:rPr lang="en-IN" dirty="0"/>
              <a:t>HTML is the </a:t>
            </a:r>
            <a:r>
              <a:rPr lang="en-IN" dirty="0" err="1"/>
              <a:t>markup</a:t>
            </a:r>
            <a:r>
              <a:rPr lang="en-IN" dirty="0"/>
              <a:t> language used for creating Web Pages. They are saved as .html files. </a:t>
            </a:r>
          </a:p>
          <a:p>
            <a:r>
              <a:rPr lang="en-IN" dirty="0"/>
              <a:t>Servers are accessed thro’ Internet using Browsers.</a:t>
            </a:r>
          </a:p>
          <a:p>
            <a:r>
              <a:rPr lang="en-IN" dirty="0"/>
              <a:t>Servers are identified by unique name called Domain Name or IP Address. Thro these Addresses, Clients access the Servers and extract the files to view.</a:t>
            </a:r>
          </a:p>
          <a:p>
            <a:r>
              <a:rPr lang="en-IN" dirty="0"/>
              <a:t>Servers can have multiple domains in them. Each Domain is </a:t>
            </a:r>
            <a:r>
              <a:rPr lang="en-IN" dirty="0" err="1"/>
              <a:t>refered</a:t>
            </a:r>
            <a:r>
              <a:rPr lang="en-IN" dirty="0"/>
              <a:t> by human friendly name called Web Address. They are also called as </a:t>
            </a:r>
            <a:r>
              <a:rPr lang="en-IN" dirty="0" err="1"/>
              <a:t>WebSite</a:t>
            </a:r>
            <a:r>
              <a:rPr lang="en-IN" dirty="0"/>
              <a:t>. </a:t>
            </a:r>
          </a:p>
          <a:p>
            <a:endParaRPr lang="en-IN" dirty="0"/>
          </a:p>
        </p:txBody>
      </p:sp>
    </p:spTree>
    <p:extLst>
      <p:ext uri="{BB962C8B-B14F-4D97-AF65-F5344CB8AC3E}">
        <p14:creationId xmlns:p14="http://schemas.microsoft.com/office/powerpoint/2010/main" val="265206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C36C-ED6B-46DA-8AE6-69A7ACFC916F}"/>
              </a:ext>
            </a:extLst>
          </p:cNvPr>
          <p:cNvSpPr>
            <a:spLocks noGrp="1"/>
          </p:cNvSpPr>
          <p:nvPr>
            <p:ph type="title"/>
          </p:nvPr>
        </p:nvSpPr>
        <p:spPr/>
        <p:txBody>
          <a:bodyPr/>
          <a:lstStyle/>
          <a:p>
            <a:r>
              <a:rPr lang="en-IN" dirty="0"/>
              <a:t>HTML</a:t>
            </a:r>
          </a:p>
        </p:txBody>
      </p:sp>
      <p:sp>
        <p:nvSpPr>
          <p:cNvPr id="3" name="Content Placeholder 2">
            <a:extLst>
              <a:ext uri="{FF2B5EF4-FFF2-40B4-BE49-F238E27FC236}">
                <a16:creationId xmlns:a16="http://schemas.microsoft.com/office/drawing/2014/main" id="{0C6B6D54-F29E-4E50-B62D-D11869351D8F}"/>
              </a:ext>
            </a:extLst>
          </p:cNvPr>
          <p:cNvSpPr>
            <a:spLocks noGrp="1"/>
          </p:cNvSpPr>
          <p:nvPr>
            <p:ph idx="1"/>
          </p:nvPr>
        </p:nvSpPr>
        <p:spPr/>
        <p:txBody>
          <a:bodyPr/>
          <a:lstStyle/>
          <a:p>
            <a:r>
              <a:rPr lang="en-IN" dirty="0" err="1"/>
              <a:t>Markup</a:t>
            </a:r>
            <a:r>
              <a:rPr lang="en-IN" dirty="0"/>
              <a:t> language based in Text based content. </a:t>
            </a:r>
          </a:p>
          <a:p>
            <a:r>
              <a:rPr lang="en-IN" dirty="0"/>
              <a:t>Used for formatting, styling, linking documents. </a:t>
            </a:r>
          </a:p>
          <a:p>
            <a:r>
              <a:rPr lang="en-IN" dirty="0"/>
              <a:t>HTML files are static Pages. They don’t change once created. </a:t>
            </a:r>
          </a:p>
          <a:p>
            <a:r>
              <a:rPr lang="en-IN" dirty="0"/>
              <a:t>Real time Apps need dynamic pages. </a:t>
            </a:r>
          </a:p>
          <a:p>
            <a:r>
              <a:rPr lang="en-IN" dirty="0"/>
              <a:t>Scripting is a technology for writing programming content on the Web Pages. </a:t>
            </a:r>
          </a:p>
          <a:p>
            <a:r>
              <a:rPr lang="en-IN" dirty="0"/>
              <a:t>Client Side Scripting:</a:t>
            </a:r>
          </a:p>
          <a:p>
            <a:pPr lvl="1"/>
            <a:r>
              <a:rPr lang="en-IN" dirty="0"/>
              <a:t>JavaScript, VBScript.</a:t>
            </a:r>
          </a:p>
          <a:p>
            <a:r>
              <a:rPr lang="en-IN" dirty="0"/>
              <a:t>Server Side Scripting:</a:t>
            </a:r>
          </a:p>
          <a:p>
            <a:pPr lvl="1"/>
            <a:r>
              <a:rPr lang="en-IN" dirty="0"/>
              <a:t>JSP, ASP, ASP.NET. </a:t>
            </a:r>
            <a:r>
              <a:rPr lang="en-IN" dirty="0" err="1"/>
              <a:t>pHp</a:t>
            </a:r>
            <a:r>
              <a:rPr lang="en-IN" dirty="0"/>
              <a:t>.  </a:t>
            </a:r>
          </a:p>
        </p:txBody>
      </p:sp>
    </p:spTree>
    <p:extLst>
      <p:ext uri="{BB962C8B-B14F-4D97-AF65-F5344CB8AC3E}">
        <p14:creationId xmlns:p14="http://schemas.microsoft.com/office/powerpoint/2010/main" val="1690766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1265-27E9-4E52-A8C9-68227894D701}"/>
              </a:ext>
            </a:extLst>
          </p:cNvPr>
          <p:cNvSpPr>
            <a:spLocks noGrp="1"/>
          </p:cNvSpPr>
          <p:nvPr>
            <p:ph type="title"/>
          </p:nvPr>
        </p:nvSpPr>
        <p:spPr/>
        <p:txBody>
          <a:bodyPr/>
          <a:lstStyle/>
          <a:p>
            <a:r>
              <a:rPr lang="en-IN" dirty="0"/>
              <a:t>Razor Syntax</a:t>
            </a:r>
          </a:p>
        </p:txBody>
      </p:sp>
      <p:sp>
        <p:nvSpPr>
          <p:cNvPr id="3" name="Content Placeholder 2">
            <a:extLst>
              <a:ext uri="{FF2B5EF4-FFF2-40B4-BE49-F238E27FC236}">
                <a16:creationId xmlns:a16="http://schemas.microsoft.com/office/drawing/2014/main" id="{58D42116-C4E1-4C06-876D-8F888B03771C}"/>
              </a:ext>
            </a:extLst>
          </p:cNvPr>
          <p:cNvSpPr>
            <a:spLocks noGrp="1"/>
          </p:cNvSpPr>
          <p:nvPr>
            <p:ph idx="1"/>
          </p:nvPr>
        </p:nvSpPr>
        <p:spPr/>
        <p:txBody>
          <a:bodyPr/>
          <a:lstStyle/>
          <a:p>
            <a:r>
              <a:rPr lang="en-IN" dirty="0" err="1"/>
              <a:t>ViewEngine</a:t>
            </a:r>
            <a:r>
              <a:rPr lang="en-IN" dirty="0"/>
              <a:t> of ASP.NET MVC.</a:t>
            </a:r>
          </a:p>
          <a:p>
            <a:r>
              <a:rPr lang="en-IN" dirty="0"/>
              <a:t>Allows to mix </a:t>
            </a:r>
            <a:r>
              <a:rPr lang="en-IN" dirty="0" err="1"/>
              <a:t>Csharp</a:t>
            </a:r>
            <a:r>
              <a:rPr lang="en-IN" dirty="0"/>
              <a:t> code and HTML code as CSHTML. </a:t>
            </a:r>
          </a:p>
          <a:p>
            <a:r>
              <a:rPr lang="en-IN" dirty="0"/>
              <a:t>@ is used to inject the C# code into the HTML. Using @ prefix, U could write any C# based code inside the CSHTML including blocks. </a:t>
            </a:r>
          </a:p>
          <a:p>
            <a:r>
              <a:rPr lang="en-IN" dirty="0"/>
              <a:t>However, U could still use ASPX Engine for backward compatibility if the MVC App is built in MVC 2 of VS 2010.  From MVC 3.0, Razor </a:t>
            </a:r>
            <a:r>
              <a:rPr lang="en-IN" dirty="0" err="1"/>
              <a:t>ViewEngine</a:t>
            </a:r>
            <a:r>
              <a:rPr lang="en-IN" dirty="0"/>
              <a:t> is provided by ASP.NET for better performance. </a:t>
            </a:r>
          </a:p>
          <a:p>
            <a:r>
              <a:rPr lang="en-IN" dirty="0" err="1"/>
              <a:t>ViewEngine</a:t>
            </a:r>
            <a:r>
              <a:rPr lang="en-IN" dirty="0"/>
              <a:t> is the code that processes UR Views. Razor Engine processes the Razor Syntax and HTML Helpers to render the Views to the Browser. </a:t>
            </a:r>
          </a:p>
          <a:p>
            <a:r>
              <a:rPr lang="en-IN" dirty="0"/>
              <a:t>U could create Custom Helpers if required for better functionalities of the HTML and C# code. </a:t>
            </a:r>
          </a:p>
          <a:p>
            <a:r>
              <a:rPr lang="en-IN" dirty="0"/>
              <a:t> </a:t>
            </a:r>
          </a:p>
        </p:txBody>
      </p:sp>
    </p:spTree>
    <p:extLst>
      <p:ext uri="{BB962C8B-B14F-4D97-AF65-F5344CB8AC3E}">
        <p14:creationId xmlns:p14="http://schemas.microsoft.com/office/powerpoint/2010/main" val="79555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4DAE-51D7-481E-AA44-C6FDDCE6560A}"/>
              </a:ext>
            </a:extLst>
          </p:cNvPr>
          <p:cNvSpPr>
            <a:spLocks noGrp="1"/>
          </p:cNvSpPr>
          <p:nvPr>
            <p:ph type="title"/>
          </p:nvPr>
        </p:nvSpPr>
        <p:spPr/>
        <p:txBody>
          <a:bodyPr/>
          <a:lstStyle/>
          <a:p>
            <a:r>
              <a:rPr lang="en-IN" dirty="0"/>
              <a:t>Service Oriented Architecture</a:t>
            </a:r>
          </a:p>
        </p:txBody>
      </p:sp>
      <p:sp>
        <p:nvSpPr>
          <p:cNvPr id="3" name="Content Placeholder 2">
            <a:extLst>
              <a:ext uri="{FF2B5EF4-FFF2-40B4-BE49-F238E27FC236}">
                <a16:creationId xmlns:a16="http://schemas.microsoft.com/office/drawing/2014/main" id="{111B7CF3-661A-45DF-BAFC-6807A63658C4}"/>
              </a:ext>
            </a:extLst>
          </p:cNvPr>
          <p:cNvSpPr>
            <a:spLocks noGrp="1"/>
          </p:cNvSpPr>
          <p:nvPr>
            <p:ph idx="1"/>
          </p:nvPr>
        </p:nvSpPr>
        <p:spPr/>
        <p:txBody>
          <a:bodyPr/>
          <a:lstStyle/>
          <a:p>
            <a:r>
              <a:rPr lang="en-IN" dirty="0"/>
              <a:t>SOA is a pattern of developing functions that can be operated across platforms, Applications using inter-machine and inter-process communications. </a:t>
            </a:r>
          </a:p>
          <a:p>
            <a:r>
              <a:rPr lang="en-IN" dirty="0"/>
              <a:t>Most of the Web Apps get their data using SOA. </a:t>
            </a:r>
          </a:p>
          <a:p>
            <a:r>
              <a:rPr lang="en-IN" dirty="0"/>
              <a:t>In .NET SOA can be built using the following frameworks:</a:t>
            </a:r>
          </a:p>
          <a:p>
            <a:pPr lvl="1"/>
            <a:r>
              <a:rPr lang="en-IN" dirty="0"/>
              <a:t>.NET Remoting</a:t>
            </a:r>
          </a:p>
          <a:p>
            <a:pPr lvl="1"/>
            <a:r>
              <a:rPr lang="en-IN" dirty="0"/>
              <a:t>XML Web Services</a:t>
            </a:r>
          </a:p>
          <a:p>
            <a:pPr lvl="1"/>
            <a:r>
              <a:rPr lang="en-IN" dirty="0"/>
              <a:t>WCF</a:t>
            </a:r>
          </a:p>
          <a:p>
            <a:pPr lvl="1"/>
            <a:r>
              <a:rPr lang="en-IN" dirty="0"/>
              <a:t>Web API. </a:t>
            </a:r>
          </a:p>
          <a:p>
            <a:r>
              <a:rPr lang="en-IN" dirty="0"/>
              <a:t>Web API and WCF are the latest technologies for developing SOA.</a:t>
            </a:r>
          </a:p>
        </p:txBody>
      </p:sp>
    </p:spTree>
    <p:extLst>
      <p:ext uri="{BB962C8B-B14F-4D97-AF65-F5344CB8AC3E}">
        <p14:creationId xmlns:p14="http://schemas.microsoft.com/office/powerpoint/2010/main" val="1286327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6EAF-FD1F-4448-9105-39C8BD03DFC7}"/>
              </a:ext>
            </a:extLst>
          </p:cNvPr>
          <p:cNvSpPr>
            <a:spLocks noGrp="1"/>
          </p:cNvSpPr>
          <p:nvPr>
            <p:ph type="title"/>
          </p:nvPr>
        </p:nvSpPr>
        <p:spPr/>
        <p:txBody>
          <a:bodyPr/>
          <a:lstStyle/>
          <a:p>
            <a:r>
              <a:rPr lang="en-IN" dirty="0"/>
              <a:t>Common Operations</a:t>
            </a:r>
          </a:p>
        </p:txBody>
      </p:sp>
      <p:sp>
        <p:nvSpPr>
          <p:cNvPr id="3" name="Content Placeholder 2">
            <a:extLst>
              <a:ext uri="{FF2B5EF4-FFF2-40B4-BE49-F238E27FC236}">
                <a16:creationId xmlns:a16="http://schemas.microsoft.com/office/drawing/2014/main" id="{2B060A6E-CFAC-4B89-9FE7-6EE7529787A3}"/>
              </a:ext>
            </a:extLst>
          </p:cNvPr>
          <p:cNvSpPr>
            <a:spLocks noGrp="1"/>
          </p:cNvSpPr>
          <p:nvPr>
            <p:ph idx="1"/>
          </p:nvPr>
        </p:nvSpPr>
        <p:spPr/>
        <p:txBody>
          <a:bodyPr/>
          <a:lstStyle/>
          <a:p>
            <a:r>
              <a:rPr lang="en-IN" dirty="0"/>
              <a:t>Type casting.</a:t>
            </a:r>
          </a:p>
          <a:p>
            <a:pPr lvl="1"/>
            <a:r>
              <a:rPr lang="en-IN" dirty="0"/>
              <a:t>Converting a data of a variable from one type to another. </a:t>
            </a:r>
          </a:p>
          <a:p>
            <a:pPr lvl="1"/>
            <a:r>
              <a:rPr lang="en-IN" dirty="0"/>
              <a:t>C Style casting and Convert. </a:t>
            </a:r>
          </a:p>
          <a:p>
            <a:pPr lvl="1"/>
            <a:r>
              <a:rPr lang="en-IN" dirty="0"/>
              <a:t>Smaller range to larger range data types conversion is implicit. </a:t>
            </a:r>
          </a:p>
          <a:p>
            <a:pPr lvl="1"/>
            <a:r>
              <a:rPr lang="en-IN" dirty="0"/>
              <a:t>Larger range to smaller range is explicit.</a:t>
            </a:r>
          </a:p>
          <a:p>
            <a:pPr lvl="1"/>
            <a:r>
              <a:rPr lang="en-IN" dirty="0"/>
              <a:t>If the data is bound to loose its value or a part of value, U must to explicit type casting. </a:t>
            </a:r>
          </a:p>
          <a:p>
            <a:pPr lvl="1"/>
            <a:r>
              <a:rPr lang="en-US" dirty="0"/>
              <a:t>C# recommends to use Convert class instead of C Style casting</a:t>
            </a:r>
            <a:endParaRPr lang="en-IN" dirty="0"/>
          </a:p>
          <a:p>
            <a:r>
              <a:rPr lang="en-IN" dirty="0"/>
              <a:t>Finding the Type: </a:t>
            </a:r>
            <a:r>
              <a:rPr lang="en-IN" dirty="0" err="1"/>
              <a:t>GetType</a:t>
            </a:r>
            <a:r>
              <a:rPr lang="en-IN" dirty="0"/>
              <a:t> method of the </a:t>
            </a:r>
            <a:r>
              <a:rPr lang="en-IN" dirty="0" err="1"/>
              <a:t>System.Object</a:t>
            </a:r>
            <a:r>
              <a:rPr lang="en-IN" dirty="0"/>
              <a:t>. </a:t>
            </a:r>
          </a:p>
          <a:p>
            <a:r>
              <a:rPr lang="en-IN" dirty="0"/>
              <a:t>Creating a variable at runtime. </a:t>
            </a:r>
          </a:p>
        </p:txBody>
      </p:sp>
    </p:spTree>
    <p:extLst>
      <p:ext uri="{BB962C8B-B14F-4D97-AF65-F5344CB8AC3E}">
        <p14:creationId xmlns:p14="http://schemas.microsoft.com/office/powerpoint/2010/main" val="516965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6717-3E59-4322-AA3D-7F3642DE7339}"/>
              </a:ext>
            </a:extLst>
          </p:cNvPr>
          <p:cNvSpPr>
            <a:spLocks noGrp="1"/>
          </p:cNvSpPr>
          <p:nvPr>
            <p:ph type="title"/>
          </p:nvPr>
        </p:nvSpPr>
        <p:spPr/>
        <p:txBody>
          <a:bodyPr/>
          <a:lstStyle/>
          <a:p>
            <a:r>
              <a:rPr lang="en-IN" dirty="0"/>
              <a:t>WCF vs. Web API</a:t>
            </a:r>
          </a:p>
        </p:txBody>
      </p:sp>
      <p:sp>
        <p:nvSpPr>
          <p:cNvPr id="3" name="Content Placeholder 2">
            <a:extLst>
              <a:ext uri="{FF2B5EF4-FFF2-40B4-BE49-F238E27FC236}">
                <a16:creationId xmlns:a16="http://schemas.microsoft.com/office/drawing/2014/main" id="{9CB4EB8A-184D-4DBD-AF71-1AE69F1AD176}"/>
              </a:ext>
            </a:extLst>
          </p:cNvPr>
          <p:cNvSpPr>
            <a:spLocks noGrp="1"/>
          </p:cNvSpPr>
          <p:nvPr>
            <p:ph idx="1"/>
          </p:nvPr>
        </p:nvSpPr>
        <p:spPr/>
        <p:txBody>
          <a:bodyPr/>
          <a:lstStyle/>
          <a:p>
            <a:r>
              <a:rPr lang="en-IN" dirty="0"/>
              <a:t>WCF is extension of XML Web services which allows services to be accessed via HTTP, TCP and other protocols available in the distributed Computing world.</a:t>
            </a:r>
          </a:p>
          <a:p>
            <a:r>
              <a:rPr lang="en-IN" dirty="0"/>
              <a:t>Web API is specifically designed for services providing thro HTTP Verbs: GET, PUT, POST, DELETE. </a:t>
            </a:r>
          </a:p>
          <a:p>
            <a:r>
              <a:rPr lang="en-IN" dirty="0"/>
              <a:t>Web API is the .NET’s Framework for REST Services where the data is shared as JSON or XML. </a:t>
            </a:r>
          </a:p>
          <a:p>
            <a:r>
              <a:rPr lang="en-IN" dirty="0"/>
              <a:t>WCF allows any kind of data that could internally be represented as XML. Even Custom types could be used as return type of the functions. </a:t>
            </a:r>
          </a:p>
          <a:p>
            <a:r>
              <a:rPr lang="en-IN" dirty="0"/>
              <a:t>WCF uses Contracts to define its functions called as OPERATIONS. Web API does not use any names for its methods only HTTP methods will be used. </a:t>
            </a:r>
          </a:p>
          <a:p>
            <a:r>
              <a:rPr lang="en-IN" dirty="0"/>
              <a:t>Web API is used for mostly Angular and JS applications which are currently popular in the market and WCF is more towards multiple platforms including .NET Apps.  </a:t>
            </a:r>
          </a:p>
        </p:txBody>
      </p:sp>
    </p:spTree>
    <p:extLst>
      <p:ext uri="{BB962C8B-B14F-4D97-AF65-F5344CB8AC3E}">
        <p14:creationId xmlns:p14="http://schemas.microsoft.com/office/powerpoint/2010/main" val="2035085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2A3C-15EB-4AD5-B9B2-2F2A10A48ABB}"/>
              </a:ext>
            </a:extLst>
          </p:cNvPr>
          <p:cNvSpPr>
            <a:spLocks noGrp="1"/>
          </p:cNvSpPr>
          <p:nvPr>
            <p:ph type="title"/>
          </p:nvPr>
        </p:nvSpPr>
        <p:spPr/>
        <p:txBody>
          <a:bodyPr/>
          <a:lstStyle/>
          <a:p>
            <a:r>
              <a:rPr lang="en-IN" dirty="0"/>
              <a:t>WCF Components</a:t>
            </a:r>
          </a:p>
        </p:txBody>
      </p:sp>
      <p:sp>
        <p:nvSpPr>
          <p:cNvPr id="3" name="Content Placeholder 2">
            <a:extLst>
              <a:ext uri="{FF2B5EF4-FFF2-40B4-BE49-F238E27FC236}">
                <a16:creationId xmlns:a16="http://schemas.microsoft.com/office/drawing/2014/main" id="{6455E885-7067-4E9E-AD68-CCC2FE773600}"/>
              </a:ext>
            </a:extLst>
          </p:cNvPr>
          <p:cNvSpPr>
            <a:spLocks noGrp="1"/>
          </p:cNvSpPr>
          <p:nvPr>
            <p:ph idx="1"/>
          </p:nvPr>
        </p:nvSpPr>
        <p:spPr>
          <a:xfrm>
            <a:off x="1097280" y="1845734"/>
            <a:ext cx="10058400" cy="4212166"/>
          </a:xfrm>
        </p:spPr>
        <p:txBody>
          <a:bodyPr>
            <a:normAutofit fontScale="92500" lnSpcReduction="10000"/>
          </a:bodyPr>
          <a:lstStyle/>
          <a:p>
            <a:r>
              <a:rPr lang="en-IN" dirty="0"/>
              <a:t>Service Contracts:</a:t>
            </a:r>
          </a:p>
          <a:p>
            <a:pPr lvl="1"/>
            <a:r>
              <a:rPr lang="en-IN" dirty="0"/>
              <a:t>All functions of the service is created as an interface with an attribute </a:t>
            </a:r>
            <a:r>
              <a:rPr lang="en-IN" dirty="0" err="1"/>
              <a:t>ServiceContract</a:t>
            </a:r>
            <a:r>
              <a:rPr lang="en-IN" dirty="0"/>
              <a:t>.</a:t>
            </a:r>
          </a:p>
          <a:p>
            <a:pPr lvl="1"/>
            <a:r>
              <a:rPr lang="en-IN" dirty="0"/>
              <a:t>Functions are exposed as Interface objects. </a:t>
            </a:r>
          </a:p>
          <a:p>
            <a:r>
              <a:rPr lang="en-IN" dirty="0" err="1"/>
              <a:t>DataContracts</a:t>
            </a:r>
            <a:r>
              <a:rPr lang="en-IN" dirty="0"/>
              <a:t>:</a:t>
            </a:r>
          </a:p>
          <a:p>
            <a:pPr lvl="1"/>
            <a:r>
              <a:rPr lang="en-IN" dirty="0"/>
              <a:t>Any User defined types used in the functions of the Service will be defined with attribute </a:t>
            </a:r>
            <a:r>
              <a:rPr lang="en-IN" dirty="0" err="1"/>
              <a:t>DataContract</a:t>
            </a:r>
            <a:endParaRPr lang="en-IN" dirty="0"/>
          </a:p>
          <a:p>
            <a:pPr lvl="1"/>
            <a:r>
              <a:rPr lang="en-IN" dirty="0"/>
              <a:t>Usually </a:t>
            </a:r>
            <a:r>
              <a:rPr lang="en-IN" dirty="0" err="1"/>
              <a:t>DataContracts</a:t>
            </a:r>
            <a:r>
              <a:rPr lang="en-IN" dirty="0"/>
              <a:t> are defined for Entity Classes which are classes with only properties in them.</a:t>
            </a:r>
          </a:p>
          <a:p>
            <a:pPr lvl="1"/>
            <a:r>
              <a:rPr lang="en-IN" dirty="0"/>
              <a:t>Every Property of the </a:t>
            </a:r>
            <a:r>
              <a:rPr lang="en-IN" dirty="0" err="1"/>
              <a:t>DataContract</a:t>
            </a:r>
            <a:r>
              <a:rPr lang="en-IN" dirty="0"/>
              <a:t> class will have </a:t>
            </a:r>
            <a:r>
              <a:rPr lang="en-IN" dirty="0" err="1"/>
              <a:t>DataMember</a:t>
            </a:r>
            <a:r>
              <a:rPr lang="en-IN" dirty="0"/>
              <a:t> Attribute. </a:t>
            </a:r>
          </a:p>
          <a:p>
            <a:r>
              <a:rPr lang="en-IN" dirty="0" err="1"/>
              <a:t>OperationContracts</a:t>
            </a:r>
            <a:endParaRPr lang="en-IN" dirty="0"/>
          </a:p>
          <a:p>
            <a:pPr lvl="1"/>
            <a:r>
              <a:rPr lang="en-IN" dirty="0"/>
              <a:t>Functions of the Service Contract is defined with attribute called </a:t>
            </a:r>
            <a:r>
              <a:rPr lang="en-IN" dirty="0" err="1"/>
              <a:t>OperationContract</a:t>
            </a:r>
            <a:r>
              <a:rPr lang="en-IN" dirty="0"/>
              <a:t>. </a:t>
            </a:r>
          </a:p>
          <a:p>
            <a:r>
              <a:rPr lang="en-IN" dirty="0" err="1"/>
              <a:t>FaultContracts</a:t>
            </a:r>
            <a:r>
              <a:rPr lang="en-IN" dirty="0"/>
              <a:t>:</a:t>
            </a:r>
          </a:p>
          <a:p>
            <a:pPr lvl="1"/>
            <a:r>
              <a:rPr lang="en-IN" dirty="0"/>
              <a:t>Exceptions raised by UR Operations will be shown as </a:t>
            </a:r>
            <a:r>
              <a:rPr lang="en-IN" dirty="0" err="1"/>
              <a:t>FaultContracts</a:t>
            </a:r>
            <a:r>
              <a:rPr lang="en-IN" dirty="0"/>
              <a:t>. </a:t>
            </a:r>
          </a:p>
          <a:p>
            <a:r>
              <a:rPr lang="en-IN" dirty="0"/>
              <a:t>All the Operations of the Service Contract interface is implemented by UR Service class. </a:t>
            </a:r>
          </a:p>
        </p:txBody>
      </p:sp>
    </p:spTree>
    <p:extLst>
      <p:ext uri="{BB962C8B-B14F-4D97-AF65-F5344CB8AC3E}">
        <p14:creationId xmlns:p14="http://schemas.microsoft.com/office/powerpoint/2010/main" val="2203068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8CDD-69B9-4E72-919F-9C349568D493}"/>
              </a:ext>
            </a:extLst>
          </p:cNvPr>
          <p:cNvSpPr>
            <a:spLocks noGrp="1"/>
          </p:cNvSpPr>
          <p:nvPr>
            <p:ph type="title"/>
          </p:nvPr>
        </p:nvSpPr>
        <p:spPr/>
        <p:txBody>
          <a:bodyPr/>
          <a:lstStyle/>
          <a:p>
            <a:r>
              <a:rPr lang="en-IN" dirty="0"/>
              <a:t>WCF Configuration</a:t>
            </a:r>
          </a:p>
        </p:txBody>
      </p:sp>
      <p:sp>
        <p:nvSpPr>
          <p:cNvPr id="3" name="Content Placeholder 2">
            <a:extLst>
              <a:ext uri="{FF2B5EF4-FFF2-40B4-BE49-F238E27FC236}">
                <a16:creationId xmlns:a16="http://schemas.microsoft.com/office/drawing/2014/main" id="{CD8295DE-A71A-4839-8A07-AC28B57A1C3A}"/>
              </a:ext>
            </a:extLst>
          </p:cNvPr>
          <p:cNvSpPr>
            <a:spLocks noGrp="1"/>
          </p:cNvSpPr>
          <p:nvPr>
            <p:ph idx="1"/>
          </p:nvPr>
        </p:nvSpPr>
        <p:spPr/>
        <p:txBody>
          <a:bodyPr/>
          <a:lstStyle/>
          <a:p>
            <a:r>
              <a:rPr lang="en-IN" dirty="0"/>
              <a:t>Services are exposed thro Configuration file(</a:t>
            </a:r>
            <a:r>
              <a:rPr lang="en-IN" dirty="0" err="1"/>
              <a:t>App.Config</a:t>
            </a:r>
            <a:r>
              <a:rPr lang="en-IN" dirty="0"/>
              <a:t>).</a:t>
            </a:r>
          </a:p>
          <a:p>
            <a:r>
              <a:rPr lang="en-IN" dirty="0"/>
              <a:t>Services will have endpoints thro’ which UR Services are accessible to UR Clients. </a:t>
            </a:r>
          </a:p>
          <a:p>
            <a:r>
              <a:rPr lang="en-IN" dirty="0"/>
              <a:t>ABCs of End Points:</a:t>
            </a:r>
          </a:p>
          <a:p>
            <a:pPr lvl="1"/>
            <a:r>
              <a:rPr lang="en-IN" dirty="0"/>
              <a:t>Address: The Location in the form of </a:t>
            </a:r>
            <a:r>
              <a:rPr lang="en-IN" dirty="0" err="1"/>
              <a:t>IPAddress</a:t>
            </a:r>
            <a:r>
              <a:rPr lang="en-IN" dirty="0"/>
              <a:t> to locate the Services within the network.</a:t>
            </a:r>
          </a:p>
          <a:p>
            <a:pPr lvl="1"/>
            <a:r>
              <a:rPr lang="en-IN" dirty="0"/>
              <a:t>: Protocol thro which the services are exposed. </a:t>
            </a:r>
          </a:p>
          <a:p>
            <a:pPr lvl="1"/>
            <a:r>
              <a:rPr lang="en-IN" dirty="0"/>
              <a:t>Contract: Specifies the Service Contract available thro this End point. </a:t>
            </a:r>
          </a:p>
          <a:p>
            <a:r>
              <a:rPr lang="en-IN" dirty="0" err="1"/>
              <a:t>MexBinding</a:t>
            </a:r>
            <a:r>
              <a:rPr lang="en-IN" dirty="0"/>
              <a:t>: All WCF services will provide the metadata information about the service thro Mex Binding. Every service must provide this end point along with the regular endpoints thro’ which services are exposed. </a:t>
            </a:r>
          </a:p>
          <a:p>
            <a:r>
              <a:rPr lang="en-IN" dirty="0"/>
              <a:t>NOTE: A Service can expose its Service Contracts with more than one end points. </a:t>
            </a:r>
          </a:p>
        </p:txBody>
      </p:sp>
    </p:spTree>
    <p:extLst>
      <p:ext uri="{BB962C8B-B14F-4D97-AF65-F5344CB8AC3E}">
        <p14:creationId xmlns:p14="http://schemas.microsoft.com/office/powerpoint/2010/main" val="919572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32C8-5332-4FC4-BF83-218DA13E61FB}"/>
              </a:ext>
            </a:extLst>
          </p:cNvPr>
          <p:cNvSpPr>
            <a:spLocks noGrp="1"/>
          </p:cNvSpPr>
          <p:nvPr>
            <p:ph type="title"/>
          </p:nvPr>
        </p:nvSpPr>
        <p:spPr/>
        <p:txBody>
          <a:bodyPr/>
          <a:lstStyle/>
          <a:p>
            <a:r>
              <a:rPr lang="en-IN" dirty="0"/>
              <a:t>How WCF is implemented?</a:t>
            </a:r>
          </a:p>
        </p:txBody>
      </p:sp>
      <p:sp>
        <p:nvSpPr>
          <p:cNvPr id="3" name="Content Placeholder 2">
            <a:extLst>
              <a:ext uri="{FF2B5EF4-FFF2-40B4-BE49-F238E27FC236}">
                <a16:creationId xmlns:a16="http://schemas.microsoft.com/office/drawing/2014/main" id="{7A3DE91B-2B3B-4DF7-8D49-0066D9AF63CA}"/>
              </a:ext>
            </a:extLst>
          </p:cNvPr>
          <p:cNvSpPr>
            <a:spLocks noGrp="1"/>
          </p:cNvSpPr>
          <p:nvPr>
            <p:ph idx="1"/>
          </p:nvPr>
        </p:nvSpPr>
        <p:spPr/>
        <p:txBody>
          <a:bodyPr/>
          <a:lstStyle/>
          <a:p>
            <a:r>
              <a:rPr lang="en-IN" dirty="0"/>
              <a:t>WCF is implemented in 4 ways:</a:t>
            </a:r>
          </a:p>
          <a:p>
            <a:pPr lvl="1"/>
            <a:r>
              <a:rPr lang="en-IN" dirty="0"/>
              <a:t>Service Library</a:t>
            </a:r>
          </a:p>
          <a:p>
            <a:pPr lvl="1"/>
            <a:r>
              <a:rPr lang="en-IN" dirty="0"/>
              <a:t>Service Application</a:t>
            </a:r>
          </a:p>
          <a:p>
            <a:pPr lvl="1"/>
            <a:r>
              <a:rPr lang="en-IN" dirty="0"/>
              <a:t>Self Hosting Application</a:t>
            </a:r>
          </a:p>
          <a:p>
            <a:pPr lvl="1"/>
            <a:r>
              <a:rPr lang="en-IN" dirty="0"/>
              <a:t>IIS</a:t>
            </a:r>
          </a:p>
          <a:p>
            <a:r>
              <a:rPr lang="en-IN" dirty="0"/>
              <a:t>Service Library and Application use a Windows service called WAS(Windows Activation Services) for hosting the service. </a:t>
            </a:r>
          </a:p>
          <a:p>
            <a:r>
              <a:rPr lang="en-IN" dirty="0"/>
              <a:t>Self Hosting Apps are created as .NET Console or other kind of Apps where WCF is implemented and exposed. </a:t>
            </a:r>
          </a:p>
          <a:p>
            <a:r>
              <a:rPr lang="en-IN" dirty="0"/>
              <a:t>IIS is where most of the real time WCF Apps are developed which allows to host the services inside IIS, the Web Server of .NET Apps. </a:t>
            </a:r>
          </a:p>
        </p:txBody>
      </p:sp>
    </p:spTree>
    <p:extLst>
      <p:ext uri="{BB962C8B-B14F-4D97-AF65-F5344CB8AC3E}">
        <p14:creationId xmlns:p14="http://schemas.microsoft.com/office/powerpoint/2010/main" val="590801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BA6A-7428-44EC-89E8-F6FEB2C4268B}"/>
              </a:ext>
            </a:extLst>
          </p:cNvPr>
          <p:cNvSpPr>
            <a:spLocks noGrp="1"/>
          </p:cNvSpPr>
          <p:nvPr>
            <p:ph type="title"/>
          </p:nvPr>
        </p:nvSpPr>
        <p:spPr/>
        <p:txBody>
          <a:bodyPr/>
          <a:lstStyle/>
          <a:p>
            <a:r>
              <a:rPr lang="en-IN" dirty="0"/>
              <a:t>How to consume WCF Components?</a:t>
            </a:r>
          </a:p>
        </p:txBody>
      </p:sp>
      <p:sp>
        <p:nvSpPr>
          <p:cNvPr id="3" name="Content Placeholder 2">
            <a:extLst>
              <a:ext uri="{FF2B5EF4-FFF2-40B4-BE49-F238E27FC236}">
                <a16:creationId xmlns:a16="http://schemas.microsoft.com/office/drawing/2014/main" id="{D5ADF9E9-25C3-4616-955F-9A6CCCE5FFD0}"/>
              </a:ext>
            </a:extLst>
          </p:cNvPr>
          <p:cNvSpPr>
            <a:spLocks noGrp="1"/>
          </p:cNvSpPr>
          <p:nvPr>
            <p:ph idx="1"/>
          </p:nvPr>
        </p:nvSpPr>
        <p:spPr/>
        <p:txBody>
          <a:bodyPr/>
          <a:lstStyle/>
          <a:p>
            <a:r>
              <a:rPr lang="en-IN" dirty="0"/>
              <a:t>Service Reference. </a:t>
            </a:r>
          </a:p>
          <a:p>
            <a:r>
              <a:rPr lang="en-IN" dirty="0" err="1"/>
              <a:t>MexHttpBinding</a:t>
            </a:r>
            <a:r>
              <a:rPr lang="en-IN" dirty="0"/>
              <a:t> will create the Proxy Classes for consuming the WCF Components. </a:t>
            </a:r>
          </a:p>
          <a:p>
            <a:r>
              <a:rPr lang="en-IN" dirty="0"/>
              <a:t>We add the service reference, create the proxy objects thro which we call the Service Methods. </a:t>
            </a:r>
          </a:p>
        </p:txBody>
      </p:sp>
    </p:spTree>
    <p:extLst>
      <p:ext uri="{BB962C8B-B14F-4D97-AF65-F5344CB8AC3E}">
        <p14:creationId xmlns:p14="http://schemas.microsoft.com/office/powerpoint/2010/main" val="2602326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712D-A8A6-4A44-BF4D-A906FB9FBB52}"/>
              </a:ext>
            </a:extLst>
          </p:cNvPr>
          <p:cNvSpPr>
            <a:spLocks noGrp="1"/>
          </p:cNvSpPr>
          <p:nvPr>
            <p:ph type="title"/>
          </p:nvPr>
        </p:nvSpPr>
        <p:spPr/>
        <p:txBody>
          <a:bodyPr/>
          <a:lstStyle/>
          <a:p>
            <a:r>
              <a:rPr lang="en-IN" dirty="0"/>
              <a:t>Web API	</a:t>
            </a:r>
          </a:p>
        </p:txBody>
      </p:sp>
      <p:sp>
        <p:nvSpPr>
          <p:cNvPr id="3" name="Content Placeholder 2">
            <a:extLst>
              <a:ext uri="{FF2B5EF4-FFF2-40B4-BE49-F238E27FC236}">
                <a16:creationId xmlns:a16="http://schemas.microsoft.com/office/drawing/2014/main" id="{2633247F-0EF6-4025-AEA1-373A756A00CA}"/>
              </a:ext>
            </a:extLst>
          </p:cNvPr>
          <p:cNvSpPr>
            <a:spLocks noGrp="1"/>
          </p:cNvSpPr>
          <p:nvPr>
            <p:ph idx="1"/>
          </p:nvPr>
        </p:nvSpPr>
        <p:spPr/>
        <p:txBody>
          <a:bodyPr/>
          <a:lstStyle/>
          <a:p>
            <a:r>
              <a:rPr lang="en-IN" dirty="0"/>
              <a:t>Allowing Functions access thro HTTP Verbs: GET, PUT, POST, DELETE.</a:t>
            </a:r>
          </a:p>
          <a:p>
            <a:r>
              <a:rPr lang="en-IN" dirty="0"/>
              <a:t>Suited for Web centric JS Applications which don’t have APIs to perform IO Operations. </a:t>
            </a:r>
          </a:p>
          <a:p>
            <a:r>
              <a:rPr lang="en-IN" dirty="0"/>
              <a:t>Server side Scripting Apps will expose the Functions as REST Services. In .NET REST Services are implementing using Web API. </a:t>
            </a:r>
          </a:p>
          <a:p>
            <a:r>
              <a:rPr lang="en-IN" dirty="0"/>
              <a:t>JS Applications will use HTTP with Ajax(Asynchronous JS and XML) to make calls these APIs and get the data. This data is used in the Applications. </a:t>
            </a:r>
          </a:p>
          <a:p>
            <a:r>
              <a:rPr lang="en-IN" dirty="0"/>
              <a:t>Web API development in .NET is similar to ASP.NET Web Application development. </a:t>
            </a:r>
          </a:p>
          <a:p>
            <a:r>
              <a:rPr lang="en-IN" dirty="0"/>
              <a:t>The </a:t>
            </a:r>
            <a:r>
              <a:rPr lang="en-IN" dirty="0" err="1"/>
              <a:t>PipeLine</a:t>
            </a:r>
            <a:r>
              <a:rPr lang="en-IN" dirty="0"/>
              <a:t> for executing Web API inside the IIS is similar to that of MVC and ASP.NET Web forms. </a:t>
            </a:r>
          </a:p>
          <a:p>
            <a:r>
              <a:rPr lang="en-IN" dirty="0"/>
              <a:t>All Controllers of Web API are classes derived from </a:t>
            </a:r>
            <a:r>
              <a:rPr lang="en-IN" dirty="0" err="1"/>
              <a:t>System.Web.Http.ApiController</a:t>
            </a:r>
            <a:r>
              <a:rPr lang="en-IN" dirty="0"/>
              <a:t>. 	</a:t>
            </a:r>
          </a:p>
          <a:p>
            <a:endParaRPr lang="en-IN" dirty="0"/>
          </a:p>
        </p:txBody>
      </p:sp>
    </p:spTree>
    <p:extLst>
      <p:ext uri="{BB962C8B-B14F-4D97-AF65-F5344CB8AC3E}">
        <p14:creationId xmlns:p14="http://schemas.microsoft.com/office/powerpoint/2010/main" val="2688675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0526-3BF3-4E4B-8A5A-9EE6D94B03E5}"/>
              </a:ext>
            </a:extLst>
          </p:cNvPr>
          <p:cNvSpPr>
            <a:spLocks noGrp="1"/>
          </p:cNvSpPr>
          <p:nvPr>
            <p:ph type="title"/>
          </p:nvPr>
        </p:nvSpPr>
        <p:spPr/>
        <p:txBody>
          <a:bodyPr/>
          <a:lstStyle/>
          <a:p>
            <a:r>
              <a:rPr lang="en-IN" dirty="0"/>
              <a:t>Unit Testing in C#</a:t>
            </a:r>
          </a:p>
        </p:txBody>
      </p:sp>
      <p:sp>
        <p:nvSpPr>
          <p:cNvPr id="3" name="Content Placeholder 2">
            <a:extLst>
              <a:ext uri="{FF2B5EF4-FFF2-40B4-BE49-F238E27FC236}">
                <a16:creationId xmlns:a16="http://schemas.microsoft.com/office/drawing/2014/main" id="{5C34AFF5-1033-4EFA-B287-56261F436DC9}"/>
              </a:ext>
            </a:extLst>
          </p:cNvPr>
          <p:cNvSpPr>
            <a:spLocks noGrp="1"/>
          </p:cNvSpPr>
          <p:nvPr>
            <p:ph idx="1"/>
          </p:nvPr>
        </p:nvSpPr>
        <p:spPr/>
        <p:txBody>
          <a:bodyPr/>
          <a:lstStyle/>
          <a:p>
            <a:r>
              <a:rPr lang="en-IN" dirty="0"/>
              <a:t>Allows to create Testing features to UR Code. </a:t>
            </a:r>
          </a:p>
          <a:p>
            <a:r>
              <a:rPr lang="en-IN" dirty="0"/>
              <a:t>UR code only will be tested. </a:t>
            </a:r>
          </a:p>
          <a:p>
            <a:r>
              <a:rPr lang="en-IN" dirty="0"/>
              <a:t>Code is divided into Units and each unit is tested using Testing Framework. </a:t>
            </a:r>
          </a:p>
          <a:p>
            <a:r>
              <a:rPr lang="en-IN" dirty="0"/>
              <a:t>Attributes are used to define the Test cases.</a:t>
            </a:r>
          </a:p>
          <a:p>
            <a:r>
              <a:rPr lang="en-IN" dirty="0"/>
              <a:t>A Class that contains Unit tests is called as Test Class which has an attribute called </a:t>
            </a:r>
            <a:r>
              <a:rPr lang="en-IN" dirty="0" err="1"/>
              <a:t>TestClass</a:t>
            </a:r>
            <a:endParaRPr lang="en-IN" dirty="0"/>
          </a:p>
          <a:p>
            <a:r>
              <a:rPr lang="en-IN" dirty="0"/>
              <a:t>Every Testing method will have attribute called </a:t>
            </a:r>
            <a:r>
              <a:rPr lang="en-IN" dirty="0" err="1"/>
              <a:t>TestMethod</a:t>
            </a:r>
            <a:r>
              <a:rPr lang="en-IN" dirty="0"/>
              <a:t>. </a:t>
            </a:r>
          </a:p>
          <a:p>
            <a:r>
              <a:rPr lang="en-IN" dirty="0"/>
              <a:t>Test Methods are void methods with no </a:t>
            </a:r>
            <a:r>
              <a:rPr lang="en-IN" dirty="0" err="1"/>
              <a:t>args</a:t>
            </a:r>
            <a:r>
              <a:rPr lang="en-IN" dirty="0"/>
              <a:t>. They are automated to be invoked with no </a:t>
            </a:r>
            <a:r>
              <a:rPr lang="en-IN" dirty="0" err="1"/>
              <a:t>args</a:t>
            </a:r>
            <a:r>
              <a:rPr lang="en-IN" dirty="0"/>
              <a:t> and no return values.</a:t>
            </a:r>
          </a:p>
          <a:p>
            <a:r>
              <a:rPr lang="en-IN"/>
              <a:t>Example. </a:t>
            </a:r>
          </a:p>
          <a:p>
            <a:endParaRPr lang="en-IN" dirty="0"/>
          </a:p>
        </p:txBody>
      </p:sp>
    </p:spTree>
    <p:extLst>
      <p:ext uri="{BB962C8B-B14F-4D97-AF65-F5344CB8AC3E}">
        <p14:creationId xmlns:p14="http://schemas.microsoft.com/office/powerpoint/2010/main" val="239043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FADC-8794-47E7-8581-F342F8D40BAF}"/>
              </a:ext>
            </a:extLst>
          </p:cNvPr>
          <p:cNvSpPr>
            <a:spLocks noGrp="1"/>
          </p:cNvSpPr>
          <p:nvPr>
            <p:ph type="title"/>
          </p:nvPr>
        </p:nvSpPr>
        <p:spPr/>
        <p:txBody>
          <a:bodyPr/>
          <a:lstStyle/>
          <a:p>
            <a:r>
              <a:rPr lang="en-IN" dirty="0" err="1"/>
              <a:t>System.Object</a:t>
            </a:r>
            <a:endParaRPr lang="en-IN" dirty="0"/>
          </a:p>
        </p:txBody>
      </p:sp>
      <p:sp>
        <p:nvSpPr>
          <p:cNvPr id="3" name="Content Placeholder 2">
            <a:extLst>
              <a:ext uri="{FF2B5EF4-FFF2-40B4-BE49-F238E27FC236}">
                <a16:creationId xmlns:a16="http://schemas.microsoft.com/office/drawing/2014/main" id="{84D336F1-FF73-4D7F-A3A2-20563CB92814}"/>
              </a:ext>
            </a:extLst>
          </p:cNvPr>
          <p:cNvSpPr>
            <a:spLocks noGrp="1"/>
          </p:cNvSpPr>
          <p:nvPr>
            <p:ph idx="1"/>
          </p:nvPr>
        </p:nvSpPr>
        <p:spPr/>
        <p:txBody>
          <a:bodyPr/>
          <a:lstStyle/>
          <a:p>
            <a:r>
              <a:rPr lang="en-IN" dirty="0"/>
              <a:t>Everything is object. </a:t>
            </a:r>
          </a:p>
          <a:p>
            <a:r>
              <a:rPr lang="en-IN" dirty="0"/>
              <a:t>Object is reference type.</a:t>
            </a:r>
          </a:p>
          <a:p>
            <a:r>
              <a:rPr lang="en-IN" dirty="0"/>
              <a:t>Boxing and Unboxing. </a:t>
            </a:r>
          </a:p>
          <a:p>
            <a:r>
              <a:rPr lang="en-IN" dirty="0"/>
              <a:t>Gives a common set of operations that can done on any type in C#. </a:t>
            </a:r>
          </a:p>
          <a:p>
            <a:r>
              <a:rPr lang="en-IN" dirty="0" err="1"/>
              <a:t>ToString</a:t>
            </a:r>
            <a:r>
              <a:rPr lang="en-IN" dirty="0"/>
              <a:t>: Converting the value to String version. </a:t>
            </a:r>
          </a:p>
          <a:p>
            <a:r>
              <a:rPr lang="en-IN" dirty="0"/>
              <a:t>Equals: Logical Equivalence of 2 objects of the same type. </a:t>
            </a:r>
          </a:p>
          <a:p>
            <a:r>
              <a:rPr lang="en-IN" dirty="0" err="1"/>
              <a:t>GetHashCode</a:t>
            </a:r>
            <a:r>
              <a:rPr lang="en-IN" dirty="0"/>
              <a:t>: Gets the Identity of the object</a:t>
            </a:r>
          </a:p>
          <a:p>
            <a:r>
              <a:rPr lang="en-IN" dirty="0" err="1"/>
              <a:t>GetType</a:t>
            </a:r>
            <a:r>
              <a:rPr lang="en-IN" dirty="0"/>
              <a:t>: Gets the Type Information of the variable. </a:t>
            </a:r>
          </a:p>
        </p:txBody>
      </p:sp>
    </p:spTree>
    <p:extLst>
      <p:ext uri="{BB962C8B-B14F-4D97-AF65-F5344CB8AC3E}">
        <p14:creationId xmlns:p14="http://schemas.microsoft.com/office/powerpoint/2010/main" val="1625685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434B-C4BD-44F0-B316-D60010DD08AE}"/>
              </a:ext>
            </a:extLst>
          </p:cNvPr>
          <p:cNvSpPr>
            <a:spLocks noGrp="1"/>
          </p:cNvSpPr>
          <p:nvPr>
            <p:ph type="title"/>
          </p:nvPr>
        </p:nvSpPr>
        <p:spPr/>
        <p:txBody>
          <a:bodyPr/>
          <a:lstStyle/>
          <a:p>
            <a:r>
              <a:rPr lang="en-IN" dirty="0"/>
              <a:t>Classes and Objects.</a:t>
            </a:r>
          </a:p>
        </p:txBody>
      </p:sp>
      <p:sp>
        <p:nvSpPr>
          <p:cNvPr id="3" name="Content Placeholder 2">
            <a:extLst>
              <a:ext uri="{FF2B5EF4-FFF2-40B4-BE49-F238E27FC236}">
                <a16:creationId xmlns:a16="http://schemas.microsoft.com/office/drawing/2014/main" id="{110A4C85-EE98-4BFD-A309-3295F1D803C4}"/>
              </a:ext>
            </a:extLst>
          </p:cNvPr>
          <p:cNvSpPr>
            <a:spLocks noGrp="1"/>
          </p:cNvSpPr>
          <p:nvPr>
            <p:ph idx="1"/>
          </p:nvPr>
        </p:nvSpPr>
        <p:spPr>
          <a:xfrm>
            <a:off x="838199" y="1430767"/>
            <a:ext cx="10833847" cy="5062108"/>
          </a:xfrm>
        </p:spPr>
        <p:txBody>
          <a:bodyPr>
            <a:normAutofit/>
          </a:bodyPr>
          <a:lstStyle/>
          <a:p>
            <a:r>
              <a:rPr lang="en-IN" dirty="0"/>
              <a:t>User defined Reference types. </a:t>
            </a:r>
          </a:p>
          <a:p>
            <a:r>
              <a:rPr lang="en-IN" dirty="0"/>
              <a:t>Composition of data and functions</a:t>
            </a:r>
          </a:p>
          <a:p>
            <a:r>
              <a:rPr lang="en-IN" dirty="0"/>
              <a:t>Static and Non Static Functions. </a:t>
            </a:r>
          </a:p>
          <a:p>
            <a:r>
              <a:rPr lang="en-IN" dirty="0"/>
              <a:t>Static are like global functions invoked thro Class Name.</a:t>
            </a:r>
          </a:p>
          <a:p>
            <a:r>
              <a:rPr lang="en-IN" dirty="0"/>
              <a:t>Instance are reference type variables that hold the data for itself.</a:t>
            </a:r>
          </a:p>
          <a:p>
            <a:r>
              <a:rPr lang="en-IN" dirty="0"/>
              <a:t>Static members cannot call non static members in them without object.</a:t>
            </a:r>
          </a:p>
          <a:p>
            <a:r>
              <a:rPr lang="en-IN" dirty="0"/>
              <a:t>Static members are initialized before the object of the class is created. </a:t>
            </a:r>
          </a:p>
          <a:p>
            <a:r>
              <a:rPr lang="en-IN" dirty="0"/>
              <a:t>Static Constructors are used to initialize static members. </a:t>
            </a:r>
          </a:p>
          <a:p>
            <a:r>
              <a:rPr lang="en-IN" dirty="0"/>
              <a:t>Instance Constructors are used to set values for the instance members before  use.  </a:t>
            </a:r>
          </a:p>
        </p:txBody>
      </p:sp>
    </p:spTree>
    <p:extLst>
      <p:ext uri="{BB962C8B-B14F-4D97-AF65-F5344CB8AC3E}">
        <p14:creationId xmlns:p14="http://schemas.microsoft.com/office/powerpoint/2010/main" val="1460849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1AE2-9803-4039-9F11-CFFCB20AD700}"/>
              </a:ext>
            </a:extLst>
          </p:cNvPr>
          <p:cNvSpPr>
            <a:spLocks noGrp="1"/>
          </p:cNvSpPr>
          <p:nvPr>
            <p:ph type="title"/>
          </p:nvPr>
        </p:nvSpPr>
        <p:spPr/>
        <p:txBody>
          <a:bodyPr/>
          <a:lstStyle/>
          <a:p>
            <a:r>
              <a:rPr lang="en-IN" dirty="0"/>
              <a:t>ADO.NET</a:t>
            </a:r>
          </a:p>
        </p:txBody>
      </p:sp>
      <p:sp>
        <p:nvSpPr>
          <p:cNvPr id="3" name="Content Placeholder 2">
            <a:extLst>
              <a:ext uri="{FF2B5EF4-FFF2-40B4-BE49-F238E27FC236}">
                <a16:creationId xmlns:a16="http://schemas.microsoft.com/office/drawing/2014/main" id="{A66F4402-CC74-4EA1-BE48-FF48B5AE9B4E}"/>
              </a:ext>
            </a:extLst>
          </p:cNvPr>
          <p:cNvSpPr>
            <a:spLocks noGrp="1"/>
          </p:cNvSpPr>
          <p:nvPr>
            <p:ph idx="1"/>
          </p:nvPr>
        </p:nvSpPr>
        <p:spPr/>
        <p:txBody>
          <a:bodyPr/>
          <a:lstStyle/>
          <a:p>
            <a:r>
              <a:rPr lang="en-IN" dirty="0"/>
              <a:t>Library to connect the databases using C# Applications.</a:t>
            </a:r>
          </a:p>
          <a:p>
            <a:r>
              <a:rPr lang="en-IN" dirty="0"/>
              <a:t>Databases are secured, robust and scalable with multiple users at a time. </a:t>
            </a:r>
          </a:p>
          <a:p>
            <a:r>
              <a:rPr lang="en-IN" dirty="0"/>
              <a:t>We create GUI or C# Apps to provide user interface to the databases and its data in the required format of Ur client. </a:t>
            </a:r>
          </a:p>
          <a:p>
            <a:r>
              <a:rPr lang="en-IN" dirty="0"/>
              <a:t>ADO.NET has lot of interfaces, classes that can be used to connect various kinds of databases . </a:t>
            </a:r>
          </a:p>
          <a:p>
            <a:endParaRPr lang="en-IN" dirty="0"/>
          </a:p>
        </p:txBody>
      </p:sp>
    </p:spTree>
    <p:extLst>
      <p:ext uri="{BB962C8B-B14F-4D97-AF65-F5344CB8AC3E}">
        <p14:creationId xmlns:p14="http://schemas.microsoft.com/office/powerpoint/2010/main" val="165751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codeproject.com/KB/database/DatabaseAcessWithAdoNet1/imageAdoNetModel.gif">
            <a:extLst>
              <a:ext uri="{FF2B5EF4-FFF2-40B4-BE49-F238E27FC236}">
                <a16:creationId xmlns:a16="http://schemas.microsoft.com/office/drawing/2014/main" id="{A286E6D2-C718-4B6A-8F1D-0ED24553C4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55001"/>
            <a:ext cx="9768840" cy="5766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13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FF8E-5D3E-4CEA-8282-FBAA08B7B4A6}"/>
              </a:ext>
            </a:extLst>
          </p:cNvPr>
          <p:cNvSpPr>
            <a:spLocks noGrp="1"/>
          </p:cNvSpPr>
          <p:nvPr>
            <p:ph type="title"/>
          </p:nvPr>
        </p:nvSpPr>
        <p:spPr/>
        <p:txBody>
          <a:bodyPr/>
          <a:lstStyle/>
          <a:p>
            <a:r>
              <a:rPr lang="en-IN" dirty="0"/>
              <a:t>Types of Connections</a:t>
            </a:r>
          </a:p>
        </p:txBody>
      </p:sp>
      <p:sp>
        <p:nvSpPr>
          <p:cNvPr id="3" name="Content Placeholder 2">
            <a:extLst>
              <a:ext uri="{FF2B5EF4-FFF2-40B4-BE49-F238E27FC236}">
                <a16:creationId xmlns:a16="http://schemas.microsoft.com/office/drawing/2014/main" id="{CB407858-DC79-4117-AE34-2A88955261D8}"/>
              </a:ext>
            </a:extLst>
          </p:cNvPr>
          <p:cNvSpPr>
            <a:spLocks noGrp="1"/>
          </p:cNvSpPr>
          <p:nvPr>
            <p:ph idx="1"/>
          </p:nvPr>
        </p:nvSpPr>
        <p:spPr/>
        <p:txBody>
          <a:bodyPr>
            <a:normAutofit/>
          </a:bodyPr>
          <a:lstStyle/>
          <a:p>
            <a:r>
              <a:rPr lang="en-IN" dirty="0"/>
              <a:t>Connected Model</a:t>
            </a:r>
          </a:p>
          <a:p>
            <a:pPr lvl="1"/>
            <a:r>
              <a:rPr lang="en-IN" dirty="0"/>
              <a:t>App will connect to the database using Connection object</a:t>
            </a:r>
          </a:p>
          <a:p>
            <a:pPr lvl="1"/>
            <a:r>
              <a:rPr lang="en-IN" dirty="0"/>
              <a:t>Commands will be passed thro the Connection. </a:t>
            </a:r>
          </a:p>
          <a:p>
            <a:pPr lvl="1"/>
            <a:r>
              <a:rPr lang="en-IN" dirty="0"/>
              <a:t>Data is manipulated into the Database</a:t>
            </a:r>
          </a:p>
          <a:p>
            <a:pPr lvl="1"/>
            <a:r>
              <a:rPr lang="en-IN" dirty="0"/>
              <a:t>Connection will be closed after the work is done. </a:t>
            </a:r>
          </a:p>
          <a:p>
            <a:pPr lvl="1"/>
            <a:r>
              <a:rPr lang="en-IN" dirty="0"/>
              <a:t>Live data but not scalable. </a:t>
            </a:r>
          </a:p>
        </p:txBody>
      </p:sp>
    </p:spTree>
    <p:extLst>
      <p:ext uri="{BB962C8B-B14F-4D97-AF65-F5344CB8AC3E}">
        <p14:creationId xmlns:p14="http://schemas.microsoft.com/office/powerpoint/2010/main" val="2119573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5988</TotalTime>
  <Words>4428</Words>
  <Application>Microsoft Office PowerPoint</Application>
  <PresentationFormat>Widescreen</PresentationFormat>
  <Paragraphs>413</Paragraphs>
  <Slides>46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Retrospect</vt:lpstr>
      <vt:lpstr>.NET Training</vt:lpstr>
      <vt:lpstr>Data types of C#</vt:lpstr>
      <vt:lpstr>Value types</vt:lpstr>
      <vt:lpstr>Common Operations</vt:lpstr>
      <vt:lpstr>System.Object</vt:lpstr>
      <vt:lpstr>Classes and Objects.</vt:lpstr>
      <vt:lpstr>ADO.NET</vt:lpstr>
      <vt:lpstr>PowerPoint Presentation</vt:lpstr>
      <vt:lpstr>Types of Connections</vt:lpstr>
      <vt:lpstr>Types of Connections</vt:lpstr>
      <vt:lpstr>Important Interfaces</vt:lpstr>
      <vt:lpstr>Namespaces of ADO.NET</vt:lpstr>
      <vt:lpstr>Important Classes</vt:lpstr>
      <vt:lpstr>xxxConnection</vt:lpstr>
      <vt:lpstr>xxxCommand</vt:lpstr>
      <vt:lpstr>Async Programming</vt:lpstr>
      <vt:lpstr>Delegates</vt:lpstr>
      <vt:lpstr>How to check the status of the Async function?</vt:lpstr>
      <vt:lpstr>Thread Class</vt:lpstr>
      <vt:lpstr>Thread Class</vt:lpstr>
      <vt:lpstr>Background Threads</vt:lpstr>
      <vt:lpstr>Thread Pool</vt:lpstr>
      <vt:lpstr>Thread Pool</vt:lpstr>
      <vt:lpstr>Reflection</vt:lpstr>
      <vt:lpstr>How it works?</vt:lpstr>
      <vt:lpstr>WPF and Entity Framework</vt:lpstr>
      <vt:lpstr>Architecture</vt:lpstr>
      <vt:lpstr>Architecture</vt:lpstr>
      <vt:lpstr>WPF features</vt:lpstr>
      <vt:lpstr>XAML</vt:lpstr>
      <vt:lpstr>Controls of WPF</vt:lpstr>
      <vt:lpstr>Entity Framework</vt:lpstr>
      <vt:lpstr>DataContext</vt:lpstr>
      <vt:lpstr>ASP.NET MVC.</vt:lpstr>
      <vt:lpstr>Model View Controller</vt:lpstr>
      <vt:lpstr>HTTP, HTML and Server Side Programming</vt:lpstr>
      <vt:lpstr>HTML</vt:lpstr>
      <vt:lpstr>Razor Syntax</vt:lpstr>
      <vt:lpstr>Service Oriented Architecture</vt:lpstr>
      <vt:lpstr>WCF vs. Web API</vt:lpstr>
      <vt:lpstr>WCF Components</vt:lpstr>
      <vt:lpstr>WCF Configuration</vt:lpstr>
      <vt:lpstr>How WCF is implemented?</vt:lpstr>
      <vt:lpstr>How to consume WCF Components?</vt:lpstr>
      <vt:lpstr>Web API </vt:lpstr>
      <vt:lpstr>Unit Testing in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Training</dc:title>
  <dc:creator>Phani Raj</dc:creator>
  <cp:lastModifiedBy>Phani Raj</cp:lastModifiedBy>
  <cp:revision>62</cp:revision>
  <dcterms:created xsi:type="dcterms:W3CDTF">2019-09-03T03:41:29Z</dcterms:created>
  <dcterms:modified xsi:type="dcterms:W3CDTF">2019-09-10T11:25:26Z</dcterms:modified>
</cp:coreProperties>
</file>