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643" autoAdjust="0"/>
  </p:normalViewPr>
  <p:slideViewPr>
    <p:cSldViewPr snapToGrid="0">
      <p:cViewPr varScale="1">
        <p:scale>
          <a:sx n="57" d="100"/>
          <a:sy n="57" d="100"/>
        </p:scale>
        <p:origin x="10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A4EBD-8F51-4D36-B90C-F3E6447C56D0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D72A9-C0CE-43A1-9096-42488F8CFF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081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D72A9-C0CE-43A1-9096-42488F8CFF7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128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The object-oriented paradigm took its shape from the initial concept of a new programming approach, while the interest in design and analysis methods came much later.</a:t>
            </a:r>
          </a:p>
          <a:p>
            <a:pPr marL="228600" indent="-228600">
              <a:buFont typeface="+mj-lt"/>
              <a:buAutoNum type="arabi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D72A9-C0CE-43A1-9096-42488F8CFF7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50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main difference between object-oriented analysis and other forms of analysis is that in an object-oriented approach, requirements are organized around objects, which integrate both data and functions. </a:t>
            </a:r>
          </a:p>
          <a:p>
            <a:r>
              <a:rPr lang="en-US" dirty="0"/>
              <a:t>They are modeled after real-world objects that the system interacts with. In traditional analysis methodologies, the two aspects - functions and data - are considered separately.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D72A9-C0CE-43A1-9096-42488F8CFF7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741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D72A9-C0CE-43A1-9096-42488F8CFF79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559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Objects can be modelled according to the needs of the application. An object may have a physical existence, like a customer, a car, etc.; or an intangible conceptual existence, like a project, a process, etc.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D72A9-C0CE-43A1-9096-42488F8CFF79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477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The constituents of a class are −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A set of attributes for the objects that are to be instantiated from the class. Generally, different objects of a class have some difference in the values of the attributes. Attributes are often referred as class data.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A set of operations that portray the behavior of the objects of the class. Operations are also referred as functions or methods.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D72A9-C0CE-43A1-9096-42488F8CFF79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841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D72A9-C0CE-43A1-9096-42488F8CFF79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813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D72A9-C0CE-43A1-9096-42488F8CFF79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086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2C7A-CA10-4BF9-ACDE-3BC22AED7CAD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6E41-180E-4D2D-B90F-A96DE8E83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233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2C7A-CA10-4BF9-ACDE-3BC22AED7CAD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6E41-180E-4D2D-B90F-A96DE8E83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66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2C7A-CA10-4BF9-ACDE-3BC22AED7CAD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6E41-180E-4D2D-B90F-A96DE8E83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45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2C7A-CA10-4BF9-ACDE-3BC22AED7CAD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6E41-180E-4D2D-B90F-A96DE8E83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058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2C7A-CA10-4BF9-ACDE-3BC22AED7CAD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6E41-180E-4D2D-B90F-A96DE8E83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824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2C7A-CA10-4BF9-ACDE-3BC22AED7CAD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6E41-180E-4D2D-B90F-A96DE8E83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480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2C7A-CA10-4BF9-ACDE-3BC22AED7CAD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6E41-180E-4D2D-B90F-A96DE8E831DC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580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2C7A-CA10-4BF9-ACDE-3BC22AED7CAD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6E41-180E-4D2D-B90F-A96DE8E83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956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2C7A-CA10-4BF9-ACDE-3BC22AED7CAD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6E41-180E-4D2D-B90F-A96DE8E83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09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2C7A-CA10-4BF9-ACDE-3BC22AED7CAD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6E41-180E-4D2D-B90F-A96DE8E83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477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EA52C7A-CA10-4BF9-ACDE-3BC22AED7CAD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6E41-180E-4D2D-B90F-A96DE8E83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02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EA52C7A-CA10-4BF9-ACDE-3BC22AED7CAD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40F6E41-180E-4D2D-B90F-A96DE8E83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37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9D4D4-5996-F7FE-F30F-01455BAC68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OOAD and UML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FF27B-9768-7E8F-2757-DB2E4FED3F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Phaniraj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6749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CBB71-A65C-354D-35E8-F78B22D86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A9776-5B37-C6D7-A305-DBE1BE9A5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A class represents a collection of objects having the same characteristic properties that exhibit common behavior.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It gives the blueprint or description of the objects that can be created from it.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Creation of an object as a member of a class is called instantiation.</a:t>
            </a:r>
          </a:p>
          <a:p>
            <a:r>
              <a:rPr lang="en-US" dirty="0">
                <a:solidFill>
                  <a:srgbClr val="000000"/>
                </a:solidFill>
                <a:latin typeface="Nunito" pitchFamily="2" charset="0"/>
              </a:rPr>
              <a:t>Similar to variables of a data type, class variables are called as objects.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7481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9E346-B581-1A0A-1715-33350FB4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Encapsulation and data hiding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4B9A2-3C2A-CB8A-337F-423D38275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26893"/>
            <a:ext cx="7729728" cy="4030385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rgbClr val="000000"/>
                </a:solidFill>
                <a:effectLst/>
              </a:rPr>
              <a:t>Encapsulation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is the process of binding both attributes and methods together within a class.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Through encapsulation, the internal details of a class can be hidden from outside.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It permits the elements of the class to be accessed from outside only through the interface provided by the class.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A class is designed such that its data (attributes) can be accessed only by its class methods and insulated from direct outside access.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This process of insulating an object’s data is called data hiding or information hiding.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0399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8EDB0-052F-8574-249D-4F335C48E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Message passing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45828-8E59-6127-9602-8617EFA86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Many a time, information or data has to be shared among the objects. </a:t>
            </a:r>
          </a:p>
          <a:p>
            <a:r>
              <a:rPr lang="en-US" dirty="0"/>
              <a:t>Objects in a system may communicate with each other using message passing.</a:t>
            </a:r>
          </a:p>
          <a:p>
            <a:r>
              <a:rPr lang="en-US" dirty="0"/>
              <a:t>Message passing between two objects is generally unidirectional.</a:t>
            </a:r>
          </a:p>
          <a:p>
            <a:r>
              <a:rPr lang="en-US" dirty="0"/>
              <a:t>Message passing enables all interactions between objects.</a:t>
            </a:r>
          </a:p>
          <a:p>
            <a:r>
              <a:rPr lang="en-US" dirty="0"/>
              <a:t>Message passing essentially involves invoking class methods.</a:t>
            </a:r>
          </a:p>
          <a:p>
            <a:r>
              <a:rPr lang="en-US" dirty="0"/>
              <a:t>Objects in different processes can be involved in message passing.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0180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92B4B-33FB-4284-45EF-33A550EF1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60EEC-EED3-C086-4F7D-87693108F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Inheritance is the mechanism that permits new classes to be created out of existing classes by extending and refining its capabilities. </a:t>
            </a:r>
          </a:p>
          <a:p>
            <a:r>
              <a:rPr lang="en-US" dirty="0"/>
              <a:t>The existing classes are called the </a:t>
            </a:r>
            <a:r>
              <a:rPr lang="en-US" b="1" u="sng" dirty="0"/>
              <a:t>base classes/parent classes/super-classes,</a:t>
            </a:r>
            <a:r>
              <a:rPr lang="en-US" dirty="0"/>
              <a:t> and the new classes are called the </a:t>
            </a:r>
            <a:r>
              <a:rPr lang="en-US" b="1" dirty="0"/>
              <a:t>derived classes/child classes/subclasses.</a:t>
            </a:r>
            <a:r>
              <a:rPr lang="en-US" dirty="0"/>
              <a:t> </a:t>
            </a:r>
          </a:p>
          <a:p>
            <a:r>
              <a:rPr lang="en-US" dirty="0"/>
              <a:t>The subclass can inherit or derive the attributes and methods of the super-class(es) provided that the super-class allows so. </a:t>
            </a:r>
          </a:p>
          <a:p>
            <a:r>
              <a:rPr lang="en-US" dirty="0"/>
              <a:t>Besides, the subclass may add its own attributes and methods and may modify any of the super-class methods. Inheritance defines an “is – a” relationship.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1056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EFBAC-D954-2738-A973-AD2523687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B32FF-598A-76DD-ECA6-B0A29FD88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818512"/>
          </a:xfrm>
        </p:spPr>
        <p:txBody>
          <a:bodyPr>
            <a:normAutofit/>
          </a:bodyPr>
          <a:lstStyle/>
          <a:p>
            <a:r>
              <a:rPr lang="en-US" b="1" dirty="0"/>
              <a:t>Single Inheritance</a:t>
            </a:r>
            <a:r>
              <a:rPr lang="en-US" dirty="0"/>
              <a:t> − A subclass derives from a single super-class.</a:t>
            </a:r>
          </a:p>
          <a:p>
            <a:r>
              <a:rPr lang="en-US" b="1" dirty="0"/>
              <a:t>Multiple Inheritance</a:t>
            </a:r>
            <a:r>
              <a:rPr lang="en-US" dirty="0"/>
              <a:t> − A subclass derives from more than one super-classes.</a:t>
            </a:r>
          </a:p>
          <a:p>
            <a:r>
              <a:rPr lang="en-US" b="1" dirty="0"/>
              <a:t>Multilevel Inheritance</a:t>
            </a:r>
            <a:r>
              <a:rPr lang="en-US" dirty="0"/>
              <a:t> − A subclass derives from a super-class which in turn is derived from another class and so on.</a:t>
            </a:r>
          </a:p>
          <a:p>
            <a:r>
              <a:rPr lang="en-US" b="1" dirty="0"/>
              <a:t>Hierarchical Inheritance</a:t>
            </a:r>
            <a:r>
              <a:rPr lang="en-US" dirty="0"/>
              <a:t> − A class has a number of subclasses each of which may have subsequent subclasses, continuing for a number of levels, so as to form a tree structure.</a:t>
            </a:r>
          </a:p>
          <a:p>
            <a:r>
              <a:rPr lang="en-US" b="1" dirty="0"/>
              <a:t>Hybrid Inheritance</a:t>
            </a:r>
            <a:r>
              <a:rPr lang="en-US" dirty="0"/>
              <a:t> − A combination of multiple and multilevel inheritance so as to form a lattice structure.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823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42422-67D8-620B-72AF-36BFDFFB2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C4B76-0656-5531-BD3B-F095549F0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Means the ability to take multiple forms.</a:t>
            </a:r>
          </a:p>
          <a:p>
            <a:r>
              <a:rPr lang="en-US" dirty="0"/>
              <a:t>Polymorphism implies using operations in different ways, depending upon the instance they are operating upon. </a:t>
            </a:r>
          </a:p>
          <a:p>
            <a:r>
              <a:rPr lang="en-US" dirty="0"/>
              <a:t>Polymorphism allows objects with different internal structures to have a common external interface. Polymorphism is particularly effective while implementing inheritance.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6631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E4BD9-CB9C-B450-CEA6-37B94411F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Generalization and specialization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9107C-52A4-3F45-D270-6D82E3346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generalization process, the common characteristics of classes are combined to form a class in a higher level of the hierarchy, i.e., subclasses are combined to form a generalized super-class. It represents an “is – a – kind – of” relationship.</a:t>
            </a:r>
          </a:p>
          <a:p>
            <a:r>
              <a:rPr lang="en-US" dirty="0"/>
              <a:t>Specialization is the reverse process of generalization. </a:t>
            </a:r>
          </a:p>
          <a:p>
            <a:r>
              <a:rPr lang="en-US" dirty="0"/>
              <a:t>The distinguishing features of groups of objects are used to form specialized classes from existing classes. </a:t>
            </a:r>
          </a:p>
          <a:p>
            <a:r>
              <a:rPr lang="en-US" dirty="0"/>
              <a:t>It can be said that the subclasses are the specialized versions of the super-class.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4D3BCC-157F-81DC-AF1A-714AA8BE9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137" y="2480426"/>
            <a:ext cx="7729727" cy="3154766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2856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4B94F-3FDB-F4C1-6898-B1CCF784E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association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80440-6BE8-B30E-2526-6352A1ABD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Association depicts the relationship between objects of one or more classes.</a:t>
            </a:r>
          </a:p>
          <a:p>
            <a:r>
              <a:rPr lang="en-US" dirty="0"/>
              <a:t>One–to–One − A single object of class A is associated with a single object of class B.</a:t>
            </a:r>
          </a:p>
          <a:p>
            <a:r>
              <a:rPr lang="en-US" dirty="0"/>
              <a:t>One–to–Many − A single object of class A is associated with many objects of class B.</a:t>
            </a:r>
          </a:p>
          <a:p>
            <a:r>
              <a:rPr lang="en-US" dirty="0"/>
              <a:t>Many–to–Many − An object of class A may be associated with many objects of class B and conversely an object of class B may be associated with many objects of class 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478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049A6-8A06-D5D7-E4D7-144CA86CE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Composition or aggregation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E68A0-090C-D85B-B11E-DAEAF68F5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Aggregation or composition is a relationship among classes by which a class can be made up of any combination of objects of other classes. </a:t>
            </a:r>
          </a:p>
          <a:p>
            <a:r>
              <a:rPr lang="en-US" dirty="0"/>
              <a:t>It allows objects to be placed directly within the body of other classes. Aggregation is referred to as a “part–of” or “has–a” relationship, with the ability to navigate from the whole to its parts. </a:t>
            </a:r>
          </a:p>
          <a:p>
            <a:r>
              <a:rPr lang="en-US" dirty="0"/>
              <a:t>An aggregate object is an object that is composed of one or more other objects.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2516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DD04-6A41-EEAB-F7BC-EFC512711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 of object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2D10C-6089-E812-C584-84D1138D3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604240" cy="3863117"/>
          </a:xfrm>
        </p:spPr>
        <p:txBody>
          <a:bodyPr>
            <a:normAutofit/>
          </a:bodyPr>
          <a:lstStyle/>
          <a:p>
            <a:r>
              <a:rPr lang="en-US" dirty="0"/>
              <a:t>The benefits of using the object model are −</a:t>
            </a:r>
          </a:p>
          <a:p>
            <a:pPr lvl="1"/>
            <a:r>
              <a:rPr lang="en-US" dirty="0"/>
              <a:t>It helps in faster development of software.</a:t>
            </a:r>
          </a:p>
          <a:p>
            <a:pPr lvl="1"/>
            <a:r>
              <a:rPr lang="en-US" dirty="0"/>
              <a:t>It is easy to maintain. Suppose a module develops an error, then a programmer can fix that particular module, while the other parts of the software are still up and running.</a:t>
            </a:r>
          </a:p>
          <a:p>
            <a:pPr lvl="1"/>
            <a:r>
              <a:rPr lang="en-US" dirty="0"/>
              <a:t>It supports relatively hassle-free upgrades.</a:t>
            </a:r>
          </a:p>
          <a:p>
            <a:pPr lvl="1"/>
            <a:r>
              <a:rPr lang="en-US" dirty="0"/>
              <a:t>It enables reuse of objects, designs, and functions.</a:t>
            </a:r>
          </a:p>
          <a:p>
            <a:pPr lvl="1"/>
            <a:r>
              <a:rPr lang="en-US" dirty="0"/>
              <a:t>It reduces development risks, particularly in integration of complex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9735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9BF56-CFDB-3D12-3347-D445F0132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Myself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03EED-9BF9-482A-E679-9E1AF19AF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PHANI RAJ B.N.</a:t>
            </a:r>
          </a:p>
          <a:p>
            <a:r>
              <a:rPr lang="en-IN" dirty="0"/>
              <a:t>Over 20 years of experience in the IT Industry</a:t>
            </a:r>
          </a:p>
          <a:p>
            <a:r>
              <a:rPr lang="en-IN" dirty="0"/>
              <a:t>Done projects on </a:t>
            </a:r>
            <a:r>
              <a:rPr lang="en-IN" dirty="0" err="1"/>
              <a:t>DotNET</a:t>
            </a:r>
            <a:r>
              <a:rPr lang="en-IN" dirty="0"/>
              <a:t>, Java, and PHP</a:t>
            </a:r>
          </a:p>
          <a:p>
            <a:r>
              <a:rPr lang="en-IN" dirty="0"/>
              <a:t>Has done trainings for over 100 companies. </a:t>
            </a:r>
          </a:p>
          <a:p>
            <a:r>
              <a:rPr lang="en-IN" dirty="0"/>
              <a:t>Major clients:</a:t>
            </a:r>
          </a:p>
          <a:p>
            <a:pPr lvl="1"/>
            <a:r>
              <a:rPr lang="en-IN" dirty="0"/>
              <a:t>Honeywell, Philips, ABB, Sharp Technologies. </a:t>
            </a:r>
          </a:p>
          <a:p>
            <a:pPr lvl="1"/>
            <a:r>
              <a:rPr lang="en-IN" dirty="0"/>
              <a:t>Wipro, Mindtree, Infosys, Happiest Minds, </a:t>
            </a:r>
          </a:p>
          <a:p>
            <a:pPr lvl="1"/>
            <a:r>
              <a:rPr lang="en-IN" dirty="0"/>
              <a:t>FAI, Starmark, </a:t>
            </a:r>
            <a:r>
              <a:rPr lang="en-IN" dirty="0" err="1"/>
              <a:t>Securiton</a:t>
            </a:r>
            <a:r>
              <a:rPr lang="en-IN" dirty="0"/>
              <a:t>, Kantar(AQ), </a:t>
            </a:r>
            <a:r>
              <a:rPr lang="en-IN" dirty="0" err="1"/>
              <a:t>Yokagawa</a:t>
            </a:r>
            <a:r>
              <a:rPr lang="en-IN" dirty="0"/>
              <a:t>.(Recent List). </a:t>
            </a:r>
          </a:p>
        </p:txBody>
      </p:sp>
    </p:spTree>
    <p:extLst>
      <p:ext uri="{BB962C8B-B14F-4D97-AF65-F5344CB8AC3E}">
        <p14:creationId xmlns:p14="http://schemas.microsoft.com/office/powerpoint/2010/main" val="2522706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5D149-C5E3-C3D4-7833-9B9580610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506D0-CD13-EE3E-C5E4-07E542ECE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purpose of OO analysis is identifying the objects for designing a system.</a:t>
            </a:r>
          </a:p>
          <a:p>
            <a:r>
              <a:rPr lang="en-US" dirty="0"/>
              <a:t>The analysis can also be done for an existing system.</a:t>
            </a:r>
          </a:p>
          <a:p>
            <a:r>
              <a:rPr lang="en-US" dirty="0"/>
              <a:t>The analysis can be more efficient if we can identify the objects. </a:t>
            </a:r>
          </a:p>
          <a:p>
            <a:r>
              <a:rPr lang="en-US" dirty="0"/>
              <a:t>Once we have identified the objects, their relationships are then identified, and the design is also produced.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534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C6AFE-EC8C-1143-8C38-974B57ED4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FD8B6-DEAE-FBD4-06D6-523D12973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purpose of OO is given below: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To identify the objects of a system.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To identify their relationships.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To make a design that is executable when the concepts of OO are employed.</a:t>
            </a:r>
          </a:p>
        </p:txBody>
      </p:sp>
    </p:spTree>
    <p:extLst>
      <p:ext uri="{BB962C8B-B14F-4D97-AF65-F5344CB8AC3E}">
        <p14:creationId xmlns:p14="http://schemas.microsoft.com/office/powerpoint/2010/main" val="2012702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CCDF0-2887-61D7-4E73-0A2F43D0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0F865-22B5-59D6-9BE7-3C778A48A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first object–oriented language was Simula (Simulation of real systems) that was developed in 1960 by researchers at the Norwegian Computing Center.</a:t>
            </a:r>
          </a:p>
          <a:p>
            <a:r>
              <a:rPr lang="en-US" dirty="0"/>
              <a:t>In 1970, Alan Kay and his research group at Xerox PARK created a personal computer named </a:t>
            </a:r>
            <a:r>
              <a:rPr lang="en-US" dirty="0" err="1"/>
              <a:t>Dynabook</a:t>
            </a:r>
            <a:r>
              <a:rPr lang="en-US" dirty="0"/>
              <a:t> and the first pure object-oriented programming language (OOPL) - Smalltalk, for programming the </a:t>
            </a:r>
            <a:r>
              <a:rPr lang="en-US" dirty="0" err="1"/>
              <a:t>Dynabook</a:t>
            </a:r>
            <a:r>
              <a:rPr lang="en-US" dirty="0"/>
              <a:t>.</a:t>
            </a:r>
          </a:p>
          <a:p>
            <a:r>
              <a:rPr lang="en-US" dirty="0"/>
              <a:t>In the 1980s, Grady </a:t>
            </a:r>
            <a:r>
              <a:rPr lang="en-US" dirty="0" err="1"/>
              <a:t>Booch</a:t>
            </a:r>
            <a:r>
              <a:rPr lang="en-US" dirty="0"/>
              <a:t> published a paper titled Object Oriented Design that mainly presented a design for the programming language, Ada. In the ensuing editions, he extended his ideas to a complete object–oriented design method.</a:t>
            </a:r>
          </a:p>
          <a:p>
            <a:r>
              <a:rPr lang="en-US" dirty="0"/>
              <a:t>In the 1990s, Coad incorporated behavioral ideas to object-oriented methods.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0822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738E-0659-FEAA-2377-0D0427BF9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Object-oriented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F6775-F1F2-5003-5F9B-F903F33DB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Object–Oriented Analysis (OOA) is the procedure of identifying software engineering requirements and developing software specifications in terms of a software system’s object model, which comprises of interacting objects.</a:t>
            </a:r>
          </a:p>
          <a:p>
            <a:r>
              <a:rPr lang="en-US" dirty="0"/>
              <a:t>The primary tasks in object-oriented analysis (OOA) are −</a:t>
            </a:r>
          </a:p>
          <a:p>
            <a:pPr lvl="1"/>
            <a:r>
              <a:rPr lang="en-US" dirty="0"/>
              <a:t>Identifying objects</a:t>
            </a:r>
          </a:p>
          <a:p>
            <a:pPr lvl="1"/>
            <a:r>
              <a:rPr lang="en-US" dirty="0"/>
              <a:t>Organizing the objects by creating object model diagram</a:t>
            </a:r>
          </a:p>
          <a:p>
            <a:pPr lvl="1"/>
            <a:r>
              <a:rPr lang="en-US" dirty="0"/>
              <a:t>Defining the internals of the objects, or object attributes</a:t>
            </a:r>
          </a:p>
          <a:p>
            <a:pPr lvl="1"/>
            <a:r>
              <a:rPr lang="en-US" dirty="0"/>
              <a:t>Defining the behavior of the objects, i.e., object actions</a:t>
            </a:r>
          </a:p>
          <a:p>
            <a:pPr lvl="1"/>
            <a:r>
              <a:rPr lang="en-US" dirty="0"/>
              <a:t>Describing how the objects interact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9177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DAB05-3B20-0F0F-3505-C56A39A8E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0CD90-D8D1-9D09-4A03-AA8D0A956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Object-oriented programming (OOP) is a programming paradigm based upon objects (having both data and methods) that aims to incorporate the advantages of modularity and reusability.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Objects, which are usually instances of classes, are used to interact with one another to design applications and computer programs.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Examples of object-oriented programming languages are C++, Java, Smalltalk, Delphi, C#, Perl, Python, Ruby, and PHP.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7958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C8116-2BC8-B00F-2017-68ACDB07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 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F3E74-FB3B-2B75-0BCA-AEEAE3601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Bottom–up approach in program design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Programs organized around objects, grouped in classes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Focus on data with methods to operate upon the 	object’s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Interaction between objects through functions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Reusability of design through the creation of new classes by adding features to existing classes</a:t>
            </a:r>
          </a:p>
        </p:txBody>
      </p:sp>
    </p:spTree>
    <p:extLst>
      <p:ext uri="{BB962C8B-B14F-4D97-AF65-F5344CB8AC3E}">
        <p14:creationId xmlns:p14="http://schemas.microsoft.com/office/powerpoint/2010/main" val="2230715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A9241-69E3-AFED-3A50-8A478E70E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802BA-5360-78C9-BA90-3973211C1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The object model visualizes the elements in a software application in terms of objects.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An object is a real-world element in an object–oriented environment that may have a physical or a conceptual existence. 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Each object has −</a:t>
            </a:r>
          </a:p>
          <a:p>
            <a:pPr lvl="1"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Identity that distinguishes it from other objects in the system.</a:t>
            </a:r>
          </a:p>
          <a:p>
            <a:pPr lvl="1"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State that determines the characteristic properties of an object as well as the values of the properties that the object holds.</a:t>
            </a:r>
          </a:p>
          <a:p>
            <a:pPr lvl="1"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Behavior that represents externally visible activities performed by an object in terms of changes in its state.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908593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100</TotalTime>
  <Words>1651</Words>
  <Application>Microsoft Office PowerPoint</Application>
  <PresentationFormat>Widescreen</PresentationFormat>
  <Paragraphs>120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Gill Sans MT</vt:lpstr>
      <vt:lpstr>inter-regular</vt:lpstr>
      <vt:lpstr>Nunito</vt:lpstr>
      <vt:lpstr>Parcel</vt:lpstr>
      <vt:lpstr>OOAD and UML</vt:lpstr>
      <vt:lpstr>About Myself</vt:lpstr>
      <vt:lpstr>OOAD</vt:lpstr>
      <vt:lpstr>The purpose</vt:lpstr>
      <vt:lpstr>History</vt:lpstr>
      <vt:lpstr>What is Object-oriented analysis</vt:lpstr>
      <vt:lpstr>Object-oriented programming</vt:lpstr>
      <vt:lpstr>Features of OOP</vt:lpstr>
      <vt:lpstr>Object Model</vt:lpstr>
      <vt:lpstr>Class</vt:lpstr>
      <vt:lpstr>Encapsulation and data hiding</vt:lpstr>
      <vt:lpstr>Message passing</vt:lpstr>
      <vt:lpstr>Inheritance</vt:lpstr>
      <vt:lpstr>Types of inheritance</vt:lpstr>
      <vt:lpstr>Polymorphism</vt:lpstr>
      <vt:lpstr>Generalization and specialization</vt:lpstr>
      <vt:lpstr>association</vt:lpstr>
      <vt:lpstr>Composition or aggregation </vt:lpstr>
      <vt:lpstr>Benefits of object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OOAD and UML</dc:title>
  <dc:creator>Phani Raj</dc:creator>
  <cp:lastModifiedBy>Phani Raj</cp:lastModifiedBy>
  <cp:revision>11</cp:revision>
  <dcterms:created xsi:type="dcterms:W3CDTF">2023-03-14T04:56:16Z</dcterms:created>
  <dcterms:modified xsi:type="dcterms:W3CDTF">2023-03-14T06:36:22Z</dcterms:modified>
</cp:coreProperties>
</file>