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288" r:id="rId3"/>
    <p:sldId id="286" r:id="rId4"/>
    <p:sldId id="341" r:id="rId5"/>
    <p:sldId id="294" r:id="rId6"/>
    <p:sldId id="295" r:id="rId7"/>
    <p:sldId id="342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8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38" r:id="rId36"/>
    <p:sldId id="326" r:id="rId37"/>
    <p:sldId id="327" r:id="rId38"/>
    <p:sldId id="328" r:id="rId39"/>
    <p:sldId id="329" r:id="rId40"/>
    <p:sldId id="301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292" r:id="rId50"/>
    <p:sldId id="339" r:id="rId51"/>
    <p:sldId id="28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0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800" dirty="0" smtClean="0"/>
            <a:t>Test</a:t>
          </a:r>
          <a:endParaRPr lang="en-US" sz="41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/>
      <dgm:t>
        <a:bodyPr/>
        <a:lstStyle/>
        <a:p>
          <a:r>
            <a:rPr lang="en-US" sz="4800" dirty="0" smtClean="0"/>
            <a:t>Prod</a:t>
          </a:r>
          <a:endParaRPr lang="en-US" sz="5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/>
    </dgm:pt>
    <dgm:pt modelId="{00BAEBC9-1BE9-4E9F-9A7E-7E4E4481B30C}" type="pres">
      <dgm:prSet presAssocID="{B24FACEA-D2E1-4E96-8B3F-D65F3F642DF7}" presName="arrowWedge2" presStyleLbl="fgSibTrans2D1" presStyleIdx="1" presStyleCnt="3"/>
      <dgm:spPr/>
    </dgm:pt>
    <dgm:pt modelId="{FF82B53A-9D4D-448B-A990-1B54863EEDC5}" type="pres">
      <dgm:prSet presAssocID="{B1D726B9-74FC-4486-A07A-F650C1C99374}" presName="arrowWedge3" presStyleLbl="fgSibTrans2D1" presStyleIdx="2" presStyleCnt="3"/>
      <dgm:spPr/>
    </dgm:pt>
  </dgm:ptLst>
  <dgm:cxnLst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A1D1F84B-00CE-4516-B317-CE7670A57A1A}" type="presOf" srcId="{EBF6630B-CB70-4D13-9575-9FED8DDE627E}" destId="{0913E792-BB6E-4DBE-BD8F-C0096F0D26C5}" srcOrd="1" destOrd="0" presId="urn:microsoft.com/office/officeart/2005/8/layout/cycle8"/>
    <dgm:cxn modelId="{F26FBB6B-797F-4EDF-BB9E-5FDC60B819B5}" type="presOf" srcId="{C7D3ABC5-B763-400F-842D-9E7E91B1B2F8}" destId="{08792BB0-264F-4857-8975-6A2DADC578C7}" srcOrd="1" destOrd="0" presId="urn:microsoft.com/office/officeart/2005/8/layout/cycle8"/>
    <dgm:cxn modelId="{BDCD330F-8A4E-4075-8B56-909EF08E4B30}" type="presOf" srcId="{3DC1A912-E85E-4F78-A80B-3BFD7B487990}" destId="{725AEE77-22D5-4381-A9B2-3BF03DE34CB3}" srcOrd="0" destOrd="0" presId="urn:microsoft.com/office/officeart/2005/8/layout/cycle8"/>
    <dgm:cxn modelId="{EDBB5F50-D06F-47B6-A27A-295D9B47C6D5}" type="presOf" srcId="{B20456E7-C3A5-4F60-AF8B-D58582E0664A}" destId="{9C0BAAE0-757F-4B14-919B-2C44EF5E3389}" srcOrd="1" destOrd="0" presId="urn:microsoft.com/office/officeart/2005/8/layout/cycle8"/>
    <dgm:cxn modelId="{783B0D65-C384-4F7F-BB27-403CE40DFB6A}" type="presOf" srcId="{C7D3ABC5-B763-400F-842D-9E7E91B1B2F8}" destId="{B89C4B30-7234-4526-85A3-83F3A19ECC8F}" srcOrd="0" destOrd="0" presId="urn:microsoft.com/office/officeart/2005/8/layout/cycle8"/>
    <dgm:cxn modelId="{3CE75F28-9C67-456E-BC9B-FFE7A0AC4B96}" type="presOf" srcId="{B20456E7-C3A5-4F60-AF8B-D58582E0664A}" destId="{77E716A4-DA34-4F45-BDAD-DBAD32BCD121}" srcOrd="0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D8283F1B-FD0C-4891-AF9D-09D6DCD039BC}" type="presOf" srcId="{EBF6630B-CB70-4D13-9575-9FED8DDE627E}" destId="{74D8673E-818C-40F9-B570-F498AEAF8F8B}" srcOrd="0" destOrd="0" presId="urn:microsoft.com/office/officeart/2005/8/layout/cycle8"/>
    <dgm:cxn modelId="{A45C6D1A-3BC7-4241-BB11-D2BEA06F97CD}" type="presParOf" srcId="{725AEE77-22D5-4381-A9B2-3BF03DE34CB3}" destId="{B89C4B30-7234-4526-85A3-83F3A19ECC8F}" srcOrd="0" destOrd="0" presId="urn:microsoft.com/office/officeart/2005/8/layout/cycle8"/>
    <dgm:cxn modelId="{31AE3169-906D-4B6F-9132-8835366D9D3F}" type="presParOf" srcId="{725AEE77-22D5-4381-A9B2-3BF03DE34CB3}" destId="{BFB694FF-0E83-4551-A715-ABFC31D77F61}" srcOrd="1" destOrd="0" presId="urn:microsoft.com/office/officeart/2005/8/layout/cycle8"/>
    <dgm:cxn modelId="{D674B195-FF01-4C5E-A020-5AF59A6E0C5D}" type="presParOf" srcId="{725AEE77-22D5-4381-A9B2-3BF03DE34CB3}" destId="{ACFDDC4C-9CA9-4EEF-BA0D-E2B2F655BFB6}" srcOrd="2" destOrd="0" presId="urn:microsoft.com/office/officeart/2005/8/layout/cycle8"/>
    <dgm:cxn modelId="{57CADC29-52D5-4CDB-A7C4-78A2E11FD8D7}" type="presParOf" srcId="{725AEE77-22D5-4381-A9B2-3BF03DE34CB3}" destId="{08792BB0-264F-4857-8975-6A2DADC578C7}" srcOrd="3" destOrd="0" presId="urn:microsoft.com/office/officeart/2005/8/layout/cycle8"/>
    <dgm:cxn modelId="{77B6E934-C5F7-44C7-8C21-FF5C47E802A8}" type="presParOf" srcId="{725AEE77-22D5-4381-A9B2-3BF03DE34CB3}" destId="{77E716A4-DA34-4F45-BDAD-DBAD32BCD121}" srcOrd="4" destOrd="0" presId="urn:microsoft.com/office/officeart/2005/8/layout/cycle8"/>
    <dgm:cxn modelId="{AF8EDE48-3991-4575-A058-80E1396FD9C4}" type="presParOf" srcId="{725AEE77-22D5-4381-A9B2-3BF03DE34CB3}" destId="{6C742448-5D95-42DE-9833-134A389158DB}" srcOrd="5" destOrd="0" presId="urn:microsoft.com/office/officeart/2005/8/layout/cycle8"/>
    <dgm:cxn modelId="{DB09B116-7383-4DFF-8477-7264044A8B31}" type="presParOf" srcId="{725AEE77-22D5-4381-A9B2-3BF03DE34CB3}" destId="{C0F058BB-88F7-4CE5-B972-0DCB32C6F114}" srcOrd="6" destOrd="0" presId="urn:microsoft.com/office/officeart/2005/8/layout/cycle8"/>
    <dgm:cxn modelId="{E6765AAD-54AC-413C-B92C-6CEF0C3D9F9C}" type="presParOf" srcId="{725AEE77-22D5-4381-A9B2-3BF03DE34CB3}" destId="{9C0BAAE0-757F-4B14-919B-2C44EF5E3389}" srcOrd="7" destOrd="0" presId="urn:microsoft.com/office/officeart/2005/8/layout/cycle8"/>
    <dgm:cxn modelId="{98D814ED-70A0-4622-A77F-262DE8FCD111}" type="presParOf" srcId="{725AEE77-22D5-4381-A9B2-3BF03DE34CB3}" destId="{74D8673E-818C-40F9-B570-F498AEAF8F8B}" srcOrd="8" destOrd="0" presId="urn:microsoft.com/office/officeart/2005/8/layout/cycle8"/>
    <dgm:cxn modelId="{27FF3D50-8AF8-4BF7-8CF5-082CE5B0F160}" type="presParOf" srcId="{725AEE77-22D5-4381-A9B2-3BF03DE34CB3}" destId="{6ED48E52-1CE6-49E6-8B69-40BB2E63813B}" srcOrd="9" destOrd="0" presId="urn:microsoft.com/office/officeart/2005/8/layout/cycle8"/>
    <dgm:cxn modelId="{8B9D6010-22C8-4124-B8F8-394ED1CCE018}" type="presParOf" srcId="{725AEE77-22D5-4381-A9B2-3BF03DE34CB3}" destId="{CA9D7D9E-A927-4D8B-AC01-F2B389B4D6BA}" srcOrd="10" destOrd="0" presId="urn:microsoft.com/office/officeart/2005/8/layout/cycle8"/>
    <dgm:cxn modelId="{FA00B36E-4850-4591-8B0A-3B3650D369FC}" type="presParOf" srcId="{725AEE77-22D5-4381-A9B2-3BF03DE34CB3}" destId="{0913E792-BB6E-4DBE-BD8F-C0096F0D26C5}" srcOrd="11" destOrd="0" presId="urn:microsoft.com/office/officeart/2005/8/layout/cycle8"/>
    <dgm:cxn modelId="{764F827B-3B4E-4782-BED4-FB8B0E9A9D7A}" type="presParOf" srcId="{725AEE77-22D5-4381-A9B2-3BF03DE34CB3}" destId="{DD2848C6-1860-4041-BB07-804D5E3C2310}" srcOrd="12" destOrd="0" presId="urn:microsoft.com/office/officeart/2005/8/layout/cycle8"/>
    <dgm:cxn modelId="{BC9D9AB5-B66C-4628-A0F6-5EE3F67E8709}" type="presParOf" srcId="{725AEE77-22D5-4381-A9B2-3BF03DE34CB3}" destId="{00BAEBC9-1BE9-4E9F-9A7E-7E4E4481B30C}" srcOrd="13" destOrd="0" presId="urn:microsoft.com/office/officeart/2005/8/layout/cycle8"/>
    <dgm:cxn modelId="{22CA3794-D11C-4DBF-BB39-1B6E30BC6E71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;_ylt=AkvD6KtvgA.0gd.aT6SiHxbFgfME?s=AAP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ETL:</a:t>
            </a:r>
          </a:p>
          <a:p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&amp; Architecture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 – Data Profiling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Helps you to understand the source </a:t>
            </a:r>
            <a:r>
              <a:rPr lang="en-US" sz="2800" dirty="0"/>
              <a:t>data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Identify candidate business keys</a:t>
            </a:r>
          </a:p>
          <a:p>
            <a:pPr lvl="1"/>
            <a:r>
              <a:rPr lang="en-US" dirty="0" smtClean="0"/>
              <a:t>Functional dependencies</a:t>
            </a:r>
          </a:p>
          <a:p>
            <a:pPr lvl="1"/>
            <a:r>
              <a:rPr lang="en-US" sz="2400" dirty="0" smtClean="0"/>
              <a:t>Nulls</a:t>
            </a:r>
          </a:p>
          <a:p>
            <a:pPr lvl="1"/>
            <a:r>
              <a:rPr lang="en-US" dirty="0" smtClean="0"/>
              <a:t>Etc..</a:t>
            </a:r>
            <a:endParaRPr lang="en-US" sz="2400" dirty="0"/>
          </a:p>
          <a:p>
            <a:r>
              <a:rPr lang="en-US" sz="2800" dirty="0"/>
              <a:t>Helps us figure out the </a:t>
            </a:r>
            <a:r>
              <a:rPr lang="en-US" sz="2800" dirty="0" smtClean="0"/>
              <a:t>facts, dimensions, and source-to-target </a:t>
            </a:r>
            <a:r>
              <a:rPr lang="en-US" sz="2800" dirty="0"/>
              <a:t>mapping.</a:t>
            </a:r>
          </a:p>
          <a:p>
            <a:r>
              <a:rPr lang="en-US" sz="2800" dirty="0" smtClean="0"/>
              <a:t>Valuable tool when you do not have the SQL chops to query the source data.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667000"/>
            <a:ext cx="3873610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96" y="1347565"/>
            <a:ext cx="3548204" cy="10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2- Change Data Capture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means to detect which data is part of the </a:t>
            </a:r>
            <a:r>
              <a:rPr lang="en-US" sz="2800" b="1" dirty="0"/>
              <a:t>incremental load </a:t>
            </a:r>
            <a:r>
              <a:rPr lang="en-US" sz="2800" dirty="0"/>
              <a:t>(selective processing)</a:t>
            </a:r>
            <a:endParaRPr lang="en-US" sz="2800" b="1" dirty="0"/>
          </a:p>
          <a:p>
            <a:r>
              <a:rPr lang="en-US" sz="2800" dirty="0"/>
              <a:t>Difficult to get right, needs a lot of testing.</a:t>
            </a:r>
          </a:p>
          <a:p>
            <a:r>
              <a:rPr lang="en-US" sz="2800" dirty="0"/>
              <a:t>Common Approaches:</a:t>
            </a:r>
          </a:p>
          <a:p>
            <a:pPr lvl="1"/>
            <a:r>
              <a:rPr lang="en-US" sz="2400" b="1" dirty="0"/>
              <a:t>Audit columns </a:t>
            </a:r>
            <a:r>
              <a:rPr lang="en-US" sz="2400" dirty="0"/>
              <a:t>in source data (last update)</a:t>
            </a:r>
          </a:p>
          <a:p>
            <a:pPr lvl="1"/>
            <a:r>
              <a:rPr lang="en-US" sz="2400" b="1" dirty="0"/>
              <a:t>Timed extracts </a:t>
            </a:r>
            <a:r>
              <a:rPr lang="en-US" sz="2400" dirty="0"/>
              <a:t>(ex. yesterday’s records)</a:t>
            </a:r>
          </a:p>
          <a:p>
            <a:pPr lvl="1"/>
            <a:r>
              <a:rPr lang="en-US" sz="2400" b="1" dirty="0"/>
              <a:t>Diff Compare </a:t>
            </a:r>
            <a:r>
              <a:rPr lang="en-US" sz="2400" dirty="0"/>
              <a:t>with CRC / Hash</a:t>
            </a:r>
          </a:p>
          <a:p>
            <a:pPr lvl="1"/>
            <a:r>
              <a:rPr lang="en-US" sz="2400" b="1" dirty="0"/>
              <a:t>Database Transactions Logs </a:t>
            </a:r>
          </a:p>
          <a:p>
            <a:pPr lvl="1"/>
            <a:r>
              <a:rPr lang="en-US" sz="2400" b="1" dirty="0"/>
              <a:t>Triggers /  Message Queues</a:t>
            </a:r>
          </a:p>
          <a:p>
            <a:pPr lvl="1"/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40" y="2013623"/>
            <a:ext cx="2819699" cy="90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124200"/>
            <a:ext cx="3558179" cy="22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3 – Extract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Getting data from the source system – a fundamental component!</a:t>
            </a:r>
          </a:p>
          <a:p>
            <a:r>
              <a:rPr lang="en-US" sz="2800" dirty="0"/>
              <a:t>Two Methods:</a:t>
            </a:r>
          </a:p>
          <a:p>
            <a:pPr lvl="1"/>
            <a:r>
              <a:rPr lang="en-US" sz="2400" b="1" dirty="0"/>
              <a:t>File </a:t>
            </a:r>
            <a:r>
              <a:rPr lang="en-US" sz="2400" dirty="0"/>
              <a:t>– extracted output from a source system. Useful with 3</a:t>
            </a:r>
            <a:r>
              <a:rPr lang="en-US" sz="2400" baseline="30000" dirty="0"/>
              <a:t>rd</a:t>
            </a:r>
            <a:r>
              <a:rPr lang="en-US" sz="2400" dirty="0"/>
              <a:t> parties / legacy systems.</a:t>
            </a:r>
          </a:p>
          <a:p>
            <a:pPr lvl="1"/>
            <a:r>
              <a:rPr lang="en-US" sz="2400" b="1" dirty="0"/>
              <a:t>Stream</a:t>
            </a:r>
            <a:r>
              <a:rPr lang="en-US" sz="2400" dirty="0"/>
              <a:t> –initiated data flows out of a system: Middleware query, web service.</a:t>
            </a:r>
          </a:p>
          <a:p>
            <a:r>
              <a:rPr lang="en-US" sz="2800" dirty="0"/>
              <a:t>Files are useful because they provide restart points without </a:t>
            </a:r>
            <a:r>
              <a:rPr lang="en-US" sz="2800" b="1" dirty="0"/>
              <a:t>re-querying the source</a:t>
            </a:r>
            <a:r>
              <a:rPr lang="en-US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690688"/>
            <a:ext cx="2590800" cy="41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Let’s think about it?!?!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42006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Assume your data warehousing project requires an extract from a Web API, which delivers data in real time upon request such as the </a:t>
            </a:r>
            <a:r>
              <a:rPr lang="en-US" sz="2800" dirty="0" smtClean="0"/>
              <a:t>Yahoo Stock Page  </a:t>
            </a:r>
            <a:r>
              <a:rPr lang="en-US" dirty="0">
                <a:hlinkClick r:id="rId2"/>
              </a:rPr>
              <a:t>http://finance.yahoo.com/q;_</a:t>
            </a:r>
            <a:r>
              <a:rPr lang="en-US" dirty="0" smtClean="0">
                <a:hlinkClick r:id="rId2"/>
              </a:rPr>
              <a:t>ylt=AkvD6KtvgA.0gd.aT6SiHxbFgfME?s=AAPL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Explain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How do you profile this data?</a:t>
            </a:r>
          </a:p>
          <a:p>
            <a:pPr lvl="1"/>
            <a:r>
              <a:rPr lang="en-US" sz="2400" dirty="0"/>
              <a:t>What’s your approach to detecting and capturing changes?</a:t>
            </a:r>
          </a:p>
          <a:p>
            <a:pPr lvl="1"/>
            <a:r>
              <a:rPr lang="en-US" sz="2400" dirty="0"/>
              <a:t>How would you approach data extraction from this source?</a:t>
            </a:r>
          </a:p>
        </p:txBody>
      </p:sp>
    </p:spTree>
    <p:extLst>
      <p:ext uri="{BB962C8B-B14F-4D97-AF65-F5344CB8AC3E}">
        <p14:creationId xmlns:p14="http://schemas.microsoft.com/office/powerpoint/2010/main" val="21480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5"/>
                </a:solidFill>
              </a:rPr>
              <a:t>Cleaning &amp; Conforming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“T” in ETL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13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4 – Data Cleansing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524000"/>
            <a:ext cx="7467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Balance these conflicting goals: </a:t>
            </a:r>
          </a:p>
          <a:p>
            <a:pPr lvl="1"/>
            <a:r>
              <a:rPr lang="en-US" sz="2400" dirty="0"/>
              <a:t>fix dirty data yet maintain data accuracy.</a:t>
            </a:r>
          </a:p>
          <a:p>
            <a:r>
              <a:rPr lang="en-US" sz="2800" dirty="0"/>
              <a:t>Quality screens act as diagnostic filters:</a:t>
            </a:r>
          </a:p>
          <a:p>
            <a:pPr lvl="1"/>
            <a:r>
              <a:rPr lang="en-US" sz="2400" b="1" dirty="0"/>
              <a:t>Column Screens </a:t>
            </a:r>
            <a:r>
              <a:rPr lang="en-US" sz="2400" dirty="0"/>
              <a:t>– test data in fields</a:t>
            </a:r>
          </a:p>
          <a:p>
            <a:pPr lvl="1"/>
            <a:r>
              <a:rPr lang="en-US" sz="2400" b="1" dirty="0"/>
              <a:t>Structure Screens</a:t>
            </a:r>
            <a:r>
              <a:rPr lang="en-US" sz="2400" dirty="0"/>
              <a:t> – test data relationships, lookups</a:t>
            </a:r>
          </a:p>
          <a:p>
            <a:pPr lvl="1"/>
            <a:r>
              <a:rPr lang="en-US" sz="2400" b="1" dirty="0"/>
              <a:t>Business Rule Screens </a:t>
            </a:r>
            <a:r>
              <a:rPr lang="en-US" sz="2400" dirty="0"/>
              <a:t>– test business logic</a:t>
            </a:r>
          </a:p>
          <a:p>
            <a:r>
              <a:rPr lang="en-US" sz="2800" dirty="0"/>
              <a:t>Responding to Quality events:</a:t>
            </a:r>
          </a:p>
          <a:p>
            <a:pPr lvl="1"/>
            <a:r>
              <a:rPr lang="en-US" sz="2400" dirty="0"/>
              <a:t>Fix (ex. Replace NULL w/value)</a:t>
            </a:r>
          </a:p>
          <a:p>
            <a:pPr lvl="1"/>
            <a:r>
              <a:rPr lang="en-US" sz="2400" dirty="0"/>
              <a:t>Log Error and continue or abort (depending on severity)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551160"/>
            <a:ext cx="2705862" cy="33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5 – Error Event Schema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centralized dimensional model for logging errors. </a:t>
            </a:r>
          </a:p>
          <a:p>
            <a:r>
              <a:rPr lang="en-US" sz="2800" dirty="0"/>
              <a:t>Fact table grain is an error event.</a:t>
            </a:r>
          </a:p>
          <a:p>
            <a:r>
              <a:rPr lang="en-US" sz="2800" dirty="0"/>
              <a:t>Dimensions are Date, ETL Job,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Quality </a:t>
            </a:r>
            <a:r>
              <a:rPr lang="en-US" sz="2800" dirty="0"/>
              <a:t>Screen source</a:t>
            </a:r>
          </a:p>
          <a:p>
            <a:r>
              <a:rPr lang="en-US" sz="2800" dirty="0"/>
              <a:t>A row added </a:t>
            </a:r>
            <a:r>
              <a:rPr lang="en-US" sz="2800" dirty="0" smtClean="0"/>
              <a:t>whenever there</a:t>
            </a:r>
            <a:br>
              <a:rPr lang="en-US" sz="2800" dirty="0" smtClean="0"/>
            </a:br>
            <a:r>
              <a:rPr lang="en-US" sz="2800" dirty="0" smtClean="0"/>
              <a:t>is a quality </a:t>
            </a:r>
            <a:r>
              <a:rPr lang="en-US" sz="2800" dirty="0"/>
              <a:t>screening event that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results </a:t>
            </a:r>
            <a:r>
              <a:rPr lang="en-US" sz="2800" dirty="0"/>
              <a:t>in an error.</a:t>
            </a:r>
          </a:p>
        </p:txBody>
      </p:sp>
      <p:pic>
        <p:nvPicPr>
          <p:cNvPr id="1026" name="Picture 2" descr="http://cdn.information-management.com/media/assets/article/1093610/kimball_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819399"/>
            <a:ext cx="6000412" cy="38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6 – Audit Dimension Assembler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special dimension, assembled in the back room by the ETL system.</a:t>
            </a:r>
          </a:p>
          <a:p>
            <a:r>
              <a:rPr lang="en-US" sz="2800" dirty="0"/>
              <a:t>Useful for tracking down how data in your schema “got there” or “was “changed”</a:t>
            </a:r>
          </a:p>
          <a:p>
            <a:r>
              <a:rPr lang="en-US" sz="2800" dirty="0"/>
              <a:t>Each fact and dimension table uses the audit dimension for recording results of the ETL process.</a:t>
            </a:r>
          </a:p>
          <a:p>
            <a:r>
              <a:rPr lang="en-US" sz="2800" dirty="0"/>
              <a:t>There are two keys in the audit dimension for </a:t>
            </a:r>
            <a:r>
              <a:rPr lang="en-US" sz="2800" b="1" dirty="0"/>
              <a:t>original insert </a:t>
            </a:r>
            <a:r>
              <a:rPr lang="en-US" sz="2800" dirty="0"/>
              <a:t>and </a:t>
            </a:r>
            <a:r>
              <a:rPr lang="en-US" sz="2800" b="1" dirty="0"/>
              <a:t>most recent update</a:t>
            </a:r>
          </a:p>
        </p:txBody>
      </p:sp>
      <p:pic>
        <p:nvPicPr>
          <p:cNvPr id="2050" name="Picture 2" descr="http://cdn.information-management.com/media/assets/article/1093610/kimball_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3999"/>
            <a:ext cx="3276600" cy="50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7- Deduplication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When dimensions are derived from several sources.</a:t>
            </a:r>
          </a:p>
          <a:p>
            <a:pPr lvl="1"/>
            <a:r>
              <a:rPr lang="en-US" sz="2400" dirty="0"/>
              <a:t>Ex. Customer information merges from several lines of business.</a:t>
            </a:r>
          </a:p>
          <a:p>
            <a:r>
              <a:rPr lang="en-US" sz="2800" b="1" dirty="0"/>
              <a:t>Survivorship </a:t>
            </a:r>
            <a:r>
              <a:rPr lang="en-US" sz="2800" dirty="0"/>
              <a:t>– the process of combining a set of matched records into unified image of authoritative data.</a:t>
            </a:r>
          </a:p>
          <a:p>
            <a:r>
              <a:rPr lang="en-US" sz="2800" b="1" dirty="0"/>
              <a:t>Master Data Management</a:t>
            </a:r>
            <a:r>
              <a:rPr lang="en-US" sz="2800" dirty="0"/>
              <a:t> – centralized facilities to store master copies of data.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799974"/>
            <a:ext cx="2286000" cy="35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8 – Conforming System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Responsible for creating conformed dimensions and facts.</a:t>
            </a:r>
          </a:p>
          <a:p>
            <a:r>
              <a:rPr lang="en-US" sz="2800" dirty="0"/>
              <a:t>Typically conformed dimensions are managed in one place and distributed as a copy into the required dimensional model.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48600" y="4724400"/>
            <a:ext cx="1524000" cy="14525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Authoritative Dimensions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108887" y="2514600"/>
            <a:ext cx="129540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426574" y="2209800"/>
            <a:ext cx="914400" cy="18288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744200" y="4572000"/>
            <a:ext cx="914400" cy="13716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  <a:br>
              <a:rPr lang="en-US" dirty="0" smtClean="0"/>
            </a:br>
            <a:r>
              <a:rPr lang="en-US" dirty="0" smtClean="0"/>
              <a:t>DM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8108887" y="4075946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372600" y="52578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884925">
            <a:off x="9059258" y="4151183"/>
            <a:ext cx="174127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Kimball Lifecycle</a:t>
            </a:r>
            <a:endParaRPr lang="en-US" dirty="0"/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6629400" y="3352800"/>
            <a:ext cx="12192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Let’s think about it?!?!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our warehouse  gathers real-time stock information and from 3 different API’s.</a:t>
            </a:r>
          </a:p>
          <a:p>
            <a:r>
              <a:rPr lang="en-US" sz="2800" dirty="0"/>
              <a:t> Describe your approach to:</a:t>
            </a:r>
          </a:p>
          <a:p>
            <a:pPr lvl="1"/>
            <a:r>
              <a:rPr lang="en-US" sz="2800" dirty="0"/>
              <a:t>De-duplicate data  (same data from different services)</a:t>
            </a:r>
          </a:p>
          <a:p>
            <a:pPr lvl="1"/>
            <a:r>
              <a:rPr lang="en-US" sz="2800" dirty="0"/>
              <a:t>Conform the stock dimension (considering each service might have different attributes)?</a:t>
            </a:r>
          </a:p>
          <a:p>
            <a:pPr lvl="1"/>
            <a:r>
              <a:rPr lang="en-US" sz="2800" dirty="0"/>
              <a:t>Adding quality screens? Which attributes? Which types of screens?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6"/>
                </a:solidFill>
              </a:rPr>
              <a:t>Delivering Data for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“L” in ETL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9 – Slowly Changing Dimension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ETL system must determine how to handle a dimension attribute value that has changed from what is already in the warehouse.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2400" y="2057400"/>
            <a:ext cx="3429000" cy="4658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529525"/>
            <a:ext cx="205768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10 – Surrogate Key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Surrogate keys are recommended for PK’s of your dimension tables.</a:t>
            </a:r>
          </a:p>
          <a:p>
            <a:r>
              <a:rPr lang="en-US" sz="2800" dirty="0"/>
              <a:t>In SQL Server, use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In other DBMS’s use a sequence with a database trigger can be used.</a:t>
            </a:r>
          </a:p>
          <a:p>
            <a:r>
              <a:rPr lang="en-US" sz="2800" dirty="0"/>
              <a:t>The ETL system can also manage them.</a:t>
            </a:r>
          </a:p>
        </p:txBody>
      </p:sp>
    </p:spTree>
    <p:extLst>
      <p:ext uri="{BB962C8B-B14F-4D97-AF65-F5344CB8AC3E}">
        <p14:creationId xmlns:p14="http://schemas.microsoft.com/office/powerpoint/2010/main" val="1331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11 – Hierarchy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>
            <a:noAutofit/>
          </a:bodyPr>
          <a:lstStyle/>
          <a:p>
            <a:r>
              <a:rPr lang="en-US" sz="2800" dirty="0"/>
              <a:t>Hierarchies are common among dimensions. Two Types: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Fixed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– a consistent number of levels. Modeled as attributes in the dimension</a:t>
            </a:r>
          </a:p>
          <a:p>
            <a:pPr lvl="1"/>
            <a:r>
              <a:rPr lang="en-US" sz="2000" dirty="0"/>
              <a:t>Example</a:t>
            </a:r>
            <a:r>
              <a:rPr lang="en-US" sz="1800" dirty="0"/>
              <a:t>: Product </a:t>
            </a:r>
            <a:r>
              <a:rPr lang="en-US" sz="1800" dirty="0">
                <a:sym typeface="Wingdings" panose="05000000000000000000" pitchFamily="2" charset="2"/>
              </a:rPr>
              <a:t> Manufacturer</a:t>
            </a:r>
          </a:p>
          <a:p>
            <a:r>
              <a:rPr lang="en-US" sz="2800" b="1" dirty="0">
                <a:solidFill>
                  <a:schemeClr val="accent6"/>
                </a:solidFill>
                <a:sym typeface="Wingdings" panose="05000000000000000000" pitchFamily="2" charset="2"/>
              </a:rPr>
              <a:t>Ragged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– a variable number of levels. Must be modeled as a snowflake with recursive bridge table.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Example:  Outdoors  Camping  Tents  Multi-Room</a:t>
            </a:r>
          </a:p>
          <a:p>
            <a:r>
              <a:rPr lang="en-US" sz="2800" dirty="0">
                <a:sym typeface="Wingdings" panose="05000000000000000000" pitchFamily="2" charset="2"/>
              </a:rPr>
              <a:t>Master Data Management can help with hierarchies outside the </a:t>
            </a:r>
            <a:r>
              <a:rPr lang="en-US" sz="2800" dirty="0" smtClean="0">
                <a:sym typeface="Wingdings" panose="05000000000000000000" pitchFamily="2" charset="2"/>
              </a:rPr>
              <a:t>OLTP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Hierarchy Rules are added to the MOLAP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12 – Special Dimensions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582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placeholder for supporting an organization’s specific dimensional design characteristics.</a:t>
            </a:r>
          </a:p>
          <a:p>
            <a:r>
              <a:rPr lang="en-US" sz="2800" b="1" dirty="0"/>
              <a:t>Date and/or Time Dimensions</a:t>
            </a:r>
          </a:p>
          <a:p>
            <a:r>
              <a:rPr lang="en-US" sz="2800" b="1" dirty="0"/>
              <a:t>Junk Dimensions</a:t>
            </a:r>
          </a:p>
          <a:p>
            <a:r>
              <a:rPr lang="en-US" sz="2800" b="1" dirty="0"/>
              <a:t>Shrunken Dimensions </a:t>
            </a:r>
          </a:p>
          <a:p>
            <a:pPr lvl="1"/>
            <a:r>
              <a:rPr lang="en-US" sz="2000" dirty="0"/>
              <a:t>Conformed Dimensions which are subsets of a larger dimension.</a:t>
            </a:r>
          </a:p>
          <a:p>
            <a:r>
              <a:rPr lang="en-US" sz="2800" b="1" dirty="0"/>
              <a:t>Small Static Dimensions</a:t>
            </a:r>
          </a:p>
          <a:p>
            <a:pPr lvl="1"/>
            <a:r>
              <a:rPr lang="en-US" sz="2000" dirty="0"/>
              <a:t>Lookup tables not sourced elsewhere</a:t>
            </a:r>
          </a:p>
        </p:txBody>
      </p:sp>
    </p:spTree>
    <p:extLst>
      <p:ext uri="{BB962C8B-B14F-4D97-AF65-F5344CB8AC3E}">
        <p14:creationId xmlns:p14="http://schemas.microsoft.com/office/powerpoint/2010/main" val="2800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13 – Fact Table Builders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Focuses on the architectural requirements for building the fact tables.</a:t>
            </a:r>
          </a:p>
          <a:p>
            <a:r>
              <a:rPr lang="en-US" sz="2800" dirty="0"/>
              <a:t>Transaction</a:t>
            </a:r>
          </a:p>
          <a:p>
            <a:pPr lvl="1"/>
            <a:r>
              <a:rPr lang="en-US" sz="2000" dirty="0"/>
              <a:t>Loaded as the transaction occurs, or on an interval</a:t>
            </a:r>
          </a:p>
          <a:p>
            <a:r>
              <a:rPr lang="en-US" sz="2800" dirty="0"/>
              <a:t>Periodic Snapshots</a:t>
            </a:r>
          </a:p>
          <a:p>
            <a:pPr lvl="1"/>
            <a:r>
              <a:rPr lang="en-US" sz="2000" dirty="0"/>
              <a:t>Loaded on an interval based on periods</a:t>
            </a:r>
          </a:p>
          <a:p>
            <a:r>
              <a:rPr lang="en-US" sz="2800" dirty="0"/>
              <a:t>Accumulating </a:t>
            </a:r>
          </a:p>
          <a:p>
            <a:pPr lvl="1"/>
            <a:r>
              <a:rPr lang="en-US" sz="2000" dirty="0"/>
              <a:t>Since facts are updated the ETL design must accommodate that.</a:t>
            </a:r>
          </a:p>
        </p:txBody>
      </p:sp>
    </p:spTree>
    <p:extLst>
      <p:ext uri="{BB962C8B-B14F-4D97-AF65-F5344CB8AC3E}">
        <p14:creationId xmlns:p14="http://schemas.microsoft.com/office/powerpoint/2010/main" val="466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14 – Surrogate Key Pipeline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210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A system for replacing </a:t>
            </a:r>
            <a:r>
              <a:rPr lang="en-US" sz="2800" b="1" dirty="0"/>
              <a:t>operational natural keys </a:t>
            </a:r>
            <a:r>
              <a:rPr lang="en-US" sz="2800" dirty="0"/>
              <a:t>in the incoming </a:t>
            </a:r>
            <a:r>
              <a:rPr lang="en-US" sz="2800" b="1" dirty="0"/>
              <a:t>fact table record </a:t>
            </a:r>
            <a:r>
              <a:rPr lang="en-US" sz="2800" dirty="0"/>
              <a:t>with appropriate </a:t>
            </a:r>
            <a:r>
              <a:rPr lang="en-US" sz="2800" b="1" dirty="0"/>
              <a:t>dimension surrogate keys</a:t>
            </a:r>
            <a:r>
              <a:rPr lang="en-US" sz="2800" dirty="0"/>
              <a:t>.</a:t>
            </a:r>
          </a:p>
          <a:p>
            <a:r>
              <a:rPr lang="en-US" sz="2800" dirty="0"/>
              <a:t>Approaches to handling </a:t>
            </a:r>
            <a:r>
              <a:rPr lang="en-US" sz="2800" b="1" dirty="0"/>
              <a:t>referential integrity </a:t>
            </a:r>
            <a:r>
              <a:rPr lang="en-US" sz="2800" dirty="0"/>
              <a:t>errors:</a:t>
            </a:r>
          </a:p>
          <a:p>
            <a:pPr lvl="1"/>
            <a:r>
              <a:rPr lang="en-US" sz="2000" dirty="0"/>
              <a:t>Throw away fact rows – bad idea</a:t>
            </a:r>
          </a:p>
          <a:p>
            <a:pPr lvl="1"/>
            <a:r>
              <a:rPr lang="en-US" sz="2000" dirty="0"/>
              <a:t>Write bad rows to an error table – most common</a:t>
            </a:r>
          </a:p>
          <a:p>
            <a:pPr lvl="1"/>
            <a:r>
              <a:rPr lang="en-US" sz="2000" dirty="0"/>
              <a:t>Insert placeholder row into the dimension – most complex</a:t>
            </a:r>
          </a:p>
          <a:p>
            <a:pPr lvl="1"/>
            <a:r>
              <a:rPr lang="en-US" sz="2000" dirty="0"/>
              <a:t>Fail the package and abort – </a:t>
            </a:r>
            <a:r>
              <a:rPr lang="en-US" sz="2000" dirty="0" smtClean="0"/>
              <a:t>draconian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Staged Lookups (Below)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 joins (Like in Initial Load Example)</a:t>
            </a:r>
            <a:endParaRPr lang="en-US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638800"/>
            <a:ext cx="8907118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643738"/>
            <a:ext cx="1828800" cy="6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15 – Multi-Valued Dimension Bridge Table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9296400" cy="2362199"/>
          </a:xfrm>
        </p:spPr>
        <p:txBody>
          <a:bodyPr>
            <a:normAutofit/>
          </a:bodyPr>
          <a:lstStyle/>
          <a:p>
            <a:r>
              <a:rPr lang="en-US" sz="2800" dirty="0"/>
              <a:t>Support for </a:t>
            </a:r>
            <a:r>
              <a:rPr lang="en-US" sz="2800" b="1" dirty="0"/>
              <a:t>M-M relationships </a:t>
            </a:r>
            <a:r>
              <a:rPr lang="en-US" sz="2800" dirty="0"/>
              <a:t>among Fact and Dimensions is required.</a:t>
            </a:r>
          </a:p>
          <a:p>
            <a:r>
              <a:rPr lang="en-US" sz="2800" dirty="0"/>
              <a:t>Rebalancing the weighted values in the bridge table to add up to 1 is important.</a:t>
            </a:r>
          </a:p>
          <a:p>
            <a:pPr lvl="1"/>
            <a:r>
              <a:rPr lang="en-US" sz="2000" dirty="0"/>
              <a:t>Examples: Patients and diagnoses, Classes and instructors</a:t>
            </a:r>
          </a:p>
          <a:p>
            <a:pPr lvl="1"/>
            <a:endParaRPr lang="en-US" sz="2000" dirty="0"/>
          </a:p>
        </p:txBody>
      </p:sp>
      <p:pic>
        <p:nvPicPr>
          <p:cNvPr id="3074" name="Picture 2" descr="http://www.kimballgroup.com/wp-content/uploads/2012/06/dt124-e13402666128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9" y="4267200"/>
            <a:ext cx="97746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16 – Late Arriving Data Handler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Ideally we want all data to arrive at the same time. </a:t>
            </a:r>
          </a:p>
          <a:p>
            <a:r>
              <a:rPr lang="en-US" sz="2800" dirty="0"/>
              <a:t>In some circumstances that is not the case.</a:t>
            </a:r>
          </a:p>
          <a:p>
            <a:pPr marL="742950" lvl="2" indent="-342900"/>
            <a:r>
              <a:rPr lang="en-US" sz="2000" dirty="0"/>
              <a:t>Example: Orders are updated daily, but Salesperson changes are processed monthly</a:t>
            </a:r>
            <a:endParaRPr lang="en-US" sz="2800" dirty="0"/>
          </a:p>
          <a:p>
            <a:r>
              <a:rPr lang="en-US" sz="2800" dirty="0"/>
              <a:t>The ETL system must handle these situations and still maintain </a:t>
            </a:r>
            <a:r>
              <a:rPr lang="en-US" sz="2800" b="1" dirty="0"/>
              <a:t>referential integrity.</a:t>
            </a:r>
          </a:p>
          <a:p>
            <a:r>
              <a:rPr lang="en-US" sz="2800" dirty="0"/>
              <a:t>Placeholder row</a:t>
            </a:r>
            <a:r>
              <a:rPr lang="en-US" sz="2800" b="1" dirty="0"/>
              <a:t> </a:t>
            </a:r>
            <a:r>
              <a:rPr lang="en-US" sz="2800" dirty="0"/>
              <a:t>technique.</a:t>
            </a:r>
          </a:p>
          <a:p>
            <a:pPr lvl="1"/>
            <a:r>
              <a:rPr lang="en-US" sz="2400" dirty="0"/>
              <a:t>Fact assigned a default value for the dimension until it is known.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-2 Customer TBD</a:t>
            </a:r>
            <a:br>
              <a:rPr lang="en-US" dirty="0" smtClean="0"/>
            </a:br>
            <a:r>
              <a:rPr lang="en-US" dirty="0" smtClean="0"/>
              <a:t>Once known the dimension value is updated by a separate ETL Task.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2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>
                <a:solidFill>
                  <a:schemeClr val="accent1"/>
                </a:solidFill>
              </a:rPr>
              <a:t>Objective: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Define and explain the ETL </a:t>
            </a:r>
            <a:r>
              <a:rPr lang="en-US" sz="3600" dirty="0" smtClean="0"/>
              <a:t>architecture in terms of components </a:t>
            </a:r>
            <a:r>
              <a:rPr lang="en-US" sz="3600" dirty="0"/>
              <a:t>and subsystems</a:t>
            </a:r>
          </a:p>
        </p:txBody>
      </p:sp>
    </p:spTree>
    <p:extLst>
      <p:ext uri="{BB962C8B-B14F-4D97-AF65-F5344CB8AC3E}">
        <p14:creationId xmlns:p14="http://schemas.microsoft.com/office/powerpoint/2010/main" val="3669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17 – Dimension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 Centralized </a:t>
            </a:r>
            <a:r>
              <a:rPr lang="en-US" sz="2800" dirty="0" smtClean="0"/>
              <a:t>authority, typically a person, </a:t>
            </a:r>
            <a:r>
              <a:rPr lang="en-US" sz="2800" dirty="0"/>
              <a:t>who prepares and publishes conformed dimensions to the DW community. </a:t>
            </a:r>
          </a:p>
          <a:p>
            <a:r>
              <a:rPr lang="en-US" sz="2800" dirty="0"/>
              <a:t>Responsibilities:</a:t>
            </a:r>
          </a:p>
          <a:p>
            <a:pPr lvl="1"/>
            <a:r>
              <a:rPr lang="en-US" dirty="0"/>
              <a:t>Implement descriptive labels for attributes</a:t>
            </a:r>
          </a:p>
          <a:p>
            <a:pPr lvl="1"/>
            <a:r>
              <a:rPr lang="en-US" dirty="0"/>
              <a:t>Add rows to the conformed dimension</a:t>
            </a:r>
          </a:p>
          <a:p>
            <a:pPr lvl="1"/>
            <a:r>
              <a:rPr lang="en-US" dirty="0"/>
              <a:t>Manage attribute changes</a:t>
            </a:r>
          </a:p>
          <a:p>
            <a:pPr lvl="1"/>
            <a:r>
              <a:rPr lang="en-US" dirty="0"/>
              <a:t>Distribute dimensional updates</a:t>
            </a:r>
          </a:p>
        </p:txBody>
      </p:sp>
    </p:spTree>
    <p:extLst>
      <p:ext uri="{BB962C8B-B14F-4D97-AF65-F5344CB8AC3E}">
        <p14:creationId xmlns:p14="http://schemas.microsoft.com/office/powerpoint/2010/main" val="855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18 – Fact Provider System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Owns the administration of fact tables</a:t>
            </a:r>
          </a:p>
          <a:p>
            <a:r>
              <a:rPr lang="en-US" sz="2800" dirty="0"/>
              <a:t>Responsibilities:</a:t>
            </a:r>
          </a:p>
          <a:p>
            <a:pPr lvl="1"/>
            <a:r>
              <a:rPr lang="en-US" dirty="0"/>
              <a:t>Receive duplicated dimensions from the dimension manager</a:t>
            </a:r>
          </a:p>
          <a:p>
            <a:pPr lvl="1"/>
            <a:r>
              <a:rPr lang="en-US" dirty="0"/>
              <a:t>Adds / Updates fact tables</a:t>
            </a:r>
          </a:p>
          <a:p>
            <a:pPr lvl="1"/>
            <a:r>
              <a:rPr lang="en-US" dirty="0"/>
              <a:t>Adjusts / updates stored aggregates which have been invalidated.</a:t>
            </a:r>
          </a:p>
          <a:p>
            <a:pPr lvl="1"/>
            <a:r>
              <a:rPr lang="en-US" dirty="0"/>
              <a:t>Ensure quality of fact data</a:t>
            </a:r>
          </a:p>
          <a:p>
            <a:pPr lvl="1"/>
            <a:r>
              <a:rPr lang="en-US" dirty="0"/>
              <a:t>Notify users of changes, updates, and issues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91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19 – Aggregate Builder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Aggregates are specific data structures created to improve performance.</a:t>
            </a:r>
          </a:p>
          <a:p>
            <a:r>
              <a:rPr lang="en-US" sz="2800" dirty="0"/>
              <a:t>Aggregates must be chosen carefully – over aggregation is as problematic as not enough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Summary Facts and Dimensions are generated from the base facts /dimensions.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76800"/>
            <a:ext cx="23915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20 – OLAP Cube Builder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Cubes (MOLAP) present dimensional data in an intuitive way which is easy to explore.</a:t>
            </a:r>
          </a:p>
          <a:p>
            <a:r>
              <a:rPr lang="en-US" sz="2800" dirty="0"/>
              <a:t>The ROLAP star schema is the foundation for your MOLAP cube.</a:t>
            </a:r>
          </a:p>
          <a:p>
            <a:r>
              <a:rPr lang="en-US" sz="2800" dirty="0"/>
              <a:t>Cube must be refreshed when fact and dimension data is added or updated.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572000"/>
            <a:ext cx="394921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21 – Data Propagation Manager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Responsible for moving Warehouse data into other environments for special purposes. </a:t>
            </a:r>
          </a:p>
          <a:p>
            <a:r>
              <a:rPr lang="en-US" sz="2800" dirty="0"/>
              <a:t>Examples: </a:t>
            </a:r>
          </a:p>
          <a:p>
            <a:pPr lvl="1"/>
            <a:r>
              <a:rPr lang="en-US" dirty="0"/>
              <a:t>Reimbursement programs</a:t>
            </a:r>
          </a:p>
          <a:p>
            <a:pPr lvl="1"/>
            <a:r>
              <a:rPr lang="en-US" dirty="0"/>
              <a:t>Independent auditing</a:t>
            </a:r>
          </a:p>
          <a:p>
            <a:pPr lvl="1"/>
            <a:r>
              <a:rPr lang="en-US" dirty="0"/>
              <a:t>Data mining systems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81200"/>
            <a:ext cx="284479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Let’s think about it?!?!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would you handle Facts with more than one value in the same Dimension? </a:t>
            </a:r>
          </a:p>
          <a:p>
            <a:r>
              <a:rPr lang="en-US" sz="3200" dirty="0"/>
              <a:t>How might you manage the surrogate key pipeline for a dimension with no obvious natural key?</a:t>
            </a:r>
          </a:p>
          <a:p>
            <a:r>
              <a:rPr lang="en-US" sz="3200" dirty="0"/>
              <a:t>Describe your approach to writing a fact record when one of the dimensions is unknown?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91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Managing the ETL Environment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last piece of the puzzle, these components help manage the ETL process.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22 – Job Scheduler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As the name implies, the job scheduler is responsible for:</a:t>
            </a:r>
          </a:p>
          <a:p>
            <a:pPr lvl="1"/>
            <a:r>
              <a:rPr lang="en-US" sz="2800" b="1" dirty="0"/>
              <a:t>Job Definition </a:t>
            </a:r>
          </a:p>
          <a:p>
            <a:pPr lvl="1"/>
            <a:r>
              <a:rPr lang="en-US" sz="2800" b="1" dirty="0"/>
              <a:t>Job Scheduling</a:t>
            </a:r>
            <a:r>
              <a:rPr lang="en-US" sz="2800" dirty="0"/>
              <a:t> – when the job runs</a:t>
            </a:r>
          </a:p>
          <a:p>
            <a:pPr lvl="1"/>
            <a:r>
              <a:rPr lang="en-US" sz="2800" b="1" dirty="0"/>
              <a:t>Metadata capture </a:t>
            </a:r>
            <a:r>
              <a:rPr lang="en-US" sz="2800" dirty="0"/>
              <a:t>– which steps are you on, etc…</a:t>
            </a:r>
          </a:p>
          <a:p>
            <a:pPr lvl="1"/>
            <a:r>
              <a:rPr lang="en-US" sz="2800" b="1" dirty="0"/>
              <a:t>Logging</a:t>
            </a:r>
          </a:p>
          <a:p>
            <a:pPr lvl="1"/>
            <a:r>
              <a:rPr lang="en-US" sz="2800" b="1" dirty="0"/>
              <a:t>Notification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4800" y="2667000"/>
            <a:ext cx="34290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23 – Backup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means to backup, archive and retrieve elements of the ETL system.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6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24 – Recovery &amp; Restart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Jobs must be designed to recover from system errors and have the capability to automatically restart, if desired.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00" y="2667000"/>
            <a:ext cx="34290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92"/>
            <a:ext cx="765122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705645" y="4357215"/>
            <a:ext cx="4343400" cy="15101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What </a:t>
            </a:r>
            <a:r>
              <a:rPr lang="en-US" dirty="0" smtClean="0">
                <a:solidFill>
                  <a:schemeClr val="accent6"/>
                </a:solidFill>
              </a:rPr>
              <a:t>Exactly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is </a:t>
            </a:r>
            <a:r>
              <a:rPr lang="en-US" dirty="0">
                <a:solidFill>
                  <a:schemeClr val="accent6"/>
                </a:solidFill>
              </a:rPr>
              <a:t>ETL?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58200" y="365125"/>
            <a:ext cx="3292214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ETL or Extract, Transform and Load</a:t>
            </a:r>
            <a:r>
              <a:rPr lang="en-US" sz="3600" dirty="0" smtClean="0"/>
              <a:t> is a method for populating data into our </a:t>
            </a:r>
            <a:r>
              <a:rPr lang="en-US" sz="3600" dirty="0" smtClean="0">
                <a:solidFill>
                  <a:schemeClr val="accent2"/>
                </a:solidFill>
              </a:rPr>
              <a:t>data warehouse </a:t>
            </a:r>
            <a:r>
              <a:rPr lang="en-US" sz="3600" dirty="0" smtClean="0"/>
              <a:t>with </a:t>
            </a:r>
            <a:r>
              <a:rPr lang="en-US" sz="3600" dirty="0" smtClean="0">
                <a:solidFill>
                  <a:schemeClr val="accent4"/>
                </a:solidFill>
              </a:rPr>
              <a:t>consistency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chemeClr val="accent4"/>
                </a:solidFill>
              </a:rPr>
              <a:t>reliability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2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25 – Version Control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Versioning should be part of the ETL process.</a:t>
            </a:r>
          </a:p>
          <a:p>
            <a:r>
              <a:rPr lang="en-US" sz="3200" dirty="0"/>
              <a:t>ETL is a form of programming and should be placed in a source code management system. (SCM)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SVN</a:t>
            </a:r>
          </a:p>
          <a:p>
            <a:r>
              <a:rPr lang="en-US" dirty="0" smtClean="0"/>
              <a:t>Check in </a:t>
            </a:r>
          </a:p>
          <a:p>
            <a:pPr lvl="1"/>
            <a:r>
              <a:rPr lang="en-US" dirty="0" smtClean="0"/>
              <a:t>ETL Tooling code</a:t>
            </a:r>
          </a:p>
          <a:p>
            <a:pPr lvl="1"/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Scripts to run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26 – Version Migration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3200" dirty="0"/>
              <a:t>There needs to be a means to transfer changes between environments like Development, Test and production.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334295"/>
              </p:ext>
            </p:extLst>
          </p:nvPr>
        </p:nvGraphicFramePr>
        <p:xfrm>
          <a:off x="838200" y="2895600"/>
          <a:ext cx="10515600" cy="386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0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27 – Workflow Monitor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There must be a system to monitor the ETL processes are operating efficiently and promptly.</a:t>
            </a:r>
          </a:p>
          <a:p>
            <a:r>
              <a:rPr lang="en-US" sz="3200" dirty="0"/>
              <a:t>There should be:</a:t>
            </a:r>
          </a:p>
          <a:p>
            <a:pPr lvl="1"/>
            <a:r>
              <a:rPr lang="en-US" sz="2800" dirty="0"/>
              <a:t>An audit system</a:t>
            </a:r>
          </a:p>
          <a:p>
            <a:pPr lvl="1"/>
            <a:r>
              <a:rPr lang="en-US" sz="2800" dirty="0"/>
              <a:t>ETL logs</a:t>
            </a:r>
          </a:p>
          <a:p>
            <a:pPr lvl="1"/>
            <a:r>
              <a:rPr lang="en-US" sz="2800" dirty="0"/>
              <a:t>Database monitoring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133600"/>
            <a:ext cx="4345134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2971800"/>
            <a:ext cx="3657600" cy="2133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28 – Sorting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Sorting is a transformation within the data flow.</a:t>
            </a:r>
          </a:p>
          <a:p>
            <a:r>
              <a:rPr lang="en-US" sz="3200" dirty="0"/>
              <a:t>Is it typically a final step in loading process when applicable.</a:t>
            </a:r>
          </a:p>
          <a:p>
            <a:r>
              <a:rPr lang="en-US" sz="3200" dirty="0"/>
              <a:t>A common feature in ETL tooling.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726902"/>
            <a:ext cx="2362200" cy="8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29 – Lineage and Dependency Analyzer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Lineage</a:t>
            </a:r>
            <a:r>
              <a:rPr lang="en-US" sz="2800" b="1" dirty="0"/>
              <a:t> </a:t>
            </a:r>
            <a:r>
              <a:rPr lang="en-US" sz="2800" dirty="0"/>
              <a:t>– the ability to look at a data element and see how it was populated.</a:t>
            </a:r>
          </a:p>
          <a:p>
            <a:pPr lvl="1"/>
            <a:r>
              <a:rPr lang="en-US" sz="2400" dirty="0"/>
              <a:t>Audit Tables help here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Dependency</a:t>
            </a:r>
            <a:r>
              <a:rPr lang="en-US" sz="2800" b="1" dirty="0"/>
              <a:t> </a:t>
            </a:r>
            <a:r>
              <a:rPr lang="en-US" sz="2800" dirty="0"/>
              <a:t>– is opposite direction. Look at a source table and identify the Cubes and star schemas which use it.</a:t>
            </a:r>
          </a:p>
          <a:p>
            <a:pPr lvl="1"/>
            <a:r>
              <a:rPr lang="en-US" sz="2400" dirty="0"/>
              <a:t>Custom Metadata tables</a:t>
            </a:r>
          </a:p>
        </p:txBody>
      </p:sp>
    </p:spTree>
    <p:extLst>
      <p:ext uri="{BB962C8B-B14F-4D97-AF65-F5344CB8AC3E}">
        <p14:creationId xmlns:p14="http://schemas.microsoft.com/office/powerpoint/2010/main" val="24227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30 – Problem Escalation System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ETL should be automated, but when major issues occur be a system in place to alert administrators.</a:t>
            </a:r>
          </a:p>
          <a:p>
            <a:r>
              <a:rPr lang="en-US" sz="2800" dirty="0"/>
              <a:t>Minor errors should simply be logged and notified at their typical levels.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16572"/>
            <a:ext cx="2657771" cy="1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31 – Parallelizing / Pipelining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Take advantage of multiple processors or computers in order to complete the ETL in a timely fashion. </a:t>
            </a:r>
          </a:p>
          <a:p>
            <a:pPr lvl="1"/>
            <a:r>
              <a:rPr lang="en-US" sz="2400" dirty="0"/>
              <a:t>SSIS supports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34695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32 – Security System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it is not a user-facing system, there should be limited access to the ETL back-end.</a:t>
            </a:r>
          </a:p>
          <a:p>
            <a:r>
              <a:rPr lang="en-US" sz="3200" dirty="0"/>
              <a:t>Staging tables should be off-limits to business users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73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33 – Compliance Manager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means of maintaining the chain of custody for the data in order to support compliance requirements of regulated environments.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01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34 – Metadata Repository Manager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system to manage the metadata associated with the ETL process.</a:t>
            </a:r>
          </a:p>
        </p:txBody>
      </p:sp>
    </p:spTree>
    <p:extLst>
      <p:ext uri="{BB962C8B-B14F-4D97-AF65-F5344CB8AC3E}">
        <p14:creationId xmlns:p14="http://schemas.microsoft.com/office/powerpoint/2010/main" val="472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Kimball: </a:t>
            </a:r>
            <a:r>
              <a:rPr lang="en-US" sz="4800" dirty="0" smtClean="0"/>
              <a:t>4 Major ETL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Extract</a:t>
            </a:r>
            <a:r>
              <a:rPr lang="en-US" sz="3600" b="1" dirty="0"/>
              <a:t> </a:t>
            </a:r>
            <a:r>
              <a:rPr lang="en-US" sz="3600" dirty="0"/>
              <a:t>the data from its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Cleanse and Conform </a:t>
            </a:r>
            <a:r>
              <a:rPr lang="en-US" sz="3600" dirty="0"/>
              <a:t>to improve data accuracy and quality (transform)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Deliver</a:t>
            </a:r>
            <a:r>
              <a:rPr lang="en-US" sz="3600" b="1" dirty="0"/>
              <a:t> </a:t>
            </a:r>
            <a:r>
              <a:rPr lang="en-US" sz="3600" dirty="0"/>
              <a:t>the data into the presentation </a:t>
            </a:r>
            <a:r>
              <a:rPr lang="en-US" sz="3600" dirty="0" smtClean="0"/>
              <a:t>server (</a:t>
            </a:r>
            <a:r>
              <a:rPr lang="en-US" sz="3600" dirty="0"/>
              <a:t>load)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</a:rPr>
              <a:t>Managing</a:t>
            </a:r>
            <a:r>
              <a:rPr lang="en-US" sz="3600" b="1" dirty="0"/>
              <a:t> </a:t>
            </a:r>
            <a:r>
              <a:rPr lang="en-US" sz="3600" dirty="0"/>
              <a:t>the ETL process itself.</a:t>
            </a:r>
          </a:p>
        </p:txBody>
      </p:sp>
    </p:spTree>
    <p:extLst>
      <p:ext uri="{BB962C8B-B14F-4D97-AF65-F5344CB8AC3E}">
        <p14:creationId xmlns:p14="http://schemas.microsoft.com/office/powerpoint/2010/main" val="13825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4"/>
                </a:solidFill>
              </a:rPr>
              <a:t>Let’s think about it?!?!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your ETL tooling does not support Compliance </a:t>
            </a:r>
            <a:r>
              <a:rPr lang="en-US" sz="3200"/>
              <a:t>or Metadata </a:t>
            </a:r>
            <a:r>
              <a:rPr lang="en-US" sz="3200" dirty="0"/>
              <a:t>Management describe a simple solution you might devise to support these operations. </a:t>
            </a:r>
          </a:p>
          <a:p>
            <a:r>
              <a:rPr lang="en-US" sz="3200" dirty="0"/>
              <a:t>Could you use the same approach to track lineage? Or a different approach?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7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ETL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10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ETL Tools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467600" y="1634467"/>
            <a:ext cx="3657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Products</a:t>
            </a:r>
          </a:p>
          <a:p>
            <a:r>
              <a:rPr lang="en-US" dirty="0" err="1" smtClean="0"/>
              <a:t>Informatica</a:t>
            </a:r>
            <a:r>
              <a:rPr lang="en-US" dirty="0" smtClean="0"/>
              <a:t> DI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DataStage</a:t>
            </a:r>
            <a:endParaRPr lang="en-US" dirty="0" smtClean="0"/>
          </a:p>
          <a:p>
            <a:r>
              <a:rPr lang="en-US" dirty="0" smtClean="0"/>
              <a:t>Oracle Data Integrator</a:t>
            </a:r>
          </a:p>
          <a:p>
            <a:r>
              <a:rPr lang="en-US" dirty="0" smtClean="0"/>
              <a:t>SAP Data Services</a:t>
            </a:r>
          </a:p>
          <a:p>
            <a:r>
              <a:rPr lang="en-US" dirty="0" smtClean="0"/>
              <a:t>Microsoft SSIS</a:t>
            </a:r>
          </a:p>
          <a:p>
            <a:r>
              <a:rPr lang="en-US" dirty="0" err="1" smtClean="0"/>
              <a:t>Pentaho</a:t>
            </a:r>
            <a:r>
              <a:rPr lang="en-US" dirty="0" smtClean="0"/>
              <a:t> Kettle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62484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70% of the DW/BI effort is ETL.</a:t>
            </a:r>
          </a:p>
          <a:p>
            <a:r>
              <a:rPr lang="en-US" dirty="0" smtClean="0"/>
              <a:t>In the past developers used to program by hand.</a:t>
            </a:r>
          </a:p>
          <a:p>
            <a:r>
              <a:rPr lang="en-US" dirty="0" smtClean="0"/>
              <a:t>ETL tooling is a popular choice today.</a:t>
            </a:r>
          </a:p>
          <a:p>
            <a:r>
              <a:rPr lang="en-US" dirty="0" smtClean="0"/>
              <a:t>All the DBMS vendors offer tools.</a:t>
            </a:r>
          </a:p>
          <a:p>
            <a:r>
              <a:rPr lang="en-US" dirty="0" smtClean="0"/>
              <a:t>Tooling not required but aids the process greatly.</a:t>
            </a:r>
          </a:p>
          <a:p>
            <a:r>
              <a:rPr lang="en-US" dirty="0" smtClean="0"/>
              <a:t>Tooling is visual and self-documenting.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Tool vs. Custom Coding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21971"/>
            <a:ext cx="4038600" cy="428242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062134" y="1600201"/>
            <a:ext cx="3695756" cy="4525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0737" y="6046677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of these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28298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34</a:t>
            </a:r>
            <a:r>
              <a:rPr lang="en-US" sz="6600" dirty="0"/>
              <a:t> Essential </a:t>
            </a:r>
            <a:r>
              <a:rPr lang="en-US" sz="6600" dirty="0">
                <a:solidFill>
                  <a:schemeClr val="accent5"/>
                </a:solidFill>
              </a:rPr>
              <a:t>ETL</a:t>
            </a:r>
            <a:r>
              <a:rPr lang="en-US" sz="6600" dirty="0"/>
              <a:t> Subsystems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one of these systems is part of the E,T,L or Management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accent6"/>
                </a:solidFill>
              </a:rPr>
              <a:t>Extracting</a:t>
            </a:r>
            <a:r>
              <a:rPr lang="en-US" sz="6600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Subsystems for extracting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0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1962</Words>
  <Application>Microsoft Office PowerPoint</Application>
  <PresentationFormat>Widescreen</PresentationFormat>
  <Paragraphs>257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Wingdings</vt:lpstr>
      <vt:lpstr>Office Theme</vt:lpstr>
      <vt:lpstr>IST722  Data Warehousing</vt:lpstr>
      <vt:lpstr>Recall: Kimball Lifecycle</vt:lpstr>
      <vt:lpstr>Objective:</vt:lpstr>
      <vt:lpstr>PowerPoint Presentation</vt:lpstr>
      <vt:lpstr>Kimball: 4 Major ETL Operations</vt:lpstr>
      <vt:lpstr>ETL Tools</vt:lpstr>
      <vt:lpstr>ETL Tool vs. Custom Coding</vt:lpstr>
      <vt:lpstr>34 Essential ETL Subsystems</vt:lpstr>
      <vt:lpstr>Extracting Data</vt:lpstr>
      <vt:lpstr>1 – Data Profiling</vt:lpstr>
      <vt:lpstr>2- Change Data Capture System</vt:lpstr>
      <vt:lpstr>3 – Extract System</vt:lpstr>
      <vt:lpstr>Let’s think about it?!?!</vt:lpstr>
      <vt:lpstr>Cleaning &amp; Conforming Data</vt:lpstr>
      <vt:lpstr>4 – Data Cleansing System</vt:lpstr>
      <vt:lpstr>5 – Error Event Schema</vt:lpstr>
      <vt:lpstr>6 – Audit Dimension Assembler</vt:lpstr>
      <vt:lpstr>7- Deduplication System</vt:lpstr>
      <vt:lpstr>8 – Conforming System</vt:lpstr>
      <vt:lpstr>Let’s think about it?!?!</vt:lpstr>
      <vt:lpstr>Delivering Data for Presentation</vt:lpstr>
      <vt:lpstr>9 – Slowly Changing Dimension Manager</vt:lpstr>
      <vt:lpstr>10 – Surrogate Key Manager</vt:lpstr>
      <vt:lpstr>11 – Hierarchy Manager</vt:lpstr>
      <vt:lpstr>12 – Special Dimensions Manager</vt:lpstr>
      <vt:lpstr>13 – Fact Table Builders</vt:lpstr>
      <vt:lpstr>14 – Surrogate Key Pipeline</vt:lpstr>
      <vt:lpstr>15 – Multi-Valued Dimension Bridge Table Builder</vt:lpstr>
      <vt:lpstr>16 – Late Arriving Data Handler</vt:lpstr>
      <vt:lpstr>17 – Dimension Manager</vt:lpstr>
      <vt:lpstr>18 – Fact Provider System</vt:lpstr>
      <vt:lpstr>19 – Aggregate Builder</vt:lpstr>
      <vt:lpstr>20 – OLAP Cube Builder</vt:lpstr>
      <vt:lpstr>21 – Data Propagation Manager</vt:lpstr>
      <vt:lpstr>Let’s think about it?!?!</vt:lpstr>
      <vt:lpstr>Managing the ETL Environment</vt:lpstr>
      <vt:lpstr>22 – Job Scheduler</vt:lpstr>
      <vt:lpstr>23 – Backup System</vt:lpstr>
      <vt:lpstr>24 – Recovery &amp; Restart System</vt:lpstr>
      <vt:lpstr>25 – Version Control System</vt:lpstr>
      <vt:lpstr>26 – Version Migration System</vt:lpstr>
      <vt:lpstr>27 – Workflow Monitor</vt:lpstr>
      <vt:lpstr>28 – Sorting System</vt:lpstr>
      <vt:lpstr>29 – Lineage and Dependency Analyzer</vt:lpstr>
      <vt:lpstr>30 – Problem Escalation System</vt:lpstr>
      <vt:lpstr>31 – Parallelizing / Pipelining System</vt:lpstr>
      <vt:lpstr>32 – Security System</vt:lpstr>
      <vt:lpstr>33 – Compliance Manager</vt:lpstr>
      <vt:lpstr>34 – Metadata Repository Manager</vt:lpstr>
      <vt:lpstr>Let’s think about it?!?!</vt:lpstr>
      <vt:lpstr>IST722  Data Warehousing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Michael Fudge</cp:lastModifiedBy>
  <cp:revision>113</cp:revision>
  <dcterms:created xsi:type="dcterms:W3CDTF">2006-08-16T00:00:00Z</dcterms:created>
  <dcterms:modified xsi:type="dcterms:W3CDTF">2017-01-12T22:01:48Z</dcterms:modified>
</cp:coreProperties>
</file>